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8" r:id="rId2"/>
    <p:sldId id="257" r:id="rId3"/>
    <p:sldId id="314" r:id="rId4"/>
    <p:sldId id="335" r:id="rId5"/>
    <p:sldId id="315" r:id="rId6"/>
    <p:sldId id="336" r:id="rId7"/>
    <p:sldId id="297" r:id="rId8"/>
    <p:sldId id="298" r:id="rId9"/>
    <p:sldId id="299" r:id="rId10"/>
    <p:sldId id="282" r:id="rId11"/>
    <p:sldId id="267" r:id="rId12"/>
    <p:sldId id="308" r:id="rId13"/>
    <p:sldId id="300" r:id="rId14"/>
    <p:sldId id="275" r:id="rId15"/>
    <p:sldId id="326" r:id="rId16"/>
    <p:sldId id="309" r:id="rId17"/>
    <p:sldId id="279" r:id="rId18"/>
    <p:sldId id="281" r:id="rId19"/>
    <p:sldId id="276" r:id="rId20"/>
    <p:sldId id="280" r:id="rId21"/>
    <p:sldId id="310" r:id="rId22"/>
    <p:sldId id="278" r:id="rId23"/>
    <p:sldId id="311" r:id="rId24"/>
    <p:sldId id="284" r:id="rId25"/>
    <p:sldId id="329" r:id="rId26"/>
    <p:sldId id="312" r:id="rId27"/>
    <p:sldId id="285" r:id="rId28"/>
    <p:sldId id="332" r:id="rId29"/>
    <p:sldId id="313" r:id="rId30"/>
    <p:sldId id="287" r:id="rId31"/>
    <p:sldId id="286" r:id="rId32"/>
    <p:sldId id="307" r:id="rId33"/>
    <p:sldId id="333" r:id="rId34"/>
    <p:sldId id="334" r:id="rId35"/>
    <p:sldId id="327" r:id="rId36"/>
    <p:sldId id="316" r:id="rId37"/>
    <p:sldId id="317" r:id="rId38"/>
    <p:sldId id="331" r:id="rId39"/>
    <p:sldId id="318" r:id="rId40"/>
    <p:sldId id="321" r:id="rId41"/>
    <p:sldId id="319" r:id="rId42"/>
    <p:sldId id="320" r:id="rId43"/>
    <p:sldId id="323" r:id="rId44"/>
    <p:sldId id="324" r:id="rId45"/>
    <p:sldId id="325" r:id="rId46"/>
    <p:sldId id="322" r:id="rId47"/>
    <p:sldId id="330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4/21/2016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Women’s Golf Association of Western PA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Meeting</a:t>
            </a:r>
          </a:p>
          <a:p>
            <a:r>
              <a:rPr lang="en-US" dirty="0"/>
              <a:t>April 20, 2016</a:t>
            </a:r>
          </a:p>
          <a:p>
            <a:r>
              <a:rPr lang="en-US" dirty="0"/>
              <a:t>South Hills Country Club</a:t>
            </a:r>
          </a:p>
        </p:txBody>
      </p:sp>
      <p:pic>
        <p:nvPicPr>
          <p:cNvPr id="14338" name="Picture 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0" y="2590800"/>
            <a:ext cx="1964515" cy="1944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Tournament Chairman’s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Policy / Procedural Changes for 2016 – To be covered in more detail in “Rules General Session”</a:t>
            </a:r>
          </a:p>
          <a:p>
            <a:pPr lvl="1"/>
            <a:r>
              <a:rPr lang="en-US" dirty="0"/>
              <a:t>Tournament Changes for 2016</a:t>
            </a:r>
          </a:p>
          <a:p>
            <a:pPr lvl="1"/>
            <a:r>
              <a:rPr lang="en-US" dirty="0"/>
              <a:t>Championship at South Hills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Policy Changes for 2016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4294967295"/>
          </p:nvPr>
        </p:nvSpPr>
        <p:spPr>
          <a:xfrm>
            <a:off x="457200" y="1920875"/>
            <a:ext cx="8077200" cy="443388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Slow Play Policy </a:t>
            </a:r>
            <a:r>
              <a:rPr lang="en-US" dirty="0"/>
              <a:t>– Times to be monitored for individual stroke play tournaments.  Anyone violating pace of play to be issued “Slow Play Warning” Letter.  Multiple Slow Play letters will result in playing restrictions.</a:t>
            </a:r>
          </a:p>
          <a:p>
            <a:r>
              <a:rPr lang="en-US" dirty="0">
                <a:solidFill>
                  <a:srgbClr val="FF0000"/>
                </a:solidFill>
              </a:rPr>
              <a:t>Withdrawal Policy </a:t>
            </a:r>
            <a:r>
              <a:rPr lang="en-US" dirty="0"/>
              <a:t>– Competitors now permitted to withdraw as a courtesy to fellow competitors when a high score(s) may create a slow play situation.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Policy Changes for 2016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4294967295"/>
          </p:nvPr>
        </p:nvSpPr>
        <p:spPr>
          <a:xfrm>
            <a:off x="457200" y="1920875"/>
            <a:ext cx="8077200" cy="443388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Field Limitation </a:t>
            </a:r>
            <a:r>
              <a:rPr lang="en-US" dirty="0"/>
              <a:t>– Field size limited to 100 in selected shotgun events so that course can be returned to host club for member usage.</a:t>
            </a:r>
          </a:p>
          <a:p>
            <a:r>
              <a:rPr lang="en-US" dirty="0">
                <a:solidFill>
                  <a:srgbClr val="FF0000"/>
                </a:solidFill>
              </a:rPr>
              <a:t>Cell Phone Usage </a:t>
            </a:r>
            <a:r>
              <a:rPr lang="en-US" dirty="0"/>
              <a:t>(as permitted by host club)</a:t>
            </a:r>
          </a:p>
          <a:p>
            <a:pPr lvl="1"/>
            <a:r>
              <a:rPr lang="en-US" dirty="0"/>
              <a:t>No voice usage (incoming or outgoing)</a:t>
            </a:r>
          </a:p>
          <a:p>
            <a:pPr lvl="1"/>
            <a:r>
              <a:rPr lang="en-US" dirty="0"/>
              <a:t>Limited Internet usage (USGA rules, GPS, Weather)</a:t>
            </a:r>
          </a:p>
          <a:p>
            <a:pPr lvl="1"/>
            <a:r>
              <a:rPr lang="en-US" dirty="0"/>
              <a:t>Text (WGAWP Communications, emergencies)</a:t>
            </a:r>
          </a:p>
          <a:p>
            <a:pPr marL="39319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940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Tournament Changes for 2016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048000" cy="4434840"/>
          </a:xfrm>
        </p:spPr>
        <p:txBody>
          <a:bodyPr>
            <a:normAutofit/>
          </a:bodyPr>
          <a:lstStyle/>
          <a:p>
            <a:r>
              <a:rPr lang="en-US" dirty="0"/>
              <a:t>Senior’s / Super Senior’s</a:t>
            </a:r>
          </a:p>
          <a:p>
            <a:endParaRPr lang="en-US" dirty="0"/>
          </a:p>
          <a:p>
            <a:r>
              <a:rPr lang="en-US" dirty="0"/>
              <a:t>Buck Cup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Curley / </a:t>
            </a:r>
            <a:r>
              <a:rPr lang="en-US" dirty="0" err="1"/>
              <a:t>Semple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81400" y="1920085"/>
            <a:ext cx="5105400" cy="4434840"/>
          </a:xfrm>
        </p:spPr>
        <p:txBody>
          <a:bodyPr>
            <a:normAutofit/>
          </a:bodyPr>
          <a:lstStyle/>
          <a:p>
            <a:r>
              <a:rPr lang="en-US" dirty="0"/>
              <a:t>Super Seniors now set at 65 (previously 60)</a:t>
            </a:r>
          </a:p>
          <a:p>
            <a:endParaRPr lang="en-US" dirty="0"/>
          </a:p>
          <a:p>
            <a:r>
              <a:rPr lang="en-US" dirty="0"/>
              <a:t>Partners no longer need to belong to the same club.</a:t>
            </a:r>
          </a:p>
          <a:p>
            <a:r>
              <a:rPr lang="en-US" dirty="0"/>
              <a:t>Alternate Shot format changed to Chapman.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 longer medallion events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11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Spotlight Events for 2016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048000" cy="4434840"/>
          </a:xfrm>
        </p:spPr>
        <p:txBody>
          <a:bodyPr>
            <a:normAutofit/>
          </a:bodyPr>
          <a:lstStyle/>
          <a:p>
            <a:r>
              <a:rPr lang="en-US" dirty="0"/>
              <a:t>WGAWP Championship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81400" y="1920085"/>
            <a:ext cx="5105400" cy="4434840"/>
          </a:xfrm>
        </p:spPr>
        <p:txBody>
          <a:bodyPr>
            <a:normAutofit/>
          </a:bodyPr>
          <a:lstStyle/>
          <a:p>
            <a:r>
              <a:rPr lang="en-US" dirty="0"/>
              <a:t>July 25</a:t>
            </a:r>
            <a:r>
              <a:rPr lang="en-US" baseline="30000" dirty="0"/>
              <a:t>th</a:t>
            </a:r>
            <a:r>
              <a:rPr lang="en-US" dirty="0"/>
              <a:t> – July 29th</a:t>
            </a:r>
          </a:p>
          <a:p>
            <a:r>
              <a:rPr lang="en-US" dirty="0"/>
              <a:t>Hosted by South Hills Country Club</a:t>
            </a:r>
          </a:p>
          <a:p>
            <a:r>
              <a:rPr lang="en-US" dirty="0"/>
              <a:t>Championship Flight selection based on qualifying round score.</a:t>
            </a:r>
          </a:p>
          <a:p>
            <a:r>
              <a:rPr lang="en-US" dirty="0"/>
              <a:t>Ties for all positions in Championship Flight settled by Playoff.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3314" name="Picture 2" descr="C:\Users\Corinne\AppData\Local\Microsoft\Windows\Temporary Internet Files\Content.IE5\EALSUO7D\MC90043388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200400"/>
            <a:ext cx="1866900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Spotlight Events for 2016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048000" cy="4434840"/>
          </a:xfrm>
        </p:spPr>
        <p:txBody>
          <a:bodyPr>
            <a:normAutofit/>
          </a:bodyPr>
          <a:lstStyle/>
          <a:p>
            <a:r>
              <a:rPr lang="en-US" dirty="0"/>
              <a:t>WGAWP Championship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81400" y="1920085"/>
            <a:ext cx="5105400" cy="4434840"/>
          </a:xfrm>
        </p:spPr>
        <p:txBody>
          <a:bodyPr>
            <a:normAutofit/>
          </a:bodyPr>
          <a:lstStyle/>
          <a:p>
            <a:r>
              <a:rPr lang="en-US" dirty="0"/>
              <a:t>All other flights based on handicap and seeded by qualifying round score.</a:t>
            </a:r>
          </a:p>
          <a:p>
            <a:r>
              <a:rPr lang="en-US" dirty="0"/>
              <a:t>Ties for all positions in other flights settled by random draw.</a:t>
            </a:r>
          </a:p>
          <a:p>
            <a:r>
              <a:rPr lang="en-US" dirty="0"/>
              <a:t>Matches days 1-3, low flights scheduled early.  Matches last day, reverse order.</a:t>
            </a:r>
          </a:p>
          <a:p>
            <a:r>
              <a:rPr lang="en-US" dirty="0"/>
              <a:t>Live scoring for Championship round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3314" name="Picture 2" descr="C:\Users\Corinne\AppData\Local\Microsoft\Windows\Temporary Internet Files\Content.IE5\EALSUO7D\MC90043388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200400"/>
            <a:ext cx="1866900" cy="2209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87348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/>
              <a:t>President’s Welcome – Corinne Lacich</a:t>
            </a:r>
          </a:p>
          <a:p>
            <a:pPr marL="971550" lvl="1" indent="-514350"/>
            <a:r>
              <a:rPr lang="en-US" dirty="0"/>
              <a:t>Roll Call – Lisa Popovich</a:t>
            </a:r>
          </a:p>
          <a:p>
            <a:pPr marL="971550" lvl="1" indent="-514350"/>
            <a:r>
              <a:rPr lang="en-US" dirty="0"/>
              <a:t>Treasurer’s Report – Kathy Campbell</a:t>
            </a:r>
          </a:p>
          <a:p>
            <a:pPr marL="971550" lvl="1" indent="-514350"/>
            <a:r>
              <a:rPr lang="en-US" dirty="0"/>
              <a:t>Tournament Chairman’s Report – Christine </a:t>
            </a:r>
            <a:r>
              <a:rPr lang="en-US" dirty="0" err="1"/>
              <a:t>Haythorn</a:t>
            </a:r>
            <a:endParaRPr lang="en-US" dirty="0"/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Assistant Tournament Chairman’s </a:t>
            </a:r>
            <a:r>
              <a:rPr lang="en-US" dirty="0" err="1">
                <a:solidFill>
                  <a:srgbClr val="FF0000"/>
                </a:solidFill>
              </a:rPr>
              <a:t>Rpt</a:t>
            </a:r>
            <a:r>
              <a:rPr lang="en-US" dirty="0">
                <a:solidFill>
                  <a:srgbClr val="FF0000"/>
                </a:solidFill>
              </a:rPr>
              <a:t> – Joanne </a:t>
            </a:r>
            <a:r>
              <a:rPr lang="en-US" dirty="0" err="1">
                <a:solidFill>
                  <a:srgbClr val="FF0000"/>
                </a:solidFill>
              </a:rPr>
              <a:t>McHolme</a:t>
            </a:r>
            <a:endParaRPr lang="en-US" dirty="0">
              <a:solidFill>
                <a:srgbClr val="FF0000"/>
              </a:solidFill>
            </a:endParaRPr>
          </a:p>
          <a:p>
            <a:pPr marL="971550" lvl="1" indent="-514350"/>
            <a:r>
              <a:rPr lang="en-US" dirty="0"/>
              <a:t>Handicap Chairman’s Report – Maria Jarrett</a:t>
            </a:r>
          </a:p>
          <a:p>
            <a:pPr marL="971550" lvl="1" indent="-514350"/>
            <a:r>
              <a:rPr lang="en-US" dirty="0"/>
              <a:t>Open Day Chairman’s Report – Betty </a:t>
            </a:r>
            <a:r>
              <a:rPr lang="en-US" dirty="0" err="1"/>
              <a:t>Minnotte</a:t>
            </a:r>
            <a:endParaRPr lang="en-US" dirty="0"/>
          </a:p>
          <a:p>
            <a:pPr marL="971550" lvl="1" indent="-514350"/>
            <a:r>
              <a:rPr lang="en-US" dirty="0"/>
              <a:t>Junior Chairman’s Report – Susie Perrin</a:t>
            </a:r>
          </a:p>
          <a:p>
            <a:pPr marL="971550" lvl="1" indent="-514350"/>
            <a:r>
              <a:rPr lang="en-US" dirty="0"/>
              <a:t>Team Chairman’s Report – Beth </a:t>
            </a:r>
            <a:r>
              <a:rPr lang="en-US" dirty="0" err="1"/>
              <a:t>Szymczak</a:t>
            </a:r>
            <a:endParaRPr lang="en-US" dirty="0"/>
          </a:p>
          <a:p>
            <a:pPr marL="971550" lvl="1" indent="-514350"/>
            <a:endParaRPr lang="en-US" dirty="0"/>
          </a:p>
          <a:p>
            <a:pPr marL="97155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89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Assistant Tournament Chairman’s Report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048000" cy="443484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Spring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/>
              <a:t>-Day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81400" y="2133600"/>
            <a:ext cx="5562600" cy="4724400"/>
          </a:xfrm>
        </p:spPr>
        <p:txBody>
          <a:bodyPr>
            <a:normAutofit lnSpcReduction="10000"/>
          </a:bodyPr>
          <a:lstStyle/>
          <a:p>
            <a:pPr>
              <a:spcAft>
                <a:spcPts val="300"/>
              </a:spcAft>
            </a:pPr>
            <a:r>
              <a:rPr lang="en-US" b="1" dirty="0"/>
              <a:t>WISP Resort – Lodestone Course</a:t>
            </a:r>
          </a:p>
          <a:p>
            <a:pPr>
              <a:spcAft>
                <a:spcPts val="300"/>
              </a:spcAft>
            </a:pPr>
            <a:r>
              <a:rPr lang="en-US" dirty="0"/>
              <a:t>Monday / Tuesday, June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27 - 28</a:t>
            </a:r>
          </a:p>
          <a:p>
            <a:pPr>
              <a:spcAft>
                <a:spcPts val="300"/>
              </a:spcAft>
            </a:pPr>
            <a:r>
              <a:rPr lang="en-US" dirty="0"/>
              <a:t>First Day,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12:00 pm</a:t>
            </a:r>
            <a:r>
              <a:rPr lang="en-US" dirty="0" smtClean="0"/>
              <a:t> </a:t>
            </a:r>
            <a:r>
              <a:rPr lang="en-US" dirty="0"/>
              <a:t>Shotgun &amp; Dinner </a:t>
            </a:r>
          </a:p>
          <a:p>
            <a:pPr>
              <a:spcAft>
                <a:spcPts val="300"/>
              </a:spcAft>
            </a:pPr>
            <a:r>
              <a:rPr lang="en-US" dirty="0"/>
              <a:t>Second Day,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9:00 am</a:t>
            </a:r>
            <a:r>
              <a:rPr lang="en-US" dirty="0" smtClean="0"/>
              <a:t> </a:t>
            </a:r>
            <a:r>
              <a:rPr lang="en-US" dirty="0"/>
              <a:t>Shotgun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en-US" dirty="0"/>
              <a:t>    followed by Lunch &amp; Awards</a:t>
            </a:r>
          </a:p>
          <a:p>
            <a:pPr>
              <a:spcAft>
                <a:spcPts val="300"/>
              </a:spcAft>
            </a:pPr>
            <a:r>
              <a:rPr lang="en-US" dirty="0">
                <a:solidFill>
                  <a:srgbClr val="FF0000"/>
                </a:solidFill>
              </a:rPr>
              <a:t>Medallion for Low Gross</a:t>
            </a:r>
          </a:p>
          <a:p>
            <a:pPr>
              <a:spcAft>
                <a:spcPts val="300"/>
              </a:spcAft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>
                <a:solidFill>
                  <a:srgbClr val="FF0000"/>
                </a:solidFill>
              </a:rPr>
              <a:t> lowest handicapped registrants included in field</a:t>
            </a:r>
          </a:p>
          <a:p>
            <a:pPr>
              <a:spcAft>
                <a:spcPts val="300"/>
              </a:spcAft>
            </a:pPr>
            <a:r>
              <a:rPr lang="en-US" dirty="0"/>
              <a:t>Cost per person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$308.00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94" y="3185005"/>
            <a:ext cx="2847612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Assistant Tournament Chairman’s Report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81400" y="3093875"/>
            <a:ext cx="5334000" cy="36879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Hosted at </a:t>
            </a:r>
            <a:r>
              <a:rPr lang="en-US" dirty="0" err="1"/>
              <a:t>Chartiers</a:t>
            </a:r>
            <a:r>
              <a:rPr lang="en-US" dirty="0"/>
              <a:t> Country Club</a:t>
            </a:r>
          </a:p>
          <a:p>
            <a:pPr>
              <a:spcAft>
                <a:spcPts val="600"/>
              </a:spcAft>
            </a:pPr>
            <a:r>
              <a:rPr lang="en-US" dirty="0"/>
              <a:t>Tuesday, July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dirty="0"/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8:30 </a:t>
            </a:r>
            <a:r>
              <a:rPr lang="en-US" dirty="0" smtClean="0"/>
              <a:t>am </a:t>
            </a:r>
            <a:r>
              <a:rPr lang="en-US" dirty="0"/>
              <a:t>Shotgun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dirty="0"/>
              <a:t> Hole Stroke Play with full handicap</a:t>
            </a:r>
          </a:p>
          <a:p>
            <a:pPr>
              <a:spcAft>
                <a:spcPts val="600"/>
              </a:spcAft>
            </a:pPr>
            <a:r>
              <a:rPr lang="en-US" dirty="0"/>
              <a:t>Two Medallions Awarded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Low Gross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Low Net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398676"/>
            <a:ext cx="1858015" cy="23621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609850" y="2178094"/>
            <a:ext cx="3924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VIP Tournament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Assistant Tournament Chairman’s Report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276600" y="2971800"/>
            <a:ext cx="5105400" cy="2895601"/>
          </a:xfrm>
        </p:spPr>
        <p:txBody>
          <a:bodyPr>
            <a:normAutofit/>
          </a:bodyPr>
          <a:lstStyle/>
          <a:p>
            <a:r>
              <a:rPr lang="en-US" dirty="0"/>
              <a:t>First Day, Wednesday, August 3 at Pittsburgh Field Club</a:t>
            </a:r>
          </a:p>
          <a:p>
            <a:pPr marL="0" indent="0">
              <a:buNone/>
            </a:pPr>
            <a:endParaRPr lang="en-US" sz="5800" dirty="0"/>
          </a:p>
          <a:p>
            <a:r>
              <a:rPr lang="en-US" dirty="0"/>
              <a:t>Second Day, Thursday, August 4 at Fox Chapel Golf Club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995" y="2749735"/>
            <a:ext cx="1524000" cy="15356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112" y="4572000"/>
            <a:ext cx="1595766" cy="159576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641112" y="2006024"/>
            <a:ext cx="39243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First President’s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President’s Welcome – Corinne Lacich</a:t>
            </a:r>
          </a:p>
          <a:p>
            <a:pPr marL="971550" lvl="1" indent="-514350"/>
            <a:r>
              <a:rPr lang="en-US" dirty="0"/>
              <a:t>Roll Call – Lisa Popovich</a:t>
            </a:r>
          </a:p>
          <a:p>
            <a:pPr marL="971550" lvl="1" indent="-514350"/>
            <a:r>
              <a:rPr lang="en-US" dirty="0"/>
              <a:t>Treasurer’s Report – Kathy Campbell</a:t>
            </a:r>
          </a:p>
          <a:p>
            <a:pPr marL="971550" lvl="1" indent="-514350"/>
            <a:r>
              <a:rPr lang="en-US" dirty="0"/>
              <a:t>Tournament Chairman’s Report – Christine </a:t>
            </a:r>
            <a:r>
              <a:rPr lang="en-US" dirty="0" err="1"/>
              <a:t>Haythorn</a:t>
            </a:r>
            <a:endParaRPr lang="en-US" dirty="0"/>
          </a:p>
          <a:p>
            <a:pPr marL="971550" lvl="1" indent="-514350"/>
            <a:r>
              <a:rPr lang="en-US" dirty="0"/>
              <a:t>Assistant Tournament Chairman’s </a:t>
            </a:r>
            <a:r>
              <a:rPr lang="en-US" dirty="0" err="1"/>
              <a:t>Rpt</a:t>
            </a:r>
            <a:r>
              <a:rPr lang="en-US" dirty="0"/>
              <a:t> – Joanne </a:t>
            </a:r>
            <a:r>
              <a:rPr lang="en-US" dirty="0" err="1"/>
              <a:t>McHolme</a:t>
            </a:r>
            <a:endParaRPr lang="en-US" dirty="0"/>
          </a:p>
          <a:p>
            <a:pPr marL="971550" lvl="1" indent="-514350"/>
            <a:r>
              <a:rPr lang="en-US" dirty="0"/>
              <a:t>Handicap Chairman’s Report – Maria Jarrett</a:t>
            </a:r>
          </a:p>
          <a:p>
            <a:pPr marL="971550" lvl="1" indent="-514350"/>
            <a:r>
              <a:rPr lang="en-US" dirty="0"/>
              <a:t>Open Day Chairman’s Report – Betty </a:t>
            </a:r>
            <a:r>
              <a:rPr lang="en-US" dirty="0" err="1"/>
              <a:t>Minnotte</a:t>
            </a:r>
            <a:endParaRPr lang="en-US" dirty="0"/>
          </a:p>
          <a:p>
            <a:pPr marL="971550" lvl="1" indent="-514350"/>
            <a:r>
              <a:rPr lang="en-US" dirty="0"/>
              <a:t>Junior Chairman’s Report – Susie Perrin</a:t>
            </a:r>
          </a:p>
          <a:p>
            <a:pPr marL="971550" lvl="1" indent="-514350"/>
            <a:r>
              <a:rPr lang="en-US" dirty="0"/>
              <a:t>Team Chairman’s Report – Beth </a:t>
            </a:r>
            <a:r>
              <a:rPr lang="en-US" dirty="0" err="1"/>
              <a:t>Szymczak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971550" lvl="1" indent="-514350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Assistant Tournament Chairman’s Report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3048000" cy="443484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Fall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/>
              <a:t>-Day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11858" y="2438400"/>
            <a:ext cx="5334000" cy="4191000"/>
          </a:xfrm>
        </p:spPr>
        <p:txBody>
          <a:bodyPr>
            <a:normAutofit lnSpcReduction="10000"/>
          </a:bodyPr>
          <a:lstStyle/>
          <a:p>
            <a:pPr>
              <a:spcAft>
                <a:spcPts val="800"/>
              </a:spcAft>
            </a:pPr>
            <a:r>
              <a:rPr lang="en-US" b="1" dirty="0"/>
              <a:t>Avalon Golf &amp; Country Club</a:t>
            </a:r>
          </a:p>
          <a:p>
            <a:pPr>
              <a:spcAft>
                <a:spcPts val="800"/>
              </a:spcAft>
            </a:pPr>
            <a:r>
              <a:rPr lang="en-US" dirty="0"/>
              <a:t>Monday / Tuesday, Sept.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19 - 20</a:t>
            </a:r>
          </a:p>
          <a:p>
            <a:pPr>
              <a:spcAft>
                <a:spcPts val="800"/>
              </a:spcAft>
            </a:pPr>
            <a:r>
              <a:rPr lang="en-US" dirty="0"/>
              <a:t>First Day,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12:00 pm</a:t>
            </a:r>
            <a:r>
              <a:rPr lang="en-US" dirty="0" smtClean="0"/>
              <a:t>  Shotgun/Avalon Lakes</a:t>
            </a:r>
            <a:r>
              <a:rPr lang="en-US" dirty="0"/>
              <a:t>, followed by </a:t>
            </a:r>
            <a:r>
              <a:rPr lang="en-US" dirty="0" smtClean="0"/>
              <a:t>Dinner</a:t>
            </a:r>
            <a:endParaRPr lang="en-US" dirty="0"/>
          </a:p>
          <a:p>
            <a:pPr>
              <a:spcAft>
                <a:spcPts val="800"/>
              </a:spcAft>
            </a:pPr>
            <a:r>
              <a:rPr lang="en-US" dirty="0" smtClean="0"/>
              <a:t>Second </a:t>
            </a:r>
            <a:r>
              <a:rPr lang="en-US" dirty="0"/>
              <a:t>Day,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8:30 am</a:t>
            </a:r>
            <a:r>
              <a:rPr lang="en-US" dirty="0" smtClean="0"/>
              <a:t> Shotgun/Squaw Creek, </a:t>
            </a:r>
            <a:r>
              <a:rPr lang="en-US" dirty="0"/>
              <a:t>followed by Lunch &amp; Awards</a:t>
            </a:r>
          </a:p>
          <a:p>
            <a:pPr>
              <a:spcAft>
                <a:spcPts val="800"/>
              </a:spcAft>
            </a:pPr>
            <a:r>
              <a:rPr lang="en-US" dirty="0"/>
              <a:t>Cost per person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$312.00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72" y="3108805"/>
            <a:ext cx="2698584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/>
              <a:t>President’s Welcome – Corinne Lacich</a:t>
            </a:r>
          </a:p>
          <a:p>
            <a:pPr marL="971550" lvl="1" indent="-514350"/>
            <a:r>
              <a:rPr lang="en-US" dirty="0"/>
              <a:t>Roll Call – Lisa Popovich</a:t>
            </a:r>
          </a:p>
          <a:p>
            <a:pPr marL="971550" lvl="1" indent="-514350"/>
            <a:r>
              <a:rPr lang="en-US" dirty="0"/>
              <a:t>Treasurer’s Report – Kathy Campbell</a:t>
            </a:r>
          </a:p>
          <a:p>
            <a:pPr marL="971550" lvl="1" indent="-514350"/>
            <a:r>
              <a:rPr lang="en-US" dirty="0"/>
              <a:t>Tournament Chairman’s Report – Christine </a:t>
            </a:r>
            <a:r>
              <a:rPr lang="en-US" dirty="0" err="1"/>
              <a:t>Haythorn</a:t>
            </a:r>
            <a:endParaRPr lang="en-US" dirty="0"/>
          </a:p>
          <a:p>
            <a:pPr marL="971550" lvl="1" indent="-514350"/>
            <a:r>
              <a:rPr lang="en-US" dirty="0"/>
              <a:t>Assistant Tournament Chairman’s </a:t>
            </a:r>
            <a:r>
              <a:rPr lang="en-US" dirty="0" err="1"/>
              <a:t>Rpt</a:t>
            </a:r>
            <a:r>
              <a:rPr lang="en-US" dirty="0"/>
              <a:t> – Joanne </a:t>
            </a:r>
            <a:r>
              <a:rPr lang="en-US" dirty="0" err="1"/>
              <a:t>McHolme</a:t>
            </a:r>
            <a:endParaRPr lang="en-US" dirty="0"/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Handicap Chairman’s Report – Maria Jarrett</a:t>
            </a:r>
          </a:p>
          <a:p>
            <a:pPr marL="971550" lvl="1" indent="-514350"/>
            <a:r>
              <a:rPr lang="en-US" dirty="0"/>
              <a:t>Open Day Chairman’s Report – Betty </a:t>
            </a:r>
            <a:r>
              <a:rPr lang="en-US" dirty="0" err="1"/>
              <a:t>Minnotte</a:t>
            </a:r>
            <a:endParaRPr lang="en-US" dirty="0"/>
          </a:p>
          <a:p>
            <a:pPr marL="971550" lvl="1" indent="-514350"/>
            <a:r>
              <a:rPr lang="en-US" dirty="0"/>
              <a:t>Junior Chairman’s Report – Susie Perrin</a:t>
            </a:r>
          </a:p>
          <a:p>
            <a:pPr marL="971550" lvl="1" indent="-514350"/>
            <a:r>
              <a:rPr lang="en-US" dirty="0"/>
              <a:t>Team Chairman’s Report – Beth </a:t>
            </a:r>
            <a:r>
              <a:rPr lang="en-US" dirty="0" err="1"/>
              <a:t>Szymczak</a:t>
            </a:r>
            <a:endParaRPr lang="en-US" dirty="0"/>
          </a:p>
          <a:p>
            <a:pPr marL="971550" lvl="1" indent="-514350"/>
            <a:endParaRPr lang="en-US" dirty="0"/>
          </a:p>
          <a:p>
            <a:pPr marL="97155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381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Handicap Chairman’s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Post It after you Play It</a:t>
            </a:r>
          </a:p>
          <a:p>
            <a:pPr lvl="1"/>
            <a:r>
              <a:rPr lang="en-US" dirty="0"/>
              <a:t>No changes to New Member Qualification</a:t>
            </a:r>
          </a:p>
          <a:p>
            <a:pPr lvl="1"/>
            <a:r>
              <a:rPr lang="en-US" dirty="0"/>
              <a:t>Allow 10 working days for processing of applications.</a:t>
            </a:r>
          </a:p>
          <a:p>
            <a:pPr lvl="1"/>
            <a:r>
              <a:rPr lang="en-US" dirty="0"/>
              <a:t>Handicap Indexes are updated on the 1</a:t>
            </a:r>
            <a:r>
              <a:rPr lang="en-US" baseline="30000" dirty="0"/>
              <a:t>st</a:t>
            </a:r>
            <a:r>
              <a:rPr lang="en-US" dirty="0"/>
              <a:t> and 15</a:t>
            </a:r>
            <a:r>
              <a:rPr lang="en-US" baseline="30000" dirty="0"/>
              <a:t>th</a:t>
            </a:r>
            <a:r>
              <a:rPr lang="en-US" dirty="0"/>
              <a:t> of the month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/>
              <a:t>President’s Welcome – Corinne Lacich</a:t>
            </a:r>
          </a:p>
          <a:p>
            <a:pPr marL="971550" lvl="1" indent="-514350"/>
            <a:r>
              <a:rPr lang="en-US" dirty="0"/>
              <a:t>Roll Call – Lisa Popovich</a:t>
            </a:r>
          </a:p>
          <a:p>
            <a:pPr marL="971550" lvl="1" indent="-514350"/>
            <a:r>
              <a:rPr lang="en-US" dirty="0"/>
              <a:t>Treasurer’s Report – Kathy Campbell</a:t>
            </a:r>
          </a:p>
          <a:p>
            <a:pPr marL="971550" lvl="1" indent="-514350"/>
            <a:r>
              <a:rPr lang="en-US" dirty="0"/>
              <a:t>Tournament Chairman’s Report – Christine </a:t>
            </a:r>
            <a:r>
              <a:rPr lang="en-US" dirty="0" err="1"/>
              <a:t>Haythorn</a:t>
            </a:r>
            <a:endParaRPr lang="en-US" dirty="0"/>
          </a:p>
          <a:p>
            <a:pPr marL="971550" lvl="1" indent="-514350"/>
            <a:r>
              <a:rPr lang="en-US" dirty="0"/>
              <a:t>Assistant Tournament Chairman’s </a:t>
            </a:r>
            <a:r>
              <a:rPr lang="en-US" dirty="0" err="1"/>
              <a:t>Rpt</a:t>
            </a:r>
            <a:r>
              <a:rPr lang="en-US" dirty="0"/>
              <a:t> – Joanne </a:t>
            </a:r>
            <a:r>
              <a:rPr lang="en-US" dirty="0" err="1"/>
              <a:t>McHolme</a:t>
            </a:r>
            <a:endParaRPr lang="en-US" dirty="0"/>
          </a:p>
          <a:p>
            <a:pPr marL="971550" lvl="1" indent="-514350"/>
            <a:r>
              <a:rPr lang="en-US" dirty="0"/>
              <a:t>Handicap Chairman’s Report – Maria Jarrett</a:t>
            </a:r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Open Day Chairman’s Report – Betty </a:t>
            </a:r>
            <a:r>
              <a:rPr lang="en-US" dirty="0" err="1">
                <a:solidFill>
                  <a:srgbClr val="FF0000"/>
                </a:solidFill>
              </a:rPr>
              <a:t>Minnotte</a:t>
            </a:r>
            <a:endParaRPr lang="en-US" dirty="0">
              <a:solidFill>
                <a:srgbClr val="FF0000"/>
              </a:solidFill>
            </a:endParaRPr>
          </a:p>
          <a:p>
            <a:pPr marL="971550" lvl="1" indent="-514350"/>
            <a:r>
              <a:rPr lang="en-US" dirty="0"/>
              <a:t>Junior Chairman’s Report – Susie Perrin</a:t>
            </a:r>
          </a:p>
          <a:p>
            <a:pPr marL="971550" lvl="1" indent="-514350"/>
            <a:r>
              <a:rPr lang="en-US" dirty="0"/>
              <a:t>Team Chairman’s Report – Beth </a:t>
            </a:r>
            <a:r>
              <a:rPr lang="en-US" dirty="0" err="1"/>
              <a:t>Szymczak</a:t>
            </a:r>
            <a:endParaRPr lang="en-US" dirty="0"/>
          </a:p>
          <a:p>
            <a:pPr marL="971550" lvl="1" indent="-514350"/>
            <a:endParaRPr lang="en-US" dirty="0"/>
          </a:p>
          <a:p>
            <a:pPr marL="97155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4369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Day Chairman’s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r>
              <a:rPr lang="en-US" dirty="0"/>
              <a:t>Established Designation of “A” and “B”	</a:t>
            </a:r>
          </a:p>
          <a:p>
            <a:pPr lvl="1"/>
            <a:r>
              <a:rPr lang="en-US" dirty="0"/>
              <a:t>Recommendation of Open Day Chair and Approval of Board</a:t>
            </a:r>
          </a:p>
          <a:p>
            <a:pPr lvl="1"/>
            <a:r>
              <a:rPr lang="en-US" dirty="0"/>
              <a:t>Based on Participation over 2 Year Period</a:t>
            </a:r>
          </a:p>
          <a:p>
            <a:pPr lvl="1"/>
            <a:r>
              <a:rPr lang="en-US" dirty="0"/>
              <a:t>Threshold – 10 Foursomes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Day Chairman’s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38 Open Days Available</a:t>
            </a:r>
          </a:p>
          <a:p>
            <a:pPr lvl="2"/>
            <a:r>
              <a:rPr lang="en-US" dirty="0"/>
              <a:t>8 “A” Days</a:t>
            </a:r>
          </a:p>
          <a:p>
            <a:pPr lvl="2"/>
            <a:r>
              <a:rPr lang="en-US" dirty="0"/>
              <a:t>33 “B” Days</a:t>
            </a:r>
          </a:p>
          <a:p>
            <a:pPr lvl="1"/>
            <a:r>
              <a:rPr lang="en-US" dirty="0"/>
              <a:t>“A” Open Day Registration</a:t>
            </a:r>
          </a:p>
          <a:p>
            <a:pPr lvl="2"/>
            <a:r>
              <a:rPr lang="en-US" dirty="0"/>
              <a:t>Use Online TPP – Same as last year</a:t>
            </a:r>
          </a:p>
          <a:p>
            <a:pPr lvl="2"/>
            <a:r>
              <a:rPr lang="en-US" dirty="0"/>
              <a:t>Registration Opens April 21</a:t>
            </a:r>
          </a:p>
          <a:p>
            <a:pPr lvl="1"/>
            <a:r>
              <a:rPr lang="en-US" dirty="0"/>
              <a:t>“B” Open Days</a:t>
            </a:r>
          </a:p>
          <a:p>
            <a:pPr lvl="2"/>
            <a:r>
              <a:rPr lang="en-US" dirty="0"/>
              <a:t>Check the WGAWP Calendar &amp; Mark Yours</a:t>
            </a:r>
          </a:p>
          <a:p>
            <a:pPr lvl="2"/>
            <a:r>
              <a:rPr lang="en-US" dirty="0"/>
              <a:t>Don’t forget to call the Club</a:t>
            </a:r>
          </a:p>
          <a:p>
            <a:pPr lvl="1"/>
            <a:r>
              <a:rPr lang="en-US" dirty="0"/>
              <a:t>Reminder – Need a Partner Page on Website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707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/>
              <a:t>President’s Welcome – Corinne Lacich</a:t>
            </a:r>
          </a:p>
          <a:p>
            <a:pPr marL="971550" lvl="1" indent="-514350"/>
            <a:r>
              <a:rPr lang="en-US" dirty="0"/>
              <a:t>Roll Call – Lisa Popovich</a:t>
            </a:r>
          </a:p>
          <a:p>
            <a:pPr marL="971550" lvl="1" indent="-514350"/>
            <a:r>
              <a:rPr lang="en-US" dirty="0"/>
              <a:t>Treasurer’s Report – Kathy Campbell</a:t>
            </a:r>
          </a:p>
          <a:p>
            <a:pPr marL="971550" lvl="1" indent="-514350"/>
            <a:r>
              <a:rPr lang="en-US" dirty="0"/>
              <a:t>Tournament Chairman’s Report – Christine </a:t>
            </a:r>
            <a:r>
              <a:rPr lang="en-US" dirty="0" err="1"/>
              <a:t>Haythorn</a:t>
            </a:r>
            <a:endParaRPr lang="en-US" dirty="0"/>
          </a:p>
          <a:p>
            <a:pPr marL="971550" lvl="1" indent="-514350"/>
            <a:r>
              <a:rPr lang="en-US" dirty="0"/>
              <a:t>Assistant Tournament Chairman’s </a:t>
            </a:r>
            <a:r>
              <a:rPr lang="en-US" dirty="0" err="1"/>
              <a:t>Rpt</a:t>
            </a:r>
            <a:r>
              <a:rPr lang="en-US" dirty="0"/>
              <a:t> – Joanne </a:t>
            </a:r>
            <a:r>
              <a:rPr lang="en-US" dirty="0" err="1"/>
              <a:t>McHolme</a:t>
            </a:r>
            <a:endParaRPr lang="en-US" dirty="0"/>
          </a:p>
          <a:p>
            <a:pPr marL="971550" lvl="1" indent="-514350"/>
            <a:r>
              <a:rPr lang="en-US" dirty="0"/>
              <a:t>Handicap Chairman’s Report – Maria Jarrett</a:t>
            </a:r>
          </a:p>
          <a:p>
            <a:pPr marL="971550" lvl="1" indent="-514350"/>
            <a:r>
              <a:rPr lang="en-US" dirty="0"/>
              <a:t>Open Day Chairman’s Report – Betty </a:t>
            </a:r>
            <a:r>
              <a:rPr lang="en-US" dirty="0" err="1"/>
              <a:t>Minnotte</a:t>
            </a:r>
            <a:endParaRPr lang="en-US" dirty="0"/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Junior Chairman’s Report – Susie Perrin</a:t>
            </a:r>
          </a:p>
          <a:p>
            <a:pPr marL="971550" lvl="1" indent="-514350"/>
            <a:r>
              <a:rPr lang="en-US" dirty="0"/>
              <a:t>Team Chairman’s Report – Beth </a:t>
            </a:r>
            <a:r>
              <a:rPr lang="en-US" dirty="0" err="1"/>
              <a:t>Szymczak</a:t>
            </a:r>
            <a:endParaRPr lang="en-US" dirty="0"/>
          </a:p>
          <a:p>
            <a:pPr marL="971550" lvl="1" indent="-514350"/>
            <a:endParaRPr lang="en-US" dirty="0"/>
          </a:p>
          <a:p>
            <a:pPr marL="97155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3095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Junior Chairman’s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Junior Clinic</a:t>
            </a:r>
          </a:p>
          <a:p>
            <a:pPr lvl="2"/>
            <a:r>
              <a:rPr lang="en-US" dirty="0"/>
              <a:t>Wednesday, May 4, 5:00 PM at Oakmont</a:t>
            </a:r>
          </a:p>
          <a:p>
            <a:pPr lvl="2"/>
            <a:r>
              <a:rPr lang="en-US" dirty="0"/>
              <a:t>Co-sponsored with PA State WGA</a:t>
            </a:r>
          </a:p>
          <a:p>
            <a:pPr lvl="2"/>
            <a:r>
              <a:rPr lang="en-US" dirty="0"/>
              <a:t>See Website for flyer and registration</a:t>
            </a:r>
          </a:p>
          <a:p>
            <a:pPr lvl="1"/>
            <a:r>
              <a:rPr lang="en-US" dirty="0"/>
              <a:t>Junior Events</a:t>
            </a:r>
          </a:p>
          <a:p>
            <a:pPr lvl="2"/>
            <a:r>
              <a:rPr lang="en-US" dirty="0"/>
              <a:t>Pat Hinkle @ Pittsburgh Field Club on July 6</a:t>
            </a:r>
          </a:p>
          <a:p>
            <a:pPr lvl="2"/>
            <a:r>
              <a:rPr lang="en-US" dirty="0"/>
              <a:t>Junior / Member @ Westmoreland on July 11</a:t>
            </a:r>
          </a:p>
          <a:p>
            <a:pPr lvl="2"/>
            <a:r>
              <a:rPr lang="en-US" dirty="0"/>
              <a:t>Junior Championship @ </a:t>
            </a:r>
            <a:r>
              <a:rPr lang="en-US" dirty="0" err="1"/>
              <a:t>Connoquenessing</a:t>
            </a:r>
            <a:r>
              <a:rPr lang="en-US" dirty="0"/>
              <a:t> on August 2</a:t>
            </a:r>
          </a:p>
          <a:p>
            <a:pPr lvl="2"/>
            <a:r>
              <a:rPr lang="en-US" dirty="0"/>
              <a:t>See Website for flyer and registration</a:t>
            </a:r>
          </a:p>
          <a:p>
            <a:pPr lvl="1"/>
            <a:r>
              <a:rPr lang="en-US" dirty="0"/>
              <a:t>Reminder – Junior Scholarship available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en-US" sz="4000" b="1" i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Return on your investments!</a:t>
            </a:r>
            <a:br>
              <a:rPr lang="en-US" sz="4000" b="1" i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000" b="1" i="1" dirty="0"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Something to be proud of!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5344622"/>
            <a:ext cx="3810000" cy="1098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u="sng" dirty="0"/>
              <a:t>2005 WGAWP Junior Champion</a:t>
            </a:r>
          </a:p>
          <a:p>
            <a:pPr marL="0" indent="0">
              <a:buNone/>
            </a:pPr>
            <a:r>
              <a:rPr lang="en-US" sz="1800" b="1" dirty="0"/>
              <a:t>Rachel </a:t>
            </a:r>
            <a:r>
              <a:rPr lang="en-US" sz="1800" b="1" dirty="0" err="1"/>
              <a:t>Rohanna</a:t>
            </a: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~ Current LPGA Tour Member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38665"/>
            <a:ext cx="1463040" cy="15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970666"/>
            <a:ext cx="1320640" cy="21347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9" r="9717"/>
          <a:stretch/>
        </p:blipFill>
        <p:spPr>
          <a:xfrm>
            <a:off x="1756656" y="5144384"/>
            <a:ext cx="1851168" cy="14985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1981200" y="338109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u="sng" dirty="0"/>
              <a:t>1980 WGAWP Junior Champion</a:t>
            </a:r>
          </a:p>
          <a:p>
            <a:pPr algn="r"/>
            <a:r>
              <a:rPr lang="en-US" b="1" dirty="0"/>
              <a:t>Michelle “</a:t>
            </a:r>
            <a:r>
              <a:rPr lang="en-US" b="1" dirty="0" err="1"/>
              <a:t>Missie</a:t>
            </a:r>
            <a:r>
              <a:rPr lang="en-US" b="1" dirty="0"/>
              <a:t>” </a:t>
            </a:r>
            <a:r>
              <a:rPr lang="en-US" b="1" dirty="0" err="1"/>
              <a:t>Berteotti</a:t>
            </a:r>
            <a:endParaRPr lang="en-US" b="1" dirty="0"/>
          </a:p>
          <a:p>
            <a:pPr algn="r"/>
            <a:r>
              <a:rPr lang="en-US" dirty="0"/>
              <a:t>	~ LPGA Tour - player 14 years</a:t>
            </a:r>
          </a:p>
          <a:p>
            <a:pPr algn="r"/>
            <a:r>
              <a:rPr lang="en-US" dirty="0"/>
              <a:t>	~ Current member of  The Legends Tour</a:t>
            </a:r>
          </a:p>
        </p:txBody>
      </p:sp>
      <p:sp>
        <p:nvSpPr>
          <p:cNvPr id="8" name="Rectangle 7"/>
          <p:cNvSpPr/>
          <p:nvPr/>
        </p:nvSpPr>
        <p:spPr>
          <a:xfrm>
            <a:off x="2057400" y="195024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u="sng" dirty="0"/>
              <a:t>1967 WGAWP Junior Champion</a:t>
            </a:r>
          </a:p>
          <a:p>
            <a:r>
              <a:rPr lang="en-US" b="1" dirty="0"/>
              <a:t>Carol Semple Thompson</a:t>
            </a:r>
          </a:p>
          <a:p>
            <a:r>
              <a:rPr lang="en-US" dirty="0"/>
              <a:t>~ World Golf Hall of Fame Member</a:t>
            </a:r>
          </a:p>
          <a:p>
            <a:r>
              <a:rPr lang="en-US" dirty="0"/>
              <a:t>~ 2005 PGA “First Lady of Golf Award”</a:t>
            </a:r>
          </a:p>
        </p:txBody>
      </p:sp>
    </p:spTree>
    <p:extLst>
      <p:ext uri="{BB962C8B-B14F-4D97-AF65-F5344CB8AC3E}">
        <p14:creationId xmlns:p14="http://schemas.microsoft.com/office/powerpoint/2010/main" val="27854723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/>
              <a:t>President’s Welcome – Corinne Lacich</a:t>
            </a:r>
          </a:p>
          <a:p>
            <a:pPr marL="971550" lvl="1" indent="-514350"/>
            <a:r>
              <a:rPr lang="en-US" dirty="0"/>
              <a:t>Roll Call – Lisa Popovich</a:t>
            </a:r>
          </a:p>
          <a:p>
            <a:pPr marL="971550" lvl="1" indent="-514350"/>
            <a:r>
              <a:rPr lang="en-US" dirty="0"/>
              <a:t>Treasurer’s Report – Kathy Campbell</a:t>
            </a:r>
          </a:p>
          <a:p>
            <a:pPr marL="971550" lvl="1" indent="-514350"/>
            <a:r>
              <a:rPr lang="en-US" dirty="0"/>
              <a:t>Tournament Chairman’s Report – Christine </a:t>
            </a:r>
            <a:r>
              <a:rPr lang="en-US" dirty="0" err="1"/>
              <a:t>Haythorn</a:t>
            </a:r>
            <a:endParaRPr lang="en-US" dirty="0"/>
          </a:p>
          <a:p>
            <a:pPr marL="971550" lvl="1" indent="-514350"/>
            <a:r>
              <a:rPr lang="en-US" dirty="0"/>
              <a:t>Assistant Tournament Chairman’s </a:t>
            </a:r>
            <a:r>
              <a:rPr lang="en-US" dirty="0" err="1"/>
              <a:t>Rpt</a:t>
            </a:r>
            <a:r>
              <a:rPr lang="en-US" dirty="0"/>
              <a:t> – Joanne </a:t>
            </a:r>
            <a:r>
              <a:rPr lang="en-US" dirty="0" err="1"/>
              <a:t>McHolme</a:t>
            </a:r>
            <a:endParaRPr lang="en-US" dirty="0"/>
          </a:p>
          <a:p>
            <a:pPr marL="971550" lvl="1" indent="-514350"/>
            <a:r>
              <a:rPr lang="en-US" dirty="0"/>
              <a:t>Handicap Chairman’s Report – Maria Jarrett</a:t>
            </a:r>
          </a:p>
          <a:p>
            <a:pPr marL="971550" lvl="1" indent="-514350"/>
            <a:r>
              <a:rPr lang="en-US" dirty="0"/>
              <a:t>Open Day Chairman’s Report – Betty </a:t>
            </a:r>
            <a:r>
              <a:rPr lang="en-US" dirty="0" err="1"/>
              <a:t>Minnotte</a:t>
            </a:r>
            <a:endParaRPr lang="en-US" dirty="0"/>
          </a:p>
          <a:p>
            <a:pPr marL="971550" lvl="1" indent="-514350"/>
            <a:r>
              <a:rPr lang="en-US" dirty="0"/>
              <a:t>Junior Chairman’s Report – Susie Perrin</a:t>
            </a:r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Team Chairman’s Report – Beth </a:t>
            </a:r>
            <a:r>
              <a:rPr lang="en-US" dirty="0" err="1">
                <a:solidFill>
                  <a:srgbClr val="FF0000"/>
                </a:solidFill>
              </a:rPr>
              <a:t>Szymczak</a:t>
            </a:r>
            <a:endParaRPr lang="en-US" dirty="0">
              <a:solidFill>
                <a:srgbClr val="FF0000"/>
              </a:solidFill>
            </a:endParaRPr>
          </a:p>
          <a:p>
            <a:pPr marL="971550" lvl="1" indent="-514350"/>
            <a:endParaRPr lang="en-US" dirty="0"/>
          </a:p>
          <a:p>
            <a:pPr marL="97155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63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2016 Membership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r>
              <a:rPr lang="en-US" dirty="0"/>
              <a:t>Individual Memberships</a:t>
            </a:r>
          </a:p>
          <a:p>
            <a:pPr lvl="1"/>
            <a:r>
              <a:rPr lang="en-US" dirty="0"/>
              <a:t>At end of 2015 – 581 Members</a:t>
            </a:r>
          </a:p>
          <a:p>
            <a:pPr lvl="1"/>
            <a:r>
              <a:rPr lang="en-US" dirty="0"/>
              <a:t>As of April 15 - 524 Members</a:t>
            </a:r>
          </a:p>
          <a:p>
            <a:pPr lvl="1"/>
            <a:r>
              <a:rPr lang="en-US" dirty="0"/>
              <a:t>Includes 4 New Members, 11 Reinstatements</a:t>
            </a:r>
          </a:p>
          <a:p>
            <a:r>
              <a:rPr lang="en-US" dirty="0"/>
              <a:t>Member Clubs – 38</a:t>
            </a:r>
          </a:p>
          <a:p>
            <a:pPr lvl="1"/>
            <a:r>
              <a:rPr lang="en-US" dirty="0"/>
              <a:t>Loss of Rolling Hills, Lone Pine, Shadow Lakes</a:t>
            </a:r>
          </a:p>
          <a:p>
            <a:pPr lvl="1"/>
            <a:r>
              <a:rPr lang="en-US" dirty="0"/>
              <a:t>Addition of </a:t>
            </a:r>
            <a:r>
              <a:rPr lang="en-US" dirty="0" err="1"/>
              <a:t>Southpointe</a:t>
            </a:r>
            <a:r>
              <a:rPr lang="en-US" dirty="0"/>
              <a:t> Golf Club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0789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Team Chairman’s Report</a:t>
            </a:r>
            <a:br>
              <a:rPr lang="en-US" dirty="0"/>
            </a:br>
            <a:r>
              <a:rPr lang="en-US" dirty="0"/>
              <a:t>Recognize 2015 Winners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Championship – Sewickley Heights</a:t>
            </a:r>
          </a:p>
          <a:p>
            <a:pPr lvl="1"/>
            <a:r>
              <a:rPr lang="en-US" dirty="0"/>
              <a:t>Division II – </a:t>
            </a:r>
            <a:r>
              <a:rPr lang="en-US" dirty="0" err="1"/>
              <a:t>Treesdale</a:t>
            </a:r>
            <a:r>
              <a:rPr lang="en-US" dirty="0"/>
              <a:t> I</a:t>
            </a:r>
          </a:p>
          <a:p>
            <a:pPr lvl="1"/>
            <a:r>
              <a:rPr lang="en-US" dirty="0"/>
              <a:t>Division III – Ligonier</a:t>
            </a:r>
          </a:p>
          <a:p>
            <a:pPr lvl="1"/>
            <a:r>
              <a:rPr lang="en-US" dirty="0"/>
              <a:t>Division IV – Diamond Run II</a:t>
            </a:r>
          </a:p>
          <a:p>
            <a:pPr lvl="1"/>
            <a:r>
              <a:rPr lang="en-US" dirty="0"/>
              <a:t>Division V – Edgewood</a:t>
            </a:r>
          </a:p>
          <a:p>
            <a:pPr marL="393192" lvl="1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1745" name="Picture 1" descr="C:\Users\Corinne\AppData\Local\Microsoft\Windows\Temporary Internet Files\Content.IE5\XCXHF4WM\MP90038468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447800"/>
            <a:ext cx="1962331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Team Chairman’s Report</a:t>
            </a:r>
            <a:br>
              <a:rPr lang="en-US" dirty="0"/>
            </a:br>
            <a:r>
              <a:rPr lang="en-US" dirty="0"/>
              <a:t>2016 Season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Five divisions competing this year</a:t>
            </a:r>
          </a:p>
          <a:p>
            <a:pPr lvl="1"/>
            <a:r>
              <a:rPr lang="en-US" dirty="0"/>
              <a:t>Loss of Rolling Hills Team in Division IV</a:t>
            </a:r>
          </a:p>
          <a:p>
            <a:pPr lvl="2"/>
            <a:r>
              <a:rPr lang="en-US" dirty="0"/>
              <a:t>Modified Schedule for five teams</a:t>
            </a:r>
          </a:p>
          <a:p>
            <a:pPr lvl="2"/>
            <a:r>
              <a:rPr lang="en-US" dirty="0"/>
              <a:t>No loser in the Division</a:t>
            </a:r>
          </a:p>
          <a:p>
            <a:pPr lvl="2"/>
            <a:r>
              <a:rPr lang="en-US" dirty="0" err="1"/>
              <a:t>Connoquenessing</a:t>
            </a:r>
            <a:r>
              <a:rPr lang="en-US" dirty="0"/>
              <a:t> to be added to Team Schedule in 2017</a:t>
            </a:r>
          </a:p>
          <a:p>
            <a:pPr lvl="1"/>
            <a:r>
              <a:rPr lang="en-US" dirty="0"/>
              <a:t>Tie Breaker match scheduled @ Westwood on June 2nd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Women’s Golf Association of Western PA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Meeting</a:t>
            </a:r>
          </a:p>
          <a:p>
            <a:r>
              <a:rPr lang="en-US" dirty="0"/>
              <a:t>April 20, 2016</a:t>
            </a:r>
          </a:p>
          <a:p>
            <a:r>
              <a:rPr lang="en-US" dirty="0"/>
              <a:t>South Hills Country Club</a:t>
            </a:r>
          </a:p>
        </p:txBody>
      </p:sp>
      <p:pic>
        <p:nvPicPr>
          <p:cNvPr id="14338" name="Picture 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2342" y="2590800"/>
            <a:ext cx="1964515" cy="1944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9031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What’s Happening at PSWGA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 Championship (Amateur, Seniors, and Super Seniors)</a:t>
            </a:r>
          </a:p>
          <a:p>
            <a:pPr lvl="1"/>
            <a:r>
              <a:rPr lang="en-US" dirty="0" err="1"/>
              <a:t>Saucon</a:t>
            </a:r>
            <a:r>
              <a:rPr lang="en-US" dirty="0"/>
              <a:t> Valley Country Club in Bethlehem, PA</a:t>
            </a:r>
          </a:p>
          <a:p>
            <a:pPr lvl="1"/>
            <a:r>
              <a:rPr lang="en-US" dirty="0"/>
              <a:t>Wednesday, August 10 – Saturday, August 13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286000"/>
            <a:ext cx="321838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506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What’s Happening at PSWGA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93192" lvl="1" indent="0">
              <a:buNone/>
            </a:pPr>
            <a:endParaRPr lang="en-US" dirty="0"/>
          </a:p>
          <a:p>
            <a:r>
              <a:rPr lang="en-US" dirty="0"/>
              <a:t>Western Four Ball</a:t>
            </a:r>
          </a:p>
          <a:p>
            <a:pPr lvl="1"/>
            <a:r>
              <a:rPr lang="en-US" dirty="0"/>
              <a:t>Butler Country Club</a:t>
            </a:r>
          </a:p>
          <a:p>
            <a:pPr lvl="1"/>
            <a:r>
              <a:rPr lang="en-US" dirty="0"/>
              <a:t>Thursday, September 22</a:t>
            </a:r>
          </a:p>
          <a:p>
            <a:pPr lvl="1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514600"/>
            <a:ext cx="3128010" cy="253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3299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Women’s Golf Association of Western PA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Meeting</a:t>
            </a:r>
          </a:p>
          <a:p>
            <a:r>
              <a:rPr lang="en-US" dirty="0"/>
              <a:t>April 20, 2016</a:t>
            </a:r>
          </a:p>
          <a:p>
            <a:r>
              <a:rPr lang="en-US" dirty="0"/>
              <a:t>What’s New for 2016</a:t>
            </a:r>
          </a:p>
        </p:txBody>
      </p:sp>
      <p:pic>
        <p:nvPicPr>
          <p:cNvPr id="14338" name="Picture 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6142" y="2590800"/>
            <a:ext cx="1964515" cy="1944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92816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 Play Policy /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Change?</a:t>
            </a:r>
          </a:p>
          <a:p>
            <a:pPr lvl="1"/>
            <a:r>
              <a:rPr lang="en-US" dirty="0"/>
              <a:t>Feedback from Member Clubs with Play Times much longer than planned.</a:t>
            </a:r>
          </a:p>
          <a:p>
            <a:pPr lvl="1"/>
            <a:r>
              <a:rPr lang="en-US" dirty="0"/>
              <a:t>Member participation affected by slow play.</a:t>
            </a:r>
          </a:p>
          <a:p>
            <a:pPr lvl="1"/>
            <a:r>
              <a:rPr lang="en-US" dirty="0"/>
              <a:t>Existing previous policy very hard to administer and was not effective. </a:t>
            </a:r>
          </a:p>
          <a:p>
            <a:pPr lvl="1"/>
            <a:r>
              <a:rPr lang="en-US" dirty="0"/>
              <a:t>Needed a practical approach that would be fair and consistent.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105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 Play Policy /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New Approach:</a:t>
            </a:r>
          </a:p>
          <a:p>
            <a:pPr lvl="1"/>
            <a:r>
              <a:rPr lang="en-US" dirty="0"/>
              <a:t>Only applies to Stroke Play Tournaments with Tee Times.</a:t>
            </a:r>
          </a:p>
          <a:p>
            <a:pPr lvl="2"/>
            <a:r>
              <a:rPr lang="en-US" dirty="0"/>
              <a:t>Tag Hill</a:t>
            </a:r>
          </a:p>
          <a:p>
            <a:pPr lvl="2"/>
            <a:r>
              <a:rPr lang="en-US" dirty="0"/>
              <a:t>Barnes Murphy</a:t>
            </a:r>
          </a:p>
          <a:p>
            <a:pPr lvl="2"/>
            <a:r>
              <a:rPr lang="en-US" dirty="0"/>
              <a:t>Seniors / Super Seniors</a:t>
            </a:r>
          </a:p>
          <a:p>
            <a:pPr lvl="2"/>
            <a:r>
              <a:rPr lang="en-US" dirty="0"/>
              <a:t>Bobby Cruickshank</a:t>
            </a:r>
          </a:p>
          <a:p>
            <a:pPr lvl="2"/>
            <a:r>
              <a:rPr lang="en-US" dirty="0"/>
              <a:t>First Day of 1</a:t>
            </a:r>
            <a:r>
              <a:rPr lang="en-US" baseline="30000" dirty="0"/>
              <a:t>st</a:t>
            </a:r>
            <a:r>
              <a:rPr lang="en-US" dirty="0"/>
              <a:t> Presidents</a:t>
            </a:r>
          </a:p>
          <a:p>
            <a:pPr lvl="1"/>
            <a:r>
              <a:rPr lang="en-US" dirty="0"/>
              <a:t>Pace-of-Play to be Posted on Registration Table.</a:t>
            </a:r>
          </a:p>
          <a:p>
            <a:pPr lvl="1"/>
            <a:r>
              <a:rPr lang="en-US" dirty="0"/>
              <a:t>Score Cards to indicate times for each hole.</a:t>
            </a:r>
          </a:p>
          <a:p>
            <a:pPr lvl="1"/>
            <a:r>
              <a:rPr lang="en-US" dirty="0"/>
              <a:t>T&amp;R Official records finishing time for group (when flag placed back in hole on #18).</a:t>
            </a:r>
          </a:p>
        </p:txBody>
      </p:sp>
    </p:spTree>
    <p:extLst>
      <p:ext uri="{BB962C8B-B14F-4D97-AF65-F5344CB8AC3E}">
        <p14:creationId xmlns:p14="http://schemas.microsoft.com/office/powerpoint/2010/main" val="3772080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Scorecard with Times</a:t>
            </a:r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918" y="2210326"/>
            <a:ext cx="4582164" cy="3839111"/>
          </a:xfrm>
        </p:spPr>
      </p:pic>
    </p:spTree>
    <p:extLst>
      <p:ext uri="{BB962C8B-B14F-4D97-AF65-F5344CB8AC3E}">
        <p14:creationId xmlns:p14="http://schemas.microsoft.com/office/powerpoint/2010/main" val="8897531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 Play Policy /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New Approach:</a:t>
            </a:r>
          </a:p>
          <a:p>
            <a:pPr lvl="1"/>
            <a:r>
              <a:rPr lang="en-US" dirty="0"/>
              <a:t>Violation occurs when the group exceeds Pace-of-Play by </a:t>
            </a:r>
            <a:r>
              <a:rPr lang="en-US" dirty="0">
                <a:solidFill>
                  <a:srgbClr val="FF0000"/>
                </a:solidFill>
              </a:rPr>
              <a:t>more than 15 minutes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finishes more than 15 minutes behind the group in front of them.</a:t>
            </a:r>
          </a:p>
          <a:p>
            <a:pPr lvl="1"/>
            <a:r>
              <a:rPr lang="en-US" dirty="0"/>
              <a:t>Entire group is issued “Slow Play Warning” Letter.</a:t>
            </a:r>
          </a:p>
          <a:p>
            <a:pPr lvl="1"/>
            <a:r>
              <a:rPr lang="en-US" dirty="0"/>
              <a:t>Penalty:  Anyone who receives two “SPW” Letters in 24 months is placed on the Slow Play Restriction List.</a:t>
            </a:r>
          </a:p>
          <a:p>
            <a:pPr lvl="2"/>
            <a:r>
              <a:rPr lang="en-US" dirty="0"/>
              <a:t>Disqualified from “A” Open Days</a:t>
            </a:r>
          </a:p>
          <a:p>
            <a:pPr lvl="2"/>
            <a:r>
              <a:rPr lang="en-US" dirty="0"/>
              <a:t>Back of Field for Tee Time Tournaments</a:t>
            </a:r>
          </a:p>
          <a:p>
            <a:pPr lvl="2"/>
            <a:r>
              <a:rPr lang="en-US" dirty="0"/>
              <a:t>Lifted after 24 months w/o SPW</a:t>
            </a:r>
          </a:p>
        </p:txBody>
      </p:sp>
    </p:spTree>
    <p:extLst>
      <p:ext uri="{BB962C8B-B14F-4D97-AF65-F5344CB8AC3E}">
        <p14:creationId xmlns:p14="http://schemas.microsoft.com/office/powerpoint/2010/main" val="729927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2016 Focus – Pace-of-Play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Policy &amp; Procedural Changes</a:t>
            </a:r>
          </a:p>
          <a:p>
            <a:r>
              <a:rPr lang="en-US" dirty="0"/>
              <a:t>Hopeful Impacts	</a:t>
            </a:r>
          </a:p>
          <a:p>
            <a:pPr lvl="1"/>
            <a:r>
              <a:rPr lang="en-US" dirty="0"/>
              <a:t>Shortening Play Times</a:t>
            </a:r>
          </a:p>
          <a:p>
            <a:pPr lvl="1"/>
            <a:r>
              <a:rPr lang="en-US" dirty="0"/>
              <a:t>Freeing Course to Host Club</a:t>
            </a:r>
          </a:p>
          <a:p>
            <a:r>
              <a:rPr lang="en-US" dirty="0"/>
              <a:t>Separate Session to Present Changes</a:t>
            </a:r>
          </a:p>
          <a:p>
            <a:pPr lvl="1"/>
            <a:r>
              <a:rPr lang="en-US" dirty="0"/>
              <a:t>After Regular Meeting – Before Break Out Meetings</a:t>
            </a:r>
          </a:p>
          <a:p>
            <a:pPr lvl="1"/>
            <a:r>
              <a:rPr lang="en-US" dirty="0"/>
              <a:t>Q&amp;A</a:t>
            </a:r>
          </a:p>
          <a:p>
            <a:r>
              <a:rPr lang="en-US" dirty="0"/>
              <a:t>See Yearbook &amp; “What’s New” Document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4647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Slow Play Policy /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Summary:</a:t>
            </a:r>
          </a:p>
          <a:p>
            <a:pPr lvl="1"/>
            <a:r>
              <a:rPr lang="en-US" dirty="0"/>
              <a:t>YOU Don’t want to earn a SPW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en-US" dirty="0"/>
              <a:t>Reference your score card to monitor pace.</a:t>
            </a:r>
          </a:p>
          <a:p>
            <a:pPr lvl="1"/>
            <a:r>
              <a:rPr lang="en-US" dirty="0"/>
              <a:t>Keep up with the Group in front of you.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Hopeful 2016 Results:</a:t>
            </a:r>
          </a:p>
          <a:p>
            <a:pPr lvl="1"/>
            <a:r>
              <a:rPr lang="en-US" dirty="0"/>
              <a:t>No SPW’s issued.</a:t>
            </a:r>
          </a:p>
          <a:p>
            <a:pPr lvl="1"/>
            <a:r>
              <a:rPr lang="en-US" dirty="0"/>
              <a:t>Faster completion of tournaments.</a:t>
            </a:r>
          </a:p>
          <a:p>
            <a:pPr lvl="1"/>
            <a:r>
              <a:rPr lang="en-US" dirty="0"/>
              <a:t>Happier Host Clubs</a:t>
            </a:r>
          </a:p>
          <a:p>
            <a:pPr lvl="1"/>
            <a:r>
              <a:rPr lang="en-US" dirty="0"/>
              <a:t>Increased Participation in Tournaments</a:t>
            </a:r>
          </a:p>
        </p:txBody>
      </p:sp>
    </p:spTree>
    <p:extLst>
      <p:ext uri="{BB962C8B-B14F-4D97-AF65-F5344CB8AC3E}">
        <p14:creationId xmlns:p14="http://schemas.microsoft.com/office/powerpoint/2010/main" val="17067749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Withdrawal Policy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 has been our policy, competitors are strongly encouraged to complete their round of golf unless unable to do so due to illness or injury.</a:t>
            </a:r>
          </a:p>
          <a:p>
            <a:r>
              <a:rPr lang="en-US" dirty="0"/>
              <a:t>Competitor having a tough round may have an impact on Pace-of-Play for their group and remainder of field (searching for lost balls, rules clarification, etc.).</a:t>
            </a:r>
          </a:p>
          <a:p>
            <a:r>
              <a:rPr lang="en-US" dirty="0"/>
              <a:t>Competitor, as a courtesy to their playing partners and the field, may elect to withdraw from the tournament when she determines that she is not having a competitive round and potentially affecting pace-of-play.</a:t>
            </a:r>
          </a:p>
        </p:txBody>
      </p:sp>
    </p:spTree>
    <p:extLst>
      <p:ext uri="{BB962C8B-B14F-4D97-AF65-F5344CB8AC3E}">
        <p14:creationId xmlns:p14="http://schemas.microsoft.com/office/powerpoint/2010/main" val="868527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Withdrawal Policy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Withdrawal Procedure:</a:t>
            </a:r>
          </a:p>
          <a:p>
            <a:pPr lvl="1"/>
            <a:r>
              <a:rPr lang="en-US" dirty="0"/>
              <a:t>Announce to your fellow competitors in your group.</a:t>
            </a:r>
          </a:p>
          <a:p>
            <a:pPr lvl="1"/>
            <a:r>
              <a:rPr lang="en-US" dirty="0"/>
              <a:t>Unless you are needed as a marker, stop play immediately and leave the course, if practical.</a:t>
            </a:r>
          </a:p>
          <a:p>
            <a:pPr lvl="1"/>
            <a:r>
              <a:rPr lang="en-US" dirty="0"/>
              <a:t>At end of round, report to the Tournament Administrator at what hole you withdrew.</a:t>
            </a:r>
          </a:p>
          <a:p>
            <a:r>
              <a:rPr lang="en-US" dirty="0"/>
              <a:t>Follow Up:</a:t>
            </a:r>
          </a:p>
          <a:p>
            <a:pPr lvl="1"/>
            <a:r>
              <a:rPr lang="en-US" dirty="0"/>
              <a:t>WGAWP to monitor Withdrawals.</a:t>
            </a:r>
          </a:p>
          <a:p>
            <a:pPr lvl="1"/>
            <a:r>
              <a:rPr lang="en-US" dirty="0"/>
              <a:t>Excessive W/D’s could result in ineligibility.</a:t>
            </a:r>
          </a:p>
        </p:txBody>
      </p:sp>
    </p:spTree>
    <p:extLst>
      <p:ext uri="{BB962C8B-B14F-4D97-AF65-F5344CB8AC3E}">
        <p14:creationId xmlns:p14="http://schemas.microsoft.com/office/powerpoint/2010/main" val="15837198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Cell Phone Policy:  Why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Technology advances with Smart Phones.</a:t>
            </a:r>
          </a:p>
          <a:p>
            <a:pPr lvl="1"/>
            <a:r>
              <a:rPr lang="en-US" dirty="0"/>
              <a:t>Tool that can be of assistance during round w/o interfering with play.</a:t>
            </a:r>
          </a:p>
          <a:p>
            <a:pPr lvl="1"/>
            <a:r>
              <a:rPr lang="en-US" dirty="0"/>
              <a:t>Ability to communicate with field, if needed.</a:t>
            </a:r>
          </a:p>
          <a:p>
            <a:pPr lvl="2"/>
            <a:r>
              <a:rPr lang="en-US" dirty="0"/>
              <a:t>Weather related stoppages.</a:t>
            </a:r>
          </a:p>
          <a:p>
            <a:pPr lvl="2"/>
            <a:r>
              <a:rPr lang="en-US" dirty="0"/>
              <a:t>Course conditions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947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Cell Phone Policy: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Predicated on Local Rules at the Hosting Club (See Course Information Document).</a:t>
            </a:r>
          </a:p>
          <a:p>
            <a:pPr lvl="1"/>
            <a:r>
              <a:rPr lang="en-US" dirty="0"/>
              <a:t>No voice communications allowed during play.  Phone to be on silent.  No phone calls to be made or answered.</a:t>
            </a:r>
          </a:p>
          <a:p>
            <a:pPr lvl="1"/>
            <a:r>
              <a:rPr lang="en-US" dirty="0"/>
              <a:t>Limited Internet Usage Permitted:</a:t>
            </a:r>
          </a:p>
          <a:p>
            <a:pPr lvl="2"/>
            <a:r>
              <a:rPr lang="en-US" dirty="0"/>
              <a:t>Course GPS.</a:t>
            </a:r>
          </a:p>
          <a:p>
            <a:pPr lvl="2"/>
            <a:r>
              <a:rPr lang="en-US" dirty="0"/>
              <a:t>Weather</a:t>
            </a:r>
          </a:p>
          <a:p>
            <a:pPr lvl="2"/>
            <a:r>
              <a:rPr lang="en-US" dirty="0"/>
              <a:t>USGA Rules</a:t>
            </a:r>
          </a:p>
          <a:p>
            <a:pPr lvl="1"/>
            <a:r>
              <a:rPr lang="en-US" dirty="0"/>
              <a:t>Texting Permitted:</a:t>
            </a:r>
          </a:p>
          <a:p>
            <a:pPr lvl="2"/>
            <a:r>
              <a:rPr lang="en-US" dirty="0"/>
              <a:t>Communications from Tournament Officials</a:t>
            </a:r>
          </a:p>
          <a:p>
            <a:pPr lvl="2"/>
            <a:r>
              <a:rPr lang="en-US" dirty="0"/>
              <a:t>Emergencies.</a:t>
            </a:r>
          </a:p>
        </p:txBody>
      </p:sp>
    </p:spTree>
    <p:extLst>
      <p:ext uri="{BB962C8B-B14F-4D97-AF65-F5344CB8AC3E}">
        <p14:creationId xmlns:p14="http://schemas.microsoft.com/office/powerpoint/2010/main" val="33483241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Cell Phone Policy: 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>
                <a:solidFill>
                  <a:srgbClr val="FF0000"/>
                </a:solidFill>
              </a:rPr>
              <a:t>Limited</a:t>
            </a:r>
            <a:r>
              <a:rPr lang="en-US" dirty="0"/>
              <a:t> use of smart phone is permitted.</a:t>
            </a:r>
          </a:p>
          <a:p>
            <a:pPr lvl="1"/>
            <a:r>
              <a:rPr lang="en-US" dirty="0"/>
              <a:t>Not an invitation to surf the net while golfing.</a:t>
            </a:r>
          </a:p>
          <a:p>
            <a:pPr lvl="1"/>
            <a:r>
              <a:rPr lang="en-US" dirty="0"/>
              <a:t>Not appropriate to respond to casual texts while golfing.</a:t>
            </a:r>
          </a:p>
          <a:p>
            <a:pPr lvl="1"/>
            <a:r>
              <a:rPr lang="en-US" dirty="0"/>
              <a:t>Be considerate of fellow competitors, as use of phone can be a distraction.</a:t>
            </a:r>
          </a:p>
        </p:txBody>
      </p:sp>
    </p:spTree>
    <p:extLst>
      <p:ext uri="{BB962C8B-B14F-4D97-AF65-F5344CB8AC3E}">
        <p14:creationId xmlns:p14="http://schemas.microsoft.com/office/powerpoint/2010/main" val="29161085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Enhancements: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New Tab on Home Page for “Clubs” includes:</a:t>
            </a:r>
          </a:p>
          <a:p>
            <a:pPr lvl="1"/>
            <a:r>
              <a:rPr lang="en-US" dirty="0"/>
              <a:t>Club Roster with Links</a:t>
            </a:r>
          </a:p>
          <a:p>
            <a:pPr lvl="1"/>
            <a:r>
              <a:rPr lang="en-US" dirty="0"/>
              <a:t>Club Contact Info</a:t>
            </a:r>
          </a:p>
          <a:p>
            <a:pPr lvl="1"/>
            <a:r>
              <a:rPr lang="en-US" dirty="0"/>
              <a:t>Club Course Ratings for Women</a:t>
            </a:r>
          </a:p>
          <a:p>
            <a:pPr lvl="1"/>
            <a:r>
              <a:rPr lang="en-US" dirty="0"/>
              <a:t>Course Information Forms</a:t>
            </a:r>
          </a:p>
          <a:p>
            <a:r>
              <a:rPr lang="en-US" dirty="0"/>
              <a:t>Roster 2016</a:t>
            </a:r>
          </a:p>
          <a:p>
            <a:pPr lvl="1"/>
            <a:r>
              <a:rPr lang="en-US" dirty="0"/>
              <a:t>New feature to select Club</a:t>
            </a:r>
          </a:p>
          <a:p>
            <a:pPr lvl="1"/>
            <a:r>
              <a:rPr lang="en-US" dirty="0"/>
              <a:t>Select details for more information on member</a:t>
            </a:r>
          </a:p>
          <a:p>
            <a:r>
              <a:rPr lang="en-US" dirty="0"/>
              <a:t>About Us</a:t>
            </a:r>
          </a:p>
          <a:p>
            <a:pPr lvl="1"/>
            <a:r>
              <a:rPr lang="en-US" dirty="0"/>
              <a:t>Committees</a:t>
            </a:r>
          </a:p>
          <a:p>
            <a:pPr lvl="1"/>
            <a:r>
              <a:rPr lang="en-US" dirty="0"/>
              <a:t>Handbooks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7081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Women’s Golf Association of Western PA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What’s New for 2016</a:t>
            </a:r>
          </a:p>
          <a:p>
            <a:r>
              <a:rPr lang="en-US" sz="4000" dirty="0"/>
              <a:t>Q &amp; A</a:t>
            </a:r>
          </a:p>
        </p:txBody>
      </p:sp>
      <p:pic>
        <p:nvPicPr>
          <p:cNvPr id="14338" name="Picture 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6142" y="2590800"/>
            <a:ext cx="1964515" cy="1944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7535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WPGA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West Penn has been trusted Partner. </a:t>
            </a:r>
          </a:p>
          <a:p>
            <a:r>
              <a:rPr lang="en-US" dirty="0"/>
              <a:t>Expanded relationship in 2013 with Online Registration and Tournament Preparations.</a:t>
            </a:r>
          </a:p>
          <a:p>
            <a:r>
              <a:rPr lang="en-US" dirty="0"/>
              <a:t>Another extension of relationship begins in 2016:</a:t>
            </a:r>
          </a:p>
          <a:p>
            <a:pPr lvl="1"/>
            <a:r>
              <a:rPr lang="en-US" dirty="0"/>
              <a:t>Letter of Understanding in Place</a:t>
            </a:r>
          </a:p>
          <a:p>
            <a:pPr lvl="1"/>
            <a:r>
              <a:rPr lang="en-US" dirty="0"/>
              <a:t>Permanent Office facilities and Mailing Address</a:t>
            </a:r>
          </a:p>
          <a:p>
            <a:r>
              <a:rPr lang="en-US" dirty="0"/>
              <a:t>Future extensions</a:t>
            </a:r>
          </a:p>
          <a:p>
            <a:pPr lvl="1"/>
            <a:r>
              <a:rPr lang="en-US" dirty="0"/>
              <a:t>Leveraging WPGA Scholarship Program</a:t>
            </a:r>
          </a:p>
          <a:p>
            <a:pPr lvl="1"/>
            <a:r>
              <a:rPr lang="en-US" dirty="0"/>
              <a:t>Leveraging WPGA Investment Program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002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WGAWP Tournament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Opens tomorrow, April 21</a:t>
            </a:r>
          </a:p>
          <a:p>
            <a:pPr lvl="1"/>
            <a:r>
              <a:rPr lang="en-US" dirty="0"/>
              <a:t>Register for all Tournaments</a:t>
            </a:r>
          </a:p>
          <a:p>
            <a:pPr lvl="1"/>
            <a:r>
              <a:rPr lang="en-US" dirty="0"/>
              <a:t>Register for “A” Open Days</a:t>
            </a:r>
          </a:p>
        </p:txBody>
      </p:sp>
    </p:spTree>
    <p:extLst>
      <p:ext uri="{BB962C8B-B14F-4D97-AF65-F5344CB8AC3E}">
        <p14:creationId xmlns:p14="http://schemas.microsoft.com/office/powerpoint/2010/main" val="3608658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/>
              <a:t>President’s Welcome – Corinne Lacich</a:t>
            </a:r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Roll Call – Lisa Popovich</a:t>
            </a:r>
          </a:p>
          <a:p>
            <a:pPr marL="971550" lvl="1" indent="-514350"/>
            <a:r>
              <a:rPr lang="en-US" dirty="0"/>
              <a:t>Treasurer’s Report – Kathy Campbell</a:t>
            </a:r>
          </a:p>
          <a:p>
            <a:pPr marL="971550" lvl="1" indent="-514350"/>
            <a:r>
              <a:rPr lang="en-US" dirty="0"/>
              <a:t>Tournament Chairman’s Report – Christine </a:t>
            </a:r>
            <a:r>
              <a:rPr lang="en-US" dirty="0" err="1"/>
              <a:t>Haythorn</a:t>
            </a:r>
            <a:endParaRPr lang="en-US" dirty="0"/>
          </a:p>
          <a:p>
            <a:pPr marL="971550" lvl="1" indent="-514350"/>
            <a:r>
              <a:rPr lang="en-US" dirty="0"/>
              <a:t>Assistant Tournament Chairman’s </a:t>
            </a:r>
            <a:r>
              <a:rPr lang="en-US" dirty="0" err="1"/>
              <a:t>Rpt</a:t>
            </a:r>
            <a:r>
              <a:rPr lang="en-US" dirty="0"/>
              <a:t> – Joanne </a:t>
            </a:r>
            <a:r>
              <a:rPr lang="en-US" dirty="0" err="1"/>
              <a:t>McHolme</a:t>
            </a:r>
            <a:endParaRPr lang="en-US" dirty="0"/>
          </a:p>
          <a:p>
            <a:pPr marL="971550" lvl="1" indent="-514350"/>
            <a:r>
              <a:rPr lang="en-US" dirty="0"/>
              <a:t>Handicap Chairman’s Report – Maria Jarrett</a:t>
            </a:r>
          </a:p>
          <a:p>
            <a:pPr marL="971550" lvl="1" indent="-514350"/>
            <a:r>
              <a:rPr lang="en-US" dirty="0"/>
              <a:t>Open Day Chairman’s Report – Betty </a:t>
            </a:r>
            <a:r>
              <a:rPr lang="en-US" dirty="0" err="1"/>
              <a:t>Minnotte</a:t>
            </a:r>
            <a:endParaRPr lang="en-US" dirty="0"/>
          </a:p>
          <a:p>
            <a:pPr marL="971550" lvl="1" indent="-514350"/>
            <a:r>
              <a:rPr lang="en-US" dirty="0"/>
              <a:t>Junior Chairman’s Report – Susie Perrin</a:t>
            </a:r>
          </a:p>
          <a:p>
            <a:pPr marL="971550" lvl="1" indent="-514350"/>
            <a:r>
              <a:rPr lang="en-US" dirty="0"/>
              <a:t>Team Chairman’s Report – Beth </a:t>
            </a:r>
            <a:r>
              <a:rPr lang="en-US" dirty="0" err="1"/>
              <a:t>Szymczak</a:t>
            </a:r>
            <a:endParaRPr lang="en-US" dirty="0"/>
          </a:p>
          <a:p>
            <a:pPr marL="971550" lvl="1" indent="-514350"/>
            <a:endParaRPr lang="en-US" dirty="0"/>
          </a:p>
          <a:p>
            <a:pPr marL="97155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580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/>
              <a:t>President’s Welcome – Corinne Lacich</a:t>
            </a:r>
          </a:p>
          <a:p>
            <a:pPr marL="971550" lvl="1" indent="-514350"/>
            <a:r>
              <a:rPr lang="en-US" dirty="0"/>
              <a:t>Roll Call – Lisa Popovich</a:t>
            </a:r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Treasurer’s Report – Kathy Campbell</a:t>
            </a:r>
          </a:p>
          <a:p>
            <a:pPr marL="971550" lvl="1" indent="-514350"/>
            <a:r>
              <a:rPr lang="en-US" dirty="0"/>
              <a:t>Tournament Chairman’s Report – Christine </a:t>
            </a:r>
            <a:r>
              <a:rPr lang="en-US" dirty="0" err="1"/>
              <a:t>Haythorn</a:t>
            </a:r>
            <a:endParaRPr lang="en-US" dirty="0"/>
          </a:p>
          <a:p>
            <a:pPr marL="971550" lvl="1" indent="-514350"/>
            <a:r>
              <a:rPr lang="en-US" dirty="0"/>
              <a:t>Assistant Tournament Chairman’s </a:t>
            </a:r>
            <a:r>
              <a:rPr lang="en-US" dirty="0" err="1"/>
              <a:t>Rpt</a:t>
            </a:r>
            <a:r>
              <a:rPr lang="en-US" dirty="0"/>
              <a:t> – Joanne </a:t>
            </a:r>
            <a:r>
              <a:rPr lang="en-US" dirty="0" err="1"/>
              <a:t>McHolme</a:t>
            </a:r>
            <a:endParaRPr lang="en-US" dirty="0"/>
          </a:p>
          <a:p>
            <a:pPr marL="971550" lvl="1" indent="-514350"/>
            <a:r>
              <a:rPr lang="en-US" dirty="0"/>
              <a:t>Handicap Chairman’s Report – Maria Jarrett</a:t>
            </a:r>
          </a:p>
          <a:p>
            <a:pPr marL="971550" lvl="1" indent="-514350"/>
            <a:r>
              <a:rPr lang="en-US" dirty="0"/>
              <a:t>Open Day Chairman’s Report – Betty </a:t>
            </a:r>
            <a:r>
              <a:rPr lang="en-US" dirty="0" err="1"/>
              <a:t>Minnotte</a:t>
            </a:r>
            <a:endParaRPr lang="en-US" dirty="0"/>
          </a:p>
          <a:p>
            <a:pPr marL="971550" lvl="1" indent="-514350"/>
            <a:r>
              <a:rPr lang="en-US" dirty="0"/>
              <a:t>Junior Chairman’s Report – Susie Perrin</a:t>
            </a:r>
          </a:p>
          <a:p>
            <a:pPr marL="971550" lvl="1" indent="-514350"/>
            <a:r>
              <a:rPr lang="en-US" dirty="0"/>
              <a:t>Team Chairman’s Report – Beth </a:t>
            </a:r>
            <a:r>
              <a:rPr lang="en-US" dirty="0" err="1"/>
              <a:t>Szymczak</a:t>
            </a:r>
            <a:endParaRPr lang="en-US" dirty="0"/>
          </a:p>
          <a:p>
            <a:pPr marL="971550" lvl="1" indent="-514350"/>
            <a:endParaRPr lang="en-US" dirty="0"/>
          </a:p>
          <a:p>
            <a:pPr marL="97155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529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WGAWP Spring Meeting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Agenda</a:t>
            </a:r>
          </a:p>
          <a:p>
            <a:pPr marL="971550" lvl="1" indent="-514350"/>
            <a:r>
              <a:rPr lang="en-US" dirty="0"/>
              <a:t>President’s Welcome – Corinne Lacich</a:t>
            </a:r>
          </a:p>
          <a:p>
            <a:pPr marL="971550" lvl="1" indent="-514350"/>
            <a:r>
              <a:rPr lang="en-US" dirty="0"/>
              <a:t>Roll Call – Lisa Popovich</a:t>
            </a:r>
          </a:p>
          <a:p>
            <a:pPr marL="971550" lvl="1" indent="-514350"/>
            <a:r>
              <a:rPr lang="en-US" dirty="0"/>
              <a:t>Treasurer’s Report – Kathy Campbell</a:t>
            </a:r>
          </a:p>
          <a:p>
            <a:pPr marL="971550" lvl="1" indent="-514350"/>
            <a:r>
              <a:rPr lang="en-US" dirty="0">
                <a:solidFill>
                  <a:srgbClr val="FF0000"/>
                </a:solidFill>
              </a:rPr>
              <a:t>Tournament Chairman’s Report – Christine </a:t>
            </a:r>
            <a:r>
              <a:rPr lang="en-US" dirty="0" err="1">
                <a:solidFill>
                  <a:srgbClr val="FF0000"/>
                </a:solidFill>
              </a:rPr>
              <a:t>Haythorn</a:t>
            </a:r>
            <a:endParaRPr lang="en-US" dirty="0">
              <a:solidFill>
                <a:srgbClr val="FF0000"/>
              </a:solidFill>
            </a:endParaRPr>
          </a:p>
          <a:p>
            <a:pPr marL="971550" lvl="1" indent="-514350"/>
            <a:r>
              <a:rPr lang="en-US" dirty="0"/>
              <a:t>Assistant Tournament Chairman’s </a:t>
            </a:r>
            <a:r>
              <a:rPr lang="en-US" dirty="0" err="1"/>
              <a:t>Rpt</a:t>
            </a:r>
            <a:r>
              <a:rPr lang="en-US" dirty="0"/>
              <a:t> – Joanne </a:t>
            </a:r>
            <a:r>
              <a:rPr lang="en-US" dirty="0" err="1"/>
              <a:t>McHolme</a:t>
            </a:r>
            <a:endParaRPr lang="en-US" dirty="0"/>
          </a:p>
          <a:p>
            <a:pPr marL="971550" lvl="1" indent="-514350"/>
            <a:r>
              <a:rPr lang="en-US" dirty="0"/>
              <a:t>Handicap Chairman’s Report – Maria Jarrett</a:t>
            </a:r>
          </a:p>
          <a:p>
            <a:pPr marL="971550" lvl="1" indent="-514350"/>
            <a:r>
              <a:rPr lang="en-US" dirty="0"/>
              <a:t>Open Day Chairman’s Report – Betty </a:t>
            </a:r>
            <a:r>
              <a:rPr lang="en-US" dirty="0" err="1"/>
              <a:t>Minnotte</a:t>
            </a:r>
            <a:endParaRPr lang="en-US" dirty="0"/>
          </a:p>
          <a:p>
            <a:pPr marL="971550" lvl="1" indent="-514350"/>
            <a:r>
              <a:rPr lang="en-US" dirty="0"/>
              <a:t>Junior Chairman’s Report – Susie Perrin</a:t>
            </a:r>
          </a:p>
          <a:p>
            <a:pPr marL="971550" lvl="1" indent="-514350"/>
            <a:r>
              <a:rPr lang="en-US" dirty="0"/>
              <a:t>Team Chairman’s Report – Beth </a:t>
            </a:r>
            <a:r>
              <a:rPr lang="en-US" dirty="0" err="1"/>
              <a:t>Szymczak</a:t>
            </a:r>
            <a:endParaRPr lang="en-US" dirty="0"/>
          </a:p>
          <a:p>
            <a:pPr marL="971550" lvl="1" indent="-514350"/>
            <a:endParaRPr lang="en-US" dirty="0"/>
          </a:p>
          <a:p>
            <a:pPr marL="97155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25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23803</TotalTime>
  <Words>2126</Words>
  <Application>Microsoft Office PowerPoint</Application>
  <PresentationFormat>On-screen Show (4:3)</PresentationFormat>
  <Paragraphs>366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Calibri</vt:lpstr>
      <vt:lpstr>Constantia</vt:lpstr>
      <vt:lpstr>Times New Roman</vt:lpstr>
      <vt:lpstr>Wingdings 2</vt:lpstr>
      <vt:lpstr>Flow</vt:lpstr>
      <vt:lpstr>Women’s Golf Association of Western PA</vt:lpstr>
      <vt:lpstr>WGAWP Spring Meeting 2016</vt:lpstr>
      <vt:lpstr>2016 Membership Status</vt:lpstr>
      <vt:lpstr>2016 Focus – Pace-of-Play</vt:lpstr>
      <vt:lpstr>WPGA Collaboration</vt:lpstr>
      <vt:lpstr>WGAWP Tournament Registration</vt:lpstr>
      <vt:lpstr>WGAWP Spring Meeting 2016</vt:lpstr>
      <vt:lpstr>WGAWP Spring Meeting 2016</vt:lpstr>
      <vt:lpstr>WGAWP Spring Meeting 2016</vt:lpstr>
      <vt:lpstr>Tournament Chairman’s Report</vt:lpstr>
      <vt:lpstr>Policy Changes for 2016</vt:lpstr>
      <vt:lpstr>Policy Changes for 2016</vt:lpstr>
      <vt:lpstr>Tournament Changes for 2016</vt:lpstr>
      <vt:lpstr>Spotlight Events for 2016</vt:lpstr>
      <vt:lpstr>Spotlight Events for 2016</vt:lpstr>
      <vt:lpstr>WGAWP Spring Meeting 2016</vt:lpstr>
      <vt:lpstr>Assistant Tournament Chairman’s Report</vt:lpstr>
      <vt:lpstr>Assistant Tournament Chairman’s Report</vt:lpstr>
      <vt:lpstr>Assistant Tournament Chairman’s Report</vt:lpstr>
      <vt:lpstr>Assistant Tournament Chairman’s Report</vt:lpstr>
      <vt:lpstr>WGAWP Spring Meeting 2016</vt:lpstr>
      <vt:lpstr>Handicap Chairman’s Report</vt:lpstr>
      <vt:lpstr>WGAWP Spring Meeting 2016</vt:lpstr>
      <vt:lpstr>Open Day Chairman’s Report</vt:lpstr>
      <vt:lpstr>Open Day Chairman’s Report</vt:lpstr>
      <vt:lpstr>WGAWP Spring Meeting 2016</vt:lpstr>
      <vt:lpstr>Junior Chairman’s Report</vt:lpstr>
      <vt:lpstr>Return on your investments! Something to be proud of!</vt:lpstr>
      <vt:lpstr>WGAWP Spring Meeting 2016</vt:lpstr>
      <vt:lpstr>Team Chairman’s Report Recognize 2015 Winners</vt:lpstr>
      <vt:lpstr>Team Chairman’s Report 2016 Season</vt:lpstr>
      <vt:lpstr>Women’s Golf Association of Western PA</vt:lpstr>
      <vt:lpstr> What’s Happening at PSWGA</vt:lpstr>
      <vt:lpstr> What’s Happening at PSWGA</vt:lpstr>
      <vt:lpstr>Women’s Golf Association of Western PA</vt:lpstr>
      <vt:lpstr>Slow Play Policy / Procedures</vt:lpstr>
      <vt:lpstr>Slow Play Policy / Procedures</vt:lpstr>
      <vt:lpstr>Sample Scorecard with Times</vt:lpstr>
      <vt:lpstr>Slow Play Policy / Procedures</vt:lpstr>
      <vt:lpstr>Slow Play Policy / Procedures</vt:lpstr>
      <vt:lpstr>Withdrawal Policy </vt:lpstr>
      <vt:lpstr>Withdrawal Policy </vt:lpstr>
      <vt:lpstr>Cell Phone Policy:  Why Change</vt:lpstr>
      <vt:lpstr>Cell Phone Policy:  </vt:lpstr>
      <vt:lpstr>Cell Phone Policy:  Remember</vt:lpstr>
      <vt:lpstr>Website Enhancements:</vt:lpstr>
      <vt:lpstr>Women’s Golf Association of Western PA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Women’s Golf association of western pennsylvania</dc:title>
  <dc:creator>Corinne S. Lacich</dc:creator>
  <cp:lastModifiedBy>Corinne Lacich</cp:lastModifiedBy>
  <cp:revision>647</cp:revision>
  <dcterms:created xsi:type="dcterms:W3CDTF">2014-03-19T14:56:11Z</dcterms:created>
  <dcterms:modified xsi:type="dcterms:W3CDTF">2016-04-21T12:28:45Z</dcterms:modified>
</cp:coreProperties>
</file>