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handoutMasterIdLst>
    <p:handoutMasterId r:id="rId30"/>
  </p:handoutMasterIdLst>
  <p:sldIdLst>
    <p:sldId id="256" r:id="rId2"/>
    <p:sldId id="280" r:id="rId3"/>
    <p:sldId id="282" r:id="rId4"/>
    <p:sldId id="257" r:id="rId5"/>
    <p:sldId id="265" r:id="rId6"/>
    <p:sldId id="261" r:id="rId7"/>
    <p:sldId id="273" r:id="rId8"/>
    <p:sldId id="264" r:id="rId9"/>
    <p:sldId id="260" r:id="rId10"/>
    <p:sldId id="263" r:id="rId11"/>
    <p:sldId id="266" r:id="rId12"/>
    <p:sldId id="262" r:id="rId13"/>
    <p:sldId id="267" r:id="rId14"/>
    <p:sldId id="268" r:id="rId15"/>
    <p:sldId id="269" r:id="rId16"/>
    <p:sldId id="270" r:id="rId17"/>
    <p:sldId id="271" r:id="rId18"/>
    <p:sldId id="272" r:id="rId19"/>
    <p:sldId id="286" r:id="rId20"/>
    <p:sldId id="283" r:id="rId21"/>
    <p:sldId id="284" r:id="rId22"/>
    <p:sldId id="274" r:id="rId23"/>
    <p:sldId id="277" r:id="rId24"/>
    <p:sldId id="278" r:id="rId25"/>
    <p:sldId id="285" r:id="rId26"/>
    <p:sldId id="279" r:id="rId27"/>
    <p:sldId id="275" r:id="rId28"/>
    <p:sldId id="276"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189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774"/>
    <p:restoredTop sz="94729"/>
  </p:normalViewPr>
  <p:slideViewPr>
    <p:cSldViewPr snapToGrid="0" snapToObjects="1">
      <p:cViewPr varScale="1">
        <p:scale>
          <a:sx n="110" d="100"/>
          <a:sy n="110" d="100"/>
        </p:scale>
        <p:origin x="126" y="19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35E3DB2-0FC3-EB43-9BDC-077AE59327F0}" type="doc">
      <dgm:prSet loTypeId="urn:microsoft.com/office/officeart/2005/8/layout/pyramid1" loCatId="pyramid" qsTypeId="urn:microsoft.com/office/officeart/2005/8/quickstyle/simple4" qsCatId="simple" csTypeId="urn:microsoft.com/office/officeart/2005/8/colors/accent1_2" csCatId="accent1" phldr="1"/>
      <dgm:spPr/>
      <dgm:t>
        <a:bodyPr/>
        <a:lstStyle/>
        <a:p>
          <a:endParaRPr lang="en-US"/>
        </a:p>
      </dgm:t>
    </dgm:pt>
    <dgm:pt modelId="{0BAF87BF-5219-AB4E-B322-6133F4388CA0}">
      <dgm:prSet/>
      <dgm:spPr/>
      <dgm:t>
        <a:bodyPr/>
        <a:lstStyle/>
        <a:p>
          <a:pPr rtl="0"/>
          <a:r>
            <a:rPr lang="en-US" dirty="0"/>
            <a:t>Elite</a:t>
          </a:r>
        </a:p>
      </dgm:t>
    </dgm:pt>
    <dgm:pt modelId="{C3FBAD33-E4C8-FA44-82BA-70FDE1213378}" type="parTrans" cxnId="{57BACE89-0741-824B-9774-BB395E2DECC1}">
      <dgm:prSet/>
      <dgm:spPr/>
      <dgm:t>
        <a:bodyPr/>
        <a:lstStyle/>
        <a:p>
          <a:endParaRPr lang="en-US"/>
        </a:p>
      </dgm:t>
    </dgm:pt>
    <dgm:pt modelId="{C4FE8250-6F32-BC43-B4F1-8C82489C6B64}" type="sibTrans" cxnId="{57BACE89-0741-824B-9774-BB395E2DECC1}">
      <dgm:prSet/>
      <dgm:spPr/>
      <dgm:t>
        <a:bodyPr/>
        <a:lstStyle/>
        <a:p>
          <a:endParaRPr lang="en-US"/>
        </a:p>
      </dgm:t>
    </dgm:pt>
    <dgm:pt modelId="{80E1BFE6-548B-3A4E-B999-F48F3CCAE349}">
      <dgm:prSet/>
      <dgm:spPr/>
      <dgm:t>
        <a:bodyPr/>
        <a:lstStyle/>
        <a:p>
          <a:pPr rtl="0"/>
          <a:r>
            <a:rPr lang="en-US" dirty="0"/>
            <a:t>Performance </a:t>
          </a:r>
        </a:p>
      </dgm:t>
    </dgm:pt>
    <dgm:pt modelId="{6861D124-F677-2142-BB3A-CD6E236280F6}" type="parTrans" cxnId="{515A87E5-4FC9-7942-9100-739352754DA2}">
      <dgm:prSet/>
      <dgm:spPr/>
      <dgm:t>
        <a:bodyPr/>
        <a:lstStyle/>
        <a:p>
          <a:endParaRPr lang="en-US"/>
        </a:p>
      </dgm:t>
    </dgm:pt>
    <dgm:pt modelId="{79CA05BC-1495-124F-A081-D5262F534287}" type="sibTrans" cxnId="{515A87E5-4FC9-7942-9100-739352754DA2}">
      <dgm:prSet/>
      <dgm:spPr/>
      <dgm:t>
        <a:bodyPr/>
        <a:lstStyle/>
        <a:p>
          <a:endParaRPr lang="en-US"/>
        </a:p>
      </dgm:t>
    </dgm:pt>
    <dgm:pt modelId="{58ECFB64-1F9C-6B45-B37A-A771A06A2181}">
      <dgm:prSet/>
      <dgm:spPr/>
      <dgm:t>
        <a:bodyPr/>
        <a:lstStyle/>
        <a:p>
          <a:pPr rtl="0"/>
          <a:r>
            <a:rPr lang="en-US" dirty="0"/>
            <a:t>Participation</a:t>
          </a:r>
        </a:p>
      </dgm:t>
    </dgm:pt>
    <dgm:pt modelId="{7EEB0B4C-5F4A-7B48-81DF-548372C3513E}" type="parTrans" cxnId="{9648F333-487B-854F-A5BC-69B521EFD840}">
      <dgm:prSet/>
      <dgm:spPr/>
      <dgm:t>
        <a:bodyPr/>
        <a:lstStyle/>
        <a:p>
          <a:endParaRPr lang="en-US"/>
        </a:p>
      </dgm:t>
    </dgm:pt>
    <dgm:pt modelId="{AC46670A-2794-BF4C-BE6F-D07DCBCB4F41}" type="sibTrans" cxnId="{9648F333-487B-854F-A5BC-69B521EFD840}">
      <dgm:prSet/>
      <dgm:spPr/>
      <dgm:t>
        <a:bodyPr/>
        <a:lstStyle/>
        <a:p>
          <a:endParaRPr lang="en-US"/>
        </a:p>
      </dgm:t>
    </dgm:pt>
    <dgm:pt modelId="{26D14470-64F3-E440-AB82-C462BFCE06F4}">
      <dgm:prSet/>
      <dgm:spPr/>
      <dgm:t>
        <a:bodyPr/>
        <a:lstStyle/>
        <a:p>
          <a:pPr rtl="0"/>
          <a:r>
            <a:rPr lang="en-US" dirty="0"/>
            <a:t>Foundation</a:t>
          </a:r>
        </a:p>
      </dgm:t>
    </dgm:pt>
    <dgm:pt modelId="{93E80233-8E61-0B45-BE03-A8246155AEE9}" type="parTrans" cxnId="{3548ED48-5FB4-8B46-BDF5-3D343E936D58}">
      <dgm:prSet/>
      <dgm:spPr/>
      <dgm:t>
        <a:bodyPr/>
        <a:lstStyle/>
        <a:p>
          <a:endParaRPr lang="en-US"/>
        </a:p>
      </dgm:t>
    </dgm:pt>
    <dgm:pt modelId="{730DCC10-155A-AB47-9874-1DE08B30E23D}" type="sibTrans" cxnId="{3548ED48-5FB4-8B46-BDF5-3D343E936D58}">
      <dgm:prSet/>
      <dgm:spPr/>
      <dgm:t>
        <a:bodyPr/>
        <a:lstStyle/>
        <a:p>
          <a:endParaRPr lang="en-US"/>
        </a:p>
      </dgm:t>
    </dgm:pt>
    <dgm:pt modelId="{301FC241-A3D6-AF48-BF41-A68E789C657E}" type="pres">
      <dgm:prSet presAssocID="{F35E3DB2-0FC3-EB43-9BDC-077AE59327F0}" presName="Name0" presStyleCnt="0">
        <dgm:presLayoutVars>
          <dgm:dir/>
          <dgm:animLvl val="lvl"/>
          <dgm:resizeHandles val="exact"/>
        </dgm:presLayoutVars>
      </dgm:prSet>
      <dgm:spPr/>
    </dgm:pt>
    <dgm:pt modelId="{8F880854-0E3A-E045-8FC5-51374CB3ABB9}" type="pres">
      <dgm:prSet presAssocID="{0BAF87BF-5219-AB4E-B322-6133F4388CA0}" presName="Name8" presStyleCnt="0"/>
      <dgm:spPr/>
    </dgm:pt>
    <dgm:pt modelId="{55B4FD51-2D8A-284B-BCB4-E13A22605868}" type="pres">
      <dgm:prSet presAssocID="{0BAF87BF-5219-AB4E-B322-6133F4388CA0}" presName="level" presStyleLbl="node1" presStyleIdx="0" presStyleCnt="4">
        <dgm:presLayoutVars>
          <dgm:chMax val="1"/>
          <dgm:bulletEnabled val="1"/>
        </dgm:presLayoutVars>
      </dgm:prSet>
      <dgm:spPr/>
    </dgm:pt>
    <dgm:pt modelId="{2A8F3EC9-AB56-C04A-BE9F-B8841A5CDDF7}" type="pres">
      <dgm:prSet presAssocID="{0BAF87BF-5219-AB4E-B322-6133F4388CA0}" presName="levelTx" presStyleLbl="revTx" presStyleIdx="0" presStyleCnt="0">
        <dgm:presLayoutVars>
          <dgm:chMax val="1"/>
          <dgm:bulletEnabled val="1"/>
        </dgm:presLayoutVars>
      </dgm:prSet>
      <dgm:spPr/>
    </dgm:pt>
    <dgm:pt modelId="{7BD087EB-5D31-7E44-B3E7-31B2EE75B2B8}" type="pres">
      <dgm:prSet presAssocID="{80E1BFE6-548B-3A4E-B999-F48F3CCAE349}" presName="Name8" presStyleCnt="0"/>
      <dgm:spPr/>
    </dgm:pt>
    <dgm:pt modelId="{2FC5E416-2E86-1B49-8035-181EB68AA0BF}" type="pres">
      <dgm:prSet presAssocID="{80E1BFE6-548B-3A4E-B999-F48F3CCAE349}" presName="level" presStyleLbl="node1" presStyleIdx="1" presStyleCnt="4">
        <dgm:presLayoutVars>
          <dgm:chMax val="1"/>
          <dgm:bulletEnabled val="1"/>
        </dgm:presLayoutVars>
      </dgm:prSet>
      <dgm:spPr/>
    </dgm:pt>
    <dgm:pt modelId="{DF411101-AF96-1E48-B369-EE798A31F0FC}" type="pres">
      <dgm:prSet presAssocID="{80E1BFE6-548B-3A4E-B999-F48F3CCAE349}" presName="levelTx" presStyleLbl="revTx" presStyleIdx="0" presStyleCnt="0">
        <dgm:presLayoutVars>
          <dgm:chMax val="1"/>
          <dgm:bulletEnabled val="1"/>
        </dgm:presLayoutVars>
      </dgm:prSet>
      <dgm:spPr/>
    </dgm:pt>
    <dgm:pt modelId="{AC53AF1A-7026-B54D-857B-522C9437C95E}" type="pres">
      <dgm:prSet presAssocID="{58ECFB64-1F9C-6B45-B37A-A771A06A2181}" presName="Name8" presStyleCnt="0"/>
      <dgm:spPr/>
    </dgm:pt>
    <dgm:pt modelId="{99C3DCF6-5052-B542-9BC0-B0C13C1555D3}" type="pres">
      <dgm:prSet presAssocID="{58ECFB64-1F9C-6B45-B37A-A771A06A2181}" presName="level" presStyleLbl="node1" presStyleIdx="2" presStyleCnt="4">
        <dgm:presLayoutVars>
          <dgm:chMax val="1"/>
          <dgm:bulletEnabled val="1"/>
        </dgm:presLayoutVars>
      </dgm:prSet>
      <dgm:spPr/>
    </dgm:pt>
    <dgm:pt modelId="{C397DE93-023C-454E-8543-264414502543}" type="pres">
      <dgm:prSet presAssocID="{58ECFB64-1F9C-6B45-B37A-A771A06A2181}" presName="levelTx" presStyleLbl="revTx" presStyleIdx="0" presStyleCnt="0">
        <dgm:presLayoutVars>
          <dgm:chMax val="1"/>
          <dgm:bulletEnabled val="1"/>
        </dgm:presLayoutVars>
      </dgm:prSet>
      <dgm:spPr/>
    </dgm:pt>
    <dgm:pt modelId="{D55CB060-F8B9-494D-9E92-A6351ED2ABCB}" type="pres">
      <dgm:prSet presAssocID="{26D14470-64F3-E440-AB82-C462BFCE06F4}" presName="Name8" presStyleCnt="0"/>
      <dgm:spPr/>
    </dgm:pt>
    <dgm:pt modelId="{F25553ED-D13A-134C-A9BF-1CF2D13A52C6}" type="pres">
      <dgm:prSet presAssocID="{26D14470-64F3-E440-AB82-C462BFCE06F4}" presName="level" presStyleLbl="node1" presStyleIdx="3" presStyleCnt="4">
        <dgm:presLayoutVars>
          <dgm:chMax val="1"/>
          <dgm:bulletEnabled val="1"/>
        </dgm:presLayoutVars>
      </dgm:prSet>
      <dgm:spPr/>
    </dgm:pt>
    <dgm:pt modelId="{481084F9-CA9D-1C42-A1C7-24013A693536}" type="pres">
      <dgm:prSet presAssocID="{26D14470-64F3-E440-AB82-C462BFCE06F4}" presName="levelTx" presStyleLbl="revTx" presStyleIdx="0" presStyleCnt="0">
        <dgm:presLayoutVars>
          <dgm:chMax val="1"/>
          <dgm:bulletEnabled val="1"/>
        </dgm:presLayoutVars>
      </dgm:prSet>
      <dgm:spPr/>
    </dgm:pt>
  </dgm:ptLst>
  <dgm:cxnLst>
    <dgm:cxn modelId="{F771F601-F3D6-5B45-81AF-576FAF8F664D}" type="presOf" srcId="{58ECFB64-1F9C-6B45-B37A-A771A06A2181}" destId="{99C3DCF6-5052-B542-9BC0-B0C13C1555D3}" srcOrd="0" destOrd="0" presId="urn:microsoft.com/office/officeart/2005/8/layout/pyramid1"/>
    <dgm:cxn modelId="{01695091-8D3D-014C-B75D-AF842D8A7548}" type="presOf" srcId="{58ECFB64-1F9C-6B45-B37A-A771A06A2181}" destId="{C397DE93-023C-454E-8543-264414502543}" srcOrd="1" destOrd="0" presId="urn:microsoft.com/office/officeart/2005/8/layout/pyramid1"/>
    <dgm:cxn modelId="{6D84CDD0-81AB-5247-BA30-822D8E61A7DD}" type="presOf" srcId="{F35E3DB2-0FC3-EB43-9BDC-077AE59327F0}" destId="{301FC241-A3D6-AF48-BF41-A68E789C657E}" srcOrd="0" destOrd="0" presId="urn:microsoft.com/office/officeart/2005/8/layout/pyramid1"/>
    <dgm:cxn modelId="{D477E462-40C0-3740-94C3-EF1EE4B7C417}" type="presOf" srcId="{26D14470-64F3-E440-AB82-C462BFCE06F4}" destId="{481084F9-CA9D-1C42-A1C7-24013A693536}" srcOrd="1" destOrd="0" presId="urn:microsoft.com/office/officeart/2005/8/layout/pyramid1"/>
    <dgm:cxn modelId="{515A87E5-4FC9-7942-9100-739352754DA2}" srcId="{F35E3DB2-0FC3-EB43-9BDC-077AE59327F0}" destId="{80E1BFE6-548B-3A4E-B999-F48F3CCAE349}" srcOrd="1" destOrd="0" parTransId="{6861D124-F677-2142-BB3A-CD6E236280F6}" sibTransId="{79CA05BC-1495-124F-A081-D5262F534287}"/>
    <dgm:cxn modelId="{3548ED48-5FB4-8B46-BDF5-3D343E936D58}" srcId="{F35E3DB2-0FC3-EB43-9BDC-077AE59327F0}" destId="{26D14470-64F3-E440-AB82-C462BFCE06F4}" srcOrd="3" destOrd="0" parTransId="{93E80233-8E61-0B45-BE03-A8246155AEE9}" sibTransId="{730DCC10-155A-AB47-9874-1DE08B30E23D}"/>
    <dgm:cxn modelId="{75BBEB26-4519-5047-92D7-09A982B78114}" type="presOf" srcId="{0BAF87BF-5219-AB4E-B322-6133F4388CA0}" destId="{55B4FD51-2D8A-284B-BCB4-E13A22605868}" srcOrd="0" destOrd="0" presId="urn:microsoft.com/office/officeart/2005/8/layout/pyramid1"/>
    <dgm:cxn modelId="{91939E8C-7CB1-A846-ACDB-2864FC4D8070}" type="presOf" srcId="{26D14470-64F3-E440-AB82-C462BFCE06F4}" destId="{F25553ED-D13A-134C-A9BF-1CF2D13A52C6}" srcOrd="0" destOrd="0" presId="urn:microsoft.com/office/officeart/2005/8/layout/pyramid1"/>
    <dgm:cxn modelId="{F27E1904-0961-6742-AA31-A6FF451AB965}" type="presOf" srcId="{80E1BFE6-548B-3A4E-B999-F48F3CCAE349}" destId="{DF411101-AF96-1E48-B369-EE798A31F0FC}" srcOrd="1" destOrd="0" presId="urn:microsoft.com/office/officeart/2005/8/layout/pyramid1"/>
    <dgm:cxn modelId="{9648F333-487B-854F-A5BC-69B521EFD840}" srcId="{F35E3DB2-0FC3-EB43-9BDC-077AE59327F0}" destId="{58ECFB64-1F9C-6B45-B37A-A771A06A2181}" srcOrd="2" destOrd="0" parTransId="{7EEB0B4C-5F4A-7B48-81DF-548372C3513E}" sibTransId="{AC46670A-2794-BF4C-BE6F-D07DCBCB4F41}"/>
    <dgm:cxn modelId="{57BACE89-0741-824B-9774-BB395E2DECC1}" srcId="{F35E3DB2-0FC3-EB43-9BDC-077AE59327F0}" destId="{0BAF87BF-5219-AB4E-B322-6133F4388CA0}" srcOrd="0" destOrd="0" parTransId="{C3FBAD33-E4C8-FA44-82BA-70FDE1213378}" sibTransId="{C4FE8250-6F32-BC43-B4F1-8C82489C6B64}"/>
    <dgm:cxn modelId="{730CF96F-8747-F144-8EA0-8A9026B89E7A}" type="presOf" srcId="{0BAF87BF-5219-AB4E-B322-6133F4388CA0}" destId="{2A8F3EC9-AB56-C04A-BE9F-B8841A5CDDF7}" srcOrd="1" destOrd="0" presId="urn:microsoft.com/office/officeart/2005/8/layout/pyramid1"/>
    <dgm:cxn modelId="{6BB784CE-0687-7E42-A916-DD4DAFCB1445}" type="presOf" srcId="{80E1BFE6-548B-3A4E-B999-F48F3CCAE349}" destId="{2FC5E416-2E86-1B49-8035-181EB68AA0BF}" srcOrd="0" destOrd="0" presId="urn:microsoft.com/office/officeart/2005/8/layout/pyramid1"/>
    <dgm:cxn modelId="{CD0DD8C4-D700-404C-909A-4C0EFD3C4F32}" type="presParOf" srcId="{301FC241-A3D6-AF48-BF41-A68E789C657E}" destId="{8F880854-0E3A-E045-8FC5-51374CB3ABB9}" srcOrd="0" destOrd="0" presId="urn:microsoft.com/office/officeart/2005/8/layout/pyramid1"/>
    <dgm:cxn modelId="{97EB1E40-C29F-3940-B21B-ADF4F33EF819}" type="presParOf" srcId="{8F880854-0E3A-E045-8FC5-51374CB3ABB9}" destId="{55B4FD51-2D8A-284B-BCB4-E13A22605868}" srcOrd="0" destOrd="0" presId="urn:microsoft.com/office/officeart/2005/8/layout/pyramid1"/>
    <dgm:cxn modelId="{888799C6-1D47-BA4E-96E6-705CA3F5A676}" type="presParOf" srcId="{8F880854-0E3A-E045-8FC5-51374CB3ABB9}" destId="{2A8F3EC9-AB56-C04A-BE9F-B8841A5CDDF7}" srcOrd="1" destOrd="0" presId="urn:microsoft.com/office/officeart/2005/8/layout/pyramid1"/>
    <dgm:cxn modelId="{C120FC69-C6F4-864C-B69B-019B187009DE}" type="presParOf" srcId="{301FC241-A3D6-AF48-BF41-A68E789C657E}" destId="{7BD087EB-5D31-7E44-B3E7-31B2EE75B2B8}" srcOrd="1" destOrd="0" presId="urn:microsoft.com/office/officeart/2005/8/layout/pyramid1"/>
    <dgm:cxn modelId="{E82F4231-227B-984E-B324-F10F8F465F68}" type="presParOf" srcId="{7BD087EB-5D31-7E44-B3E7-31B2EE75B2B8}" destId="{2FC5E416-2E86-1B49-8035-181EB68AA0BF}" srcOrd="0" destOrd="0" presId="urn:microsoft.com/office/officeart/2005/8/layout/pyramid1"/>
    <dgm:cxn modelId="{6EF32A7C-D18E-7E40-B48E-C5F73906578D}" type="presParOf" srcId="{7BD087EB-5D31-7E44-B3E7-31B2EE75B2B8}" destId="{DF411101-AF96-1E48-B369-EE798A31F0FC}" srcOrd="1" destOrd="0" presId="urn:microsoft.com/office/officeart/2005/8/layout/pyramid1"/>
    <dgm:cxn modelId="{A7565C82-5F5A-AC49-AC59-108BE0D987C7}" type="presParOf" srcId="{301FC241-A3D6-AF48-BF41-A68E789C657E}" destId="{AC53AF1A-7026-B54D-857B-522C9437C95E}" srcOrd="2" destOrd="0" presId="urn:microsoft.com/office/officeart/2005/8/layout/pyramid1"/>
    <dgm:cxn modelId="{A599B728-1CCC-EA40-8BA9-1F4465B86B7E}" type="presParOf" srcId="{AC53AF1A-7026-B54D-857B-522C9437C95E}" destId="{99C3DCF6-5052-B542-9BC0-B0C13C1555D3}" srcOrd="0" destOrd="0" presId="urn:microsoft.com/office/officeart/2005/8/layout/pyramid1"/>
    <dgm:cxn modelId="{67B32129-B854-BC48-BE24-3A456D2E0376}" type="presParOf" srcId="{AC53AF1A-7026-B54D-857B-522C9437C95E}" destId="{C397DE93-023C-454E-8543-264414502543}" srcOrd="1" destOrd="0" presId="urn:microsoft.com/office/officeart/2005/8/layout/pyramid1"/>
    <dgm:cxn modelId="{00C36260-E2D3-1D48-830E-6DEEAA3E79A0}" type="presParOf" srcId="{301FC241-A3D6-AF48-BF41-A68E789C657E}" destId="{D55CB060-F8B9-494D-9E92-A6351ED2ABCB}" srcOrd="3" destOrd="0" presId="urn:microsoft.com/office/officeart/2005/8/layout/pyramid1"/>
    <dgm:cxn modelId="{5BC551BF-912F-6B48-8F41-494BC07D548B}" type="presParOf" srcId="{D55CB060-F8B9-494D-9E92-A6351ED2ABCB}" destId="{F25553ED-D13A-134C-A9BF-1CF2D13A52C6}" srcOrd="0" destOrd="0" presId="urn:microsoft.com/office/officeart/2005/8/layout/pyramid1"/>
    <dgm:cxn modelId="{4423AA5D-A452-FE40-8157-7F56E4CB5BCB}" type="presParOf" srcId="{D55CB060-F8B9-494D-9E92-A6351ED2ABCB}" destId="{481084F9-CA9D-1C42-A1C7-24013A693536}"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B4FD51-2D8A-284B-BCB4-E13A22605868}">
      <dsp:nvSpPr>
        <dsp:cNvPr id="0" name=""/>
        <dsp:cNvSpPr/>
      </dsp:nvSpPr>
      <dsp:spPr>
        <a:xfrm>
          <a:off x="2671430" y="0"/>
          <a:ext cx="1780953" cy="1170375"/>
        </a:xfrm>
        <a:prstGeom prst="trapezoid">
          <a:avLst>
            <a:gd name="adj" fmla="val 76085"/>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1466850" rtl="0">
            <a:lnSpc>
              <a:spcPct val="90000"/>
            </a:lnSpc>
            <a:spcBef>
              <a:spcPct val="0"/>
            </a:spcBef>
            <a:spcAft>
              <a:spcPct val="35000"/>
            </a:spcAft>
            <a:buNone/>
          </a:pPr>
          <a:r>
            <a:rPr lang="en-US" sz="3300" kern="1200" dirty="0"/>
            <a:t>Elite</a:t>
          </a:r>
        </a:p>
      </dsp:txBody>
      <dsp:txXfrm>
        <a:off x="2671430" y="0"/>
        <a:ext cx="1780953" cy="1170375"/>
      </dsp:txXfrm>
    </dsp:sp>
    <dsp:sp modelId="{2FC5E416-2E86-1B49-8035-181EB68AA0BF}">
      <dsp:nvSpPr>
        <dsp:cNvPr id="0" name=""/>
        <dsp:cNvSpPr/>
      </dsp:nvSpPr>
      <dsp:spPr>
        <a:xfrm>
          <a:off x="1780953" y="1170375"/>
          <a:ext cx="3561907" cy="1170375"/>
        </a:xfrm>
        <a:prstGeom prst="trapezoid">
          <a:avLst>
            <a:gd name="adj" fmla="val 76085"/>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1466850" rtl="0">
            <a:lnSpc>
              <a:spcPct val="90000"/>
            </a:lnSpc>
            <a:spcBef>
              <a:spcPct val="0"/>
            </a:spcBef>
            <a:spcAft>
              <a:spcPct val="35000"/>
            </a:spcAft>
            <a:buNone/>
          </a:pPr>
          <a:r>
            <a:rPr lang="en-US" sz="3300" kern="1200" dirty="0"/>
            <a:t>Performance </a:t>
          </a:r>
        </a:p>
      </dsp:txBody>
      <dsp:txXfrm>
        <a:off x="2404287" y="1170375"/>
        <a:ext cx="2315239" cy="1170375"/>
      </dsp:txXfrm>
    </dsp:sp>
    <dsp:sp modelId="{99C3DCF6-5052-B542-9BC0-B0C13C1555D3}">
      <dsp:nvSpPr>
        <dsp:cNvPr id="0" name=""/>
        <dsp:cNvSpPr/>
      </dsp:nvSpPr>
      <dsp:spPr>
        <a:xfrm>
          <a:off x="890476" y="2340750"/>
          <a:ext cx="5342860" cy="1170375"/>
        </a:xfrm>
        <a:prstGeom prst="trapezoid">
          <a:avLst>
            <a:gd name="adj" fmla="val 76085"/>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1466850" rtl="0">
            <a:lnSpc>
              <a:spcPct val="90000"/>
            </a:lnSpc>
            <a:spcBef>
              <a:spcPct val="0"/>
            </a:spcBef>
            <a:spcAft>
              <a:spcPct val="35000"/>
            </a:spcAft>
            <a:buNone/>
          </a:pPr>
          <a:r>
            <a:rPr lang="en-US" sz="3300" kern="1200" dirty="0"/>
            <a:t>Participation</a:t>
          </a:r>
        </a:p>
      </dsp:txBody>
      <dsp:txXfrm>
        <a:off x="1825477" y="2340750"/>
        <a:ext cx="3472859" cy="1170375"/>
      </dsp:txXfrm>
    </dsp:sp>
    <dsp:sp modelId="{F25553ED-D13A-134C-A9BF-1CF2D13A52C6}">
      <dsp:nvSpPr>
        <dsp:cNvPr id="0" name=""/>
        <dsp:cNvSpPr/>
      </dsp:nvSpPr>
      <dsp:spPr>
        <a:xfrm>
          <a:off x="0" y="3511125"/>
          <a:ext cx="7123814" cy="1170375"/>
        </a:xfrm>
        <a:prstGeom prst="trapezoid">
          <a:avLst>
            <a:gd name="adj" fmla="val 76085"/>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1466850" rtl="0">
            <a:lnSpc>
              <a:spcPct val="90000"/>
            </a:lnSpc>
            <a:spcBef>
              <a:spcPct val="0"/>
            </a:spcBef>
            <a:spcAft>
              <a:spcPct val="35000"/>
            </a:spcAft>
            <a:buNone/>
          </a:pPr>
          <a:r>
            <a:rPr lang="en-US" sz="3300" kern="1200" dirty="0"/>
            <a:t>Foundation</a:t>
          </a:r>
        </a:p>
      </dsp:txBody>
      <dsp:txXfrm>
        <a:off x="1246667" y="3511125"/>
        <a:ext cx="4630479" cy="1170375"/>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2DEDF1D-660D-604C-94B2-AF850D6DE8C0}" type="datetimeFigureOut">
              <a:rPr lang="en-US" smtClean="0"/>
              <a:t>7/14/2016</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4B65B90-9929-0547-8531-830C11D08EA4}" type="slidenum">
              <a:rPr lang="en-US" smtClean="0"/>
              <a:t>‹#›</a:t>
            </a:fld>
            <a:endParaRPr lang="en-US" dirty="0"/>
          </a:p>
        </p:txBody>
      </p:sp>
    </p:spTree>
    <p:extLst>
      <p:ext uri="{BB962C8B-B14F-4D97-AF65-F5344CB8AC3E}">
        <p14:creationId xmlns:p14="http://schemas.microsoft.com/office/powerpoint/2010/main" val="409388049"/>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314ADF2-49A2-D14B-B4C0-1778E2E2CDE4}" type="datetimeFigureOut">
              <a:rPr lang="en-US" smtClean="0"/>
              <a:t>7/14/2016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6FABEF9-05A2-5B40-92B5-C1465E60F062}" type="slidenum">
              <a:rPr lang="en-US" smtClean="0"/>
              <a:t>‹#›</a:t>
            </a:fld>
            <a:endParaRPr lang="en-US" dirty="0"/>
          </a:p>
        </p:txBody>
      </p:sp>
    </p:spTree>
    <p:extLst>
      <p:ext uri="{BB962C8B-B14F-4D97-AF65-F5344CB8AC3E}">
        <p14:creationId xmlns:p14="http://schemas.microsoft.com/office/powerpoint/2010/main" val="17400232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14ADF2-49A2-D14B-B4C0-1778E2E2CDE4}" type="datetimeFigureOut">
              <a:rPr lang="en-US" smtClean="0"/>
              <a:t>7/14/2016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6FABEF9-05A2-5B40-92B5-C1465E60F062}" type="slidenum">
              <a:rPr lang="en-US" smtClean="0"/>
              <a:t>‹#›</a:t>
            </a:fld>
            <a:endParaRPr lang="en-US" dirty="0"/>
          </a:p>
        </p:txBody>
      </p:sp>
    </p:spTree>
    <p:extLst>
      <p:ext uri="{BB962C8B-B14F-4D97-AF65-F5344CB8AC3E}">
        <p14:creationId xmlns:p14="http://schemas.microsoft.com/office/powerpoint/2010/main" val="11115352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14ADF2-49A2-D14B-B4C0-1778E2E2CDE4}" type="datetimeFigureOut">
              <a:rPr lang="en-US" smtClean="0"/>
              <a:t>7/14/2016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6FABEF9-05A2-5B40-92B5-C1465E60F062}" type="slidenum">
              <a:rPr lang="en-US" smtClean="0"/>
              <a:t>‹#›</a:t>
            </a:fld>
            <a:endParaRPr lang="en-US" dirty="0"/>
          </a:p>
        </p:txBody>
      </p:sp>
    </p:spTree>
    <p:extLst>
      <p:ext uri="{BB962C8B-B14F-4D97-AF65-F5344CB8AC3E}">
        <p14:creationId xmlns:p14="http://schemas.microsoft.com/office/powerpoint/2010/main" val="6125334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14ADF2-49A2-D14B-B4C0-1778E2E2CDE4}" type="datetimeFigureOut">
              <a:rPr lang="en-US" smtClean="0"/>
              <a:t>7/14/2016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6FABEF9-05A2-5B40-92B5-C1465E60F062}" type="slidenum">
              <a:rPr lang="en-US" smtClean="0"/>
              <a:t>‹#›</a:t>
            </a:fld>
            <a:endParaRPr lang="en-US" dirty="0"/>
          </a:p>
        </p:txBody>
      </p:sp>
    </p:spTree>
    <p:extLst>
      <p:ext uri="{BB962C8B-B14F-4D97-AF65-F5344CB8AC3E}">
        <p14:creationId xmlns:p14="http://schemas.microsoft.com/office/powerpoint/2010/main" val="6145020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314ADF2-49A2-D14B-B4C0-1778E2E2CDE4}" type="datetimeFigureOut">
              <a:rPr lang="en-US" smtClean="0"/>
              <a:t>7/14/2016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6FABEF9-05A2-5B40-92B5-C1465E60F062}" type="slidenum">
              <a:rPr lang="en-US" smtClean="0"/>
              <a:t>‹#›</a:t>
            </a:fld>
            <a:endParaRPr lang="en-US" dirty="0"/>
          </a:p>
        </p:txBody>
      </p:sp>
    </p:spTree>
    <p:extLst>
      <p:ext uri="{BB962C8B-B14F-4D97-AF65-F5344CB8AC3E}">
        <p14:creationId xmlns:p14="http://schemas.microsoft.com/office/powerpoint/2010/main" val="6875497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314ADF2-49A2-D14B-B4C0-1778E2E2CDE4}" type="datetimeFigureOut">
              <a:rPr lang="en-US" smtClean="0"/>
              <a:t>7/14/2016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6FABEF9-05A2-5B40-92B5-C1465E60F062}" type="slidenum">
              <a:rPr lang="en-US" smtClean="0"/>
              <a:t>‹#›</a:t>
            </a:fld>
            <a:endParaRPr lang="en-US" dirty="0"/>
          </a:p>
        </p:txBody>
      </p:sp>
    </p:spTree>
    <p:extLst>
      <p:ext uri="{BB962C8B-B14F-4D97-AF65-F5344CB8AC3E}">
        <p14:creationId xmlns:p14="http://schemas.microsoft.com/office/powerpoint/2010/main" val="385723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314ADF2-49A2-D14B-B4C0-1778E2E2CDE4}" type="datetimeFigureOut">
              <a:rPr lang="en-US" smtClean="0"/>
              <a:t>7/14/2016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6FABEF9-05A2-5B40-92B5-C1465E60F062}" type="slidenum">
              <a:rPr lang="en-US" smtClean="0"/>
              <a:t>‹#›</a:t>
            </a:fld>
            <a:endParaRPr lang="en-US" dirty="0"/>
          </a:p>
        </p:txBody>
      </p:sp>
    </p:spTree>
    <p:extLst>
      <p:ext uri="{BB962C8B-B14F-4D97-AF65-F5344CB8AC3E}">
        <p14:creationId xmlns:p14="http://schemas.microsoft.com/office/powerpoint/2010/main" val="18921523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314ADF2-49A2-D14B-B4C0-1778E2E2CDE4}" type="datetimeFigureOut">
              <a:rPr lang="en-US" smtClean="0"/>
              <a:t>7/14/2016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6FABEF9-05A2-5B40-92B5-C1465E60F062}" type="slidenum">
              <a:rPr lang="en-US" smtClean="0"/>
              <a:t>‹#›</a:t>
            </a:fld>
            <a:endParaRPr lang="en-US" dirty="0"/>
          </a:p>
        </p:txBody>
      </p:sp>
    </p:spTree>
    <p:extLst>
      <p:ext uri="{BB962C8B-B14F-4D97-AF65-F5344CB8AC3E}">
        <p14:creationId xmlns:p14="http://schemas.microsoft.com/office/powerpoint/2010/main" val="14673403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14ADF2-49A2-D14B-B4C0-1778E2E2CDE4}" type="datetimeFigureOut">
              <a:rPr lang="en-US" smtClean="0"/>
              <a:t>7/14/2016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6FABEF9-05A2-5B40-92B5-C1465E60F062}" type="slidenum">
              <a:rPr lang="en-US" smtClean="0"/>
              <a:t>‹#›</a:t>
            </a:fld>
            <a:endParaRPr lang="en-US" dirty="0"/>
          </a:p>
        </p:txBody>
      </p:sp>
    </p:spTree>
    <p:extLst>
      <p:ext uri="{BB962C8B-B14F-4D97-AF65-F5344CB8AC3E}">
        <p14:creationId xmlns:p14="http://schemas.microsoft.com/office/powerpoint/2010/main" val="20343758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314ADF2-49A2-D14B-B4C0-1778E2E2CDE4}" type="datetimeFigureOut">
              <a:rPr lang="en-US" smtClean="0"/>
              <a:t>7/14/2016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6FABEF9-05A2-5B40-92B5-C1465E60F062}" type="slidenum">
              <a:rPr lang="en-US" smtClean="0"/>
              <a:t>‹#›</a:t>
            </a:fld>
            <a:endParaRPr lang="en-US" dirty="0"/>
          </a:p>
        </p:txBody>
      </p:sp>
    </p:spTree>
    <p:extLst>
      <p:ext uri="{BB962C8B-B14F-4D97-AF65-F5344CB8AC3E}">
        <p14:creationId xmlns:p14="http://schemas.microsoft.com/office/powerpoint/2010/main" val="16682544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314ADF2-49A2-D14B-B4C0-1778E2E2CDE4}" type="datetimeFigureOut">
              <a:rPr lang="en-US" smtClean="0"/>
              <a:t>7/14/2016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6FABEF9-05A2-5B40-92B5-C1465E60F062}" type="slidenum">
              <a:rPr lang="en-US" smtClean="0"/>
              <a:t>‹#›</a:t>
            </a:fld>
            <a:endParaRPr lang="en-US" dirty="0"/>
          </a:p>
        </p:txBody>
      </p:sp>
    </p:spTree>
    <p:extLst>
      <p:ext uri="{BB962C8B-B14F-4D97-AF65-F5344CB8AC3E}">
        <p14:creationId xmlns:p14="http://schemas.microsoft.com/office/powerpoint/2010/main" val="8063148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500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14ADF2-49A2-D14B-B4C0-1778E2E2CDE4}" type="datetimeFigureOut">
              <a:rPr lang="en-US" smtClean="0"/>
              <a:t>7/14/2016</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FABEF9-05A2-5B40-92B5-C1465E60F062}" type="slidenum">
              <a:rPr lang="en-US" smtClean="0"/>
              <a:t>‹#›</a:t>
            </a:fld>
            <a:endParaRPr lang="en-US" dirty="0"/>
          </a:p>
        </p:txBody>
      </p:sp>
    </p:spTree>
    <p:extLst>
      <p:ext uri="{BB962C8B-B14F-4D97-AF65-F5344CB8AC3E}">
        <p14:creationId xmlns:p14="http://schemas.microsoft.com/office/powerpoint/2010/main" val="13148894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1692275"/>
          </a:xfrm>
        </p:spPr>
        <p:txBody>
          <a:bodyPr/>
          <a:lstStyle/>
          <a:p>
            <a:r>
              <a:rPr lang="en-US" b="1" dirty="0">
                <a:solidFill>
                  <a:srgbClr val="011893"/>
                </a:solidFill>
                <a:latin typeface="Arial" charset="0"/>
                <a:ea typeface="Arial" charset="0"/>
                <a:cs typeface="Arial" charset="0"/>
              </a:rPr>
              <a:t>Task Force 2018</a:t>
            </a:r>
          </a:p>
        </p:txBody>
      </p:sp>
      <p:sp>
        <p:nvSpPr>
          <p:cNvPr id="3" name="Subtitle 2"/>
          <p:cNvSpPr>
            <a:spLocks noGrp="1"/>
          </p:cNvSpPr>
          <p:nvPr>
            <p:ph type="subTitle" idx="1"/>
          </p:nvPr>
        </p:nvSpPr>
        <p:spPr/>
        <p:txBody>
          <a:bodyPr>
            <a:normAutofit/>
          </a:bodyPr>
          <a:lstStyle/>
          <a:p>
            <a:r>
              <a:rPr lang="en-US" sz="5400" b="1" dirty="0">
                <a:solidFill>
                  <a:srgbClr val="011893"/>
                </a:solidFill>
                <a:latin typeface="Handwriting - Dakota" charset="0"/>
                <a:ea typeface="Handwriting - Dakota" charset="0"/>
                <a:cs typeface="Handwriting - Dakota" charset="0"/>
              </a:rPr>
              <a:t>Round Table Discussion</a:t>
            </a:r>
          </a:p>
        </p:txBody>
      </p:sp>
    </p:spTree>
    <p:extLst>
      <p:ext uri="{BB962C8B-B14F-4D97-AF65-F5344CB8AC3E}">
        <p14:creationId xmlns:p14="http://schemas.microsoft.com/office/powerpoint/2010/main" val="1379873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11893"/>
                </a:solidFill>
                <a:latin typeface="Arial" charset="0"/>
                <a:ea typeface="Arial" charset="0"/>
                <a:cs typeface="Arial" charset="0"/>
              </a:rPr>
              <a:t>Strengthen Associations</a:t>
            </a:r>
            <a:endParaRPr lang="en-US" dirty="0">
              <a:solidFill>
                <a:srgbClr val="011893"/>
              </a:solidFill>
              <a:latin typeface="Arial" charset="0"/>
              <a:ea typeface="Arial" charset="0"/>
              <a:cs typeface="Arial" charset="0"/>
            </a:endParaRPr>
          </a:p>
        </p:txBody>
      </p:sp>
      <p:sp>
        <p:nvSpPr>
          <p:cNvPr id="3" name="Content Placeholder 2"/>
          <p:cNvSpPr>
            <a:spLocks noGrp="1"/>
          </p:cNvSpPr>
          <p:nvPr>
            <p:ph idx="1"/>
          </p:nvPr>
        </p:nvSpPr>
        <p:spPr>
          <a:xfrm>
            <a:off x="228600" y="1690688"/>
            <a:ext cx="10217727" cy="4351338"/>
          </a:xfrm>
        </p:spPr>
        <p:txBody>
          <a:bodyPr>
            <a:normAutofit fontScale="92500" lnSpcReduction="20000"/>
          </a:bodyPr>
          <a:lstStyle/>
          <a:p>
            <a:r>
              <a:rPr lang="en-US" sz="3200" b="1" dirty="0">
                <a:solidFill>
                  <a:srgbClr val="011893"/>
                </a:solidFill>
              </a:rPr>
              <a:t>Provide More Attractive Programs</a:t>
            </a:r>
          </a:p>
          <a:p>
            <a:pPr lvl="1"/>
            <a:r>
              <a:rPr lang="en-US" sz="3200" b="1" dirty="0">
                <a:solidFill>
                  <a:srgbClr val="011893"/>
                </a:solidFill>
              </a:rPr>
              <a:t>Rebranding and Restructuring of Tier II &amp; House Rec</a:t>
            </a:r>
          </a:p>
          <a:p>
            <a:pPr lvl="1"/>
            <a:r>
              <a:rPr lang="en-US" sz="3200" b="1" dirty="0">
                <a:solidFill>
                  <a:srgbClr val="011893"/>
                </a:solidFill>
              </a:rPr>
              <a:t>Provides Recognition that “B” Hockey is More Than House Hockey in Michigan</a:t>
            </a:r>
          </a:p>
          <a:p>
            <a:pPr lvl="1"/>
            <a:r>
              <a:rPr lang="en-US" sz="3200" b="1" dirty="0">
                <a:solidFill>
                  <a:srgbClr val="011893"/>
                </a:solidFill>
              </a:rPr>
              <a:t>Easier to Market and For Parents to Understand Levels</a:t>
            </a:r>
          </a:p>
          <a:p>
            <a:r>
              <a:rPr lang="en-US" sz="3200" b="1" dirty="0">
                <a:solidFill>
                  <a:srgbClr val="011893"/>
                </a:solidFill>
              </a:rPr>
              <a:t>Adds Additional Levels of Play</a:t>
            </a:r>
          </a:p>
          <a:p>
            <a:pPr lvl="1"/>
            <a:r>
              <a:rPr lang="en-US" sz="3200" b="1" dirty="0">
                <a:solidFill>
                  <a:srgbClr val="011893"/>
                </a:solidFill>
              </a:rPr>
              <a:t>Provides More  Ability Levels For Association to Choose From</a:t>
            </a:r>
          </a:p>
          <a:p>
            <a:pPr lvl="1"/>
            <a:r>
              <a:rPr lang="en-US" sz="3200" b="1" dirty="0">
                <a:solidFill>
                  <a:srgbClr val="011893"/>
                </a:solidFill>
              </a:rPr>
              <a:t>More Equal Competition in League Play</a:t>
            </a:r>
          </a:p>
          <a:p>
            <a:pPr lvl="1"/>
            <a:r>
              <a:rPr lang="en-US" sz="3200" b="1" dirty="0">
                <a:solidFill>
                  <a:srgbClr val="011893"/>
                </a:solidFill>
              </a:rPr>
              <a:t>Bigger League Division - Reduce Travel</a:t>
            </a:r>
          </a:p>
          <a:p>
            <a:pPr lvl="1"/>
            <a:r>
              <a:rPr lang="en-US" sz="3200" b="1" dirty="0">
                <a:solidFill>
                  <a:srgbClr val="011893"/>
                </a:solidFill>
              </a:rPr>
              <a:t>Additional State Championships</a:t>
            </a:r>
          </a:p>
          <a:p>
            <a:pPr lvl="1"/>
            <a:endParaRPr lang="en-US" b="1" dirty="0"/>
          </a:p>
        </p:txBody>
      </p:sp>
    </p:spTree>
    <p:extLst>
      <p:ext uri="{BB962C8B-B14F-4D97-AF65-F5344CB8AC3E}">
        <p14:creationId xmlns:p14="http://schemas.microsoft.com/office/powerpoint/2010/main" val="10848189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11893"/>
                </a:solidFill>
                <a:latin typeface="Arial" charset="0"/>
                <a:ea typeface="Arial" charset="0"/>
                <a:cs typeface="Arial" charset="0"/>
              </a:rPr>
              <a:t>Strengthen Associations</a:t>
            </a:r>
          </a:p>
        </p:txBody>
      </p:sp>
      <p:sp>
        <p:nvSpPr>
          <p:cNvPr id="3" name="Content Placeholder 2"/>
          <p:cNvSpPr>
            <a:spLocks noGrp="1"/>
          </p:cNvSpPr>
          <p:nvPr>
            <p:ph idx="1"/>
          </p:nvPr>
        </p:nvSpPr>
        <p:spPr/>
        <p:txBody>
          <a:bodyPr>
            <a:normAutofit/>
          </a:bodyPr>
          <a:lstStyle/>
          <a:p>
            <a:r>
              <a:rPr lang="en-US" sz="3200" b="1" dirty="0">
                <a:solidFill>
                  <a:srgbClr val="011893"/>
                </a:solidFill>
              </a:rPr>
              <a:t>Eliminates Draft</a:t>
            </a:r>
          </a:p>
          <a:p>
            <a:pPr lvl="1"/>
            <a:r>
              <a:rPr lang="en-US" sz="3200" b="1" dirty="0">
                <a:solidFill>
                  <a:srgbClr val="011893"/>
                </a:solidFill>
              </a:rPr>
              <a:t>Associations Responsible to Build Teams at Proper Levels</a:t>
            </a:r>
          </a:p>
          <a:p>
            <a:pPr lvl="1"/>
            <a:r>
              <a:rPr lang="en-US" sz="3200" b="1" dirty="0">
                <a:solidFill>
                  <a:srgbClr val="011893"/>
                </a:solidFill>
              </a:rPr>
              <a:t>Additional Levels Helps Keep Teams Balanced</a:t>
            </a:r>
          </a:p>
          <a:p>
            <a:pPr lvl="1"/>
            <a:r>
              <a:rPr lang="en-US" sz="3200" b="1" dirty="0">
                <a:solidFill>
                  <a:srgbClr val="011893"/>
                </a:solidFill>
              </a:rPr>
              <a:t>Allows More Friends to Play Together</a:t>
            </a:r>
          </a:p>
          <a:p>
            <a:pPr lvl="1"/>
            <a:endParaRPr lang="en-US" b="1" dirty="0"/>
          </a:p>
        </p:txBody>
      </p:sp>
    </p:spTree>
    <p:extLst>
      <p:ext uri="{BB962C8B-B14F-4D97-AF65-F5344CB8AC3E}">
        <p14:creationId xmlns:p14="http://schemas.microsoft.com/office/powerpoint/2010/main" val="17539695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11893"/>
                </a:solidFill>
                <a:latin typeface="Arial" charset="0"/>
                <a:ea typeface="Arial" charset="0"/>
                <a:cs typeface="Arial" charset="0"/>
              </a:rPr>
              <a:t>Support Growth</a:t>
            </a:r>
          </a:p>
        </p:txBody>
      </p:sp>
      <p:sp>
        <p:nvSpPr>
          <p:cNvPr id="3" name="Content Placeholder 2"/>
          <p:cNvSpPr>
            <a:spLocks noGrp="1"/>
          </p:cNvSpPr>
          <p:nvPr>
            <p:ph idx="1"/>
          </p:nvPr>
        </p:nvSpPr>
        <p:spPr>
          <a:xfrm>
            <a:off x="838200" y="1825625"/>
            <a:ext cx="9718964" cy="4351338"/>
          </a:xfrm>
        </p:spPr>
        <p:txBody>
          <a:bodyPr>
            <a:normAutofit lnSpcReduction="10000"/>
          </a:bodyPr>
          <a:lstStyle/>
          <a:p>
            <a:r>
              <a:rPr lang="en-US" b="1" dirty="0">
                <a:solidFill>
                  <a:srgbClr val="011893"/>
                </a:solidFill>
              </a:rPr>
              <a:t>Keep More of the Players Your Bring Into the Game</a:t>
            </a:r>
          </a:p>
          <a:p>
            <a:pPr lvl="1"/>
            <a:r>
              <a:rPr lang="en-US" b="1" dirty="0">
                <a:solidFill>
                  <a:srgbClr val="011893"/>
                </a:solidFill>
              </a:rPr>
              <a:t>Allow Players to Participate at the Closest Rink to Their Home Regardless of District</a:t>
            </a:r>
          </a:p>
          <a:p>
            <a:r>
              <a:rPr lang="en-US" b="1" dirty="0">
                <a:solidFill>
                  <a:srgbClr val="011893"/>
                </a:solidFill>
              </a:rPr>
              <a:t>New Category Called Flex Hockey</a:t>
            </a:r>
          </a:p>
          <a:p>
            <a:pPr lvl="1"/>
            <a:r>
              <a:rPr lang="en-US" b="1" dirty="0">
                <a:solidFill>
                  <a:srgbClr val="011893"/>
                </a:solidFill>
              </a:rPr>
              <a:t>Tailor Programs to Your Local Needs</a:t>
            </a:r>
          </a:p>
          <a:p>
            <a:pPr lvl="1"/>
            <a:r>
              <a:rPr lang="en-US" b="1" dirty="0">
                <a:solidFill>
                  <a:srgbClr val="011893"/>
                </a:solidFill>
              </a:rPr>
              <a:t>From Small Area Games to Full-Ice</a:t>
            </a:r>
          </a:p>
          <a:p>
            <a:pPr lvl="1"/>
            <a:r>
              <a:rPr lang="en-US" b="1" dirty="0">
                <a:solidFill>
                  <a:srgbClr val="011893"/>
                </a:solidFill>
              </a:rPr>
              <a:t>Checking Optional  at 14U and Up</a:t>
            </a:r>
          </a:p>
          <a:p>
            <a:pPr lvl="1"/>
            <a:r>
              <a:rPr lang="en-US" b="1" dirty="0">
                <a:solidFill>
                  <a:srgbClr val="011893"/>
                </a:solidFill>
              </a:rPr>
              <a:t>No Out Of District Player Limits</a:t>
            </a:r>
          </a:p>
          <a:p>
            <a:pPr lvl="1"/>
            <a:r>
              <a:rPr lang="en-US" b="1" dirty="0">
                <a:solidFill>
                  <a:srgbClr val="011893"/>
                </a:solidFill>
              </a:rPr>
              <a:t>Team Can Be Built on Skill Not Age</a:t>
            </a:r>
          </a:p>
          <a:p>
            <a:pPr lvl="1"/>
            <a:r>
              <a:rPr lang="en-US" b="1" dirty="0">
                <a:solidFill>
                  <a:srgbClr val="011893"/>
                </a:solidFill>
              </a:rPr>
              <a:t>Dual Rostering Allowed on Other Teams</a:t>
            </a:r>
          </a:p>
          <a:p>
            <a:pPr lvl="1"/>
            <a:r>
              <a:rPr lang="en-US" b="1" dirty="0">
                <a:solidFill>
                  <a:srgbClr val="011893"/>
                </a:solidFill>
              </a:rPr>
              <a:t>Minimal Coaching Requirements</a:t>
            </a:r>
          </a:p>
          <a:p>
            <a:endParaRPr lang="en-US" dirty="0"/>
          </a:p>
          <a:p>
            <a:endParaRPr lang="en-US" dirty="0"/>
          </a:p>
        </p:txBody>
      </p:sp>
    </p:spTree>
    <p:extLst>
      <p:ext uri="{BB962C8B-B14F-4D97-AF65-F5344CB8AC3E}">
        <p14:creationId xmlns:p14="http://schemas.microsoft.com/office/powerpoint/2010/main" val="861923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solidFill>
                  <a:srgbClr val="011893"/>
                </a:solidFill>
                <a:latin typeface="Arial" charset="0"/>
                <a:ea typeface="Arial" charset="0"/>
                <a:cs typeface="Arial" charset="0"/>
              </a:rPr>
              <a:t>Task Force #1</a:t>
            </a:r>
          </a:p>
        </p:txBody>
      </p:sp>
      <p:sp>
        <p:nvSpPr>
          <p:cNvPr id="3" name="Content Placeholder 2"/>
          <p:cNvSpPr>
            <a:spLocks noGrp="1"/>
          </p:cNvSpPr>
          <p:nvPr>
            <p:ph idx="1"/>
          </p:nvPr>
        </p:nvSpPr>
        <p:spPr>
          <a:xfrm>
            <a:off x="838200" y="1825625"/>
            <a:ext cx="8638309" cy="4351338"/>
          </a:xfrm>
        </p:spPr>
        <p:txBody>
          <a:bodyPr>
            <a:noAutofit/>
          </a:bodyPr>
          <a:lstStyle/>
          <a:p>
            <a:r>
              <a:rPr lang="en-US" sz="3200" b="1" dirty="0">
                <a:solidFill>
                  <a:srgbClr val="011893"/>
                </a:solidFill>
              </a:rPr>
              <a:t>Associations must be self-supporting.  A minimum of 30% of their youth membership shall be ages 10 or under.  Non-compliance requires review of the Association by the respective District Council in which the Association must submit an action plan to meet the 30% of membership at 10 or under and may subject the Association to disciplinary action.</a:t>
            </a:r>
          </a:p>
          <a:p>
            <a:endParaRPr lang="en-US" sz="3200" dirty="0"/>
          </a:p>
        </p:txBody>
      </p:sp>
    </p:spTree>
    <p:extLst>
      <p:ext uri="{BB962C8B-B14F-4D97-AF65-F5344CB8AC3E}">
        <p14:creationId xmlns:p14="http://schemas.microsoft.com/office/powerpoint/2010/main" val="19226158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491" y="226578"/>
            <a:ext cx="10515600" cy="701675"/>
          </a:xfrm>
        </p:spPr>
        <p:txBody>
          <a:bodyPr>
            <a:normAutofit/>
          </a:bodyPr>
          <a:lstStyle/>
          <a:p>
            <a:r>
              <a:rPr lang="en-US" sz="4000" b="1" dirty="0">
                <a:latin typeface="Arial" charset="0"/>
                <a:ea typeface="Arial" charset="0"/>
                <a:cs typeface="Arial" charset="0"/>
              </a:rPr>
              <a:t>Task Force #1</a:t>
            </a:r>
          </a:p>
        </p:txBody>
      </p:sp>
      <p:sp>
        <p:nvSpPr>
          <p:cNvPr id="3" name="Content Placeholder 2"/>
          <p:cNvSpPr>
            <a:spLocks noGrp="1"/>
          </p:cNvSpPr>
          <p:nvPr>
            <p:ph idx="1"/>
          </p:nvPr>
        </p:nvSpPr>
        <p:spPr>
          <a:xfrm>
            <a:off x="131618" y="872833"/>
            <a:ext cx="9267563" cy="5740618"/>
          </a:xfrm>
        </p:spPr>
        <p:txBody>
          <a:bodyPr>
            <a:normAutofit lnSpcReduction="10000"/>
          </a:bodyPr>
          <a:lstStyle/>
          <a:p>
            <a:endParaRPr lang="en-US" sz="2600" dirty="0">
              <a:solidFill>
                <a:schemeClr val="accent1">
                  <a:lumMod val="50000"/>
                </a:schemeClr>
              </a:solidFill>
            </a:endParaRPr>
          </a:p>
          <a:p>
            <a:pPr lvl="1"/>
            <a:r>
              <a:rPr lang="en-US" sz="4100" b="1" dirty="0"/>
              <a:t>Replaces requirement for three “B” teams</a:t>
            </a:r>
          </a:p>
          <a:p>
            <a:pPr lvl="1"/>
            <a:r>
              <a:rPr lang="en-US" sz="4100" b="1" dirty="0"/>
              <a:t>Provides the foundation base for essential growth to build an Association and it's programs.</a:t>
            </a:r>
          </a:p>
          <a:p>
            <a:pPr lvl="1"/>
            <a:r>
              <a:rPr lang="en-US" sz="4100" b="1" dirty="0"/>
              <a:t>Requires all Associations to put the time, work and effort into developing and bringing younger players to the game; supports teams at the upper age classifications </a:t>
            </a:r>
          </a:p>
          <a:p>
            <a:pPr lvl="1"/>
            <a:endParaRPr lang="en-US" sz="2800" dirty="0"/>
          </a:p>
          <a:p>
            <a:pPr lvl="1"/>
            <a:endParaRPr lang="en-US" dirty="0"/>
          </a:p>
          <a:p>
            <a:endParaRPr lang="en-US" dirty="0"/>
          </a:p>
        </p:txBody>
      </p:sp>
    </p:spTree>
    <p:extLst>
      <p:ext uri="{BB962C8B-B14F-4D97-AF65-F5344CB8AC3E}">
        <p14:creationId xmlns:p14="http://schemas.microsoft.com/office/powerpoint/2010/main" val="6857089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solidFill>
                  <a:srgbClr val="011893"/>
                </a:solidFill>
                <a:latin typeface="Arial" charset="0"/>
                <a:ea typeface="Arial" charset="0"/>
                <a:cs typeface="Arial" charset="0"/>
              </a:rPr>
              <a:t>Task Force #2</a:t>
            </a:r>
          </a:p>
        </p:txBody>
      </p:sp>
      <p:sp>
        <p:nvSpPr>
          <p:cNvPr id="3" name="Content Placeholder 2"/>
          <p:cNvSpPr>
            <a:spLocks noGrp="1"/>
          </p:cNvSpPr>
          <p:nvPr>
            <p:ph idx="1"/>
          </p:nvPr>
        </p:nvSpPr>
        <p:spPr>
          <a:xfrm>
            <a:off x="838200" y="1825625"/>
            <a:ext cx="9428018" cy="4351338"/>
          </a:xfrm>
        </p:spPr>
        <p:txBody>
          <a:bodyPr>
            <a:noAutofit/>
          </a:bodyPr>
          <a:lstStyle/>
          <a:p>
            <a:r>
              <a:rPr lang="en-US" sz="3200" b="1" dirty="0">
                <a:solidFill>
                  <a:srgbClr val="011893"/>
                </a:solidFill>
                <a:ea typeface="Arial" charset="0"/>
                <a:cs typeface="Arial" charset="0"/>
              </a:rPr>
              <a:t>Michigan resident players of any age classification are permitted to play for an Association/Club that has the rink closest to their residence, based on Google Maps point-to-point distance, and will not be counted as an out of District player if it is beyond District Boundaries. Player residence documentation must be provided at the time of team registration with MAHA/USA Hockey.</a:t>
            </a:r>
          </a:p>
        </p:txBody>
      </p:sp>
    </p:spTree>
    <p:extLst>
      <p:ext uri="{BB962C8B-B14F-4D97-AF65-F5344CB8AC3E}">
        <p14:creationId xmlns:p14="http://schemas.microsoft.com/office/powerpoint/2010/main" val="16500238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3452"/>
            <a:ext cx="10515600" cy="1325563"/>
          </a:xfrm>
        </p:spPr>
        <p:txBody>
          <a:bodyPr>
            <a:normAutofit/>
          </a:bodyPr>
          <a:lstStyle/>
          <a:p>
            <a:r>
              <a:rPr lang="en-US" sz="4000" b="1" dirty="0">
                <a:latin typeface="Arial" charset="0"/>
                <a:ea typeface="Arial" charset="0"/>
                <a:cs typeface="Arial" charset="0"/>
              </a:rPr>
              <a:t>Task Force #2</a:t>
            </a:r>
          </a:p>
        </p:txBody>
      </p:sp>
      <p:sp>
        <p:nvSpPr>
          <p:cNvPr id="3" name="Content Placeholder 2"/>
          <p:cNvSpPr>
            <a:spLocks noGrp="1"/>
          </p:cNvSpPr>
          <p:nvPr>
            <p:ph idx="1"/>
          </p:nvPr>
        </p:nvSpPr>
        <p:spPr>
          <a:xfrm>
            <a:off x="464129" y="1274618"/>
            <a:ext cx="9041378" cy="4819218"/>
          </a:xfrm>
        </p:spPr>
        <p:txBody>
          <a:bodyPr>
            <a:noAutofit/>
          </a:bodyPr>
          <a:lstStyle/>
          <a:p>
            <a:r>
              <a:rPr lang="en-US" sz="3200" b="1" dirty="0"/>
              <a:t>Allows players and their families the convenience of playing at their neighborhood rink or the one that is closest to their home.</a:t>
            </a:r>
          </a:p>
          <a:p>
            <a:r>
              <a:rPr lang="en-US" sz="3200" b="1" dirty="0"/>
              <a:t>Current rules penalize border associations that do the work at 8U. Inconveniences families and disrupts associations when OD player limits kick in at Squirts.</a:t>
            </a:r>
          </a:p>
          <a:p>
            <a:r>
              <a:rPr lang="en-US" sz="3200" b="1" dirty="0"/>
              <a:t>This rule would help Associations that start young players in their learn to skate programs to retain them.</a:t>
            </a:r>
          </a:p>
        </p:txBody>
      </p:sp>
    </p:spTree>
    <p:extLst>
      <p:ext uri="{BB962C8B-B14F-4D97-AF65-F5344CB8AC3E}">
        <p14:creationId xmlns:p14="http://schemas.microsoft.com/office/powerpoint/2010/main" val="4594806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68577"/>
            <a:ext cx="10515600" cy="1325563"/>
          </a:xfrm>
        </p:spPr>
        <p:txBody>
          <a:bodyPr/>
          <a:lstStyle/>
          <a:p>
            <a:r>
              <a:rPr lang="en-US" b="1" dirty="0">
                <a:solidFill>
                  <a:srgbClr val="011893"/>
                </a:solidFill>
                <a:latin typeface="Arial" charset="0"/>
                <a:ea typeface="Arial" charset="0"/>
                <a:cs typeface="Arial" charset="0"/>
              </a:rPr>
              <a:t>Task Force #3</a:t>
            </a:r>
            <a:endParaRPr lang="en-US" b="1" dirty="0">
              <a:solidFill>
                <a:srgbClr val="011893"/>
              </a:solidFill>
            </a:endParaRPr>
          </a:p>
        </p:txBody>
      </p:sp>
      <p:sp>
        <p:nvSpPr>
          <p:cNvPr id="3" name="Content Placeholder 2"/>
          <p:cNvSpPr>
            <a:spLocks noGrp="1"/>
          </p:cNvSpPr>
          <p:nvPr>
            <p:ph idx="1"/>
          </p:nvPr>
        </p:nvSpPr>
        <p:spPr>
          <a:xfrm>
            <a:off x="258340" y="1594140"/>
            <a:ext cx="9331712" cy="4578060"/>
          </a:xfrm>
        </p:spPr>
        <p:txBody>
          <a:bodyPr>
            <a:noAutofit/>
          </a:bodyPr>
          <a:lstStyle/>
          <a:p>
            <a:r>
              <a:rPr lang="en-US" sz="3200" b="1" dirty="0">
                <a:solidFill>
                  <a:srgbClr val="011893"/>
                </a:solidFill>
              </a:rPr>
              <a:t>Coaches or mangers from all Tiers, who change Associations or Clubs, can only coach their son(s)/daughter(s) from that previous Association or Club the following season at the new Association or Club. If an Association/Club severs relationship with a coach, then this rule shall be null and void for that coach. An exception may be requested by a coach moving from Tier 2 or Tier 3 to Tier 1. The State Playoff Committee shall render a decision on that request within (14) days of the request.</a:t>
            </a:r>
          </a:p>
        </p:txBody>
      </p:sp>
    </p:spTree>
    <p:extLst>
      <p:ext uri="{BB962C8B-B14F-4D97-AF65-F5344CB8AC3E}">
        <p14:creationId xmlns:p14="http://schemas.microsoft.com/office/powerpoint/2010/main" val="10319574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Arial" charset="0"/>
                <a:ea typeface="Arial" charset="0"/>
                <a:cs typeface="Arial" charset="0"/>
              </a:rPr>
              <a:t>Task Force #3</a:t>
            </a:r>
            <a:endParaRPr lang="en-US" dirty="0"/>
          </a:p>
        </p:txBody>
      </p:sp>
      <p:sp>
        <p:nvSpPr>
          <p:cNvPr id="3" name="Content Placeholder 2"/>
          <p:cNvSpPr>
            <a:spLocks noGrp="1"/>
          </p:cNvSpPr>
          <p:nvPr>
            <p:ph idx="1"/>
          </p:nvPr>
        </p:nvSpPr>
        <p:spPr>
          <a:xfrm>
            <a:off x="838201" y="1594140"/>
            <a:ext cx="9109364" cy="4351338"/>
          </a:xfrm>
        </p:spPr>
        <p:txBody>
          <a:bodyPr>
            <a:normAutofit fontScale="92500" lnSpcReduction="10000"/>
          </a:bodyPr>
          <a:lstStyle/>
          <a:p>
            <a:endParaRPr lang="en-US" sz="2200" dirty="0">
              <a:solidFill>
                <a:schemeClr val="accent1">
                  <a:lumMod val="50000"/>
                </a:schemeClr>
              </a:solidFill>
            </a:endParaRPr>
          </a:p>
          <a:p>
            <a:r>
              <a:rPr lang="en-US" sz="4000" b="1" dirty="0"/>
              <a:t>Prevents mass player and coach movements that otherwise has detrimental effects to their respective Association/Club, but still provides freedom of choice.</a:t>
            </a:r>
          </a:p>
          <a:p>
            <a:r>
              <a:rPr lang="en-US" sz="4000" b="1" dirty="0"/>
              <a:t>Encourages any issues to be addressed and worked out as opposed to leaving.</a:t>
            </a:r>
          </a:p>
          <a:p>
            <a:r>
              <a:rPr lang="en-US" sz="4000" b="1" dirty="0"/>
              <a:t>Helps to strengthen community based hockey.</a:t>
            </a:r>
          </a:p>
          <a:p>
            <a:endParaRPr lang="en-US" dirty="0"/>
          </a:p>
        </p:txBody>
      </p:sp>
    </p:spTree>
    <p:extLst>
      <p:ext uri="{BB962C8B-B14F-4D97-AF65-F5344CB8AC3E}">
        <p14:creationId xmlns:p14="http://schemas.microsoft.com/office/powerpoint/2010/main" val="21239823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15658391"/>
              </p:ext>
            </p:extLst>
          </p:nvPr>
        </p:nvGraphicFramePr>
        <p:xfrm>
          <a:off x="900545" y="1350820"/>
          <a:ext cx="10515600" cy="4994563"/>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20000"/>
                    </a:ext>
                  </a:extLst>
                </a:gridCol>
                <a:gridCol w="5257800">
                  <a:extLst>
                    <a:ext uri="{9D8B030D-6E8A-4147-A177-3AD203B41FA5}">
                      <a16:colId xmlns:a16="http://schemas.microsoft.com/office/drawing/2014/main" val="20001"/>
                    </a:ext>
                  </a:extLst>
                </a:gridCol>
              </a:tblGrid>
              <a:tr h="788323">
                <a:tc>
                  <a:txBody>
                    <a:bodyPr/>
                    <a:lstStyle/>
                    <a:p>
                      <a:r>
                        <a:rPr lang="en-US" sz="2800" dirty="0"/>
                        <a:t>Current  Classification</a:t>
                      </a:r>
                    </a:p>
                  </a:txBody>
                  <a:tcPr/>
                </a:tc>
                <a:tc>
                  <a:txBody>
                    <a:bodyPr/>
                    <a:lstStyle/>
                    <a:p>
                      <a:r>
                        <a:rPr lang="en-US" sz="2800" dirty="0"/>
                        <a:t>Task Force</a:t>
                      </a:r>
                      <a:r>
                        <a:rPr lang="en-US" sz="2800" baseline="0" dirty="0"/>
                        <a:t> 2018 Recommendation</a:t>
                      </a:r>
                      <a:endParaRPr lang="en-US" sz="2800" dirty="0"/>
                    </a:p>
                  </a:txBody>
                  <a:tcPr/>
                </a:tc>
                <a:extLst>
                  <a:ext uri="{0D108BD9-81ED-4DB2-BD59-A6C34878D82A}">
                    <a16:rowId xmlns:a16="http://schemas.microsoft.com/office/drawing/2014/main" val="10000"/>
                  </a:ext>
                </a:extLst>
              </a:tr>
              <a:tr h="370840">
                <a:tc>
                  <a:txBody>
                    <a:bodyPr/>
                    <a:lstStyle/>
                    <a:p>
                      <a:r>
                        <a:rPr lang="en-US" sz="2800" dirty="0"/>
                        <a:t>Tier 1 AAA (1</a:t>
                      </a:r>
                      <a:r>
                        <a:rPr lang="en-US" sz="2800" baseline="0" dirty="0"/>
                        <a:t> Team Per Age Classification)</a:t>
                      </a:r>
                      <a:endParaRPr lang="en-US" sz="2800" dirty="0"/>
                    </a:p>
                  </a:txBody>
                  <a:tcPr/>
                </a:tc>
                <a:tc>
                  <a:txBody>
                    <a:bodyPr/>
                    <a:lstStyle/>
                    <a:p>
                      <a:r>
                        <a:rPr lang="en-US" sz="2800" dirty="0"/>
                        <a:t>No Change</a:t>
                      </a:r>
                    </a:p>
                  </a:txBody>
                  <a:tcPr/>
                </a:tc>
                <a:extLst>
                  <a:ext uri="{0D108BD9-81ED-4DB2-BD59-A6C34878D82A}">
                    <a16:rowId xmlns:a16="http://schemas.microsoft.com/office/drawing/2014/main" val="10001"/>
                  </a:ext>
                </a:extLst>
              </a:tr>
              <a:tr h="370840">
                <a:tc>
                  <a:txBody>
                    <a:bodyPr/>
                    <a:lstStyle/>
                    <a:p>
                      <a:r>
                        <a:rPr lang="en-US" sz="2800" dirty="0"/>
                        <a:t>Tier II A &amp; AA (Many Have Multiple</a:t>
                      </a:r>
                      <a:r>
                        <a:rPr lang="en-US" sz="2800" baseline="0" dirty="0"/>
                        <a:t> </a:t>
                      </a:r>
                      <a:r>
                        <a:rPr lang="en-US" sz="2800" dirty="0"/>
                        <a:t> Teams)</a:t>
                      </a:r>
                    </a:p>
                  </a:txBody>
                  <a:tcPr/>
                </a:tc>
                <a:tc>
                  <a:txBody>
                    <a:bodyPr/>
                    <a:lstStyle/>
                    <a:p>
                      <a:r>
                        <a:rPr lang="en-US" sz="2800" dirty="0"/>
                        <a:t>One Team Per Classification, Per</a:t>
                      </a:r>
                      <a:r>
                        <a:rPr lang="en-US" sz="2800" baseline="0" dirty="0"/>
                        <a:t> Age</a:t>
                      </a:r>
                      <a:r>
                        <a:rPr lang="en-US" sz="2800" dirty="0"/>
                        <a:t> (Additional</a:t>
                      </a:r>
                      <a:r>
                        <a:rPr lang="en-US" sz="2800" baseline="0" dirty="0"/>
                        <a:t>  Teams May Be Allowed per Recommendation)</a:t>
                      </a:r>
                      <a:endParaRPr lang="en-US" sz="2800" dirty="0"/>
                    </a:p>
                  </a:txBody>
                  <a:tcPr/>
                </a:tc>
                <a:extLst>
                  <a:ext uri="{0D108BD9-81ED-4DB2-BD59-A6C34878D82A}">
                    <a16:rowId xmlns:a16="http://schemas.microsoft.com/office/drawing/2014/main" val="10002"/>
                  </a:ext>
                </a:extLst>
              </a:tr>
              <a:tr h="370840">
                <a:tc>
                  <a:txBody>
                    <a:bodyPr/>
                    <a:lstStyle/>
                    <a:p>
                      <a:r>
                        <a:rPr lang="en-US" sz="2800" baseline="0" dirty="0"/>
                        <a:t> House/Rec B, BB, C (Many Association Have No Teams at Some Levels)</a:t>
                      </a:r>
                      <a:endParaRPr lang="en-US" sz="2800" dirty="0"/>
                    </a:p>
                  </a:txBody>
                  <a:tcPr/>
                </a:tc>
                <a:tc>
                  <a:txBody>
                    <a:bodyPr/>
                    <a:lstStyle/>
                    <a:p>
                      <a:r>
                        <a:rPr lang="en-US" sz="2800" dirty="0"/>
                        <a:t>Tier III A</a:t>
                      </a:r>
                      <a:r>
                        <a:rPr lang="en-US" sz="2800" baseline="0" dirty="0"/>
                        <a:t> &amp; AA (Unlimited Travel or Non-Travel Teams.</a:t>
                      </a:r>
                      <a:endParaRPr lang="en-US" sz="2800" dirty="0"/>
                    </a:p>
                  </a:txBody>
                  <a:tcPr/>
                </a:tc>
                <a:extLst>
                  <a:ext uri="{0D108BD9-81ED-4DB2-BD59-A6C34878D82A}">
                    <a16:rowId xmlns:a16="http://schemas.microsoft.com/office/drawing/2014/main" val="10003"/>
                  </a:ext>
                </a:extLst>
              </a:tr>
              <a:tr h="370840">
                <a:tc>
                  <a:txBody>
                    <a:bodyPr/>
                    <a:lstStyle/>
                    <a:p>
                      <a:endParaRPr lang="en-US" sz="2800" dirty="0"/>
                    </a:p>
                  </a:txBody>
                  <a:tcPr/>
                </a:tc>
                <a:tc>
                  <a:txBody>
                    <a:bodyPr/>
                    <a:lstStyle/>
                    <a:p>
                      <a:r>
                        <a:rPr lang="en-US" sz="2800" dirty="0"/>
                        <a:t>Flex Hockey</a:t>
                      </a:r>
                    </a:p>
                  </a:txBody>
                  <a:tcPr/>
                </a:tc>
                <a:extLst>
                  <a:ext uri="{0D108BD9-81ED-4DB2-BD59-A6C34878D82A}">
                    <a16:rowId xmlns:a16="http://schemas.microsoft.com/office/drawing/2014/main" val="10004"/>
                  </a:ext>
                </a:extLst>
              </a:tr>
            </a:tbl>
          </a:graphicData>
        </a:graphic>
      </p:graphicFrame>
      <p:sp>
        <p:nvSpPr>
          <p:cNvPr id="2" name="TextBox 1"/>
          <p:cNvSpPr txBox="1"/>
          <p:nvPr/>
        </p:nvSpPr>
        <p:spPr>
          <a:xfrm>
            <a:off x="900545" y="455105"/>
            <a:ext cx="11035145" cy="1046440"/>
          </a:xfrm>
          <a:prstGeom prst="rect">
            <a:avLst/>
          </a:prstGeom>
          <a:noFill/>
        </p:spPr>
        <p:txBody>
          <a:bodyPr wrap="square" rtlCol="0">
            <a:spAutoFit/>
          </a:bodyPr>
          <a:lstStyle/>
          <a:p>
            <a:pPr algn="ctr"/>
            <a:r>
              <a:rPr lang="en-US" sz="4400" b="1" dirty="0">
                <a:solidFill>
                  <a:srgbClr val="011893"/>
                </a:solidFill>
                <a:latin typeface="Arial" charset="0"/>
                <a:ea typeface="Arial" charset="0"/>
                <a:cs typeface="Arial" charset="0"/>
              </a:rPr>
              <a:t>Task Force #4 – </a:t>
            </a:r>
            <a:r>
              <a:rPr lang="en-US" sz="4400" b="1" dirty="0" err="1">
                <a:solidFill>
                  <a:srgbClr val="011893"/>
                </a:solidFill>
                <a:latin typeface="Arial" charset="0"/>
                <a:ea typeface="Arial" charset="0"/>
                <a:cs typeface="Arial" charset="0"/>
              </a:rPr>
              <a:t>ReTiering</a:t>
            </a:r>
            <a:endParaRPr lang="en-US" sz="4400" b="1" dirty="0">
              <a:solidFill>
                <a:srgbClr val="011893"/>
              </a:solidFill>
              <a:latin typeface="Arial" charset="0"/>
              <a:ea typeface="Arial" charset="0"/>
              <a:cs typeface="Arial" charset="0"/>
            </a:endParaRPr>
          </a:p>
          <a:p>
            <a:endParaRPr lang="en-US" dirty="0"/>
          </a:p>
        </p:txBody>
      </p:sp>
      <p:sp>
        <p:nvSpPr>
          <p:cNvPr id="3" name="TextBox 2"/>
          <p:cNvSpPr txBox="1"/>
          <p:nvPr/>
        </p:nvSpPr>
        <p:spPr>
          <a:xfrm>
            <a:off x="2951018" y="-2431473"/>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6842605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b="1" dirty="0">
                <a:solidFill>
                  <a:srgbClr val="011893"/>
                </a:solidFill>
                <a:latin typeface="Arial" charset="0"/>
                <a:ea typeface="Arial" charset="0"/>
                <a:cs typeface="Arial" charset="0"/>
              </a:rPr>
              <a:t>Michigan Hockey</a:t>
            </a:r>
          </a:p>
        </p:txBody>
      </p:sp>
      <p:sp>
        <p:nvSpPr>
          <p:cNvPr id="3" name="Text Placeholder 2"/>
          <p:cNvSpPr>
            <a:spLocks noGrp="1"/>
          </p:cNvSpPr>
          <p:nvPr>
            <p:ph type="body" idx="1"/>
          </p:nvPr>
        </p:nvSpPr>
        <p:spPr/>
        <p:txBody>
          <a:bodyPr>
            <a:normAutofit/>
          </a:bodyPr>
          <a:lstStyle/>
          <a:p>
            <a:pPr algn="ctr"/>
            <a:r>
              <a:rPr lang="en-US" sz="3200" dirty="0">
                <a:solidFill>
                  <a:srgbClr val="011893"/>
                </a:solidFill>
              </a:rPr>
              <a:t>Circa Early 2000’s</a:t>
            </a:r>
          </a:p>
        </p:txBody>
      </p:sp>
      <p:pic>
        <p:nvPicPr>
          <p:cNvPr id="10" name="Content Placeholder 9"/>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839788" y="3115847"/>
            <a:ext cx="5157787" cy="2463044"/>
          </a:xfrm>
        </p:spPr>
      </p:pic>
      <p:sp>
        <p:nvSpPr>
          <p:cNvPr id="5" name="Text Placeholder 4"/>
          <p:cNvSpPr>
            <a:spLocks noGrp="1"/>
          </p:cNvSpPr>
          <p:nvPr>
            <p:ph type="body" sz="quarter" idx="3"/>
          </p:nvPr>
        </p:nvSpPr>
        <p:spPr/>
        <p:txBody>
          <a:bodyPr>
            <a:normAutofit/>
          </a:bodyPr>
          <a:lstStyle/>
          <a:p>
            <a:pPr algn="ctr"/>
            <a:r>
              <a:rPr lang="en-US" sz="3200" dirty="0">
                <a:solidFill>
                  <a:srgbClr val="011893"/>
                </a:solidFill>
              </a:rPr>
              <a:t>Circa 2009 - 2016</a:t>
            </a:r>
          </a:p>
        </p:txBody>
      </p:sp>
      <p:pic>
        <p:nvPicPr>
          <p:cNvPr id="8" name="Content Placeholder 3"/>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6788888" y="3021383"/>
            <a:ext cx="4013791" cy="2252902"/>
          </a:xfrm>
        </p:spPr>
      </p:pic>
    </p:spTree>
    <p:extLst>
      <p:ext uri="{BB962C8B-B14F-4D97-AF65-F5344CB8AC3E}">
        <p14:creationId xmlns:p14="http://schemas.microsoft.com/office/powerpoint/2010/main" val="1723525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par>
                                <p:cTn id="9" presetID="3" presetClass="entr" presetSubtype="1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linds(horizontal)">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5">
                                            <p:txEl>
                                              <p:pRg st="0" end="0"/>
                                            </p:txEl>
                                          </p:spTgt>
                                        </p:tgtEl>
                                        <p:attrNameLst>
                                          <p:attrName>style.visibility</p:attrName>
                                        </p:attrNameLst>
                                      </p:cBhvr>
                                      <p:to>
                                        <p:strVal val="visible"/>
                                      </p:to>
                                    </p:set>
                                  </p:childTnLst>
                                </p:cTn>
                              </p:par>
                              <p:par>
                                <p:cTn id="16" presetID="3" presetClass="entr" presetSubtype="10"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linds(horizontal)">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build="p"/>
      <p:bldP spid="5"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25722"/>
          </a:xfrm>
        </p:spPr>
        <p:txBody>
          <a:bodyPr/>
          <a:lstStyle/>
          <a:p>
            <a:r>
              <a:rPr lang="en-US" b="1" dirty="0">
                <a:latin typeface="Arial" charset="0"/>
                <a:ea typeface="Arial" charset="0"/>
                <a:cs typeface="Arial" charset="0"/>
              </a:rPr>
              <a:t>Advantages of ReTiering</a:t>
            </a:r>
          </a:p>
        </p:txBody>
      </p:sp>
      <p:sp>
        <p:nvSpPr>
          <p:cNvPr id="3" name="Content Placeholder 2"/>
          <p:cNvSpPr>
            <a:spLocks noGrp="1"/>
          </p:cNvSpPr>
          <p:nvPr>
            <p:ph idx="1"/>
          </p:nvPr>
        </p:nvSpPr>
        <p:spPr>
          <a:xfrm>
            <a:off x="838200" y="1403498"/>
            <a:ext cx="10515600" cy="4773465"/>
          </a:xfrm>
        </p:spPr>
        <p:txBody>
          <a:bodyPr>
            <a:normAutofit lnSpcReduction="10000"/>
          </a:bodyPr>
          <a:lstStyle/>
          <a:p>
            <a:r>
              <a:rPr lang="en-US" sz="3200" b="1" dirty="0"/>
              <a:t>Players / Parents</a:t>
            </a:r>
          </a:p>
          <a:p>
            <a:pPr lvl="1"/>
            <a:r>
              <a:rPr lang="en-US" sz="2800" b="1" dirty="0"/>
              <a:t>Creates More Opportunities to Play With Friends</a:t>
            </a:r>
          </a:p>
          <a:p>
            <a:pPr lvl="1"/>
            <a:r>
              <a:rPr lang="en-US" sz="2800" b="1" dirty="0"/>
              <a:t>Creates More Opportunity to Stay Within the Same Association</a:t>
            </a:r>
          </a:p>
          <a:p>
            <a:pPr lvl="1"/>
            <a:r>
              <a:rPr lang="en-US" sz="2800" b="1" dirty="0"/>
              <a:t>Players and Parents Can Choose Skill and Commitment Level</a:t>
            </a:r>
          </a:p>
          <a:p>
            <a:pPr lvl="1"/>
            <a:r>
              <a:rPr lang="en-US" sz="2800" b="1" dirty="0"/>
              <a:t>Allows Opportunity to Just Play for Fun</a:t>
            </a:r>
          </a:p>
          <a:p>
            <a:pPr lvl="1"/>
            <a:endParaRPr lang="en-US" sz="2800" b="1" dirty="0"/>
          </a:p>
          <a:p>
            <a:r>
              <a:rPr lang="en-US" sz="3200" b="1" dirty="0"/>
              <a:t>Associations</a:t>
            </a:r>
          </a:p>
          <a:p>
            <a:pPr lvl="1"/>
            <a:r>
              <a:rPr lang="en-US" sz="2800" b="1" dirty="0"/>
              <a:t>Competitive Alignment Eliminates Need for Draft &amp; Draft Rules</a:t>
            </a:r>
          </a:p>
          <a:p>
            <a:pPr lvl="1"/>
            <a:r>
              <a:rPr lang="en-US" sz="2800" b="1" dirty="0"/>
              <a:t>Allows You to Properly Place Players for Skill</a:t>
            </a:r>
          </a:p>
          <a:p>
            <a:pPr lvl="1"/>
            <a:r>
              <a:rPr lang="en-US" sz="2800" b="1" dirty="0"/>
              <a:t>More Flexibility in Team Formation</a:t>
            </a:r>
          </a:p>
          <a:p>
            <a:pPr lvl="1"/>
            <a:r>
              <a:rPr lang="en-US" sz="2800" b="1" dirty="0"/>
              <a:t>Creates Environment for Growth</a:t>
            </a:r>
          </a:p>
          <a:p>
            <a:pPr lvl="2"/>
            <a:endParaRPr lang="en-US" dirty="0"/>
          </a:p>
        </p:txBody>
      </p:sp>
    </p:spTree>
    <p:extLst>
      <p:ext uri="{BB962C8B-B14F-4D97-AF65-F5344CB8AC3E}">
        <p14:creationId xmlns:p14="http://schemas.microsoft.com/office/powerpoint/2010/main" val="12361058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25722"/>
          </a:xfrm>
        </p:spPr>
        <p:txBody>
          <a:bodyPr/>
          <a:lstStyle/>
          <a:p>
            <a:r>
              <a:rPr lang="en-US" b="1" dirty="0">
                <a:latin typeface="Arial" charset="0"/>
                <a:ea typeface="Arial" charset="0"/>
                <a:cs typeface="Arial" charset="0"/>
              </a:rPr>
              <a:t>Advantages of ReTiering</a:t>
            </a:r>
          </a:p>
        </p:txBody>
      </p:sp>
      <p:sp>
        <p:nvSpPr>
          <p:cNvPr id="3" name="Content Placeholder 2"/>
          <p:cNvSpPr>
            <a:spLocks noGrp="1"/>
          </p:cNvSpPr>
          <p:nvPr>
            <p:ph idx="1"/>
          </p:nvPr>
        </p:nvSpPr>
        <p:spPr>
          <a:xfrm>
            <a:off x="838200" y="1403498"/>
            <a:ext cx="10515600" cy="4773465"/>
          </a:xfrm>
        </p:spPr>
        <p:txBody>
          <a:bodyPr/>
          <a:lstStyle/>
          <a:p>
            <a:r>
              <a:rPr lang="en-US" sz="3200" b="1" dirty="0"/>
              <a:t>Statewide</a:t>
            </a:r>
          </a:p>
          <a:p>
            <a:pPr lvl="1"/>
            <a:r>
              <a:rPr lang="en-US" sz="2800" b="1" dirty="0"/>
              <a:t>Leagues Will Be Supportive of ReTiering</a:t>
            </a:r>
          </a:p>
          <a:p>
            <a:pPr lvl="1"/>
            <a:r>
              <a:rPr lang="en-US" sz="2800" b="1" dirty="0"/>
              <a:t>Creates Levels of Play That Today’s Parents Want for Their Player</a:t>
            </a:r>
          </a:p>
          <a:p>
            <a:pPr lvl="1"/>
            <a:r>
              <a:rPr lang="en-US" sz="2800" b="1" dirty="0"/>
              <a:t>Creates the Proper Development Pyramid</a:t>
            </a:r>
          </a:p>
          <a:p>
            <a:pPr lvl="1"/>
            <a:r>
              <a:rPr lang="en-US" sz="2800" b="1" dirty="0"/>
              <a:t>Creates More Uniformity of Competition </a:t>
            </a:r>
          </a:p>
          <a:p>
            <a:pPr lvl="3"/>
            <a:endParaRPr lang="en-US" sz="2800" dirty="0"/>
          </a:p>
        </p:txBody>
      </p:sp>
    </p:spTree>
    <p:extLst>
      <p:ext uri="{BB962C8B-B14F-4D97-AF65-F5344CB8AC3E}">
        <p14:creationId xmlns:p14="http://schemas.microsoft.com/office/powerpoint/2010/main" val="12795480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r>
              <a:rPr lang="en-US" b="1" dirty="0">
                <a:solidFill>
                  <a:srgbClr val="011893"/>
                </a:solidFill>
                <a:latin typeface="Arial" charset="0"/>
                <a:ea typeface="Arial" charset="0"/>
                <a:cs typeface="Arial" charset="0"/>
              </a:rPr>
              <a:t>Task Force #4 - Tier II A, AA</a:t>
            </a:r>
            <a:endParaRPr lang="en-US" dirty="0">
              <a:solidFill>
                <a:srgbClr val="011893"/>
              </a:solidFill>
            </a:endParaRPr>
          </a:p>
        </p:txBody>
      </p:sp>
      <p:sp>
        <p:nvSpPr>
          <p:cNvPr id="3" name="Content Placeholder 2"/>
          <p:cNvSpPr>
            <a:spLocks noGrp="1"/>
          </p:cNvSpPr>
          <p:nvPr>
            <p:ph idx="1"/>
          </p:nvPr>
        </p:nvSpPr>
        <p:spPr>
          <a:xfrm>
            <a:off x="216511" y="999460"/>
            <a:ext cx="9685771" cy="5858540"/>
          </a:xfrm>
        </p:spPr>
        <p:txBody>
          <a:bodyPr>
            <a:noAutofit/>
          </a:bodyPr>
          <a:lstStyle/>
          <a:p>
            <a:r>
              <a:rPr lang="en-US" sz="2900" b="1" dirty="0">
                <a:solidFill>
                  <a:srgbClr val="011893"/>
                </a:solidFill>
              </a:rPr>
              <a:t>Associations can have one team per age classification.  In order to have an additional Tier II Team in the same age classification the Association must have had three Tier III teams the previous winter season to support having any additional teams in the same age classification at the Tier II level.</a:t>
            </a:r>
          </a:p>
          <a:p>
            <a:r>
              <a:rPr lang="en-US" sz="2900" b="1" dirty="0">
                <a:solidFill>
                  <a:srgbClr val="011893"/>
                </a:solidFill>
              </a:rPr>
              <a:t>If an association has more than 50 players that registered and played at the Tier II or Tier III level within that association the previous regular season, they must roster at least one team at the Tier II level.</a:t>
            </a:r>
          </a:p>
          <a:p>
            <a:r>
              <a:rPr lang="en-US" sz="2900" b="1" dirty="0">
                <a:solidFill>
                  <a:srgbClr val="011893"/>
                </a:solidFill>
              </a:rPr>
              <a:t>To be eligible for District &amp; State Playoffs, a team may not play more than 30% of their games against teams of a higher Division Classification during the regular season</a:t>
            </a:r>
          </a:p>
        </p:txBody>
      </p:sp>
    </p:spTree>
    <p:extLst>
      <p:ext uri="{BB962C8B-B14F-4D97-AF65-F5344CB8AC3E}">
        <p14:creationId xmlns:p14="http://schemas.microsoft.com/office/powerpoint/2010/main" val="21459916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6935" y="0"/>
            <a:ext cx="10515600" cy="1325563"/>
          </a:xfrm>
        </p:spPr>
        <p:txBody>
          <a:bodyPr/>
          <a:lstStyle/>
          <a:p>
            <a:r>
              <a:rPr lang="en-US" b="1" dirty="0">
                <a:solidFill>
                  <a:srgbClr val="011893"/>
                </a:solidFill>
                <a:latin typeface="Arial" charset="0"/>
                <a:ea typeface="Arial" charset="0"/>
                <a:cs typeface="Arial" charset="0"/>
              </a:rPr>
              <a:t>Task Force #4 – Tier III AA</a:t>
            </a:r>
            <a:endParaRPr lang="en-US" dirty="0">
              <a:solidFill>
                <a:srgbClr val="011893"/>
              </a:solidFill>
            </a:endParaRPr>
          </a:p>
        </p:txBody>
      </p:sp>
      <p:sp>
        <p:nvSpPr>
          <p:cNvPr id="3" name="Content Placeholder 2"/>
          <p:cNvSpPr>
            <a:spLocks noGrp="1"/>
          </p:cNvSpPr>
          <p:nvPr>
            <p:ph idx="1"/>
          </p:nvPr>
        </p:nvSpPr>
        <p:spPr>
          <a:xfrm>
            <a:off x="233915" y="956930"/>
            <a:ext cx="10582767" cy="5901069"/>
          </a:xfrm>
        </p:spPr>
        <p:txBody>
          <a:bodyPr>
            <a:noAutofit/>
          </a:bodyPr>
          <a:lstStyle/>
          <a:p>
            <a:r>
              <a:rPr lang="en-US" sz="2900" b="1" dirty="0">
                <a:solidFill>
                  <a:srgbClr val="011893"/>
                </a:solidFill>
              </a:rPr>
              <a:t>Associations can have an unlimited number of teams in this classification.  </a:t>
            </a:r>
          </a:p>
          <a:p>
            <a:r>
              <a:rPr lang="en-US" sz="2900" b="1" dirty="0">
                <a:solidFill>
                  <a:srgbClr val="011893"/>
                </a:solidFill>
              </a:rPr>
              <a:t>Any team which plays in a declared Tier III AA league, and any team playing an independent schedule, registered as a Tier III team.</a:t>
            </a:r>
          </a:p>
          <a:p>
            <a:r>
              <a:rPr lang="en-US" sz="2900" b="1" dirty="0">
                <a:solidFill>
                  <a:srgbClr val="011893"/>
                </a:solidFill>
              </a:rPr>
              <a:t>Has no more than three (3) players who reside outside the District in which the team is registered. In the 18U classification teams will be allowed six (6) players who reside outside the district in which the team is registered. The State Playoff Committee has no authority to consider or grant an exception to this rule.</a:t>
            </a:r>
          </a:p>
          <a:p>
            <a:r>
              <a:rPr lang="en-US" sz="2900" b="1" dirty="0">
                <a:solidFill>
                  <a:srgbClr val="011893"/>
                </a:solidFill>
              </a:rPr>
              <a:t>To be eligible for District &amp; State Playoffs, a team may not play more than 30% of their games against teams of a higher Division Classification during the regular season</a:t>
            </a:r>
          </a:p>
          <a:p>
            <a:endParaRPr lang="en-US" sz="3000" b="1" dirty="0"/>
          </a:p>
        </p:txBody>
      </p:sp>
      <p:sp>
        <p:nvSpPr>
          <p:cNvPr id="4" name="TextBox 3"/>
          <p:cNvSpPr txBox="1"/>
          <p:nvPr/>
        </p:nvSpPr>
        <p:spPr>
          <a:xfrm>
            <a:off x="4720856" y="956930"/>
            <a:ext cx="237566" cy="369332"/>
          </a:xfrm>
          <a:prstGeom prst="rect">
            <a:avLst/>
          </a:prstGeom>
          <a:noFill/>
        </p:spPr>
        <p:txBody>
          <a:bodyPr wrap="none" rtlCol="0">
            <a:spAutoFit/>
          </a:bodyPr>
          <a:lstStyle/>
          <a:p>
            <a:r>
              <a:rPr lang="en-US" dirty="0"/>
              <a:t> </a:t>
            </a:r>
          </a:p>
        </p:txBody>
      </p:sp>
    </p:spTree>
    <p:extLst>
      <p:ext uri="{BB962C8B-B14F-4D97-AF65-F5344CB8AC3E}">
        <p14:creationId xmlns:p14="http://schemas.microsoft.com/office/powerpoint/2010/main" val="3208516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6935" y="1"/>
            <a:ext cx="10515600" cy="956930"/>
          </a:xfrm>
        </p:spPr>
        <p:txBody>
          <a:bodyPr/>
          <a:lstStyle/>
          <a:p>
            <a:r>
              <a:rPr lang="en-US" b="1" dirty="0">
                <a:solidFill>
                  <a:srgbClr val="011893"/>
                </a:solidFill>
                <a:latin typeface="Arial" charset="0"/>
                <a:ea typeface="Arial" charset="0"/>
                <a:cs typeface="Arial" charset="0"/>
              </a:rPr>
              <a:t>Task Force #4 – Tier III A</a:t>
            </a:r>
            <a:endParaRPr lang="en-US" dirty="0">
              <a:solidFill>
                <a:srgbClr val="011893"/>
              </a:solidFill>
            </a:endParaRPr>
          </a:p>
        </p:txBody>
      </p:sp>
      <p:sp>
        <p:nvSpPr>
          <p:cNvPr id="3" name="Content Placeholder 2"/>
          <p:cNvSpPr>
            <a:spLocks noGrp="1"/>
          </p:cNvSpPr>
          <p:nvPr>
            <p:ph idx="1"/>
          </p:nvPr>
        </p:nvSpPr>
        <p:spPr>
          <a:xfrm>
            <a:off x="331328" y="916348"/>
            <a:ext cx="10240028" cy="5613990"/>
          </a:xfrm>
        </p:spPr>
        <p:txBody>
          <a:bodyPr>
            <a:noAutofit/>
          </a:bodyPr>
          <a:lstStyle/>
          <a:p>
            <a:r>
              <a:rPr lang="en-US" b="1" dirty="0">
                <a:solidFill>
                  <a:srgbClr val="011893"/>
                </a:solidFill>
              </a:rPr>
              <a:t>Associations can have an unlimited number of teams in this classification.  </a:t>
            </a:r>
          </a:p>
          <a:p>
            <a:r>
              <a:rPr lang="en-US" b="1" dirty="0">
                <a:solidFill>
                  <a:srgbClr val="011893"/>
                </a:solidFill>
              </a:rPr>
              <a:t>Any team which plays in a declared Tier III A league, and any team playing an independent schedule, registered as a Tier III team.</a:t>
            </a:r>
          </a:p>
          <a:p>
            <a:r>
              <a:rPr lang="en-US" b="1" dirty="0">
                <a:solidFill>
                  <a:srgbClr val="011893"/>
                </a:solidFill>
              </a:rPr>
              <a:t>If no Tier III A league is available, teams may apply to the District Council and State Playoff Committee for authorization to participate in a Tier III AA league without losing their A status for District/State Playoffs.</a:t>
            </a:r>
          </a:p>
          <a:p>
            <a:r>
              <a:rPr lang="en-US" b="1" dirty="0">
                <a:solidFill>
                  <a:srgbClr val="011893"/>
                </a:solidFill>
              </a:rPr>
              <a:t>Has no more than three (3) players who reside outside the District in which the team is registered. In the 16U classification teams will be allowed six (6) players who reside outside the district in which the team is registered. The State Playoff Committee has no authority to consider or grant an exception to this rule.</a:t>
            </a:r>
          </a:p>
          <a:p>
            <a:endParaRPr lang="en-US" sz="2600" b="1" dirty="0"/>
          </a:p>
          <a:p>
            <a:endParaRPr lang="en-US" sz="2600" dirty="0"/>
          </a:p>
        </p:txBody>
      </p:sp>
      <p:sp>
        <p:nvSpPr>
          <p:cNvPr id="4" name="TextBox 3"/>
          <p:cNvSpPr txBox="1"/>
          <p:nvPr/>
        </p:nvSpPr>
        <p:spPr>
          <a:xfrm>
            <a:off x="4720856" y="956930"/>
            <a:ext cx="237566" cy="369332"/>
          </a:xfrm>
          <a:prstGeom prst="rect">
            <a:avLst/>
          </a:prstGeom>
          <a:noFill/>
        </p:spPr>
        <p:txBody>
          <a:bodyPr wrap="none" rtlCol="0">
            <a:spAutoFit/>
          </a:bodyPr>
          <a:lstStyle/>
          <a:p>
            <a:r>
              <a:rPr lang="en-US" dirty="0"/>
              <a:t> </a:t>
            </a:r>
          </a:p>
        </p:txBody>
      </p:sp>
    </p:spTree>
    <p:extLst>
      <p:ext uri="{BB962C8B-B14F-4D97-AF65-F5344CB8AC3E}">
        <p14:creationId xmlns:p14="http://schemas.microsoft.com/office/powerpoint/2010/main" val="19233602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6935" y="1"/>
            <a:ext cx="10515600" cy="956930"/>
          </a:xfrm>
        </p:spPr>
        <p:txBody>
          <a:bodyPr/>
          <a:lstStyle/>
          <a:p>
            <a:r>
              <a:rPr lang="en-US" b="1" dirty="0">
                <a:solidFill>
                  <a:srgbClr val="011893"/>
                </a:solidFill>
                <a:latin typeface="Arial" charset="0"/>
                <a:ea typeface="Arial" charset="0"/>
                <a:cs typeface="Arial" charset="0"/>
              </a:rPr>
              <a:t>Task Force #4 – Tier III A</a:t>
            </a:r>
            <a:endParaRPr lang="en-US" dirty="0">
              <a:solidFill>
                <a:srgbClr val="011893"/>
              </a:solidFill>
            </a:endParaRPr>
          </a:p>
        </p:txBody>
      </p:sp>
      <p:sp>
        <p:nvSpPr>
          <p:cNvPr id="3" name="Content Placeholder 2"/>
          <p:cNvSpPr>
            <a:spLocks noGrp="1"/>
          </p:cNvSpPr>
          <p:nvPr>
            <p:ph idx="1"/>
          </p:nvPr>
        </p:nvSpPr>
        <p:spPr>
          <a:xfrm>
            <a:off x="331328" y="916348"/>
            <a:ext cx="10240028" cy="5613990"/>
          </a:xfrm>
        </p:spPr>
        <p:txBody>
          <a:bodyPr>
            <a:noAutofit/>
          </a:bodyPr>
          <a:lstStyle/>
          <a:p>
            <a:r>
              <a:rPr lang="en-US" sz="3200" b="1" dirty="0">
                <a:solidFill>
                  <a:srgbClr val="011893"/>
                </a:solidFill>
              </a:rPr>
              <a:t>A 14 and under, 12 and under and a 10 and under team in this classification shall not have players who are in their last year of eligibility. In the 15/16 classification, no players from the 17/18 classification are </a:t>
            </a:r>
          </a:p>
          <a:p>
            <a:r>
              <a:rPr lang="en-US" sz="3200" b="1" dirty="0">
                <a:solidFill>
                  <a:srgbClr val="011893"/>
                </a:solidFill>
              </a:rPr>
              <a:t>To be eligible for District &amp; State Playoffs, a team may not play more than 30% of their games against teams of a higher Division Classification during the regular season</a:t>
            </a:r>
          </a:p>
          <a:p>
            <a:endParaRPr lang="en-US" sz="2600" b="1" dirty="0"/>
          </a:p>
          <a:p>
            <a:endParaRPr lang="en-US" sz="2600" dirty="0"/>
          </a:p>
        </p:txBody>
      </p:sp>
      <p:sp>
        <p:nvSpPr>
          <p:cNvPr id="4" name="TextBox 3"/>
          <p:cNvSpPr txBox="1"/>
          <p:nvPr/>
        </p:nvSpPr>
        <p:spPr>
          <a:xfrm>
            <a:off x="4720856" y="956930"/>
            <a:ext cx="237566" cy="369332"/>
          </a:xfrm>
          <a:prstGeom prst="rect">
            <a:avLst/>
          </a:prstGeom>
          <a:noFill/>
        </p:spPr>
        <p:txBody>
          <a:bodyPr wrap="none" rtlCol="0">
            <a:spAutoFit/>
          </a:bodyPr>
          <a:lstStyle/>
          <a:p>
            <a:r>
              <a:rPr lang="en-US" dirty="0"/>
              <a:t> </a:t>
            </a:r>
          </a:p>
        </p:txBody>
      </p:sp>
    </p:spTree>
    <p:extLst>
      <p:ext uri="{BB962C8B-B14F-4D97-AF65-F5344CB8AC3E}">
        <p14:creationId xmlns:p14="http://schemas.microsoft.com/office/powerpoint/2010/main" val="18928058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6935" y="0"/>
            <a:ext cx="10515600" cy="1325563"/>
          </a:xfrm>
        </p:spPr>
        <p:txBody>
          <a:bodyPr/>
          <a:lstStyle/>
          <a:p>
            <a:r>
              <a:rPr lang="en-US" b="1" dirty="0">
                <a:solidFill>
                  <a:srgbClr val="011893"/>
                </a:solidFill>
                <a:latin typeface="Arial" charset="0"/>
                <a:ea typeface="Arial" charset="0"/>
                <a:cs typeface="Arial" charset="0"/>
              </a:rPr>
              <a:t>Task Force #4 – Flex Hockey</a:t>
            </a:r>
            <a:endParaRPr lang="en-US" dirty="0">
              <a:solidFill>
                <a:srgbClr val="011893"/>
              </a:solidFill>
            </a:endParaRPr>
          </a:p>
        </p:txBody>
      </p:sp>
      <p:sp>
        <p:nvSpPr>
          <p:cNvPr id="3" name="Content Placeholder 2"/>
          <p:cNvSpPr>
            <a:spLocks noGrp="1"/>
          </p:cNvSpPr>
          <p:nvPr>
            <p:ph idx="1"/>
          </p:nvPr>
        </p:nvSpPr>
        <p:spPr>
          <a:xfrm>
            <a:off x="248198" y="1244010"/>
            <a:ext cx="9420447" cy="5613990"/>
          </a:xfrm>
        </p:spPr>
        <p:txBody>
          <a:bodyPr>
            <a:normAutofit/>
          </a:bodyPr>
          <a:lstStyle/>
          <a:p>
            <a:r>
              <a:rPr lang="en-US" sz="3200" b="1" dirty="0">
                <a:solidFill>
                  <a:srgbClr val="011893"/>
                </a:solidFill>
              </a:rPr>
              <a:t>Associations can have an unlimited number of teams in this classification. </a:t>
            </a:r>
          </a:p>
          <a:p>
            <a:r>
              <a:rPr lang="en-US" sz="3200" b="1" dirty="0">
                <a:solidFill>
                  <a:srgbClr val="011893"/>
                </a:solidFill>
              </a:rPr>
              <a:t>Associations can form teams of varying ages to obtain balanced levels of team play. </a:t>
            </a:r>
          </a:p>
          <a:p>
            <a:r>
              <a:rPr lang="en-US" sz="3200" b="1" dirty="0">
                <a:solidFill>
                  <a:srgbClr val="011893"/>
                </a:solidFill>
              </a:rPr>
              <a:t>Checking is optional at 14U and older divisions.  </a:t>
            </a:r>
          </a:p>
          <a:p>
            <a:r>
              <a:rPr lang="en-US" sz="3200" b="1" dirty="0">
                <a:solidFill>
                  <a:srgbClr val="011893"/>
                </a:solidFill>
              </a:rPr>
              <a:t>No out of district player limit.</a:t>
            </a:r>
          </a:p>
          <a:p>
            <a:r>
              <a:rPr lang="en-US" sz="3200" b="1" dirty="0">
                <a:solidFill>
                  <a:srgbClr val="011893"/>
                </a:solidFill>
              </a:rPr>
              <a:t>Teams are not eligible for District or State Playoffs</a:t>
            </a:r>
          </a:p>
          <a:p>
            <a:r>
              <a:rPr lang="en-US" sz="3200" b="1" dirty="0">
                <a:solidFill>
                  <a:srgbClr val="011893"/>
                </a:solidFill>
              </a:rPr>
              <a:t>Players can dual roster on any Tier III team without affecting their player game count</a:t>
            </a:r>
          </a:p>
          <a:p>
            <a:endParaRPr lang="en-US" dirty="0"/>
          </a:p>
        </p:txBody>
      </p:sp>
      <p:sp>
        <p:nvSpPr>
          <p:cNvPr id="4" name="TextBox 3"/>
          <p:cNvSpPr txBox="1"/>
          <p:nvPr/>
        </p:nvSpPr>
        <p:spPr>
          <a:xfrm>
            <a:off x="4720856" y="956930"/>
            <a:ext cx="237566" cy="369332"/>
          </a:xfrm>
          <a:prstGeom prst="rect">
            <a:avLst/>
          </a:prstGeom>
          <a:noFill/>
        </p:spPr>
        <p:txBody>
          <a:bodyPr wrap="none" rtlCol="0">
            <a:spAutoFit/>
          </a:bodyPr>
          <a:lstStyle/>
          <a:p>
            <a:r>
              <a:rPr lang="en-US" dirty="0"/>
              <a:t> </a:t>
            </a:r>
          </a:p>
        </p:txBody>
      </p:sp>
    </p:spTree>
    <p:extLst>
      <p:ext uri="{BB962C8B-B14F-4D97-AF65-F5344CB8AC3E}">
        <p14:creationId xmlns:p14="http://schemas.microsoft.com/office/powerpoint/2010/main" val="15353102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6935" y="0"/>
            <a:ext cx="10515600" cy="1325563"/>
          </a:xfrm>
        </p:spPr>
        <p:txBody>
          <a:bodyPr/>
          <a:lstStyle/>
          <a:p>
            <a:r>
              <a:rPr lang="en-US" b="1" dirty="0">
                <a:latin typeface="Arial" charset="0"/>
                <a:ea typeface="Arial" charset="0"/>
                <a:cs typeface="Arial" charset="0"/>
              </a:rPr>
              <a:t>Task Force #4 – Tier II A, AA </a:t>
            </a:r>
            <a:r>
              <a:rPr lang="en-US" sz="2400" b="1" dirty="0">
                <a:latin typeface="Arial" charset="0"/>
                <a:ea typeface="Arial" charset="0"/>
                <a:cs typeface="Arial" charset="0"/>
              </a:rPr>
              <a:t>(</a:t>
            </a:r>
            <a:r>
              <a:rPr lang="en-US" sz="2400" b="1" i="1" dirty="0">
                <a:latin typeface="Arial" charset="0"/>
                <a:ea typeface="Arial" charset="0"/>
                <a:cs typeface="Arial" charset="0"/>
              </a:rPr>
              <a:t>Ver. 2)</a:t>
            </a:r>
            <a:endParaRPr lang="en-US" sz="2400" i="1" dirty="0"/>
          </a:p>
        </p:txBody>
      </p:sp>
      <p:sp>
        <p:nvSpPr>
          <p:cNvPr id="3" name="Content Placeholder 2"/>
          <p:cNvSpPr>
            <a:spLocks noGrp="1"/>
          </p:cNvSpPr>
          <p:nvPr>
            <p:ph idx="1"/>
          </p:nvPr>
        </p:nvSpPr>
        <p:spPr>
          <a:xfrm>
            <a:off x="300823" y="956930"/>
            <a:ext cx="9646065" cy="5613990"/>
          </a:xfrm>
        </p:spPr>
        <p:txBody>
          <a:bodyPr>
            <a:noAutofit/>
          </a:bodyPr>
          <a:lstStyle/>
          <a:p>
            <a:r>
              <a:rPr lang="en-US" sz="2600" b="1" dirty="0">
                <a:solidFill>
                  <a:srgbClr val="011893"/>
                </a:solidFill>
              </a:rPr>
              <a:t>Associations can have one team per age classification.  In order to have an additional Tier II Team in the same age classification the Association must have had three Tier III teams the previous winter season the ability to support having any additional three teams in the same age classification at the Tier III level.</a:t>
            </a:r>
          </a:p>
          <a:p>
            <a:endParaRPr lang="en-US" sz="2600" b="1" dirty="0">
              <a:solidFill>
                <a:srgbClr val="011893"/>
              </a:solidFill>
            </a:endParaRPr>
          </a:p>
          <a:p>
            <a:r>
              <a:rPr lang="en-US" sz="2600" b="1" dirty="0">
                <a:solidFill>
                  <a:srgbClr val="011893"/>
                </a:solidFill>
              </a:rPr>
              <a:t>In each age classification the number of players in the appropriate birth years shall be counted for those players that registered and played at the Tier II or Tier III level within that association the previous regular season. For the purposes of this calculation, each team will be presumed to have 15 players. The total of all players shall be counted, the previous regular seasons Tier II teams subtracted and the remainder divided by 15 to determine the number of Tier III teams an association can support. Note: You cannot round up.</a:t>
            </a:r>
          </a:p>
        </p:txBody>
      </p:sp>
      <p:sp>
        <p:nvSpPr>
          <p:cNvPr id="4" name="TextBox 3"/>
          <p:cNvSpPr txBox="1"/>
          <p:nvPr/>
        </p:nvSpPr>
        <p:spPr>
          <a:xfrm>
            <a:off x="4720856" y="956930"/>
            <a:ext cx="237566" cy="369332"/>
          </a:xfrm>
          <a:prstGeom prst="rect">
            <a:avLst/>
          </a:prstGeom>
          <a:noFill/>
        </p:spPr>
        <p:txBody>
          <a:bodyPr wrap="none" rtlCol="0">
            <a:spAutoFit/>
          </a:bodyPr>
          <a:lstStyle/>
          <a:p>
            <a:r>
              <a:rPr lang="en-US" dirty="0"/>
              <a:t> </a:t>
            </a:r>
          </a:p>
        </p:txBody>
      </p:sp>
    </p:spTree>
    <p:extLst>
      <p:ext uri="{BB962C8B-B14F-4D97-AF65-F5344CB8AC3E}">
        <p14:creationId xmlns:p14="http://schemas.microsoft.com/office/powerpoint/2010/main" val="9452176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6935" y="0"/>
            <a:ext cx="10515600" cy="1325563"/>
          </a:xfrm>
        </p:spPr>
        <p:txBody>
          <a:bodyPr/>
          <a:lstStyle/>
          <a:p>
            <a:r>
              <a:rPr lang="en-US" b="1" dirty="0">
                <a:latin typeface="Arial" charset="0"/>
                <a:ea typeface="Arial" charset="0"/>
                <a:cs typeface="Arial" charset="0"/>
              </a:rPr>
              <a:t>Task Force #4 – Version 2 Example</a:t>
            </a:r>
            <a:endParaRPr lang="en-US" dirty="0"/>
          </a:p>
        </p:txBody>
      </p:sp>
      <p:sp>
        <p:nvSpPr>
          <p:cNvPr id="3" name="Content Placeholder 2"/>
          <p:cNvSpPr>
            <a:spLocks noGrp="1"/>
          </p:cNvSpPr>
          <p:nvPr>
            <p:ph idx="1"/>
          </p:nvPr>
        </p:nvSpPr>
        <p:spPr>
          <a:xfrm>
            <a:off x="233916" y="956931"/>
            <a:ext cx="9377917" cy="5613990"/>
          </a:xfrm>
        </p:spPr>
        <p:txBody>
          <a:bodyPr>
            <a:normAutofit/>
          </a:bodyPr>
          <a:lstStyle/>
          <a:p>
            <a:pPr marL="0" indent="0">
              <a:buNone/>
            </a:pPr>
            <a:r>
              <a:rPr lang="en-US" b="1" u="sng" dirty="0"/>
              <a:t>Example</a:t>
            </a:r>
          </a:p>
          <a:p>
            <a:endParaRPr lang="en-US" dirty="0"/>
          </a:p>
          <a:p>
            <a:r>
              <a:rPr lang="en-US" b="1" dirty="0"/>
              <a:t>Association A has 80 players at the 2002 &amp; 2003 birth year for the 15-16 regular season. They had both a Bantam A &amp; a PeeWee AA team at the Tier II level</a:t>
            </a:r>
          </a:p>
          <a:p>
            <a:endParaRPr lang="en-US" b="1" dirty="0"/>
          </a:p>
          <a:p>
            <a:pPr marL="0" indent="0">
              <a:buNone/>
            </a:pPr>
            <a:r>
              <a:rPr lang="en-US" b="1" dirty="0"/>
              <a:t>They could Have the following in 16-17:</a:t>
            </a:r>
          </a:p>
          <a:p>
            <a:r>
              <a:rPr lang="en-US" b="1" dirty="0"/>
              <a:t>Subtract  (2) two Tier II teams  = 30 Players</a:t>
            </a:r>
          </a:p>
          <a:p>
            <a:r>
              <a:rPr lang="en-US" b="1" dirty="0"/>
              <a:t>Divide remainder (50) by 15 = 3.33 Teams</a:t>
            </a:r>
          </a:p>
          <a:p>
            <a:r>
              <a:rPr lang="en-US" b="1" dirty="0"/>
              <a:t>Note: Anything less than 45 would not allow them an additional team</a:t>
            </a:r>
          </a:p>
          <a:p>
            <a:endParaRPr lang="en-US" dirty="0"/>
          </a:p>
        </p:txBody>
      </p:sp>
      <p:sp>
        <p:nvSpPr>
          <p:cNvPr id="4" name="TextBox 3"/>
          <p:cNvSpPr txBox="1"/>
          <p:nvPr/>
        </p:nvSpPr>
        <p:spPr>
          <a:xfrm>
            <a:off x="4720856" y="956930"/>
            <a:ext cx="237566" cy="369332"/>
          </a:xfrm>
          <a:prstGeom prst="rect">
            <a:avLst/>
          </a:prstGeom>
          <a:noFill/>
        </p:spPr>
        <p:txBody>
          <a:bodyPr wrap="none" rtlCol="0">
            <a:spAutoFit/>
          </a:bodyPr>
          <a:lstStyle/>
          <a:p>
            <a:r>
              <a:rPr lang="en-US" dirty="0"/>
              <a:t> </a:t>
            </a:r>
          </a:p>
        </p:txBody>
      </p:sp>
    </p:spTree>
    <p:extLst>
      <p:ext uri="{BB962C8B-B14F-4D97-AF65-F5344CB8AC3E}">
        <p14:creationId xmlns:p14="http://schemas.microsoft.com/office/powerpoint/2010/main" val="19718415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11893"/>
                </a:solidFill>
              </a:rPr>
              <a:t>Definition of Insanity</a:t>
            </a:r>
          </a:p>
        </p:txBody>
      </p:sp>
      <p:sp>
        <p:nvSpPr>
          <p:cNvPr id="3" name="Content Placeholder 2"/>
          <p:cNvSpPr>
            <a:spLocks noGrp="1"/>
          </p:cNvSpPr>
          <p:nvPr>
            <p:ph idx="1"/>
          </p:nvPr>
        </p:nvSpPr>
        <p:spPr>
          <a:xfrm>
            <a:off x="838200" y="1825625"/>
            <a:ext cx="9760527" cy="4351338"/>
          </a:xfrm>
        </p:spPr>
        <p:txBody>
          <a:bodyPr>
            <a:normAutofit/>
          </a:bodyPr>
          <a:lstStyle/>
          <a:p>
            <a:pPr marL="0" indent="0">
              <a:buNone/>
            </a:pPr>
            <a:r>
              <a:rPr lang="en-US" sz="4000" b="1" dirty="0">
                <a:solidFill>
                  <a:srgbClr val="011893"/>
                </a:solidFill>
              </a:rPr>
              <a:t>Doing the same thing over and over again and expecting different results." </a:t>
            </a:r>
          </a:p>
          <a:p>
            <a:pPr marL="0" indent="0">
              <a:buNone/>
            </a:pPr>
            <a:endParaRPr lang="en-US" sz="4000" b="1" dirty="0">
              <a:solidFill>
                <a:srgbClr val="011893"/>
              </a:solidFill>
            </a:endParaRPr>
          </a:p>
          <a:p>
            <a:pPr marL="0" indent="0">
              <a:buNone/>
            </a:pPr>
            <a:r>
              <a:rPr lang="en-US" sz="4000" b="1" dirty="0">
                <a:solidFill>
                  <a:srgbClr val="011893"/>
                </a:solidFill>
              </a:rPr>
              <a:t>- Albert Einstein </a:t>
            </a:r>
          </a:p>
        </p:txBody>
      </p:sp>
    </p:spTree>
    <p:extLst>
      <p:ext uri="{BB962C8B-B14F-4D97-AF65-F5344CB8AC3E}">
        <p14:creationId xmlns:p14="http://schemas.microsoft.com/office/powerpoint/2010/main" val="12541324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11893"/>
                </a:solidFill>
                <a:latin typeface="Arial" charset="0"/>
                <a:ea typeface="Arial" charset="0"/>
                <a:cs typeface="Arial" charset="0"/>
              </a:rPr>
              <a:t>Why Task Force 2018</a:t>
            </a:r>
          </a:p>
        </p:txBody>
      </p:sp>
      <p:sp>
        <p:nvSpPr>
          <p:cNvPr id="3" name="Content Placeholder 2"/>
          <p:cNvSpPr>
            <a:spLocks noGrp="1"/>
          </p:cNvSpPr>
          <p:nvPr>
            <p:ph idx="1"/>
          </p:nvPr>
        </p:nvSpPr>
        <p:spPr>
          <a:xfrm>
            <a:off x="838200" y="1825625"/>
            <a:ext cx="10515600" cy="4699866"/>
          </a:xfrm>
        </p:spPr>
        <p:txBody>
          <a:bodyPr>
            <a:normAutofit fontScale="47500" lnSpcReduction="20000"/>
          </a:bodyPr>
          <a:lstStyle/>
          <a:p>
            <a:pPr lvl="1"/>
            <a:endParaRPr lang="en-US" dirty="0"/>
          </a:p>
          <a:p>
            <a:r>
              <a:rPr lang="en-US" sz="6700" b="1" dirty="0">
                <a:solidFill>
                  <a:srgbClr val="011893"/>
                </a:solidFill>
              </a:rPr>
              <a:t>Support Growth</a:t>
            </a:r>
          </a:p>
          <a:p>
            <a:pPr lvl="1"/>
            <a:r>
              <a:rPr lang="en-US" sz="6700" b="1" dirty="0">
                <a:solidFill>
                  <a:srgbClr val="011893"/>
                </a:solidFill>
              </a:rPr>
              <a:t>Retain Players You Bring Into the Game</a:t>
            </a:r>
          </a:p>
          <a:p>
            <a:pPr lvl="1"/>
            <a:r>
              <a:rPr lang="en-US" sz="6700" b="1" dirty="0">
                <a:solidFill>
                  <a:srgbClr val="011893"/>
                </a:solidFill>
              </a:rPr>
              <a:t>More Flexibility in Introductory Programs</a:t>
            </a:r>
          </a:p>
          <a:p>
            <a:pPr lvl="1"/>
            <a:r>
              <a:rPr lang="en-US" sz="6700" b="1" dirty="0">
                <a:solidFill>
                  <a:srgbClr val="011893"/>
                </a:solidFill>
              </a:rPr>
              <a:t>Flexibility in Building Your Teams</a:t>
            </a:r>
          </a:p>
          <a:p>
            <a:pPr lvl="1"/>
            <a:r>
              <a:rPr lang="en-US" sz="6700" b="1" dirty="0">
                <a:solidFill>
                  <a:srgbClr val="011893"/>
                </a:solidFill>
              </a:rPr>
              <a:t>More Association Flexibility to Grow Their Local Program</a:t>
            </a:r>
          </a:p>
          <a:p>
            <a:pPr lvl="1"/>
            <a:endParaRPr lang="en-US" sz="6700" b="1" dirty="0">
              <a:solidFill>
                <a:srgbClr val="011893"/>
              </a:solidFill>
            </a:endParaRPr>
          </a:p>
          <a:p>
            <a:r>
              <a:rPr lang="en-US" sz="6700" b="1" dirty="0">
                <a:solidFill>
                  <a:srgbClr val="011893"/>
                </a:solidFill>
              </a:rPr>
              <a:t>Reduce Cost / Rules</a:t>
            </a:r>
          </a:p>
          <a:p>
            <a:pPr lvl="1"/>
            <a:r>
              <a:rPr lang="en-US" sz="6700" b="1" dirty="0">
                <a:solidFill>
                  <a:srgbClr val="011893"/>
                </a:solidFill>
              </a:rPr>
              <a:t>More Low-Cost Recreational Options</a:t>
            </a:r>
          </a:p>
          <a:p>
            <a:pPr lvl="1"/>
            <a:r>
              <a:rPr lang="en-US" sz="6700" b="1" dirty="0">
                <a:solidFill>
                  <a:srgbClr val="011893"/>
                </a:solidFill>
              </a:rPr>
              <a:t>More Flexibility in Ice Utilization</a:t>
            </a:r>
          </a:p>
          <a:p>
            <a:pPr lvl="1"/>
            <a:r>
              <a:rPr lang="en-US" sz="6700" b="1" dirty="0">
                <a:solidFill>
                  <a:srgbClr val="011893"/>
                </a:solidFill>
              </a:rPr>
              <a:t>Eliminate Outdated Rules and Rule That Hinder Growth</a:t>
            </a:r>
          </a:p>
          <a:p>
            <a:pPr lvl="1"/>
            <a:endParaRPr lang="en-US" sz="6700" dirty="0"/>
          </a:p>
          <a:p>
            <a:pPr lvl="1"/>
            <a:endParaRPr lang="en-US" dirty="0"/>
          </a:p>
        </p:txBody>
      </p:sp>
    </p:spTree>
    <p:extLst>
      <p:ext uri="{BB962C8B-B14F-4D97-AF65-F5344CB8AC3E}">
        <p14:creationId xmlns:p14="http://schemas.microsoft.com/office/powerpoint/2010/main" val="21405807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11893"/>
                </a:solidFill>
                <a:latin typeface="Arial" charset="0"/>
                <a:ea typeface="Arial" charset="0"/>
                <a:cs typeface="Arial" charset="0"/>
              </a:rPr>
              <a:t>Why Task Force 2018</a:t>
            </a:r>
          </a:p>
        </p:txBody>
      </p:sp>
      <p:sp>
        <p:nvSpPr>
          <p:cNvPr id="3" name="Content Placeholder 2"/>
          <p:cNvSpPr>
            <a:spLocks noGrp="1"/>
          </p:cNvSpPr>
          <p:nvPr>
            <p:ph idx="1"/>
          </p:nvPr>
        </p:nvSpPr>
        <p:spPr>
          <a:xfrm>
            <a:off x="838200" y="1825624"/>
            <a:ext cx="10515600" cy="5032375"/>
          </a:xfrm>
        </p:spPr>
        <p:txBody>
          <a:bodyPr>
            <a:normAutofit fontScale="92500" lnSpcReduction="20000"/>
          </a:bodyPr>
          <a:lstStyle/>
          <a:p>
            <a:pPr lvl="1"/>
            <a:endParaRPr lang="en-US" sz="3500" dirty="0"/>
          </a:p>
          <a:p>
            <a:r>
              <a:rPr lang="en-US" sz="3500" b="1" dirty="0">
                <a:solidFill>
                  <a:srgbClr val="011893"/>
                </a:solidFill>
              </a:rPr>
              <a:t>Proper Development</a:t>
            </a:r>
          </a:p>
          <a:p>
            <a:pPr lvl="1"/>
            <a:r>
              <a:rPr lang="en-US" sz="3500" b="1" dirty="0">
                <a:solidFill>
                  <a:srgbClr val="011893"/>
                </a:solidFill>
              </a:rPr>
              <a:t>Structure  to Provide Appropriate Level of Play for ALL Players</a:t>
            </a:r>
          </a:p>
          <a:p>
            <a:pPr lvl="1"/>
            <a:r>
              <a:rPr lang="en-US" sz="3500" b="1" dirty="0">
                <a:solidFill>
                  <a:srgbClr val="011893"/>
                </a:solidFill>
              </a:rPr>
              <a:t>Provide Players &amp; Parents a Level of Hockey They Can be Proud of Playing</a:t>
            </a:r>
          </a:p>
          <a:p>
            <a:pPr lvl="1"/>
            <a:endParaRPr lang="en-US" sz="3500" b="1" dirty="0">
              <a:solidFill>
                <a:srgbClr val="011893"/>
              </a:solidFill>
            </a:endParaRPr>
          </a:p>
          <a:p>
            <a:r>
              <a:rPr lang="en-US" sz="3500" b="1" dirty="0">
                <a:solidFill>
                  <a:srgbClr val="011893"/>
                </a:solidFill>
              </a:rPr>
              <a:t>Strengthen  Association</a:t>
            </a:r>
          </a:p>
          <a:p>
            <a:pPr lvl="1"/>
            <a:r>
              <a:rPr lang="en-US" sz="3500" b="1" dirty="0">
                <a:solidFill>
                  <a:srgbClr val="011893"/>
                </a:solidFill>
              </a:rPr>
              <a:t>Help Retain Players</a:t>
            </a:r>
          </a:p>
          <a:p>
            <a:pPr lvl="1"/>
            <a:r>
              <a:rPr lang="en-US" sz="3500" b="1" dirty="0">
                <a:solidFill>
                  <a:srgbClr val="011893"/>
                </a:solidFill>
              </a:rPr>
              <a:t>Help Retain Coaches</a:t>
            </a:r>
          </a:p>
          <a:p>
            <a:pPr lvl="1"/>
            <a:r>
              <a:rPr lang="en-US" sz="3500" b="1" dirty="0">
                <a:solidFill>
                  <a:srgbClr val="011893"/>
                </a:solidFill>
              </a:rPr>
              <a:t>Simplify Existing Rules</a:t>
            </a:r>
          </a:p>
          <a:p>
            <a:pPr lvl="1"/>
            <a:r>
              <a:rPr lang="en-US" sz="3500" b="1" dirty="0">
                <a:solidFill>
                  <a:srgbClr val="011893"/>
                </a:solidFill>
              </a:rPr>
              <a:t>Protect Big &amp; Small Associations</a:t>
            </a:r>
          </a:p>
          <a:p>
            <a:pPr lvl="1"/>
            <a:endParaRPr lang="en-US" dirty="0"/>
          </a:p>
        </p:txBody>
      </p:sp>
    </p:spTree>
    <p:extLst>
      <p:ext uri="{BB962C8B-B14F-4D97-AF65-F5344CB8AC3E}">
        <p14:creationId xmlns:p14="http://schemas.microsoft.com/office/powerpoint/2010/main" val="21157193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rgbClr val="011893"/>
                </a:solidFill>
                <a:latin typeface="Arial" charset="0"/>
                <a:ea typeface="Arial" charset="0"/>
                <a:cs typeface="Arial" charset="0"/>
              </a:rPr>
              <a:t>Proper Development</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22403877"/>
              </p:ext>
            </p:extLst>
          </p:nvPr>
        </p:nvGraphicFramePr>
        <p:xfrm>
          <a:off x="1446028" y="1825624"/>
          <a:ext cx="7123814" cy="46815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815379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backgroundRemoval t="7273" b="96364" l="10000" r="90000">
                        <a14:foregroundMark x1="85278" y1="31250" x2="85278" y2="31250"/>
                        <a14:foregroundMark x1="85278" y1="31250" x2="85278" y2="31250"/>
                        <a14:foregroundMark x1="85278" y1="31250" x2="85278" y2="31250"/>
                      </a14:backgroundRemoval>
                    </a14:imgEffect>
                  </a14:imgLayer>
                </a14:imgProps>
              </a:ext>
              <a:ext uri="{28A0092B-C50C-407E-A947-70E740481C1C}">
                <a14:useLocalDpi xmlns:a14="http://schemas.microsoft.com/office/drawing/2010/main" val="0"/>
              </a:ext>
            </a:extLst>
          </a:blip>
          <a:stretch>
            <a:fillRect/>
          </a:stretch>
        </p:blipFill>
        <p:spPr>
          <a:xfrm>
            <a:off x="-1254642" y="-191385"/>
            <a:ext cx="11461898" cy="6804836"/>
          </a:xfrm>
          <a:prstGeom prst="rect">
            <a:avLst/>
          </a:prstGeom>
        </p:spPr>
      </p:pic>
    </p:spTree>
    <p:extLst>
      <p:ext uri="{BB962C8B-B14F-4D97-AF65-F5344CB8AC3E}">
        <p14:creationId xmlns:p14="http://schemas.microsoft.com/office/powerpoint/2010/main" val="5997772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11893"/>
                </a:solidFill>
                <a:latin typeface="Arial" charset="0"/>
                <a:ea typeface="Arial" charset="0"/>
                <a:cs typeface="Arial" charset="0"/>
              </a:rPr>
              <a:t>Proper Development</a:t>
            </a:r>
          </a:p>
        </p:txBody>
      </p:sp>
      <p:sp>
        <p:nvSpPr>
          <p:cNvPr id="3" name="Content Placeholder 2"/>
          <p:cNvSpPr>
            <a:spLocks noGrp="1"/>
          </p:cNvSpPr>
          <p:nvPr>
            <p:ph idx="1"/>
          </p:nvPr>
        </p:nvSpPr>
        <p:spPr>
          <a:xfrm>
            <a:off x="838200" y="1825625"/>
            <a:ext cx="9469582" cy="4351338"/>
          </a:xfrm>
        </p:spPr>
        <p:txBody>
          <a:bodyPr>
            <a:normAutofit lnSpcReduction="10000"/>
          </a:bodyPr>
          <a:lstStyle/>
          <a:p>
            <a:endParaRPr lang="en-US" dirty="0"/>
          </a:p>
          <a:p>
            <a:r>
              <a:rPr lang="en-US" sz="3200" b="1" dirty="0">
                <a:solidFill>
                  <a:srgbClr val="011893"/>
                </a:solidFill>
              </a:rPr>
              <a:t>Rebranding &amp; Reorganizing of Tier Levels</a:t>
            </a:r>
          </a:p>
          <a:p>
            <a:pPr lvl="1"/>
            <a:r>
              <a:rPr lang="en-US" sz="3200" b="1" dirty="0">
                <a:solidFill>
                  <a:srgbClr val="011893"/>
                </a:solidFill>
              </a:rPr>
              <a:t>Restores Proper Development Pyramid</a:t>
            </a:r>
          </a:p>
          <a:p>
            <a:pPr lvl="1"/>
            <a:r>
              <a:rPr lang="en-US" sz="3200" b="1" dirty="0">
                <a:solidFill>
                  <a:srgbClr val="011893"/>
                </a:solidFill>
              </a:rPr>
              <a:t>Allows Association More Flexibility in Team Selection &amp; Player Development</a:t>
            </a:r>
          </a:p>
          <a:p>
            <a:pPr lvl="1"/>
            <a:r>
              <a:rPr lang="en-US" sz="3200" b="1" dirty="0">
                <a:solidFill>
                  <a:srgbClr val="011893"/>
                </a:solidFill>
              </a:rPr>
              <a:t>Provides More Equal and Competitive League Play = More Fun for Players</a:t>
            </a:r>
          </a:p>
          <a:p>
            <a:pPr lvl="1"/>
            <a:r>
              <a:rPr lang="en-US" sz="3200" b="1" dirty="0">
                <a:solidFill>
                  <a:srgbClr val="011893"/>
                </a:solidFill>
              </a:rPr>
              <a:t>Provides Easier Utilization of ADM Guidelines in Practices</a:t>
            </a:r>
          </a:p>
          <a:p>
            <a:pPr lvl="1"/>
            <a:endParaRPr lang="en-US" sz="3200" b="1" dirty="0">
              <a:solidFill>
                <a:srgbClr val="011893"/>
              </a:solidFill>
            </a:endParaRPr>
          </a:p>
          <a:p>
            <a:endParaRPr lang="en-US" sz="3200" dirty="0">
              <a:solidFill>
                <a:srgbClr val="011893"/>
              </a:solidFill>
            </a:endParaRPr>
          </a:p>
        </p:txBody>
      </p:sp>
    </p:spTree>
    <p:extLst>
      <p:ext uri="{BB962C8B-B14F-4D97-AF65-F5344CB8AC3E}">
        <p14:creationId xmlns:p14="http://schemas.microsoft.com/office/powerpoint/2010/main" val="12986437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11893"/>
                </a:solidFill>
                <a:latin typeface="Arial" charset="0"/>
                <a:ea typeface="Arial" charset="0"/>
                <a:cs typeface="Arial" charset="0"/>
              </a:rPr>
              <a:t>Strengthen Associations</a:t>
            </a:r>
          </a:p>
        </p:txBody>
      </p:sp>
      <p:sp>
        <p:nvSpPr>
          <p:cNvPr id="3" name="Content Placeholder 2"/>
          <p:cNvSpPr>
            <a:spLocks noGrp="1"/>
          </p:cNvSpPr>
          <p:nvPr>
            <p:ph idx="1"/>
          </p:nvPr>
        </p:nvSpPr>
        <p:spPr>
          <a:xfrm>
            <a:off x="242455" y="1839479"/>
            <a:ext cx="10515600" cy="4351338"/>
          </a:xfrm>
        </p:spPr>
        <p:txBody>
          <a:bodyPr>
            <a:normAutofit fontScale="85000" lnSpcReduction="20000"/>
          </a:bodyPr>
          <a:lstStyle/>
          <a:p>
            <a:r>
              <a:rPr lang="en-US" sz="3200" b="1" dirty="0">
                <a:solidFill>
                  <a:srgbClr val="011893"/>
                </a:solidFill>
              </a:rPr>
              <a:t>Help You Develop &amp; Keep Your Own Players &amp; Coaches</a:t>
            </a:r>
          </a:p>
          <a:p>
            <a:pPr lvl="1"/>
            <a:r>
              <a:rPr lang="en-US" sz="3200" b="1" dirty="0">
                <a:solidFill>
                  <a:srgbClr val="011893"/>
                </a:solidFill>
              </a:rPr>
              <a:t>Looked at Several Different Option Used by Other States</a:t>
            </a:r>
          </a:p>
          <a:p>
            <a:pPr lvl="1"/>
            <a:r>
              <a:rPr lang="en-US" sz="3200" b="1" dirty="0">
                <a:solidFill>
                  <a:srgbClr val="011893"/>
                </a:solidFill>
              </a:rPr>
              <a:t>Recommending Restrictions on a Coach Moving to a New Association for the First Season</a:t>
            </a:r>
          </a:p>
          <a:p>
            <a:r>
              <a:rPr lang="en-US" sz="3200" b="1" dirty="0">
                <a:solidFill>
                  <a:srgbClr val="011893"/>
                </a:solidFill>
              </a:rPr>
              <a:t>Association Requirement no Longer Require a Certain # of Teams</a:t>
            </a:r>
          </a:p>
          <a:p>
            <a:pPr lvl="1"/>
            <a:r>
              <a:rPr lang="en-US" sz="3200" b="1" dirty="0">
                <a:solidFill>
                  <a:srgbClr val="011893"/>
                </a:solidFill>
              </a:rPr>
              <a:t>Associations Still Need to Focus on Building the Base of Their Association</a:t>
            </a:r>
          </a:p>
          <a:p>
            <a:pPr lvl="1"/>
            <a:r>
              <a:rPr lang="en-US" sz="3200" b="1" dirty="0">
                <a:solidFill>
                  <a:srgbClr val="011893"/>
                </a:solidFill>
              </a:rPr>
              <a:t>All Association Have Responsibility to Build Player Pool </a:t>
            </a:r>
          </a:p>
          <a:p>
            <a:pPr lvl="1"/>
            <a:r>
              <a:rPr lang="en-US" sz="3200" b="1" dirty="0">
                <a:solidFill>
                  <a:srgbClr val="011893"/>
                </a:solidFill>
              </a:rPr>
              <a:t>Association Requirement Will be Based on 10U Player Numbers</a:t>
            </a:r>
          </a:p>
          <a:p>
            <a:pPr lvl="1"/>
            <a:r>
              <a:rPr lang="en-US" sz="3200" b="1" dirty="0">
                <a:solidFill>
                  <a:srgbClr val="011893"/>
                </a:solidFill>
              </a:rPr>
              <a:t>Eliminates the incentive to recruit “B” Teams</a:t>
            </a:r>
          </a:p>
          <a:p>
            <a:pPr lvl="1"/>
            <a:r>
              <a:rPr lang="en-US" sz="3200" b="1" dirty="0">
                <a:solidFill>
                  <a:srgbClr val="011893"/>
                </a:solidFill>
              </a:rPr>
              <a:t>Requirement Works to Sustain Both Big &amp; Small Associations</a:t>
            </a:r>
          </a:p>
          <a:p>
            <a:pPr lvl="1"/>
            <a:r>
              <a:rPr lang="en-US" sz="3200" b="1" dirty="0">
                <a:solidFill>
                  <a:srgbClr val="011893"/>
                </a:solidFill>
              </a:rPr>
              <a:t>Eliminates The Needs for Most Exceptions</a:t>
            </a:r>
          </a:p>
          <a:p>
            <a:endParaRPr lang="en-US" b="1" dirty="0"/>
          </a:p>
          <a:p>
            <a:endParaRPr lang="en-US" b="1" dirty="0"/>
          </a:p>
        </p:txBody>
      </p:sp>
    </p:spTree>
    <p:extLst>
      <p:ext uri="{BB962C8B-B14F-4D97-AF65-F5344CB8AC3E}">
        <p14:creationId xmlns:p14="http://schemas.microsoft.com/office/powerpoint/2010/main" val="20421915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968</TotalTime>
  <Words>1872</Words>
  <Application>Microsoft Office PowerPoint</Application>
  <PresentationFormat>Widescreen</PresentationFormat>
  <Paragraphs>173</Paragraphs>
  <Slides>28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Arial</vt:lpstr>
      <vt:lpstr>Calibri</vt:lpstr>
      <vt:lpstr>Calibri Light</vt:lpstr>
      <vt:lpstr>Handwriting - Dakota</vt:lpstr>
      <vt:lpstr>Office Theme</vt:lpstr>
      <vt:lpstr>Task Force 2018</vt:lpstr>
      <vt:lpstr>Michigan Hockey</vt:lpstr>
      <vt:lpstr>Definition of Insanity</vt:lpstr>
      <vt:lpstr>Why Task Force 2018</vt:lpstr>
      <vt:lpstr>Why Task Force 2018</vt:lpstr>
      <vt:lpstr>Proper Development</vt:lpstr>
      <vt:lpstr>PowerPoint Presentation</vt:lpstr>
      <vt:lpstr>Proper Development</vt:lpstr>
      <vt:lpstr>Strengthen Associations</vt:lpstr>
      <vt:lpstr>Strengthen Associations</vt:lpstr>
      <vt:lpstr>Strengthen Associations</vt:lpstr>
      <vt:lpstr>Support Growth</vt:lpstr>
      <vt:lpstr>Task Force #1</vt:lpstr>
      <vt:lpstr>Task Force #1</vt:lpstr>
      <vt:lpstr>Task Force #2</vt:lpstr>
      <vt:lpstr>Task Force #2</vt:lpstr>
      <vt:lpstr>Task Force #3</vt:lpstr>
      <vt:lpstr>Task Force #3</vt:lpstr>
      <vt:lpstr>PowerPoint Presentation</vt:lpstr>
      <vt:lpstr>Advantages of ReTiering</vt:lpstr>
      <vt:lpstr>Advantages of ReTiering</vt:lpstr>
      <vt:lpstr>Task Force #4 - Tier II A, AA</vt:lpstr>
      <vt:lpstr>Task Force #4 – Tier III AA</vt:lpstr>
      <vt:lpstr>Task Force #4 – Tier III A</vt:lpstr>
      <vt:lpstr>Task Force #4 – Tier III A</vt:lpstr>
      <vt:lpstr>Task Force #4 – Flex Hockey</vt:lpstr>
      <vt:lpstr>Task Force #4 – Tier II A, AA (Ver. 2)</vt:lpstr>
      <vt:lpstr>Task Force #4 – Version 2 Example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George Atkinson</dc:creator>
  <cp:lastModifiedBy>Robert DeSpirt</cp:lastModifiedBy>
  <cp:revision>53</cp:revision>
  <cp:lastPrinted>2016-07-08T16:39:53Z</cp:lastPrinted>
  <dcterms:created xsi:type="dcterms:W3CDTF">2016-06-26T20:36:56Z</dcterms:created>
  <dcterms:modified xsi:type="dcterms:W3CDTF">2016-07-14T11:22:23Z</dcterms:modified>
</cp:coreProperties>
</file>