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9144000"/>
  <p:notesSz cx="6858000" cy="9144000"/>
  <p:embeddedFontLst>
    <p:embeddedFont>
      <p:font typeface="Balthazar"/>
      <p:regular r:id="rId17"/>
    </p:embeddedFont>
    <p:embeddedFont>
      <p:font typeface="Arial Black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Balthazar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ArialBlack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6" name="Shape 15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309017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732336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541336" y="190500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27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90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5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27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90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5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81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54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54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54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54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54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54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81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54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54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54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54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54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54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02.png"/><Relationship Id="rId2" Type="http://schemas.openxmlformats.org/officeDocument/2006/relationships/image" Target="../media/image00.jpg"/><Relationship Id="rId3" Type="http://schemas.openxmlformats.org/officeDocument/2006/relationships/image" Target="../media/image01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35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698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762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25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25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25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25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25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25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684213" cy="6858000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HFlogo" id="16" name="Shape 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80310" y="6165303"/>
            <a:ext cx="652927" cy="5743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c_cmyk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53821" y="6105419"/>
            <a:ext cx="666649" cy="635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f" id="18" name="Shape 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216" y="0"/>
            <a:ext cx="2624137" cy="13461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5.png"/><Relationship Id="rId4" Type="http://schemas.openxmlformats.org/officeDocument/2006/relationships/image" Target="../media/image0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ctrTitle"/>
          </p:nvPr>
        </p:nvSpPr>
        <p:spPr>
          <a:xfrm>
            <a:off x="695600" y="560450"/>
            <a:ext cx="83058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pic>
        <p:nvPicPr>
          <p:cNvPr descr="Murray's Rink"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1675" y="1772325"/>
            <a:ext cx="5825400" cy="436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45720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The 2 Maneuvers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11325" y="1307375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Pivot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When you have bumped to the goal line or hash marks and the play continues toward you, you must perform the pivot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Take a stride out from the boards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Then cross under, and skate backwards to Home Base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x="457200" y="-798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The “Pivot”</a:t>
            </a:r>
          </a:p>
        </p:txBody>
      </p:sp>
      <p:pic>
        <p:nvPicPr>
          <p:cNvPr descr="rink2" id="184" name="Shape 184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802375" y="1494875"/>
            <a:ext cx="8229600" cy="4494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/>
          <p:nvPr/>
        </p:nvSpPr>
        <p:spPr>
          <a:xfrm>
            <a:off x="4189447" y="2268025"/>
            <a:ext cx="2452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Pivot</a:t>
            </a:r>
          </a:p>
        </p:txBody>
      </p:sp>
      <p:pic>
        <p:nvPicPr>
          <p:cNvPr descr="Pic5" id="186" name="Shape 18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03087" y="3200400"/>
            <a:ext cx="612900" cy="169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7" name="Shape 187"/>
          <p:cNvCxnSpPr/>
          <p:nvPr/>
        </p:nvCxnSpPr>
        <p:spPr>
          <a:xfrm flipH="1" rot="10800000">
            <a:off x="1815987" y="4191850"/>
            <a:ext cx="457200" cy="533400"/>
          </a:xfrm>
          <a:prstGeom prst="straightConnector1">
            <a:avLst/>
          </a:prstGeom>
          <a:noFill/>
          <a:ln cap="flat" cmpd="sng" w="57150">
            <a:solidFill>
              <a:srgbClr val="000000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188" name="Shape 188"/>
          <p:cNvCxnSpPr/>
          <p:nvPr/>
        </p:nvCxnSpPr>
        <p:spPr>
          <a:xfrm rot="10800000">
            <a:off x="1815987" y="3276600"/>
            <a:ext cx="457200" cy="304800"/>
          </a:xfrm>
          <a:prstGeom prst="straightConnector1">
            <a:avLst/>
          </a:prstGeom>
          <a:noFill/>
          <a:ln cap="flat" cmpd="sng" w="57150">
            <a:solidFill>
              <a:srgbClr val="000000"/>
            </a:solidFill>
            <a:prstDash val="solid"/>
            <a:miter/>
            <a:headEnd len="med" w="med" type="none"/>
            <a:tailEnd len="lg" w="lg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x="38015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Faults and Tips</a:t>
            </a:r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57525" y="1553975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Try to stay above the goal line as much as possible</a:t>
            </a:r>
          </a:p>
          <a:p>
            <a:pPr indent="203200" lvl="0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Do not cross behind the net</a:t>
            </a:r>
          </a:p>
          <a:p>
            <a:pPr indent="203200" lvl="0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Anticipation is key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Relax, anticipate the play, and move only when you need 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57550" y="1060800"/>
            <a:ext cx="82296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lnSpc>
                <a:spcPct val="80000"/>
              </a:lnSpc>
              <a:spcBef>
                <a:spcPts val="0"/>
              </a:spcBef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Proper end zone positioning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457200" lvl="1">
              <a:lnSpc>
                <a:spcPct val="80000"/>
              </a:lnSpc>
              <a:spcBef>
                <a:spcPts val="48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Gives a better overall view of the play</a:t>
            </a:r>
          </a:p>
          <a:p>
            <a:pPr indent="457200" lvl="1">
              <a:lnSpc>
                <a:spcPct val="80000"/>
              </a:lnSpc>
              <a:spcBef>
                <a:spcPts val="48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Gives an improved view of the goal and goal line</a:t>
            </a:r>
          </a:p>
          <a:p>
            <a:pPr indent="457200" lvl="1">
              <a:lnSpc>
                <a:spcPct val="80000"/>
              </a:lnSpc>
              <a:spcBef>
                <a:spcPts val="48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Lessens the chance of a referee being caught behind the play on a fast break</a:t>
            </a:r>
          </a:p>
          <a:p>
            <a:pPr indent="457200" lvl="1">
              <a:lnSpc>
                <a:spcPct val="80000"/>
              </a:lnSpc>
              <a:spcBef>
                <a:spcPts val="48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Keeps the official safe from deflections on a shot on goal</a:t>
            </a:r>
          </a:p>
          <a:p>
            <a:pPr indent="457200" lvl="1" rtl="0">
              <a:lnSpc>
                <a:spcPct val="80000"/>
              </a:lnSpc>
              <a:spcBef>
                <a:spcPts val="48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Keeps the referee in a predictable spot for players, </a:t>
            </a:r>
          </a:p>
          <a:p>
            <a:pPr indent="203200" lvl="0">
              <a:lnSpc>
                <a:spcPct val="80000"/>
              </a:lnSpc>
              <a:spcBef>
                <a:spcPts val="0"/>
              </a:spcBef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There are 3 positions and 2 maneuvers for the Referee in the end zone and together are referred to as the “Piston”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45720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724325" y="1143000"/>
            <a:ext cx="8306700" cy="535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rtl="0">
              <a:spcBef>
                <a:spcPts val="0"/>
              </a:spcBef>
              <a:buSzPct val="100000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The preferred end zone positioning for the Referee or end-zone Official in the 2 Official system is anywhere in the </a:t>
            </a:r>
            <a:r>
              <a:rPr lang="en-US" sz="2000" u="sng">
                <a:latin typeface="Arial"/>
                <a:ea typeface="Arial"/>
                <a:cs typeface="Arial"/>
                <a:sym typeface="Arial"/>
              </a:rPr>
              <a:t>cone </a:t>
            </a:r>
            <a:r>
              <a:rPr lang="en-US" sz="2000">
                <a:latin typeface="Arial"/>
                <a:ea typeface="Arial"/>
                <a:cs typeface="Arial"/>
                <a:sym typeface="Arial"/>
              </a:rPr>
              <a:t>(shaded area) in the illustration below.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rtl="0">
              <a:spcBef>
                <a:spcPts val="400"/>
              </a:spcBef>
              <a:buSzPct val="100000"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Although the cone area is </a:t>
            </a:r>
            <a:br>
              <a:rPr lang="en-US" sz="2000">
                <a:latin typeface="Arial"/>
                <a:ea typeface="Arial"/>
                <a:cs typeface="Arial"/>
                <a:sym typeface="Arial"/>
              </a:rPr>
            </a:br>
            <a:r>
              <a:rPr lang="en-US" sz="2000">
                <a:latin typeface="Arial"/>
                <a:ea typeface="Arial"/>
                <a:cs typeface="Arial"/>
                <a:sym typeface="Arial"/>
              </a:rPr>
              <a:t>below the goal line at certain points, the Referee</a:t>
            </a:r>
            <a:br>
              <a:rPr lang="en-US" sz="2000">
                <a:latin typeface="Arial"/>
                <a:ea typeface="Arial"/>
                <a:cs typeface="Arial"/>
                <a:sym typeface="Arial"/>
              </a:rPr>
            </a:br>
            <a:r>
              <a:rPr lang="en-US" sz="2000">
                <a:latin typeface="Arial"/>
                <a:ea typeface="Arial"/>
                <a:cs typeface="Arial"/>
                <a:sym typeface="Arial"/>
              </a:rPr>
              <a:t>is encouraged to stay at or above the goal line as much</a:t>
            </a:r>
            <a:br>
              <a:rPr lang="en-US" sz="2000">
                <a:latin typeface="Arial"/>
                <a:ea typeface="Arial"/>
                <a:cs typeface="Arial"/>
                <a:sym typeface="Arial"/>
              </a:rPr>
            </a:br>
            <a:r>
              <a:rPr lang="en-US" sz="2000">
                <a:latin typeface="Arial"/>
                <a:ea typeface="Arial"/>
                <a:cs typeface="Arial"/>
                <a:sym typeface="Arial"/>
              </a:rPr>
              <a:t>as possible. The Referee isallowed to move away from </a:t>
            </a:r>
            <a:br>
              <a:rPr lang="en-US" sz="2000">
                <a:latin typeface="Arial"/>
                <a:ea typeface="Arial"/>
                <a:cs typeface="Arial"/>
                <a:sym typeface="Arial"/>
              </a:rPr>
            </a:br>
            <a:r>
              <a:rPr lang="en-US" sz="2000">
                <a:latin typeface="Arial"/>
                <a:ea typeface="Arial"/>
                <a:cs typeface="Arial"/>
                <a:sym typeface="Arial"/>
              </a:rPr>
              <a:t>the shaded area when absolutely necessary but should always try to return. 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tanderson\AppData\Local\Microsoft\Windows\Temporary Internet Files\Content.Outlook\QROB036K\rink1 (2).jpg" id="109" name="Shape 1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40125" y="1899125"/>
            <a:ext cx="4290900" cy="272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45720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11300" y="974550"/>
            <a:ext cx="8229600" cy="490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5400" lvl="0">
              <a:spcBef>
                <a:spcPts val="0"/>
              </a:spcBef>
              <a:buSzPct val="100000"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Home Base</a:t>
            </a:r>
          </a:p>
          <a:p>
            <a:pPr indent="482600" lvl="1" rtl="0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15-20 cm (6-8in) off the boards</a:t>
            </a:r>
          </a:p>
          <a:p>
            <a:pPr indent="482600" lvl="1" rtl="0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1/2 way between the hash marks and the goal line</a:t>
            </a:r>
          </a:p>
          <a:p>
            <a:pPr indent="482600" lvl="1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Used when the play is on the same side of the ice as the official</a:t>
            </a:r>
          </a:p>
        </p:txBody>
      </p:sp>
      <p:pic>
        <p:nvPicPr>
          <p:cNvPr descr="rink2" id="117" name="Shape 117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1143375" y="3394525"/>
            <a:ext cx="6223200" cy="3306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/>
        </p:nvSpPr>
        <p:spPr>
          <a:xfrm>
            <a:off x="4111462" y="4183000"/>
            <a:ext cx="21240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Home Base</a:t>
            </a:r>
          </a:p>
        </p:txBody>
      </p:sp>
      <p:pic>
        <p:nvPicPr>
          <p:cNvPr descr="Pic5" id="119" name="Shape 1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98512" y="3853211"/>
            <a:ext cx="612900" cy="169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457200" y="-24656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57575" y="737175"/>
            <a:ext cx="86097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spcBef>
                <a:spcPts val="0"/>
              </a:spcBef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Half Piston</a:t>
            </a:r>
          </a:p>
          <a:p>
            <a:pPr indent="482600" lvl="1" rtl="0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Between Home Base and nearest goal post, usually in line with face-off dots</a:t>
            </a:r>
          </a:p>
          <a:p>
            <a:pPr indent="482600" lvl="1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Used when play is on the far side of the ice from the Referee </a:t>
            </a:r>
          </a:p>
        </p:txBody>
      </p:sp>
      <p:pic>
        <p:nvPicPr>
          <p:cNvPr descr="rink2" id="127" name="Shape 127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755150" y="2851075"/>
            <a:ext cx="8084400" cy="4006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ic5" id="128" name="Shape 1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76600" y="4082425"/>
            <a:ext cx="558600" cy="1544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Shape 129"/>
          <p:cNvSpPr txBox="1"/>
          <p:nvPr/>
        </p:nvSpPr>
        <p:spPr>
          <a:xfrm>
            <a:off x="3832200" y="3563425"/>
            <a:ext cx="20430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Half Piston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518850" y="-2185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57550" y="660075"/>
            <a:ext cx="8229600" cy="257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spcBef>
                <a:spcPts val="0"/>
              </a:spcBef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At The Net</a:t>
            </a:r>
          </a:p>
          <a:p>
            <a:pPr indent="482600" lvl="1" rtl="0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The position anywhere around the net that gives the referee the best view to see if the puck has crossed the line</a:t>
            </a:r>
          </a:p>
          <a:p>
            <a:pPr indent="482600" lvl="1">
              <a:spcBef>
                <a:spcPts val="0"/>
              </a:spcBef>
              <a:buSzPct val="100000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Ideally, at the corner of the net, 0.6-1m (2-3ft) from the goal line</a:t>
            </a:r>
          </a:p>
        </p:txBody>
      </p:sp>
      <p:pic>
        <p:nvPicPr>
          <p:cNvPr descr="rink2" id="137" name="Shape 137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1022250" y="3236475"/>
            <a:ext cx="7864800" cy="362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/>
        </p:nvSpPr>
        <p:spPr>
          <a:xfrm>
            <a:off x="3972000" y="3350886"/>
            <a:ext cx="1965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 The Net</a:t>
            </a:r>
          </a:p>
        </p:txBody>
      </p:sp>
      <p:pic>
        <p:nvPicPr>
          <p:cNvPr descr="Pic5" id="139" name="Shape 1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8200" y="4126250"/>
            <a:ext cx="612900" cy="169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End Zone Positioning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796250" y="1204650"/>
            <a:ext cx="8229600" cy="1893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38100" lvl="0">
              <a:spcBef>
                <a:spcPts val="0"/>
              </a:spcBef>
              <a:buSzPct val="100000"/>
            </a:pPr>
            <a:r>
              <a:rPr lang="en-US" sz="2600">
                <a:latin typeface="Arial"/>
                <a:ea typeface="Arial"/>
                <a:cs typeface="Arial"/>
                <a:sym typeface="Arial"/>
              </a:rPr>
              <a:t>As the puck moves during the game, you will be required to move back and forth from position to position (within the cone), thus creating a piston action</a:t>
            </a:r>
          </a:p>
        </p:txBody>
      </p:sp>
      <p:pic>
        <p:nvPicPr>
          <p:cNvPr descr="rink2" id="147" name="Shape 147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948550" y="2896200"/>
            <a:ext cx="7866600" cy="396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1735699" y="3020600"/>
            <a:ext cx="2194199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Home Base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3730311" y="3742736"/>
            <a:ext cx="20430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Half Piston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5773300" y="4346511"/>
            <a:ext cx="19653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25000"/>
              <a:buFont typeface="Arial"/>
              <a:buNone/>
            </a:pPr>
            <a:r>
              <a:rPr b="1" i="0" lang="en-US" sz="2800" u="none">
                <a:solidFill>
                  <a:srgbClr val="333399"/>
                </a:solidFill>
                <a:latin typeface="Arial"/>
                <a:ea typeface="Arial"/>
                <a:cs typeface="Arial"/>
                <a:sym typeface="Arial"/>
              </a:rPr>
              <a:t>At The Net</a:t>
            </a:r>
          </a:p>
        </p:txBody>
      </p:sp>
      <p:cxnSp>
        <p:nvCxnSpPr>
          <p:cNvPr id="151" name="Shape 151"/>
          <p:cNvCxnSpPr/>
          <p:nvPr/>
        </p:nvCxnSpPr>
        <p:spPr>
          <a:xfrm>
            <a:off x="1092662" y="4977825"/>
            <a:ext cx="4424700" cy="970800"/>
          </a:xfrm>
          <a:prstGeom prst="straightConnector1">
            <a:avLst/>
          </a:prstGeom>
          <a:noFill/>
          <a:ln cap="flat" cmpd="sng" w="57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Pic5" id="152" name="Shape 15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33979" y="3644200"/>
            <a:ext cx="4137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380150" y="1205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The 2 Maneuvers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734600" y="1494675"/>
            <a:ext cx="8342700" cy="4526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203200" lvl="0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Bump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Used when play comes around the boards in the direction of the Referee standing at Home Base</a:t>
            </a:r>
          </a:p>
          <a:p>
            <a:pPr indent="635000" lvl="1">
              <a:spcBef>
                <a:spcPts val="0"/>
              </a:spcBef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The Referee “bumps” up or down from his/her position, until they reach the the hash marks or goal line.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549675" y="105112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Balthazar"/>
              <a:buNone/>
            </a:pPr>
            <a:r>
              <a:rPr b="1" lang="en-US">
                <a:latin typeface="Balthazar"/>
                <a:ea typeface="Balthazar"/>
                <a:cs typeface="Balthazar"/>
                <a:sym typeface="Balthazar"/>
              </a:rPr>
              <a:t>The “Bump”</a:t>
            </a:r>
          </a:p>
        </p:txBody>
      </p:sp>
      <p:pic>
        <p:nvPicPr>
          <p:cNvPr descr="rink2" id="166" name="Shape 166"/>
          <p:cNvPicPr preferRelativeResize="0"/>
          <p:nvPr/>
        </p:nvPicPr>
        <p:blipFill rotWithShape="1">
          <a:blip r:embed="rId3">
            <a:alphaModFix/>
          </a:blip>
          <a:srcRect b="1778" l="25943" r="37927" t="75846"/>
          <a:stretch/>
        </p:blipFill>
        <p:spPr>
          <a:xfrm>
            <a:off x="742499" y="1515425"/>
            <a:ext cx="8401500" cy="446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 txBox="1"/>
          <p:nvPr/>
        </p:nvSpPr>
        <p:spPr>
          <a:xfrm>
            <a:off x="4560919" y="2273775"/>
            <a:ext cx="1973400" cy="5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Bump</a:t>
            </a:r>
          </a:p>
        </p:txBody>
      </p:sp>
      <p:pic>
        <p:nvPicPr>
          <p:cNvPr descr="Pic5" id="168" name="Shape 1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71500" y="2497650"/>
            <a:ext cx="612900" cy="169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9" name="Shape 169"/>
          <p:cNvCxnSpPr/>
          <p:nvPr/>
        </p:nvCxnSpPr>
        <p:spPr>
          <a:xfrm>
            <a:off x="1176887" y="3891625"/>
            <a:ext cx="0" cy="9906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170" name="Shape 170"/>
          <p:cNvCxnSpPr/>
          <p:nvPr/>
        </p:nvCxnSpPr>
        <p:spPr>
          <a:xfrm>
            <a:off x="1176875" y="2609736"/>
            <a:ext cx="0" cy="9906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miter/>
            <a:headEnd len="lg" w="lg" type="triangl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