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embeddedFontLst>
    <p:embeddedFont>
      <p:font typeface="Arial Black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ArialBlack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have intentionally removed the answers or the suggested answers to avoid the discussion on the particular check in question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instructor needs to focus on is the knowledge of the rule, the fact that there was a “danger zone” trigger and a consequence and that the officials know how to handle the situations when they occur. </a:t>
            </a:r>
          </a:p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1F497D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>
            <p:ph idx="1" type="body"/>
          </p:nvPr>
        </p:nvSpPr>
        <p:spPr>
          <a:xfrm rot="5400000">
            <a:off x="2309016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2476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52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52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52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52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4732335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541335" y="190499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2476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52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52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52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52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2476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52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52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52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52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600200"/>
            <a:ext cx="4038597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905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714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152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648200" y="1600200"/>
            <a:ext cx="4038597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905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1714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1524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457200" y="2174875"/>
            <a:ext cx="4040187" cy="39512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952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1143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762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762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762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762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762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762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4645025" y="1535112"/>
            <a:ext cx="4041772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4645025" y="2174875"/>
            <a:ext cx="4041772" cy="39512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952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1143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76200" lvl="3" marL="1600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76200" lvl="4" marL="2057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76200" lvl="5" marL="2514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76200" lvl="6" marL="2971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76200" lvl="7" marL="3429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76200" lvl="8" marL="3886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2476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52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52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52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52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71" name="Shape 71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00.png"/><Relationship Id="rId2" Type="http://schemas.openxmlformats.org/officeDocument/2006/relationships/image" Target="../media/image02.jpg"/><Relationship Id="rId3" Type="http://schemas.openxmlformats.org/officeDocument/2006/relationships/image" Target="../media/image01.jp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Font typeface="Arial"/>
              <a:buNone/>
              <a:defRPr sz="1800"/>
            </a:lvl2pPr>
            <a:lvl3pPr indent="0" lvl="2">
              <a:spcBef>
                <a:spcPts val="0"/>
              </a:spcBef>
              <a:buFont typeface="Arial"/>
              <a:buNone/>
              <a:defRPr sz="1800"/>
            </a:lvl3pPr>
            <a:lvl4pPr indent="0" lvl="3">
              <a:spcBef>
                <a:spcPts val="0"/>
              </a:spcBef>
              <a:buFont typeface="Arial"/>
              <a:buNone/>
              <a:defRPr sz="1800"/>
            </a:lvl4pPr>
            <a:lvl5pPr indent="0" lvl="4">
              <a:spcBef>
                <a:spcPts val="0"/>
              </a:spcBef>
              <a:buFont typeface="Arial"/>
              <a:buNone/>
              <a:defRPr sz="1800"/>
            </a:lvl5pPr>
            <a:lvl6pPr indent="0" lvl="5">
              <a:spcBef>
                <a:spcPts val="0"/>
              </a:spcBef>
              <a:buFont typeface="Arial"/>
              <a:buNone/>
              <a:defRPr sz="1800"/>
            </a:lvl6pPr>
            <a:lvl7pPr indent="0" lvl="6">
              <a:spcBef>
                <a:spcPts val="0"/>
              </a:spcBef>
              <a:buFont typeface="Arial"/>
              <a:buNone/>
              <a:defRPr sz="1800"/>
            </a:lvl7pPr>
            <a:lvl8pPr indent="0" lvl="7">
              <a:spcBef>
                <a:spcPts val="0"/>
              </a:spcBef>
              <a:buFont typeface="Arial"/>
              <a:buNone/>
              <a:defRPr sz="1800"/>
            </a:lvl8pPr>
            <a:lvl9pPr indent="0" lvl="8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2476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152400" lvl="5" marL="2514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152400" lvl="6" marL="2971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152400" lvl="7" marL="3429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152400" lvl="8" marL="3886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684213" cy="6858000"/>
          </a:xfrm>
          <a:prstGeom prst="rect">
            <a:avLst/>
          </a:prstGeom>
          <a:solidFill>
            <a:srgbClr val="CC0000"/>
          </a:solidFill>
          <a:ln cap="flat" cmpd="sng" w="9525">
            <a:solidFill>
              <a:srgbClr val="CC0000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HFlogo" id="16" name="Shape 1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80310" y="6165303"/>
            <a:ext cx="652927" cy="5743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c_cmyk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53821" y="6105419"/>
            <a:ext cx="666649" cy="63594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f" id="18" name="Shape 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6216" y="0"/>
            <a:ext cx="2624137" cy="13461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4.png"/><Relationship Id="rId4" Type="http://schemas.openxmlformats.org/officeDocument/2006/relationships/image" Target="../media/image0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ctrTitle"/>
          </p:nvPr>
        </p:nvSpPr>
        <p:spPr>
          <a:xfrm>
            <a:off x="695600" y="1146075"/>
            <a:ext cx="8305799" cy="147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Penalty Calling Procedure</a:t>
            </a:r>
          </a:p>
        </p:txBody>
      </p:sp>
      <p:pic>
        <p:nvPicPr>
          <p:cNvPr descr="download (3).jpg"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1650" y="2780225"/>
            <a:ext cx="2193700" cy="3656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Procedures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733350" y="1417625"/>
            <a:ext cx="5357399" cy="4964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Mentally record offending player’s number</a:t>
            </a:r>
          </a:p>
          <a:p>
            <a:pPr indent="-3683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Raise non-whistle arm (straight up, hand open, fingers together)</a:t>
            </a:r>
          </a:p>
          <a:p>
            <a:pPr indent="-3683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Whistle not in mouth</a:t>
            </a:r>
          </a:p>
          <a:p>
            <a:pPr indent="-3683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Blow whistle (WITH AUTHORITY) when offending team has possession and control of puck</a:t>
            </a:r>
          </a:p>
          <a:p>
            <a:pPr indent="-3683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22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Come to complete stop as whistle blown with arm extended</a:t>
            </a:r>
          </a:p>
          <a:p>
            <a:pPr indent="63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s (4).jpg" id="102" name="Shape 1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64203" y="1564900"/>
            <a:ext cx="3165274" cy="2413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457200" y="1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Procedures</a:t>
            </a:r>
          </a:p>
        </p:txBody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595275" y="1165950"/>
            <a:ext cx="8229600" cy="31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Pause to allow everyone to focus on referee</a:t>
            </a:r>
          </a:p>
          <a:p>
            <a:pPr indent="-3810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Lower signal arm and point toward offending player; do not use one finger point</a:t>
            </a:r>
          </a:p>
          <a:p>
            <a:pPr indent="-3810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Call out player’s #, team, colour and infraction – clear, calm, assertive voice</a:t>
            </a:r>
          </a:p>
          <a:p>
            <a:pPr indent="-381000" lvl="0" marL="45720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Give signal for infraction and report penalty at penalty box; remain clear of penalized player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Shape 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6425" y="4526476"/>
            <a:ext cx="2666999" cy="1214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igh_sticking" id="111" name="Shape 111"/>
          <p:cNvPicPr preferRelativeResize="0"/>
          <p:nvPr/>
        </p:nvPicPr>
        <p:blipFill rotWithShape="1">
          <a:blip r:embed="rId4">
            <a:alphaModFix/>
          </a:blip>
          <a:srcRect b="42551" l="23965" r="23958" t="15957"/>
          <a:stretch/>
        </p:blipFill>
        <p:spPr>
          <a:xfrm>
            <a:off x="5356500" y="4057025"/>
            <a:ext cx="1904999" cy="253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7518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Procedures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810075" y="1417625"/>
            <a:ext cx="8229600" cy="2555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Report #, team colour, infraction and duration to timekeeper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Keep all players in view 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Signal infraction at penalty box area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Leave penalty box area remaining clear of penalized player(s)</a:t>
            </a: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6800" y="3835525"/>
            <a:ext cx="3816599" cy="281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49800" y="306850"/>
            <a:ext cx="7428600" cy="115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Verbal Communication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72000" y="2334300"/>
            <a:ext cx="8229600" cy="2189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69900" lvl="0" marL="469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ans Symbols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Use calm, clear voice with neutral tone</a:t>
            </a:r>
          </a:p>
          <a:p>
            <a:pPr indent="-469900" lvl="0" marL="469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ans Symbols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 not include unnecessary words</a:t>
            </a:r>
          </a:p>
          <a:p>
            <a:pPr indent="-469900" lvl="0" marL="469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ct val="100000"/>
              <a:buFont typeface="Noto Sans Symbols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 not get personal or engage in “reverse abuse”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2424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Penalty Calling Tips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7325" y="141762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Know procedure well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Be professional, not emotional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Come to complete stop and make distinct pause after whistle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Treat disrespect with respect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Adjust route to penalty box to avoid confrontations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Make eye contact with timekeeper</a:t>
            </a:r>
          </a:p>
          <a:p>
            <a:pPr indent="-393700" lvl="0" marL="45720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 mandatory to stop if timekeeper well qualified and simple situation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518850" y="1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Signals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71975" y="1095425"/>
            <a:ext cx="8229600" cy="3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Delayed penalty signal – arm straight up, hand open, fingers together</a:t>
            </a:r>
          </a:p>
          <a:p>
            <a: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Rotate raised arm down to point to penalized player(s)</a:t>
            </a:r>
          </a:p>
          <a:p>
            <a: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Point with open hand (fingers together)</a:t>
            </a:r>
          </a:p>
          <a:p>
            <a: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 not point if player is too close (3metres)</a:t>
            </a:r>
          </a:p>
          <a:p>
            <a: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Signal each infraction</a:t>
            </a:r>
          </a:p>
          <a:p>
            <a: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26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Signal clearly and deliberately</a:t>
            </a:r>
          </a:p>
        </p:txBody>
      </p:sp>
      <p:pic>
        <p:nvPicPr>
          <p:cNvPr descr="hockey-ref.jpg" id="141" name="Shape 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82875" y="4921724"/>
            <a:ext cx="3174300" cy="17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457200" y="0"/>
            <a:ext cx="8229600" cy="9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QUIZ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690400" y="1150675"/>
            <a:ext cx="6305700" cy="8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1.  When assessing penalties to multiple players you must signal each penalty.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164825" y="1395575"/>
            <a:ext cx="1902300" cy="5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TRUE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690400" y="2230850"/>
            <a:ext cx="6305700" cy="8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2.  Identify the player by pointing with one finger.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7164825" y="2315650"/>
            <a:ext cx="1902300" cy="5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FALSE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690400" y="3227075"/>
            <a:ext cx="6305700" cy="8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3.  The Referee </a:t>
            </a:r>
            <a:r>
              <a:rPr lang="en-US" sz="23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always gives the number, team and infraction 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690400" y="4223300"/>
            <a:ext cx="6305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4.  The Referee should avoid crowding the penalized player on the way to the penalty box.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690400" y="5366300"/>
            <a:ext cx="6305700" cy="8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5.  The Referee should use the penalty procedure for every penalty assessed.  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7164825" y="3395825"/>
            <a:ext cx="1902300" cy="5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lang="en-US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TRUE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7164825" y="5396075"/>
            <a:ext cx="1902300" cy="5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TRUE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7164825" y="4395950"/>
            <a:ext cx="1902300" cy="5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TRUE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