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61" r:id="rId3"/>
    <p:sldId id="272" r:id="rId4"/>
    <p:sldId id="273" r:id="rId5"/>
    <p:sldId id="274" r:id="rId6"/>
    <p:sldId id="262" r:id="rId7"/>
    <p:sldId id="260" r:id="rId8"/>
    <p:sldId id="268" r:id="rId9"/>
    <p:sldId id="270" r:id="rId10"/>
    <p:sldId id="271" r:id="rId11"/>
    <p:sldId id="267" r:id="rId12"/>
    <p:sldId id="276" r:id="rId13"/>
    <p:sldId id="278" r:id="rId14"/>
    <p:sldId id="277" r:id="rId15"/>
    <p:sldId id="280" r:id="rId16"/>
    <p:sldId id="269" r:id="rId17"/>
    <p:sldId id="266" r:id="rId18"/>
    <p:sldId id="282" r:id="rId19"/>
    <p:sldId id="284" r:id="rId20"/>
    <p:sldId id="265" r:id="rId21"/>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7" autoAdjust="0"/>
    <p:restoredTop sz="93283" autoAdjust="0"/>
  </p:normalViewPr>
  <p:slideViewPr>
    <p:cSldViewPr snapToGrid="0" snapToObjects="1">
      <p:cViewPr varScale="1">
        <p:scale>
          <a:sx n="103" d="100"/>
          <a:sy n="103" d="100"/>
        </p:scale>
        <p:origin x="17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D3F012B-2858-4658-BC0B-7CD170231AA4}" type="datetimeFigureOut">
              <a:rPr lang="en-US" smtClean="0"/>
              <a:t>8/16/2017</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3E79E43-D9D6-439F-8A52-3E0B9033D939}" type="slidenum">
              <a:rPr lang="en-US" smtClean="0"/>
              <a:t>‹#›</a:t>
            </a:fld>
            <a:endParaRPr lang="en-US"/>
          </a:p>
        </p:txBody>
      </p:sp>
    </p:spTree>
    <p:extLst>
      <p:ext uri="{BB962C8B-B14F-4D97-AF65-F5344CB8AC3E}">
        <p14:creationId xmlns:p14="http://schemas.microsoft.com/office/powerpoint/2010/main" val="416321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a:t>
            </a:fld>
            <a:endParaRPr lang="en-US"/>
          </a:p>
        </p:txBody>
      </p:sp>
    </p:spTree>
    <p:extLst>
      <p:ext uri="{BB962C8B-B14F-4D97-AF65-F5344CB8AC3E}">
        <p14:creationId xmlns:p14="http://schemas.microsoft.com/office/powerpoint/2010/main" val="294312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10</a:t>
            </a:fld>
            <a:endParaRPr lang="en-US"/>
          </a:p>
        </p:txBody>
      </p:sp>
    </p:spTree>
    <p:extLst>
      <p:ext uri="{BB962C8B-B14F-4D97-AF65-F5344CB8AC3E}">
        <p14:creationId xmlns:p14="http://schemas.microsoft.com/office/powerpoint/2010/main" val="190932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11</a:t>
            </a:fld>
            <a:endParaRPr lang="en-US"/>
          </a:p>
        </p:txBody>
      </p:sp>
    </p:spTree>
    <p:extLst>
      <p:ext uri="{BB962C8B-B14F-4D97-AF65-F5344CB8AC3E}">
        <p14:creationId xmlns:p14="http://schemas.microsoft.com/office/powerpoint/2010/main" val="325732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12</a:t>
            </a:fld>
            <a:endParaRPr lang="en-US"/>
          </a:p>
        </p:txBody>
      </p:sp>
    </p:spTree>
    <p:extLst>
      <p:ext uri="{BB962C8B-B14F-4D97-AF65-F5344CB8AC3E}">
        <p14:creationId xmlns:p14="http://schemas.microsoft.com/office/powerpoint/2010/main" val="69468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13</a:t>
            </a:fld>
            <a:endParaRPr lang="en-US"/>
          </a:p>
        </p:txBody>
      </p:sp>
    </p:spTree>
    <p:extLst>
      <p:ext uri="{BB962C8B-B14F-4D97-AF65-F5344CB8AC3E}">
        <p14:creationId xmlns:p14="http://schemas.microsoft.com/office/powerpoint/2010/main" val="41971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14</a:t>
            </a:fld>
            <a:endParaRPr lang="en-US"/>
          </a:p>
        </p:txBody>
      </p:sp>
    </p:spTree>
    <p:extLst>
      <p:ext uri="{BB962C8B-B14F-4D97-AF65-F5344CB8AC3E}">
        <p14:creationId xmlns:p14="http://schemas.microsoft.com/office/powerpoint/2010/main" val="101793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15</a:t>
            </a:fld>
            <a:endParaRPr lang="en-US"/>
          </a:p>
        </p:txBody>
      </p:sp>
    </p:spTree>
    <p:extLst>
      <p:ext uri="{BB962C8B-B14F-4D97-AF65-F5344CB8AC3E}">
        <p14:creationId xmlns:p14="http://schemas.microsoft.com/office/powerpoint/2010/main" val="2442907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16</a:t>
            </a:fld>
            <a:endParaRPr lang="en-US"/>
          </a:p>
        </p:txBody>
      </p:sp>
    </p:spTree>
    <p:extLst>
      <p:ext uri="{BB962C8B-B14F-4D97-AF65-F5344CB8AC3E}">
        <p14:creationId xmlns:p14="http://schemas.microsoft.com/office/powerpoint/2010/main" val="111979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17</a:t>
            </a:fld>
            <a:endParaRPr lang="en-US"/>
          </a:p>
        </p:txBody>
      </p:sp>
    </p:spTree>
    <p:extLst>
      <p:ext uri="{BB962C8B-B14F-4D97-AF65-F5344CB8AC3E}">
        <p14:creationId xmlns:p14="http://schemas.microsoft.com/office/powerpoint/2010/main" val="153317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18</a:t>
            </a:fld>
            <a:endParaRPr lang="en-US"/>
          </a:p>
        </p:txBody>
      </p:sp>
    </p:spTree>
    <p:extLst>
      <p:ext uri="{BB962C8B-B14F-4D97-AF65-F5344CB8AC3E}">
        <p14:creationId xmlns:p14="http://schemas.microsoft.com/office/powerpoint/2010/main" val="334256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19</a:t>
            </a:fld>
            <a:endParaRPr lang="en-US"/>
          </a:p>
        </p:txBody>
      </p:sp>
    </p:spTree>
    <p:extLst>
      <p:ext uri="{BB962C8B-B14F-4D97-AF65-F5344CB8AC3E}">
        <p14:creationId xmlns:p14="http://schemas.microsoft.com/office/powerpoint/2010/main" val="93694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2</a:t>
            </a:fld>
            <a:endParaRPr lang="en-US"/>
          </a:p>
        </p:txBody>
      </p:sp>
    </p:spTree>
    <p:extLst>
      <p:ext uri="{BB962C8B-B14F-4D97-AF65-F5344CB8AC3E}">
        <p14:creationId xmlns:p14="http://schemas.microsoft.com/office/powerpoint/2010/main" val="88420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20</a:t>
            </a:fld>
            <a:endParaRPr lang="en-US"/>
          </a:p>
        </p:txBody>
      </p:sp>
    </p:spTree>
    <p:extLst>
      <p:ext uri="{BB962C8B-B14F-4D97-AF65-F5344CB8AC3E}">
        <p14:creationId xmlns:p14="http://schemas.microsoft.com/office/powerpoint/2010/main" val="3542272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3</a:t>
            </a:fld>
            <a:endParaRPr lang="en-US"/>
          </a:p>
        </p:txBody>
      </p:sp>
    </p:spTree>
    <p:extLst>
      <p:ext uri="{BB962C8B-B14F-4D97-AF65-F5344CB8AC3E}">
        <p14:creationId xmlns:p14="http://schemas.microsoft.com/office/powerpoint/2010/main" val="245791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4</a:t>
            </a:fld>
            <a:endParaRPr lang="en-US"/>
          </a:p>
        </p:txBody>
      </p:sp>
    </p:spTree>
    <p:extLst>
      <p:ext uri="{BB962C8B-B14F-4D97-AF65-F5344CB8AC3E}">
        <p14:creationId xmlns:p14="http://schemas.microsoft.com/office/powerpoint/2010/main" val="228157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5</a:t>
            </a:fld>
            <a:endParaRPr lang="en-US"/>
          </a:p>
        </p:txBody>
      </p:sp>
    </p:spTree>
    <p:extLst>
      <p:ext uri="{BB962C8B-B14F-4D97-AF65-F5344CB8AC3E}">
        <p14:creationId xmlns:p14="http://schemas.microsoft.com/office/powerpoint/2010/main" val="363447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6</a:t>
            </a:fld>
            <a:endParaRPr lang="en-US"/>
          </a:p>
        </p:txBody>
      </p:sp>
    </p:spTree>
    <p:extLst>
      <p:ext uri="{BB962C8B-B14F-4D97-AF65-F5344CB8AC3E}">
        <p14:creationId xmlns:p14="http://schemas.microsoft.com/office/powerpoint/2010/main" val="288532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79E43-D9D6-439F-8A52-3E0B9033D939}" type="slidenum">
              <a:rPr lang="en-US" smtClean="0"/>
              <a:t>7</a:t>
            </a:fld>
            <a:endParaRPr lang="en-US"/>
          </a:p>
        </p:txBody>
      </p:sp>
    </p:spTree>
    <p:extLst>
      <p:ext uri="{BB962C8B-B14F-4D97-AF65-F5344CB8AC3E}">
        <p14:creationId xmlns:p14="http://schemas.microsoft.com/office/powerpoint/2010/main" val="214074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79E43-D9D6-439F-8A52-3E0B9033D939}" type="slidenum">
              <a:rPr lang="en-US" smtClean="0"/>
              <a:t>8</a:t>
            </a:fld>
            <a:endParaRPr lang="en-US"/>
          </a:p>
        </p:txBody>
      </p:sp>
    </p:spTree>
    <p:extLst>
      <p:ext uri="{BB962C8B-B14F-4D97-AF65-F5344CB8AC3E}">
        <p14:creationId xmlns:p14="http://schemas.microsoft.com/office/powerpoint/2010/main" val="14130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3638"/>
            <a:ext cx="4186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79E43-D9D6-439F-8A52-3E0B9033D939}" type="slidenum">
              <a:rPr lang="en-US" smtClean="0"/>
              <a:t>9</a:t>
            </a:fld>
            <a:endParaRPr lang="en-US"/>
          </a:p>
        </p:txBody>
      </p:sp>
    </p:spTree>
    <p:extLst>
      <p:ext uri="{BB962C8B-B14F-4D97-AF65-F5344CB8AC3E}">
        <p14:creationId xmlns:p14="http://schemas.microsoft.com/office/powerpoint/2010/main" val="20627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4"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8" indent="0" algn="ctr">
              <a:buNone/>
              <a:defRPr>
                <a:solidFill>
                  <a:schemeClr val="tx1">
                    <a:tint val="75000"/>
                  </a:schemeClr>
                </a:solidFill>
              </a:defRPr>
            </a:lvl6pPr>
            <a:lvl7pPr marL="2743030"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FC7A7B-6E0F-4B78-985F-5C361753F910}"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150038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0018DF-6BB2-4D31-996E-86E74EFC95FA}"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18697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F308F-08FB-4D24-A87B-DC7553B30097}"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08965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047E6-6352-4884-B1E3-E3AC1C900F51}"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3971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4"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8" indent="0">
              <a:buNone/>
              <a:defRPr sz="1400">
                <a:solidFill>
                  <a:schemeClr val="tx1">
                    <a:tint val="75000"/>
                  </a:schemeClr>
                </a:solidFill>
              </a:defRPr>
            </a:lvl6pPr>
            <a:lvl7pPr marL="2743030"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3C64BC-A7AE-4349-804C-A6AEF7A0ACE4}"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97067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2D6A93-E84D-49DE-BD19-99F3F273138A}" type="datetime1">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5971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1535113"/>
            <a:ext cx="4040188" cy="639762"/>
          </a:xfrm>
        </p:spPr>
        <p:txBody>
          <a:bodyPr anchor="b"/>
          <a:lstStyle>
            <a:lvl1pPr marL="0" indent="0">
              <a:buNone/>
              <a:defRPr sz="2400" b="1"/>
            </a:lvl1pPr>
            <a:lvl2pPr marL="457172" indent="0">
              <a:buNone/>
              <a:defRPr sz="2000" b="1"/>
            </a:lvl2pPr>
            <a:lvl3pPr marL="914344" indent="0">
              <a:buNone/>
              <a:defRPr sz="1800" b="1"/>
            </a:lvl3pPr>
            <a:lvl4pPr marL="1371515" indent="0">
              <a:buNone/>
              <a:defRPr sz="1600" b="1"/>
            </a:lvl4pPr>
            <a:lvl5pPr marL="1828686" indent="0">
              <a:buNone/>
              <a:defRPr sz="1600" b="1"/>
            </a:lvl5pPr>
            <a:lvl6pPr marL="2285858" indent="0">
              <a:buNone/>
              <a:defRPr sz="1600" b="1"/>
            </a:lvl6pPr>
            <a:lvl7pPr marL="2743030" indent="0">
              <a:buNone/>
              <a:defRPr sz="1600" b="1"/>
            </a:lvl7pPr>
            <a:lvl8pPr marL="3200200" indent="0">
              <a:buNone/>
              <a:defRPr sz="1600" b="1"/>
            </a:lvl8pPr>
            <a:lvl9pPr marL="36573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2" indent="0">
              <a:buNone/>
              <a:defRPr sz="2000" b="1"/>
            </a:lvl2pPr>
            <a:lvl3pPr marL="914344" indent="0">
              <a:buNone/>
              <a:defRPr sz="1800" b="1"/>
            </a:lvl3pPr>
            <a:lvl4pPr marL="1371515" indent="0">
              <a:buNone/>
              <a:defRPr sz="1600" b="1"/>
            </a:lvl4pPr>
            <a:lvl5pPr marL="1828686" indent="0">
              <a:buNone/>
              <a:defRPr sz="1600" b="1"/>
            </a:lvl5pPr>
            <a:lvl6pPr marL="2285858" indent="0">
              <a:buNone/>
              <a:defRPr sz="1600" b="1"/>
            </a:lvl6pPr>
            <a:lvl7pPr marL="2743030" indent="0">
              <a:buNone/>
              <a:defRPr sz="1600" b="1"/>
            </a:lvl7pPr>
            <a:lvl8pPr marL="3200200" indent="0">
              <a:buNone/>
              <a:defRPr sz="1600" b="1"/>
            </a:lvl8pPr>
            <a:lvl9pPr marL="36573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90303B-A22D-440E-95E7-89857DA81879}" type="datetime1">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167798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DCE10-976C-41B3-A81C-D33510956857}" type="datetime1">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12835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8A1FF-7A8F-49B6-ACEA-858E9E231DA1}" type="datetime1">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24526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4"/>
            <a:ext cx="5111751" cy="5853113"/>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172" indent="0">
              <a:buNone/>
              <a:defRPr sz="1200"/>
            </a:lvl2pPr>
            <a:lvl3pPr marL="914344" indent="0">
              <a:buNone/>
              <a:defRPr sz="1000"/>
            </a:lvl3pPr>
            <a:lvl4pPr marL="1371515" indent="0">
              <a:buNone/>
              <a:defRPr sz="900"/>
            </a:lvl4pPr>
            <a:lvl5pPr marL="1828686" indent="0">
              <a:buNone/>
              <a:defRPr sz="900"/>
            </a:lvl5pPr>
            <a:lvl6pPr marL="2285858" indent="0">
              <a:buNone/>
              <a:defRPr sz="900"/>
            </a:lvl6pPr>
            <a:lvl7pPr marL="2743030" indent="0">
              <a:buNone/>
              <a:defRPr sz="900"/>
            </a:lvl7pPr>
            <a:lvl8pPr marL="3200200" indent="0">
              <a:buNone/>
              <a:defRPr sz="900"/>
            </a:lvl8pPr>
            <a:lvl9pPr marL="36573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283DF-FDF8-4AC2-9C19-C360677DE389}" type="datetime1">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30252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1"/>
            </a:lvl1pPr>
            <a:lvl2pPr marL="457172" indent="0">
              <a:buNone/>
              <a:defRPr sz="2800"/>
            </a:lvl2pPr>
            <a:lvl3pPr marL="914344" indent="0">
              <a:buNone/>
              <a:defRPr sz="2400"/>
            </a:lvl3pPr>
            <a:lvl4pPr marL="1371515" indent="0">
              <a:buNone/>
              <a:defRPr sz="2000"/>
            </a:lvl4pPr>
            <a:lvl5pPr marL="1828686" indent="0">
              <a:buNone/>
              <a:defRPr sz="2000"/>
            </a:lvl5pPr>
            <a:lvl6pPr marL="2285858" indent="0">
              <a:buNone/>
              <a:defRPr sz="2000"/>
            </a:lvl6pPr>
            <a:lvl7pPr marL="2743030" indent="0">
              <a:buNone/>
              <a:defRPr sz="2000"/>
            </a:lvl7pPr>
            <a:lvl8pPr marL="3200200" indent="0">
              <a:buNone/>
              <a:defRPr sz="2000"/>
            </a:lvl8pPr>
            <a:lvl9pPr marL="3657372" indent="0">
              <a:buNone/>
              <a:defRPr sz="2000"/>
            </a:lvl9pPr>
          </a:lstStyle>
          <a:p>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72" indent="0">
              <a:buNone/>
              <a:defRPr sz="1200"/>
            </a:lvl2pPr>
            <a:lvl3pPr marL="914344" indent="0">
              <a:buNone/>
              <a:defRPr sz="1000"/>
            </a:lvl3pPr>
            <a:lvl4pPr marL="1371515" indent="0">
              <a:buNone/>
              <a:defRPr sz="900"/>
            </a:lvl4pPr>
            <a:lvl5pPr marL="1828686" indent="0">
              <a:buNone/>
              <a:defRPr sz="900"/>
            </a:lvl5pPr>
            <a:lvl6pPr marL="2285858" indent="0">
              <a:buNone/>
              <a:defRPr sz="900"/>
            </a:lvl6pPr>
            <a:lvl7pPr marL="2743030" indent="0">
              <a:buNone/>
              <a:defRPr sz="900"/>
            </a:lvl7pPr>
            <a:lvl8pPr marL="3200200" indent="0">
              <a:buNone/>
              <a:defRPr sz="900"/>
            </a:lvl8pPr>
            <a:lvl9pPr marL="36573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AB9F3-CECD-4477-97D6-863ACA0953E8}" type="datetime1">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AACB3-DFEB-9D4D-A77A-23FAADBF9D60}" type="slidenum">
              <a:rPr lang="en-US" smtClean="0"/>
              <a:t>‹#›</a:t>
            </a:fld>
            <a:endParaRPr lang="en-US"/>
          </a:p>
        </p:txBody>
      </p:sp>
    </p:spTree>
    <p:extLst>
      <p:ext uri="{BB962C8B-B14F-4D97-AF65-F5344CB8AC3E}">
        <p14:creationId xmlns:p14="http://schemas.microsoft.com/office/powerpoint/2010/main" val="209412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08724-7322-4B5D-8661-453418F02BBD}" type="datetime1">
              <a:rPr lang="en-US" smtClean="0"/>
              <a:t>8/16/2017</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AACB3-DFEB-9D4D-A77A-23FAADBF9D60}" type="slidenum">
              <a:rPr lang="en-US" smtClean="0"/>
              <a:t>‹#›</a:t>
            </a:fld>
            <a:endParaRPr lang="en-US"/>
          </a:p>
        </p:txBody>
      </p:sp>
    </p:spTree>
    <p:extLst>
      <p:ext uri="{BB962C8B-B14F-4D97-AF65-F5344CB8AC3E}">
        <p14:creationId xmlns:p14="http://schemas.microsoft.com/office/powerpoint/2010/main" val="177114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17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457172" rtl="0" eaLnBrk="1" latinLnBrk="0" hangingPunct="1">
        <a:spcBef>
          <a:spcPct val="20000"/>
        </a:spcBef>
        <a:buFont typeface="Arial"/>
        <a:buChar char="•"/>
        <a:defRPr sz="3201" kern="1200">
          <a:solidFill>
            <a:schemeClr val="tx1"/>
          </a:solidFill>
          <a:latin typeface="+mn-lt"/>
          <a:ea typeface="+mn-ea"/>
          <a:cs typeface="+mn-cs"/>
        </a:defRPr>
      </a:lvl1pPr>
      <a:lvl2pPr marL="742904" indent="-285733" algn="l" defTabSz="457172" rtl="0" eaLnBrk="1" latinLnBrk="0" hangingPunct="1">
        <a:spcBef>
          <a:spcPct val="20000"/>
        </a:spcBef>
        <a:buFont typeface="Arial"/>
        <a:buChar char="–"/>
        <a:defRPr sz="2800" kern="1200">
          <a:solidFill>
            <a:schemeClr val="tx1"/>
          </a:solidFill>
          <a:latin typeface="+mn-lt"/>
          <a:ea typeface="+mn-ea"/>
          <a:cs typeface="+mn-cs"/>
        </a:defRPr>
      </a:lvl2pPr>
      <a:lvl3pPr marL="1142930" indent="-228585" algn="l" defTabSz="457172" rtl="0" eaLnBrk="1" latinLnBrk="0" hangingPunct="1">
        <a:spcBef>
          <a:spcPct val="20000"/>
        </a:spcBef>
        <a:buFont typeface="Arial"/>
        <a:buChar char="•"/>
        <a:defRPr sz="2400" kern="1200">
          <a:solidFill>
            <a:schemeClr val="tx1"/>
          </a:solidFill>
          <a:latin typeface="+mn-lt"/>
          <a:ea typeface="+mn-ea"/>
          <a:cs typeface="+mn-cs"/>
        </a:defRPr>
      </a:lvl3pPr>
      <a:lvl4pPr marL="1600100" indent="-228585" algn="l" defTabSz="457172" rtl="0" eaLnBrk="1" latinLnBrk="0" hangingPunct="1">
        <a:spcBef>
          <a:spcPct val="20000"/>
        </a:spcBef>
        <a:buFont typeface="Arial"/>
        <a:buChar char="–"/>
        <a:defRPr sz="2000" kern="1200">
          <a:solidFill>
            <a:schemeClr val="tx1"/>
          </a:solidFill>
          <a:latin typeface="+mn-lt"/>
          <a:ea typeface="+mn-ea"/>
          <a:cs typeface="+mn-cs"/>
        </a:defRPr>
      </a:lvl4pPr>
      <a:lvl5pPr marL="2057271" indent="-228585" algn="l" defTabSz="457172" rtl="0" eaLnBrk="1" latinLnBrk="0" hangingPunct="1">
        <a:spcBef>
          <a:spcPct val="20000"/>
        </a:spcBef>
        <a:buFont typeface="Arial"/>
        <a:buChar char="»"/>
        <a:defRPr sz="2000" kern="1200">
          <a:solidFill>
            <a:schemeClr val="tx1"/>
          </a:solidFill>
          <a:latin typeface="+mn-lt"/>
          <a:ea typeface="+mn-ea"/>
          <a:cs typeface="+mn-cs"/>
        </a:defRPr>
      </a:lvl5pPr>
      <a:lvl6pPr marL="2514443" indent="-228585" algn="l" defTabSz="457172" rtl="0" eaLnBrk="1" latinLnBrk="0" hangingPunct="1">
        <a:spcBef>
          <a:spcPct val="20000"/>
        </a:spcBef>
        <a:buFont typeface="Arial"/>
        <a:buChar char="•"/>
        <a:defRPr sz="2000" kern="1200">
          <a:solidFill>
            <a:schemeClr val="tx1"/>
          </a:solidFill>
          <a:latin typeface="+mn-lt"/>
          <a:ea typeface="+mn-ea"/>
          <a:cs typeface="+mn-cs"/>
        </a:defRPr>
      </a:lvl6pPr>
      <a:lvl7pPr marL="2971615" indent="-228585" algn="l" defTabSz="457172" rtl="0" eaLnBrk="1" latinLnBrk="0" hangingPunct="1">
        <a:spcBef>
          <a:spcPct val="20000"/>
        </a:spcBef>
        <a:buFont typeface="Arial"/>
        <a:buChar char="•"/>
        <a:defRPr sz="2000" kern="1200">
          <a:solidFill>
            <a:schemeClr val="tx1"/>
          </a:solidFill>
          <a:latin typeface="+mn-lt"/>
          <a:ea typeface="+mn-ea"/>
          <a:cs typeface="+mn-cs"/>
        </a:defRPr>
      </a:lvl7pPr>
      <a:lvl8pPr marL="3428787" indent="-228585"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58" indent="-228585"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4" algn="l" defTabSz="457172" rtl="0" eaLnBrk="1" latinLnBrk="0" hangingPunct="1">
        <a:defRPr sz="1800" kern="1200">
          <a:solidFill>
            <a:schemeClr val="tx1"/>
          </a:solidFill>
          <a:latin typeface="+mn-lt"/>
          <a:ea typeface="+mn-ea"/>
          <a:cs typeface="+mn-cs"/>
        </a:defRPr>
      </a:lvl3pPr>
      <a:lvl4pPr marL="1371515" algn="l" defTabSz="457172" rtl="0" eaLnBrk="1" latinLnBrk="0" hangingPunct="1">
        <a:defRPr sz="1800" kern="1200">
          <a:solidFill>
            <a:schemeClr val="tx1"/>
          </a:solidFill>
          <a:latin typeface="+mn-lt"/>
          <a:ea typeface="+mn-ea"/>
          <a:cs typeface="+mn-cs"/>
        </a:defRPr>
      </a:lvl4pPr>
      <a:lvl5pPr marL="1828686" algn="l" defTabSz="457172" rtl="0" eaLnBrk="1" latinLnBrk="0" hangingPunct="1">
        <a:defRPr sz="1800" kern="1200">
          <a:solidFill>
            <a:schemeClr val="tx1"/>
          </a:solidFill>
          <a:latin typeface="+mn-lt"/>
          <a:ea typeface="+mn-ea"/>
          <a:cs typeface="+mn-cs"/>
        </a:defRPr>
      </a:lvl5pPr>
      <a:lvl6pPr marL="2285858" algn="l" defTabSz="457172" rtl="0" eaLnBrk="1" latinLnBrk="0" hangingPunct="1">
        <a:defRPr sz="1800" kern="1200">
          <a:solidFill>
            <a:schemeClr val="tx1"/>
          </a:solidFill>
          <a:latin typeface="+mn-lt"/>
          <a:ea typeface="+mn-ea"/>
          <a:cs typeface="+mn-cs"/>
        </a:defRPr>
      </a:lvl6pPr>
      <a:lvl7pPr marL="2743030" algn="l" defTabSz="457172" rtl="0" eaLnBrk="1" latinLnBrk="0" hangingPunct="1">
        <a:defRPr sz="1800" kern="1200">
          <a:solidFill>
            <a:schemeClr val="tx1"/>
          </a:solidFill>
          <a:latin typeface="+mn-lt"/>
          <a:ea typeface="+mn-ea"/>
          <a:cs typeface="+mn-cs"/>
        </a:defRPr>
      </a:lvl7pPr>
      <a:lvl8pPr marL="3200200" algn="l" defTabSz="457172" rtl="0" eaLnBrk="1" latinLnBrk="0" hangingPunct="1">
        <a:defRPr sz="1800" kern="1200">
          <a:solidFill>
            <a:schemeClr val="tx1"/>
          </a:solidFill>
          <a:latin typeface="+mn-lt"/>
          <a:ea typeface="+mn-ea"/>
          <a:cs typeface="+mn-cs"/>
        </a:defRPr>
      </a:lvl8pPr>
      <a:lvl9pPr marL="3657372" algn="l" defTabSz="457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wba.org/adultrosterfor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assets.ngin.com/attachments/document/0130/2860/NWBA_Incident-Injury_Report.docx" TargetMode="External"/><Relationship Id="rId5" Type="http://schemas.openxmlformats.org/officeDocument/2006/relationships/hyperlink" Target="mailto:brandomcbeain@nwba.org" TargetMode="External"/><Relationship Id="rId4" Type="http://schemas.openxmlformats.org/officeDocument/2006/relationships/hyperlink" Target="https://nwba.sportngin.com/register/form/556719209?_ga=2.89170715.1025427326.1501441177-29898949.148763206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wba.org/playereligibility"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nwba.org/applications" TargetMode="External"/><Relationship Id="rId5" Type="http://schemas.openxmlformats.org/officeDocument/2006/relationships/hyperlink" Target="https://nwba.sportngin.com/register/form/214659644?_ga=2.85715993.1025427326.1501441177-29898949.1487632067" TargetMode="External"/><Relationship Id="rId4" Type="http://schemas.openxmlformats.org/officeDocument/2006/relationships/hyperlink" Target="https://nwba.sportngin.com/register/form/986286941?_ga=2.89383963.1025427326.1501441177-29898949.148763206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wba.org/juniorforms" TargetMode="External"/><Relationship Id="rId7" Type="http://schemas.openxmlformats.org/officeDocument/2006/relationships/hyperlink" Target="http://assets.ngin.com/attachments/document/0109/2649/Prep_Division_-_Consent_Form.doc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nwba.sportngin.com/register/form/894761816?_ga=2.64012335.1025427326.1501441177-29898949.1487632067" TargetMode="External"/><Relationship Id="rId5" Type="http://schemas.openxmlformats.org/officeDocument/2006/relationships/hyperlink" Target="http://assets.ngin.com/attachments/document/0105/6195/JUNIOR_DIVISION_MINIMAL_DISABILITY_FORM__rev_8-2016_.pdf" TargetMode="External"/><Relationship Id="rId4" Type="http://schemas.openxmlformats.org/officeDocument/2006/relationships/hyperlink" Target="http://assets.ngin.com/attachments/document/0082/5835/Jr_Division_High_School_Verification_form.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assets.ngin.com/attachments/document/0090/5672/NWBA_Classification_Roster.pdf" TargetMode="External"/><Relationship Id="rId7" Type="http://schemas.openxmlformats.org/officeDocument/2006/relationships/hyperlink" Target="http://www.nwba.org/teamreviewer"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assets.ngin.com/attachments/document/0082/5849/NWBA-Classification-Game-Format.pdf" TargetMode="External"/><Relationship Id="rId5" Type="http://schemas.openxmlformats.org/officeDocument/2006/relationships/hyperlink" Target="http://assets.ngin.com/attachments/document/0082/5851/Team-Reviewer-Worksheet.pdf" TargetMode="External"/><Relationship Id="rId4" Type="http://schemas.openxmlformats.org/officeDocument/2006/relationships/hyperlink" Target="mailto:brandonmcbeain@nwba.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wba.org/teamregistratio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nwba.sportngin.com/register/form/168795041?_ga=2.94101533.1025427326.1501441177-29898949.1487632067" TargetMode="External"/><Relationship Id="rId4" Type="http://schemas.openxmlformats.org/officeDocument/2006/relationships/hyperlink" Target="https://nwba.sportngin.com/register/form/147413447?_ga=2.88124443.1025427326.1501441177-29898949.148763206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nwba.org/concussionsafety"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nwba.org/teamreviewer" TargetMode="External"/><Relationship Id="rId5" Type="http://schemas.openxmlformats.org/officeDocument/2006/relationships/hyperlink" Target="http://www.nwba.org/safesport" TargetMode="External"/><Relationship Id="rId4" Type="http://schemas.openxmlformats.org/officeDocument/2006/relationships/hyperlink" Target="http://www.nwba.org/coachcertific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help.sportsengine.com/customer/portal/articles/1383489-user-guide--iscout#Setting Up iScou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mailto:support@iscoutsports.com" TargetMode="External"/><Relationship Id="rId4" Type="http://schemas.openxmlformats.org/officeDocument/2006/relationships/hyperlink" Target="https://itunes.apple.com/us/app/iscout-basketball-stats-scoring/id395122038?mt=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wba.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help.sportsengine.com/customer/en/portal/articles/1628710-scoring-and-stats-guid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brandonmcbeain@nwba.org" TargetMode="External"/><Relationship Id="rId4" Type="http://schemas.openxmlformats.org/officeDocument/2006/relationships/hyperlink" Target="http://help.sportsengine.com/customer/portal/emails/ne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nwba.org/bo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nwba.org/bylaws" TargetMode="External"/><Relationship Id="rId7" Type="http://schemas.openxmlformats.org/officeDocument/2006/relationships/hyperlink" Target="http://www.nwba.org/divisionguidelin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assets.ngin.com/attachments/document/0118/4630/NWBA_Approved_Policies-Procedures_July_2016.pdf" TargetMode="External"/><Relationship Id="rId5" Type="http://schemas.openxmlformats.org/officeDocument/2006/relationships/hyperlink" Target="http://www.nwba.org/policiesprocedures" TargetMode="External"/><Relationship Id="rId4" Type="http://schemas.openxmlformats.org/officeDocument/2006/relationships/hyperlink" Target="http://assets.ngin.com/attachments/document/0128/7274/2016_NWBA_Bylaws_Adopted_Mar_29_.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wba.org/typesofmembership"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assets.ngin.com/attachments/document/0129/2918/NWBA_Membership_Program_-_Information.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nwba.sportngin.com/register/form/522398080?_ga=2.97225631.1025427326.1501441177-29898949.148763206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 Floor Smal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6858000"/>
          </a:xfrm>
          <a:prstGeom prst="rect">
            <a:avLst/>
          </a:prstGeom>
        </p:spPr>
      </p:pic>
      <p:pic>
        <p:nvPicPr>
          <p:cNvPr id="2" name="Picture 1" descr="NWBA Logos.Final.ai"/>
          <p:cNvPicPr>
            <a:picLocks noChangeAspect="1"/>
          </p:cNvPicPr>
          <p:nvPr/>
        </p:nvPicPr>
        <p:blipFill rotWithShape="1">
          <a:blip r:embed="rId4" cstate="print">
            <a:extLst>
              <a:ext uri="{28A0092B-C50C-407E-A947-70E740481C1C}">
                <a14:useLocalDpi xmlns:a14="http://schemas.microsoft.com/office/drawing/2010/main"/>
              </a:ext>
            </a:extLst>
          </a:blip>
          <a:srcRect l="69621" t="11453" r="5893" b="55163"/>
          <a:stretch/>
        </p:blipFill>
        <p:spPr>
          <a:xfrm>
            <a:off x="2581315" y="812299"/>
            <a:ext cx="3981372" cy="4071124"/>
          </a:xfrm>
          <a:prstGeom prst="rect">
            <a:avLst/>
          </a:prstGeom>
        </p:spPr>
      </p:pic>
      <p:sp>
        <p:nvSpPr>
          <p:cNvPr id="7" name="TextBox 6"/>
          <p:cNvSpPr txBox="1"/>
          <p:nvPr/>
        </p:nvSpPr>
        <p:spPr>
          <a:xfrm>
            <a:off x="1702886" y="4937181"/>
            <a:ext cx="5738228" cy="923330"/>
          </a:xfrm>
          <a:prstGeom prst="rect">
            <a:avLst/>
          </a:prstGeom>
          <a:noFill/>
        </p:spPr>
        <p:txBody>
          <a:bodyPr wrap="square" rtlCol="0">
            <a:spAutoFit/>
          </a:bodyPr>
          <a:lstStyle/>
          <a:p>
            <a:pPr algn="ctr"/>
            <a:r>
              <a:rPr lang="en-US" sz="5400" dirty="0">
                <a:solidFill>
                  <a:schemeClr val="bg1">
                    <a:lumMod val="50000"/>
                  </a:schemeClr>
                </a:solidFill>
                <a:latin typeface="Gotham-Black"/>
                <a:cs typeface="Gotham-Black"/>
              </a:rPr>
              <a:t>Team Guide Book</a:t>
            </a:r>
          </a:p>
        </p:txBody>
      </p:sp>
      <p:sp>
        <p:nvSpPr>
          <p:cNvPr id="3" name="Slide Number Placeholder 2">
            <a:extLst>
              <a:ext uri="{FF2B5EF4-FFF2-40B4-BE49-F238E27FC236}">
                <a16:creationId xmlns:a16="http://schemas.microsoft.com/office/drawing/2014/main" id="{E0CC886D-FFE1-48FA-8D42-453DCFCD1947}"/>
              </a:ext>
            </a:extLst>
          </p:cNvPr>
          <p:cNvSpPr>
            <a:spLocks noGrp="1"/>
          </p:cNvSpPr>
          <p:nvPr>
            <p:ph type="sldNum" sz="quarter" idx="12"/>
          </p:nvPr>
        </p:nvSpPr>
        <p:spPr/>
        <p:txBody>
          <a:bodyPr/>
          <a:lstStyle/>
          <a:p>
            <a:fld id="{599AACB3-DFEB-9D4D-A77A-23FAADBF9D60}" type="slidenum">
              <a:rPr lang="en-US" smtClean="0"/>
              <a:t>1</a:t>
            </a:fld>
            <a:endParaRPr lang="en-US"/>
          </a:p>
        </p:txBody>
      </p:sp>
    </p:spTree>
    <p:extLst>
      <p:ext uri="{BB962C8B-B14F-4D97-AF65-F5344CB8AC3E}">
        <p14:creationId xmlns:p14="http://schemas.microsoft.com/office/powerpoint/2010/main" val="177105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796102" y="348810"/>
            <a:ext cx="7551795" cy="830997"/>
          </a:xfrm>
          <a:prstGeom prst="rect">
            <a:avLst/>
          </a:prstGeom>
          <a:noFill/>
        </p:spPr>
        <p:txBody>
          <a:bodyPr wrap="square" rtlCol="0">
            <a:spAutoFit/>
          </a:bodyPr>
          <a:lstStyle/>
          <a:p>
            <a:pPr algn="ctr"/>
            <a:r>
              <a:rPr lang="en-US" sz="4800" dirty="0">
                <a:latin typeface="Gotham Light" pitchFamily="50" charset="0"/>
              </a:rPr>
              <a:t> Team Payment Options</a:t>
            </a:r>
          </a:p>
        </p:txBody>
      </p:sp>
      <p:sp>
        <p:nvSpPr>
          <p:cNvPr id="3" name="TextBox 2">
            <a:extLst>
              <a:ext uri="{FF2B5EF4-FFF2-40B4-BE49-F238E27FC236}">
                <a16:creationId xmlns:a16="http://schemas.microsoft.com/office/drawing/2014/main" id="{80353741-C46B-4374-B25C-4AF0BBB6A471}"/>
              </a:ext>
            </a:extLst>
          </p:cNvPr>
          <p:cNvSpPr txBox="1"/>
          <p:nvPr/>
        </p:nvSpPr>
        <p:spPr>
          <a:xfrm>
            <a:off x="936884" y="1364492"/>
            <a:ext cx="7270230" cy="4524315"/>
          </a:xfrm>
          <a:prstGeom prst="rect">
            <a:avLst/>
          </a:prstGeom>
          <a:noFill/>
        </p:spPr>
        <p:txBody>
          <a:bodyPr wrap="square" numCol="1" rtlCol="0">
            <a:spAutoFit/>
          </a:bodyPr>
          <a:lstStyle/>
          <a:p>
            <a:r>
              <a:rPr lang="en-US" sz="1600" dirty="0">
                <a:latin typeface="Gotham Light" pitchFamily="50" charset="0"/>
              </a:rPr>
              <a:t>The following are the payment options when completing an entry for the 2017-18 Team Registration session for the NWBA.</a:t>
            </a:r>
          </a:p>
          <a:p>
            <a:endParaRPr lang="en-US" sz="1600" dirty="0">
              <a:latin typeface="Gotham Light" pitchFamily="50" charset="0"/>
            </a:endParaRPr>
          </a:p>
          <a:p>
            <a:pPr marL="285750" indent="-285750">
              <a:buFont typeface="Arial" panose="020B0604020202020204" pitchFamily="34" charset="0"/>
              <a:buChar char="•"/>
            </a:pPr>
            <a:r>
              <a:rPr lang="en-US" sz="1600" dirty="0">
                <a:latin typeface="Gotham Light" pitchFamily="50" charset="0"/>
              </a:rPr>
              <a:t>Pay in Full during registration</a:t>
            </a:r>
          </a:p>
          <a:p>
            <a:pPr marL="285750" indent="-285750">
              <a:buFont typeface="Arial" panose="020B0604020202020204" pitchFamily="34" charset="0"/>
              <a:buChar char="•"/>
            </a:pPr>
            <a:r>
              <a:rPr lang="en-US" sz="1600" dirty="0">
                <a:latin typeface="Gotham Light" pitchFamily="50" charset="0"/>
              </a:rPr>
              <a:t>Partial Payment - 50% due during registration</a:t>
            </a:r>
          </a:p>
          <a:p>
            <a:pPr marL="285750" indent="-285750">
              <a:buFont typeface="Arial" panose="020B0604020202020204" pitchFamily="34" charset="0"/>
              <a:buChar char="•"/>
            </a:pPr>
            <a:r>
              <a:rPr lang="en-US" sz="1600" dirty="0">
                <a:latin typeface="Gotham Light" pitchFamily="50" charset="0"/>
              </a:rPr>
              <a:t>Payment plan with all dues being paid in full by November 1. The payment plan for one-team is that 50 percent of the dues be paid upon registration, with the remaining balance due no later than November 1. Any organization that has two or more teams, will have to pay in full for one team, and then the remaining balance is due no later than November 1.</a:t>
            </a:r>
          </a:p>
          <a:p>
            <a:pPr marL="742950" lvl="1" indent="-285750">
              <a:buFont typeface="Arial" panose="020B0604020202020204" pitchFamily="34" charset="0"/>
              <a:buChar char="•"/>
            </a:pPr>
            <a:r>
              <a:rPr lang="en-US" sz="1600" dirty="0">
                <a:latin typeface="Gotham Light" pitchFamily="50" charset="0"/>
              </a:rPr>
              <a:t>Any team who has not paid in full by November 1 will be ineligible for 2017-18 NWBA post season tournaments, and the team will not be a member in good standing until all dues are paid in full.</a:t>
            </a:r>
          </a:p>
          <a:p>
            <a:endParaRPr lang="en-US" sz="1600" dirty="0">
              <a:latin typeface="Gotham Light" pitchFamily="50" charset="0"/>
            </a:endParaRPr>
          </a:p>
          <a:p>
            <a:r>
              <a:rPr lang="en-US" sz="1600" dirty="0">
                <a:latin typeface="Gotham Light" pitchFamily="50" charset="0"/>
              </a:rPr>
              <a:t>Please contact Brandon McBeain at brandonmcbeain@nwba.org to establish a payment plan</a:t>
            </a:r>
            <a:r>
              <a:rPr lang="en-US" sz="1600" b="1" dirty="0">
                <a:latin typeface="Gotham Light" pitchFamily="50" charset="0"/>
              </a:rPr>
              <a:t>.</a:t>
            </a:r>
          </a:p>
        </p:txBody>
      </p:sp>
      <p:sp>
        <p:nvSpPr>
          <p:cNvPr id="5" name="Slide Number Placeholder 4">
            <a:extLst>
              <a:ext uri="{FF2B5EF4-FFF2-40B4-BE49-F238E27FC236}">
                <a16:creationId xmlns:a16="http://schemas.microsoft.com/office/drawing/2014/main" id="{6E74B2BD-D49B-4AE0-8A7F-7AD10FDFEAC8}"/>
              </a:ext>
            </a:extLst>
          </p:cNvPr>
          <p:cNvSpPr>
            <a:spLocks noGrp="1"/>
          </p:cNvSpPr>
          <p:nvPr>
            <p:ph type="sldNum" sz="quarter" idx="12"/>
          </p:nvPr>
        </p:nvSpPr>
        <p:spPr/>
        <p:txBody>
          <a:bodyPr/>
          <a:lstStyle/>
          <a:p>
            <a:fld id="{599AACB3-DFEB-9D4D-A77A-23FAADBF9D60}" type="slidenum">
              <a:rPr lang="en-US" smtClean="0"/>
              <a:t>10</a:t>
            </a:fld>
            <a:endParaRPr lang="en-US"/>
          </a:p>
        </p:txBody>
      </p:sp>
    </p:spTree>
    <p:extLst>
      <p:ext uri="{BB962C8B-B14F-4D97-AF65-F5344CB8AC3E}">
        <p14:creationId xmlns:p14="http://schemas.microsoft.com/office/powerpoint/2010/main" val="299059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139137"/>
            <a:ext cx="7270230" cy="830997"/>
          </a:xfrm>
          <a:prstGeom prst="rect">
            <a:avLst/>
          </a:prstGeom>
          <a:noFill/>
        </p:spPr>
        <p:txBody>
          <a:bodyPr wrap="square" rtlCol="0">
            <a:spAutoFit/>
          </a:bodyPr>
          <a:lstStyle/>
          <a:p>
            <a:pPr algn="ctr"/>
            <a:r>
              <a:rPr lang="en-US" sz="4800" dirty="0">
                <a:latin typeface="Gotham Light" pitchFamily="50" charset="0"/>
              </a:rPr>
              <a:t>Team Forms</a:t>
            </a:r>
          </a:p>
        </p:txBody>
      </p:sp>
      <p:sp>
        <p:nvSpPr>
          <p:cNvPr id="3" name="TextBox 2">
            <a:extLst>
              <a:ext uri="{FF2B5EF4-FFF2-40B4-BE49-F238E27FC236}">
                <a16:creationId xmlns:a16="http://schemas.microsoft.com/office/drawing/2014/main" id="{320D7F5F-EA5F-4822-95B6-3A75354F8774}"/>
              </a:ext>
            </a:extLst>
          </p:cNvPr>
          <p:cNvSpPr txBox="1"/>
          <p:nvPr/>
        </p:nvSpPr>
        <p:spPr>
          <a:xfrm>
            <a:off x="547576" y="1213974"/>
            <a:ext cx="8048847" cy="5986254"/>
          </a:xfrm>
          <a:prstGeom prst="rect">
            <a:avLst/>
          </a:prstGeom>
          <a:noFill/>
        </p:spPr>
        <p:txBody>
          <a:bodyPr wrap="square" rtlCol="0">
            <a:spAutoFit/>
          </a:bodyPr>
          <a:lstStyle/>
          <a:p>
            <a:r>
              <a:rPr lang="en-US" sz="1300" b="1" u="sng" dirty="0">
                <a:latin typeface="Gotham Light" pitchFamily="50" charset="0"/>
              </a:rPr>
              <a:t>Adult Division II &amp; III Roster Form</a:t>
            </a:r>
          </a:p>
          <a:p>
            <a:r>
              <a:rPr lang="en-US" sz="1300" dirty="0">
                <a:latin typeface="Gotham Light" pitchFamily="50" charset="0"/>
              </a:rPr>
              <a:t>Adult Division II and Division III teams must complete a Roster Form Registration for the review and approval of the Adult Division Executive Committee. The Adult Division Executive Committee will review and confirm rosters for all teams requesting to participate in Adult Division II &amp; III for the 2017-18 season. Teams must complete Team Registration prior to submitting an Adult Division II &amp; III Roster Form.</a:t>
            </a:r>
          </a:p>
          <a:p>
            <a:pPr marL="742950" lvl="1" indent="-285750">
              <a:buFont typeface="Arial" panose="020B0604020202020204" pitchFamily="34" charset="0"/>
              <a:buChar char="•"/>
            </a:pPr>
            <a:r>
              <a:rPr lang="en-US" sz="1300" dirty="0">
                <a:latin typeface="Gotham Light" pitchFamily="50" charset="0"/>
              </a:rPr>
              <a:t>Adult Division III teams should submit a Roster Form Registration by Tuesday, August 15.</a:t>
            </a:r>
          </a:p>
          <a:p>
            <a:pPr marL="742950" lvl="1" indent="-285750">
              <a:buFont typeface="Arial" panose="020B0604020202020204" pitchFamily="34" charset="0"/>
              <a:buChar char="•"/>
            </a:pPr>
            <a:r>
              <a:rPr lang="en-US" sz="1300" dirty="0">
                <a:latin typeface="Gotham Light" pitchFamily="50" charset="0"/>
              </a:rPr>
              <a:t>Adult Division II teams should submit a Roster Form Registration by Thursday, August 31.</a:t>
            </a:r>
          </a:p>
          <a:p>
            <a:endParaRPr lang="en-US" sz="1300" dirty="0">
              <a:latin typeface="Gotham Light" pitchFamily="50" charset="0"/>
            </a:endParaRPr>
          </a:p>
          <a:p>
            <a:pPr algn="ctr"/>
            <a:r>
              <a:rPr lang="en-US" sz="1300" dirty="0">
                <a:latin typeface="Gotham Light" pitchFamily="50" charset="0"/>
                <a:hlinkClick r:id="rId3"/>
              </a:rPr>
              <a:t>Click Here to Complete an Adult Division II &amp; III Roster Form</a:t>
            </a:r>
            <a:endParaRPr lang="en-US" sz="1300" dirty="0">
              <a:latin typeface="Gotham Light" pitchFamily="50" charset="0"/>
            </a:endParaRPr>
          </a:p>
          <a:p>
            <a:pPr algn="ctr"/>
            <a:endParaRPr lang="en-US" sz="1300" dirty="0">
              <a:latin typeface="Gotham Light" pitchFamily="50" charset="0"/>
            </a:endParaRPr>
          </a:p>
          <a:p>
            <a:r>
              <a:rPr lang="en-US" sz="1300" b="1" u="sng" dirty="0">
                <a:latin typeface="Gotham Light" pitchFamily="50" charset="0"/>
              </a:rPr>
              <a:t>Certificate of Insurance</a:t>
            </a:r>
          </a:p>
          <a:p>
            <a:r>
              <a:rPr lang="en-US" sz="1300" dirty="0">
                <a:latin typeface="Gotham Light" pitchFamily="50" charset="0"/>
              </a:rPr>
              <a:t>All NWBA registered members, individual/team/affiliate, are eligible for insurance coverage. Insurance coverage is necessary for practice location, fundraising events and competition (games/tournaments). Although request can typically be turned around within a few days, please allow 5-7 business days for processing.</a:t>
            </a:r>
          </a:p>
          <a:p>
            <a:endParaRPr lang="en-US" sz="1300" dirty="0">
              <a:latin typeface="Gotham Light" pitchFamily="50" charset="0"/>
            </a:endParaRPr>
          </a:p>
          <a:p>
            <a:pPr algn="ctr"/>
            <a:r>
              <a:rPr lang="en-US" sz="1300" dirty="0">
                <a:latin typeface="Gotham Light" pitchFamily="50" charset="0"/>
                <a:hlinkClick r:id="rId4"/>
              </a:rPr>
              <a:t>Click Here to Complete Request for Certificate of Insurance Application</a:t>
            </a:r>
            <a:endParaRPr lang="en-US" sz="1300" dirty="0">
              <a:latin typeface="Gotham Light" pitchFamily="50" charset="0"/>
            </a:endParaRPr>
          </a:p>
          <a:p>
            <a:endParaRPr lang="en-US" sz="1300" dirty="0">
              <a:latin typeface="Gotham Light" pitchFamily="50" charset="0"/>
            </a:endParaRPr>
          </a:p>
          <a:p>
            <a:r>
              <a:rPr lang="en-US" sz="1300" b="1" u="sng" dirty="0">
                <a:latin typeface="Gotham Light" pitchFamily="50" charset="0"/>
              </a:rPr>
              <a:t>NWBA Incident &amp; Injury Form</a:t>
            </a:r>
          </a:p>
          <a:p>
            <a:r>
              <a:rPr lang="en-US" sz="1300" dirty="0">
                <a:latin typeface="Gotham Light" pitchFamily="50" charset="0"/>
              </a:rPr>
              <a:t>Please complete the following form if an incident and/or injury occurs at an NWBA practice, event or competition. Please return completed forms to Brandon McBeain at </a:t>
            </a:r>
            <a:r>
              <a:rPr lang="en-US" sz="1300" u="sng" dirty="0">
                <a:latin typeface="Gotham Light" pitchFamily="50" charset="0"/>
                <a:hlinkClick r:id="rId5"/>
              </a:rPr>
              <a:t>brandonmcbeain@nwba.org</a:t>
            </a:r>
            <a:r>
              <a:rPr lang="en-US" sz="1300" dirty="0">
                <a:latin typeface="Gotham Light" pitchFamily="50" charset="0"/>
              </a:rPr>
              <a:t>.</a:t>
            </a:r>
          </a:p>
          <a:p>
            <a:endParaRPr lang="en-US" sz="1300" dirty="0">
              <a:latin typeface="Gotham Light" pitchFamily="50" charset="0"/>
            </a:endParaRPr>
          </a:p>
          <a:p>
            <a:pPr algn="ctr"/>
            <a:r>
              <a:rPr lang="en-US" sz="1300" dirty="0">
                <a:latin typeface="Gotham Light" pitchFamily="50" charset="0"/>
                <a:hlinkClick r:id="rId6"/>
              </a:rPr>
              <a:t>Click Here to Complete an NWBA Incident &amp; Injury Report Form</a:t>
            </a:r>
            <a:endParaRPr lang="en-US" sz="1300" dirty="0">
              <a:latin typeface="Gotham Light" pitchFamily="50" charset="0"/>
            </a:endParaRPr>
          </a:p>
          <a:p>
            <a:endParaRPr lang="en-US" sz="1400" dirty="0"/>
          </a:p>
          <a:p>
            <a:endParaRPr lang="en-US" dirty="0"/>
          </a:p>
        </p:txBody>
      </p:sp>
      <p:sp>
        <p:nvSpPr>
          <p:cNvPr id="5" name="Slide Number Placeholder 4">
            <a:extLst>
              <a:ext uri="{FF2B5EF4-FFF2-40B4-BE49-F238E27FC236}">
                <a16:creationId xmlns:a16="http://schemas.microsoft.com/office/drawing/2014/main" id="{55A75C85-C82B-42D6-A51B-B8AD3FEC910D}"/>
              </a:ext>
            </a:extLst>
          </p:cNvPr>
          <p:cNvSpPr>
            <a:spLocks noGrp="1"/>
          </p:cNvSpPr>
          <p:nvPr>
            <p:ph type="sldNum" sz="quarter" idx="12"/>
          </p:nvPr>
        </p:nvSpPr>
        <p:spPr/>
        <p:txBody>
          <a:bodyPr/>
          <a:lstStyle/>
          <a:p>
            <a:fld id="{599AACB3-DFEB-9D4D-A77A-23FAADBF9D60}" type="slidenum">
              <a:rPr lang="en-US" smtClean="0"/>
              <a:t>11</a:t>
            </a:fld>
            <a:endParaRPr lang="en-US"/>
          </a:p>
        </p:txBody>
      </p:sp>
    </p:spTree>
    <p:extLst>
      <p:ext uri="{BB962C8B-B14F-4D97-AF65-F5344CB8AC3E}">
        <p14:creationId xmlns:p14="http://schemas.microsoft.com/office/powerpoint/2010/main" val="16944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139137"/>
            <a:ext cx="7270230" cy="830997"/>
          </a:xfrm>
          <a:prstGeom prst="rect">
            <a:avLst/>
          </a:prstGeom>
          <a:noFill/>
        </p:spPr>
        <p:txBody>
          <a:bodyPr wrap="square" rtlCol="0">
            <a:spAutoFit/>
          </a:bodyPr>
          <a:lstStyle/>
          <a:p>
            <a:pPr algn="ctr"/>
            <a:r>
              <a:rPr lang="en-US" sz="4800" dirty="0">
                <a:latin typeface="Gotham Light" pitchFamily="50" charset="0"/>
              </a:rPr>
              <a:t>Individual Forms</a:t>
            </a:r>
            <a:endParaRPr lang="en-US" sz="2800" dirty="0">
              <a:latin typeface="Gotham Light" pitchFamily="50" charset="0"/>
            </a:endParaRPr>
          </a:p>
        </p:txBody>
      </p:sp>
      <p:sp>
        <p:nvSpPr>
          <p:cNvPr id="5" name="Slide Number Placeholder 4">
            <a:extLst>
              <a:ext uri="{FF2B5EF4-FFF2-40B4-BE49-F238E27FC236}">
                <a16:creationId xmlns:a16="http://schemas.microsoft.com/office/drawing/2014/main" id="{55A75C85-C82B-42D6-A51B-B8AD3FEC910D}"/>
              </a:ext>
            </a:extLst>
          </p:cNvPr>
          <p:cNvSpPr>
            <a:spLocks noGrp="1"/>
          </p:cNvSpPr>
          <p:nvPr>
            <p:ph type="sldNum" sz="quarter" idx="12"/>
          </p:nvPr>
        </p:nvSpPr>
        <p:spPr/>
        <p:txBody>
          <a:bodyPr/>
          <a:lstStyle/>
          <a:p>
            <a:fld id="{599AACB3-DFEB-9D4D-A77A-23FAADBF9D60}" type="slidenum">
              <a:rPr lang="en-US" smtClean="0"/>
              <a:t>12</a:t>
            </a:fld>
            <a:endParaRPr lang="en-US"/>
          </a:p>
        </p:txBody>
      </p:sp>
      <p:sp>
        <p:nvSpPr>
          <p:cNvPr id="6" name="TextBox 5">
            <a:extLst>
              <a:ext uri="{FF2B5EF4-FFF2-40B4-BE49-F238E27FC236}">
                <a16:creationId xmlns:a16="http://schemas.microsoft.com/office/drawing/2014/main" id="{B7A45F7C-43DA-4517-A8E6-DA89B09682C8}"/>
              </a:ext>
            </a:extLst>
          </p:cNvPr>
          <p:cNvSpPr txBox="1"/>
          <p:nvPr/>
        </p:nvSpPr>
        <p:spPr>
          <a:xfrm>
            <a:off x="547576" y="1213974"/>
            <a:ext cx="8048847" cy="5262979"/>
          </a:xfrm>
          <a:prstGeom prst="rect">
            <a:avLst/>
          </a:prstGeom>
          <a:noFill/>
        </p:spPr>
        <p:txBody>
          <a:bodyPr wrap="square" rtlCol="0">
            <a:spAutoFit/>
          </a:bodyPr>
          <a:lstStyle/>
          <a:p>
            <a:r>
              <a:rPr lang="en-US" sz="1400" b="1" u="sng" dirty="0">
                <a:latin typeface="Gotham Light" pitchFamily="50" charset="0"/>
              </a:rPr>
              <a:t>Consideration of Eligibility</a:t>
            </a:r>
          </a:p>
          <a:p>
            <a:r>
              <a:rPr lang="en-US" sz="1400" dirty="0">
                <a:latin typeface="Gotham Light" pitchFamily="50" charset="0"/>
              </a:rPr>
              <a:t>Please ensure you have reviewed and completed the necessary information and processes for player eligibility with the NWBA. This information and processes should be completed </a:t>
            </a:r>
            <a:r>
              <a:rPr lang="en-US" sz="1400" b="1" u="sng" dirty="0">
                <a:latin typeface="Gotham Light" pitchFamily="50" charset="0"/>
              </a:rPr>
              <a:t>PRIOR</a:t>
            </a:r>
            <a:r>
              <a:rPr lang="en-US" sz="1400" dirty="0">
                <a:latin typeface="Gotham Light" pitchFamily="50" charset="0"/>
              </a:rPr>
              <a:t> to completing Athlete Registration. Please visit </a:t>
            </a:r>
            <a:r>
              <a:rPr lang="en-US" sz="1400" dirty="0">
                <a:latin typeface="Gotham Light" pitchFamily="50" charset="0"/>
                <a:hlinkClick r:id="rId3"/>
              </a:rPr>
              <a:t>http://www.nwba.org/playereligibility</a:t>
            </a:r>
            <a:r>
              <a:rPr lang="en-US" sz="1400" dirty="0">
                <a:latin typeface="Gotham Light" pitchFamily="50" charset="0"/>
              </a:rPr>
              <a:t> for more information on player eligibility.</a:t>
            </a:r>
          </a:p>
          <a:p>
            <a:endParaRPr lang="en-US" sz="1400" dirty="0">
              <a:latin typeface="Gotham Light" pitchFamily="50" charset="0"/>
            </a:endParaRPr>
          </a:p>
          <a:p>
            <a:pPr algn="ctr"/>
            <a:r>
              <a:rPr lang="en-US" sz="1400" dirty="0">
                <a:latin typeface="Gotham Light" pitchFamily="50" charset="0"/>
                <a:hlinkClick r:id="rId4"/>
              </a:rPr>
              <a:t>Click Here to Complete an Application Consideration for Player Eligibility</a:t>
            </a:r>
            <a:endParaRPr lang="en-US" sz="1400" dirty="0">
              <a:latin typeface="Gotham Light" pitchFamily="50" charset="0"/>
            </a:endParaRPr>
          </a:p>
          <a:p>
            <a:endParaRPr lang="en-US" sz="1400" dirty="0">
              <a:latin typeface="Gotham Light" pitchFamily="50" charset="0"/>
            </a:endParaRPr>
          </a:p>
          <a:p>
            <a:r>
              <a:rPr lang="en-US" sz="1400" b="1" u="sng" dirty="0">
                <a:latin typeface="Gotham Light" pitchFamily="50" charset="0"/>
              </a:rPr>
              <a:t>Player Transfer</a:t>
            </a:r>
          </a:p>
          <a:p>
            <a:r>
              <a:rPr lang="en-US" sz="1400" dirty="0">
                <a:latin typeface="Gotham Light" pitchFamily="50" charset="0"/>
              </a:rPr>
              <a:t>An Application for Player Transfer is required for any player considering playing on a different team than the one they played on last season. You must complete this application to submit Player Transfer Request, no other forms will be considered. You will be contacted via email once your transfer has been reviewed and a decision has been made.</a:t>
            </a:r>
          </a:p>
          <a:p>
            <a:endParaRPr lang="en-US" sz="1400" b="1" u="sng" dirty="0">
              <a:latin typeface="Gotham Light" pitchFamily="50" charset="0"/>
            </a:endParaRPr>
          </a:p>
          <a:p>
            <a:r>
              <a:rPr lang="en-US" sz="1400" b="1" i="1" dirty="0">
                <a:latin typeface="Gotham Light" pitchFamily="50" charset="0"/>
              </a:rPr>
              <a:t>Please review the NWBA Policies &amp; Procedures and Division Guidelines for more information on player transfers.</a:t>
            </a:r>
          </a:p>
          <a:p>
            <a:endParaRPr lang="en-US" sz="1400" b="1" u="sng" dirty="0">
              <a:latin typeface="Gotham Light" pitchFamily="50" charset="0"/>
            </a:endParaRPr>
          </a:p>
          <a:p>
            <a:pPr algn="ctr"/>
            <a:r>
              <a:rPr lang="en-US" sz="1400" b="1" u="sng" dirty="0">
                <a:latin typeface="Gotham Light" pitchFamily="50" charset="0"/>
                <a:hlinkClick r:id="rId5"/>
              </a:rPr>
              <a:t>Click Here to Complete an Application for a Player Transfer</a:t>
            </a:r>
            <a:endParaRPr lang="en-US" sz="1400" b="1" u="sng" dirty="0">
              <a:latin typeface="Gotham Light" pitchFamily="50" charset="0"/>
            </a:endParaRPr>
          </a:p>
          <a:p>
            <a:pPr lvl="2"/>
            <a:endParaRPr lang="en-US" sz="1400" dirty="0">
              <a:latin typeface="Gotham Light" pitchFamily="50" charset="0"/>
            </a:endParaRPr>
          </a:p>
          <a:p>
            <a:r>
              <a:rPr lang="en-US" sz="1400" b="1" u="sng" dirty="0">
                <a:latin typeface="Gotham Light" pitchFamily="50" charset="0"/>
              </a:rPr>
              <a:t>Applications &amp; Forms</a:t>
            </a:r>
          </a:p>
          <a:p>
            <a:r>
              <a:rPr lang="en-US" sz="1400" dirty="0">
                <a:latin typeface="Gotham Light" pitchFamily="50" charset="0"/>
              </a:rPr>
              <a:t>Please visit </a:t>
            </a:r>
            <a:r>
              <a:rPr lang="en-US" sz="1400" dirty="0">
                <a:latin typeface="Gotham Light" pitchFamily="50" charset="0"/>
                <a:hlinkClick r:id="rId6"/>
              </a:rPr>
              <a:t>http://www.nwba.org/applications</a:t>
            </a:r>
            <a:r>
              <a:rPr lang="en-US" sz="1400" dirty="0">
                <a:latin typeface="Gotham Light" pitchFamily="50" charset="0"/>
              </a:rPr>
              <a:t> to view information and links to various forms and applications. Subpages were created for General Apps, Event Sanction App, Junior Division Forms and Classification Forms.</a:t>
            </a:r>
          </a:p>
        </p:txBody>
      </p:sp>
    </p:spTree>
    <p:extLst>
      <p:ext uri="{BB962C8B-B14F-4D97-AF65-F5344CB8AC3E}">
        <p14:creationId xmlns:p14="http://schemas.microsoft.com/office/powerpoint/2010/main" val="109995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139137"/>
            <a:ext cx="7270230" cy="830997"/>
          </a:xfrm>
          <a:prstGeom prst="rect">
            <a:avLst/>
          </a:prstGeom>
          <a:noFill/>
        </p:spPr>
        <p:txBody>
          <a:bodyPr wrap="square" rtlCol="0">
            <a:spAutoFit/>
          </a:bodyPr>
          <a:lstStyle/>
          <a:p>
            <a:pPr algn="ctr"/>
            <a:r>
              <a:rPr lang="en-US" sz="4800" dirty="0">
                <a:latin typeface="Gotham Light" pitchFamily="50" charset="0"/>
              </a:rPr>
              <a:t>Individual Forms </a:t>
            </a:r>
            <a:r>
              <a:rPr lang="en-US" dirty="0">
                <a:latin typeface="Gotham Light" pitchFamily="50" charset="0"/>
              </a:rPr>
              <a:t>– Junior Division</a:t>
            </a:r>
          </a:p>
        </p:txBody>
      </p:sp>
      <p:sp>
        <p:nvSpPr>
          <p:cNvPr id="5" name="Slide Number Placeholder 4">
            <a:extLst>
              <a:ext uri="{FF2B5EF4-FFF2-40B4-BE49-F238E27FC236}">
                <a16:creationId xmlns:a16="http://schemas.microsoft.com/office/drawing/2014/main" id="{55A75C85-C82B-42D6-A51B-B8AD3FEC910D}"/>
              </a:ext>
            </a:extLst>
          </p:cNvPr>
          <p:cNvSpPr>
            <a:spLocks noGrp="1"/>
          </p:cNvSpPr>
          <p:nvPr>
            <p:ph type="sldNum" sz="quarter" idx="12"/>
          </p:nvPr>
        </p:nvSpPr>
        <p:spPr/>
        <p:txBody>
          <a:bodyPr/>
          <a:lstStyle/>
          <a:p>
            <a:fld id="{599AACB3-DFEB-9D4D-A77A-23FAADBF9D60}" type="slidenum">
              <a:rPr lang="en-US" smtClean="0"/>
              <a:t>13</a:t>
            </a:fld>
            <a:endParaRPr lang="en-US"/>
          </a:p>
        </p:txBody>
      </p:sp>
      <p:sp>
        <p:nvSpPr>
          <p:cNvPr id="6" name="TextBox 5">
            <a:extLst>
              <a:ext uri="{FF2B5EF4-FFF2-40B4-BE49-F238E27FC236}">
                <a16:creationId xmlns:a16="http://schemas.microsoft.com/office/drawing/2014/main" id="{B7A45F7C-43DA-4517-A8E6-DA89B09682C8}"/>
              </a:ext>
            </a:extLst>
          </p:cNvPr>
          <p:cNvSpPr txBox="1"/>
          <p:nvPr/>
        </p:nvSpPr>
        <p:spPr>
          <a:xfrm>
            <a:off x="547576" y="1213974"/>
            <a:ext cx="8048847" cy="5293757"/>
          </a:xfrm>
          <a:prstGeom prst="rect">
            <a:avLst/>
          </a:prstGeom>
          <a:noFill/>
        </p:spPr>
        <p:txBody>
          <a:bodyPr wrap="square" rtlCol="0">
            <a:spAutoFit/>
          </a:bodyPr>
          <a:lstStyle/>
          <a:p>
            <a:r>
              <a:rPr lang="en-US" sz="1300" b="1" u="sng" dirty="0">
                <a:latin typeface="Gotham Light" pitchFamily="50" charset="0"/>
              </a:rPr>
              <a:t>Junior Division</a:t>
            </a:r>
          </a:p>
          <a:p>
            <a:r>
              <a:rPr lang="en-US" sz="1300" dirty="0">
                <a:latin typeface="Gotham Light" pitchFamily="50" charset="0"/>
              </a:rPr>
              <a:t>The forms listed below are used for operations within the Junior Division of the NWBA. These forms are needed to complete an entry for Athlete Registration. Please visit </a:t>
            </a:r>
            <a:r>
              <a:rPr lang="en-US" sz="1300" dirty="0">
                <a:latin typeface="Gotham Light" pitchFamily="50" charset="0"/>
                <a:hlinkClick r:id="rId3"/>
              </a:rPr>
              <a:t>http://www.nwba.org/juniorforms</a:t>
            </a:r>
            <a:r>
              <a:rPr lang="en-US" sz="1300" dirty="0">
                <a:latin typeface="Gotham Light" pitchFamily="50" charset="0"/>
              </a:rPr>
              <a:t> for more information on Junior Division forms.</a:t>
            </a:r>
          </a:p>
          <a:p>
            <a:endParaRPr lang="en-US" sz="1300" dirty="0">
              <a:latin typeface="Gotham Light" pitchFamily="50" charset="0"/>
            </a:endParaRPr>
          </a:p>
          <a:p>
            <a:pPr lvl="1"/>
            <a:r>
              <a:rPr lang="en-US" sz="1300" u="sng" dirty="0">
                <a:latin typeface="Gotham Light" pitchFamily="50" charset="0"/>
                <a:hlinkClick r:id="rId4"/>
              </a:rPr>
              <a:t>High School Verification Form</a:t>
            </a:r>
            <a:r>
              <a:rPr lang="en-US" sz="1300" dirty="0">
                <a:latin typeface="Gotham Light" pitchFamily="50" charset="0"/>
              </a:rPr>
              <a:t> – Annual Update</a:t>
            </a:r>
          </a:p>
          <a:p>
            <a:pPr marL="742950" lvl="1" indent="-285750">
              <a:buFont typeface="Arial" panose="020B0604020202020204" pitchFamily="34" charset="0"/>
              <a:buChar char="•"/>
            </a:pPr>
            <a:r>
              <a:rPr lang="en-US" sz="1300" dirty="0">
                <a:latin typeface="Gotham Light" pitchFamily="50" charset="0"/>
              </a:rPr>
              <a:t>Athletes 17 years old or older</a:t>
            </a:r>
          </a:p>
          <a:p>
            <a:pPr marL="742950" lvl="1" indent="-285750">
              <a:buFont typeface="Arial" panose="020B0604020202020204" pitchFamily="34" charset="0"/>
              <a:buChar char="•"/>
            </a:pPr>
            <a:endParaRPr lang="en-US" sz="1300" dirty="0">
              <a:latin typeface="Gotham Light" pitchFamily="50" charset="0"/>
            </a:endParaRPr>
          </a:p>
          <a:p>
            <a:pPr lvl="1"/>
            <a:r>
              <a:rPr lang="en-US" sz="1300" u="sng" dirty="0">
                <a:latin typeface="Gotham Light" pitchFamily="50" charset="0"/>
                <a:hlinkClick r:id="rId5"/>
              </a:rPr>
              <a:t>Junior Minimum Disability Form</a:t>
            </a:r>
            <a:r>
              <a:rPr lang="en-US" sz="1300" dirty="0">
                <a:latin typeface="Gotham Light" pitchFamily="50" charset="0"/>
              </a:rPr>
              <a:t> – One-time submission</a:t>
            </a:r>
          </a:p>
          <a:p>
            <a:pPr marL="742950" lvl="1" indent="-285750">
              <a:buFont typeface="Arial" panose="020B0604020202020204" pitchFamily="34" charset="0"/>
              <a:buChar char="•"/>
            </a:pPr>
            <a:r>
              <a:rPr lang="en-US" sz="1300" dirty="0">
                <a:latin typeface="Gotham Light" pitchFamily="50" charset="0"/>
              </a:rPr>
              <a:t>Only new athletes (did not participate in 2016-17 season)</a:t>
            </a:r>
          </a:p>
          <a:p>
            <a:pPr lvl="1"/>
            <a:r>
              <a:rPr lang="en-US" sz="1300" dirty="0">
                <a:latin typeface="Gotham Light" pitchFamily="50" charset="0"/>
              </a:rPr>
              <a:t>Birth Certificate – One-time submission</a:t>
            </a:r>
          </a:p>
          <a:p>
            <a:pPr lvl="1"/>
            <a:endParaRPr lang="en-US" sz="1300" dirty="0">
              <a:latin typeface="Gotham Light" pitchFamily="50" charset="0"/>
            </a:endParaRPr>
          </a:p>
          <a:p>
            <a:pPr lvl="1"/>
            <a:r>
              <a:rPr lang="en-US" sz="1300" dirty="0">
                <a:latin typeface="Gotham Light" pitchFamily="50" charset="0"/>
                <a:hlinkClick r:id="rId6"/>
              </a:rPr>
              <a:t>Prep Exemption Form</a:t>
            </a:r>
            <a:r>
              <a:rPr lang="en-US" sz="1300" dirty="0">
                <a:latin typeface="Gotham Light" pitchFamily="50" charset="0"/>
              </a:rPr>
              <a:t> – Annual Update</a:t>
            </a:r>
          </a:p>
          <a:p>
            <a:pPr marL="742950" lvl="1" indent="-285750">
              <a:buFont typeface="Arial" panose="020B0604020202020204" pitchFamily="34" charset="0"/>
              <a:buChar char="•"/>
            </a:pPr>
            <a:r>
              <a:rPr lang="en-US" sz="1300" dirty="0">
                <a:latin typeface="Gotham Light" pitchFamily="50" charset="0"/>
              </a:rPr>
              <a:t>All players 13 and up (still in high school) with significant neurological (i.e. muscular dystrophy, cerebral palsy) and/or cognitive disabilities (i.e. cerebral palsy, traumatic brain injury, spina bifida with hydrocephalus/shunt malfunctions) which affect mobility, coordinated movement, strength, and endurance.</a:t>
            </a:r>
          </a:p>
          <a:p>
            <a:pPr marL="1200150" lvl="2" indent="-285750">
              <a:buFont typeface="Courier New" panose="02070309020205020404" pitchFamily="49" charset="0"/>
              <a:buChar char="o"/>
            </a:pPr>
            <a:r>
              <a:rPr lang="en-US" sz="1300" dirty="0">
                <a:latin typeface="Gotham Light" pitchFamily="50" charset="0"/>
              </a:rPr>
              <a:t>These athletes will be reviewed by the Junior Division Executive Committee for eligibility.</a:t>
            </a:r>
          </a:p>
          <a:p>
            <a:pPr marL="1200150" lvl="2" indent="-285750">
              <a:buFont typeface="Courier New" panose="02070309020205020404" pitchFamily="49" charset="0"/>
              <a:buChar char="o"/>
            </a:pPr>
            <a:r>
              <a:rPr lang="en-US" sz="1300" dirty="0">
                <a:latin typeface="Gotham Light" pitchFamily="50" charset="0"/>
              </a:rPr>
              <a:t>An athlete meeting these requirements cannot compete in any tournament in the Varsity Division.</a:t>
            </a:r>
          </a:p>
          <a:p>
            <a:pPr marL="1200150" lvl="2" indent="-285750">
              <a:buFont typeface="Courier New" panose="02070309020205020404" pitchFamily="49" charset="0"/>
              <a:buChar char="o"/>
            </a:pPr>
            <a:r>
              <a:rPr lang="en-US" sz="1300" dirty="0">
                <a:latin typeface="Gotham Light" pitchFamily="50" charset="0"/>
              </a:rPr>
              <a:t>At the start of their first competition, these players must be reviewed and have </a:t>
            </a:r>
            <a:r>
              <a:rPr lang="en-US" sz="1300" dirty="0">
                <a:latin typeface="Gotham Light" pitchFamily="50" charset="0"/>
                <a:hlinkClick r:id="rId7"/>
              </a:rPr>
              <a:t>Prep Exemption Consent Form </a:t>
            </a:r>
            <a:r>
              <a:rPr lang="en-US" sz="1300" dirty="0">
                <a:latin typeface="Gotham Light" pitchFamily="50" charset="0"/>
              </a:rPr>
              <a:t>at least two coaches of opposing teams to remain in the Prep Division. At the start of the players first competition, these players must be reviewed and have consent from at least two coaches of opposing teams to remain in the Prep Division.</a:t>
            </a:r>
          </a:p>
        </p:txBody>
      </p:sp>
    </p:spTree>
    <p:extLst>
      <p:ext uri="{BB962C8B-B14F-4D97-AF65-F5344CB8AC3E}">
        <p14:creationId xmlns:p14="http://schemas.microsoft.com/office/powerpoint/2010/main" val="10052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382977"/>
            <a:ext cx="7270230" cy="830997"/>
          </a:xfrm>
          <a:prstGeom prst="rect">
            <a:avLst/>
          </a:prstGeom>
          <a:noFill/>
        </p:spPr>
        <p:txBody>
          <a:bodyPr wrap="square" rtlCol="0">
            <a:spAutoFit/>
          </a:bodyPr>
          <a:lstStyle/>
          <a:p>
            <a:pPr algn="ctr"/>
            <a:r>
              <a:rPr lang="en-US" sz="4800" dirty="0">
                <a:latin typeface="Gotham Light" pitchFamily="50" charset="0"/>
              </a:rPr>
              <a:t>Classification Forms</a:t>
            </a:r>
            <a:endParaRPr lang="en-US" sz="2800" dirty="0">
              <a:latin typeface="Gotham Light" pitchFamily="50" charset="0"/>
            </a:endParaRPr>
          </a:p>
        </p:txBody>
      </p:sp>
      <p:sp>
        <p:nvSpPr>
          <p:cNvPr id="3" name="TextBox 2">
            <a:extLst>
              <a:ext uri="{FF2B5EF4-FFF2-40B4-BE49-F238E27FC236}">
                <a16:creationId xmlns:a16="http://schemas.microsoft.com/office/drawing/2014/main" id="{320D7F5F-EA5F-4822-95B6-3A75354F8774}"/>
              </a:ext>
            </a:extLst>
          </p:cNvPr>
          <p:cNvSpPr txBox="1"/>
          <p:nvPr/>
        </p:nvSpPr>
        <p:spPr>
          <a:xfrm>
            <a:off x="547576" y="1213974"/>
            <a:ext cx="8048847" cy="5693866"/>
          </a:xfrm>
          <a:prstGeom prst="rect">
            <a:avLst/>
          </a:prstGeom>
          <a:noFill/>
        </p:spPr>
        <p:txBody>
          <a:bodyPr wrap="square" rtlCol="0">
            <a:spAutoFit/>
          </a:bodyPr>
          <a:lstStyle/>
          <a:p>
            <a:r>
              <a:rPr lang="en-US" sz="1400" b="1" u="sng" dirty="0">
                <a:latin typeface="Gotham Light" pitchFamily="50" charset="0"/>
              </a:rPr>
              <a:t>Classification Forms</a:t>
            </a:r>
          </a:p>
          <a:p>
            <a:r>
              <a:rPr lang="en-US" sz="1400" dirty="0">
                <a:latin typeface="Gotham Light" pitchFamily="50" charset="0"/>
              </a:rPr>
              <a:t>The Team Reviewer should use the following forms to follow procedures for the classification process for their athletes and team.</a:t>
            </a:r>
          </a:p>
          <a:p>
            <a:endParaRPr lang="en-US" sz="1400" dirty="0">
              <a:latin typeface="Gotham Light" pitchFamily="50" charset="0"/>
            </a:endParaRPr>
          </a:p>
          <a:p>
            <a:r>
              <a:rPr lang="en-US" sz="1400" b="1" i="1" dirty="0">
                <a:latin typeface="Gotham Light" pitchFamily="50" charset="0"/>
              </a:rPr>
              <a:t>	Classification Roster</a:t>
            </a:r>
          </a:p>
          <a:p>
            <a:pPr marL="628650" lvl="1" indent="-171450">
              <a:buFont typeface="Arial" panose="020B0604020202020204" pitchFamily="34" charset="0"/>
              <a:buChar char="•"/>
            </a:pPr>
            <a:r>
              <a:rPr lang="en-US" sz="1400" dirty="0">
                <a:latin typeface="Gotham Light" pitchFamily="50" charset="0"/>
              </a:rPr>
              <a:t>All certified Team Reviewers must fill out a </a:t>
            </a:r>
            <a:r>
              <a:rPr lang="en-US" sz="1400" u="sng" dirty="0">
                <a:latin typeface="Gotham Light" pitchFamily="50" charset="0"/>
                <a:hlinkClick r:id="rId3"/>
              </a:rPr>
              <a:t>Classification Roster Form</a:t>
            </a:r>
            <a:r>
              <a:rPr lang="en-US" sz="1400" dirty="0">
                <a:latin typeface="Gotham Light" pitchFamily="50" charset="0"/>
              </a:rPr>
              <a:t> for their team. Team Reviewers must obtain approval and signatures of Team Reviewers from the first two opposing teams. A third Team Reviewer may be consulted if approval/signature is not received from one of the first Team Reviewers. Completed and signed Classification Rosters should be submitted to Brandon McBeain, at </a:t>
            </a:r>
            <a:r>
              <a:rPr lang="en-US" sz="1400" u="sng" dirty="0">
                <a:latin typeface="Gotham Light" pitchFamily="50" charset="0"/>
                <a:hlinkClick r:id="rId4"/>
              </a:rPr>
              <a:t>brandonmcbeain@nwba.org</a:t>
            </a:r>
            <a:r>
              <a:rPr lang="en-US" sz="1400" dirty="0">
                <a:latin typeface="Gotham Light" pitchFamily="50" charset="0"/>
              </a:rPr>
              <a:t>. </a:t>
            </a:r>
          </a:p>
          <a:p>
            <a:pPr lvl="1"/>
            <a:endParaRPr lang="en-US" sz="1400" dirty="0">
              <a:latin typeface="Gotham Light" pitchFamily="50" charset="0"/>
            </a:endParaRPr>
          </a:p>
          <a:p>
            <a:pPr lvl="1"/>
            <a:r>
              <a:rPr lang="en-US" sz="1400" b="1" i="1" dirty="0">
                <a:latin typeface="Gotham Light" pitchFamily="50" charset="0"/>
              </a:rPr>
              <a:t>Classification Worksheet</a:t>
            </a:r>
          </a:p>
          <a:p>
            <a:pPr marL="628650" lvl="1" indent="-171450">
              <a:buFont typeface="Arial" panose="020B0604020202020204" pitchFamily="34" charset="0"/>
              <a:buChar char="•"/>
            </a:pPr>
            <a:r>
              <a:rPr lang="en-US" sz="1400" dirty="0">
                <a:latin typeface="Gotham Light" pitchFamily="50" charset="0"/>
              </a:rPr>
              <a:t>The </a:t>
            </a:r>
            <a:r>
              <a:rPr lang="en-US" sz="1400" dirty="0">
                <a:latin typeface="Gotham Light" pitchFamily="50" charset="0"/>
                <a:hlinkClick r:id="rId5"/>
              </a:rPr>
              <a:t>Classification Worksheet</a:t>
            </a:r>
            <a:r>
              <a:rPr lang="en-US" sz="1400" dirty="0">
                <a:latin typeface="Gotham Light" pitchFamily="50" charset="0"/>
              </a:rPr>
              <a:t> can be used by team reviewers to organize their players classifications and rationales for discussion with other team reviewers or notes on why they chose a specific classification for a player.</a:t>
            </a:r>
          </a:p>
          <a:p>
            <a:pPr lvl="1"/>
            <a:endParaRPr lang="en-US" sz="1400" dirty="0">
              <a:latin typeface="Gotham Light" pitchFamily="50" charset="0"/>
            </a:endParaRPr>
          </a:p>
          <a:p>
            <a:pPr lvl="1"/>
            <a:r>
              <a:rPr lang="en-US" sz="1400" b="1" i="1" dirty="0">
                <a:latin typeface="Gotham Light" pitchFamily="50" charset="0"/>
              </a:rPr>
              <a:t>Classification Roster – Game Format</a:t>
            </a:r>
          </a:p>
          <a:p>
            <a:pPr marL="628650" lvl="1" indent="-171450">
              <a:buFont typeface="Arial" panose="020B0604020202020204" pitchFamily="34" charset="0"/>
              <a:buChar char="•"/>
            </a:pPr>
            <a:r>
              <a:rPr lang="en-US" sz="1400" dirty="0">
                <a:latin typeface="Gotham Light" pitchFamily="50" charset="0"/>
              </a:rPr>
              <a:t>This </a:t>
            </a:r>
            <a:r>
              <a:rPr lang="en-US" sz="1400" dirty="0">
                <a:latin typeface="Gotham Light" pitchFamily="50" charset="0"/>
                <a:hlinkClick r:id="rId6"/>
              </a:rPr>
              <a:t>Classification Roster – Game Format </a:t>
            </a:r>
            <a:r>
              <a:rPr lang="en-US" sz="1400" dirty="0">
                <a:latin typeface="Gotham Light" pitchFamily="50" charset="0"/>
              </a:rPr>
              <a:t>can be used to keep track of your team and opposing teams classification points during games.</a:t>
            </a:r>
          </a:p>
          <a:p>
            <a:endParaRPr lang="en-US" sz="1400" dirty="0">
              <a:latin typeface="Gotham Light" pitchFamily="50" charset="0"/>
            </a:endParaRPr>
          </a:p>
          <a:p>
            <a:r>
              <a:rPr lang="en-US" sz="1400" dirty="0">
                <a:latin typeface="Gotham Light" pitchFamily="50" charset="0"/>
              </a:rPr>
              <a:t>All teams for all division of play must have at least one person certified as a Team Reviewer, except Prep teams in the Junior Division. There is no cost to become a team reviewer. For more information on Team Reviewer position please visit </a:t>
            </a:r>
            <a:r>
              <a:rPr lang="en-US" sz="1400" dirty="0">
                <a:latin typeface="Gotham Light" pitchFamily="50" charset="0"/>
                <a:hlinkClick r:id="rId7"/>
              </a:rPr>
              <a:t>http://www.nwba.org/teamreviewer</a:t>
            </a:r>
            <a:r>
              <a:rPr lang="en-US" sz="1400" dirty="0">
                <a:latin typeface="Gotham Light" pitchFamily="50" charset="0"/>
              </a:rPr>
              <a:t> or view slide on Educational &amp; Training.</a:t>
            </a:r>
          </a:p>
          <a:p>
            <a:pPr algn="ctr"/>
            <a:endParaRPr lang="en-US" sz="1400" dirty="0"/>
          </a:p>
        </p:txBody>
      </p:sp>
      <p:sp>
        <p:nvSpPr>
          <p:cNvPr id="5" name="Slide Number Placeholder 4">
            <a:extLst>
              <a:ext uri="{FF2B5EF4-FFF2-40B4-BE49-F238E27FC236}">
                <a16:creationId xmlns:a16="http://schemas.microsoft.com/office/drawing/2014/main" id="{55A75C85-C82B-42D6-A51B-B8AD3FEC910D}"/>
              </a:ext>
            </a:extLst>
          </p:cNvPr>
          <p:cNvSpPr>
            <a:spLocks noGrp="1"/>
          </p:cNvSpPr>
          <p:nvPr>
            <p:ph type="sldNum" sz="quarter" idx="12"/>
          </p:nvPr>
        </p:nvSpPr>
        <p:spPr/>
        <p:txBody>
          <a:bodyPr/>
          <a:lstStyle/>
          <a:p>
            <a:fld id="{599AACB3-DFEB-9D4D-A77A-23FAADBF9D60}" type="slidenum">
              <a:rPr lang="en-US" smtClean="0"/>
              <a:t>14</a:t>
            </a:fld>
            <a:endParaRPr lang="en-US"/>
          </a:p>
        </p:txBody>
      </p:sp>
    </p:spTree>
    <p:extLst>
      <p:ext uri="{BB962C8B-B14F-4D97-AF65-F5344CB8AC3E}">
        <p14:creationId xmlns:p14="http://schemas.microsoft.com/office/powerpoint/2010/main" val="223728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382977"/>
            <a:ext cx="7270230" cy="830997"/>
          </a:xfrm>
          <a:prstGeom prst="rect">
            <a:avLst/>
          </a:prstGeom>
          <a:noFill/>
        </p:spPr>
        <p:txBody>
          <a:bodyPr wrap="square" rtlCol="0">
            <a:spAutoFit/>
          </a:bodyPr>
          <a:lstStyle/>
          <a:p>
            <a:pPr algn="ctr"/>
            <a:r>
              <a:rPr lang="en-US" sz="4800" dirty="0">
                <a:latin typeface="Gotham Light" pitchFamily="50" charset="0"/>
              </a:rPr>
              <a:t>Individual Registration</a:t>
            </a:r>
            <a:endParaRPr lang="en-US" sz="2800" dirty="0">
              <a:latin typeface="Gotham Light" pitchFamily="50" charset="0"/>
            </a:endParaRPr>
          </a:p>
        </p:txBody>
      </p:sp>
      <p:sp>
        <p:nvSpPr>
          <p:cNvPr id="3" name="TextBox 2">
            <a:extLst>
              <a:ext uri="{FF2B5EF4-FFF2-40B4-BE49-F238E27FC236}">
                <a16:creationId xmlns:a16="http://schemas.microsoft.com/office/drawing/2014/main" id="{320D7F5F-EA5F-4822-95B6-3A75354F8774}"/>
              </a:ext>
            </a:extLst>
          </p:cNvPr>
          <p:cNvSpPr txBox="1"/>
          <p:nvPr/>
        </p:nvSpPr>
        <p:spPr>
          <a:xfrm>
            <a:off x="547576" y="1455778"/>
            <a:ext cx="8048847" cy="4739759"/>
          </a:xfrm>
          <a:prstGeom prst="rect">
            <a:avLst/>
          </a:prstGeom>
          <a:noFill/>
        </p:spPr>
        <p:txBody>
          <a:bodyPr wrap="square" rtlCol="0">
            <a:spAutoFit/>
          </a:bodyPr>
          <a:lstStyle/>
          <a:p>
            <a:r>
              <a:rPr lang="en-US" sz="1600" dirty="0">
                <a:latin typeface="Gotham Light" pitchFamily="50" charset="0"/>
              </a:rPr>
              <a:t>Individual registration includes the following Individual Membership Categories per Article IV of the NWBA Bylaws: Athlete; Coach; Official; Classification; Team Representative; Statistician; Athletic Trainer; Team Classification Reviewer; Equipment Manager; Administrator; Volunteer; Divisional and Conference Leadership; Board Directors; Hall of Fame; and Affiliate. Individual Registration will be separated into two categories: Athlete and Non-Athlete.</a:t>
            </a:r>
          </a:p>
          <a:p>
            <a:endParaRPr lang="en-US" sz="1600" b="1" i="1" dirty="0">
              <a:latin typeface="Gotham Light" pitchFamily="50" charset="0"/>
            </a:endParaRPr>
          </a:p>
          <a:p>
            <a:r>
              <a:rPr lang="en-US" sz="1600" b="1" i="1" dirty="0">
                <a:latin typeface="Gotham Light" pitchFamily="50" charset="0"/>
              </a:rPr>
              <a:t>Athletes that also serve in Non-Athlete roles should complete Athlete Registration prior to Non-Athlete Registration.</a:t>
            </a:r>
          </a:p>
          <a:p>
            <a:endParaRPr lang="en-US" sz="1600" b="1" i="1" dirty="0">
              <a:latin typeface="Gotham Light" pitchFamily="50" charset="0"/>
            </a:endParaRPr>
          </a:p>
          <a:p>
            <a:r>
              <a:rPr lang="en-US" sz="1600" b="1" u="sng" dirty="0">
                <a:latin typeface="Gotham Light" pitchFamily="50" charset="0"/>
              </a:rPr>
              <a:t>Team Registration</a:t>
            </a:r>
            <a:br>
              <a:rPr lang="en-US" sz="1600" dirty="0">
                <a:latin typeface="Gotham Light" pitchFamily="50" charset="0"/>
              </a:rPr>
            </a:br>
            <a:r>
              <a:rPr lang="en-US" sz="1600" dirty="0">
                <a:latin typeface="Gotham Light" pitchFamily="50" charset="0"/>
              </a:rPr>
              <a:t>A team must complete Team Registration prior to an individual completing an Athlete or Non-Athlete Registration. </a:t>
            </a:r>
            <a:r>
              <a:rPr lang="en-US" sz="1600" u="sng" dirty="0">
                <a:latin typeface="Gotham Light" pitchFamily="50" charset="0"/>
                <a:hlinkClick r:id="rId3"/>
              </a:rPr>
              <a:t>Click here for more information on Team Registration</a:t>
            </a:r>
            <a:r>
              <a:rPr lang="en-US" sz="1600" dirty="0">
                <a:latin typeface="Gotham Light" pitchFamily="50" charset="0"/>
              </a:rPr>
              <a:t>.</a:t>
            </a:r>
          </a:p>
          <a:p>
            <a:endParaRPr lang="en-US" sz="1600" b="1" i="1" dirty="0">
              <a:latin typeface="Gotham Light" pitchFamily="50" charset="0"/>
            </a:endParaRPr>
          </a:p>
          <a:p>
            <a:pPr algn="ctr"/>
            <a:r>
              <a:rPr lang="en-US" sz="1600" b="1" dirty="0">
                <a:latin typeface="Gotham Light" pitchFamily="50" charset="0"/>
                <a:hlinkClick r:id="rId4"/>
              </a:rPr>
              <a:t>Click Here to Complete Athlete Registration</a:t>
            </a:r>
            <a:endParaRPr lang="en-US" sz="1600" b="1" dirty="0">
              <a:latin typeface="Gotham Light" pitchFamily="50" charset="0"/>
            </a:endParaRPr>
          </a:p>
          <a:p>
            <a:pPr algn="ctr"/>
            <a:endParaRPr lang="en-US" sz="1600" b="1" i="1" dirty="0">
              <a:latin typeface="Gotham Light" pitchFamily="50" charset="0"/>
            </a:endParaRPr>
          </a:p>
          <a:p>
            <a:pPr algn="ctr"/>
            <a:r>
              <a:rPr lang="en-US" sz="1600" b="1" dirty="0">
                <a:latin typeface="Gotham Light" pitchFamily="50" charset="0"/>
                <a:hlinkClick r:id="rId5"/>
              </a:rPr>
              <a:t>Click Here to Complete Non-Athlete Registration</a:t>
            </a:r>
            <a:endParaRPr lang="en-US" sz="1600" dirty="0">
              <a:latin typeface="Gotham Light" pitchFamily="50" charset="0"/>
            </a:endParaRPr>
          </a:p>
          <a:p>
            <a:pPr algn="ctr"/>
            <a:endParaRPr lang="en-US" sz="1400" dirty="0"/>
          </a:p>
        </p:txBody>
      </p:sp>
      <p:sp>
        <p:nvSpPr>
          <p:cNvPr id="5" name="Slide Number Placeholder 4">
            <a:extLst>
              <a:ext uri="{FF2B5EF4-FFF2-40B4-BE49-F238E27FC236}">
                <a16:creationId xmlns:a16="http://schemas.microsoft.com/office/drawing/2014/main" id="{55A75C85-C82B-42D6-A51B-B8AD3FEC910D}"/>
              </a:ext>
            </a:extLst>
          </p:cNvPr>
          <p:cNvSpPr>
            <a:spLocks noGrp="1"/>
          </p:cNvSpPr>
          <p:nvPr>
            <p:ph type="sldNum" sz="quarter" idx="12"/>
          </p:nvPr>
        </p:nvSpPr>
        <p:spPr/>
        <p:txBody>
          <a:bodyPr/>
          <a:lstStyle/>
          <a:p>
            <a:fld id="{599AACB3-DFEB-9D4D-A77A-23FAADBF9D60}" type="slidenum">
              <a:rPr lang="en-US" smtClean="0"/>
              <a:t>15</a:t>
            </a:fld>
            <a:endParaRPr lang="en-US"/>
          </a:p>
        </p:txBody>
      </p:sp>
    </p:spTree>
    <p:extLst>
      <p:ext uri="{BB962C8B-B14F-4D97-AF65-F5344CB8AC3E}">
        <p14:creationId xmlns:p14="http://schemas.microsoft.com/office/powerpoint/2010/main" val="222576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1005996" y="227772"/>
            <a:ext cx="7270230" cy="830997"/>
          </a:xfrm>
          <a:prstGeom prst="rect">
            <a:avLst/>
          </a:prstGeom>
          <a:noFill/>
        </p:spPr>
        <p:txBody>
          <a:bodyPr wrap="square" rtlCol="0">
            <a:spAutoFit/>
          </a:bodyPr>
          <a:lstStyle/>
          <a:p>
            <a:pPr algn="ctr"/>
            <a:r>
              <a:rPr lang="en-US" sz="4800" dirty="0">
                <a:latin typeface="Gotham Light" pitchFamily="50" charset="0"/>
              </a:rPr>
              <a:t>Education &amp; Training</a:t>
            </a:r>
          </a:p>
        </p:txBody>
      </p:sp>
      <p:sp>
        <p:nvSpPr>
          <p:cNvPr id="5" name="Slide Number Placeholder 4">
            <a:extLst>
              <a:ext uri="{FF2B5EF4-FFF2-40B4-BE49-F238E27FC236}">
                <a16:creationId xmlns:a16="http://schemas.microsoft.com/office/drawing/2014/main" id="{CA52E40D-06D5-4BA3-902E-C0C8817B4215}"/>
              </a:ext>
            </a:extLst>
          </p:cNvPr>
          <p:cNvSpPr>
            <a:spLocks noGrp="1"/>
          </p:cNvSpPr>
          <p:nvPr>
            <p:ph type="sldNum" sz="quarter" idx="12"/>
          </p:nvPr>
        </p:nvSpPr>
        <p:spPr/>
        <p:txBody>
          <a:bodyPr/>
          <a:lstStyle/>
          <a:p>
            <a:fld id="{599AACB3-DFEB-9D4D-A77A-23FAADBF9D60}" type="slidenum">
              <a:rPr lang="en-US" smtClean="0"/>
              <a:t>16</a:t>
            </a:fld>
            <a:endParaRPr lang="en-US"/>
          </a:p>
        </p:txBody>
      </p:sp>
      <p:sp>
        <p:nvSpPr>
          <p:cNvPr id="6" name="TextBox 5">
            <a:extLst>
              <a:ext uri="{FF2B5EF4-FFF2-40B4-BE49-F238E27FC236}">
                <a16:creationId xmlns:a16="http://schemas.microsoft.com/office/drawing/2014/main" id="{760E6513-045D-48E5-851B-B4E8B74B019C}"/>
              </a:ext>
            </a:extLst>
          </p:cNvPr>
          <p:cNvSpPr txBox="1"/>
          <p:nvPr/>
        </p:nvSpPr>
        <p:spPr>
          <a:xfrm>
            <a:off x="785391" y="1302633"/>
            <a:ext cx="7711440" cy="5555367"/>
          </a:xfrm>
          <a:prstGeom prst="rect">
            <a:avLst/>
          </a:prstGeom>
          <a:noFill/>
        </p:spPr>
        <p:txBody>
          <a:bodyPr wrap="square" rtlCol="0">
            <a:spAutoFit/>
          </a:bodyPr>
          <a:lstStyle/>
          <a:p>
            <a:r>
              <a:rPr lang="en-US" sz="1300" b="1" u="sng" dirty="0">
                <a:latin typeface="Gotham Light" pitchFamily="50" charset="0"/>
              </a:rPr>
              <a:t>Concussion Safety</a:t>
            </a:r>
          </a:p>
          <a:p>
            <a:r>
              <a:rPr lang="en-US" sz="1300" dirty="0">
                <a:latin typeface="Gotham Light" pitchFamily="50" charset="0"/>
              </a:rPr>
              <a:t>The National Wheelchair Basketball Association understands the severity of concussions, and is dedicated to preventing them within our organization. We have utilized the practices of the Centers for Disease Control and Prevention HEADS UP Program to help educate our members on the prevention of concussions, and what to do in the case of suspected concussions. Please visit </a:t>
            </a:r>
            <a:r>
              <a:rPr lang="en-US" sz="1300" dirty="0">
                <a:latin typeface="Gotham Light" pitchFamily="50" charset="0"/>
                <a:hlinkClick r:id="rId3"/>
              </a:rPr>
              <a:t>http://www.nwba.org/concussionsafety</a:t>
            </a:r>
            <a:r>
              <a:rPr lang="en-US" sz="1300" dirty="0">
                <a:latin typeface="Gotham Light" pitchFamily="50" charset="0"/>
              </a:rPr>
              <a:t> to view more information on concussion safety.</a:t>
            </a:r>
          </a:p>
          <a:p>
            <a:endParaRPr lang="en-US" sz="1300" dirty="0">
              <a:latin typeface="Gotham Light" pitchFamily="50" charset="0"/>
            </a:endParaRPr>
          </a:p>
          <a:p>
            <a:r>
              <a:rPr lang="en-US" sz="1300" b="1" u="sng" dirty="0">
                <a:latin typeface="Gotham Light" pitchFamily="50" charset="0"/>
              </a:rPr>
              <a:t>NWBA Level I Coaches Certification</a:t>
            </a:r>
          </a:p>
          <a:p>
            <a:r>
              <a:rPr lang="en-US" sz="1300" dirty="0">
                <a:latin typeface="Gotham Light" pitchFamily="50" charset="0"/>
              </a:rPr>
              <a:t>Head Coaches are </a:t>
            </a:r>
            <a:r>
              <a:rPr lang="en-US" sz="1300" b="1" i="1" u="sng" dirty="0">
                <a:latin typeface="Gotham Light" pitchFamily="50" charset="0"/>
              </a:rPr>
              <a:t>required</a:t>
            </a:r>
            <a:r>
              <a:rPr lang="en-US" sz="1300" dirty="0">
                <a:latin typeface="Gotham Light" pitchFamily="50" charset="0"/>
              </a:rPr>
              <a:t> to complete the Level I Coach Certification; Assistant Coaches are encouraged to complete. Visit </a:t>
            </a:r>
            <a:r>
              <a:rPr lang="en-US" sz="1300" u="sng" dirty="0">
                <a:latin typeface="Gotham Light" pitchFamily="50" charset="0"/>
                <a:hlinkClick r:id="rId4"/>
              </a:rPr>
              <a:t>http://www.nwba.org/coachcertification</a:t>
            </a:r>
            <a:r>
              <a:rPr lang="en-US" sz="1300" dirty="0">
                <a:latin typeface="Gotham Light" pitchFamily="50" charset="0"/>
              </a:rPr>
              <a:t> to complete.</a:t>
            </a:r>
          </a:p>
          <a:p>
            <a:pPr marL="628650" lvl="1" indent="-171450">
              <a:buFont typeface="Arial" panose="020B0604020202020204" pitchFamily="34" charset="0"/>
              <a:buChar char="•"/>
            </a:pPr>
            <a:r>
              <a:rPr lang="en-US" sz="1300" dirty="0">
                <a:latin typeface="Gotham Light" pitchFamily="50" charset="0"/>
              </a:rPr>
              <a:t>Valid for two years from date of completion</a:t>
            </a:r>
          </a:p>
          <a:p>
            <a:pPr marL="628650" lvl="1" indent="-171450">
              <a:buFont typeface="Arial" panose="020B0604020202020204" pitchFamily="34" charset="0"/>
              <a:buChar char="•"/>
            </a:pPr>
            <a:r>
              <a:rPr lang="en-US" sz="1300" dirty="0">
                <a:latin typeface="Gotham Light" pitchFamily="50" charset="0"/>
              </a:rPr>
              <a:t>Complete no later than September 30 or within 45 days of registering</a:t>
            </a:r>
          </a:p>
          <a:p>
            <a:endParaRPr lang="en-US" sz="1300" dirty="0">
              <a:latin typeface="Gotham Light" pitchFamily="50" charset="0"/>
            </a:endParaRPr>
          </a:p>
          <a:p>
            <a:r>
              <a:rPr lang="en-US" sz="1300" b="1" u="sng" dirty="0">
                <a:latin typeface="Gotham Light" pitchFamily="50" charset="0"/>
              </a:rPr>
              <a:t>SafeSport </a:t>
            </a:r>
          </a:p>
          <a:p>
            <a:r>
              <a:rPr lang="en-US" sz="1300" dirty="0">
                <a:latin typeface="Gotham Light" pitchFamily="50" charset="0"/>
              </a:rPr>
              <a:t>All Non-Athletes must successfully pass SafeSport initiative. Visit </a:t>
            </a:r>
            <a:r>
              <a:rPr lang="en-US" sz="1300" u="sng" dirty="0">
                <a:latin typeface="Gotham Light" pitchFamily="50" charset="0"/>
                <a:hlinkClick r:id="rId5"/>
              </a:rPr>
              <a:t>http://www.nwba.org/safesport</a:t>
            </a:r>
            <a:r>
              <a:rPr lang="en-US" sz="1300" dirty="0">
                <a:latin typeface="Gotham Light" pitchFamily="50" charset="0"/>
              </a:rPr>
              <a:t> to complete.</a:t>
            </a:r>
          </a:p>
          <a:p>
            <a:pPr marL="628650" lvl="1" indent="-171450">
              <a:buFont typeface="Arial" panose="020B0604020202020204" pitchFamily="34" charset="0"/>
              <a:buChar char="•"/>
            </a:pPr>
            <a:r>
              <a:rPr lang="en-US" sz="1300" dirty="0">
                <a:latin typeface="Gotham Light" pitchFamily="50" charset="0"/>
              </a:rPr>
              <a:t>Valid for two years from date of completion</a:t>
            </a:r>
          </a:p>
          <a:p>
            <a:pPr marL="628650" lvl="1" indent="-171450">
              <a:buFont typeface="Arial" panose="020B0604020202020204" pitchFamily="34" charset="0"/>
              <a:buChar char="•"/>
            </a:pPr>
            <a:r>
              <a:rPr lang="en-US" sz="1300" dirty="0">
                <a:latin typeface="Gotham Light" pitchFamily="50" charset="0"/>
              </a:rPr>
              <a:t>Complete no later than September 30 or within 45 days of registering</a:t>
            </a:r>
          </a:p>
          <a:p>
            <a:endParaRPr lang="en-US" sz="1300" dirty="0">
              <a:latin typeface="Gotham Light" pitchFamily="50" charset="0"/>
            </a:endParaRPr>
          </a:p>
          <a:p>
            <a:r>
              <a:rPr lang="en-US" sz="1300" b="1" u="sng" dirty="0">
                <a:latin typeface="Gotham Light" pitchFamily="50" charset="0"/>
              </a:rPr>
              <a:t>Team Classification Reviewer</a:t>
            </a:r>
          </a:p>
          <a:p>
            <a:r>
              <a:rPr lang="en-US" sz="1300" dirty="0">
                <a:latin typeface="Gotham Light" pitchFamily="50" charset="0"/>
              </a:rPr>
              <a:t>Must successfully complete the Team Classification Reviewer Training &amp; Test.  Visit </a:t>
            </a:r>
            <a:r>
              <a:rPr lang="en-US" sz="1300" dirty="0">
                <a:latin typeface="Gotham Light" pitchFamily="50" charset="0"/>
                <a:hlinkClick r:id="rId6"/>
              </a:rPr>
              <a:t>http://www.nwba.org/teamreviewer</a:t>
            </a:r>
            <a:r>
              <a:rPr lang="en-US" sz="1300" dirty="0">
                <a:latin typeface="Gotham Light" pitchFamily="50" charset="0"/>
              </a:rPr>
              <a:t> to complete.</a:t>
            </a:r>
          </a:p>
          <a:p>
            <a:pPr marL="628650" lvl="1" indent="-171450">
              <a:buFont typeface="Arial" panose="020B0604020202020204" pitchFamily="34" charset="0"/>
              <a:buChar char="•"/>
            </a:pPr>
            <a:r>
              <a:rPr lang="en-US" sz="1300" dirty="0">
                <a:latin typeface="Gotham Light" pitchFamily="50" charset="0"/>
              </a:rPr>
              <a:t>Valid for two years from date of completion</a:t>
            </a:r>
          </a:p>
          <a:p>
            <a:pPr marL="628650" lvl="1" indent="-171450">
              <a:buFont typeface="Arial" panose="020B0604020202020204" pitchFamily="34" charset="0"/>
              <a:buChar char="•"/>
            </a:pPr>
            <a:r>
              <a:rPr lang="en-US" sz="1300" dirty="0">
                <a:latin typeface="Gotham Light" pitchFamily="50" charset="0"/>
              </a:rPr>
              <a:t>Complete no later than September 30 or within 45 days of registering</a:t>
            </a:r>
          </a:p>
          <a:p>
            <a:endParaRPr lang="en-US" sz="1200" dirty="0">
              <a:latin typeface="Gotham Light" pitchFamily="50" charset="0"/>
            </a:endParaRPr>
          </a:p>
          <a:p>
            <a:endParaRPr lang="en-US" dirty="0"/>
          </a:p>
        </p:txBody>
      </p:sp>
    </p:spTree>
    <p:extLst>
      <p:ext uri="{BB962C8B-B14F-4D97-AF65-F5344CB8AC3E}">
        <p14:creationId xmlns:p14="http://schemas.microsoft.com/office/powerpoint/2010/main" val="39267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381000" y="404767"/>
            <a:ext cx="8290560" cy="799193"/>
          </a:xfrm>
          <a:prstGeom prst="rect">
            <a:avLst/>
          </a:prstGeom>
          <a:noFill/>
        </p:spPr>
        <p:txBody>
          <a:bodyPr wrap="square" rtlCol="0">
            <a:spAutoFit/>
          </a:bodyPr>
          <a:lstStyle/>
          <a:p>
            <a:pPr algn="ctr">
              <a:lnSpc>
                <a:spcPct val="107000"/>
              </a:lnSpc>
              <a:spcAft>
                <a:spcPts val="800"/>
              </a:spcAft>
            </a:pPr>
            <a:r>
              <a:rPr lang="en-US" sz="4800" b="1" dirty="0">
                <a:latin typeface="Gotham Light" pitchFamily="50" charset="0"/>
                <a:ea typeface="Calibri" charset="0"/>
                <a:cs typeface="Times New Roman" charset="0"/>
              </a:rPr>
              <a:t> </a:t>
            </a:r>
            <a:r>
              <a:rPr lang="en-US" sz="4800" dirty="0" err="1">
                <a:latin typeface="Gotham Light" pitchFamily="50" charset="0"/>
                <a:ea typeface="Calibri" charset="0"/>
                <a:cs typeface="Times New Roman" charset="0"/>
              </a:rPr>
              <a:t>iScout</a:t>
            </a:r>
            <a:r>
              <a:rPr lang="en-US" sz="4800" dirty="0">
                <a:latin typeface="Gotham Light" pitchFamily="50" charset="0"/>
                <a:ea typeface="Calibri" charset="0"/>
                <a:cs typeface="Times New Roman" charset="0"/>
              </a:rPr>
              <a:t> – App Live Scoring</a:t>
            </a:r>
          </a:p>
        </p:txBody>
      </p:sp>
      <p:sp>
        <p:nvSpPr>
          <p:cNvPr id="3" name="TextBox 2">
            <a:extLst>
              <a:ext uri="{FF2B5EF4-FFF2-40B4-BE49-F238E27FC236}">
                <a16:creationId xmlns:a16="http://schemas.microsoft.com/office/drawing/2014/main" id="{AD2C18CA-01E0-46EF-94E3-92A5C99AF5B5}"/>
              </a:ext>
            </a:extLst>
          </p:cNvPr>
          <p:cNvSpPr txBox="1"/>
          <p:nvPr/>
        </p:nvSpPr>
        <p:spPr>
          <a:xfrm>
            <a:off x="762000" y="1405952"/>
            <a:ext cx="7528560" cy="5028364"/>
          </a:xfrm>
          <a:prstGeom prst="rect">
            <a:avLst/>
          </a:prstGeom>
          <a:noFill/>
        </p:spPr>
        <p:txBody>
          <a:bodyPr wrap="square" rtlCol="0">
            <a:spAutoFit/>
          </a:bodyPr>
          <a:lstStyle/>
          <a:p>
            <a:pPr>
              <a:lnSpc>
                <a:spcPct val="107000"/>
              </a:lnSpc>
              <a:spcAft>
                <a:spcPts val="800"/>
              </a:spcAft>
            </a:pPr>
            <a:r>
              <a:rPr lang="en-US" sz="1600" dirty="0" err="1">
                <a:latin typeface="Gotham Light" pitchFamily="50" charset="0"/>
                <a:ea typeface="Calibri" charset="0"/>
                <a:cs typeface="Times New Roman" charset="0"/>
              </a:rPr>
              <a:t>iScout</a:t>
            </a:r>
            <a:r>
              <a:rPr lang="en-US" sz="1600" dirty="0">
                <a:latin typeface="Gotham Light" pitchFamily="50" charset="0"/>
                <a:ea typeface="Calibri" charset="0"/>
                <a:cs typeface="Times New Roman" charset="0"/>
              </a:rPr>
              <a:t> Basketball is the premier application for live tracking of basketball statistics. </a:t>
            </a:r>
            <a:r>
              <a:rPr lang="en-US" sz="1600" dirty="0" err="1">
                <a:latin typeface="Gotham Light" pitchFamily="50" charset="0"/>
                <a:ea typeface="Calibri" charset="0"/>
                <a:cs typeface="Times New Roman" charset="0"/>
              </a:rPr>
              <a:t>iScout</a:t>
            </a:r>
            <a:r>
              <a:rPr lang="en-US" sz="1600" dirty="0">
                <a:latin typeface="Gotham Light" pitchFamily="50" charset="0"/>
                <a:ea typeface="Calibri" charset="0"/>
                <a:cs typeface="Times New Roman" charset="0"/>
              </a:rPr>
              <a:t> is fully integrated with the NWBA website. </a:t>
            </a:r>
            <a:r>
              <a:rPr lang="en-US" sz="1600" dirty="0" err="1">
                <a:latin typeface="Gotham Light" pitchFamily="50" charset="0"/>
                <a:ea typeface="Calibri" charset="0"/>
                <a:cs typeface="Times New Roman" charset="0"/>
              </a:rPr>
              <a:t>iScout</a:t>
            </a:r>
            <a:r>
              <a:rPr lang="en-US" sz="1600" dirty="0">
                <a:latin typeface="Gotham Light" pitchFamily="50" charset="0"/>
                <a:ea typeface="Calibri" charset="0"/>
                <a:cs typeface="Times New Roman" charset="0"/>
              </a:rPr>
              <a:t> Basketball iOS app update is available in the iTunes app store for both iPad and iPhone. SportsEngine users will now be able to login with your SportsEngine accounts on the </a:t>
            </a:r>
            <a:r>
              <a:rPr lang="en-US" sz="1600" dirty="0" err="1">
                <a:latin typeface="Gotham Light" pitchFamily="50" charset="0"/>
                <a:ea typeface="Calibri" charset="0"/>
                <a:cs typeface="Times New Roman" charset="0"/>
              </a:rPr>
              <a:t>iScout</a:t>
            </a:r>
            <a:r>
              <a:rPr lang="en-US" sz="1600" dirty="0">
                <a:latin typeface="Gotham Light" pitchFamily="50" charset="0"/>
                <a:ea typeface="Calibri" charset="0"/>
                <a:cs typeface="Times New Roman" charset="0"/>
              </a:rPr>
              <a:t> app, discover games from your SportsEngine website, score games (with or without an internet connection) and upload stats back to the website as frequently as you choose to do so.  See your stats at any point in the game.  </a:t>
            </a:r>
            <a:br>
              <a:rPr lang="en-US" sz="1600" dirty="0">
                <a:latin typeface="Gotham Light" pitchFamily="50" charset="0"/>
                <a:ea typeface="Calibri" charset="0"/>
                <a:cs typeface="Times New Roman" charset="0"/>
              </a:rPr>
            </a:br>
            <a:endParaRPr lang="en-US" sz="1600" dirty="0">
              <a:latin typeface="Gotham Light" pitchFamily="50" charset="0"/>
              <a:ea typeface="Calibri" charset="0"/>
              <a:cs typeface="Times New Roman" charset="0"/>
            </a:endParaRPr>
          </a:p>
          <a:p>
            <a:r>
              <a:rPr lang="en-US" sz="1600" u="sng" dirty="0">
                <a:latin typeface="Gotham Light" pitchFamily="50" charset="0"/>
                <a:hlinkClick r:id="rId3"/>
              </a:rPr>
              <a:t>Click Here for </a:t>
            </a:r>
            <a:r>
              <a:rPr lang="en-US" sz="1600" u="sng" dirty="0" err="1">
                <a:latin typeface="Gotham Light" pitchFamily="50" charset="0"/>
                <a:hlinkClick r:id="rId3"/>
              </a:rPr>
              <a:t>SportsEgine</a:t>
            </a:r>
            <a:r>
              <a:rPr lang="en-US" sz="1600" u="sng" dirty="0">
                <a:latin typeface="Gotham Light" pitchFamily="50" charset="0"/>
                <a:hlinkClick r:id="rId3"/>
              </a:rPr>
              <a:t> User Guide for </a:t>
            </a:r>
            <a:r>
              <a:rPr lang="en-US" sz="1600" u="sng" dirty="0" err="1">
                <a:latin typeface="Gotham Light" pitchFamily="50" charset="0"/>
                <a:hlinkClick r:id="rId3"/>
              </a:rPr>
              <a:t>iScout</a:t>
            </a:r>
            <a:endParaRPr lang="en-US" sz="1600" dirty="0">
              <a:latin typeface="Gotham Light" pitchFamily="50" charset="0"/>
            </a:endParaRPr>
          </a:p>
          <a:p>
            <a:pPr marL="285750" lvl="0" indent="-285750">
              <a:buFont typeface="Arial" panose="020B0604020202020204" pitchFamily="34" charset="0"/>
              <a:buChar char="•"/>
            </a:pPr>
            <a:r>
              <a:rPr lang="en-US" sz="1600" dirty="0">
                <a:latin typeface="Gotham Light" pitchFamily="50" charset="0"/>
              </a:rPr>
              <a:t>Setting Up</a:t>
            </a:r>
          </a:p>
          <a:p>
            <a:pPr marL="285750" lvl="0" indent="-285750">
              <a:buFont typeface="Arial" panose="020B0604020202020204" pitchFamily="34" charset="0"/>
              <a:buChar char="•"/>
            </a:pPr>
            <a:r>
              <a:rPr lang="en-US" sz="1600" dirty="0">
                <a:latin typeface="Gotham Light" pitchFamily="50" charset="0"/>
              </a:rPr>
              <a:t>Collecting Data</a:t>
            </a:r>
          </a:p>
          <a:p>
            <a:pPr marL="285750" lvl="0" indent="-285750">
              <a:buFont typeface="Arial" panose="020B0604020202020204" pitchFamily="34" charset="0"/>
              <a:buChar char="•"/>
            </a:pPr>
            <a:r>
              <a:rPr lang="en-US" sz="1600" dirty="0">
                <a:latin typeface="Gotham Light" pitchFamily="50" charset="0"/>
              </a:rPr>
              <a:t>Tips</a:t>
            </a:r>
          </a:p>
          <a:p>
            <a:pPr marL="285750" lvl="0" indent="-285750">
              <a:buFont typeface="Arial" panose="020B0604020202020204" pitchFamily="34" charset="0"/>
              <a:buChar char="•"/>
            </a:pPr>
            <a:r>
              <a:rPr lang="en-US" sz="1600" dirty="0">
                <a:latin typeface="Gotham Light" pitchFamily="50" charset="0"/>
              </a:rPr>
              <a:t>Video Tutorials</a:t>
            </a:r>
          </a:p>
          <a:p>
            <a:pPr marL="285750" lvl="0" indent="-285750">
              <a:buFont typeface="Arial" panose="020B0604020202020204" pitchFamily="34" charset="0"/>
              <a:buChar char="•"/>
            </a:pPr>
            <a:r>
              <a:rPr lang="en-US" sz="1600" dirty="0">
                <a:latin typeface="Gotham Light" pitchFamily="50" charset="0"/>
              </a:rPr>
              <a:t>And More</a:t>
            </a:r>
          </a:p>
          <a:p>
            <a:r>
              <a:rPr lang="en-US" sz="1600" dirty="0">
                <a:latin typeface="Gotham Light" pitchFamily="50" charset="0"/>
              </a:rPr>
              <a:t> </a:t>
            </a:r>
          </a:p>
          <a:p>
            <a:pPr algn="ctr"/>
            <a:r>
              <a:rPr lang="en-US" sz="1600" u="sng" dirty="0">
                <a:latin typeface="Gotham Light" pitchFamily="50" charset="0"/>
                <a:hlinkClick r:id="rId4"/>
              </a:rPr>
              <a:t>Click Here to Download </a:t>
            </a:r>
            <a:r>
              <a:rPr lang="en-US" sz="1600" u="sng" dirty="0" err="1">
                <a:latin typeface="Gotham Light" pitchFamily="50" charset="0"/>
                <a:hlinkClick r:id="rId4"/>
              </a:rPr>
              <a:t>iScout</a:t>
            </a:r>
            <a:endParaRPr lang="en-US" sz="1600" dirty="0">
              <a:latin typeface="Gotham Light" pitchFamily="50" charset="0"/>
            </a:endParaRPr>
          </a:p>
          <a:p>
            <a:endParaRPr lang="en-US" sz="1600" dirty="0">
              <a:latin typeface="Gotham Light" pitchFamily="50" charset="0"/>
              <a:ea typeface="Calibri" charset="0"/>
              <a:cs typeface="Times New Roman" charset="0"/>
            </a:endParaRPr>
          </a:p>
          <a:p>
            <a:r>
              <a:rPr lang="en-US" sz="1600" dirty="0">
                <a:latin typeface="Gotham Light" pitchFamily="50" charset="0"/>
                <a:ea typeface="Calibri" charset="0"/>
                <a:cs typeface="Times New Roman" charset="0"/>
              </a:rPr>
              <a:t>For more questions contact iScout Support at </a:t>
            </a:r>
            <a:r>
              <a:rPr lang="en-US" sz="1600" u="sng" dirty="0">
                <a:solidFill>
                  <a:srgbClr val="0563C1"/>
                </a:solidFill>
                <a:latin typeface="Gotham Light" pitchFamily="50" charset="0"/>
                <a:ea typeface="Calibri" charset="0"/>
                <a:cs typeface="Times New Roman" charset="0"/>
                <a:hlinkClick r:id="rId5"/>
              </a:rPr>
              <a:t>support@iscoutsports.com</a:t>
            </a:r>
            <a:r>
              <a:rPr lang="en-US" sz="1600" dirty="0">
                <a:latin typeface="Gotham Light" pitchFamily="50" charset="0"/>
              </a:rPr>
              <a:t> </a:t>
            </a:r>
          </a:p>
        </p:txBody>
      </p:sp>
      <p:sp>
        <p:nvSpPr>
          <p:cNvPr id="5" name="Slide Number Placeholder 4">
            <a:extLst>
              <a:ext uri="{FF2B5EF4-FFF2-40B4-BE49-F238E27FC236}">
                <a16:creationId xmlns:a16="http://schemas.microsoft.com/office/drawing/2014/main" id="{462A60D4-B953-410A-B094-46CA27C358D3}"/>
              </a:ext>
            </a:extLst>
          </p:cNvPr>
          <p:cNvSpPr>
            <a:spLocks noGrp="1"/>
          </p:cNvSpPr>
          <p:nvPr>
            <p:ph type="sldNum" sz="quarter" idx="12"/>
          </p:nvPr>
        </p:nvSpPr>
        <p:spPr/>
        <p:txBody>
          <a:bodyPr/>
          <a:lstStyle/>
          <a:p>
            <a:fld id="{599AACB3-DFEB-9D4D-A77A-23FAADBF9D60}" type="slidenum">
              <a:rPr lang="en-US" smtClean="0"/>
              <a:t>17</a:t>
            </a:fld>
            <a:endParaRPr lang="en-US"/>
          </a:p>
        </p:txBody>
      </p:sp>
    </p:spTree>
    <p:extLst>
      <p:ext uri="{BB962C8B-B14F-4D97-AF65-F5344CB8AC3E}">
        <p14:creationId xmlns:p14="http://schemas.microsoft.com/office/powerpoint/2010/main" val="294593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381000" y="248357"/>
            <a:ext cx="8290560" cy="799193"/>
          </a:xfrm>
          <a:prstGeom prst="rect">
            <a:avLst/>
          </a:prstGeom>
          <a:noFill/>
        </p:spPr>
        <p:txBody>
          <a:bodyPr wrap="square" rtlCol="0">
            <a:spAutoFit/>
          </a:bodyPr>
          <a:lstStyle/>
          <a:p>
            <a:pPr algn="ctr">
              <a:lnSpc>
                <a:spcPct val="107000"/>
              </a:lnSpc>
              <a:spcAft>
                <a:spcPts val="800"/>
              </a:spcAft>
            </a:pPr>
            <a:r>
              <a:rPr lang="en-US" sz="4800" b="1" dirty="0">
                <a:latin typeface="Gotham Light" pitchFamily="50" charset="0"/>
                <a:ea typeface="Calibri" charset="0"/>
                <a:cs typeface="Times New Roman" charset="0"/>
              </a:rPr>
              <a:t> </a:t>
            </a:r>
            <a:r>
              <a:rPr lang="en-US" sz="4800" dirty="0">
                <a:latin typeface="Gotham Light" pitchFamily="50" charset="0"/>
                <a:ea typeface="Calibri" charset="0"/>
                <a:cs typeface="Times New Roman" charset="0"/>
              </a:rPr>
              <a:t>NWBA Scoring Guide</a:t>
            </a:r>
          </a:p>
        </p:txBody>
      </p:sp>
      <p:sp>
        <p:nvSpPr>
          <p:cNvPr id="3" name="TextBox 2">
            <a:extLst>
              <a:ext uri="{FF2B5EF4-FFF2-40B4-BE49-F238E27FC236}">
                <a16:creationId xmlns:a16="http://schemas.microsoft.com/office/drawing/2014/main" id="{AD2C18CA-01E0-46EF-94E3-92A5C99AF5B5}"/>
              </a:ext>
            </a:extLst>
          </p:cNvPr>
          <p:cNvSpPr txBox="1"/>
          <p:nvPr/>
        </p:nvSpPr>
        <p:spPr>
          <a:xfrm>
            <a:off x="762000" y="1047550"/>
            <a:ext cx="7528560" cy="5632311"/>
          </a:xfrm>
          <a:prstGeom prst="rect">
            <a:avLst/>
          </a:prstGeom>
          <a:noFill/>
        </p:spPr>
        <p:txBody>
          <a:bodyPr wrap="square" rtlCol="0">
            <a:spAutoFit/>
          </a:bodyPr>
          <a:lstStyle/>
          <a:p>
            <a:r>
              <a:rPr lang="en-US" sz="1200" dirty="0">
                <a:latin typeface="Gotham Light" pitchFamily="50" charset="0"/>
              </a:rPr>
              <a:t>The NWBA is excited to provide NWBA registered teams access to input team scores on team webpage and NWBA website. To input team scores you are required to:</a:t>
            </a:r>
          </a:p>
          <a:p>
            <a:endParaRPr lang="en-US" sz="1200" dirty="0">
              <a:latin typeface="Gotham Light" pitchFamily="50" charset="0"/>
            </a:endParaRPr>
          </a:p>
          <a:p>
            <a:pPr marL="800100" lvl="1" indent="-342900" algn="ctr">
              <a:buAutoNum type="alphaLcParenR"/>
            </a:pPr>
            <a:r>
              <a:rPr lang="en-US" sz="1200" dirty="0">
                <a:latin typeface="Gotham Light" pitchFamily="50" charset="0"/>
              </a:rPr>
              <a:t>have permission to score games (granted by NWBA) </a:t>
            </a:r>
          </a:p>
          <a:p>
            <a:pPr lvl="1" algn="ctr"/>
            <a:r>
              <a:rPr lang="en-US" sz="1200" u="sng" dirty="0">
                <a:latin typeface="Gotham Light" pitchFamily="50" charset="0"/>
              </a:rPr>
              <a:t>and </a:t>
            </a:r>
          </a:p>
          <a:p>
            <a:pPr lvl="1" algn="ctr"/>
            <a:r>
              <a:rPr lang="en-US" sz="1200" dirty="0">
                <a:latin typeface="Gotham Light" pitchFamily="50" charset="0"/>
              </a:rPr>
              <a:t>b) be logged into </a:t>
            </a:r>
            <a:r>
              <a:rPr lang="en-US" sz="1200" dirty="0">
                <a:latin typeface="Gotham Light" pitchFamily="50" charset="0"/>
                <a:hlinkClick r:id="rId3"/>
              </a:rPr>
              <a:t>www.NWBA.org</a:t>
            </a:r>
            <a:r>
              <a:rPr lang="en-US" sz="1200" dirty="0">
                <a:latin typeface="Gotham Light" pitchFamily="50" charset="0"/>
              </a:rPr>
              <a:t>. </a:t>
            </a:r>
          </a:p>
          <a:p>
            <a:pPr lvl="1"/>
            <a:endParaRPr lang="en-US" sz="1200" dirty="0">
              <a:latin typeface="Gotham Light" pitchFamily="50" charset="0"/>
            </a:endParaRPr>
          </a:p>
          <a:p>
            <a:r>
              <a:rPr lang="en-US" sz="1200" dirty="0">
                <a:latin typeface="Gotham Light" pitchFamily="50" charset="0"/>
              </a:rPr>
              <a:t>Permission will be initially granted to the individual and profile that completed an entry for Team Registration. Please contact the NWBA to request permission for access to team page for additional individuals.</a:t>
            </a:r>
          </a:p>
          <a:p>
            <a:endParaRPr lang="en-US" sz="1200" b="1" dirty="0">
              <a:latin typeface="Gotham Light" pitchFamily="50" charset="0"/>
            </a:endParaRPr>
          </a:p>
          <a:p>
            <a:r>
              <a:rPr lang="en-US" sz="1200" b="1" dirty="0">
                <a:latin typeface="Gotham Light" pitchFamily="50" charset="0"/>
              </a:rPr>
              <a:t>Teams should submit scores from an NWBA sanctioned event within 48 hours of the event.</a:t>
            </a:r>
          </a:p>
          <a:p>
            <a:pPr fontAlgn="base"/>
            <a:br>
              <a:rPr lang="en-US" sz="1200" dirty="0">
                <a:latin typeface="Gotham Light" pitchFamily="50" charset="0"/>
              </a:rPr>
            </a:br>
            <a:r>
              <a:rPr lang="en-US" sz="1200" dirty="0">
                <a:latin typeface="Gotham Light" pitchFamily="50" charset="0"/>
              </a:rPr>
              <a:t>Please review the following options below to score a game on the NWBA website. </a:t>
            </a:r>
          </a:p>
          <a:p>
            <a:pPr fontAlgn="base"/>
            <a:br>
              <a:rPr lang="en-US" sz="1200" dirty="0">
                <a:latin typeface="Gotham Light" pitchFamily="50" charset="0"/>
              </a:rPr>
            </a:br>
            <a:r>
              <a:rPr lang="en-US" sz="1200" b="1" dirty="0">
                <a:latin typeface="Gotham Light" pitchFamily="50" charset="0"/>
              </a:rPr>
              <a:t>Quick Score -</a:t>
            </a:r>
            <a:r>
              <a:rPr lang="en-US" sz="1200" dirty="0">
                <a:latin typeface="Gotham Light" pitchFamily="50" charset="0"/>
              </a:rPr>
              <a:t> (Easiest, least information added - just final score)</a:t>
            </a:r>
          </a:p>
          <a:p>
            <a:pPr lvl="1" fontAlgn="base"/>
            <a:r>
              <a:rPr lang="en-US" sz="1200" dirty="0">
                <a:latin typeface="Gotham Light" pitchFamily="50" charset="0"/>
              </a:rPr>
              <a:t>Step 1: Log In&gt; Select Edit Mode&gt; Navigate to the Team Page</a:t>
            </a:r>
          </a:p>
          <a:p>
            <a:pPr lvl="1" fontAlgn="base"/>
            <a:r>
              <a:rPr lang="en-US" sz="1200" dirty="0">
                <a:latin typeface="Gotham Light" pitchFamily="50" charset="0"/>
              </a:rPr>
              <a:t>Step 2: Select Game Schedule&gt; Select the Date of the Game</a:t>
            </a:r>
          </a:p>
          <a:p>
            <a:pPr lvl="1" fontAlgn="base"/>
            <a:r>
              <a:rPr lang="en-US" sz="1200" dirty="0">
                <a:latin typeface="Gotham Light" pitchFamily="50" charset="0"/>
              </a:rPr>
              <a:t>Step 3: Select Quick Score</a:t>
            </a:r>
          </a:p>
          <a:p>
            <a:pPr lvl="1" fontAlgn="base"/>
            <a:r>
              <a:rPr lang="en-US" sz="1200" dirty="0">
                <a:latin typeface="Gotham Light" pitchFamily="50" charset="0"/>
              </a:rPr>
              <a:t>Step 4: Score the Game&gt; Select Save</a:t>
            </a:r>
          </a:p>
          <a:p>
            <a:pPr lvl="1" fontAlgn="base"/>
            <a:endParaRPr lang="en-US" sz="1200" dirty="0">
              <a:latin typeface="Gotham Light" pitchFamily="50" charset="0"/>
            </a:endParaRPr>
          </a:p>
          <a:p>
            <a:pPr fontAlgn="base"/>
            <a:r>
              <a:rPr lang="en-US" sz="1200" b="1" dirty="0" err="1">
                <a:latin typeface="Gotham Light" pitchFamily="50" charset="0"/>
              </a:rPr>
              <a:t>Tabluar</a:t>
            </a:r>
            <a:r>
              <a:rPr lang="en-US" sz="1200" b="1" dirty="0">
                <a:latin typeface="Gotham Light" pitchFamily="50" charset="0"/>
              </a:rPr>
              <a:t> Stat Entry</a:t>
            </a:r>
            <a:r>
              <a:rPr lang="en-US" sz="1200" dirty="0">
                <a:latin typeface="Gotham Light" pitchFamily="50" charset="0"/>
              </a:rPr>
              <a:t> - (Full game, team and player stats. Entered after completion of game)</a:t>
            </a:r>
          </a:p>
          <a:p>
            <a:pPr lvl="1" fontAlgn="base"/>
            <a:r>
              <a:rPr lang="en-US" sz="1200" dirty="0">
                <a:latin typeface="Gotham Light" pitchFamily="50" charset="0"/>
              </a:rPr>
              <a:t>Step 1: Log In&gt; Switch to Edit Mode&gt; Navigate to the Team Page</a:t>
            </a:r>
          </a:p>
          <a:p>
            <a:pPr lvl="1" fontAlgn="base"/>
            <a:r>
              <a:rPr lang="en-US" sz="1200" dirty="0">
                <a:latin typeface="Gotham Light" pitchFamily="50" charset="0"/>
              </a:rPr>
              <a:t>Step 2: Select Game Schedule&gt; Select the Date of the Game</a:t>
            </a:r>
          </a:p>
          <a:p>
            <a:pPr lvl="1" fontAlgn="base"/>
            <a:r>
              <a:rPr lang="en-US" sz="1200" dirty="0">
                <a:latin typeface="Gotham Light" pitchFamily="50" charset="0"/>
              </a:rPr>
              <a:t>Step 3: Select Edit Stats</a:t>
            </a:r>
          </a:p>
          <a:p>
            <a:pPr lvl="1" fontAlgn="base"/>
            <a:r>
              <a:rPr lang="en-US" sz="1200" dirty="0">
                <a:latin typeface="Gotham Light" pitchFamily="50" charset="0"/>
              </a:rPr>
              <a:t>Step 4: Enter Score, Scoring Plays, Team Statistics, and Player Statistics.</a:t>
            </a:r>
          </a:p>
          <a:p>
            <a:pPr lvl="1" fontAlgn="base"/>
            <a:r>
              <a:rPr lang="en-US" sz="1200" dirty="0">
                <a:latin typeface="Gotham Light" pitchFamily="50" charset="0"/>
              </a:rPr>
              <a:t>Step 5: Scroll to the Bottom and Select Save</a:t>
            </a:r>
          </a:p>
          <a:p>
            <a:pPr lvl="1" fontAlgn="base"/>
            <a:r>
              <a:rPr lang="en-US" sz="1200" dirty="0">
                <a:latin typeface="Gotham Light" pitchFamily="50" charset="0"/>
              </a:rPr>
              <a:t>Step 6: If the Game is Complete, change the Status to Final.</a:t>
            </a:r>
          </a:p>
          <a:p>
            <a:pPr lvl="1" fontAlgn="base"/>
            <a:endParaRPr lang="en-US" sz="1200" dirty="0">
              <a:latin typeface="Gotham Light" pitchFamily="50" charset="0"/>
            </a:endParaRPr>
          </a:p>
          <a:p>
            <a:pPr fontAlgn="base"/>
            <a:r>
              <a:rPr lang="en-US" sz="1200" b="1" dirty="0">
                <a:latin typeface="Gotham Light" pitchFamily="50" charset="0"/>
              </a:rPr>
              <a:t>Live Score game through iScout Basketball – see previous page</a:t>
            </a:r>
            <a:endParaRPr lang="en-US" sz="1200" dirty="0">
              <a:latin typeface="Gotham Light" pitchFamily="50" charset="0"/>
              <a:ea typeface="Calibri" charset="0"/>
              <a:cs typeface="Times New Roman" charset="0"/>
            </a:endParaRPr>
          </a:p>
        </p:txBody>
      </p:sp>
      <p:sp>
        <p:nvSpPr>
          <p:cNvPr id="5" name="Slide Number Placeholder 4">
            <a:extLst>
              <a:ext uri="{FF2B5EF4-FFF2-40B4-BE49-F238E27FC236}">
                <a16:creationId xmlns:a16="http://schemas.microsoft.com/office/drawing/2014/main" id="{462A60D4-B953-410A-B094-46CA27C358D3}"/>
              </a:ext>
            </a:extLst>
          </p:cNvPr>
          <p:cNvSpPr>
            <a:spLocks noGrp="1"/>
          </p:cNvSpPr>
          <p:nvPr>
            <p:ph type="sldNum" sz="quarter" idx="12"/>
          </p:nvPr>
        </p:nvSpPr>
        <p:spPr/>
        <p:txBody>
          <a:bodyPr/>
          <a:lstStyle/>
          <a:p>
            <a:fld id="{599AACB3-DFEB-9D4D-A77A-23FAADBF9D60}" type="slidenum">
              <a:rPr lang="en-US" smtClean="0"/>
              <a:t>18</a:t>
            </a:fld>
            <a:endParaRPr lang="en-US"/>
          </a:p>
        </p:txBody>
      </p:sp>
    </p:spTree>
    <p:extLst>
      <p:ext uri="{BB962C8B-B14F-4D97-AF65-F5344CB8AC3E}">
        <p14:creationId xmlns:p14="http://schemas.microsoft.com/office/powerpoint/2010/main" val="342240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381000" y="404767"/>
            <a:ext cx="8290560" cy="1191480"/>
          </a:xfrm>
          <a:prstGeom prst="rect">
            <a:avLst/>
          </a:prstGeom>
          <a:noFill/>
        </p:spPr>
        <p:txBody>
          <a:bodyPr wrap="square" rtlCol="0">
            <a:spAutoFit/>
          </a:bodyPr>
          <a:lstStyle/>
          <a:p>
            <a:pPr algn="ctr">
              <a:lnSpc>
                <a:spcPct val="107000"/>
              </a:lnSpc>
              <a:spcAft>
                <a:spcPts val="800"/>
              </a:spcAft>
            </a:pPr>
            <a:r>
              <a:rPr lang="en-US" sz="4800" b="1" dirty="0">
                <a:latin typeface="Gotham Light" pitchFamily="50" charset="0"/>
                <a:ea typeface="Calibri" charset="0"/>
                <a:cs typeface="Times New Roman" charset="0"/>
              </a:rPr>
              <a:t> </a:t>
            </a:r>
            <a:r>
              <a:rPr lang="en-US" sz="4800" dirty="0">
                <a:latin typeface="Gotham Light" pitchFamily="50" charset="0"/>
                <a:ea typeface="Calibri" charset="0"/>
                <a:cs typeface="Times New Roman" charset="0"/>
              </a:rPr>
              <a:t>NWBA Scoring Guide</a:t>
            </a:r>
            <a:endParaRPr lang="en-US" sz="1400" dirty="0">
              <a:latin typeface="Gotham Light" pitchFamily="50" charset="0"/>
              <a:ea typeface="Calibri" charset="0"/>
              <a:cs typeface="Times New Roman" charset="0"/>
            </a:endParaRPr>
          </a:p>
          <a:p>
            <a:pPr algn="ctr">
              <a:lnSpc>
                <a:spcPct val="107000"/>
              </a:lnSpc>
              <a:spcAft>
                <a:spcPts val="800"/>
              </a:spcAft>
            </a:pPr>
            <a:r>
              <a:rPr lang="en-US" sz="1400" dirty="0">
                <a:latin typeface="Gotham Light" pitchFamily="50" charset="0"/>
                <a:ea typeface="Calibri" charset="0"/>
                <a:cs typeface="Times New Roman" charset="0"/>
              </a:rPr>
              <a:t>-continued</a:t>
            </a:r>
          </a:p>
        </p:txBody>
      </p:sp>
      <p:sp>
        <p:nvSpPr>
          <p:cNvPr id="3" name="TextBox 2">
            <a:extLst>
              <a:ext uri="{FF2B5EF4-FFF2-40B4-BE49-F238E27FC236}">
                <a16:creationId xmlns:a16="http://schemas.microsoft.com/office/drawing/2014/main" id="{AD2C18CA-01E0-46EF-94E3-92A5C99AF5B5}"/>
              </a:ext>
            </a:extLst>
          </p:cNvPr>
          <p:cNvSpPr txBox="1"/>
          <p:nvPr/>
        </p:nvSpPr>
        <p:spPr>
          <a:xfrm>
            <a:off x="762000" y="1606290"/>
            <a:ext cx="7528560" cy="4170372"/>
          </a:xfrm>
          <a:prstGeom prst="rect">
            <a:avLst/>
          </a:prstGeom>
          <a:noFill/>
        </p:spPr>
        <p:txBody>
          <a:bodyPr wrap="square" rtlCol="0">
            <a:spAutoFit/>
          </a:bodyPr>
          <a:lstStyle/>
          <a:p>
            <a:pPr>
              <a:spcBef>
                <a:spcPts val="1100"/>
              </a:spcBef>
            </a:pPr>
            <a:r>
              <a:rPr lang="en-US" sz="1200" b="1" u="sng" dirty="0">
                <a:solidFill>
                  <a:srgbClr val="000000"/>
                </a:solidFill>
                <a:latin typeface="Gotham Light" pitchFamily="50" charset="0"/>
              </a:rPr>
              <a:t>Exporting Scores and Stats to SportsEngine</a:t>
            </a:r>
            <a:endParaRPr lang="en-US" sz="1200" b="1" dirty="0">
              <a:latin typeface="Gotham Light" pitchFamily="50" charset="0"/>
            </a:endParaRPr>
          </a:p>
          <a:p>
            <a:r>
              <a:rPr lang="en-US" sz="1200" dirty="0">
                <a:solidFill>
                  <a:srgbClr val="000000"/>
                </a:solidFill>
                <a:latin typeface="Gotham Light" pitchFamily="50" charset="0"/>
              </a:rPr>
              <a:t>Once you have scored your game in iScout, you can export the score and player stats to your organization in SportsEngine.</a:t>
            </a:r>
            <a:endParaRPr lang="en-US" sz="1200" dirty="0">
              <a:latin typeface="Gotham Light" pitchFamily="50" charset="0"/>
            </a:endParaRPr>
          </a:p>
          <a:p>
            <a:br>
              <a:rPr lang="en-US" sz="1200" dirty="0">
                <a:latin typeface="Gotham Light" pitchFamily="50" charset="0"/>
              </a:rPr>
            </a:br>
            <a:r>
              <a:rPr lang="en-US" sz="1200" dirty="0">
                <a:solidFill>
                  <a:srgbClr val="000000"/>
                </a:solidFill>
                <a:latin typeface="Gotham Light" pitchFamily="50" charset="0"/>
              </a:rPr>
              <a:t>1. Select Reports from the bottom menu</a:t>
            </a:r>
            <a:endParaRPr lang="en-US" sz="1200" dirty="0">
              <a:latin typeface="Gotham Light" pitchFamily="50" charset="0"/>
            </a:endParaRPr>
          </a:p>
          <a:p>
            <a:r>
              <a:rPr lang="en-US" sz="1200" dirty="0">
                <a:solidFill>
                  <a:srgbClr val="000000"/>
                </a:solidFill>
                <a:latin typeface="Gotham Light" pitchFamily="50" charset="0"/>
              </a:rPr>
              <a:t>2. Select SportsEngine from the Web Site Export section</a:t>
            </a:r>
            <a:endParaRPr lang="en-US" sz="1200" dirty="0">
              <a:latin typeface="Gotham Light" pitchFamily="50" charset="0"/>
            </a:endParaRPr>
          </a:p>
          <a:p>
            <a:r>
              <a:rPr lang="en-US" sz="1200" dirty="0">
                <a:solidFill>
                  <a:srgbClr val="000000"/>
                </a:solidFill>
                <a:latin typeface="Gotham Light" pitchFamily="50" charset="0"/>
              </a:rPr>
              <a:t>3. Select Export in the top right-hand corner</a:t>
            </a:r>
            <a:endParaRPr lang="en-US" sz="1200" dirty="0">
              <a:latin typeface="Gotham Light" pitchFamily="50" charset="0"/>
            </a:endParaRPr>
          </a:p>
          <a:p>
            <a:br>
              <a:rPr lang="en-US" sz="1200" dirty="0">
                <a:latin typeface="Gotham Light" pitchFamily="50" charset="0"/>
              </a:rPr>
            </a:br>
            <a:r>
              <a:rPr lang="en-US" sz="1200" b="1" dirty="0">
                <a:latin typeface="Gotham Light" pitchFamily="50" charset="0"/>
              </a:rPr>
              <a:t>You must be connected to the internet to export scores and stats to SportsEngine</a:t>
            </a:r>
            <a:endParaRPr lang="en-US" sz="1200" dirty="0">
              <a:latin typeface="Gotham Light" pitchFamily="50" charset="0"/>
            </a:endParaRPr>
          </a:p>
          <a:p>
            <a:endParaRPr lang="en-US" sz="1200" dirty="0">
              <a:latin typeface="Gotham Light" pitchFamily="50" charset="0"/>
            </a:endParaRPr>
          </a:p>
          <a:p>
            <a:r>
              <a:rPr lang="en-US" sz="1200" u="sng" dirty="0">
                <a:latin typeface="Gotham Light" pitchFamily="50" charset="0"/>
                <a:hlinkClick r:id="rId3"/>
              </a:rPr>
              <a:t>Click Here for </a:t>
            </a:r>
            <a:r>
              <a:rPr lang="en-US" sz="1200" u="sng" dirty="0" err="1">
                <a:latin typeface="Gotham Light" pitchFamily="50" charset="0"/>
                <a:hlinkClick r:id="rId3"/>
              </a:rPr>
              <a:t>SportsEgine</a:t>
            </a:r>
            <a:r>
              <a:rPr lang="en-US" sz="1200" u="sng" dirty="0">
                <a:latin typeface="Gotham Light" pitchFamily="50" charset="0"/>
                <a:hlinkClick r:id="rId3"/>
              </a:rPr>
              <a:t> User Guide for Scoring and Stats</a:t>
            </a:r>
            <a:endParaRPr lang="en-US" sz="1200" dirty="0">
              <a:latin typeface="Gotham Light" pitchFamily="50" charset="0"/>
            </a:endParaRPr>
          </a:p>
          <a:p>
            <a:pPr marL="285750" lvl="0" indent="-285750">
              <a:buFont typeface="Arial" panose="020B0604020202020204" pitchFamily="34" charset="0"/>
              <a:buChar char="•"/>
            </a:pPr>
            <a:r>
              <a:rPr lang="en-US" sz="1200" dirty="0">
                <a:latin typeface="Gotham Light" pitchFamily="50" charset="0"/>
              </a:rPr>
              <a:t>Quick Score</a:t>
            </a:r>
          </a:p>
          <a:p>
            <a:pPr marL="285750" lvl="0" indent="-285750">
              <a:buFont typeface="Arial" panose="020B0604020202020204" pitchFamily="34" charset="0"/>
              <a:buChar char="•"/>
            </a:pPr>
            <a:r>
              <a:rPr lang="en-US" sz="1200" dirty="0">
                <a:latin typeface="Gotham Light" pitchFamily="50" charset="0"/>
              </a:rPr>
              <a:t>Score with Tabular Stats</a:t>
            </a:r>
          </a:p>
          <a:p>
            <a:pPr marL="285750" lvl="0" indent="-285750">
              <a:buFont typeface="Arial" panose="020B0604020202020204" pitchFamily="34" charset="0"/>
              <a:buChar char="•"/>
            </a:pPr>
            <a:r>
              <a:rPr lang="en-US" sz="1200" dirty="0">
                <a:latin typeface="Gotham Light" pitchFamily="50" charset="0"/>
              </a:rPr>
              <a:t>Mass Scoring</a:t>
            </a:r>
          </a:p>
          <a:p>
            <a:pPr marL="285750" lvl="0" indent="-285750">
              <a:buFont typeface="Arial" panose="020B0604020202020204" pitchFamily="34" charset="0"/>
              <a:buChar char="•"/>
            </a:pPr>
            <a:r>
              <a:rPr lang="en-US" sz="1200" dirty="0">
                <a:latin typeface="Gotham Light" pitchFamily="50" charset="0"/>
              </a:rPr>
              <a:t>Sports Engine Team Mobile App</a:t>
            </a:r>
          </a:p>
          <a:p>
            <a:pPr marL="285750" lvl="0" indent="-285750">
              <a:buFont typeface="Arial" panose="020B0604020202020204" pitchFamily="34" charset="0"/>
              <a:buChar char="•"/>
            </a:pPr>
            <a:r>
              <a:rPr lang="en-US" sz="1200" dirty="0">
                <a:latin typeface="Gotham Light" pitchFamily="50" charset="0"/>
              </a:rPr>
              <a:t>And More</a:t>
            </a:r>
          </a:p>
          <a:p>
            <a:r>
              <a:rPr lang="en-US" sz="1200" dirty="0">
                <a:latin typeface="Gotham Light" pitchFamily="50" charset="0"/>
              </a:rPr>
              <a:t> </a:t>
            </a:r>
            <a:endParaRPr lang="en-US" sz="1200" dirty="0">
              <a:latin typeface="Gotham Light" pitchFamily="50" charset="0"/>
              <a:ea typeface="Calibri" charset="0"/>
              <a:cs typeface="Times New Roman" charset="0"/>
            </a:endParaRPr>
          </a:p>
          <a:p>
            <a:r>
              <a:rPr lang="en-US" sz="1200" dirty="0">
                <a:latin typeface="Gotham Light" pitchFamily="50" charset="0"/>
                <a:ea typeface="Calibri" charset="0"/>
                <a:cs typeface="Times New Roman" charset="0"/>
              </a:rPr>
              <a:t>For more questions contact </a:t>
            </a:r>
            <a:r>
              <a:rPr lang="en-US" sz="1200" dirty="0" err="1">
                <a:latin typeface="Gotham Light" pitchFamily="50" charset="0"/>
                <a:ea typeface="Calibri" charset="0"/>
                <a:cs typeface="Times New Roman" charset="0"/>
              </a:rPr>
              <a:t>SportsEgine</a:t>
            </a:r>
            <a:r>
              <a:rPr lang="en-US" sz="1200" dirty="0">
                <a:latin typeface="Gotham Light" pitchFamily="50" charset="0"/>
                <a:ea typeface="Calibri" charset="0"/>
                <a:cs typeface="Times New Roman" charset="0"/>
              </a:rPr>
              <a:t> Help Center by </a:t>
            </a:r>
            <a:r>
              <a:rPr lang="en-US" sz="1200" dirty="0">
                <a:latin typeface="Gotham Light" pitchFamily="50" charset="0"/>
                <a:ea typeface="Calibri" charset="0"/>
                <a:cs typeface="Times New Roman" charset="0"/>
                <a:hlinkClick r:id="rId4"/>
              </a:rPr>
              <a:t>clicking here</a:t>
            </a:r>
            <a:r>
              <a:rPr lang="en-US" sz="1200" dirty="0">
                <a:latin typeface="Gotham Light" pitchFamily="50" charset="0"/>
                <a:ea typeface="Calibri" charset="0"/>
                <a:cs typeface="Times New Roman" charset="0"/>
              </a:rPr>
              <a:t>.</a:t>
            </a:r>
          </a:p>
          <a:p>
            <a:endParaRPr lang="en-US" sz="1200" dirty="0">
              <a:latin typeface="Gotham Light" pitchFamily="50" charset="0"/>
              <a:cs typeface="Times New Roman" charset="0"/>
            </a:endParaRPr>
          </a:p>
          <a:p>
            <a:r>
              <a:rPr lang="en-US" sz="1200" dirty="0">
                <a:latin typeface="Gotham Light" pitchFamily="50" charset="0"/>
              </a:rPr>
              <a:t>To request permission for access to team page for additional individuals email Brandon McBeain at </a:t>
            </a:r>
            <a:r>
              <a:rPr lang="en-US" sz="1200" dirty="0">
                <a:latin typeface="Gotham Light" pitchFamily="50" charset="0"/>
                <a:hlinkClick r:id="rId5"/>
              </a:rPr>
              <a:t>brandonmcbeain@nwba.org</a:t>
            </a:r>
            <a:r>
              <a:rPr lang="en-US" sz="1200" dirty="0">
                <a:latin typeface="Gotham Light" pitchFamily="50" charset="0"/>
              </a:rPr>
              <a:t>. </a:t>
            </a:r>
            <a:br>
              <a:rPr lang="en-US" sz="1300" dirty="0">
                <a:latin typeface="Gotham Light" pitchFamily="50" charset="0"/>
              </a:rPr>
            </a:br>
            <a:endParaRPr lang="en-US" sz="1300" dirty="0">
              <a:latin typeface="Gotham Light" pitchFamily="50" charset="0"/>
            </a:endParaRPr>
          </a:p>
        </p:txBody>
      </p:sp>
      <p:sp>
        <p:nvSpPr>
          <p:cNvPr id="5" name="Slide Number Placeholder 4">
            <a:extLst>
              <a:ext uri="{FF2B5EF4-FFF2-40B4-BE49-F238E27FC236}">
                <a16:creationId xmlns:a16="http://schemas.microsoft.com/office/drawing/2014/main" id="{462A60D4-B953-410A-B094-46CA27C358D3}"/>
              </a:ext>
            </a:extLst>
          </p:cNvPr>
          <p:cNvSpPr>
            <a:spLocks noGrp="1"/>
          </p:cNvSpPr>
          <p:nvPr>
            <p:ph type="sldNum" sz="quarter" idx="12"/>
          </p:nvPr>
        </p:nvSpPr>
        <p:spPr/>
        <p:txBody>
          <a:bodyPr/>
          <a:lstStyle/>
          <a:p>
            <a:fld id="{599AACB3-DFEB-9D4D-A77A-23FAADBF9D60}" type="slidenum">
              <a:rPr lang="en-US" smtClean="0"/>
              <a:t>19</a:t>
            </a:fld>
            <a:endParaRPr lang="en-US"/>
          </a:p>
        </p:txBody>
      </p:sp>
    </p:spTree>
    <p:extLst>
      <p:ext uri="{BB962C8B-B14F-4D97-AF65-F5344CB8AC3E}">
        <p14:creationId xmlns:p14="http://schemas.microsoft.com/office/powerpoint/2010/main" val="55736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554636"/>
            <a:ext cx="7270230" cy="830997"/>
          </a:xfrm>
          <a:prstGeom prst="rect">
            <a:avLst/>
          </a:prstGeom>
          <a:noFill/>
        </p:spPr>
        <p:txBody>
          <a:bodyPr wrap="square" rtlCol="0">
            <a:spAutoFit/>
          </a:bodyPr>
          <a:lstStyle/>
          <a:p>
            <a:pPr algn="ctr"/>
            <a:r>
              <a:rPr lang="en-US" sz="4800" dirty="0">
                <a:latin typeface="Gotham Light" pitchFamily="50" charset="0"/>
              </a:rPr>
              <a:t>Table of Contents</a:t>
            </a:r>
          </a:p>
        </p:txBody>
      </p:sp>
      <p:sp>
        <p:nvSpPr>
          <p:cNvPr id="5" name="Slide Number Placeholder 4">
            <a:extLst>
              <a:ext uri="{FF2B5EF4-FFF2-40B4-BE49-F238E27FC236}">
                <a16:creationId xmlns:a16="http://schemas.microsoft.com/office/drawing/2014/main" id="{EE549DC0-08B5-4170-B519-F440A25FC14C}"/>
              </a:ext>
            </a:extLst>
          </p:cNvPr>
          <p:cNvSpPr>
            <a:spLocks noGrp="1"/>
          </p:cNvSpPr>
          <p:nvPr>
            <p:ph type="sldNum" sz="quarter" idx="12"/>
          </p:nvPr>
        </p:nvSpPr>
        <p:spPr/>
        <p:txBody>
          <a:bodyPr/>
          <a:lstStyle/>
          <a:p>
            <a:fld id="{599AACB3-DFEB-9D4D-A77A-23FAADBF9D60}" type="slidenum">
              <a:rPr lang="en-US" smtClean="0"/>
              <a:t>2</a:t>
            </a:fld>
            <a:endParaRPr lang="en-US" dirty="0"/>
          </a:p>
        </p:txBody>
      </p:sp>
      <p:sp>
        <p:nvSpPr>
          <p:cNvPr id="3" name="TextBox 2">
            <a:extLst>
              <a:ext uri="{FF2B5EF4-FFF2-40B4-BE49-F238E27FC236}">
                <a16:creationId xmlns:a16="http://schemas.microsoft.com/office/drawing/2014/main" id="{25E70E18-A7C4-4D0B-8C74-5188B9C1A901}"/>
              </a:ext>
            </a:extLst>
          </p:cNvPr>
          <p:cNvSpPr txBox="1"/>
          <p:nvPr/>
        </p:nvSpPr>
        <p:spPr>
          <a:xfrm>
            <a:off x="589547" y="1375603"/>
            <a:ext cx="7964905" cy="4801314"/>
          </a:xfrm>
          <a:prstGeom prst="rect">
            <a:avLst/>
          </a:prstGeom>
          <a:noFill/>
        </p:spPr>
        <p:txBody>
          <a:bodyPr wrap="square" rtlCol="0">
            <a:spAutoFit/>
          </a:bodyPr>
          <a:lstStyle/>
          <a:p>
            <a:r>
              <a:rPr lang="en-US" dirty="0">
                <a:latin typeface="Gotham Light" pitchFamily="50" charset="0"/>
              </a:rPr>
              <a:t>Page 3: Welcome Letter</a:t>
            </a:r>
          </a:p>
          <a:p>
            <a:r>
              <a:rPr lang="en-US" dirty="0">
                <a:latin typeface="Gotham Light" pitchFamily="50" charset="0"/>
              </a:rPr>
              <a:t>Page 4: Board of Directors</a:t>
            </a:r>
          </a:p>
          <a:p>
            <a:r>
              <a:rPr lang="en-US" dirty="0">
                <a:latin typeface="Gotham Light" pitchFamily="50" charset="0"/>
              </a:rPr>
              <a:t>Page 5: Governance</a:t>
            </a:r>
          </a:p>
          <a:p>
            <a:r>
              <a:rPr lang="en-US" dirty="0">
                <a:latin typeface="Gotham Light" pitchFamily="50" charset="0"/>
              </a:rPr>
              <a:t>Page 6: Membership</a:t>
            </a:r>
          </a:p>
          <a:p>
            <a:r>
              <a:rPr lang="en-US" dirty="0">
                <a:latin typeface="Gotham Light" pitchFamily="50" charset="0"/>
              </a:rPr>
              <a:t>Page 7: Season Checklist</a:t>
            </a:r>
          </a:p>
          <a:p>
            <a:r>
              <a:rPr lang="en-US" dirty="0">
                <a:latin typeface="Gotham Light" pitchFamily="50" charset="0"/>
              </a:rPr>
              <a:t>Page 8: Registration Dates</a:t>
            </a:r>
          </a:p>
          <a:p>
            <a:r>
              <a:rPr lang="en-US" dirty="0">
                <a:latin typeface="Gotham Light" pitchFamily="50" charset="0"/>
              </a:rPr>
              <a:t>Page 9: Division &amp; Conference Dues</a:t>
            </a:r>
          </a:p>
          <a:p>
            <a:r>
              <a:rPr lang="en-US" dirty="0">
                <a:latin typeface="Gotham Light" pitchFamily="50" charset="0"/>
              </a:rPr>
              <a:t>Page 10: Team Payment Options</a:t>
            </a:r>
          </a:p>
          <a:p>
            <a:r>
              <a:rPr lang="en-US" dirty="0">
                <a:latin typeface="Gotham Light" pitchFamily="50" charset="0"/>
              </a:rPr>
              <a:t>Page 11: Team Forms</a:t>
            </a:r>
          </a:p>
          <a:p>
            <a:r>
              <a:rPr lang="en-US" dirty="0">
                <a:latin typeface="Gotham Light" pitchFamily="50" charset="0"/>
              </a:rPr>
              <a:t>Page 12-13: Individual Forms</a:t>
            </a:r>
          </a:p>
          <a:p>
            <a:r>
              <a:rPr lang="en-US" dirty="0">
                <a:latin typeface="Gotham Light" pitchFamily="50" charset="0"/>
              </a:rPr>
              <a:t>Page 14: Classification Forms</a:t>
            </a:r>
          </a:p>
          <a:p>
            <a:r>
              <a:rPr lang="en-US" dirty="0">
                <a:latin typeface="Gotham Light" pitchFamily="50" charset="0"/>
              </a:rPr>
              <a:t>Page 15: Individual Registration</a:t>
            </a:r>
          </a:p>
          <a:p>
            <a:r>
              <a:rPr lang="en-US" dirty="0">
                <a:latin typeface="Gotham Light" pitchFamily="50" charset="0"/>
              </a:rPr>
              <a:t>Page 16: Education &amp; Training</a:t>
            </a:r>
          </a:p>
          <a:p>
            <a:r>
              <a:rPr lang="en-US" dirty="0">
                <a:latin typeface="Gotham Light" pitchFamily="50" charset="0"/>
              </a:rPr>
              <a:t>Page 17: iScout – App Live Scoring</a:t>
            </a:r>
          </a:p>
          <a:p>
            <a:r>
              <a:rPr lang="en-US" dirty="0">
                <a:latin typeface="Gotham Light" pitchFamily="50" charset="0"/>
              </a:rPr>
              <a:t>Page 18-19: NWBA Scoring Guide</a:t>
            </a:r>
          </a:p>
          <a:p>
            <a:r>
              <a:rPr lang="en-US" dirty="0">
                <a:latin typeface="Gotham Light" pitchFamily="50" charset="0"/>
              </a:rPr>
              <a:t>Page 20: Important Reminders</a:t>
            </a:r>
          </a:p>
          <a:p>
            <a:endParaRPr lang="en-US" dirty="0"/>
          </a:p>
        </p:txBody>
      </p:sp>
    </p:spTree>
    <p:extLst>
      <p:ext uri="{BB962C8B-B14F-4D97-AF65-F5344CB8AC3E}">
        <p14:creationId xmlns:p14="http://schemas.microsoft.com/office/powerpoint/2010/main" val="3510066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554636"/>
            <a:ext cx="7270230" cy="830997"/>
          </a:xfrm>
          <a:prstGeom prst="rect">
            <a:avLst/>
          </a:prstGeom>
          <a:noFill/>
        </p:spPr>
        <p:txBody>
          <a:bodyPr wrap="square" rtlCol="0">
            <a:spAutoFit/>
          </a:bodyPr>
          <a:lstStyle/>
          <a:p>
            <a:pPr algn="ctr"/>
            <a:r>
              <a:rPr lang="en-US" sz="4800" dirty="0">
                <a:latin typeface="Gotham Light" pitchFamily="50" charset="0"/>
              </a:rPr>
              <a:t>Important Reminders</a:t>
            </a:r>
          </a:p>
        </p:txBody>
      </p:sp>
      <p:sp>
        <p:nvSpPr>
          <p:cNvPr id="3" name="TextBox 2">
            <a:extLst>
              <a:ext uri="{FF2B5EF4-FFF2-40B4-BE49-F238E27FC236}">
                <a16:creationId xmlns:a16="http://schemas.microsoft.com/office/drawing/2014/main" id="{975B2DDA-F1CD-4BD0-91F3-8B108C99632D}"/>
              </a:ext>
            </a:extLst>
          </p:cNvPr>
          <p:cNvSpPr txBox="1"/>
          <p:nvPr/>
        </p:nvSpPr>
        <p:spPr>
          <a:xfrm>
            <a:off x="936885" y="1537398"/>
            <a:ext cx="7270230" cy="5016758"/>
          </a:xfrm>
          <a:prstGeom prst="rect">
            <a:avLst/>
          </a:prstGeom>
          <a:noFill/>
        </p:spPr>
        <p:txBody>
          <a:bodyPr wrap="square" rtlCol="0">
            <a:spAutoFit/>
          </a:bodyPr>
          <a:lstStyle/>
          <a:p>
            <a:pPr marL="342900" marR="0" lvl="0" indent="-342900">
              <a:spcBef>
                <a:spcPts val="0"/>
              </a:spcBef>
              <a:spcAft>
                <a:spcPts val="1200"/>
              </a:spcAft>
              <a:buFont typeface="+mj-lt"/>
              <a:buAutoNum type="arabicPeriod"/>
            </a:pPr>
            <a:r>
              <a:rPr lang="en-US" dirty="0">
                <a:latin typeface="Gotham Light" pitchFamily="50" charset="0"/>
                <a:ea typeface="Times New Roman" charset="0"/>
                <a:cs typeface="Helvetica" charset="0"/>
              </a:rPr>
              <a:t>Only athletes and coaches listed on the team webpage on the NWBA website are registered members of the NWBA and may be listed on an active roster. </a:t>
            </a:r>
            <a:endParaRPr lang="en-US" dirty="0">
              <a:latin typeface="Gotham Light" pitchFamily="50" charset="0"/>
              <a:ea typeface="Times New Roman" charset="0"/>
            </a:endParaRPr>
          </a:p>
          <a:p>
            <a:pPr marL="342900" marR="0" lvl="0" indent="-342900">
              <a:spcBef>
                <a:spcPts val="0"/>
              </a:spcBef>
              <a:spcAft>
                <a:spcPts val="1200"/>
              </a:spcAft>
              <a:buFont typeface="+mj-lt"/>
              <a:buAutoNum type="arabicPeriod"/>
            </a:pPr>
            <a:r>
              <a:rPr lang="en-US" dirty="0">
                <a:latin typeface="Gotham Light" pitchFamily="50" charset="0"/>
                <a:ea typeface="Times New Roman" charset="0"/>
                <a:cs typeface="Helvetica" charset="0"/>
              </a:rPr>
              <a:t>Only NWBA registered athletes may participate in competition.</a:t>
            </a:r>
            <a:endParaRPr lang="en-US" dirty="0">
              <a:latin typeface="Gotham Light" pitchFamily="50" charset="0"/>
              <a:ea typeface="Times New Roman" charset="0"/>
            </a:endParaRPr>
          </a:p>
          <a:p>
            <a:pPr marL="342900" marR="0" lvl="0" indent="-342900">
              <a:spcBef>
                <a:spcPts val="0"/>
              </a:spcBef>
              <a:spcAft>
                <a:spcPts val="1200"/>
              </a:spcAft>
              <a:buFont typeface="+mj-lt"/>
              <a:buAutoNum type="arabicPeriod"/>
            </a:pPr>
            <a:r>
              <a:rPr lang="en-US" dirty="0">
                <a:latin typeface="Gotham Light" pitchFamily="50" charset="0"/>
                <a:ea typeface="Times New Roman" charset="0"/>
                <a:cs typeface="Helvetica" charset="0"/>
              </a:rPr>
              <a:t>Only NWBA registered coaches and team representatives can sit on the bench of a team during competition. Registration status is dependent on completing necessary training and certifications.</a:t>
            </a:r>
          </a:p>
          <a:p>
            <a:pPr marL="342900" marR="0" lvl="0" indent="-342900">
              <a:spcBef>
                <a:spcPts val="0"/>
              </a:spcBef>
              <a:spcAft>
                <a:spcPts val="1200"/>
              </a:spcAft>
              <a:buFont typeface="+mj-lt"/>
              <a:buAutoNum type="arabicPeriod"/>
            </a:pPr>
            <a:r>
              <a:rPr lang="en-US" dirty="0">
                <a:latin typeface="Gotham Light" pitchFamily="50" charset="0"/>
              </a:rPr>
              <a:t>Only games played at NWBA Sanctioned events will be considered as official NWBA games and part of team’s seasonal records.</a:t>
            </a:r>
          </a:p>
          <a:p>
            <a:pPr marL="342900" marR="0" lvl="0" indent="-342900">
              <a:spcBef>
                <a:spcPts val="0"/>
              </a:spcBef>
              <a:spcAft>
                <a:spcPts val="1200"/>
              </a:spcAft>
              <a:buFont typeface="+mj-lt"/>
              <a:buAutoNum type="arabicPeriod"/>
            </a:pPr>
            <a:r>
              <a:rPr lang="en-US" dirty="0">
                <a:latin typeface="Gotham Light" pitchFamily="50" charset="0"/>
              </a:rPr>
              <a:t>Only games played between NWBA registered teams count towards NWBA standings and records.</a:t>
            </a:r>
          </a:p>
          <a:p>
            <a:pPr marR="0" lvl="0">
              <a:spcBef>
                <a:spcPts val="0"/>
              </a:spcBef>
              <a:spcAft>
                <a:spcPts val="1200"/>
              </a:spcAft>
            </a:pPr>
            <a:endParaRPr lang="en-US" dirty="0"/>
          </a:p>
        </p:txBody>
      </p:sp>
      <p:sp>
        <p:nvSpPr>
          <p:cNvPr id="5" name="Slide Number Placeholder 4">
            <a:extLst>
              <a:ext uri="{FF2B5EF4-FFF2-40B4-BE49-F238E27FC236}">
                <a16:creationId xmlns:a16="http://schemas.microsoft.com/office/drawing/2014/main" id="{5A437297-86F5-460D-9592-BB8A7324C100}"/>
              </a:ext>
            </a:extLst>
          </p:cNvPr>
          <p:cNvSpPr>
            <a:spLocks noGrp="1"/>
          </p:cNvSpPr>
          <p:nvPr>
            <p:ph type="sldNum" sz="quarter" idx="12"/>
          </p:nvPr>
        </p:nvSpPr>
        <p:spPr/>
        <p:txBody>
          <a:bodyPr/>
          <a:lstStyle/>
          <a:p>
            <a:fld id="{599AACB3-DFEB-9D4D-A77A-23FAADBF9D60}" type="slidenum">
              <a:rPr lang="en-US" smtClean="0"/>
              <a:t>20</a:t>
            </a:fld>
            <a:endParaRPr lang="en-US"/>
          </a:p>
        </p:txBody>
      </p:sp>
    </p:spTree>
    <p:extLst>
      <p:ext uri="{BB962C8B-B14F-4D97-AF65-F5344CB8AC3E}">
        <p14:creationId xmlns:p14="http://schemas.microsoft.com/office/powerpoint/2010/main" val="378623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2A60D4-B953-410A-B094-46CA27C358D3}"/>
              </a:ext>
            </a:extLst>
          </p:cNvPr>
          <p:cNvSpPr>
            <a:spLocks noGrp="1"/>
          </p:cNvSpPr>
          <p:nvPr>
            <p:ph type="sldNum" sz="quarter" idx="12"/>
          </p:nvPr>
        </p:nvSpPr>
        <p:spPr/>
        <p:txBody>
          <a:bodyPr/>
          <a:lstStyle/>
          <a:p>
            <a:fld id="{599AACB3-DFEB-9D4D-A77A-23FAADBF9D60}" type="slidenum">
              <a:rPr lang="en-US" smtClean="0"/>
              <a:t>3</a:t>
            </a:fld>
            <a:endParaRPr lang="en-US"/>
          </a:p>
        </p:txBody>
      </p:sp>
      <p:sp>
        <p:nvSpPr>
          <p:cNvPr id="4" name="TextBox 3">
            <a:extLst>
              <a:ext uri="{FF2B5EF4-FFF2-40B4-BE49-F238E27FC236}">
                <a16:creationId xmlns:a16="http://schemas.microsoft.com/office/drawing/2014/main" id="{0DE5E15F-F224-4E48-81F2-F71A031193A8}"/>
              </a:ext>
            </a:extLst>
          </p:cNvPr>
          <p:cNvSpPr txBox="1"/>
          <p:nvPr/>
        </p:nvSpPr>
        <p:spPr>
          <a:xfrm>
            <a:off x="1114236" y="2368061"/>
            <a:ext cx="7057293" cy="3508653"/>
          </a:xfrm>
          <a:prstGeom prst="rect">
            <a:avLst/>
          </a:prstGeom>
          <a:noFill/>
        </p:spPr>
        <p:txBody>
          <a:bodyPr wrap="square" rtlCol="0">
            <a:spAutoFit/>
          </a:bodyPr>
          <a:lstStyle/>
          <a:p>
            <a:r>
              <a:rPr lang="en-US" sz="1200" dirty="0">
                <a:latin typeface="Gotham Light" pitchFamily="50" charset="0"/>
              </a:rPr>
              <a:t>Dear NWBA Member,</a:t>
            </a:r>
          </a:p>
          <a:p>
            <a:endParaRPr lang="en-US" sz="1200" dirty="0">
              <a:latin typeface="Gotham Light" pitchFamily="50" charset="0"/>
            </a:endParaRPr>
          </a:p>
          <a:p>
            <a:r>
              <a:rPr lang="en-US" sz="1200" dirty="0">
                <a:latin typeface="Gotham Light" pitchFamily="50" charset="0"/>
              </a:rPr>
              <a:t>We extend to you our warmest welcome to the National Wheelchair Basketball Association. We are honored to have you a part of our organization and to be alongside us as we grow and develop. We thank you for your continued support and loyalty for what we do and stand for as the oldest and largest disable sports organization.</a:t>
            </a:r>
          </a:p>
          <a:p>
            <a:endParaRPr lang="en-US" sz="1200" dirty="0">
              <a:latin typeface="Gotham Light" pitchFamily="50" charset="0"/>
            </a:endParaRPr>
          </a:p>
          <a:p>
            <a:r>
              <a:rPr lang="en-US" sz="1200" dirty="0">
                <a:latin typeface="Gotham Light" pitchFamily="50" charset="0"/>
              </a:rPr>
              <a:t>The NWBA was founded in 1948 on the premises of providing qualified individuals the tools needed to learn, play and compete in wheelchair basketball across the United States and the world. In April, we will celebrate the 70th National Wheelchair Basketball Tournament and hope to you see you and your team in Louisville, Kentucky.</a:t>
            </a:r>
          </a:p>
          <a:p>
            <a:endParaRPr lang="en-US" sz="1200" dirty="0">
              <a:latin typeface="Gotham Light" pitchFamily="50" charset="0"/>
            </a:endParaRPr>
          </a:p>
          <a:p>
            <a:r>
              <a:rPr lang="en-US" sz="1200" dirty="0">
                <a:latin typeface="Gotham Light" pitchFamily="50" charset="0"/>
              </a:rPr>
              <a:t>Everyday we strive to lead and inspire our members in order to win on and off the court. Thank you for believing in our leadership, guidance and overall development. We wish you the best of luck and welcome you aboard to an organization that is truly life changing. Let myself or our leaders know if there is anything at all we can do for you.</a:t>
            </a:r>
          </a:p>
          <a:p>
            <a:endParaRPr lang="en-US" sz="1200" dirty="0">
              <a:latin typeface="Gotham Light" pitchFamily="50" charset="0"/>
            </a:endParaRPr>
          </a:p>
          <a:p>
            <a:r>
              <a:rPr lang="en-US" sz="1200" dirty="0">
                <a:latin typeface="Gotham Light" pitchFamily="50" charset="0"/>
              </a:rPr>
              <a:t>Thank you,</a:t>
            </a:r>
          </a:p>
          <a:p>
            <a:endParaRPr lang="en-US" dirty="0"/>
          </a:p>
        </p:txBody>
      </p:sp>
      <p:pic>
        <p:nvPicPr>
          <p:cNvPr id="7" name="Picture 6">
            <a:extLst>
              <a:ext uri="{FF2B5EF4-FFF2-40B4-BE49-F238E27FC236}">
                <a16:creationId xmlns:a16="http://schemas.microsoft.com/office/drawing/2014/main" id="{3E3A20FA-F206-426A-97D1-F340130C3A24}"/>
              </a:ext>
            </a:extLst>
          </p:cNvPr>
          <p:cNvPicPr>
            <a:picLocks noChangeAspect="1"/>
          </p:cNvPicPr>
          <p:nvPr/>
        </p:nvPicPr>
        <p:blipFill>
          <a:blip r:embed="rId3"/>
          <a:stretch>
            <a:fillRect/>
          </a:stretch>
        </p:blipFill>
        <p:spPr>
          <a:xfrm>
            <a:off x="1137137" y="346685"/>
            <a:ext cx="7011492" cy="1798638"/>
          </a:xfrm>
          <a:prstGeom prst="rect">
            <a:avLst/>
          </a:prstGeom>
        </p:spPr>
      </p:pic>
      <p:pic>
        <p:nvPicPr>
          <p:cNvPr id="9" name="Picture 8">
            <a:extLst>
              <a:ext uri="{FF2B5EF4-FFF2-40B4-BE49-F238E27FC236}">
                <a16:creationId xmlns:a16="http://schemas.microsoft.com/office/drawing/2014/main" id="{308D8AA4-9B42-41A4-A0DA-2870FC3089E5}"/>
              </a:ext>
            </a:extLst>
          </p:cNvPr>
          <p:cNvPicPr>
            <a:picLocks noChangeAspect="1"/>
          </p:cNvPicPr>
          <p:nvPr/>
        </p:nvPicPr>
        <p:blipFill>
          <a:blip r:embed="rId4"/>
          <a:stretch>
            <a:fillRect/>
          </a:stretch>
        </p:blipFill>
        <p:spPr>
          <a:xfrm>
            <a:off x="1114236" y="5596172"/>
            <a:ext cx="5596641" cy="480240"/>
          </a:xfrm>
          <a:prstGeom prst="rect">
            <a:avLst/>
          </a:prstGeom>
        </p:spPr>
      </p:pic>
      <p:sp>
        <p:nvSpPr>
          <p:cNvPr id="10" name="TextBox 9">
            <a:extLst>
              <a:ext uri="{FF2B5EF4-FFF2-40B4-BE49-F238E27FC236}">
                <a16:creationId xmlns:a16="http://schemas.microsoft.com/office/drawing/2014/main" id="{6B158CDF-C111-4361-9B57-16E9F3EF7C39}"/>
              </a:ext>
            </a:extLst>
          </p:cNvPr>
          <p:cNvSpPr txBox="1"/>
          <p:nvPr/>
        </p:nvSpPr>
        <p:spPr>
          <a:xfrm>
            <a:off x="1137137" y="6076412"/>
            <a:ext cx="2039815" cy="738664"/>
          </a:xfrm>
          <a:prstGeom prst="rect">
            <a:avLst/>
          </a:prstGeom>
          <a:noFill/>
        </p:spPr>
        <p:txBody>
          <a:bodyPr wrap="square" rtlCol="0">
            <a:spAutoFit/>
          </a:bodyPr>
          <a:lstStyle/>
          <a:p>
            <a:r>
              <a:rPr lang="en-US" sz="1200" dirty="0">
                <a:latin typeface="Gotham Light" pitchFamily="50" charset="0"/>
              </a:rPr>
              <a:t>Sarah Castle</a:t>
            </a:r>
          </a:p>
          <a:p>
            <a:r>
              <a:rPr lang="en-US" sz="1200" dirty="0">
                <a:latin typeface="Gotham Light" pitchFamily="50" charset="0"/>
              </a:rPr>
              <a:t>President</a:t>
            </a:r>
          </a:p>
          <a:p>
            <a:endParaRPr lang="en-US" dirty="0"/>
          </a:p>
        </p:txBody>
      </p:sp>
      <p:sp>
        <p:nvSpPr>
          <p:cNvPr id="8" name="TextBox 7">
            <a:extLst>
              <a:ext uri="{FF2B5EF4-FFF2-40B4-BE49-F238E27FC236}">
                <a16:creationId xmlns:a16="http://schemas.microsoft.com/office/drawing/2014/main" id="{6B158CDF-C111-4361-9B57-16E9F3EF7C39}"/>
              </a:ext>
            </a:extLst>
          </p:cNvPr>
          <p:cNvSpPr txBox="1"/>
          <p:nvPr/>
        </p:nvSpPr>
        <p:spPr>
          <a:xfrm>
            <a:off x="4693963" y="6076412"/>
            <a:ext cx="2039815" cy="461665"/>
          </a:xfrm>
          <a:prstGeom prst="rect">
            <a:avLst/>
          </a:prstGeom>
          <a:noFill/>
        </p:spPr>
        <p:txBody>
          <a:bodyPr wrap="square" rtlCol="0">
            <a:spAutoFit/>
          </a:bodyPr>
          <a:lstStyle/>
          <a:p>
            <a:r>
              <a:rPr lang="en-US" sz="1200" dirty="0">
                <a:latin typeface="Gotham Light" pitchFamily="50" charset="0"/>
              </a:rPr>
              <a:t>Anthony Bartkowski</a:t>
            </a:r>
          </a:p>
          <a:p>
            <a:r>
              <a:rPr lang="en-US" sz="1200" dirty="0">
                <a:latin typeface="Gotham Light" pitchFamily="50" charset="0"/>
              </a:rPr>
              <a:t>Executive Director</a:t>
            </a:r>
            <a:endParaRPr lang="en-US" dirty="0"/>
          </a:p>
        </p:txBody>
      </p:sp>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1344" y="5646922"/>
            <a:ext cx="2305051" cy="812995"/>
          </a:xfrm>
          <a:prstGeom prst="rect">
            <a:avLst/>
          </a:prstGeom>
        </p:spPr>
      </p:pic>
    </p:spTree>
    <p:extLst>
      <p:ext uri="{BB962C8B-B14F-4D97-AF65-F5344CB8AC3E}">
        <p14:creationId xmlns:p14="http://schemas.microsoft.com/office/powerpoint/2010/main" val="88257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554636"/>
            <a:ext cx="7270230" cy="830997"/>
          </a:xfrm>
          <a:prstGeom prst="rect">
            <a:avLst/>
          </a:prstGeom>
          <a:noFill/>
        </p:spPr>
        <p:txBody>
          <a:bodyPr wrap="square" rtlCol="0">
            <a:spAutoFit/>
          </a:bodyPr>
          <a:lstStyle/>
          <a:p>
            <a:pPr algn="ctr"/>
            <a:r>
              <a:rPr lang="en-US" sz="4800" dirty="0">
                <a:latin typeface="Gotham Light" pitchFamily="50" charset="0"/>
              </a:rPr>
              <a:t>Board Of Directors</a:t>
            </a:r>
          </a:p>
        </p:txBody>
      </p:sp>
      <p:sp>
        <p:nvSpPr>
          <p:cNvPr id="5" name="Slide Number Placeholder 4">
            <a:extLst>
              <a:ext uri="{FF2B5EF4-FFF2-40B4-BE49-F238E27FC236}">
                <a16:creationId xmlns:a16="http://schemas.microsoft.com/office/drawing/2014/main" id="{EE549DC0-08B5-4170-B519-F440A25FC14C}"/>
              </a:ext>
            </a:extLst>
          </p:cNvPr>
          <p:cNvSpPr>
            <a:spLocks noGrp="1"/>
          </p:cNvSpPr>
          <p:nvPr>
            <p:ph type="sldNum" sz="quarter" idx="12"/>
          </p:nvPr>
        </p:nvSpPr>
        <p:spPr/>
        <p:txBody>
          <a:bodyPr/>
          <a:lstStyle/>
          <a:p>
            <a:fld id="{599AACB3-DFEB-9D4D-A77A-23FAADBF9D60}" type="slidenum">
              <a:rPr lang="en-US" smtClean="0"/>
              <a:t>4</a:t>
            </a:fld>
            <a:endParaRPr lang="en-US" dirty="0"/>
          </a:p>
        </p:txBody>
      </p:sp>
      <p:sp>
        <p:nvSpPr>
          <p:cNvPr id="3" name="TextBox 2">
            <a:extLst>
              <a:ext uri="{FF2B5EF4-FFF2-40B4-BE49-F238E27FC236}">
                <a16:creationId xmlns:a16="http://schemas.microsoft.com/office/drawing/2014/main" id="{9A8A2E1B-0FFE-49C4-A0CC-3008C06AA3F1}"/>
              </a:ext>
            </a:extLst>
          </p:cNvPr>
          <p:cNvSpPr txBox="1"/>
          <p:nvPr/>
        </p:nvSpPr>
        <p:spPr>
          <a:xfrm>
            <a:off x="1001842" y="1620540"/>
            <a:ext cx="7205273" cy="1046440"/>
          </a:xfrm>
          <a:prstGeom prst="rect">
            <a:avLst/>
          </a:prstGeom>
          <a:noFill/>
        </p:spPr>
        <p:txBody>
          <a:bodyPr wrap="square" rtlCol="0">
            <a:spAutoFit/>
          </a:bodyPr>
          <a:lstStyle/>
          <a:p>
            <a:r>
              <a:rPr lang="en-US" b="1" u="sng" dirty="0">
                <a:latin typeface="Gotham Light" pitchFamily="50" charset="0"/>
              </a:rPr>
              <a:t>Roles of The NWBA Board of Directors</a:t>
            </a:r>
          </a:p>
          <a:p>
            <a:r>
              <a:rPr lang="en-US" sz="1100" dirty="0">
                <a:latin typeface="Gotham Light" pitchFamily="50" charset="0"/>
              </a:rPr>
              <a:t>The NWBA Board of Directors shall represent the interests of the wheelchair basketball community for the NWBA and its athletes by providing the NWBA with policy, guidance and strategic direction. The Board shall oversee the management of the NWBA affairs, and the Executive Director shall oversee the day-to-day management of the NWBA. Visit </a:t>
            </a:r>
            <a:r>
              <a:rPr lang="en-US" sz="1100" dirty="0">
                <a:latin typeface="Gotham Light" pitchFamily="50" charset="0"/>
                <a:hlinkClick r:id="rId3"/>
              </a:rPr>
              <a:t>http://www.nwba.org/bod</a:t>
            </a:r>
            <a:r>
              <a:rPr lang="en-US" sz="1100" dirty="0">
                <a:latin typeface="Gotham Light" pitchFamily="50" charset="0"/>
              </a:rPr>
              <a:t> for more information on the NWBA Board of Directors.</a:t>
            </a:r>
          </a:p>
        </p:txBody>
      </p:sp>
      <p:sp>
        <p:nvSpPr>
          <p:cNvPr id="4" name="TextBox 3">
            <a:extLst>
              <a:ext uri="{FF2B5EF4-FFF2-40B4-BE49-F238E27FC236}">
                <a16:creationId xmlns:a16="http://schemas.microsoft.com/office/drawing/2014/main" id="{BB6123F1-9251-489E-95F6-859035882A0F}"/>
              </a:ext>
            </a:extLst>
          </p:cNvPr>
          <p:cNvSpPr txBox="1"/>
          <p:nvPr/>
        </p:nvSpPr>
        <p:spPr>
          <a:xfrm>
            <a:off x="1001842" y="2853583"/>
            <a:ext cx="7450496" cy="3108543"/>
          </a:xfrm>
          <a:prstGeom prst="rect">
            <a:avLst/>
          </a:prstGeom>
          <a:noFill/>
        </p:spPr>
        <p:txBody>
          <a:bodyPr wrap="square" numCol="3" rtlCol="0">
            <a:spAutoFit/>
          </a:bodyPr>
          <a:lstStyle/>
          <a:p>
            <a:pPr defTabSz="304800"/>
            <a:r>
              <a:rPr lang="en-US" sz="1400" dirty="0">
                <a:latin typeface="Gotham Light" pitchFamily="50" charset="0"/>
              </a:rPr>
              <a:t>Sarah Castle</a:t>
            </a:r>
          </a:p>
          <a:p>
            <a:r>
              <a:rPr lang="en-US" sz="1400" dirty="0">
                <a:latin typeface="Gotham Light" pitchFamily="50" charset="0"/>
              </a:rPr>
              <a:t>President</a:t>
            </a:r>
            <a:br>
              <a:rPr lang="en-US" sz="1400" dirty="0">
                <a:latin typeface="Gotham Light" pitchFamily="50" charset="0"/>
              </a:rPr>
            </a:br>
            <a:endParaRPr lang="en-US" sz="1400" dirty="0">
              <a:latin typeface="Gotham Light" pitchFamily="50" charset="0"/>
            </a:endParaRPr>
          </a:p>
          <a:p>
            <a:r>
              <a:rPr lang="en-US" sz="1400" dirty="0">
                <a:latin typeface="Gotham Light" pitchFamily="50" charset="0"/>
              </a:rPr>
              <a:t>Bruce Fischbach</a:t>
            </a:r>
            <a:br>
              <a:rPr lang="en-US" sz="1400" dirty="0">
                <a:latin typeface="Gotham Light" pitchFamily="50" charset="0"/>
              </a:rPr>
            </a:br>
            <a:r>
              <a:rPr lang="en-US" sz="1400" dirty="0">
                <a:latin typeface="Gotham Light" pitchFamily="50" charset="0"/>
              </a:rPr>
              <a:t>Vice President</a:t>
            </a:r>
            <a:br>
              <a:rPr lang="en-US" sz="1400" dirty="0">
                <a:latin typeface="Gotham Light" pitchFamily="50" charset="0"/>
              </a:rPr>
            </a:br>
            <a:endParaRPr lang="en-US" sz="1400" dirty="0">
              <a:latin typeface="Gotham Light" pitchFamily="50" charset="0"/>
            </a:endParaRPr>
          </a:p>
          <a:p>
            <a:r>
              <a:rPr lang="en-US" sz="1400" dirty="0">
                <a:latin typeface="Gotham Light" pitchFamily="50" charset="0"/>
              </a:rPr>
              <a:t>Curtis Lease</a:t>
            </a:r>
            <a:br>
              <a:rPr lang="en-US" sz="1400" dirty="0">
                <a:latin typeface="Gotham Light" pitchFamily="50" charset="0"/>
              </a:rPr>
            </a:br>
            <a:r>
              <a:rPr lang="en-US" sz="1400" dirty="0">
                <a:latin typeface="Gotham Light" pitchFamily="50" charset="0"/>
              </a:rPr>
              <a:t>Treasurer</a:t>
            </a:r>
            <a:br>
              <a:rPr lang="en-US" sz="1400" dirty="0">
                <a:latin typeface="Gotham Light" pitchFamily="50" charset="0"/>
              </a:rPr>
            </a:br>
            <a:br>
              <a:rPr lang="en-US" sz="1400" dirty="0">
                <a:latin typeface="Gotham Light" pitchFamily="50" charset="0"/>
              </a:rPr>
            </a:br>
            <a:r>
              <a:rPr lang="en-US" sz="1400" dirty="0">
                <a:latin typeface="Gotham Light" pitchFamily="50" charset="0"/>
              </a:rPr>
              <a:t>Tim Fox</a:t>
            </a:r>
            <a:br>
              <a:rPr lang="en-US" sz="1400" dirty="0">
                <a:latin typeface="Gotham Light" pitchFamily="50" charset="0"/>
              </a:rPr>
            </a:br>
            <a:r>
              <a:rPr lang="en-US" sz="1400" dirty="0">
                <a:latin typeface="Gotham Light" pitchFamily="50" charset="0"/>
              </a:rPr>
              <a:t>Secretary</a:t>
            </a:r>
          </a:p>
          <a:p>
            <a:endParaRPr lang="en-US" sz="1400" dirty="0">
              <a:latin typeface="Gotham Light" pitchFamily="50" charset="0"/>
            </a:endParaRPr>
          </a:p>
          <a:p>
            <a:endParaRPr lang="en-US" sz="1400" dirty="0">
              <a:latin typeface="Gotham Light" pitchFamily="50" charset="0"/>
            </a:endParaRPr>
          </a:p>
          <a:p>
            <a:endParaRPr lang="en-US" sz="1400" dirty="0">
              <a:latin typeface="Gotham Light" pitchFamily="50" charset="0"/>
            </a:endParaRPr>
          </a:p>
          <a:p>
            <a:r>
              <a:rPr lang="en-US" sz="1400" dirty="0">
                <a:latin typeface="Gotham Light" pitchFamily="50" charset="0"/>
              </a:rPr>
              <a:t>Will Waller</a:t>
            </a:r>
            <a:br>
              <a:rPr lang="en-US" sz="1400" dirty="0">
                <a:latin typeface="Gotham Light" pitchFamily="50" charset="0"/>
              </a:rPr>
            </a:br>
            <a:r>
              <a:rPr lang="en-US" sz="1400" dirty="0">
                <a:latin typeface="Gotham Light" pitchFamily="50" charset="0"/>
              </a:rPr>
              <a:t>Member</a:t>
            </a:r>
            <a:br>
              <a:rPr lang="en-US" sz="1400" dirty="0">
                <a:latin typeface="Gotham Light" pitchFamily="50" charset="0"/>
              </a:rPr>
            </a:br>
            <a:br>
              <a:rPr lang="en-US" sz="1400" dirty="0">
                <a:latin typeface="Gotham Light" pitchFamily="50" charset="0"/>
              </a:rPr>
            </a:br>
            <a:r>
              <a:rPr lang="en-US" sz="1400" dirty="0">
                <a:latin typeface="Gotham Light" pitchFamily="50" charset="0"/>
              </a:rPr>
              <a:t>Jay Abraham</a:t>
            </a:r>
            <a:br>
              <a:rPr lang="en-US" sz="1400" dirty="0">
                <a:latin typeface="Gotham Light" pitchFamily="50" charset="0"/>
              </a:rPr>
            </a:br>
            <a:r>
              <a:rPr lang="en-US" sz="1400" dirty="0">
                <a:latin typeface="Gotham Light" pitchFamily="50" charset="0"/>
              </a:rPr>
              <a:t>Member</a:t>
            </a:r>
          </a:p>
          <a:p>
            <a:endParaRPr lang="en-US" sz="1400" dirty="0">
              <a:latin typeface="Gotham Light" pitchFamily="50" charset="0"/>
            </a:endParaRPr>
          </a:p>
          <a:p>
            <a:r>
              <a:rPr lang="en-US" sz="1400" dirty="0">
                <a:latin typeface="Gotham Light" pitchFamily="50" charset="0"/>
              </a:rPr>
              <a:t>Michelle Alban</a:t>
            </a:r>
          </a:p>
          <a:p>
            <a:r>
              <a:rPr lang="en-US" sz="1400" dirty="0">
                <a:latin typeface="Gotham Light" pitchFamily="50" charset="0"/>
              </a:rPr>
              <a:t>Member</a:t>
            </a:r>
          </a:p>
          <a:p>
            <a:endParaRPr lang="en-US" sz="1400" dirty="0">
              <a:latin typeface="Gotham Light" pitchFamily="50" charset="0"/>
            </a:endParaRPr>
          </a:p>
          <a:p>
            <a:r>
              <a:rPr lang="en-US" sz="1400" dirty="0">
                <a:latin typeface="Gotham Light" pitchFamily="50" charset="0"/>
              </a:rPr>
              <a:t>Mark </a:t>
            </a:r>
            <a:r>
              <a:rPr lang="en-US" sz="1400" dirty="0" err="1">
                <a:latin typeface="Gotham Light" pitchFamily="50" charset="0"/>
              </a:rPr>
              <a:t>Crear</a:t>
            </a:r>
            <a:br>
              <a:rPr lang="en-US" sz="1400" dirty="0">
                <a:latin typeface="Gotham Light" pitchFamily="50" charset="0"/>
              </a:rPr>
            </a:br>
            <a:r>
              <a:rPr lang="en-US" sz="1400" dirty="0">
                <a:latin typeface="Gotham Light" pitchFamily="50" charset="0"/>
              </a:rPr>
              <a:t>Member</a:t>
            </a:r>
          </a:p>
          <a:p>
            <a:endParaRPr lang="en-US" sz="1400" dirty="0">
              <a:latin typeface="Gotham Light" pitchFamily="50" charset="0"/>
            </a:endParaRPr>
          </a:p>
          <a:p>
            <a:endParaRPr lang="en-US" sz="1400" dirty="0">
              <a:latin typeface="Gotham Light" pitchFamily="50" charset="0"/>
            </a:endParaRPr>
          </a:p>
          <a:p>
            <a:endParaRPr lang="en-US" sz="1400" dirty="0">
              <a:latin typeface="Gotham Light" pitchFamily="50" charset="0"/>
            </a:endParaRPr>
          </a:p>
          <a:p>
            <a:r>
              <a:rPr lang="en-US" sz="1400" dirty="0">
                <a:latin typeface="Gotham Light" pitchFamily="50" charset="0"/>
              </a:rPr>
              <a:t>Jon Pritchett</a:t>
            </a:r>
            <a:br>
              <a:rPr lang="en-US" sz="1400" dirty="0">
                <a:latin typeface="Gotham Light" pitchFamily="50" charset="0"/>
              </a:rPr>
            </a:br>
            <a:r>
              <a:rPr lang="en-US" sz="1400" dirty="0">
                <a:latin typeface="Gotham Light" pitchFamily="50" charset="0"/>
              </a:rPr>
              <a:t>Member</a:t>
            </a:r>
          </a:p>
          <a:p>
            <a:endParaRPr lang="en-US" sz="1400" dirty="0">
              <a:latin typeface="Gotham Light" pitchFamily="50" charset="0"/>
            </a:endParaRPr>
          </a:p>
          <a:p>
            <a:r>
              <a:rPr lang="en-US" sz="1400" dirty="0">
                <a:latin typeface="Gotham Light" pitchFamily="50" charset="0"/>
              </a:rPr>
              <a:t>Doug Arambula</a:t>
            </a:r>
            <a:br>
              <a:rPr lang="en-US" sz="1400" dirty="0">
                <a:latin typeface="Gotham Light" pitchFamily="50" charset="0"/>
              </a:rPr>
            </a:br>
            <a:r>
              <a:rPr lang="en-US" sz="1400" dirty="0">
                <a:latin typeface="Gotham Light" pitchFamily="50" charset="0"/>
              </a:rPr>
              <a:t>Member</a:t>
            </a:r>
            <a:br>
              <a:rPr lang="en-US" sz="1400" dirty="0">
                <a:latin typeface="Gotham Light" pitchFamily="50" charset="0"/>
              </a:rPr>
            </a:br>
            <a:br>
              <a:rPr lang="en-US" sz="1400" dirty="0">
                <a:latin typeface="Gotham Light" pitchFamily="50" charset="0"/>
              </a:rPr>
            </a:br>
            <a:r>
              <a:rPr lang="en-US" sz="1400" dirty="0">
                <a:latin typeface="Gotham Light" pitchFamily="50" charset="0"/>
              </a:rPr>
              <a:t>Lee Montgomery</a:t>
            </a:r>
            <a:br>
              <a:rPr lang="en-US" sz="1400" dirty="0">
                <a:latin typeface="Gotham Light" pitchFamily="50" charset="0"/>
              </a:rPr>
            </a:br>
            <a:r>
              <a:rPr lang="en-US" sz="1400" dirty="0">
                <a:latin typeface="Gotham Light" pitchFamily="50" charset="0"/>
              </a:rPr>
              <a:t>Member</a:t>
            </a:r>
            <a:br>
              <a:rPr lang="en-US" sz="1400" dirty="0">
                <a:latin typeface="Gotham Light" pitchFamily="50" charset="0"/>
              </a:rPr>
            </a:br>
            <a:endParaRPr lang="en-US" sz="1400" dirty="0">
              <a:latin typeface="Gotham Light" pitchFamily="50" charset="0"/>
            </a:endParaRPr>
          </a:p>
          <a:p>
            <a:r>
              <a:rPr lang="en-US" sz="1400" dirty="0">
                <a:latin typeface="Gotham Light" pitchFamily="50" charset="0"/>
              </a:rPr>
              <a:t>Dan </a:t>
            </a:r>
            <a:r>
              <a:rPr lang="en-US" sz="1400" dirty="0" err="1">
                <a:latin typeface="Gotham Light" pitchFamily="50" charset="0"/>
              </a:rPr>
              <a:t>Ferreria</a:t>
            </a:r>
            <a:br>
              <a:rPr lang="en-US" sz="1400" dirty="0">
                <a:latin typeface="Gotham Light" pitchFamily="50" charset="0"/>
              </a:rPr>
            </a:br>
            <a:r>
              <a:rPr lang="en-US" sz="1400" dirty="0">
                <a:latin typeface="Gotham Light" pitchFamily="50" charset="0"/>
              </a:rPr>
              <a:t>Member</a:t>
            </a:r>
            <a:br>
              <a:rPr lang="en-US" dirty="0"/>
            </a:br>
            <a:endParaRPr lang="en-US" dirty="0"/>
          </a:p>
          <a:p>
            <a:endParaRPr lang="en-US" dirty="0"/>
          </a:p>
        </p:txBody>
      </p:sp>
      <p:sp>
        <p:nvSpPr>
          <p:cNvPr id="6" name="TextBox 5">
            <a:extLst>
              <a:ext uri="{FF2B5EF4-FFF2-40B4-BE49-F238E27FC236}">
                <a16:creationId xmlns:a16="http://schemas.microsoft.com/office/drawing/2014/main" id="{BBE2CAF4-4F69-423C-B451-1EBB3FB3467C}"/>
              </a:ext>
            </a:extLst>
          </p:cNvPr>
          <p:cNvSpPr txBox="1"/>
          <p:nvPr/>
        </p:nvSpPr>
        <p:spPr>
          <a:xfrm>
            <a:off x="1001842" y="5374410"/>
            <a:ext cx="6025662" cy="523220"/>
          </a:xfrm>
          <a:prstGeom prst="rect">
            <a:avLst/>
          </a:prstGeom>
          <a:noFill/>
        </p:spPr>
        <p:txBody>
          <a:bodyPr wrap="square" rtlCol="0">
            <a:spAutoFit/>
          </a:bodyPr>
          <a:lstStyle/>
          <a:p>
            <a:r>
              <a:rPr lang="en-US" sz="1400" dirty="0">
                <a:latin typeface="Gotham Light" pitchFamily="50" charset="0"/>
              </a:rPr>
              <a:t>Anthony Bartkowski</a:t>
            </a:r>
          </a:p>
          <a:p>
            <a:r>
              <a:rPr lang="en-US" sz="1400" dirty="0">
                <a:latin typeface="Gotham Light" pitchFamily="50" charset="0"/>
              </a:rPr>
              <a:t>Executive Director, Ex-Officio </a:t>
            </a:r>
          </a:p>
        </p:txBody>
      </p:sp>
    </p:spTree>
    <p:extLst>
      <p:ext uri="{BB962C8B-B14F-4D97-AF65-F5344CB8AC3E}">
        <p14:creationId xmlns:p14="http://schemas.microsoft.com/office/powerpoint/2010/main" val="399743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554636"/>
            <a:ext cx="7270230" cy="830997"/>
          </a:xfrm>
          <a:prstGeom prst="rect">
            <a:avLst/>
          </a:prstGeom>
          <a:noFill/>
        </p:spPr>
        <p:txBody>
          <a:bodyPr wrap="square" rtlCol="0">
            <a:spAutoFit/>
          </a:bodyPr>
          <a:lstStyle/>
          <a:p>
            <a:pPr algn="ctr"/>
            <a:r>
              <a:rPr lang="en-US" sz="4800" dirty="0">
                <a:latin typeface="Gotham Light" pitchFamily="50" charset="0"/>
              </a:rPr>
              <a:t>Governance</a:t>
            </a:r>
          </a:p>
        </p:txBody>
      </p:sp>
      <p:sp>
        <p:nvSpPr>
          <p:cNvPr id="5" name="Slide Number Placeholder 4">
            <a:extLst>
              <a:ext uri="{FF2B5EF4-FFF2-40B4-BE49-F238E27FC236}">
                <a16:creationId xmlns:a16="http://schemas.microsoft.com/office/drawing/2014/main" id="{EE549DC0-08B5-4170-B519-F440A25FC14C}"/>
              </a:ext>
            </a:extLst>
          </p:cNvPr>
          <p:cNvSpPr>
            <a:spLocks noGrp="1"/>
          </p:cNvSpPr>
          <p:nvPr>
            <p:ph type="sldNum" sz="quarter" idx="12"/>
          </p:nvPr>
        </p:nvSpPr>
        <p:spPr/>
        <p:txBody>
          <a:bodyPr/>
          <a:lstStyle/>
          <a:p>
            <a:fld id="{599AACB3-DFEB-9D4D-A77A-23FAADBF9D60}" type="slidenum">
              <a:rPr lang="en-US" smtClean="0"/>
              <a:t>5</a:t>
            </a:fld>
            <a:endParaRPr lang="en-US" dirty="0"/>
          </a:p>
        </p:txBody>
      </p:sp>
      <p:sp>
        <p:nvSpPr>
          <p:cNvPr id="3" name="TextBox 2">
            <a:extLst>
              <a:ext uri="{FF2B5EF4-FFF2-40B4-BE49-F238E27FC236}">
                <a16:creationId xmlns:a16="http://schemas.microsoft.com/office/drawing/2014/main" id="{9A8A2E1B-0FFE-49C4-A0CC-3008C06AA3F1}"/>
              </a:ext>
            </a:extLst>
          </p:cNvPr>
          <p:cNvSpPr txBox="1"/>
          <p:nvPr/>
        </p:nvSpPr>
        <p:spPr>
          <a:xfrm>
            <a:off x="1001842" y="1620540"/>
            <a:ext cx="7140315" cy="3323987"/>
          </a:xfrm>
          <a:prstGeom prst="rect">
            <a:avLst/>
          </a:prstGeom>
          <a:noFill/>
        </p:spPr>
        <p:txBody>
          <a:bodyPr wrap="square" rtlCol="0">
            <a:spAutoFit/>
          </a:bodyPr>
          <a:lstStyle/>
          <a:p>
            <a:r>
              <a:rPr lang="en-US" b="1" u="sng" dirty="0">
                <a:latin typeface="Gotham Light" pitchFamily="50" charset="0"/>
              </a:rPr>
              <a:t>NWBA Bylaws</a:t>
            </a:r>
          </a:p>
          <a:p>
            <a:r>
              <a:rPr lang="en-US" sz="1200" dirty="0">
                <a:latin typeface="Gotham Light" pitchFamily="50" charset="0"/>
              </a:rPr>
              <a:t>The NWBA Bylaws are an outline of the organization rules that are approved and distributed by the NWBA Board of Directors. Available by visiting </a:t>
            </a:r>
            <a:r>
              <a:rPr lang="en-US" sz="1200" dirty="0">
                <a:latin typeface="Gotham Light" pitchFamily="50" charset="0"/>
                <a:hlinkClick r:id="rId3"/>
              </a:rPr>
              <a:t>http://www.nwba.org/bylaws</a:t>
            </a:r>
            <a:r>
              <a:rPr lang="en-US" sz="1200" dirty="0">
                <a:latin typeface="Gotham Light" pitchFamily="50" charset="0"/>
              </a:rPr>
              <a:t> or clicking on the link below. </a:t>
            </a:r>
          </a:p>
          <a:p>
            <a:endParaRPr lang="en-US" sz="1200" dirty="0">
              <a:latin typeface="Gotham Light" pitchFamily="50" charset="0"/>
            </a:endParaRPr>
          </a:p>
          <a:p>
            <a:pPr algn="ctr"/>
            <a:r>
              <a:rPr lang="en-US" sz="1200" dirty="0">
                <a:latin typeface="Gotham Light" pitchFamily="50" charset="0"/>
                <a:hlinkClick r:id="rId4"/>
              </a:rPr>
              <a:t>Click Here to View the NWBA Bylaws</a:t>
            </a:r>
            <a:endParaRPr lang="en-US" sz="1200" dirty="0">
              <a:latin typeface="Gotham Light" pitchFamily="50" charset="0"/>
            </a:endParaRPr>
          </a:p>
          <a:p>
            <a:endParaRPr lang="en-US" sz="1200" dirty="0">
              <a:latin typeface="Gotham Light" pitchFamily="50" charset="0"/>
            </a:endParaRPr>
          </a:p>
          <a:p>
            <a:r>
              <a:rPr lang="en-US" b="1" u="sng" dirty="0">
                <a:latin typeface="Gotham Light" pitchFamily="50" charset="0"/>
              </a:rPr>
              <a:t>NWBA Policies &amp; Procedures</a:t>
            </a:r>
          </a:p>
          <a:p>
            <a:r>
              <a:rPr lang="en-US" sz="1200" dirty="0">
                <a:latin typeface="Gotham Light" pitchFamily="50" charset="0"/>
              </a:rPr>
              <a:t>The NWBA Policies &amp; Procedures provide an overview of the policies and procedures. Available by visiting </a:t>
            </a:r>
            <a:r>
              <a:rPr lang="en-US" sz="1200" dirty="0">
                <a:latin typeface="Gotham Light" pitchFamily="50" charset="0"/>
                <a:hlinkClick r:id="rId5"/>
              </a:rPr>
              <a:t>http://www.nwba.org/policiesprocedures</a:t>
            </a:r>
            <a:r>
              <a:rPr lang="en-US" sz="1200" dirty="0">
                <a:latin typeface="Gotham Light" pitchFamily="50" charset="0"/>
              </a:rPr>
              <a:t> or click on the link below.</a:t>
            </a:r>
          </a:p>
          <a:p>
            <a:endParaRPr lang="en-US" sz="1200" dirty="0">
              <a:latin typeface="Gotham Light" pitchFamily="50" charset="0"/>
            </a:endParaRPr>
          </a:p>
          <a:p>
            <a:pPr algn="ctr"/>
            <a:r>
              <a:rPr lang="en-US" sz="1200" dirty="0">
                <a:latin typeface="Gotham Light" pitchFamily="50" charset="0"/>
                <a:hlinkClick r:id="rId6"/>
              </a:rPr>
              <a:t>Click Here to View the NWBA Policies &amp; Procedures</a:t>
            </a:r>
            <a:endParaRPr lang="en-US" sz="1200" dirty="0">
              <a:latin typeface="Gotham Light" pitchFamily="50" charset="0"/>
            </a:endParaRPr>
          </a:p>
          <a:p>
            <a:endParaRPr lang="en-US" sz="1200" dirty="0">
              <a:latin typeface="Gotham Light" pitchFamily="50" charset="0"/>
            </a:endParaRPr>
          </a:p>
          <a:p>
            <a:r>
              <a:rPr lang="en-US" b="1" u="sng" dirty="0">
                <a:latin typeface="Gotham Light" pitchFamily="50" charset="0"/>
              </a:rPr>
              <a:t>Division Guidelines</a:t>
            </a:r>
          </a:p>
          <a:p>
            <a:r>
              <a:rPr lang="en-US" sz="1200" dirty="0">
                <a:latin typeface="Gotham Light" pitchFamily="50" charset="0"/>
              </a:rPr>
              <a:t>The NWBA Division Guidelines are guidelines set for specific operations for each division of play within the NWBA. The Division Guidelines are set by delegates of a division and approved by the Executive Committee of each division. Available by visiting </a:t>
            </a:r>
            <a:r>
              <a:rPr lang="en-US" sz="1200" dirty="0">
                <a:latin typeface="Gotham Light" pitchFamily="50" charset="0"/>
                <a:hlinkClick r:id="rId7"/>
              </a:rPr>
              <a:t>http://www.nwba.org/divisionguidelines</a:t>
            </a:r>
            <a:r>
              <a:rPr lang="en-US" sz="1200" dirty="0">
                <a:latin typeface="Gotham Light" pitchFamily="50" charset="0"/>
              </a:rPr>
              <a:t>. </a:t>
            </a:r>
          </a:p>
        </p:txBody>
      </p:sp>
    </p:spTree>
    <p:extLst>
      <p:ext uri="{BB962C8B-B14F-4D97-AF65-F5344CB8AC3E}">
        <p14:creationId xmlns:p14="http://schemas.microsoft.com/office/powerpoint/2010/main" val="249021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554636"/>
            <a:ext cx="7270230" cy="830997"/>
          </a:xfrm>
          <a:prstGeom prst="rect">
            <a:avLst/>
          </a:prstGeom>
          <a:noFill/>
        </p:spPr>
        <p:txBody>
          <a:bodyPr wrap="square" rtlCol="0">
            <a:spAutoFit/>
          </a:bodyPr>
          <a:lstStyle/>
          <a:p>
            <a:pPr algn="ctr"/>
            <a:r>
              <a:rPr lang="en-US" sz="4800" dirty="0">
                <a:latin typeface="Gotham Light" pitchFamily="50" charset="0"/>
              </a:rPr>
              <a:t>Membership</a:t>
            </a:r>
          </a:p>
        </p:txBody>
      </p:sp>
      <p:sp>
        <p:nvSpPr>
          <p:cNvPr id="3" name="TextBox 2">
            <a:extLst>
              <a:ext uri="{FF2B5EF4-FFF2-40B4-BE49-F238E27FC236}">
                <a16:creationId xmlns:a16="http://schemas.microsoft.com/office/drawing/2014/main" id="{06412D12-7483-4F18-9044-11D28053610D}"/>
              </a:ext>
            </a:extLst>
          </p:cNvPr>
          <p:cNvSpPr txBox="1"/>
          <p:nvPr/>
        </p:nvSpPr>
        <p:spPr>
          <a:xfrm>
            <a:off x="487680" y="1385632"/>
            <a:ext cx="8092439" cy="5078313"/>
          </a:xfrm>
          <a:prstGeom prst="rect">
            <a:avLst/>
          </a:prstGeom>
          <a:noFill/>
        </p:spPr>
        <p:txBody>
          <a:bodyPr wrap="square" rtlCol="0">
            <a:spAutoFit/>
          </a:bodyPr>
          <a:lstStyle/>
          <a:p>
            <a:endParaRPr lang="en-US" dirty="0"/>
          </a:p>
          <a:p>
            <a:r>
              <a:rPr lang="en-US" sz="1600" dirty="0">
                <a:latin typeface="Gotham Light" pitchFamily="50" charset="0"/>
              </a:rPr>
              <a:t>Thank you for your interest in becoming a member of the NWBA family! Our members are currently comprised of teams, their staff, and players as well as volunteer leaders such as Division Commissioners and Conference Commissioners. </a:t>
            </a:r>
          </a:p>
          <a:p>
            <a:endParaRPr lang="en-US" sz="1600" dirty="0">
              <a:latin typeface="Gotham Light" pitchFamily="50" charset="0"/>
            </a:endParaRPr>
          </a:p>
          <a:p>
            <a:r>
              <a:rPr lang="en-US" sz="1600" b="1" u="sng" dirty="0">
                <a:latin typeface="Gotham Light" pitchFamily="50" charset="0"/>
              </a:rPr>
              <a:t>Team Members Category</a:t>
            </a:r>
          </a:p>
          <a:p>
            <a:r>
              <a:rPr lang="en-US" sz="1600" dirty="0">
                <a:latin typeface="Gotham Light" pitchFamily="50" charset="0"/>
              </a:rPr>
              <a:t>Team Members are any group of individuals organized as a team or club for the purpose of playing wheelchair basketball. </a:t>
            </a:r>
          </a:p>
          <a:p>
            <a:endParaRPr lang="en-US" sz="1600" dirty="0">
              <a:latin typeface="Gotham Light" pitchFamily="50" charset="0"/>
            </a:endParaRPr>
          </a:p>
          <a:p>
            <a:pPr algn="ctr"/>
            <a:r>
              <a:rPr lang="en-US" sz="1600" dirty="0">
                <a:latin typeface="Gotham Light" pitchFamily="50" charset="0"/>
                <a:hlinkClick r:id="rId3"/>
              </a:rPr>
              <a:t>Click here for more information on types of membership with the NWBA</a:t>
            </a:r>
            <a:r>
              <a:rPr lang="en-US" sz="1600" dirty="0">
                <a:latin typeface="Gotham Light" pitchFamily="50" charset="0"/>
              </a:rPr>
              <a:t>.</a:t>
            </a:r>
          </a:p>
          <a:p>
            <a:endParaRPr lang="en-US" sz="1600" dirty="0">
              <a:latin typeface="Gotham Light" pitchFamily="50" charset="0"/>
            </a:endParaRPr>
          </a:p>
          <a:p>
            <a:r>
              <a:rPr lang="en-US" sz="1600" b="1" u="sng" dirty="0">
                <a:latin typeface="Gotham Light" pitchFamily="50" charset="0"/>
              </a:rPr>
              <a:t>New Membership Program</a:t>
            </a:r>
          </a:p>
          <a:p>
            <a:r>
              <a:rPr lang="en-US" sz="1600" dirty="0">
                <a:latin typeface="Gotham Light" pitchFamily="50" charset="0"/>
              </a:rPr>
              <a:t>The NWBA Board of Directors has adopted a new NWBA Membership Program for the 2017-18 season. The new NWBA Membership program will advance the current structure of team membership, individual membership and event sanctioning. </a:t>
            </a:r>
          </a:p>
          <a:p>
            <a:endParaRPr lang="en-US" sz="1600" dirty="0">
              <a:latin typeface="Gotham Light" pitchFamily="50" charset="0"/>
            </a:endParaRPr>
          </a:p>
          <a:p>
            <a:pPr algn="ctr"/>
            <a:r>
              <a:rPr lang="en-US" sz="1600" dirty="0">
                <a:latin typeface="Gotham Light" pitchFamily="50" charset="0"/>
                <a:hlinkClick r:id="rId4"/>
              </a:rPr>
              <a:t>Click Here for More Information on the 2017-17 NWBA Membership Program</a:t>
            </a:r>
            <a:endParaRPr lang="en-US" sz="1600" dirty="0">
              <a:latin typeface="Gotham Light" pitchFamily="50" charset="0"/>
            </a:endParaRPr>
          </a:p>
          <a:p>
            <a:endParaRPr lang="en-US" dirty="0"/>
          </a:p>
        </p:txBody>
      </p:sp>
      <p:sp>
        <p:nvSpPr>
          <p:cNvPr id="5" name="Slide Number Placeholder 4">
            <a:extLst>
              <a:ext uri="{FF2B5EF4-FFF2-40B4-BE49-F238E27FC236}">
                <a16:creationId xmlns:a16="http://schemas.microsoft.com/office/drawing/2014/main" id="{953B00B4-A5F2-4998-8788-05E01E8EAD9F}"/>
              </a:ext>
            </a:extLst>
          </p:cNvPr>
          <p:cNvSpPr>
            <a:spLocks noGrp="1"/>
          </p:cNvSpPr>
          <p:nvPr>
            <p:ph type="sldNum" sz="quarter" idx="12"/>
          </p:nvPr>
        </p:nvSpPr>
        <p:spPr/>
        <p:txBody>
          <a:bodyPr/>
          <a:lstStyle/>
          <a:p>
            <a:fld id="{599AACB3-DFEB-9D4D-A77A-23FAADBF9D60}" type="slidenum">
              <a:rPr lang="en-US" smtClean="0"/>
              <a:t>6</a:t>
            </a:fld>
            <a:endParaRPr lang="en-US"/>
          </a:p>
        </p:txBody>
      </p:sp>
    </p:spTree>
    <p:extLst>
      <p:ext uri="{BB962C8B-B14F-4D97-AF65-F5344CB8AC3E}">
        <p14:creationId xmlns:p14="http://schemas.microsoft.com/office/powerpoint/2010/main" val="44593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635C4-8849-4B50-9D74-0E7F006AD0BE}"/>
              </a:ext>
            </a:extLst>
          </p:cNvPr>
          <p:cNvSpPr txBox="1"/>
          <p:nvPr/>
        </p:nvSpPr>
        <p:spPr>
          <a:xfrm>
            <a:off x="1046094" y="521805"/>
            <a:ext cx="7260535" cy="6070893"/>
          </a:xfrm>
          <a:prstGeom prst="rect">
            <a:avLst/>
          </a:prstGeom>
          <a:noFill/>
        </p:spPr>
        <p:txBody>
          <a:bodyPr wrap="square" rtlCol="0">
            <a:spAutoFit/>
          </a:bodyPr>
          <a:lstStyle/>
          <a:p>
            <a:pPr algn="ctr"/>
            <a:r>
              <a:rPr lang="en-US" sz="3000" b="1" dirty="0">
                <a:latin typeface="Gotham Light" pitchFamily="50" charset="0"/>
              </a:rPr>
              <a:t>Season Checklist</a:t>
            </a:r>
          </a:p>
          <a:p>
            <a:endParaRPr lang="en-US" sz="1350" dirty="0">
              <a:latin typeface="Gotham Light" pitchFamily="50" charset="0"/>
            </a:endParaRPr>
          </a:p>
          <a:p>
            <a:pPr marL="214315" indent="-214315">
              <a:spcAft>
                <a:spcPts val="450"/>
              </a:spcAft>
              <a:buFont typeface="Wingdings" panose="05000000000000000000" pitchFamily="2" charset="2"/>
              <a:buChar char="q"/>
            </a:pPr>
            <a:r>
              <a:rPr lang="en-US" sz="1350" dirty="0">
                <a:latin typeface="Gotham Light" pitchFamily="50" charset="0"/>
              </a:rPr>
              <a:t>Complete Team Registration</a:t>
            </a:r>
          </a:p>
          <a:p>
            <a:pPr marL="214315" indent="-214315">
              <a:spcAft>
                <a:spcPts val="450"/>
              </a:spcAft>
              <a:buFont typeface="Wingdings" panose="05000000000000000000" pitchFamily="2" charset="2"/>
              <a:buChar char="q"/>
            </a:pPr>
            <a:r>
              <a:rPr lang="en-US" sz="1350" dirty="0">
                <a:latin typeface="Gotham Light" pitchFamily="50" charset="0"/>
              </a:rPr>
              <a:t>Submit a Request for Certificate of Insurance Application for Practice Location</a:t>
            </a:r>
          </a:p>
          <a:p>
            <a:pPr marL="214315" indent="-214315">
              <a:spcAft>
                <a:spcPts val="450"/>
              </a:spcAft>
              <a:buFont typeface="Wingdings" panose="05000000000000000000" pitchFamily="2" charset="2"/>
              <a:buChar char="q"/>
            </a:pPr>
            <a:r>
              <a:rPr lang="en-US" sz="1350" dirty="0">
                <a:latin typeface="Gotham Light" pitchFamily="50" charset="0"/>
              </a:rPr>
              <a:t>Complete Consideration of Eligibility</a:t>
            </a:r>
          </a:p>
          <a:p>
            <a:pPr marL="214315" indent="-214315">
              <a:spcAft>
                <a:spcPts val="450"/>
              </a:spcAft>
              <a:buFont typeface="Wingdings" panose="05000000000000000000" pitchFamily="2" charset="2"/>
              <a:buChar char="q"/>
            </a:pPr>
            <a:r>
              <a:rPr lang="en-US" sz="1350" dirty="0">
                <a:latin typeface="Gotham Light" pitchFamily="50" charset="0"/>
              </a:rPr>
              <a:t>Complete Player Transfer Request</a:t>
            </a:r>
          </a:p>
          <a:p>
            <a:pPr marL="214315" indent="-214315">
              <a:spcAft>
                <a:spcPts val="450"/>
              </a:spcAft>
              <a:buFont typeface="Wingdings" panose="05000000000000000000" pitchFamily="2" charset="2"/>
              <a:buChar char="q"/>
            </a:pPr>
            <a:r>
              <a:rPr lang="en-US" sz="1350" dirty="0">
                <a:latin typeface="Gotham Light" pitchFamily="50" charset="0"/>
              </a:rPr>
              <a:t>Review Division Guidelines</a:t>
            </a:r>
          </a:p>
          <a:p>
            <a:pPr marL="214315" indent="-214315">
              <a:spcAft>
                <a:spcPts val="450"/>
              </a:spcAft>
              <a:buFont typeface="Wingdings" panose="05000000000000000000" pitchFamily="2" charset="2"/>
              <a:buChar char="q"/>
            </a:pPr>
            <a:r>
              <a:rPr lang="en-US" sz="1350" dirty="0">
                <a:latin typeface="Gotham Light" pitchFamily="50" charset="0"/>
              </a:rPr>
              <a:t>Complete Individual Registration</a:t>
            </a:r>
          </a:p>
          <a:p>
            <a:pPr marL="557220" lvl="1" indent="-214315">
              <a:spcAft>
                <a:spcPts val="450"/>
              </a:spcAft>
              <a:buFont typeface="Wingdings" panose="05000000000000000000" pitchFamily="2" charset="2"/>
              <a:buChar char="q"/>
            </a:pPr>
            <a:r>
              <a:rPr lang="en-US" sz="1350" dirty="0">
                <a:latin typeface="Gotham Light" pitchFamily="50" charset="0"/>
              </a:rPr>
              <a:t>Complete Junior Division Forms for Each Athlete prior to Registering</a:t>
            </a:r>
          </a:p>
          <a:p>
            <a:pPr marL="900124" lvl="2" indent="-214315">
              <a:spcAft>
                <a:spcPts val="450"/>
              </a:spcAft>
              <a:buFont typeface="Wingdings" panose="05000000000000000000" pitchFamily="2" charset="2"/>
              <a:buChar char="§"/>
            </a:pPr>
            <a:r>
              <a:rPr lang="en-US" sz="1350" dirty="0">
                <a:latin typeface="Gotham Light" pitchFamily="50" charset="0"/>
              </a:rPr>
              <a:t>Athletes 17 years old or older</a:t>
            </a:r>
          </a:p>
          <a:p>
            <a:pPr marL="1243028" lvl="3" indent="-214315">
              <a:spcAft>
                <a:spcPts val="450"/>
              </a:spcAft>
              <a:buFont typeface="Wingdings" panose="05000000000000000000" pitchFamily="2" charset="2"/>
              <a:buChar char="q"/>
            </a:pPr>
            <a:r>
              <a:rPr lang="en-US" sz="1350" dirty="0">
                <a:latin typeface="Gotham Light" pitchFamily="50" charset="0"/>
              </a:rPr>
              <a:t>High School Verification Form – Annual Update Required</a:t>
            </a:r>
          </a:p>
          <a:p>
            <a:pPr marL="900124" lvl="2" indent="-214315">
              <a:spcAft>
                <a:spcPts val="450"/>
              </a:spcAft>
              <a:buFont typeface="Wingdings" panose="05000000000000000000" pitchFamily="2" charset="2"/>
              <a:buChar char="§"/>
            </a:pPr>
            <a:r>
              <a:rPr lang="en-US" sz="1350" dirty="0">
                <a:latin typeface="Gotham Light" pitchFamily="50" charset="0"/>
              </a:rPr>
              <a:t>Only New Athletes (did not participate in 2016-17 season; one-time submission)</a:t>
            </a:r>
          </a:p>
          <a:p>
            <a:pPr marL="1243028" lvl="3" indent="-214315">
              <a:spcAft>
                <a:spcPts val="450"/>
              </a:spcAft>
              <a:buFont typeface="Wingdings" panose="05000000000000000000" pitchFamily="2" charset="2"/>
              <a:buChar char="q"/>
            </a:pPr>
            <a:r>
              <a:rPr lang="en-US" sz="1350" dirty="0">
                <a:latin typeface="Gotham Light" pitchFamily="50" charset="0"/>
              </a:rPr>
              <a:t>Junior Minimum Disability Form</a:t>
            </a:r>
          </a:p>
          <a:p>
            <a:pPr marL="1243028" lvl="3" indent="-214315">
              <a:spcAft>
                <a:spcPts val="450"/>
              </a:spcAft>
              <a:buFont typeface="Wingdings" panose="05000000000000000000" pitchFamily="2" charset="2"/>
              <a:buChar char="q"/>
            </a:pPr>
            <a:r>
              <a:rPr lang="en-US" sz="1350" dirty="0">
                <a:latin typeface="Gotham Light" pitchFamily="50" charset="0"/>
              </a:rPr>
              <a:t>Birth Certificate</a:t>
            </a:r>
          </a:p>
          <a:p>
            <a:pPr marL="214315" indent="-214315">
              <a:spcAft>
                <a:spcPts val="450"/>
              </a:spcAft>
              <a:buFont typeface="Wingdings" panose="05000000000000000000" pitchFamily="2" charset="2"/>
              <a:buChar char="q"/>
            </a:pPr>
            <a:r>
              <a:rPr lang="en-US" sz="1350" dirty="0">
                <a:latin typeface="Gotham Light" pitchFamily="50" charset="0"/>
              </a:rPr>
              <a:t>Complete NWBA Level I Coaches Certification – Coaches (Head Coach required)</a:t>
            </a:r>
          </a:p>
          <a:p>
            <a:pPr marL="214315" indent="-214315">
              <a:spcAft>
                <a:spcPts val="450"/>
              </a:spcAft>
              <a:buFont typeface="Wingdings" panose="05000000000000000000" pitchFamily="2" charset="2"/>
              <a:buChar char="q"/>
            </a:pPr>
            <a:r>
              <a:rPr lang="en-US" sz="1350" dirty="0">
                <a:latin typeface="Gotham Light" pitchFamily="50" charset="0"/>
              </a:rPr>
              <a:t>Complete SafeSport Certification – Coaches &amp; Team Representatives</a:t>
            </a:r>
          </a:p>
          <a:p>
            <a:pPr marL="214315" indent="-214315">
              <a:spcAft>
                <a:spcPts val="450"/>
              </a:spcAft>
              <a:buFont typeface="Wingdings" panose="05000000000000000000" pitchFamily="2" charset="2"/>
              <a:buChar char="q"/>
            </a:pPr>
            <a:r>
              <a:rPr lang="en-US" sz="1350" dirty="0">
                <a:latin typeface="Gotham Light" pitchFamily="50" charset="0"/>
              </a:rPr>
              <a:t>Complete Team Reviewer Certification – Team Reviewer </a:t>
            </a:r>
          </a:p>
          <a:p>
            <a:pPr marL="214315" indent="-214315">
              <a:spcAft>
                <a:spcPts val="450"/>
              </a:spcAft>
              <a:buFont typeface="Wingdings" panose="05000000000000000000" pitchFamily="2" charset="2"/>
              <a:buChar char="q"/>
            </a:pPr>
            <a:r>
              <a:rPr lang="en-US" sz="1350" dirty="0">
                <a:latin typeface="Gotham Light" pitchFamily="50" charset="0"/>
              </a:rPr>
              <a:t>Review &amp; Verify Roster</a:t>
            </a:r>
          </a:p>
          <a:p>
            <a:pPr marL="214315" indent="-214315">
              <a:spcAft>
                <a:spcPts val="450"/>
              </a:spcAft>
              <a:buFont typeface="Wingdings" panose="05000000000000000000" pitchFamily="2" charset="2"/>
              <a:buChar char="q"/>
            </a:pPr>
            <a:r>
              <a:rPr lang="en-US" sz="1350" dirty="0">
                <a:latin typeface="Gotham Light" pitchFamily="50" charset="0"/>
              </a:rPr>
              <a:t>Review and Attend NWBA Calendar for Sanctioned Events</a:t>
            </a:r>
          </a:p>
          <a:p>
            <a:pPr marL="214315" indent="-214315">
              <a:spcAft>
                <a:spcPts val="450"/>
              </a:spcAft>
              <a:buFont typeface="Wingdings" panose="05000000000000000000" pitchFamily="2" charset="2"/>
              <a:buChar char="q"/>
            </a:pPr>
            <a:r>
              <a:rPr lang="en-US" sz="1350" dirty="0">
                <a:latin typeface="Gotham Light" pitchFamily="50" charset="0"/>
              </a:rPr>
              <a:t>Receive Approval Signatures and Submit Complete Classification Roster</a:t>
            </a:r>
          </a:p>
          <a:p>
            <a:pPr marL="214315" indent="-214315">
              <a:buFont typeface="Wingdings" panose="05000000000000000000" pitchFamily="2" charset="2"/>
              <a:buChar char="q"/>
            </a:pPr>
            <a:endParaRPr lang="en-US" sz="1350" dirty="0"/>
          </a:p>
        </p:txBody>
      </p:sp>
      <p:sp>
        <p:nvSpPr>
          <p:cNvPr id="3" name="Slide Number Placeholder 2">
            <a:extLst>
              <a:ext uri="{FF2B5EF4-FFF2-40B4-BE49-F238E27FC236}">
                <a16:creationId xmlns:a16="http://schemas.microsoft.com/office/drawing/2014/main" id="{99FE2820-1584-41B9-922F-E5C9BED8D5DD}"/>
              </a:ext>
            </a:extLst>
          </p:cNvPr>
          <p:cNvSpPr>
            <a:spLocks noGrp="1"/>
          </p:cNvSpPr>
          <p:nvPr>
            <p:ph type="sldNum" sz="quarter" idx="12"/>
          </p:nvPr>
        </p:nvSpPr>
        <p:spPr/>
        <p:txBody>
          <a:bodyPr/>
          <a:lstStyle/>
          <a:p>
            <a:fld id="{599AACB3-DFEB-9D4D-A77A-23FAADBF9D60}" type="slidenum">
              <a:rPr lang="en-US" smtClean="0"/>
              <a:t>7</a:t>
            </a:fld>
            <a:endParaRPr lang="en-US"/>
          </a:p>
        </p:txBody>
      </p:sp>
    </p:spTree>
    <p:extLst>
      <p:ext uri="{BB962C8B-B14F-4D97-AF65-F5344CB8AC3E}">
        <p14:creationId xmlns:p14="http://schemas.microsoft.com/office/powerpoint/2010/main" val="264335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554636"/>
            <a:ext cx="7270230" cy="830997"/>
          </a:xfrm>
          <a:prstGeom prst="rect">
            <a:avLst/>
          </a:prstGeom>
          <a:noFill/>
        </p:spPr>
        <p:txBody>
          <a:bodyPr wrap="square" rtlCol="0">
            <a:spAutoFit/>
          </a:bodyPr>
          <a:lstStyle/>
          <a:p>
            <a:pPr algn="ctr"/>
            <a:r>
              <a:rPr lang="en-US" sz="4800" dirty="0">
                <a:latin typeface="Gotham Light" pitchFamily="50" charset="0"/>
              </a:rPr>
              <a:t>Registration Dates</a:t>
            </a:r>
          </a:p>
        </p:txBody>
      </p:sp>
      <p:sp>
        <p:nvSpPr>
          <p:cNvPr id="3" name="TextBox 2">
            <a:extLst>
              <a:ext uri="{FF2B5EF4-FFF2-40B4-BE49-F238E27FC236}">
                <a16:creationId xmlns:a16="http://schemas.microsoft.com/office/drawing/2014/main" id="{80353741-C46B-4374-B25C-4AF0BBB6A471}"/>
              </a:ext>
            </a:extLst>
          </p:cNvPr>
          <p:cNvSpPr txBox="1"/>
          <p:nvPr/>
        </p:nvSpPr>
        <p:spPr>
          <a:xfrm>
            <a:off x="936885" y="1693889"/>
            <a:ext cx="7270230" cy="4678204"/>
          </a:xfrm>
          <a:prstGeom prst="rect">
            <a:avLst/>
          </a:prstGeom>
          <a:noFill/>
        </p:spPr>
        <p:txBody>
          <a:bodyPr wrap="square" numCol="1" rtlCol="0">
            <a:spAutoFit/>
          </a:bodyPr>
          <a:lstStyle/>
          <a:p>
            <a:r>
              <a:rPr lang="en-US" sz="2000" b="1" u="sng" dirty="0">
                <a:latin typeface="Gotham Light" pitchFamily="50" charset="0"/>
              </a:rPr>
              <a:t>Registration Dates</a:t>
            </a:r>
          </a:p>
          <a:p>
            <a:br>
              <a:rPr lang="en-US" sz="2000" dirty="0">
                <a:latin typeface="Gotham Light" pitchFamily="50" charset="0"/>
              </a:rPr>
            </a:br>
            <a:r>
              <a:rPr lang="en-US" sz="2000" dirty="0">
                <a:latin typeface="Gotham Light" pitchFamily="50" charset="0"/>
              </a:rPr>
              <a:t>Early Team Registration</a:t>
            </a:r>
          </a:p>
          <a:p>
            <a:pPr marL="285750" indent="-285750">
              <a:buFont typeface="Arial" panose="020B0604020202020204" pitchFamily="34" charset="0"/>
              <a:buChar char="•"/>
            </a:pPr>
            <a:r>
              <a:rPr lang="en-US" sz="2000" dirty="0">
                <a:latin typeface="Gotham Light" pitchFamily="50" charset="0"/>
              </a:rPr>
              <a:t>Opens at 2:00 p.m. MST on Monday, July 17</a:t>
            </a:r>
          </a:p>
          <a:p>
            <a:pPr marL="285750" indent="-285750">
              <a:buFont typeface="Arial" panose="020B0604020202020204" pitchFamily="34" charset="0"/>
              <a:buChar char="•"/>
            </a:pPr>
            <a:r>
              <a:rPr lang="en-US" sz="2000" dirty="0">
                <a:latin typeface="Gotham Light" pitchFamily="50" charset="0"/>
              </a:rPr>
              <a:t>Closes at 11:59 p.m. MST on Saturday, September 31</a:t>
            </a:r>
          </a:p>
          <a:p>
            <a:pPr marL="285750" indent="-285750">
              <a:buFont typeface="Arial" panose="020B0604020202020204" pitchFamily="34" charset="0"/>
              <a:buChar char="•"/>
            </a:pPr>
            <a:endParaRPr lang="en-US" sz="2000" dirty="0">
              <a:latin typeface="Gotham Light" pitchFamily="50" charset="0"/>
            </a:endParaRPr>
          </a:p>
          <a:p>
            <a:r>
              <a:rPr lang="en-US" sz="2000" dirty="0">
                <a:latin typeface="Gotham Light" pitchFamily="50" charset="0"/>
              </a:rPr>
              <a:t>Open Team Registration</a:t>
            </a:r>
          </a:p>
          <a:p>
            <a:pPr marL="285750" indent="-285750">
              <a:buFont typeface="Arial" panose="020B0604020202020204" pitchFamily="34" charset="0"/>
              <a:buChar char="•"/>
            </a:pPr>
            <a:r>
              <a:rPr lang="en-US" sz="2000" dirty="0">
                <a:latin typeface="Gotham Light" pitchFamily="50" charset="0"/>
              </a:rPr>
              <a:t>Opens at 12:00 a.m. MST on Sunday, October 1</a:t>
            </a:r>
          </a:p>
          <a:p>
            <a:endParaRPr lang="en-US" sz="2000" dirty="0">
              <a:latin typeface="Gotham Light" pitchFamily="50" charset="0"/>
            </a:endParaRPr>
          </a:p>
          <a:p>
            <a:r>
              <a:rPr lang="en-US" sz="2000" b="1" u="sng" dirty="0">
                <a:latin typeface="Gotham Light" pitchFamily="50" charset="0"/>
              </a:rPr>
              <a:t>Registration Fees</a:t>
            </a:r>
            <a:br>
              <a:rPr lang="en-US" sz="2000" dirty="0">
                <a:latin typeface="Gotham Light" pitchFamily="50" charset="0"/>
              </a:rPr>
            </a:br>
            <a:r>
              <a:rPr lang="en-US" sz="2000" dirty="0">
                <a:latin typeface="Gotham Light" pitchFamily="50" charset="0"/>
              </a:rPr>
              <a:t>Early Team Registration - $600.00 per team</a:t>
            </a:r>
            <a:br>
              <a:rPr lang="en-US" sz="2000" dirty="0">
                <a:latin typeface="Gotham Light" pitchFamily="50" charset="0"/>
              </a:rPr>
            </a:br>
            <a:r>
              <a:rPr lang="en-US" sz="2000" dirty="0">
                <a:latin typeface="Gotham Light" pitchFamily="50" charset="0"/>
              </a:rPr>
              <a:t>Open Team Registration - $750.00 per team</a:t>
            </a:r>
          </a:p>
          <a:p>
            <a:endParaRPr lang="en-US" sz="2000" dirty="0">
              <a:latin typeface="Gotham Light" pitchFamily="50" charset="0"/>
            </a:endParaRPr>
          </a:p>
          <a:p>
            <a:pPr algn="ctr"/>
            <a:r>
              <a:rPr lang="en-US" sz="2000" dirty="0">
                <a:latin typeface="Gotham Light" pitchFamily="50" charset="0"/>
                <a:hlinkClick r:id="rId3"/>
              </a:rPr>
              <a:t>Click Here to Complete the 2017-18 Team Registration</a:t>
            </a:r>
            <a:endParaRPr lang="en-US" sz="2000" dirty="0">
              <a:latin typeface="Gotham Light" pitchFamily="50" charset="0"/>
            </a:endParaRPr>
          </a:p>
          <a:p>
            <a:endParaRPr lang="en-US" dirty="0"/>
          </a:p>
        </p:txBody>
      </p:sp>
      <p:sp>
        <p:nvSpPr>
          <p:cNvPr id="5" name="Slide Number Placeholder 4">
            <a:extLst>
              <a:ext uri="{FF2B5EF4-FFF2-40B4-BE49-F238E27FC236}">
                <a16:creationId xmlns:a16="http://schemas.microsoft.com/office/drawing/2014/main" id="{37886ACD-9A91-4D39-A8A1-CE353BFCBC2F}"/>
              </a:ext>
            </a:extLst>
          </p:cNvPr>
          <p:cNvSpPr>
            <a:spLocks noGrp="1"/>
          </p:cNvSpPr>
          <p:nvPr>
            <p:ph type="sldNum" sz="quarter" idx="12"/>
          </p:nvPr>
        </p:nvSpPr>
        <p:spPr/>
        <p:txBody>
          <a:bodyPr/>
          <a:lstStyle/>
          <a:p>
            <a:fld id="{599AACB3-DFEB-9D4D-A77A-23FAADBF9D60}" type="slidenum">
              <a:rPr lang="en-US" smtClean="0"/>
              <a:t>8</a:t>
            </a:fld>
            <a:endParaRPr lang="en-US"/>
          </a:p>
        </p:txBody>
      </p:sp>
    </p:spTree>
    <p:extLst>
      <p:ext uri="{BB962C8B-B14F-4D97-AF65-F5344CB8AC3E}">
        <p14:creationId xmlns:p14="http://schemas.microsoft.com/office/powerpoint/2010/main" val="358882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5E6C9-2952-4BBD-9D77-E4A9EEADB93F}"/>
              </a:ext>
            </a:extLst>
          </p:cNvPr>
          <p:cNvSpPr txBox="1"/>
          <p:nvPr/>
        </p:nvSpPr>
        <p:spPr>
          <a:xfrm>
            <a:off x="936885" y="399345"/>
            <a:ext cx="7270230" cy="707886"/>
          </a:xfrm>
          <a:prstGeom prst="rect">
            <a:avLst/>
          </a:prstGeom>
          <a:noFill/>
        </p:spPr>
        <p:txBody>
          <a:bodyPr wrap="square" rtlCol="0">
            <a:spAutoFit/>
          </a:bodyPr>
          <a:lstStyle/>
          <a:p>
            <a:pPr algn="ctr"/>
            <a:r>
              <a:rPr lang="en-US" sz="4000" dirty="0">
                <a:latin typeface="Gotham Light" pitchFamily="50" charset="0"/>
              </a:rPr>
              <a:t>Division &amp; Conference Dues</a:t>
            </a:r>
          </a:p>
        </p:txBody>
      </p:sp>
      <p:sp>
        <p:nvSpPr>
          <p:cNvPr id="3" name="TextBox 2">
            <a:extLst>
              <a:ext uri="{FF2B5EF4-FFF2-40B4-BE49-F238E27FC236}">
                <a16:creationId xmlns:a16="http://schemas.microsoft.com/office/drawing/2014/main" id="{80353741-C46B-4374-B25C-4AF0BBB6A471}"/>
              </a:ext>
            </a:extLst>
          </p:cNvPr>
          <p:cNvSpPr txBox="1"/>
          <p:nvPr/>
        </p:nvSpPr>
        <p:spPr>
          <a:xfrm>
            <a:off x="936885" y="1082063"/>
            <a:ext cx="7270230" cy="1446550"/>
          </a:xfrm>
          <a:prstGeom prst="rect">
            <a:avLst/>
          </a:prstGeom>
          <a:noFill/>
        </p:spPr>
        <p:txBody>
          <a:bodyPr wrap="square" numCol="1" rtlCol="0">
            <a:spAutoFit/>
          </a:bodyPr>
          <a:lstStyle/>
          <a:p>
            <a:r>
              <a:rPr lang="en-US" sz="1600" dirty="0">
                <a:latin typeface="Gotham Light" pitchFamily="50" charset="0"/>
              </a:rPr>
              <a:t>Divisions and Conferences in the NWBA have established dues for its operations. The NWBA does not determined the dues set by a Division and/or Conference. These funds are held in reserve for use by the Division or Conference. To streamline the registration process for teams the NWBA will collect dues during Team Registration. </a:t>
            </a:r>
          </a:p>
          <a:p>
            <a:endParaRPr lang="en-US" sz="2400" b="1" u="sng" dirty="0"/>
          </a:p>
        </p:txBody>
      </p:sp>
      <p:sp>
        <p:nvSpPr>
          <p:cNvPr id="6" name="TextBox 5">
            <a:extLst>
              <a:ext uri="{FF2B5EF4-FFF2-40B4-BE49-F238E27FC236}">
                <a16:creationId xmlns:a16="http://schemas.microsoft.com/office/drawing/2014/main" id="{AC04D8AC-85DD-4AB8-AB24-6E4D26EDF005}"/>
              </a:ext>
            </a:extLst>
          </p:cNvPr>
          <p:cNvSpPr txBox="1"/>
          <p:nvPr/>
        </p:nvSpPr>
        <p:spPr>
          <a:xfrm>
            <a:off x="936885" y="2767010"/>
            <a:ext cx="4444007" cy="3170099"/>
          </a:xfrm>
          <a:prstGeom prst="rect">
            <a:avLst/>
          </a:prstGeom>
          <a:noFill/>
        </p:spPr>
        <p:txBody>
          <a:bodyPr wrap="square" rtlCol="0">
            <a:spAutoFit/>
          </a:bodyPr>
          <a:lstStyle/>
          <a:p>
            <a:r>
              <a:rPr lang="en-US" sz="1400" b="1" dirty="0">
                <a:latin typeface="Gotham Light" pitchFamily="50" charset="0"/>
              </a:rPr>
              <a:t>Adult Division</a:t>
            </a:r>
            <a:br>
              <a:rPr lang="en-US" sz="1400" dirty="0">
                <a:latin typeface="Gotham Light" pitchFamily="50" charset="0"/>
              </a:rPr>
            </a:br>
            <a:r>
              <a:rPr lang="en-US" sz="1400" dirty="0">
                <a:latin typeface="Gotham Light" pitchFamily="50" charset="0"/>
              </a:rPr>
              <a:t>Division III Dues - $50.00 per team</a:t>
            </a:r>
          </a:p>
          <a:p>
            <a:br>
              <a:rPr lang="en-US" sz="1400" dirty="0">
                <a:latin typeface="Gotham Light" pitchFamily="50" charset="0"/>
              </a:rPr>
            </a:br>
            <a:r>
              <a:rPr lang="en-US" sz="1400" b="1" i="1" dirty="0">
                <a:latin typeface="Gotham Light" pitchFamily="50" charset="0"/>
              </a:rPr>
              <a:t>Conferences</a:t>
            </a:r>
            <a:br>
              <a:rPr lang="en-US" sz="1400" dirty="0">
                <a:latin typeface="Gotham Light" pitchFamily="50" charset="0"/>
              </a:rPr>
            </a:br>
            <a:r>
              <a:rPr lang="en-US" sz="1400" dirty="0">
                <a:latin typeface="Gotham Light" pitchFamily="50" charset="0"/>
              </a:rPr>
              <a:t>Arkansas Valley $0</a:t>
            </a:r>
            <a:br>
              <a:rPr lang="en-US" sz="1400" dirty="0">
                <a:latin typeface="Gotham Light" pitchFamily="50" charset="0"/>
              </a:rPr>
            </a:br>
            <a:r>
              <a:rPr lang="en-US" sz="1400" dirty="0">
                <a:latin typeface="Gotham Light" pitchFamily="50" charset="0"/>
              </a:rPr>
              <a:t>Carolina $275.00</a:t>
            </a:r>
            <a:br>
              <a:rPr lang="en-US" sz="1400" dirty="0">
                <a:latin typeface="Gotham Light" pitchFamily="50" charset="0"/>
              </a:rPr>
            </a:br>
            <a:r>
              <a:rPr lang="en-US" sz="1400" dirty="0">
                <a:latin typeface="Gotham Light" pitchFamily="50" charset="0"/>
              </a:rPr>
              <a:t>Eastern $0</a:t>
            </a:r>
            <a:br>
              <a:rPr lang="en-US" sz="1400" dirty="0">
                <a:latin typeface="Gotham Light" pitchFamily="50" charset="0"/>
              </a:rPr>
            </a:br>
            <a:r>
              <a:rPr lang="en-US" sz="1400" dirty="0">
                <a:latin typeface="Gotham Light" pitchFamily="50" charset="0"/>
              </a:rPr>
              <a:t>Florida $200.00</a:t>
            </a:r>
            <a:br>
              <a:rPr lang="en-US" sz="1400" dirty="0">
                <a:latin typeface="Gotham Light" pitchFamily="50" charset="0"/>
              </a:rPr>
            </a:br>
            <a:r>
              <a:rPr lang="en-US" sz="1400" dirty="0">
                <a:latin typeface="Gotham Light" pitchFamily="50" charset="0"/>
              </a:rPr>
              <a:t>Gulf Coast $0</a:t>
            </a:r>
            <a:br>
              <a:rPr lang="en-US" sz="1400" dirty="0">
                <a:latin typeface="Gotham Light" pitchFamily="50" charset="0"/>
              </a:rPr>
            </a:br>
            <a:r>
              <a:rPr lang="en-US" sz="1400" dirty="0">
                <a:latin typeface="Gotham Light" pitchFamily="50" charset="0"/>
              </a:rPr>
              <a:t>Mid-American $100.00</a:t>
            </a:r>
            <a:br>
              <a:rPr lang="en-US" sz="1400" dirty="0">
                <a:latin typeface="Gotham Light" pitchFamily="50" charset="0"/>
              </a:rPr>
            </a:br>
            <a:r>
              <a:rPr lang="en-US" sz="1400" dirty="0">
                <a:latin typeface="Gotham Light" pitchFamily="50" charset="0"/>
              </a:rPr>
              <a:t>Midwest $150.00</a:t>
            </a:r>
            <a:br>
              <a:rPr lang="en-US" sz="1400" dirty="0">
                <a:latin typeface="Gotham Light" pitchFamily="50" charset="0"/>
              </a:rPr>
            </a:br>
            <a:r>
              <a:rPr lang="en-US" sz="1400" dirty="0">
                <a:latin typeface="Gotham Light" pitchFamily="50" charset="0"/>
              </a:rPr>
              <a:t>Southern California $150.00</a:t>
            </a:r>
            <a:br>
              <a:rPr lang="en-US" sz="1400" dirty="0">
                <a:latin typeface="Gotham Light" pitchFamily="50" charset="0"/>
              </a:rPr>
            </a:br>
            <a:r>
              <a:rPr lang="en-US" sz="1400" dirty="0">
                <a:latin typeface="Gotham Light" pitchFamily="50" charset="0"/>
              </a:rPr>
              <a:t>Independent Team - No Conference Affiliate $0</a:t>
            </a:r>
          </a:p>
          <a:p>
            <a:endParaRPr lang="en-US" dirty="0"/>
          </a:p>
        </p:txBody>
      </p:sp>
      <p:sp>
        <p:nvSpPr>
          <p:cNvPr id="7" name="TextBox 6">
            <a:extLst>
              <a:ext uri="{FF2B5EF4-FFF2-40B4-BE49-F238E27FC236}">
                <a16:creationId xmlns:a16="http://schemas.microsoft.com/office/drawing/2014/main" id="{004704F6-4B4F-4996-B32F-46A782356D6A}"/>
              </a:ext>
            </a:extLst>
          </p:cNvPr>
          <p:cNvSpPr txBox="1"/>
          <p:nvPr/>
        </p:nvSpPr>
        <p:spPr>
          <a:xfrm>
            <a:off x="5037195" y="2767010"/>
            <a:ext cx="3169920" cy="2985433"/>
          </a:xfrm>
          <a:prstGeom prst="rect">
            <a:avLst/>
          </a:prstGeom>
          <a:noFill/>
        </p:spPr>
        <p:txBody>
          <a:bodyPr wrap="square" rtlCol="0">
            <a:spAutoFit/>
          </a:bodyPr>
          <a:lstStyle/>
          <a:p>
            <a:r>
              <a:rPr lang="en-US" sz="1400" b="1" dirty="0">
                <a:latin typeface="Gotham Light" pitchFamily="50" charset="0"/>
              </a:rPr>
              <a:t>Junior Division</a:t>
            </a:r>
            <a:br>
              <a:rPr lang="en-US" sz="1400" dirty="0">
                <a:latin typeface="Gotham Light" pitchFamily="50" charset="0"/>
              </a:rPr>
            </a:br>
            <a:r>
              <a:rPr lang="en-US" sz="1400" dirty="0">
                <a:latin typeface="Gotham Light" pitchFamily="50" charset="0"/>
              </a:rPr>
              <a:t>Division Dues - $75.00 per team</a:t>
            </a:r>
          </a:p>
          <a:p>
            <a:endParaRPr lang="en-US" sz="1400" dirty="0">
              <a:latin typeface="Gotham Light" pitchFamily="50" charset="0"/>
            </a:endParaRPr>
          </a:p>
          <a:p>
            <a:r>
              <a:rPr lang="en-US" sz="1400" b="1" i="1" dirty="0">
                <a:latin typeface="Gotham Light" pitchFamily="50" charset="0"/>
              </a:rPr>
              <a:t>Conferences</a:t>
            </a:r>
            <a:br>
              <a:rPr lang="en-US" sz="1400" dirty="0">
                <a:latin typeface="Gotham Light" pitchFamily="50" charset="0"/>
              </a:rPr>
            </a:br>
            <a:r>
              <a:rPr lang="en-US" sz="1400" dirty="0">
                <a:latin typeface="Gotham Light" pitchFamily="50" charset="0"/>
              </a:rPr>
              <a:t>Midwest - $75.00 per team</a:t>
            </a:r>
          </a:p>
          <a:p>
            <a:endParaRPr lang="en-US" sz="1400" dirty="0">
              <a:latin typeface="Gotham Light" pitchFamily="50" charset="0"/>
            </a:endParaRPr>
          </a:p>
          <a:p>
            <a:r>
              <a:rPr lang="en-US" sz="1400" b="1" dirty="0">
                <a:latin typeface="Gotham Light" pitchFamily="50" charset="0"/>
              </a:rPr>
              <a:t>Women's Division</a:t>
            </a:r>
            <a:br>
              <a:rPr lang="en-US" sz="1400" dirty="0">
                <a:latin typeface="Gotham Light" pitchFamily="50" charset="0"/>
              </a:rPr>
            </a:br>
            <a:r>
              <a:rPr lang="en-US" sz="1400" dirty="0">
                <a:latin typeface="Gotham Light" pitchFamily="50" charset="0"/>
              </a:rPr>
              <a:t>Division Dues - $0 per team</a:t>
            </a:r>
          </a:p>
          <a:p>
            <a:endParaRPr lang="en-US" sz="1400" dirty="0">
              <a:latin typeface="Gotham Light" pitchFamily="50" charset="0"/>
            </a:endParaRPr>
          </a:p>
          <a:p>
            <a:r>
              <a:rPr lang="en-US" sz="1400" b="1" dirty="0">
                <a:latin typeface="Gotham Light" pitchFamily="50" charset="0"/>
              </a:rPr>
              <a:t>Intercollegiate Division</a:t>
            </a:r>
            <a:br>
              <a:rPr lang="en-US" sz="1400" dirty="0">
                <a:latin typeface="Gotham Light" pitchFamily="50" charset="0"/>
              </a:rPr>
            </a:br>
            <a:r>
              <a:rPr lang="en-US" sz="1400" dirty="0">
                <a:latin typeface="Gotham Light" pitchFamily="50" charset="0"/>
              </a:rPr>
              <a:t>Division Dues</a:t>
            </a:r>
            <a:r>
              <a:rPr lang="en-US" sz="1400" b="1" dirty="0">
                <a:latin typeface="Gotham Light" pitchFamily="50" charset="0"/>
              </a:rPr>
              <a:t> - </a:t>
            </a:r>
            <a:r>
              <a:rPr lang="en-US" sz="1400" dirty="0">
                <a:latin typeface="Gotham Light" pitchFamily="50" charset="0"/>
              </a:rPr>
              <a:t>$1,000 per team</a:t>
            </a:r>
          </a:p>
          <a:p>
            <a:endParaRPr lang="en-US" sz="1600" dirty="0"/>
          </a:p>
          <a:p>
            <a:endParaRPr lang="en-US" dirty="0"/>
          </a:p>
        </p:txBody>
      </p:sp>
      <p:sp>
        <p:nvSpPr>
          <p:cNvPr id="8" name="Slide Number Placeholder 7">
            <a:extLst>
              <a:ext uri="{FF2B5EF4-FFF2-40B4-BE49-F238E27FC236}">
                <a16:creationId xmlns:a16="http://schemas.microsoft.com/office/drawing/2014/main" id="{82112970-4C25-41B0-BAF3-A041B85992F6}"/>
              </a:ext>
            </a:extLst>
          </p:cNvPr>
          <p:cNvSpPr>
            <a:spLocks noGrp="1"/>
          </p:cNvSpPr>
          <p:nvPr>
            <p:ph type="sldNum" sz="quarter" idx="12"/>
          </p:nvPr>
        </p:nvSpPr>
        <p:spPr/>
        <p:txBody>
          <a:bodyPr/>
          <a:lstStyle/>
          <a:p>
            <a:fld id="{599AACB3-DFEB-9D4D-A77A-23FAADBF9D60}" type="slidenum">
              <a:rPr lang="en-US" smtClean="0"/>
              <a:t>9</a:t>
            </a:fld>
            <a:endParaRPr lang="en-US"/>
          </a:p>
        </p:txBody>
      </p:sp>
    </p:spTree>
    <p:extLst>
      <p:ext uri="{BB962C8B-B14F-4D97-AF65-F5344CB8AC3E}">
        <p14:creationId xmlns:p14="http://schemas.microsoft.com/office/powerpoint/2010/main" val="848769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7447</TotalTime>
  <Words>1576</Words>
  <Application>Microsoft Office PowerPoint</Application>
  <PresentationFormat>On-screen Show (4:3)</PresentationFormat>
  <Paragraphs>327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Gotham Light</vt:lpstr>
      <vt:lpstr>Gotham-Black</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KOM Sports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Gapp</dc:creator>
  <cp:lastModifiedBy>Brandon McBeain</cp:lastModifiedBy>
  <cp:revision>157</cp:revision>
  <cp:lastPrinted>2017-05-08T18:28:57Z</cp:lastPrinted>
  <dcterms:created xsi:type="dcterms:W3CDTF">2016-07-20T20:39:45Z</dcterms:created>
  <dcterms:modified xsi:type="dcterms:W3CDTF">2017-08-16T17:34:35Z</dcterms:modified>
</cp:coreProperties>
</file>