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66" r:id="rId2"/>
  </p:sldMasterIdLst>
  <p:notesMasterIdLst>
    <p:notesMasterId r:id="rId59"/>
  </p:notesMasterIdLst>
  <p:sldIdLst>
    <p:sldId id="256" r:id="rId3"/>
    <p:sldId id="295" r:id="rId4"/>
    <p:sldId id="337" r:id="rId5"/>
    <p:sldId id="333" r:id="rId6"/>
    <p:sldId id="400" r:id="rId7"/>
    <p:sldId id="355" r:id="rId8"/>
    <p:sldId id="402" r:id="rId9"/>
    <p:sldId id="401" r:id="rId10"/>
    <p:sldId id="284" r:id="rId11"/>
    <p:sldId id="389" r:id="rId12"/>
    <p:sldId id="328" r:id="rId13"/>
    <p:sldId id="348" r:id="rId14"/>
    <p:sldId id="343" r:id="rId15"/>
    <p:sldId id="344" r:id="rId16"/>
    <p:sldId id="349" r:id="rId17"/>
    <p:sldId id="341" r:id="rId18"/>
    <p:sldId id="342" r:id="rId19"/>
    <p:sldId id="347" r:id="rId20"/>
    <p:sldId id="399" r:id="rId21"/>
    <p:sldId id="361" r:id="rId22"/>
    <p:sldId id="338" r:id="rId23"/>
    <p:sldId id="351" r:id="rId24"/>
    <p:sldId id="378" r:id="rId25"/>
    <p:sldId id="354" r:id="rId26"/>
    <p:sldId id="350" r:id="rId27"/>
    <p:sldId id="313" r:id="rId28"/>
    <p:sldId id="388" r:id="rId29"/>
    <p:sldId id="364" r:id="rId30"/>
    <p:sldId id="312" r:id="rId31"/>
    <p:sldId id="356" r:id="rId32"/>
    <p:sldId id="302" r:id="rId33"/>
    <p:sldId id="387" r:id="rId34"/>
    <p:sldId id="303" r:id="rId35"/>
    <p:sldId id="327" r:id="rId36"/>
    <p:sldId id="357" r:id="rId37"/>
    <p:sldId id="282" r:id="rId38"/>
    <p:sldId id="368" r:id="rId39"/>
    <p:sldId id="366" r:id="rId40"/>
    <p:sldId id="369" r:id="rId41"/>
    <p:sldId id="396" r:id="rId42"/>
    <p:sldId id="395" r:id="rId43"/>
    <p:sldId id="371" r:id="rId44"/>
    <p:sldId id="397" r:id="rId45"/>
    <p:sldId id="398" r:id="rId46"/>
    <p:sldId id="382" r:id="rId47"/>
    <p:sldId id="383" r:id="rId48"/>
    <p:sldId id="372" r:id="rId49"/>
    <p:sldId id="373" r:id="rId50"/>
    <p:sldId id="392" r:id="rId51"/>
    <p:sldId id="403" r:id="rId52"/>
    <p:sldId id="405" r:id="rId53"/>
    <p:sldId id="404" r:id="rId54"/>
    <p:sldId id="380" r:id="rId55"/>
    <p:sldId id="393" r:id="rId56"/>
    <p:sldId id="394" r:id="rId57"/>
    <p:sldId id="358" r:id="rId58"/>
  </p:sldIdLst>
  <p:sldSz cx="10058400" cy="7772400"/>
  <p:notesSz cx="7315200" cy="96012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4D8D"/>
    <a:srgbClr val="604A7B"/>
    <a:srgbClr val="9966FF"/>
    <a:srgbClr val="A40000"/>
    <a:srgbClr val="FFEDB9"/>
    <a:srgbClr val="93A6D5"/>
    <a:srgbClr val="4873C0"/>
    <a:srgbClr val="A4B4DC"/>
    <a:srgbClr val="FFB9B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5" autoAdjust="0"/>
    <p:restoredTop sz="94660"/>
  </p:normalViewPr>
  <p:slideViewPr>
    <p:cSldViewPr snapToGrid="0">
      <p:cViewPr varScale="1">
        <p:scale>
          <a:sx n="79" d="100"/>
          <a:sy n="79" d="100"/>
        </p:scale>
        <p:origin x="1314" y="84"/>
      </p:cViewPr>
      <p:guideLst/>
    </p:cSldViewPr>
  </p:slideViewPr>
  <p:notesTextViewPr>
    <p:cViewPr>
      <p:scale>
        <a:sx n="1" d="1"/>
        <a:sy n="1" d="1"/>
      </p:scale>
      <p:origin x="0" y="0"/>
    </p:cViewPr>
  </p:notesTextViewPr>
  <p:notesViewPr>
    <p:cSldViewPr snapToGrid="0">
      <p:cViewPr varScale="1">
        <p:scale>
          <a:sx n="72" d="100"/>
          <a:sy n="72" d="100"/>
        </p:scale>
        <p:origin x="2316"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4.4989809628282341E-2"/>
          <c:y val="4.4547111453068861E-2"/>
          <c:w val="0.9647251217103241"/>
          <c:h val="0.92843816945144808"/>
        </c:manualLayout>
      </c:layout>
      <c:lineChart>
        <c:grouping val="standard"/>
        <c:varyColors val="0"/>
        <c:ser>
          <c:idx val="0"/>
          <c:order val="0"/>
          <c:tx>
            <c:strRef>
              <c:f>Sheet1!$B$1</c:f>
              <c:strCache>
                <c:ptCount val="1"/>
                <c:pt idx="0">
                  <c:v>Eat</c:v>
                </c:pt>
              </c:strCache>
            </c:strRef>
          </c:tx>
          <c:spPr>
            <a:ln w="34925" cap="rnd">
              <a:solidFill>
                <a:schemeClr val="accent5">
                  <a:shade val="76000"/>
                </a:schemeClr>
              </a:solidFill>
              <a:round/>
            </a:ln>
            <a:effectLst>
              <a:outerShdw blurRad="57150" dist="19050" dir="5400000" algn="ctr" rotWithShape="0">
                <a:srgbClr val="000000">
                  <a:alpha val="63000"/>
                </a:srgbClr>
              </a:outerShdw>
            </a:effectLst>
          </c:spPr>
          <c:marker>
            <c:symbol val="none"/>
          </c:marker>
          <c:trendline>
            <c:spPr>
              <a:ln w="19050" cap="rnd">
                <a:solidFill>
                  <a:srgbClr val="4873C0"/>
                </a:solidFill>
                <a:prstDash val="sysDash"/>
              </a:ln>
              <a:effectLst/>
            </c:spPr>
            <c:trendlineType val="linear"/>
            <c:dispRSqr val="0"/>
            <c:dispEq val="0"/>
          </c:trendline>
          <c:cat>
            <c:numRef>
              <c:f>Sheet1!$A$2:$A$39</c:f>
              <c:numCache>
                <c:formatCode>h:mm\ AM/PM</c:formatCode>
                <c:ptCount val="20"/>
                <c:pt idx="0" formatCode="[$-409]h:mm\ AM/PM;@">
                  <c:v>0.25</c:v>
                </c:pt>
                <c:pt idx="1">
                  <c:v>0.29166666666666702</c:v>
                </c:pt>
                <c:pt idx="2">
                  <c:v>0.33333333333333298</c:v>
                </c:pt>
                <c:pt idx="3">
                  <c:v>0.375</c:v>
                </c:pt>
                <c:pt idx="4">
                  <c:v>0.41666666666666702</c:v>
                </c:pt>
                <c:pt idx="5">
                  <c:v>0.45833333333333298</c:v>
                </c:pt>
                <c:pt idx="6">
                  <c:v>0.5</c:v>
                </c:pt>
                <c:pt idx="7">
                  <c:v>0.54166666666666596</c:v>
                </c:pt>
                <c:pt idx="8">
                  <c:v>0.57291666666666663</c:v>
                </c:pt>
                <c:pt idx="9">
                  <c:v>0.58333333333333304</c:v>
                </c:pt>
                <c:pt idx="10">
                  <c:v>0.625</c:v>
                </c:pt>
                <c:pt idx="11">
                  <c:v>0.66666666666666596</c:v>
                </c:pt>
                <c:pt idx="12">
                  <c:v>0.70833333333333304</c:v>
                </c:pt>
                <c:pt idx="13">
                  <c:v>0.75</c:v>
                </c:pt>
                <c:pt idx="14">
                  <c:v>0.79166666666666596</c:v>
                </c:pt>
                <c:pt idx="15">
                  <c:v>0.83333333333333304</c:v>
                </c:pt>
                <c:pt idx="16">
                  <c:v>0.874999999999999</c:v>
                </c:pt>
                <c:pt idx="17">
                  <c:v>0.91666666666666596</c:v>
                </c:pt>
                <c:pt idx="18">
                  <c:v>0.95833333333333304</c:v>
                </c:pt>
                <c:pt idx="19">
                  <c:v>0.999999999999999</c:v>
                </c:pt>
              </c:numCache>
            </c:numRef>
          </c:cat>
          <c:val>
            <c:numRef>
              <c:f>Sheet1!$B$2:$B$39</c:f>
              <c:numCache>
                <c:formatCode>General</c:formatCode>
                <c:ptCount val="20"/>
                <c:pt idx="0">
                  <c:v>0</c:v>
                </c:pt>
                <c:pt idx="1">
                  <c:v>25</c:v>
                </c:pt>
                <c:pt idx="2">
                  <c:v>10</c:v>
                </c:pt>
                <c:pt idx="3">
                  <c:v>80</c:v>
                </c:pt>
                <c:pt idx="4">
                  <c:v>70</c:v>
                </c:pt>
                <c:pt idx="5">
                  <c:v>30</c:v>
                </c:pt>
                <c:pt idx="6">
                  <c:v>70</c:v>
                </c:pt>
                <c:pt idx="7">
                  <c:v>80</c:v>
                </c:pt>
                <c:pt idx="8">
                  <c:v>50</c:v>
                </c:pt>
                <c:pt idx="9">
                  <c:v>20</c:v>
                </c:pt>
                <c:pt idx="10">
                  <c:v>20</c:v>
                </c:pt>
                <c:pt idx="11">
                  <c:v>50</c:v>
                </c:pt>
                <c:pt idx="12">
                  <c:v>20</c:v>
                </c:pt>
                <c:pt idx="13">
                  <c:v>40</c:v>
                </c:pt>
                <c:pt idx="14">
                  <c:v>30</c:v>
                </c:pt>
                <c:pt idx="15">
                  <c:v>80</c:v>
                </c:pt>
                <c:pt idx="16">
                  <c:v>70</c:v>
                </c:pt>
                <c:pt idx="17">
                  <c:v>40</c:v>
                </c:pt>
                <c:pt idx="18">
                  <c:v>40</c:v>
                </c:pt>
                <c:pt idx="19">
                  <c:v>30</c:v>
                </c:pt>
              </c:numCache>
            </c:numRef>
          </c:val>
          <c:smooth val="0"/>
        </c:ser>
        <c:ser>
          <c:idx val="1"/>
          <c:order val="1"/>
          <c:tx>
            <c:strRef>
              <c:f>Sheet1!$D$1</c:f>
              <c:strCache>
                <c:ptCount val="1"/>
                <c:pt idx="0">
                  <c:v>Eat less</c:v>
                </c:pt>
              </c:strCache>
            </c:strRef>
          </c:tx>
          <c:spPr>
            <a:ln w="34925" cap="rnd">
              <a:solidFill>
                <a:schemeClr val="accent5">
                  <a:tint val="77000"/>
                </a:schemeClr>
              </a:solidFill>
              <a:round/>
            </a:ln>
            <a:effectLst>
              <a:outerShdw blurRad="57150" dist="19050" dir="5400000" algn="ctr" rotWithShape="0">
                <a:srgbClr val="000000">
                  <a:alpha val="63000"/>
                </a:srgbClr>
              </a:outerShdw>
            </a:effectLst>
          </c:spPr>
          <c:marker>
            <c:symbol val="none"/>
          </c:marker>
          <c:trendline>
            <c:spPr>
              <a:ln w="19050" cap="rnd">
                <a:solidFill>
                  <a:srgbClr val="A4B4DC"/>
                </a:solidFill>
                <a:prstDash val="sysDash"/>
              </a:ln>
              <a:effectLst/>
            </c:spPr>
            <c:trendlineType val="linear"/>
            <c:dispRSqr val="0"/>
            <c:dispEq val="0"/>
          </c:trendline>
          <c:cat>
            <c:numRef>
              <c:f>Sheet1!$A$2:$A$39</c:f>
              <c:numCache>
                <c:formatCode>h:mm\ AM/PM</c:formatCode>
                <c:ptCount val="20"/>
                <c:pt idx="0" formatCode="[$-409]h:mm\ AM/PM;@">
                  <c:v>0.25</c:v>
                </c:pt>
                <c:pt idx="1">
                  <c:v>0.29166666666666702</c:v>
                </c:pt>
                <c:pt idx="2">
                  <c:v>0.33333333333333298</c:v>
                </c:pt>
                <c:pt idx="3">
                  <c:v>0.375</c:v>
                </c:pt>
                <c:pt idx="4">
                  <c:v>0.41666666666666702</c:v>
                </c:pt>
                <c:pt idx="5">
                  <c:v>0.45833333333333298</c:v>
                </c:pt>
                <c:pt idx="6">
                  <c:v>0.5</c:v>
                </c:pt>
                <c:pt idx="7">
                  <c:v>0.54166666666666596</c:v>
                </c:pt>
                <c:pt idx="8">
                  <c:v>0.57291666666666663</c:v>
                </c:pt>
                <c:pt idx="9">
                  <c:v>0.58333333333333304</c:v>
                </c:pt>
                <c:pt idx="10">
                  <c:v>0.625</c:v>
                </c:pt>
                <c:pt idx="11">
                  <c:v>0.66666666666666596</c:v>
                </c:pt>
                <c:pt idx="12">
                  <c:v>0.70833333333333304</c:v>
                </c:pt>
                <c:pt idx="13">
                  <c:v>0.75</c:v>
                </c:pt>
                <c:pt idx="14">
                  <c:v>0.79166666666666596</c:v>
                </c:pt>
                <c:pt idx="15">
                  <c:v>0.83333333333333304</c:v>
                </c:pt>
                <c:pt idx="16">
                  <c:v>0.874999999999999</c:v>
                </c:pt>
                <c:pt idx="17">
                  <c:v>0.91666666666666596</c:v>
                </c:pt>
                <c:pt idx="18">
                  <c:v>0.95833333333333304</c:v>
                </c:pt>
                <c:pt idx="19">
                  <c:v>0.999999999999999</c:v>
                </c:pt>
              </c:numCache>
            </c:numRef>
          </c:cat>
          <c:val>
            <c:numRef>
              <c:f>Sheet1!$D$2:$D$39</c:f>
              <c:numCache>
                <c:formatCode>General</c:formatCode>
                <c:ptCount val="20"/>
                <c:pt idx="0">
                  <c:v>0</c:v>
                </c:pt>
                <c:pt idx="1">
                  <c:v>-15</c:v>
                </c:pt>
                <c:pt idx="2">
                  <c:v>-30</c:v>
                </c:pt>
                <c:pt idx="3">
                  <c:v>50</c:v>
                </c:pt>
                <c:pt idx="4">
                  <c:v>40</c:v>
                </c:pt>
                <c:pt idx="5">
                  <c:v>30</c:v>
                </c:pt>
                <c:pt idx="6">
                  <c:v>10</c:v>
                </c:pt>
                <c:pt idx="7">
                  <c:v>5</c:v>
                </c:pt>
                <c:pt idx="8">
                  <c:v>55</c:v>
                </c:pt>
                <c:pt idx="9">
                  <c:v>60</c:v>
                </c:pt>
                <c:pt idx="10">
                  <c:v>40</c:v>
                </c:pt>
                <c:pt idx="11">
                  <c:v>30</c:v>
                </c:pt>
                <c:pt idx="12">
                  <c:v>20</c:v>
                </c:pt>
                <c:pt idx="13">
                  <c:v>0</c:v>
                </c:pt>
                <c:pt idx="14">
                  <c:v>-10</c:v>
                </c:pt>
                <c:pt idx="15">
                  <c:v>90</c:v>
                </c:pt>
                <c:pt idx="16">
                  <c:v>80</c:v>
                </c:pt>
                <c:pt idx="17">
                  <c:v>70</c:v>
                </c:pt>
                <c:pt idx="18">
                  <c:v>60</c:v>
                </c:pt>
                <c:pt idx="19">
                  <c:v>50</c:v>
                </c:pt>
              </c:numCache>
            </c:numRef>
          </c:val>
          <c:smooth val="0"/>
        </c:ser>
        <c:dLbls>
          <c:showLegendKey val="0"/>
          <c:showVal val="0"/>
          <c:showCatName val="0"/>
          <c:showSerName val="0"/>
          <c:showPercent val="0"/>
          <c:showBubbleSize val="0"/>
        </c:dLbls>
        <c:smooth val="0"/>
        <c:axId val="381814560"/>
        <c:axId val="381814952"/>
      </c:lineChart>
      <c:catAx>
        <c:axId val="381814560"/>
        <c:scaling>
          <c:orientation val="minMax"/>
        </c:scaling>
        <c:delete val="0"/>
        <c:axPos val="b"/>
        <c:numFmt formatCode="[$-409]h:mm\ AM/PM;@"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1814952"/>
        <c:crosses val="autoZero"/>
        <c:auto val="1"/>
        <c:lblAlgn val="ctr"/>
        <c:lblOffset val="100"/>
        <c:noMultiLvlLbl val="0"/>
      </c:catAx>
      <c:valAx>
        <c:axId val="381814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1814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F054904D-DDFA-4513-BCB7-D96FCE1ABD97}" type="datetimeFigureOut">
              <a:rPr lang="en-US" smtClean="0"/>
              <a:t>11/18/2017</a:t>
            </a:fld>
            <a:endParaRPr lang="en-US"/>
          </a:p>
        </p:txBody>
      </p:sp>
      <p:sp>
        <p:nvSpPr>
          <p:cNvPr id="4" name="Slide Image Placeholder 3"/>
          <p:cNvSpPr>
            <a:spLocks noGrp="1" noRot="1" noChangeAspect="1"/>
          </p:cNvSpPr>
          <p:nvPr>
            <p:ph type="sldImg" idx="2"/>
          </p:nvPr>
        </p:nvSpPr>
        <p:spPr>
          <a:xfrm>
            <a:off x="1560513" y="1200150"/>
            <a:ext cx="4194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31F4B897-8133-4009-8991-6A8B790216ED}" type="slidenum">
              <a:rPr lang="en-US" smtClean="0"/>
              <a:t>‹#›</a:t>
            </a:fld>
            <a:endParaRPr lang="en-US"/>
          </a:p>
        </p:txBody>
      </p:sp>
    </p:spTree>
    <p:extLst>
      <p:ext uri="{BB962C8B-B14F-4D97-AF65-F5344CB8AC3E}">
        <p14:creationId xmlns:p14="http://schemas.microsoft.com/office/powerpoint/2010/main" val="287947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t>2</a:t>
            </a:fld>
            <a:endParaRPr lang="en-US"/>
          </a:p>
        </p:txBody>
      </p:sp>
    </p:spTree>
    <p:extLst>
      <p:ext uri="{BB962C8B-B14F-4D97-AF65-F5344CB8AC3E}">
        <p14:creationId xmlns:p14="http://schemas.microsoft.com/office/powerpoint/2010/main" val="3739729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t>30</a:t>
            </a:fld>
            <a:endParaRPr lang="en-US"/>
          </a:p>
        </p:txBody>
      </p:sp>
    </p:spTree>
    <p:extLst>
      <p:ext uri="{BB962C8B-B14F-4D97-AF65-F5344CB8AC3E}">
        <p14:creationId xmlns:p14="http://schemas.microsoft.com/office/powerpoint/2010/main" val="1338338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t>35</a:t>
            </a:fld>
            <a:endParaRPr lang="en-US"/>
          </a:p>
        </p:txBody>
      </p:sp>
    </p:spTree>
    <p:extLst>
      <p:ext uri="{BB962C8B-B14F-4D97-AF65-F5344CB8AC3E}">
        <p14:creationId xmlns:p14="http://schemas.microsoft.com/office/powerpoint/2010/main" val="890149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t>45</a:t>
            </a:fld>
            <a:endParaRPr lang="en-US"/>
          </a:p>
        </p:txBody>
      </p:sp>
    </p:spTree>
    <p:extLst>
      <p:ext uri="{BB962C8B-B14F-4D97-AF65-F5344CB8AC3E}">
        <p14:creationId xmlns:p14="http://schemas.microsoft.com/office/powerpoint/2010/main" val="4166148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t>46</a:t>
            </a:fld>
            <a:endParaRPr lang="en-US"/>
          </a:p>
        </p:txBody>
      </p:sp>
    </p:spTree>
    <p:extLst>
      <p:ext uri="{BB962C8B-B14F-4D97-AF65-F5344CB8AC3E}">
        <p14:creationId xmlns:p14="http://schemas.microsoft.com/office/powerpoint/2010/main" val="81440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B6E8E0-9871-4DED-BB28-1F76E4161838}" type="slidenum">
              <a:rPr lang="en-US" altLang="en-US">
                <a:solidFill>
                  <a:srgbClr val="000000"/>
                </a:solidFill>
              </a:rPr>
              <a:pPr/>
              <a:t>56</a:t>
            </a:fld>
            <a:endParaRPr lang="en-US" altLang="en-US">
              <a:solidFill>
                <a:srgbClr val="000000"/>
              </a:solidFill>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4205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7619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t>4</a:t>
            </a:fld>
            <a:endParaRPr lang="en-US"/>
          </a:p>
        </p:txBody>
      </p:sp>
    </p:spTree>
    <p:extLst>
      <p:ext uri="{BB962C8B-B14F-4D97-AF65-F5344CB8AC3E}">
        <p14:creationId xmlns:p14="http://schemas.microsoft.com/office/powerpoint/2010/main" val="178140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t>6</a:t>
            </a:fld>
            <a:endParaRPr lang="en-US"/>
          </a:p>
        </p:txBody>
      </p:sp>
    </p:spTree>
    <p:extLst>
      <p:ext uri="{BB962C8B-B14F-4D97-AF65-F5344CB8AC3E}">
        <p14:creationId xmlns:p14="http://schemas.microsoft.com/office/powerpoint/2010/main" val="2162365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t>12</a:t>
            </a:fld>
            <a:endParaRPr lang="en-US"/>
          </a:p>
        </p:txBody>
      </p:sp>
    </p:spTree>
    <p:extLst>
      <p:ext uri="{BB962C8B-B14F-4D97-AF65-F5344CB8AC3E}">
        <p14:creationId xmlns:p14="http://schemas.microsoft.com/office/powerpoint/2010/main" val="132182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t>21</a:t>
            </a:fld>
            <a:endParaRPr lang="en-US"/>
          </a:p>
        </p:txBody>
      </p:sp>
    </p:spTree>
    <p:extLst>
      <p:ext uri="{BB962C8B-B14F-4D97-AF65-F5344CB8AC3E}">
        <p14:creationId xmlns:p14="http://schemas.microsoft.com/office/powerpoint/2010/main" val="1034791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8D954-CD64-4A18-84D8-C8EC4A004468}" type="slidenum">
              <a:rPr lang="en-US" smtClean="0"/>
              <a:t>25</a:t>
            </a:fld>
            <a:endParaRPr lang="en-US"/>
          </a:p>
        </p:txBody>
      </p:sp>
    </p:spTree>
    <p:extLst>
      <p:ext uri="{BB962C8B-B14F-4D97-AF65-F5344CB8AC3E}">
        <p14:creationId xmlns:p14="http://schemas.microsoft.com/office/powerpoint/2010/main" val="382600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62D3DF-B28D-4CF6-8241-E8C3B7863967}" type="slidenum">
              <a:rPr lang="en-US" altLang="en-US">
                <a:solidFill>
                  <a:srgbClr val="000000"/>
                </a:solidFill>
              </a:rPr>
              <a:pPr eaLnBrk="1" hangingPunct="1"/>
              <a:t>26</a:t>
            </a:fld>
            <a:endParaRPr lang="en-US" altLang="en-US">
              <a:solidFill>
                <a:srgbClr val="000000"/>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2854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62D3DF-B28D-4CF6-8241-E8C3B7863967}" type="slidenum">
              <a:rPr lang="en-US" altLang="en-US">
                <a:solidFill>
                  <a:srgbClr val="000000"/>
                </a:solidFill>
              </a:rPr>
              <a:pPr eaLnBrk="1" hangingPunct="1"/>
              <a:t>28</a:t>
            </a:fld>
            <a:endParaRPr lang="en-US" altLang="en-US">
              <a:solidFill>
                <a:srgbClr val="000000"/>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4463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1034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28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871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854964" y="0"/>
            <a:ext cx="8298180" cy="3454400"/>
          </a:xfrm>
          <a:prstGeom prst="rect">
            <a:avLst/>
          </a:prstGeom>
          <a:solidFill>
            <a:srgbClr val="0C4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a:endParaRPr lang="en-US" sz="1980">
              <a:solidFill>
                <a:prstClr val="white"/>
              </a:solidFill>
            </a:endParaRPr>
          </a:p>
        </p:txBody>
      </p:sp>
      <p:sp>
        <p:nvSpPr>
          <p:cNvPr id="2" name="Title 1"/>
          <p:cNvSpPr>
            <a:spLocks noGrp="1"/>
          </p:cNvSpPr>
          <p:nvPr>
            <p:ph type="ctrTitle"/>
          </p:nvPr>
        </p:nvSpPr>
        <p:spPr>
          <a:xfrm>
            <a:off x="838200" y="3627120"/>
            <a:ext cx="8298180" cy="1727200"/>
          </a:xfrm>
        </p:spPr>
        <p:txBody>
          <a:bodyPr>
            <a:noAutofit/>
          </a:bodyPr>
          <a:lstStyle>
            <a:lvl1pPr>
              <a:defRPr sz="8800"/>
            </a:lvl1pPr>
          </a:lstStyle>
          <a:p>
            <a:r>
              <a:rPr lang="en-US" smtClean="0"/>
              <a:t>Click to edit Master title style</a:t>
            </a:r>
            <a:endParaRPr lang="en-US" dirty="0"/>
          </a:p>
        </p:txBody>
      </p:sp>
      <p:sp>
        <p:nvSpPr>
          <p:cNvPr id="3" name="Subtitle 2"/>
          <p:cNvSpPr>
            <a:spLocks noGrp="1"/>
          </p:cNvSpPr>
          <p:nvPr>
            <p:ph type="subTitle" idx="1"/>
          </p:nvPr>
        </p:nvSpPr>
        <p:spPr>
          <a:xfrm>
            <a:off x="838200" y="5354320"/>
            <a:ext cx="7543800" cy="1122680"/>
          </a:xfrm>
        </p:spPr>
        <p:txBody>
          <a:bodyPr anchor="t" anchorCtr="0">
            <a:normAutofit/>
          </a:bodyPr>
          <a:lstStyle>
            <a:lvl1pPr marL="0" indent="0" algn="l">
              <a:buNone/>
              <a:defRPr sz="3080">
                <a:solidFill>
                  <a:schemeClr val="tx2"/>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a:xfrm>
            <a:off x="1038224" y="6803801"/>
            <a:ext cx="5361256" cy="413808"/>
          </a:xfrm>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7" name="Rectangle 6"/>
          <p:cNvSpPr/>
          <p:nvPr/>
        </p:nvSpPr>
        <p:spPr>
          <a:xfrm>
            <a:off x="854964" y="6995160"/>
            <a:ext cx="8298180" cy="31090"/>
          </a:xfrm>
          <a:prstGeom prst="rect">
            <a:avLst/>
          </a:prstGeom>
          <a:solidFill>
            <a:srgbClr val="0C4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a:endParaRPr lang="en-US" sz="1980">
              <a:solidFill>
                <a:prstClr val="white"/>
              </a:solidFill>
            </a:endParaRPr>
          </a:p>
        </p:txBody>
      </p:sp>
    </p:spTree>
    <p:extLst>
      <p:ext uri="{BB962C8B-B14F-4D97-AF65-F5344CB8AC3E}">
        <p14:creationId xmlns:p14="http://schemas.microsoft.com/office/powerpoint/2010/main" val="26215170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Californian FB" pitchFamily="18" charset="0"/>
              </a:defRPr>
            </a:lvl1pPr>
            <a:lvl2pPr marL="653796" indent="-301752">
              <a:buFont typeface="Courier New" pitchFamily="49" charset="0"/>
              <a:buChar char="o"/>
              <a:defRPr b="0">
                <a:latin typeface="Californian FB" pitchFamily="18" charset="0"/>
                <a:ea typeface="Adobe Fangsong Std R" pitchFamily="18" charset="-128"/>
                <a:cs typeface="Arial" pitchFamily="34" charset="0"/>
              </a:defRPr>
            </a:lvl2pPr>
            <a:lvl3pPr marL="955548" indent="-251460">
              <a:buFont typeface="Wingdings" pitchFamily="2" charset="2"/>
              <a:buChar char="§"/>
              <a:defRPr b="0">
                <a:latin typeface="Californian FB" pitchFamily="18" charset="0"/>
                <a:ea typeface="Adobe Fangsong Std R" pitchFamily="18" charset="-128"/>
                <a:cs typeface="Arial" pitchFamily="34" charset="0"/>
              </a:defRPr>
            </a:lvl3pPr>
            <a:lvl4pPr>
              <a:defRPr b="0">
                <a:latin typeface="Californian FB" pitchFamily="18" charset="0"/>
                <a:ea typeface="Adobe Fangsong Std R" pitchFamily="18" charset="-128"/>
                <a:cs typeface="Arial" pitchFamily="34" charset="0"/>
              </a:defRPr>
            </a:lvl4pPr>
            <a:lvl5pPr>
              <a:defRPr b="0">
                <a:latin typeface="Californian FB" pitchFamily="18" charset="0"/>
                <a:ea typeface="Adobe Fangsong Std R" pitchFamily="18" charset="-128"/>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a:xfrm>
            <a:off x="1511984" y="6965151"/>
            <a:ext cx="5361256" cy="413808"/>
          </a:xfrm>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2376476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54964" y="0"/>
            <a:ext cx="8298180" cy="345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a:endParaRPr lang="en-US" sz="1980">
              <a:solidFill>
                <a:prstClr val="white"/>
              </a:solidFill>
            </a:endParaRPr>
          </a:p>
        </p:txBody>
      </p:sp>
      <p:sp>
        <p:nvSpPr>
          <p:cNvPr id="2" name="Title 1"/>
          <p:cNvSpPr>
            <a:spLocks noGrp="1"/>
          </p:cNvSpPr>
          <p:nvPr>
            <p:ph type="title"/>
          </p:nvPr>
        </p:nvSpPr>
        <p:spPr>
          <a:xfrm>
            <a:off x="838200" y="3713480"/>
            <a:ext cx="8298180" cy="1899920"/>
          </a:xfrm>
        </p:spPr>
        <p:txBody>
          <a:bodyPr anchor="b" anchorCtr="0"/>
          <a:lstStyle>
            <a:lvl1pPr algn="l">
              <a:defRPr sz="594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38200" y="5613400"/>
            <a:ext cx="7543800" cy="1036320"/>
          </a:xfrm>
        </p:spPr>
        <p:txBody>
          <a:bodyPr anchor="t" anchorCtr="0">
            <a:normAutofit/>
          </a:bodyPr>
          <a:lstStyle>
            <a:lvl1pPr marL="0" indent="0">
              <a:buNone/>
              <a:defRPr sz="3080">
                <a:solidFill>
                  <a:schemeClr val="tx2"/>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a:xfrm>
            <a:off x="1657349" y="7099512"/>
            <a:ext cx="5361256" cy="413808"/>
          </a:xfrm>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Rectangle 7"/>
          <p:cNvSpPr/>
          <p:nvPr/>
        </p:nvSpPr>
        <p:spPr>
          <a:xfrm>
            <a:off x="854964" y="6995160"/>
            <a:ext cx="8298180" cy="31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a:endParaRPr lang="en-US" sz="1980">
              <a:solidFill>
                <a:prstClr val="white"/>
              </a:solidFill>
            </a:endParaRPr>
          </a:p>
        </p:txBody>
      </p:sp>
    </p:spTree>
    <p:extLst>
      <p:ext uri="{BB962C8B-B14F-4D97-AF65-F5344CB8AC3E}">
        <p14:creationId xmlns:p14="http://schemas.microsoft.com/office/powerpoint/2010/main" val="366398082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690881"/>
            <a:ext cx="4023360" cy="4269638"/>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13020" y="690881"/>
            <a:ext cx="4023360" cy="4269638"/>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4030260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4847" y="690880"/>
            <a:ext cx="4023360" cy="725064"/>
          </a:xfrm>
        </p:spPr>
        <p:txBody>
          <a:bodyPr anchor="b">
            <a:noAutofit/>
          </a:bodyPr>
          <a:lstStyle>
            <a:lvl1pPr marL="0" indent="0">
              <a:buNone/>
              <a:defRPr sz="3080" b="0">
                <a:latin typeface="+mj-lt"/>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Click to edit Master text styles</a:t>
            </a:r>
          </a:p>
        </p:txBody>
      </p:sp>
      <p:sp>
        <p:nvSpPr>
          <p:cNvPr id="4" name="Content Placeholder 3"/>
          <p:cNvSpPr>
            <a:spLocks noGrp="1"/>
          </p:cNvSpPr>
          <p:nvPr>
            <p:ph sz="half" idx="2"/>
          </p:nvPr>
        </p:nvSpPr>
        <p:spPr>
          <a:xfrm>
            <a:off x="834847" y="1506499"/>
            <a:ext cx="4023360" cy="3454400"/>
          </a:xfrm>
        </p:spPr>
        <p:txBody>
          <a:bodyPr anchor="t" anchorCtr="0"/>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09667" y="690880"/>
            <a:ext cx="4023360" cy="725064"/>
          </a:xfrm>
        </p:spPr>
        <p:txBody>
          <a:bodyPr anchor="b">
            <a:noAutofit/>
          </a:bodyPr>
          <a:lstStyle>
            <a:lvl1pPr marL="0" indent="0">
              <a:buNone/>
              <a:defRPr sz="3080" b="0">
                <a:latin typeface="+mj-lt"/>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Click to edit Master text styles</a:t>
            </a:r>
          </a:p>
        </p:txBody>
      </p:sp>
      <p:sp>
        <p:nvSpPr>
          <p:cNvPr id="6" name="Content Placeholder 5"/>
          <p:cNvSpPr>
            <a:spLocks noGrp="1"/>
          </p:cNvSpPr>
          <p:nvPr>
            <p:ph sz="quarter" idx="4"/>
          </p:nvPr>
        </p:nvSpPr>
        <p:spPr>
          <a:xfrm>
            <a:off x="5109667" y="1506499"/>
            <a:ext cx="4023360" cy="3454400"/>
          </a:xfrm>
        </p:spPr>
        <p:txBody>
          <a:bodyPr anchor="t" anchorCtr="0"/>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8" name="Footer Placeholder 7"/>
          <p:cNvSpPr>
            <a:spLocks noGrp="1"/>
          </p:cNvSpPr>
          <p:nvPr>
            <p:ph type="ftr" sz="quarter" idx="11"/>
          </p:nvPr>
        </p:nvSpPr>
        <p:spPr>
          <a:xfrm>
            <a:off x="1266824" y="7036614"/>
            <a:ext cx="5361256" cy="413808"/>
          </a:xfrm>
        </p:spPr>
        <p:txBody>
          <a:bodyPr/>
          <a:lstStyle/>
          <a:p>
            <a:endParaRPr lang="en-US">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1" name="Straight Connector 10"/>
          <p:cNvCxnSpPr/>
          <p:nvPr/>
        </p:nvCxnSpPr>
        <p:spPr>
          <a:xfrm>
            <a:off x="834847" y="1415943"/>
            <a:ext cx="4023360" cy="1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109667" y="1415943"/>
            <a:ext cx="4023360" cy="1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56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106420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1039191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5181600"/>
            <a:ext cx="7463333" cy="1813560"/>
          </a:xfrm>
        </p:spPr>
        <p:txBody>
          <a:bodyPr anchor="b">
            <a:normAutofit/>
          </a:bodyPr>
          <a:lstStyle>
            <a:lvl1pPr algn="l">
              <a:defRPr sz="5940" b="0"/>
            </a:lvl1pPr>
          </a:lstStyle>
          <a:p>
            <a:r>
              <a:rPr lang="en-US" smtClean="0"/>
              <a:t>Click to edit Master title style</a:t>
            </a:r>
            <a:endParaRPr lang="en-US"/>
          </a:p>
        </p:txBody>
      </p:sp>
      <p:sp>
        <p:nvSpPr>
          <p:cNvPr id="3" name="Content Placeholder 2"/>
          <p:cNvSpPr>
            <a:spLocks noGrp="1"/>
          </p:cNvSpPr>
          <p:nvPr>
            <p:ph idx="1"/>
          </p:nvPr>
        </p:nvSpPr>
        <p:spPr>
          <a:xfrm>
            <a:off x="4081953" y="518161"/>
            <a:ext cx="5054427" cy="4663439"/>
          </a:xfrm>
        </p:spPr>
        <p:txBody>
          <a:bodyPr/>
          <a:lstStyle>
            <a:lvl1pPr>
              <a:defRPr sz="2640"/>
            </a:lvl1pPr>
            <a:lvl2pPr>
              <a:defRPr sz="2420"/>
            </a:lvl2pPr>
            <a:lvl3pPr>
              <a:defRPr sz="2200"/>
            </a:lvl3pPr>
            <a:lvl4pPr>
              <a:defRPr sz="1980"/>
            </a:lvl4pPr>
            <a:lvl5pPr>
              <a:defRPr sz="198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8202" y="518160"/>
            <a:ext cx="2941023" cy="4663440"/>
          </a:xfrm>
        </p:spPr>
        <p:txBody>
          <a:bodyPr>
            <a:normAutofit/>
          </a:bodyPr>
          <a:lstStyle>
            <a:lvl1pPr marL="0" indent="0">
              <a:buNone/>
              <a:defRPr sz="2310">
                <a:solidFill>
                  <a:schemeClr val="tx2"/>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cxnSp>
        <p:nvCxnSpPr>
          <p:cNvPr id="10" name="Straight Connector 9"/>
          <p:cNvCxnSpPr/>
          <p:nvPr/>
        </p:nvCxnSpPr>
        <p:spPr>
          <a:xfrm rot="5400000">
            <a:off x="1781413" y="2849906"/>
            <a:ext cx="4318000" cy="174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05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6814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4847" y="5181600"/>
            <a:ext cx="7463333" cy="1813560"/>
          </a:xfrm>
        </p:spPr>
        <p:txBody>
          <a:bodyPr anchor="b">
            <a:normAutofit/>
          </a:bodyPr>
          <a:lstStyle>
            <a:lvl1pPr algn="l">
              <a:defRPr sz="5940" b="0"/>
            </a:lvl1pPr>
          </a:lstStyle>
          <a:p>
            <a:r>
              <a:rPr lang="en-US" smtClean="0"/>
              <a:t>Click to edit Master title style</a:t>
            </a:r>
            <a:endParaRPr lang="en-US" dirty="0"/>
          </a:p>
        </p:txBody>
      </p:sp>
      <p:sp>
        <p:nvSpPr>
          <p:cNvPr id="3" name="Picture Placeholder 2"/>
          <p:cNvSpPr>
            <a:spLocks noGrp="1"/>
          </p:cNvSpPr>
          <p:nvPr>
            <p:ph type="pic" idx="1"/>
          </p:nvPr>
        </p:nvSpPr>
        <p:spPr>
          <a:xfrm>
            <a:off x="854964" y="518160"/>
            <a:ext cx="8298180" cy="3281680"/>
          </a:xfrm>
          <a:ln w="6350">
            <a:solidFill>
              <a:schemeClr val="tx2"/>
            </a:solidFill>
          </a:ln>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smtClean="0"/>
              <a:t>Click icon to add picture</a:t>
            </a:r>
            <a:endParaRPr lang="en-US"/>
          </a:p>
        </p:txBody>
      </p:sp>
      <p:sp>
        <p:nvSpPr>
          <p:cNvPr id="4" name="Text Placeholder 3"/>
          <p:cNvSpPr>
            <a:spLocks noGrp="1"/>
          </p:cNvSpPr>
          <p:nvPr>
            <p:ph type="body" sz="half" idx="2"/>
          </p:nvPr>
        </p:nvSpPr>
        <p:spPr>
          <a:xfrm>
            <a:off x="935431" y="3972560"/>
            <a:ext cx="8130540" cy="912177"/>
          </a:xfrm>
        </p:spPr>
        <p:txBody>
          <a:bodyPr anchor="t" anchorCtr="0">
            <a:normAutofit/>
          </a:bodyPr>
          <a:lstStyle>
            <a:lvl1pPr marL="0" indent="0">
              <a:buNone/>
              <a:defRPr sz="198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017201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05840" y="777240"/>
            <a:ext cx="7962900" cy="440436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3839371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8200" y="777242"/>
            <a:ext cx="2011680" cy="613155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49880" y="777241"/>
            <a:ext cx="6286500" cy="552704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9FBF5-473B-4660-9223-33EF5FC409DB}" type="datetimeFigureOut">
              <a:rPr lang="en-US" smtClean="0">
                <a:solidFill>
                  <a:srgbClr val="303030">
                    <a:lumMod val="90000"/>
                    <a:lumOff val="10000"/>
                  </a:srgbClr>
                </a:solidFill>
              </a:rPr>
              <a:pPr/>
              <a:t>11/18/2017</a:t>
            </a:fld>
            <a:endParaRPr lang="en-US">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A6350241-C9A8-4884-BBE2-E186FDA18F7D}" type="slidenum">
              <a:rPr lang="en-US" smtClean="0">
                <a:solidFill>
                  <a:prstClr val="black">
                    <a:lumMod val="85000"/>
                    <a:lumOff val="15000"/>
                  </a:prstClr>
                </a:solidFill>
              </a:rPr>
              <a:pPr/>
              <a:t>‹#›</a:t>
            </a:fld>
            <a:endParaRPr lang="en-US">
              <a:solidFill>
                <a:prstClr val="black">
                  <a:lumMod val="85000"/>
                  <a:lumOff val="15000"/>
                </a:prstClr>
              </a:solidFill>
            </a:endParaRPr>
          </a:p>
        </p:txBody>
      </p:sp>
    </p:spTree>
    <p:extLst>
      <p:ext uri="{BB962C8B-B14F-4D97-AF65-F5344CB8AC3E}">
        <p14:creationId xmlns:p14="http://schemas.microsoft.com/office/powerpoint/2010/main" val="222928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smtClean="0"/>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716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525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19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98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697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smtClean="0"/>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116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smtClean="0"/>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5BD5A6-8C91-4809-88B0-5F09F781F0A3}" type="datetimeFigureOut">
              <a:rPr lang="en-US" smtClean="0">
                <a:solidFill>
                  <a:prstClr val="black">
                    <a:tint val="75000"/>
                  </a:prstClr>
                </a:solidFill>
              </a:rPr>
              <a:pPr/>
              <a:t>11/18/2017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0477E1-B2D6-4E2C-B048-4A6F75644A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04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defTabSz="914400"/>
            <a:fld id="{785BD5A6-8C91-4809-88B0-5F09F781F0A3}" type="datetimeFigureOut">
              <a:rPr lang="en-US" smtClean="0">
                <a:solidFill>
                  <a:prstClr val="black">
                    <a:tint val="75000"/>
                  </a:prstClr>
                </a:solidFill>
              </a:rPr>
              <a:pPr defTabSz="914400"/>
              <a:t>11/18/2017</a:t>
            </a:fld>
            <a:endParaRPr lang="en-US">
              <a:solidFill>
                <a:prstClr val="black">
                  <a:tint val="75000"/>
                </a:prstClr>
              </a:solidFill>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defTabSz="914400"/>
            <a:fld id="{0F0477E1-B2D6-4E2C-B048-4A6F75644AB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5381606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181600"/>
            <a:ext cx="7459980" cy="18135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777240"/>
            <a:ext cx="8298180" cy="440436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73240" y="7036614"/>
            <a:ext cx="2346960" cy="413808"/>
          </a:xfrm>
          <a:prstGeom prst="rect">
            <a:avLst/>
          </a:prstGeom>
        </p:spPr>
        <p:txBody>
          <a:bodyPr vert="horz" lIns="91440" tIns="45720" rIns="91440" bIns="45720" rtlCol="0" anchor="ctr"/>
          <a:lstStyle>
            <a:lvl1pPr algn="r">
              <a:defRPr sz="1320" b="1">
                <a:solidFill>
                  <a:schemeClr val="tx2">
                    <a:lumMod val="90000"/>
                    <a:lumOff val="10000"/>
                  </a:schemeClr>
                </a:solidFill>
                <a:latin typeface="+mn-lt"/>
              </a:defRPr>
            </a:lvl1pPr>
          </a:lstStyle>
          <a:p>
            <a:pPr defTabSz="1005840"/>
            <a:fld id="{C289FBF5-473B-4660-9223-33EF5FC409DB}" type="datetimeFigureOut">
              <a:rPr lang="en-US" smtClean="0">
                <a:solidFill>
                  <a:srgbClr val="303030">
                    <a:lumMod val="90000"/>
                    <a:lumOff val="10000"/>
                  </a:srgbClr>
                </a:solidFill>
              </a:rPr>
              <a:pPr defTabSz="1005840"/>
              <a:t>11/18/2017</a:t>
            </a:fld>
            <a:endParaRPr lang="en-US">
              <a:solidFill>
                <a:srgbClr val="303030">
                  <a:lumMod val="90000"/>
                  <a:lumOff val="10000"/>
                </a:srgbClr>
              </a:solidFill>
            </a:endParaRPr>
          </a:p>
        </p:txBody>
      </p:sp>
      <p:sp>
        <p:nvSpPr>
          <p:cNvPr id="5" name="Footer Placeholder 4"/>
          <p:cNvSpPr>
            <a:spLocks noGrp="1"/>
          </p:cNvSpPr>
          <p:nvPr>
            <p:ph type="ftr" sz="quarter" idx="3"/>
          </p:nvPr>
        </p:nvSpPr>
        <p:spPr>
          <a:xfrm>
            <a:off x="838199" y="7036614"/>
            <a:ext cx="5361256" cy="413808"/>
          </a:xfrm>
          <a:prstGeom prst="rect">
            <a:avLst/>
          </a:prstGeom>
        </p:spPr>
        <p:txBody>
          <a:bodyPr vert="horz" lIns="91440" tIns="45720" rIns="91440" bIns="45720" rtlCol="0" anchor="ctr"/>
          <a:lstStyle>
            <a:lvl1pPr algn="l">
              <a:defRPr sz="1320" b="1">
                <a:solidFill>
                  <a:schemeClr val="tx2">
                    <a:lumMod val="90000"/>
                    <a:lumOff val="10000"/>
                  </a:schemeClr>
                </a:solidFill>
              </a:defRPr>
            </a:lvl1pPr>
          </a:lstStyle>
          <a:p>
            <a:pPr defTabSz="1005840"/>
            <a:endParaRPr lang="en-US" dirty="0">
              <a:solidFill>
                <a:srgbClr val="303030">
                  <a:lumMod val="90000"/>
                  <a:lumOff val="10000"/>
                </a:srgbClr>
              </a:solidFill>
            </a:endParaRPr>
          </a:p>
        </p:txBody>
      </p:sp>
      <p:sp>
        <p:nvSpPr>
          <p:cNvPr id="6" name="Slide Number Placeholder 5"/>
          <p:cNvSpPr>
            <a:spLocks noGrp="1"/>
          </p:cNvSpPr>
          <p:nvPr>
            <p:ph type="sldNum" sz="quarter" idx="4"/>
          </p:nvPr>
        </p:nvSpPr>
        <p:spPr>
          <a:xfrm>
            <a:off x="8382000" y="6445911"/>
            <a:ext cx="838200" cy="413808"/>
          </a:xfrm>
          <a:prstGeom prst="rect">
            <a:avLst/>
          </a:prstGeom>
        </p:spPr>
        <p:txBody>
          <a:bodyPr vert="horz" lIns="91440" tIns="45720" rIns="91440" bIns="45720" rtlCol="0" anchor="ctr"/>
          <a:lstStyle>
            <a:lvl1pPr algn="r">
              <a:defRPr sz="2640">
                <a:solidFill>
                  <a:schemeClr val="tx1">
                    <a:lumMod val="85000"/>
                    <a:lumOff val="15000"/>
                  </a:schemeClr>
                </a:solidFill>
                <a:latin typeface="+mj-lt"/>
              </a:defRPr>
            </a:lvl1pPr>
          </a:lstStyle>
          <a:p>
            <a:pPr defTabSz="1005840"/>
            <a:fld id="{A6350241-C9A8-4884-BBE2-E186FDA18F7D}" type="slidenum">
              <a:rPr lang="en-US" smtClean="0">
                <a:solidFill>
                  <a:prstClr val="black">
                    <a:lumMod val="85000"/>
                    <a:lumOff val="15000"/>
                  </a:prstClr>
                </a:solidFill>
              </a:rPr>
              <a:pPr defTabSz="1005840"/>
              <a:t>‹#›</a:t>
            </a:fld>
            <a:endParaRPr lang="en-US">
              <a:solidFill>
                <a:prstClr val="black">
                  <a:lumMod val="85000"/>
                  <a:lumOff val="15000"/>
                </a:prstClr>
              </a:solidFill>
            </a:endParaRPr>
          </a:p>
        </p:txBody>
      </p:sp>
      <p:sp>
        <p:nvSpPr>
          <p:cNvPr id="8" name="Rectangle 7"/>
          <p:cNvSpPr/>
          <p:nvPr/>
        </p:nvSpPr>
        <p:spPr>
          <a:xfrm>
            <a:off x="854964" y="0"/>
            <a:ext cx="8298180" cy="431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a:endParaRPr lang="en-US" sz="1980">
              <a:solidFill>
                <a:prstClr val="white"/>
              </a:solidFill>
            </a:endParaRPr>
          </a:p>
        </p:txBody>
      </p:sp>
      <p:sp>
        <p:nvSpPr>
          <p:cNvPr id="9" name="Rectangle 8"/>
          <p:cNvSpPr/>
          <p:nvPr/>
        </p:nvSpPr>
        <p:spPr>
          <a:xfrm>
            <a:off x="854964" y="6995160"/>
            <a:ext cx="8298180" cy="31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a:endParaRPr lang="en-US" sz="1980">
              <a:solidFill>
                <a:prstClr val="white"/>
              </a:solidFill>
            </a:endParaRPr>
          </a:p>
        </p:txBody>
      </p:sp>
      <p:sp>
        <p:nvSpPr>
          <p:cNvPr id="10" name="Rectangle 9"/>
          <p:cNvSpPr/>
          <p:nvPr userDrawn="1"/>
        </p:nvSpPr>
        <p:spPr>
          <a:xfrm>
            <a:off x="7252855" y="7173131"/>
            <a:ext cx="2677336" cy="41549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1" u="none" strike="noStrike" kern="0" cap="none" spc="0" normalizeH="0" baseline="0" noProof="0" dirty="0" err="1" smtClean="0">
                <a:ln>
                  <a:noFill/>
                </a:ln>
                <a:solidFill>
                  <a:srgbClr val="8064A2">
                    <a:lumMod val="75000"/>
                  </a:srgbClr>
                </a:solidFill>
                <a:effectLst/>
                <a:uLnTx/>
                <a:uFillTx/>
                <a:latin typeface="Segoe Script" panose="020B0504020000000003" pitchFamily="34" charset="0"/>
              </a:rPr>
              <a:t>Elite</a:t>
            </a:r>
            <a:r>
              <a:rPr kumimoji="0" lang="en-US" sz="1050" b="1" i="0" u="none" strike="noStrike" kern="0" cap="none" spc="0" normalizeH="0" baseline="0" noProof="0" dirty="0" err="1" smtClean="0">
                <a:ln>
                  <a:noFill/>
                </a:ln>
                <a:solidFill>
                  <a:srgbClr val="8064A2">
                    <a:lumMod val="75000"/>
                  </a:srgbClr>
                </a:solidFill>
                <a:effectLst/>
                <a:uLnTx/>
                <a:uFillTx/>
                <a:latin typeface="Rockwell Extra Bold" panose="02060903040505020403" pitchFamily="18" charset="0"/>
              </a:rPr>
              <a:t>Fueling</a:t>
            </a:r>
            <a:r>
              <a:rPr kumimoji="0" lang="en-US" sz="1050" b="1" i="0" u="none" strike="noStrike" kern="0" cap="none" spc="0" normalizeH="0" baseline="0" noProof="0" dirty="0" smtClean="0">
                <a:ln>
                  <a:noFill/>
                </a:ln>
                <a:solidFill>
                  <a:srgbClr val="8064A2">
                    <a:lumMod val="75000"/>
                  </a:srgbClr>
                </a:solidFill>
                <a:effectLst/>
                <a:uLnTx/>
                <a:uFillTx/>
                <a:latin typeface="Candara" panose="020E0502030303020204" pitchFamily="34" charset="0"/>
              </a:rPr>
              <a:t> </a:t>
            </a:r>
            <a:r>
              <a:rPr kumimoji="0" lang="en-US" sz="1050" b="1" i="0" u="none" strike="noStrike" kern="0" cap="none" spc="0" normalizeH="0" baseline="0" noProof="0" dirty="0" smtClean="0">
                <a:ln>
                  <a:noFill/>
                </a:ln>
                <a:solidFill>
                  <a:srgbClr val="8064A2">
                    <a:lumMod val="75000"/>
                  </a:srgbClr>
                </a:solidFill>
                <a:effectLst/>
                <a:uLnTx/>
                <a:uFillTx/>
                <a:latin typeface="Eras Light ITC" panose="020B0402030504020804" pitchFamily="34" charset="0"/>
              </a:rPr>
              <a:t>Sports Nutrition</a:t>
            </a:r>
          </a:p>
          <a:p>
            <a:pPr marL="0" marR="0" lvl="0" indent="0" defTabSz="914400" eaLnBrk="1" fontAlgn="auto" latinLnBrk="0" hangingPunct="1">
              <a:lnSpc>
                <a:spcPct val="100000"/>
              </a:lnSpc>
              <a:spcBef>
                <a:spcPts val="0"/>
              </a:spcBef>
              <a:spcAft>
                <a:spcPts val="0"/>
              </a:spcAft>
              <a:buClrTx/>
              <a:buSzTx/>
              <a:buFontTx/>
              <a:buNone/>
              <a:tabLst/>
              <a:defRPr/>
            </a:pPr>
            <a:r>
              <a:rPr lang="en-US" sz="1050" b="1" kern="0" dirty="0" smtClean="0">
                <a:solidFill>
                  <a:srgbClr val="8064A2">
                    <a:lumMod val="75000"/>
                  </a:srgbClr>
                </a:solidFill>
                <a:latin typeface="Eras Light ITC" panose="020B0402030504020804" pitchFamily="34" charset="0"/>
              </a:rPr>
              <a:t>Lindsey Remmers, MS, RD, CSSD, LMNT, CLT</a:t>
            </a:r>
            <a:r>
              <a:rPr kumimoji="0" lang="en-US" sz="1050" b="1" i="0" u="none" strike="noStrike" kern="0" cap="none" spc="0" normalizeH="0" baseline="0" noProof="0" dirty="0" smtClean="0">
                <a:ln>
                  <a:noFill/>
                </a:ln>
                <a:solidFill>
                  <a:srgbClr val="8064A2">
                    <a:lumMod val="75000"/>
                  </a:srgbClr>
                </a:solidFill>
                <a:effectLst/>
                <a:uLnTx/>
                <a:uFillTx/>
                <a:latin typeface="Eras Light ITC" panose="020B0402030504020804" pitchFamily="34" charset="0"/>
              </a:rPr>
              <a:t> </a:t>
            </a:r>
            <a:endParaRPr kumimoji="0" lang="en-US" sz="24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412870881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id="1" dur="indefinite" restart="never" nodeType="tmRoot"/>
      </p:par>
    </p:tnLst>
  </p:timing>
  <p:txStyles>
    <p:titleStyle>
      <a:lvl1pPr algn="l" defTabSz="1005840" rtl="0" eaLnBrk="1" latinLnBrk="0" hangingPunct="1">
        <a:spcBef>
          <a:spcPct val="0"/>
        </a:spcBef>
        <a:buNone/>
        <a:defRPr sz="594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1752" indent="-301752" algn="l" defTabSz="1005840" rtl="0" eaLnBrk="1" latinLnBrk="0" hangingPunct="1">
        <a:spcBef>
          <a:spcPct val="20000"/>
        </a:spcBef>
        <a:buClr>
          <a:schemeClr val="accent1"/>
        </a:buClr>
        <a:buFont typeface="Arial" pitchFamily="34" charset="0"/>
        <a:buChar char="•"/>
        <a:defRPr sz="2640" kern="1200">
          <a:solidFill>
            <a:schemeClr val="tx2"/>
          </a:solidFill>
          <a:latin typeface="Californian FB" pitchFamily="18" charset="0"/>
          <a:ea typeface="+mn-ea"/>
          <a:cs typeface="+mn-cs"/>
        </a:defRPr>
      </a:lvl1pPr>
      <a:lvl2pPr marL="653796" indent="-301752" algn="l" defTabSz="1005840" rtl="0" eaLnBrk="1" latinLnBrk="0" hangingPunct="1">
        <a:spcBef>
          <a:spcPct val="20000"/>
        </a:spcBef>
        <a:buClr>
          <a:schemeClr val="accent1"/>
        </a:buClr>
        <a:buFont typeface="Arial" pitchFamily="34" charset="0"/>
        <a:buChar char="•"/>
        <a:defRPr sz="2420" b="1" kern="1200">
          <a:solidFill>
            <a:schemeClr val="tx2"/>
          </a:solidFill>
          <a:latin typeface="Architect" pitchFamily="2" charset="0"/>
          <a:ea typeface="+mn-ea"/>
          <a:cs typeface="+mn-cs"/>
        </a:defRPr>
      </a:lvl2pPr>
      <a:lvl3pPr marL="955548" indent="-251460" algn="l" defTabSz="1005840" rtl="0" eaLnBrk="1" latinLnBrk="0" hangingPunct="1">
        <a:spcBef>
          <a:spcPct val="20000"/>
        </a:spcBef>
        <a:buClr>
          <a:schemeClr val="accent1"/>
        </a:buClr>
        <a:buFont typeface="Arial" pitchFamily="34" charset="0"/>
        <a:buChar char="•"/>
        <a:defRPr sz="2200" b="1" kern="1200">
          <a:solidFill>
            <a:schemeClr val="tx2"/>
          </a:solidFill>
          <a:latin typeface="Architect" pitchFamily="2" charset="0"/>
          <a:ea typeface="+mn-ea"/>
          <a:cs typeface="+mn-cs"/>
        </a:defRPr>
      </a:lvl3pPr>
      <a:lvl4pPr marL="1257300" indent="-251460" algn="l" defTabSz="1005840" rtl="0" eaLnBrk="1" latinLnBrk="0" hangingPunct="1">
        <a:spcBef>
          <a:spcPct val="20000"/>
        </a:spcBef>
        <a:buClr>
          <a:schemeClr val="accent1"/>
        </a:buClr>
        <a:buFont typeface="Arial" pitchFamily="34" charset="0"/>
        <a:buChar char="•"/>
        <a:defRPr sz="1980" b="1" kern="1200">
          <a:solidFill>
            <a:schemeClr val="tx2"/>
          </a:solidFill>
          <a:latin typeface="Architect" pitchFamily="2" charset="0"/>
          <a:ea typeface="+mn-ea"/>
          <a:cs typeface="+mn-cs"/>
        </a:defRPr>
      </a:lvl4pPr>
      <a:lvl5pPr marL="1508760" indent="-251460" algn="l" defTabSz="1005840" rtl="0" eaLnBrk="1" latinLnBrk="0" hangingPunct="1">
        <a:spcBef>
          <a:spcPct val="20000"/>
        </a:spcBef>
        <a:buClr>
          <a:schemeClr val="accent1"/>
        </a:buClr>
        <a:buFont typeface="Arial" pitchFamily="34" charset="0"/>
        <a:buChar char="•"/>
        <a:defRPr sz="1980" b="1" kern="1200" baseline="0">
          <a:solidFill>
            <a:schemeClr val="tx2"/>
          </a:solidFill>
          <a:latin typeface="Architect" pitchFamily="2" charset="0"/>
          <a:ea typeface="+mn-ea"/>
          <a:cs typeface="+mn-cs"/>
        </a:defRPr>
      </a:lvl5pPr>
      <a:lvl6pPr marL="1810512" indent="-251460" algn="l" defTabSz="1005840" rtl="0" eaLnBrk="1" latinLnBrk="0" hangingPunct="1">
        <a:spcBef>
          <a:spcPct val="20000"/>
        </a:spcBef>
        <a:buClr>
          <a:schemeClr val="accent1"/>
        </a:buClr>
        <a:buFont typeface="Arial" pitchFamily="34" charset="0"/>
        <a:buChar char="•"/>
        <a:defRPr sz="1760" kern="1200">
          <a:solidFill>
            <a:schemeClr val="tx2"/>
          </a:solidFill>
          <a:latin typeface="+mn-lt"/>
          <a:ea typeface="+mn-ea"/>
          <a:cs typeface="+mn-cs"/>
        </a:defRPr>
      </a:lvl6pPr>
      <a:lvl7pPr marL="2092147" indent="-251460" algn="l" defTabSz="1005840" rtl="0" eaLnBrk="1" latinLnBrk="0" hangingPunct="1">
        <a:spcBef>
          <a:spcPct val="20000"/>
        </a:spcBef>
        <a:buClr>
          <a:schemeClr val="accent1"/>
        </a:buClr>
        <a:buFont typeface="Arial" pitchFamily="34" charset="0"/>
        <a:buChar char="•"/>
        <a:defRPr sz="1760" kern="1200">
          <a:solidFill>
            <a:schemeClr val="tx2"/>
          </a:solidFill>
          <a:latin typeface="+mn-lt"/>
          <a:ea typeface="+mn-ea"/>
          <a:cs typeface="+mn-cs"/>
        </a:defRPr>
      </a:lvl7pPr>
      <a:lvl8pPr marL="2414016" indent="-251460" algn="l" defTabSz="1005840" rtl="0" eaLnBrk="1" latinLnBrk="0" hangingPunct="1">
        <a:spcBef>
          <a:spcPct val="20000"/>
        </a:spcBef>
        <a:buClr>
          <a:schemeClr val="accent1"/>
        </a:buClr>
        <a:buFont typeface="Arial" pitchFamily="34" charset="0"/>
        <a:buChar char="•"/>
        <a:defRPr sz="1760" kern="1200">
          <a:solidFill>
            <a:schemeClr val="tx2"/>
          </a:solidFill>
          <a:latin typeface="+mn-lt"/>
          <a:ea typeface="+mn-ea"/>
          <a:cs typeface="+mn-cs"/>
        </a:defRPr>
      </a:lvl8pPr>
      <a:lvl9pPr marL="2715768" indent="-251460" algn="l" defTabSz="1005840" rtl="0" eaLnBrk="1" latinLnBrk="0" hangingPunct="1">
        <a:spcBef>
          <a:spcPct val="20000"/>
        </a:spcBef>
        <a:buClr>
          <a:schemeClr val="accent1"/>
        </a:buClr>
        <a:buFont typeface="Arial" pitchFamily="34" charset="0"/>
        <a:buChar char="•"/>
        <a:defRPr sz="1760" kern="1200">
          <a:solidFill>
            <a:schemeClr val="tx2"/>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13.xml"/><Relationship Id="rId4" Type="http://schemas.openxmlformats.org/officeDocument/2006/relationships/image" Target="../media/image93.emf"/></Relationships>
</file>

<file path=ppt/slides/_rels/slide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1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jpeg"/><Relationship Id="rId3" Type="http://schemas.openxmlformats.org/officeDocument/2006/relationships/image" Target="../media/image19.jpeg"/><Relationship Id="rId7" Type="http://schemas.openxmlformats.org/officeDocument/2006/relationships/image" Target="../media/image113.jpeg"/><Relationship Id="rId12" Type="http://schemas.openxmlformats.org/officeDocument/2006/relationships/image" Target="../media/image118.gi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32.jpeg"/><Relationship Id="rId10" Type="http://schemas.openxmlformats.org/officeDocument/2006/relationships/image" Target="../media/image116.png"/><Relationship Id="rId4" Type="http://schemas.openxmlformats.org/officeDocument/2006/relationships/image" Target="../media/image111.jpeg"/><Relationship Id="rId9" Type="http://schemas.openxmlformats.org/officeDocument/2006/relationships/image" Target="../media/image115.jpeg"/></Relationships>
</file>

<file path=ppt/slides/_rels/slide2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2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5" Type="http://schemas.openxmlformats.org/officeDocument/2006/relationships/image" Target="../media/image131.jpeg"/><Relationship Id="rId4" Type="http://schemas.openxmlformats.org/officeDocument/2006/relationships/image" Target="../media/image1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3" Type="http://schemas.openxmlformats.org/officeDocument/2006/relationships/image" Target="../media/image19.jpeg"/><Relationship Id="rId18" Type="http://schemas.openxmlformats.org/officeDocument/2006/relationships/image" Target="../media/image24.jpeg"/><Relationship Id="rId26" Type="http://schemas.openxmlformats.org/officeDocument/2006/relationships/image" Target="../media/image32.jpeg"/><Relationship Id="rId39" Type="http://schemas.openxmlformats.org/officeDocument/2006/relationships/image" Target="../media/image45.jpeg"/><Relationship Id="rId3" Type="http://schemas.openxmlformats.org/officeDocument/2006/relationships/image" Target="../media/image9.png"/><Relationship Id="rId21" Type="http://schemas.openxmlformats.org/officeDocument/2006/relationships/image" Target="../media/image27.jpeg"/><Relationship Id="rId34" Type="http://schemas.openxmlformats.org/officeDocument/2006/relationships/image" Target="../media/image40.jpeg"/><Relationship Id="rId42" Type="http://schemas.openxmlformats.org/officeDocument/2006/relationships/image" Target="../media/image48.jpeg"/><Relationship Id="rId47" Type="http://schemas.openxmlformats.org/officeDocument/2006/relationships/image" Target="../media/image53.jpeg"/><Relationship Id="rId50" Type="http://schemas.openxmlformats.org/officeDocument/2006/relationships/image" Target="../media/image56.pn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jpeg"/><Relationship Id="rId33" Type="http://schemas.openxmlformats.org/officeDocument/2006/relationships/image" Target="../media/image39.jpeg"/><Relationship Id="rId38" Type="http://schemas.openxmlformats.org/officeDocument/2006/relationships/image" Target="../media/image44.jpeg"/><Relationship Id="rId46" Type="http://schemas.openxmlformats.org/officeDocument/2006/relationships/image" Target="../media/image52.png"/><Relationship Id="rId2" Type="http://schemas.openxmlformats.org/officeDocument/2006/relationships/image" Target="../media/image8.jpeg"/><Relationship Id="rId16" Type="http://schemas.openxmlformats.org/officeDocument/2006/relationships/image" Target="../media/image22.jpeg"/><Relationship Id="rId20" Type="http://schemas.openxmlformats.org/officeDocument/2006/relationships/image" Target="../media/image26.jpeg"/><Relationship Id="rId29" Type="http://schemas.openxmlformats.org/officeDocument/2006/relationships/image" Target="../media/image35.jpeg"/><Relationship Id="rId41" Type="http://schemas.openxmlformats.org/officeDocument/2006/relationships/image" Target="../media/image47.jpeg"/><Relationship Id="rId1" Type="http://schemas.openxmlformats.org/officeDocument/2006/relationships/slideLayout" Target="../slideLayouts/slideLayout13.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png"/><Relationship Id="rId32" Type="http://schemas.openxmlformats.org/officeDocument/2006/relationships/image" Target="../media/image38.jpeg"/><Relationship Id="rId37" Type="http://schemas.openxmlformats.org/officeDocument/2006/relationships/image" Target="../media/image43.jpeg"/><Relationship Id="rId40" Type="http://schemas.openxmlformats.org/officeDocument/2006/relationships/image" Target="../media/image46.jpeg"/><Relationship Id="rId45" Type="http://schemas.openxmlformats.org/officeDocument/2006/relationships/image" Target="../media/image51.jpe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jpeg"/><Relationship Id="rId28" Type="http://schemas.openxmlformats.org/officeDocument/2006/relationships/image" Target="../media/image34.jpeg"/><Relationship Id="rId36" Type="http://schemas.openxmlformats.org/officeDocument/2006/relationships/image" Target="../media/image42.jpeg"/><Relationship Id="rId49" Type="http://schemas.openxmlformats.org/officeDocument/2006/relationships/image" Target="../media/image55.jpeg"/><Relationship Id="rId10" Type="http://schemas.openxmlformats.org/officeDocument/2006/relationships/image" Target="../media/image16.jpeg"/><Relationship Id="rId19" Type="http://schemas.openxmlformats.org/officeDocument/2006/relationships/image" Target="../media/image25.jpeg"/><Relationship Id="rId31" Type="http://schemas.openxmlformats.org/officeDocument/2006/relationships/image" Target="../media/image37.jpeg"/><Relationship Id="rId44" Type="http://schemas.openxmlformats.org/officeDocument/2006/relationships/image" Target="../media/image50.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jpeg"/><Relationship Id="rId27" Type="http://schemas.openxmlformats.org/officeDocument/2006/relationships/image" Target="../media/image33.jpeg"/><Relationship Id="rId30" Type="http://schemas.openxmlformats.org/officeDocument/2006/relationships/image" Target="../media/image36.jpeg"/><Relationship Id="rId35" Type="http://schemas.openxmlformats.org/officeDocument/2006/relationships/image" Target="../media/image41.jpeg"/><Relationship Id="rId43" Type="http://schemas.openxmlformats.org/officeDocument/2006/relationships/image" Target="../media/image49.jpeg"/><Relationship Id="rId48" Type="http://schemas.openxmlformats.org/officeDocument/2006/relationships/image" Target="../media/image54.jpeg"/><Relationship Id="rId8"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58.png"/><Relationship Id="rId21" Type="http://schemas.openxmlformats.org/officeDocument/2006/relationships/image" Target="../media/image76.png"/><Relationship Id="rId34" Type="http://schemas.openxmlformats.org/officeDocument/2006/relationships/image" Target="../media/image89.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88.png"/><Relationship Id="rId2" Type="http://schemas.openxmlformats.org/officeDocument/2006/relationships/image" Target="../media/image57.jpeg"/><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32" Type="http://schemas.openxmlformats.org/officeDocument/2006/relationships/image" Target="../media/image87.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74.png"/><Relationship Id="rId31" Type="http://schemas.openxmlformats.org/officeDocument/2006/relationships/image" Target="../media/image86.png"/><Relationship Id="rId4" Type="http://schemas.openxmlformats.org/officeDocument/2006/relationships/image" Target="../media/image59.png"/><Relationship Id="rId9" Type="http://schemas.openxmlformats.org/officeDocument/2006/relationships/image" Target="../media/image64.gif"/><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73182" y="2647038"/>
            <a:ext cx="8991600" cy="2362200"/>
          </a:xfrm>
        </p:spPr>
        <p:txBody>
          <a:bodyPr/>
          <a:lstStyle/>
          <a:p>
            <a:r>
              <a:rPr lang="en-US" sz="7200" dirty="0" smtClean="0">
                <a:effectLst>
                  <a:outerShdw blurRad="38100" dist="38100" dir="2700000" algn="tl">
                    <a:srgbClr val="000000">
                      <a:alpha val="43137"/>
                    </a:srgbClr>
                  </a:outerShdw>
                </a:effectLst>
                <a:latin typeface="Impact" panose="020B0806030902050204" pitchFamily="34" charset="0"/>
              </a:rPr>
              <a:t>FUELING the Athlete</a:t>
            </a:r>
            <a:endParaRPr lang="en-US" sz="7200" dirty="0">
              <a:effectLst>
                <a:outerShdw blurRad="38100" dist="38100" dir="2700000" algn="tl">
                  <a:srgbClr val="000000">
                    <a:alpha val="43137"/>
                  </a:srgbClr>
                </a:outerShdw>
              </a:effectLst>
              <a:latin typeface="Impact" panose="020B0806030902050204" pitchFamily="34" charset="0"/>
            </a:endParaRPr>
          </a:p>
        </p:txBody>
      </p:sp>
      <p:sp>
        <p:nvSpPr>
          <p:cNvPr id="9" name="Subtitle 2"/>
          <p:cNvSpPr>
            <a:spLocks noGrp="1"/>
          </p:cNvSpPr>
          <p:nvPr>
            <p:ph type="subTitle" idx="1"/>
          </p:nvPr>
        </p:nvSpPr>
        <p:spPr>
          <a:xfrm>
            <a:off x="858982" y="5009238"/>
            <a:ext cx="6400800" cy="1790700"/>
          </a:xfrm>
        </p:spPr>
        <p:txBody>
          <a:bodyPr>
            <a:normAutofit/>
          </a:bodyPr>
          <a:lstStyle/>
          <a:p>
            <a:r>
              <a:rPr lang="en-US" sz="2000" dirty="0" smtClean="0">
                <a:solidFill>
                  <a:schemeClr val="tx1">
                    <a:lumMod val="85000"/>
                    <a:lumOff val="15000"/>
                  </a:schemeClr>
                </a:solidFill>
              </a:rPr>
              <a:t>Lindsey Remmers</a:t>
            </a:r>
          </a:p>
          <a:p>
            <a:r>
              <a:rPr lang="en-US" sz="2000" dirty="0" smtClean="0">
                <a:solidFill>
                  <a:schemeClr val="tx1">
                    <a:lumMod val="85000"/>
                    <a:lumOff val="15000"/>
                  </a:schemeClr>
                </a:solidFill>
              </a:rPr>
              <a:t>MS, RD, CSSD, LMNT</a:t>
            </a:r>
          </a:p>
          <a:p>
            <a:r>
              <a:rPr lang="en-US" sz="2000" dirty="0" smtClean="0">
                <a:solidFill>
                  <a:schemeClr val="tx1">
                    <a:lumMod val="85000"/>
                    <a:lumOff val="15000"/>
                  </a:schemeClr>
                </a:solidFill>
              </a:rPr>
              <a:t>Director of Performance Nutrition, University of Nebraska</a:t>
            </a:r>
          </a:p>
          <a:p>
            <a:r>
              <a:rPr lang="en-US" sz="2000" i="1" dirty="0" err="1" smtClean="0">
                <a:solidFill>
                  <a:schemeClr val="tx1">
                    <a:lumMod val="85000"/>
                    <a:lumOff val="15000"/>
                  </a:schemeClr>
                </a:solidFill>
              </a:rPr>
              <a:t>Elite</a:t>
            </a:r>
            <a:r>
              <a:rPr lang="en-US" sz="2000" dirty="0" err="1" smtClean="0">
                <a:solidFill>
                  <a:schemeClr val="tx1">
                    <a:lumMod val="85000"/>
                    <a:lumOff val="15000"/>
                  </a:schemeClr>
                </a:solidFill>
              </a:rPr>
              <a:t>Fueling</a:t>
            </a:r>
            <a:r>
              <a:rPr lang="en-US" sz="2000" dirty="0" smtClean="0">
                <a:solidFill>
                  <a:schemeClr val="tx1">
                    <a:lumMod val="85000"/>
                    <a:lumOff val="15000"/>
                  </a:schemeClr>
                </a:solidFill>
              </a:rPr>
              <a:t> Sports Nutrition</a:t>
            </a:r>
            <a:endParaRPr lang="en-US" sz="2000" i="1" dirty="0" smtClean="0">
              <a:solidFill>
                <a:schemeClr val="tx1">
                  <a:lumMod val="85000"/>
                  <a:lumOff val="1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741" y="4666"/>
            <a:ext cx="3996119" cy="3451967"/>
          </a:xfrm>
          <a:prstGeom prst="rect">
            <a:avLst/>
          </a:prstGeom>
        </p:spPr>
      </p:pic>
    </p:spTree>
    <p:extLst>
      <p:ext uri="{BB962C8B-B14F-4D97-AF65-F5344CB8AC3E}">
        <p14:creationId xmlns:p14="http://schemas.microsoft.com/office/powerpoint/2010/main" val="3453254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861" y="50800"/>
            <a:ext cx="4950659" cy="3796535"/>
          </a:xfrm>
          <a:prstGeom prst="rect">
            <a:avLst/>
          </a:prstGeom>
        </p:spPr>
      </p:pic>
      <p:pic>
        <p:nvPicPr>
          <p:cNvPr id="8" name="Picture 7"/>
          <p:cNvPicPr>
            <a:picLocks noChangeAspect="1"/>
          </p:cNvPicPr>
          <p:nvPr/>
        </p:nvPicPr>
        <p:blipFill>
          <a:blip r:embed="rId3"/>
          <a:stretch>
            <a:fillRect/>
          </a:stretch>
        </p:blipFill>
        <p:spPr>
          <a:xfrm>
            <a:off x="5174166" y="50800"/>
            <a:ext cx="4895284" cy="3796535"/>
          </a:xfrm>
          <a:prstGeom prst="rect">
            <a:avLst/>
          </a:prstGeom>
        </p:spPr>
      </p:pic>
      <p:pic>
        <p:nvPicPr>
          <p:cNvPr id="9" name="Picture 8"/>
          <p:cNvPicPr>
            <a:picLocks noChangeAspect="1"/>
          </p:cNvPicPr>
          <p:nvPr/>
        </p:nvPicPr>
        <p:blipFill>
          <a:blip r:embed="rId4"/>
          <a:stretch>
            <a:fillRect/>
          </a:stretch>
        </p:blipFill>
        <p:spPr>
          <a:xfrm>
            <a:off x="2525251" y="3925819"/>
            <a:ext cx="4906537" cy="3762989"/>
          </a:xfrm>
          <a:prstGeom prst="rect">
            <a:avLst/>
          </a:prstGeom>
        </p:spPr>
      </p:pic>
    </p:spTree>
    <p:extLst>
      <p:ext uri="{BB962C8B-B14F-4D97-AF65-F5344CB8AC3E}">
        <p14:creationId xmlns:p14="http://schemas.microsoft.com/office/powerpoint/2010/main" val="1829994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48" y="128949"/>
            <a:ext cx="9851551" cy="1356760"/>
          </a:xfrm>
        </p:spPr>
        <p:txBody>
          <a:bodyPr/>
          <a:lstStyle/>
          <a:p>
            <a:r>
              <a:rPr lang="en-US" dirty="0" smtClean="0">
                <a:effectLst>
                  <a:outerShdw blurRad="38100" dist="38100" dir="2700000" algn="tl">
                    <a:srgbClr val="000000">
                      <a:alpha val="43137"/>
                    </a:srgbClr>
                  </a:outerShdw>
                </a:effectLst>
              </a:rPr>
              <a:t>How FULL is Your Tank?</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44830" y="2727073"/>
            <a:ext cx="9052560" cy="4348480"/>
          </a:xfrm>
        </p:spPr>
        <p:txBody>
          <a:bodyPr numCol="2">
            <a:noAutofit/>
          </a:bodyPr>
          <a:lstStyle/>
          <a:p>
            <a:pPr>
              <a:buClrTx/>
            </a:pPr>
            <a:r>
              <a:rPr lang="en-US" b="1" dirty="0" smtClean="0">
                <a:solidFill>
                  <a:schemeClr val="tx1">
                    <a:lumMod val="85000"/>
                    <a:lumOff val="15000"/>
                  </a:schemeClr>
                </a:solidFill>
              </a:rPr>
              <a:t>SIGNS CALORIES ARE LOW</a:t>
            </a:r>
          </a:p>
          <a:p>
            <a:pPr lvl="1">
              <a:buClrTx/>
            </a:pPr>
            <a:r>
              <a:rPr lang="en-US" dirty="0" smtClean="0">
                <a:solidFill>
                  <a:schemeClr val="tx1">
                    <a:lumMod val="85000"/>
                    <a:lumOff val="15000"/>
                  </a:schemeClr>
                </a:solidFill>
              </a:rPr>
              <a:t>Feeling Tired or no energy</a:t>
            </a:r>
          </a:p>
          <a:p>
            <a:pPr lvl="1">
              <a:buClrTx/>
            </a:pPr>
            <a:r>
              <a:rPr lang="en-US" dirty="0" smtClean="0">
                <a:solidFill>
                  <a:schemeClr val="tx1">
                    <a:lumMod val="85000"/>
                    <a:lumOff val="15000"/>
                  </a:schemeClr>
                </a:solidFill>
              </a:rPr>
              <a:t>Heavy Legs</a:t>
            </a:r>
          </a:p>
          <a:p>
            <a:pPr lvl="1">
              <a:buClrTx/>
            </a:pPr>
            <a:r>
              <a:rPr lang="en-US" dirty="0" smtClean="0">
                <a:solidFill>
                  <a:schemeClr val="tx1">
                    <a:lumMod val="85000"/>
                    <a:lumOff val="15000"/>
                  </a:schemeClr>
                </a:solidFill>
              </a:rPr>
              <a:t>Loss of speed/power/strength</a:t>
            </a:r>
          </a:p>
          <a:p>
            <a:pPr lvl="1">
              <a:buClrTx/>
            </a:pPr>
            <a:r>
              <a:rPr lang="en-US" dirty="0" smtClean="0">
                <a:solidFill>
                  <a:schemeClr val="tx1">
                    <a:lumMod val="85000"/>
                    <a:lumOff val="15000"/>
                  </a:schemeClr>
                </a:solidFill>
              </a:rPr>
              <a:t>Weight loss</a:t>
            </a:r>
          </a:p>
          <a:p>
            <a:pPr lvl="1">
              <a:buClrTx/>
            </a:pPr>
            <a:r>
              <a:rPr lang="en-US" dirty="0" smtClean="0">
                <a:solidFill>
                  <a:schemeClr val="tx1">
                    <a:lumMod val="85000"/>
                    <a:lumOff val="15000"/>
                  </a:schemeClr>
                </a:solidFill>
              </a:rPr>
              <a:t>Missed Periods</a:t>
            </a:r>
          </a:p>
          <a:p>
            <a:pPr lvl="1">
              <a:buClrTx/>
            </a:pPr>
            <a:r>
              <a:rPr lang="en-US" dirty="0" smtClean="0">
                <a:solidFill>
                  <a:schemeClr val="tx1">
                    <a:lumMod val="85000"/>
                    <a:lumOff val="15000"/>
                  </a:schemeClr>
                </a:solidFill>
              </a:rPr>
              <a:t>Moody</a:t>
            </a:r>
          </a:p>
          <a:p>
            <a:pPr lvl="1">
              <a:buClrTx/>
            </a:pPr>
            <a:endParaRPr lang="en-US" dirty="0" smtClean="0">
              <a:solidFill>
                <a:schemeClr val="tx1">
                  <a:lumMod val="85000"/>
                  <a:lumOff val="15000"/>
                </a:schemeClr>
              </a:solidFill>
            </a:endParaRPr>
          </a:p>
          <a:p>
            <a:pPr lvl="1">
              <a:buClrTx/>
            </a:pPr>
            <a:endParaRPr lang="en-US" dirty="0">
              <a:solidFill>
                <a:schemeClr val="tx1">
                  <a:lumMod val="85000"/>
                  <a:lumOff val="15000"/>
                </a:schemeClr>
              </a:solidFill>
            </a:endParaRPr>
          </a:p>
          <a:p>
            <a:pPr lvl="1">
              <a:buClrTx/>
            </a:pPr>
            <a:endParaRPr lang="en-US" dirty="0">
              <a:solidFill>
                <a:schemeClr val="tx1">
                  <a:lumMod val="85000"/>
                  <a:lumOff val="15000"/>
                </a:schemeClr>
              </a:solidFill>
            </a:endParaRPr>
          </a:p>
          <a:p>
            <a:pPr>
              <a:buClrTx/>
            </a:pPr>
            <a:r>
              <a:rPr lang="en-US" b="1" dirty="0" smtClean="0">
                <a:solidFill>
                  <a:schemeClr val="tx1">
                    <a:lumMod val="85000"/>
                    <a:lumOff val="15000"/>
                  </a:schemeClr>
                </a:solidFill>
              </a:rPr>
              <a:t>EFFECTS of CHRONIC LOW-CALORIES</a:t>
            </a:r>
          </a:p>
          <a:p>
            <a:pPr lvl="1">
              <a:buClrTx/>
            </a:pPr>
            <a:r>
              <a:rPr lang="en-US" dirty="0" smtClean="0">
                <a:solidFill>
                  <a:schemeClr val="tx1">
                    <a:lumMod val="85000"/>
                    <a:lumOff val="15000"/>
                  </a:schemeClr>
                </a:solidFill>
              </a:rPr>
              <a:t> metabolic rate</a:t>
            </a:r>
          </a:p>
          <a:p>
            <a:pPr lvl="1">
              <a:buClrTx/>
            </a:pPr>
            <a:r>
              <a:rPr lang="en-US" dirty="0" smtClean="0">
                <a:solidFill>
                  <a:schemeClr val="tx1">
                    <a:lumMod val="85000"/>
                    <a:lumOff val="15000"/>
                  </a:schemeClr>
                </a:solidFill>
              </a:rPr>
              <a:t> Protein synthesis (muscle)</a:t>
            </a:r>
          </a:p>
          <a:p>
            <a:pPr lvl="1">
              <a:buClrTx/>
            </a:pPr>
            <a:r>
              <a:rPr lang="en-US" dirty="0">
                <a:solidFill>
                  <a:schemeClr val="tx1">
                    <a:lumMod val="85000"/>
                    <a:lumOff val="15000"/>
                  </a:schemeClr>
                </a:solidFill>
              </a:rPr>
              <a:t>Induced immune </a:t>
            </a:r>
            <a:r>
              <a:rPr lang="en-US" dirty="0" smtClean="0">
                <a:solidFill>
                  <a:schemeClr val="tx1">
                    <a:lumMod val="85000"/>
                    <a:lumOff val="15000"/>
                  </a:schemeClr>
                </a:solidFill>
              </a:rPr>
              <a:t>suppression, </a:t>
            </a:r>
            <a:r>
              <a:rPr lang="en-US" dirty="0">
                <a:solidFill>
                  <a:schemeClr val="tx1">
                    <a:lumMod val="85000"/>
                    <a:lumOff val="15000"/>
                  </a:schemeClr>
                </a:solidFill>
              </a:rPr>
              <a:t>decreased vigor, </a:t>
            </a:r>
            <a:r>
              <a:rPr lang="en-US" dirty="0" smtClean="0">
                <a:solidFill>
                  <a:schemeClr val="tx1">
                    <a:lumMod val="85000"/>
                    <a:lumOff val="15000"/>
                  </a:schemeClr>
                </a:solidFill>
              </a:rPr>
              <a:t>increased fatigue</a:t>
            </a:r>
          </a:p>
          <a:p>
            <a:pPr lvl="1">
              <a:buClrTx/>
            </a:pPr>
            <a:r>
              <a:rPr lang="en-US" dirty="0" smtClean="0">
                <a:solidFill>
                  <a:schemeClr val="tx1">
                    <a:lumMod val="85000"/>
                    <a:lumOff val="15000"/>
                  </a:schemeClr>
                </a:solidFill>
              </a:rPr>
              <a:t>Hormonal imbalances</a:t>
            </a:r>
          </a:p>
          <a:p>
            <a:pPr lvl="1">
              <a:buClrTx/>
            </a:pPr>
            <a:r>
              <a:rPr lang="en-US" dirty="0" smtClean="0">
                <a:solidFill>
                  <a:schemeClr val="tx1">
                    <a:lumMod val="85000"/>
                    <a:lumOff val="15000"/>
                  </a:schemeClr>
                </a:solidFill>
              </a:rPr>
              <a:t>Poor Cognitive function</a:t>
            </a:r>
          </a:p>
          <a:p>
            <a:pPr lvl="1">
              <a:buClrTx/>
            </a:pPr>
            <a:r>
              <a:rPr lang="en-US" dirty="0">
                <a:solidFill>
                  <a:schemeClr val="tx1">
                    <a:lumMod val="85000"/>
                    <a:lumOff val="15000"/>
                  </a:schemeClr>
                </a:solidFill>
              </a:rPr>
              <a:t> </a:t>
            </a:r>
            <a:r>
              <a:rPr lang="en-US" dirty="0" smtClean="0">
                <a:solidFill>
                  <a:schemeClr val="tx1">
                    <a:lumMod val="85000"/>
                    <a:lumOff val="15000"/>
                  </a:schemeClr>
                </a:solidFill>
              </a:rPr>
              <a:t>susceptibility to heat illness</a:t>
            </a:r>
          </a:p>
          <a:p>
            <a:pPr lvl="1">
              <a:buClrTx/>
            </a:pPr>
            <a:r>
              <a:rPr lang="en-US" dirty="0" smtClean="0">
                <a:solidFill>
                  <a:schemeClr val="tx1">
                    <a:lumMod val="85000"/>
                    <a:lumOff val="15000"/>
                  </a:schemeClr>
                </a:solidFill>
              </a:rPr>
              <a:t>Compromised nutritional status</a:t>
            </a:r>
            <a:endParaRPr lang="en-US" dirty="0">
              <a:solidFill>
                <a:schemeClr val="tx1">
                  <a:lumMod val="85000"/>
                  <a:lumOff val="15000"/>
                </a:schemeClr>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155" b="10707"/>
          <a:stretch/>
        </p:blipFill>
        <p:spPr bwMode="auto">
          <a:xfrm>
            <a:off x="2601635" y="5774039"/>
            <a:ext cx="2095501" cy="159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4"/>
          <p:cNvSpPr txBox="1">
            <a:spLocks noChangeArrowheads="1"/>
          </p:cNvSpPr>
          <p:nvPr/>
        </p:nvSpPr>
        <p:spPr>
          <a:xfrm>
            <a:off x="206849" y="1485708"/>
            <a:ext cx="9644701" cy="947408"/>
          </a:xfrm>
          <a:prstGeom prst="rect">
            <a:avLst/>
          </a:prstGeom>
        </p:spPr>
        <p:txBody>
          <a:bodyPr vert="horz" lIns="100584" tIns="50292" rIns="100584" bIns="50292"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125730" indent="-502920" algn="ctr">
              <a:lnSpc>
                <a:spcPct val="90000"/>
              </a:lnSpc>
              <a:spcBef>
                <a:spcPct val="0"/>
              </a:spcBef>
              <a:buNone/>
              <a:defRPr/>
            </a:pPr>
            <a:r>
              <a:rPr lang="en-US" sz="2640" dirty="0">
                <a:ln>
                  <a:solidFill>
                    <a:schemeClr val="bg1"/>
                  </a:solidFill>
                </a:ln>
                <a:solidFill>
                  <a:schemeClr val="accent6"/>
                </a:solidFill>
                <a:cs typeface="Tahoma" pitchFamily="34" charset="0"/>
              </a:rPr>
              <a:t>There is nothing more fundamental or foundational to nutrition as meeting calorie needs.</a:t>
            </a:r>
            <a:endParaRPr lang="en-US" sz="2200" dirty="0">
              <a:ln>
                <a:solidFill>
                  <a:schemeClr val="bg1"/>
                </a:solidFill>
              </a:ln>
              <a:solidFill>
                <a:schemeClr val="accent6"/>
              </a:solidFill>
              <a:cs typeface="Tahoma" pitchFamily="34" charset="0"/>
            </a:endParaRPr>
          </a:p>
        </p:txBody>
      </p:sp>
      <p:cxnSp>
        <p:nvCxnSpPr>
          <p:cNvPr id="14" name="Straight Arrow Connector 13"/>
          <p:cNvCxnSpPr/>
          <p:nvPr/>
        </p:nvCxnSpPr>
        <p:spPr>
          <a:xfrm>
            <a:off x="5744148" y="3384920"/>
            <a:ext cx="0" cy="2514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45332" y="3783700"/>
            <a:ext cx="0" cy="2514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745332" y="6255120"/>
            <a:ext cx="0" cy="274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25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208511" y="399856"/>
            <a:ext cx="9052560" cy="1184139"/>
          </a:xfrm>
        </p:spPr>
        <p:txBody>
          <a:bodyPr>
            <a:normAutofit/>
          </a:bodyPr>
          <a:lstStyle/>
          <a:p>
            <a:r>
              <a:rPr lang="en-US" sz="6000" dirty="0" smtClean="0">
                <a:effectLst>
                  <a:outerShdw blurRad="38100" dist="38100" dir="2700000" algn="tl">
                    <a:srgbClr val="000000">
                      <a:alpha val="43137"/>
                    </a:srgbClr>
                  </a:outerShdw>
                </a:effectLst>
              </a:rPr>
              <a:t>THE BASICS</a:t>
            </a:r>
            <a:endParaRPr lang="en-US" sz="6000" dirty="0">
              <a:effectLst>
                <a:outerShdw blurRad="38100" dist="38100" dir="2700000" algn="tl">
                  <a:srgbClr val="000000">
                    <a:alpha val="43137"/>
                  </a:srgbClr>
                </a:outerShdw>
              </a:effectLst>
            </a:endParaRPr>
          </a:p>
        </p:txBody>
      </p:sp>
      <p:sp>
        <p:nvSpPr>
          <p:cNvPr id="9" name="Text Box 4"/>
          <p:cNvSpPr txBox="1">
            <a:spLocks noChangeArrowheads="1"/>
          </p:cNvSpPr>
          <p:nvPr/>
        </p:nvSpPr>
        <p:spPr bwMode="auto">
          <a:xfrm>
            <a:off x="406400" y="1869440"/>
            <a:ext cx="9337040" cy="4959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Meet energy needs </a:t>
            </a:r>
            <a:endParaRPr lang="en-US" sz="3200" b="1" dirty="0" smtClean="0">
              <a:solidFill>
                <a:srgbClr val="000000"/>
              </a:solidFill>
              <a:latin typeface="Californian FB" panose="0207040306080B030204" pitchFamily="18" charset="0"/>
            </a:endParaRPr>
          </a:p>
          <a:p>
            <a:pPr marL="514350" indent="-514350" defTabSz="1036290" eaLnBrk="0" fontAlgn="base" hangingPunct="0">
              <a:spcBef>
                <a:spcPct val="0"/>
              </a:spcBef>
              <a:spcAft>
                <a:spcPts val="1587"/>
              </a:spcAft>
              <a:buAutoNum type="arabicPeriod"/>
            </a:pPr>
            <a:r>
              <a:rPr lang="en-US" sz="3600" b="1" dirty="0" smtClean="0">
                <a:ln>
                  <a:solidFill>
                    <a:srgbClr val="0C4D8D"/>
                  </a:solidFill>
                </a:ln>
                <a:solidFill>
                  <a:schemeClr val="accent6"/>
                </a:solidFill>
                <a:latin typeface="Californian FB" panose="0207040306080B030204" pitchFamily="18" charset="0"/>
              </a:rPr>
              <a:t>QUALITY COUNTS – what should I eat?</a:t>
            </a:r>
          </a:p>
          <a:p>
            <a:pPr defTabSz="1036290" eaLnBrk="0" fontAlgn="base" hangingPunct="0">
              <a:spcBef>
                <a:spcPct val="0"/>
              </a:spcBef>
              <a:spcAft>
                <a:spcPts val="1587"/>
              </a:spcAft>
            </a:pPr>
            <a:endParaRPr lang="en-US" altLang="en-US" sz="2400" dirty="0">
              <a:latin typeface="Californian FB" panose="0207040306080B030204" pitchFamily="18" charset="0"/>
            </a:endParaRPr>
          </a:p>
        </p:txBody>
      </p:sp>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5269" y="1778558"/>
            <a:ext cx="469522" cy="48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5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 y="448947"/>
            <a:ext cx="6872734" cy="508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131" y="1547446"/>
            <a:ext cx="6578181" cy="577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5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576803" y="1925238"/>
            <a:ext cx="9136380" cy="754379"/>
          </a:xfrm>
        </p:spPr>
        <p:txBody>
          <a:bodyPr/>
          <a:lstStyle/>
          <a:p>
            <a:pPr marL="0" indent="0">
              <a:buNone/>
            </a:pPr>
            <a:r>
              <a:rPr lang="en-US" sz="3520" dirty="0">
                <a:solidFill>
                  <a:schemeClr val="tx1">
                    <a:lumMod val="85000"/>
                    <a:lumOff val="15000"/>
                  </a:schemeClr>
                </a:solidFill>
              </a:rPr>
              <a:t>How do you know if it’s a quality food?</a:t>
            </a:r>
          </a:p>
          <a:p>
            <a:endParaRPr lang="en-US" dirty="0">
              <a:solidFill>
                <a:schemeClr val="tx1">
                  <a:lumMod val="85000"/>
                  <a:lumOff val="15000"/>
                </a:schemeClr>
              </a:solidFill>
            </a:endParaRPr>
          </a:p>
        </p:txBody>
      </p:sp>
      <p:grpSp>
        <p:nvGrpSpPr>
          <p:cNvPr id="4" name="Group 2"/>
          <p:cNvGrpSpPr>
            <a:grpSpLocks/>
          </p:cNvGrpSpPr>
          <p:nvPr/>
        </p:nvGrpSpPr>
        <p:grpSpPr bwMode="auto">
          <a:xfrm>
            <a:off x="576803" y="2494365"/>
            <a:ext cx="4973047" cy="3986822"/>
            <a:chOff x="110597776" y="111418437"/>
            <a:chExt cx="4059787" cy="1028700"/>
          </a:xfrm>
        </p:grpSpPr>
        <p:sp>
          <p:nvSpPr>
            <p:cNvPr id="7" name="Text Box 3"/>
            <p:cNvSpPr txBox="1">
              <a:spLocks noChangeArrowheads="1"/>
            </p:cNvSpPr>
            <p:nvPr/>
          </p:nvSpPr>
          <p:spPr bwMode="auto">
            <a:xfrm>
              <a:off x="110944356" y="111418437"/>
              <a:ext cx="3713207" cy="102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defTabSz="1005840" fontAlgn="base">
                <a:spcBef>
                  <a:spcPct val="0"/>
                </a:spcBef>
                <a:spcAft>
                  <a:spcPct val="0"/>
                </a:spcAft>
              </a:pPr>
              <a:r>
                <a:rPr lang="en-US" sz="2000" dirty="0">
                  <a:solidFill>
                    <a:srgbClr val="000000"/>
                  </a:solidFill>
                  <a:latin typeface="Candara" pitchFamily="34" charset="0"/>
                  <a:cs typeface="Arial" pitchFamily="34" charset="0"/>
                </a:rPr>
                <a:t>Water, High Fructose Corn Syrup, </a:t>
              </a:r>
              <a:r>
                <a:rPr lang="en-US" sz="2000" b="1" dirty="0">
                  <a:solidFill>
                    <a:srgbClr val="000000"/>
                  </a:solidFill>
                  <a:latin typeface="Candara" pitchFamily="34" charset="0"/>
                  <a:cs typeface="Arial" pitchFamily="34" charset="0"/>
                </a:rPr>
                <a:t>2% or Less</a:t>
              </a:r>
              <a:r>
                <a:rPr lang="en-US" sz="2000" dirty="0">
                  <a:solidFill>
                    <a:srgbClr val="000000"/>
                  </a:solidFill>
                  <a:latin typeface="Candara" pitchFamily="34" charset="0"/>
                  <a:cs typeface="Arial" pitchFamily="34" charset="0"/>
                </a:rPr>
                <a:t> of Each of the Following: Concentrated Juices (Orange, Tangerine, Apple, Lime, Grapefruit), Citric Acid, Ascorbic Acid (Vitamin C), Beta-Carotene, Thiamin Hydrochloride (Vitamin B1), Natural </a:t>
              </a:r>
              <a:r>
                <a:rPr lang="en-US" sz="2000" b="1" dirty="0">
                  <a:solidFill>
                    <a:srgbClr val="000000"/>
                  </a:solidFill>
                  <a:latin typeface="Candara" pitchFamily="34" charset="0"/>
                  <a:cs typeface="Arial" pitchFamily="34" charset="0"/>
                </a:rPr>
                <a:t>Flavors</a:t>
              </a:r>
              <a:r>
                <a:rPr lang="en-US" sz="2000" dirty="0">
                  <a:solidFill>
                    <a:srgbClr val="000000"/>
                  </a:solidFill>
                  <a:latin typeface="Candara" pitchFamily="34" charset="0"/>
                  <a:cs typeface="Arial" pitchFamily="34" charset="0"/>
                </a:rPr>
                <a:t>, Food Starch-Modified, </a:t>
              </a:r>
              <a:r>
                <a:rPr lang="en-US" sz="2000" b="1" dirty="0">
                  <a:solidFill>
                    <a:srgbClr val="C00000"/>
                  </a:solidFill>
                  <a:latin typeface="Candara" pitchFamily="34" charset="0"/>
                  <a:cs typeface="Arial" pitchFamily="34" charset="0"/>
                </a:rPr>
                <a:t>Canola Oil</a:t>
              </a:r>
              <a:r>
                <a:rPr lang="en-US" sz="2000" dirty="0">
                  <a:solidFill>
                    <a:srgbClr val="C00000"/>
                  </a:solidFill>
                  <a:latin typeface="Candara" pitchFamily="34" charset="0"/>
                  <a:cs typeface="Arial" pitchFamily="34" charset="0"/>
                </a:rPr>
                <a:t>, </a:t>
              </a:r>
              <a:r>
                <a:rPr lang="en-US" sz="2000" dirty="0">
                  <a:solidFill>
                    <a:srgbClr val="000000"/>
                  </a:solidFill>
                  <a:latin typeface="Candara" pitchFamily="34" charset="0"/>
                  <a:cs typeface="Arial" pitchFamily="34" charset="0"/>
                </a:rPr>
                <a:t>Cellulose Gum, Xanthan Gum, Sodium </a:t>
              </a:r>
              <a:r>
                <a:rPr lang="en-US" sz="2000" dirty="0" err="1">
                  <a:solidFill>
                    <a:srgbClr val="000000"/>
                  </a:solidFill>
                  <a:latin typeface="Candara" pitchFamily="34" charset="0"/>
                  <a:cs typeface="Arial" pitchFamily="34" charset="0"/>
                </a:rPr>
                <a:t>Hexametaphosphate</a:t>
              </a:r>
              <a:r>
                <a:rPr lang="en-US" sz="2000" dirty="0">
                  <a:solidFill>
                    <a:srgbClr val="000000"/>
                  </a:solidFill>
                  <a:latin typeface="Candara" pitchFamily="34" charset="0"/>
                  <a:cs typeface="Arial" pitchFamily="34" charset="0"/>
                </a:rPr>
                <a:t>, Sodium Benzoate (to protect flavor), Yellow 5, Yellow 6</a:t>
              </a:r>
              <a:endParaRPr lang="en-US" sz="4400" dirty="0">
                <a:solidFill>
                  <a:prstClr val="black"/>
                </a:solidFill>
                <a:latin typeface="Arial" pitchFamily="34" charset="0"/>
                <a:cs typeface="Arial" pitchFamily="34" charset="0"/>
              </a:endParaRPr>
            </a:p>
          </p:txBody>
        </p:sp>
        <p:sp>
          <p:nvSpPr>
            <p:cNvPr id="8" name="Text Box 4"/>
            <p:cNvSpPr txBox="1">
              <a:spLocks noChangeArrowheads="1"/>
            </p:cNvSpPr>
            <p:nvPr/>
          </p:nvSpPr>
          <p:spPr bwMode="auto">
            <a:xfrm>
              <a:off x="110597776" y="111418437"/>
              <a:ext cx="285750" cy="17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defTabSz="1005840" fontAlgn="base">
                <a:spcBef>
                  <a:spcPct val="0"/>
                </a:spcBef>
                <a:spcAft>
                  <a:spcPct val="0"/>
                </a:spcAft>
              </a:pPr>
              <a:r>
                <a:rPr lang="en-US" sz="2800" b="1" u="sng" dirty="0">
                  <a:solidFill>
                    <a:srgbClr val="000000"/>
                  </a:solidFill>
                  <a:latin typeface="TradeGothic LH Extended" pitchFamily="34" charset="0"/>
                  <a:cs typeface="Arial" pitchFamily="34" charset="0"/>
                </a:rPr>
                <a:t>A</a:t>
              </a:r>
              <a:endParaRPr lang="en-US" sz="5400" dirty="0">
                <a:solidFill>
                  <a:prstClr val="black"/>
                </a:solidFill>
                <a:latin typeface="Arial" pitchFamily="34" charset="0"/>
                <a:cs typeface="Arial" pitchFamily="34" charset="0"/>
              </a:endParaRPr>
            </a:p>
          </p:txBody>
        </p:sp>
      </p:grpSp>
      <p:grpSp>
        <p:nvGrpSpPr>
          <p:cNvPr id="9" name="Group 5"/>
          <p:cNvGrpSpPr>
            <a:grpSpLocks/>
          </p:cNvGrpSpPr>
          <p:nvPr/>
        </p:nvGrpSpPr>
        <p:grpSpPr bwMode="auto">
          <a:xfrm>
            <a:off x="6019765" y="2494365"/>
            <a:ext cx="3790776" cy="2269569"/>
            <a:chOff x="110299500" y="112076630"/>
            <a:chExt cx="3446160" cy="400050"/>
          </a:xfrm>
        </p:grpSpPr>
        <p:sp>
          <p:nvSpPr>
            <p:cNvPr id="10" name="Text Box 6"/>
            <p:cNvSpPr txBox="1">
              <a:spLocks noChangeArrowheads="1"/>
            </p:cNvSpPr>
            <p:nvPr/>
          </p:nvSpPr>
          <p:spPr bwMode="auto">
            <a:xfrm>
              <a:off x="110716710" y="112076630"/>
              <a:ext cx="30289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defTabSz="1005840" fontAlgn="base">
                <a:spcBef>
                  <a:spcPct val="0"/>
                </a:spcBef>
                <a:spcAft>
                  <a:spcPct val="0"/>
                </a:spcAft>
              </a:pPr>
              <a:r>
                <a:rPr lang="en-US" sz="2000" dirty="0">
                  <a:solidFill>
                    <a:srgbClr val="000000"/>
                  </a:solidFill>
                  <a:latin typeface="Candara" pitchFamily="34" charset="0"/>
                  <a:cs typeface="Arial" pitchFamily="34" charset="0"/>
                </a:rPr>
                <a:t>Pure Filtered Water, Premium Concentrated Orange Juice, Orange Pulp</a:t>
              </a:r>
              <a:endParaRPr lang="en-US" sz="4400" dirty="0">
                <a:solidFill>
                  <a:prstClr val="black"/>
                </a:solidFill>
                <a:latin typeface="Arial" pitchFamily="34" charset="0"/>
                <a:cs typeface="Arial" pitchFamily="34" charset="0"/>
              </a:endParaRPr>
            </a:p>
          </p:txBody>
        </p:sp>
        <p:sp>
          <p:nvSpPr>
            <p:cNvPr id="11" name="Text Box 7"/>
            <p:cNvSpPr txBox="1">
              <a:spLocks noChangeArrowheads="1"/>
            </p:cNvSpPr>
            <p:nvPr/>
          </p:nvSpPr>
          <p:spPr bwMode="auto">
            <a:xfrm>
              <a:off x="110299500" y="112076630"/>
              <a:ext cx="228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defTabSz="1005840" fontAlgn="base">
                <a:spcBef>
                  <a:spcPct val="0"/>
                </a:spcBef>
                <a:spcAft>
                  <a:spcPct val="0"/>
                </a:spcAft>
              </a:pPr>
              <a:r>
                <a:rPr lang="en-US" sz="2800" b="1" u="sng" dirty="0">
                  <a:solidFill>
                    <a:srgbClr val="000000"/>
                  </a:solidFill>
                  <a:latin typeface="TradeGothic LH Extended" pitchFamily="34" charset="0"/>
                  <a:cs typeface="Arial" pitchFamily="34" charset="0"/>
                </a:rPr>
                <a:t>B</a:t>
              </a:r>
              <a:endParaRPr lang="en-US" sz="5400" dirty="0">
                <a:solidFill>
                  <a:prstClr val="black"/>
                </a:solidFill>
                <a:latin typeface="Arial" pitchFamily="34" charset="0"/>
                <a:cs typeface="Arial" pitchFamily="34" charset="0"/>
              </a:endParaRPr>
            </a:p>
          </p:txBody>
        </p:sp>
      </p:grpSp>
      <p:grpSp>
        <p:nvGrpSpPr>
          <p:cNvPr id="2" name="Group 1"/>
          <p:cNvGrpSpPr/>
          <p:nvPr/>
        </p:nvGrpSpPr>
        <p:grpSpPr>
          <a:xfrm>
            <a:off x="7010904" y="3791262"/>
            <a:ext cx="1870791" cy="2509376"/>
            <a:chOff x="5615995" y="4208860"/>
            <a:chExt cx="1334445" cy="1828800"/>
          </a:xfrm>
        </p:grpSpPr>
        <p:sp>
          <p:nvSpPr>
            <p:cNvPr id="13" name="Oval 12"/>
            <p:cNvSpPr/>
            <p:nvPr/>
          </p:nvSpPr>
          <p:spPr>
            <a:xfrm>
              <a:off x="5615995" y="4208860"/>
              <a:ext cx="1334445" cy="1828800"/>
            </a:xfrm>
            <a:prstGeom prst="ellipse">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en-US" sz="2207">
                <a:noFill/>
              </a:endParaRPr>
            </a:p>
          </p:txBody>
        </p:sp>
        <p:pic>
          <p:nvPicPr>
            <p:cNvPr id="1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571" r="22260"/>
            <a:stretch/>
          </p:blipFill>
          <p:spPr bwMode="auto">
            <a:xfrm>
              <a:off x="5903924" y="4495800"/>
              <a:ext cx="736810" cy="1254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grpSp>
      <p:sp>
        <p:nvSpPr>
          <p:cNvPr id="15" name="Title 1"/>
          <p:cNvSpPr txBox="1">
            <a:spLocks/>
          </p:cNvSpPr>
          <p:nvPr/>
        </p:nvSpPr>
        <p:spPr>
          <a:xfrm>
            <a:off x="330200" y="617222"/>
            <a:ext cx="9052560" cy="922020"/>
          </a:xfrm>
          <a:prstGeom prst="rect">
            <a:avLst/>
          </a:prstGeom>
        </p:spPr>
        <p:txBody>
          <a:bodyPr vert="horz" lIns="91440" tIns="45720" rIns="91440" bIns="45720" rtlCol="0" anchor="ctr">
            <a:norm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sz="6000" dirty="0" smtClean="0">
                <a:solidFill>
                  <a:prstClr val="black"/>
                </a:solidFill>
                <a:effectLst>
                  <a:outerShdw blurRad="38100" dist="38100" dir="2700000" algn="tl">
                    <a:srgbClr val="000000">
                      <a:alpha val="43137"/>
                    </a:srgbClr>
                  </a:outerShdw>
                </a:effectLst>
              </a:rPr>
              <a:t>QUALITY COUNT</a:t>
            </a:r>
            <a:endParaRPr lang="en-US" sz="6000" dirty="0">
              <a:solidFill>
                <a:prstClr val="black"/>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414" r="23073"/>
          <a:stretch/>
        </p:blipFill>
        <p:spPr>
          <a:xfrm>
            <a:off x="2467711" y="4339563"/>
            <a:ext cx="1615773" cy="2964052"/>
          </a:xfrm>
          <a:prstGeom prst="rect">
            <a:avLst/>
          </a:prstGeom>
        </p:spPr>
      </p:pic>
    </p:spTree>
    <p:extLst>
      <p:ext uri="{BB962C8B-B14F-4D97-AF65-F5344CB8AC3E}">
        <p14:creationId xmlns:p14="http://schemas.microsoft.com/office/powerpoint/2010/main" val="7142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30200" y="617222"/>
            <a:ext cx="9052560" cy="922020"/>
          </a:xfrm>
          <a:prstGeom prst="rect">
            <a:avLst/>
          </a:prstGeom>
        </p:spPr>
        <p:txBody>
          <a:bodyPr vert="horz" lIns="91440" tIns="45720" rIns="91440" bIns="45720" rtlCol="0" anchor="ctr">
            <a:norm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sz="6000" dirty="0" smtClean="0">
                <a:solidFill>
                  <a:prstClr val="black"/>
                </a:solidFill>
                <a:effectLst>
                  <a:outerShdw blurRad="38100" dist="38100" dir="2700000" algn="tl">
                    <a:srgbClr val="000000">
                      <a:alpha val="43137"/>
                    </a:srgbClr>
                  </a:outerShdw>
                </a:effectLst>
              </a:rPr>
              <a:t>QUALITY COUNTS</a:t>
            </a:r>
            <a:endParaRPr lang="en-US" sz="6000" dirty="0">
              <a:solidFill>
                <a:prstClr val="black"/>
              </a:solidFill>
              <a:effectLst>
                <a:outerShdw blurRad="38100" dist="38100" dir="2700000" algn="tl">
                  <a:srgbClr val="000000">
                    <a:alpha val="43137"/>
                  </a:srgbClr>
                </a:outerShdw>
              </a:effectLst>
            </a:endParaRPr>
          </a:p>
        </p:txBody>
      </p:sp>
      <p:sp>
        <p:nvSpPr>
          <p:cNvPr id="16" name="Rectangle 15"/>
          <p:cNvSpPr/>
          <p:nvPr/>
        </p:nvSpPr>
        <p:spPr>
          <a:xfrm>
            <a:off x="662039" y="4195309"/>
            <a:ext cx="4471512" cy="623248"/>
          </a:xfrm>
          <a:prstGeom prst="rect">
            <a:avLst/>
          </a:prstGeom>
        </p:spPr>
        <p:txBody>
          <a:bodyPr wrap="square">
            <a:spAutoFit/>
          </a:bodyPr>
          <a:lstStyle/>
          <a:p>
            <a:pPr algn="ctr" defTabSz="754380"/>
            <a:r>
              <a:rPr lang="en-US" sz="1650" kern="1400" dirty="0" smtClean="0">
                <a:solidFill>
                  <a:srgbClr val="000000"/>
                </a:solidFill>
                <a:latin typeface="Candara" panose="020E0502030303020204" pitchFamily="34" charset="0"/>
              </a:rPr>
              <a:t>WHOLE PIZZA</a:t>
            </a:r>
            <a:endParaRPr lang="en-US" sz="1650" kern="1400" dirty="0">
              <a:solidFill>
                <a:srgbClr val="000000"/>
              </a:solidFill>
              <a:latin typeface="Candara" panose="020E0502030303020204" pitchFamily="34" charset="0"/>
            </a:endParaRPr>
          </a:p>
          <a:p>
            <a:pPr algn="ctr" defTabSz="754380"/>
            <a:r>
              <a:rPr lang="en-US" sz="1800" i="1" kern="1400" dirty="0" smtClean="0">
                <a:solidFill>
                  <a:srgbClr val="000000"/>
                </a:solidFill>
                <a:latin typeface="Candara" panose="020E0502030303020204" pitchFamily="34" charset="0"/>
              </a:rPr>
              <a:t>720 </a:t>
            </a:r>
            <a:r>
              <a:rPr lang="en-US" sz="1800" i="1" kern="1400" dirty="0" err="1">
                <a:solidFill>
                  <a:srgbClr val="000000"/>
                </a:solidFill>
                <a:latin typeface="Candara" panose="020E0502030303020204" pitchFamily="34" charset="0"/>
              </a:rPr>
              <a:t>cal</a:t>
            </a:r>
            <a:r>
              <a:rPr lang="en-US" sz="1800" i="1" kern="1400" dirty="0">
                <a:solidFill>
                  <a:srgbClr val="000000"/>
                </a:solidFill>
                <a:latin typeface="Candara" panose="020E0502030303020204" pitchFamily="34" charset="0"/>
              </a:rPr>
              <a:t>, </a:t>
            </a:r>
            <a:r>
              <a:rPr lang="en-US" sz="1800" i="1" kern="1400" dirty="0" smtClean="0">
                <a:solidFill>
                  <a:srgbClr val="000000"/>
                </a:solidFill>
                <a:latin typeface="Candara" panose="020E0502030303020204" pitchFamily="34" charset="0"/>
              </a:rPr>
              <a:t>24g </a:t>
            </a:r>
            <a:r>
              <a:rPr lang="en-US" sz="1800" i="1" kern="1400" dirty="0">
                <a:solidFill>
                  <a:srgbClr val="000000"/>
                </a:solidFill>
                <a:latin typeface="Candara" panose="020E0502030303020204" pitchFamily="34" charset="0"/>
              </a:rPr>
              <a:t>pro, </a:t>
            </a:r>
            <a:r>
              <a:rPr lang="en-US" sz="1800" i="1" kern="1400" dirty="0" smtClean="0">
                <a:solidFill>
                  <a:srgbClr val="000000"/>
                </a:solidFill>
                <a:latin typeface="Candara" panose="020E0502030303020204" pitchFamily="34" charset="0"/>
              </a:rPr>
              <a:t>66g </a:t>
            </a:r>
            <a:r>
              <a:rPr lang="en-US" sz="1800" i="1" kern="1400" dirty="0">
                <a:solidFill>
                  <a:srgbClr val="000000"/>
                </a:solidFill>
                <a:latin typeface="Candara" panose="020E0502030303020204" pitchFamily="34" charset="0"/>
              </a:rPr>
              <a:t>carb, </a:t>
            </a:r>
            <a:r>
              <a:rPr lang="en-US" sz="1800" i="1" kern="1400" dirty="0" smtClean="0">
                <a:solidFill>
                  <a:srgbClr val="000000"/>
                </a:solidFill>
                <a:latin typeface="Candara" panose="020E0502030303020204" pitchFamily="34" charset="0"/>
              </a:rPr>
              <a:t>6g fiber, 40g </a:t>
            </a:r>
            <a:r>
              <a:rPr lang="en-US" sz="1800" i="1" kern="1400" dirty="0">
                <a:solidFill>
                  <a:srgbClr val="000000"/>
                </a:solidFill>
                <a:latin typeface="Candara" panose="020E0502030303020204" pitchFamily="34" charset="0"/>
              </a:rPr>
              <a:t>fat</a:t>
            </a:r>
            <a:endParaRPr lang="en-US" sz="1600" i="1" kern="1400" dirty="0">
              <a:solidFill>
                <a:srgbClr val="000000"/>
              </a:solidFill>
              <a:latin typeface="Times New Roman" panose="02020603050405020304" pitchFamily="18" charset="0"/>
            </a:endParaRPr>
          </a:p>
        </p:txBody>
      </p:sp>
      <p:pic>
        <p:nvPicPr>
          <p:cNvPr id="17" name="Picture 6" descr="http://2.bp.blogspot.com/-F75J-rDMCGc/U25844oICmI/AAAAAAAAGu4/2SCB5A3GQQw/s1600/totin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77" y="1794772"/>
            <a:ext cx="2284466" cy="2363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2.bp.blogspot.com/-ciCOI-_keNw/TZTrtZP2-FI/AAAAAAAADsA/-_a5kTQg1sM/s1600/totinos_pepperoni_party_pizza_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79" r="8953"/>
          <a:stretch/>
        </p:blipFill>
        <p:spPr bwMode="auto">
          <a:xfrm>
            <a:off x="2980744" y="1876840"/>
            <a:ext cx="2284341" cy="213035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346452" y="293430"/>
            <a:ext cx="4711948" cy="7478970"/>
          </a:xfrm>
          <a:prstGeom prst="rect">
            <a:avLst/>
          </a:prstGeom>
        </p:spPr>
        <p:txBody>
          <a:bodyPr wrap="square">
            <a:spAutoFit/>
          </a:bodyPr>
          <a:lstStyle/>
          <a:p>
            <a:pPr defTabSz="914400"/>
            <a:endParaRPr lang="en-US" sz="1600" dirty="0">
              <a:solidFill>
                <a:prstClr val="black"/>
              </a:solidFill>
            </a:endParaRPr>
          </a:p>
          <a:p>
            <a:pPr defTabSz="914400"/>
            <a:r>
              <a:rPr lang="en-US" sz="1600" dirty="0">
                <a:solidFill>
                  <a:prstClr val="black"/>
                </a:solidFill>
              </a:rPr>
              <a:t>Flour Enriched ( Wheat Flour , Niacin Vitamin B3 , Ferrous Sulfate , Thiamine </a:t>
            </a:r>
            <a:r>
              <a:rPr lang="en-US" sz="1600" dirty="0" err="1">
                <a:solidFill>
                  <a:prstClr val="black"/>
                </a:solidFill>
              </a:rPr>
              <a:t>Mononitrate</a:t>
            </a:r>
            <a:r>
              <a:rPr lang="en-US" sz="1600" dirty="0">
                <a:solidFill>
                  <a:prstClr val="black"/>
                </a:solidFill>
              </a:rPr>
              <a:t> Vitamin B1 , Riboflavin Vitamin B2 [ Vitamin B12 ] , Folic Acid Vitamin B9 ) , </a:t>
            </a:r>
            <a:r>
              <a:rPr lang="en-US" sz="1600" dirty="0" smtClean="0">
                <a:solidFill>
                  <a:prstClr val="black"/>
                </a:solidFill>
              </a:rPr>
              <a:t>Water, </a:t>
            </a:r>
            <a:r>
              <a:rPr lang="en-US" sz="1600" dirty="0">
                <a:solidFill>
                  <a:prstClr val="black"/>
                </a:solidFill>
              </a:rPr>
              <a:t>Tomatoes ( Water , Tomatoes Paste ) , Cheese Mozzarella Substitute ( Water , </a:t>
            </a:r>
            <a:r>
              <a:rPr lang="en-US" sz="1600" b="1" dirty="0">
                <a:solidFill>
                  <a:srgbClr val="FF0000"/>
                </a:solidFill>
              </a:rPr>
              <a:t>Soybeans Oil Partially Hydrogenated </a:t>
            </a:r>
            <a:r>
              <a:rPr lang="en-US" sz="1600" dirty="0">
                <a:solidFill>
                  <a:prstClr val="black"/>
                </a:solidFill>
              </a:rPr>
              <a:t>, Casein , Potatoes Starch , Wheat Gluten Vital </a:t>
            </a:r>
            <a:r>
              <a:rPr lang="en-US" sz="1600" b="1" dirty="0">
                <a:solidFill>
                  <a:srgbClr val="FF0000"/>
                </a:solidFill>
              </a:rPr>
              <a:t>, Sodium Aluminum Phosphate </a:t>
            </a:r>
            <a:r>
              <a:rPr lang="en-US" sz="1600" dirty="0">
                <a:solidFill>
                  <a:prstClr val="black"/>
                </a:solidFill>
              </a:rPr>
              <a:t>, Salt , Potassium Chloride , Citric Acid , Potassium </a:t>
            </a:r>
            <a:r>
              <a:rPr lang="en-US" sz="1600" dirty="0" err="1">
                <a:solidFill>
                  <a:prstClr val="black"/>
                </a:solidFill>
              </a:rPr>
              <a:t>Sorbate</a:t>
            </a:r>
            <a:r>
              <a:rPr lang="en-US" sz="1600" dirty="0">
                <a:solidFill>
                  <a:prstClr val="black"/>
                </a:solidFill>
              </a:rPr>
              <a:t> , </a:t>
            </a:r>
            <a:r>
              <a:rPr lang="en-US" sz="1600" b="1" dirty="0">
                <a:solidFill>
                  <a:srgbClr val="FF0000"/>
                </a:solidFill>
              </a:rPr>
              <a:t>Preservative</a:t>
            </a:r>
            <a:r>
              <a:rPr lang="en-US" sz="1600" dirty="0">
                <a:solidFill>
                  <a:srgbClr val="FF0000"/>
                </a:solidFill>
              </a:rPr>
              <a:t> </a:t>
            </a:r>
            <a:r>
              <a:rPr lang="en-US" sz="1600" dirty="0">
                <a:solidFill>
                  <a:prstClr val="black"/>
                </a:solidFill>
              </a:rPr>
              <a:t>, Sodium Citrate , Sodium Phosphate , </a:t>
            </a:r>
            <a:r>
              <a:rPr lang="en-US" sz="1600" b="1" dirty="0">
                <a:solidFill>
                  <a:srgbClr val="FF0000"/>
                </a:solidFill>
              </a:rPr>
              <a:t>Titanium Dioxide </a:t>
            </a:r>
            <a:r>
              <a:rPr lang="en-US" sz="1600" dirty="0">
                <a:solidFill>
                  <a:prstClr val="black"/>
                </a:solidFill>
              </a:rPr>
              <a:t>[ Colors Artificial ] ) , </a:t>
            </a:r>
            <a:r>
              <a:rPr lang="en-US" sz="1600" dirty="0" err="1">
                <a:solidFill>
                  <a:prstClr val="black"/>
                </a:solidFill>
              </a:rPr>
              <a:t>Maltodextrin</a:t>
            </a:r>
            <a:r>
              <a:rPr lang="en-US" sz="1600" dirty="0">
                <a:solidFill>
                  <a:prstClr val="black"/>
                </a:solidFill>
              </a:rPr>
              <a:t> , Magnesium Oxide , Zinc Oxide , Vitamin A </a:t>
            </a:r>
            <a:r>
              <a:rPr lang="en-US" sz="1600" dirty="0" err="1">
                <a:solidFill>
                  <a:prstClr val="black"/>
                </a:solidFill>
              </a:rPr>
              <a:t>Palmitate</a:t>
            </a:r>
            <a:r>
              <a:rPr lang="en-US" sz="1600" dirty="0">
                <a:solidFill>
                  <a:prstClr val="black"/>
                </a:solidFill>
              </a:rPr>
              <a:t> , Riboflavin Vitamin B2 ( Vitamin B12 ) , Pepperoni ( Pork , Beef , Salt , Water , Dextrose , Lactic Acid Starter Culture , Oleoresin of Paprika , Sodium Nitrate Nitrite , BHA , Beef Stock , BHT , Citric Acid , Garlic Powder , Flavors Natural Smoke , Spices , Flavors Natural ) , </a:t>
            </a:r>
            <a:r>
              <a:rPr lang="en-US" sz="1600" b="1" dirty="0">
                <a:solidFill>
                  <a:srgbClr val="FF0000"/>
                </a:solidFill>
              </a:rPr>
              <a:t>Soybeans Oil Partially Hydrogenated </a:t>
            </a:r>
            <a:r>
              <a:rPr lang="en-US" sz="1600" dirty="0">
                <a:solidFill>
                  <a:prstClr val="black"/>
                </a:solidFill>
              </a:rPr>
              <a:t>, Cheese Mozzarella Non fat Rehydrated Pasteurized Process ( Water , Milk Non Fat , Cheese Cultures , Salt , Enzymes , Citric Acid , Vitamin A </a:t>
            </a:r>
            <a:r>
              <a:rPr lang="en-US" sz="1600" dirty="0" err="1">
                <a:solidFill>
                  <a:prstClr val="black"/>
                </a:solidFill>
              </a:rPr>
              <a:t>Palmitate</a:t>
            </a:r>
            <a:r>
              <a:rPr lang="en-US" sz="1600" dirty="0">
                <a:solidFill>
                  <a:prstClr val="black"/>
                </a:solidFill>
              </a:rPr>
              <a:t> , Pyridoxine Vitamin B6 , Sodium Aluminum Phosphate , Sodium Citrate , Sodium Phosphate ) , Sugar , Corn Starch Modified , Salt , Yeast Dry , Soy Flour , Cheese Modified Rehydrated Enzyme ( Water , Milk , Cheese Cultures , Salt , Enzymes ) , Flavors Natural , Dextrose , </a:t>
            </a:r>
            <a:r>
              <a:rPr lang="en-US" sz="1600" dirty="0" err="1">
                <a:solidFill>
                  <a:prstClr val="black"/>
                </a:solidFill>
              </a:rPr>
              <a:t>Monocalcium</a:t>
            </a:r>
            <a:r>
              <a:rPr lang="en-US" sz="1600" dirty="0">
                <a:solidFill>
                  <a:prstClr val="black"/>
                </a:solidFill>
              </a:rPr>
              <a:t> Phosphate , Spices , Baking Soda , Beets Powder , Xanthan Gum , Peppers Red , </a:t>
            </a:r>
            <a:r>
              <a:rPr lang="en-US" sz="1600" b="1" dirty="0" err="1">
                <a:solidFill>
                  <a:srgbClr val="FF0000"/>
                </a:solidFill>
              </a:rPr>
              <a:t>Sorbitan</a:t>
            </a:r>
            <a:r>
              <a:rPr lang="en-US" sz="1600" b="1" dirty="0">
                <a:solidFill>
                  <a:srgbClr val="FF0000"/>
                </a:solidFill>
              </a:rPr>
              <a:t> </a:t>
            </a:r>
            <a:r>
              <a:rPr lang="en-US" sz="1600" b="1" dirty="0" err="1">
                <a:solidFill>
                  <a:srgbClr val="FF0000"/>
                </a:solidFill>
              </a:rPr>
              <a:t>Monostearate</a:t>
            </a:r>
            <a:r>
              <a:rPr lang="en-US" sz="1600" b="1" dirty="0">
                <a:solidFill>
                  <a:srgbClr val="FF0000"/>
                </a:solidFill>
              </a:rPr>
              <a:t> </a:t>
            </a:r>
          </a:p>
        </p:txBody>
      </p:sp>
      <p:grpSp>
        <p:nvGrpSpPr>
          <p:cNvPr id="20" name="Group 19"/>
          <p:cNvGrpSpPr/>
          <p:nvPr/>
        </p:nvGrpSpPr>
        <p:grpSpPr>
          <a:xfrm>
            <a:off x="1432440" y="5006669"/>
            <a:ext cx="2895600" cy="1737360"/>
            <a:chOff x="2186335" y="5736097"/>
            <a:chExt cx="2895600" cy="1737360"/>
          </a:xfrm>
        </p:grpSpPr>
        <p:sp>
          <p:nvSpPr>
            <p:cNvPr id="21" name="32-Point Star 20"/>
            <p:cNvSpPr/>
            <p:nvPr/>
          </p:nvSpPr>
          <p:spPr>
            <a:xfrm>
              <a:off x="2186335" y="5736097"/>
              <a:ext cx="2895600" cy="1737360"/>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2" name="TextBox 21"/>
            <p:cNvSpPr txBox="1"/>
            <p:nvPr/>
          </p:nvSpPr>
          <p:spPr>
            <a:xfrm>
              <a:off x="2570480" y="6077803"/>
              <a:ext cx="2038666" cy="954107"/>
            </a:xfrm>
            <a:prstGeom prst="rect">
              <a:avLst/>
            </a:prstGeom>
            <a:noFill/>
          </p:spPr>
          <p:txBody>
            <a:bodyPr wrap="square" rtlCol="0">
              <a:spAutoFit/>
            </a:bodyPr>
            <a:lstStyle/>
            <a:p>
              <a:pPr algn="ctr" defTabSz="914400"/>
              <a:r>
                <a:rPr lang="en-US" sz="2800" b="1" dirty="0" smtClean="0">
                  <a:solidFill>
                    <a:schemeClr val="bg1"/>
                  </a:solidFill>
                </a:rPr>
                <a:t>176 ingredients!</a:t>
              </a:r>
              <a:endParaRPr lang="en-US" sz="2800" b="1" dirty="0">
                <a:solidFill>
                  <a:schemeClr val="bg1"/>
                </a:solidFill>
              </a:endParaRPr>
            </a:p>
          </p:txBody>
        </p:sp>
      </p:grpSp>
    </p:spTree>
    <p:extLst>
      <p:ext uri="{BB962C8B-B14F-4D97-AF65-F5344CB8AC3E}">
        <p14:creationId xmlns:p14="http://schemas.microsoft.com/office/powerpoint/2010/main" val="380857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0675" y="1941197"/>
            <a:ext cx="9052560" cy="2697478"/>
          </a:xfrm>
          <a:prstGeom prst="rect">
            <a:avLst/>
          </a:prstGeom>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r>
              <a:rPr lang="en-US" sz="7200" dirty="0" smtClean="0">
                <a:solidFill>
                  <a:prstClr val="black"/>
                </a:solidFill>
                <a:effectLst>
                  <a:outerShdw blurRad="38100" dist="38100" dir="2700000" algn="tl">
                    <a:srgbClr val="000000">
                      <a:alpha val="43137"/>
                    </a:srgbClr>
                  </a:outerShdw>
                </a:effectLst>
              </a:rPr>
              <a:t>What’s the BIG DEAL with Ingredients?</a:t>
            </a:r>
            <a:endParaRPr lang="en-US" sz="72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8414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www.envirohealthtech.com/images/water%20wand%20FreeRadicals_e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35276" y="2088689"/>
            <a:ext cx="4894582" cy="48924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globalhealingcenter.com/natural-health/wp-content/uploads/2013/03/exerci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706" y="3251670"/>
            <a:ext cx="3464054" cy="32677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mhseagleseye.com/wp-content/uploads/2014/05/Thumbs-Up-Thumbs-Down.png"/>
          <p:cNvPicPr>
            <a:picLocks noChangeAspect="1" noChangeArrowheads="1"/>
          </p:cNvPicPr>
          <p:nvPr/>
        </p:nvPicPr>
        <p:blipFill rotWithShape="1">
          <a:blip r:embed="rId4">
            <a:extLst>
              <a:ext uri="{28A0092B-C50C-407E-A947-70E740481C1C}">
                <a14:useLocalDpi xmlns:a14="http://schemas.microsoft.com/office/drawing/2010/main" val="0"/>
              </a:ext>
            </a:extLst>
          </a:blip>
          <a:srcRect r="53274"/>
          <a:stretch/>
        </p:blipFill>
        <p:spPr bwMode="auto">
          <a:xfrm>
            <a:off x="3210140" y="2088689"/>
            <a:ext cx="1027215" cy="12234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omhseagleseye.com/wp-content/uploads/2014/05/Thumbs-Up-Thumbs-Down.png"/>
          <p:cNvPicPr>
            <a:picLocks noChangeAspect="1" noChangeArrowheads="1"/>
          </p:cNvPicPr>
          <p:nvPr/>
        </p:nvPicPr>
        <p:blipFill rotWithShape="1">
          <a:blip r:embed="rId4">
            <a:extLst>
              <a:ext uri="{28A0092B-C50C-407E-A947-70E740481C1C}">
                <a14:useLocalDpi xmlns:a14="http://schemas.microsoft.com/office/drawing/2010/main" val="0"/>
              </a:ext>
            </a:extLst>
          </a:blip>
          <a:srcRect l="52734"/>
          <a:stretch/>
        </p:blipFill>
        <p:spPr bwMode="auto">
          <a:xfrm>
            <a:off x="7131187" y="2028222"/>
            <a:ext cx="1039091" cy="122344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428625"/>
            <a:ext cx="10058400" cy="1242493"/>
          </a:xfrm>
          <a:prstGeom prst="rect">
            <a:avLst/>
          </a:prstGeom>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pPr algn="ctr"/>
            <a:r>
              <a:rPr lang="en-US" sz="11500" dirty="0" smtClean="0">
                <a:solidFill>
                  <a:prstClr val="black"/>
                </a:solidFill>
                <a:effectLst>
                  <a:outerShdw blurRad="38100" dist="38100" dir="2700000" algn="tl">
                    <a:srgbClr val="000000">
                      <a:alpha val="43137"/>
                    </a:srgbClr>
                  </a:outerShdw>
                </a:effectLst>
                <a:latin typeface="FIRE" panose="020B0500000000000000" pitchFamily="34" charset="0"/>
              </a:rPr>
              <a:t>INFLAMMATION</a:t>
            </a:r>
            <a:endParaRPr lang="en-US" sz="11500" dirty="0">
              <a:solidFill>
                <a:prstClr val="black"/>
              </a:solidFill>
              <a:effectLst>
                <a:outerShdw blurRad="38100" dist="38100" dir="2700000" algn="tl">
                  <a:srgbClr val="000000">
                    <a:alpha val="43137"/>
                  </a:srgbClr>
                </a:outerShdw>
              </a:effectLst>
              <a:latin typeface="FIRE" panose="020B0500000000000000" pitchFamily="34" charset="0"/>
            </a:endParaRPr>
          </a:p>
        </p:txBody>
      </p:sp>
    </p:spTree>
    <p:extLst>
      <p:ext uri="{BB962C8B-B14F-4D97-AF65-F5344CB8AC3E}">
        <p14:creationId xmlns:p14="http://schemas.microsoft.com/office/powerpoint/2010/main" val="423123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31862" y="0"/>
            <a:ext cx="6005329" cy="7772400"/>
          </a:xfrm>
          <a:prstGeom prst="rect">
            <a:avLst/>
          </a:prstGeom>
        </p:spPr>
      </p:pic>
    </p:spTree>
    <p:extLst>
      <p:ext uri="{BB962C8B-B14F-4D97-AF65-F5344CB8AC3E}">
        <p14:creationId xmlns:p14="http://schemas.microsoft.com/office/powerpoint/2010/main" val="1107614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p:cNvSpPr txBox="1">
            <a:spLocks noChangeArrowheads="1"/>
          </p:cNvSpPr>
          <p:nvPr/>
        </p:nvSpPr>
        <p:spPr bwMode="auto">
          <a:xfrm>
            <a:off x="-129312" y="355080"/>
            <a:ext cx="9013226" cy="177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lvl="1" defTabSz="1036290" eaLnBrk="0" fontAlgn="base" hangingPunct="0">
              <a:spcBef>
                <a:spcPct val="0"/>
              </a:spcBef>
              <a:spcAft>
                <a:spcPts val="1587"/>
              </a:spcAft>
            </a:pPr>
            <a:r>
              <a:rPr lang="en-US" sz="7200" dirty="0" smtClean="0">
                <a:solidFill>
                  <a:srgbClr val="000000"/>
                </a:solidFill>
                <a:effectLst>
                  <a:outerShdw blurRad="38100" dist="38100" dir="2700000" algn="tl">
                    <a:srgbClr val="000000">
                      <a:alpha val="43137"/>
                    </a:srgbClr>
                  </a:outerShdw>
                </a:effectLst>
                <a:latin typeface="Impact" panose="020B0806030902050204" pitchFamily="34" charset="0"/>
              </a:rPr>
              <a:t>QUALITY IS KEY</a:t>
            </a:r>
            <a:endParaRPr lang="en-US" sz="7200" dirty="0">
              <a:solidFill>
                <a:srgbClr val="000000"/>
              </a:solidFill>
              <a:effectLst>
                <a:outerShdw blurRad="38100" dist="38100" dir="2700000" algn="tl">
                  <a:srgbClr val="000000">
                    <a:alpha val="43137"/>
                  </a:srgbClr>
                </a:outerShdw>
              </a:effectLst>
              <a:latin typeface="Impact" panose="020B0806030902050204" pitchFamily="34" charset="0"/>
            </a:endParaRPr>
          </a:p>
        </p:txBody>
      </p:sp>
      <p:sp>
        <p:nvSpPr>
          <p:cNvPr id="18" name="Rectangle 17"/>
          <p:cNvSpPr/>
          <p:nvPr/>
        </p:nvSpPr>
        <p:spPr>
          <a:xfrm>
            <a:off x="4822778" y="1907342"/>
            <a:ext cx="4376788" cy="623248"/>
          </a:xfrm>
          <a:prstGeom prst="rect">
            <a:avLst/>
          </a:prstGeom>
        </p:spPr>
        <p:txBody>
          <a:bodyPr wrap="square">
            <a:spAutoFit/>
          </a:bodyPr>
          <a:lstStyle/>
          <a:p>
            <a:pPr algn="ctr" defTabSz="754380"/>
            <a:r>
              <a:rPr lang="en-US" sz="1650" b="1" kern="1400" dirty="0" smtClean="0">
                <a:solidFill>
                  <a:srgbClr val="000000"/>
                </a:solidFill>
                <a:latin typeface="Candara" panose="020E0502030303020204" pitchFamily="34" charset="0"/>
              </a:rPr>
              <a:t>3 Finger Combo (no drink)</a:t>
            </a:r>
            <a:endParaRPr lang="en-US" sz="1650" b="1" kern="1400" dirty="0">
              <a:solidFill>
                <a:srgbClr val="000000"/>
              </a:solidFill>
              <a:latin typeface="Candara" panose="020E0502030303020204" pitchFamily="34" charset="0"/>
            </a:endParaRPr>
          </a:p>
          <a:p>
            <a:pPr algn="ctr" defTabSz="754380"/>
            <a:r>
              <a:rPr lang="en-US" i="1" kern="1400" dirty="0" smtClean="0">
                <a:solidFill>
                  <a:srgbClr val="000000"/>
                </a:solidFill>
                <a:latin typeface="Candara" panose="020E0502030303020204" pitchFamily="34" charset="0"/>
              </a:rPr>
              <a:t>970 </a:t>
            </a:r>
            <a:r>
              <a:rPr lang="en-US" i="1" kern="1400" dirty="0" err="1">
                <a:solidFill>
                  <a:srgbClr val="000000"/>
                </a:solidFill>
                <a:latin typeface="Candara" panose="020E0502030303020204" pitchFamily="34" charset="0"/>
              </a:rPr>
              <a:t>cal</a:t>
            </a:r>
            <a:r>
              <a:rPr lang="en-US" i="1" kern="1400" dirty="0">
                <a:solidFill>
                  <a:srgbClr val="000000"/>
                </a:solidFill>
                <a:latin typeface="Candara" panose="020E0502030303020204" pitchFamily="34" charset="0"/>
              </a:rPr>
              <a:t>, </a:t>
            </a:r>
            <a:r>
              <a:rPr lang="en-US" i="1" kern="1400" dirty="0" smtClean="0">
                <a:solidFill>
                  <a:srgbClr val="000000"/>
                </a:solidFill>
                <a:latin typeface="Candara" panose="020E0502030303020204" pitchFamily="34" charset="0"/>
              </a:rPr>
              <a:t>29g </a:t>
            </a:r>
            <a:r>
              <a:rPr lang="en-US" i="1" kern="1400" dirty="0">
                <a:solidFill>
                  <a:srgbClr val="000000"/>
                </a:solidFill>
                <a:latin typeface="Candara" panose="020E0502030303020204" pitchFamily="34" charset="0"/>
              </a:rPr>
              <a:t>pro, </a:t>
            </a:r>
            <a:r>
              <a:rPr lang="en-US" i="1" kern="1400" dirty="0" smtClean="0">
                <a:solidFill>
                  <a:srgbClr val="000000"/>
                </a:solidFill>
                <a:latin typeface="Candara" panose="020E0502030303020204" pitchFamily="34" charset="0"/>
              </a:rPr>
              <a:t>108g </a:t>
            </a:r>
            <a:r>
              <a:rPr lang="en-US" i="1" kern="1400" dirty="0">
                <a:solidFill>
                  <a:srgbClr val="000000"/>
                </a:solidFill>
                <a:latin typeface="Candara" panose="020E0502030303020204" pitchFamily="34" charset="0"/>
              </a:rPr>
              <a:t>carb, 1</a:t>
            </a:r>
            <a:r>
              <a:rPr lang="en-US" i="1" kern="1400" dirty="0" smtClean="0">
                <a:solidFill>
                  <a:srgbClr val="000000"/>
                </a:solidFill>
                <a:latin typeface="Candara" panose="020E0502030303020204" pitchFamily="34" charset="0"/>
              </a:rPr>
              <a:t>g fiber, 53g </a:t>
            </a:r>
            <a:r>
              <a:rPr lang="en-US" i="1" kern="1400" dirty="0">
                <a:solidFill>
                  <a:srgbClr val="000000"/>
                </a:solidFill>
                <a:latin typeface="Candara" panose="020E0502030303020204" pitchFamily="34" charset="0"/>
              </a:rPr>
              <a:t>fat</a:t>
            </a:r>
            <a:endParaRPr lang="en-US" sz="1600" i="1" kern="1400" dirty="0">
              <a:solidFill>
                <a:srgbClr val="000000"/>
              </a:solidFill>
              <a:latin typeface="Times New Roman" panose="02020603050405020304" pitchFamily="18" charset="0"/>
            </a:endParaRPr>
          </a:p>
        </p:txBody>
      </p:sp>
      <p:pic>
        <p:nvPicPr>
          <p:cNvPr id="20" name="Picture 2" descr="The Three Fi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983" y="1264602"/>
            <a:ext cx="3421443" cy="29972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r="9337"/>
          <a:stretch/>
        </p:blipFill>
        <p:spPr>
          <a:xfrm>
            <a:off x="504742" y="4347267"/>
            <a:ext cx="3577919" cy="2219837"/>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r="9337"/>
          <a:stretch/>
        </p:blipFill>
        <p:spPr>
          <a:xfrm>
            <a:off x="4153287" y="4347266"/>
            <a:ext cx="3577919" cy="2219837"/>
          </a:xfrm>
          <a:prstGeom prst="rect">
            <a:avLst/>
          </a:prstGeom>
        </p:spPr>
      </p:pic>
      <p:sp>
        <p:nvSpPr>
          <p:cNvPr id="23" name="Rectangle 22"/>
          <p:cNvSpPr/>
          <p:nvPr/>
        </p:nvSpPr>
        <p:spPr>
          <a:xfrm>
            <a:off x="7410998" y="5185073"/>
            <a:ext cx="2169701" cy="1107996"/>
          </a:xfrm>
          <a:prstGeom prst="rect">
            <a:avLst/>
          </a:prstGeom>
        </p:spPr>
        <p:txBody>
          <a:bodyPr wrap="square">
            <a:spAutoFit/>
          </a:bodyPr>
          <a:lstStyle/>
          <a:p>
            <a:pPr algn="ctr" defTabSz="754380"/>
            <a:r>
              <a:rPr lang="en-US" sz="1650" kern="1400" dirty="0">
                <a:solidFill>
                  <a:srgbClr val="000000"/>
                </a:solidFill>
                <a:latin typeface="Candara" panose="020E0502030303020204" pitchFamily="34" charset="0"/>
              </a:rPr>
              <a:t>6</a:t>
            </a:r>
            <a:r>
              <a:rPr lang="en-US" sz="1650" kern="1400" dirty="0" smtClean="0">
                <a:solidFill>
                  <a:srgbClr val="000000"/>
                </a:solidFill>
                <a:latin typeface="Candara" panose="020E0502030303020204" pitchFamily="34" charset="0"/>
              </a:rPr>
              <a:t> </a:t>
            </a:r>
            <a:r>
              <a:rPr lang="en-US" sz="1650" kern="1400" dirty="0" err="1" smtClean="0">
                <a:solidFill>
                  <a:srgbClr val="000000"/>
                </a:solidFill>
                <a:latin typeface="Candara" panose="020E0502030303020204" pitchFamily="34" charset="0"/>
              </a:rPr>
              <a:t>slc</a:t>
            </a:r>
            <a:r>
              <a:rPr lang="en-US" sz="1650" kern="1400" dirty="0" smtClean="0">
                <a:solidFill>
                  <a:srgbClr val="000000"/>
                </a:solidFill>
                <a:latin typeface="Candara" panose="020E0502030303020204" pitchFamily="34" charset="0"/>
              </a:rPr>
              <a:t> roast beef</a:t>
            </a:r>
          </a:p>
          <a:p>
            <a:pPr algn="ctr" defTabSz="754380"/>
            <a:r>
              <a:rPr lang="en-US" sz="1650" kern="1400" dirty="0">
                <a:solidFill>
                  <a:srgbClr val="000000"/>
                </a:solidFill>
                <a:latin typeface="Candara" panose="020E0502030303020204" pitchFamily="34" charset="0"/>
              </a:rPr>
              <a:t>2</a:t>
            </a:r>
            <a:r>
              <a:rPr lang="en-US" sz="1650" kern="1400" dirty="0" smtClean="0">
                <a:solidFill>
                  <a:srgbClr val="000000"/>
                </a:solidFill>
                <a:latin typeface="Candara" panose="020E0502030303020204" pitchFamily="34" charset="0"/>
              </a:rPr>
              <a:t> scoop peas</a:t>
            </a:r>
          </a:p>
          <a:p>
            <a:pPr algn="ctr" defTabSz="754380"/>
            <a:r>
              <a:rPr lang="en-US" sz="1650" kern="1400" dirty="0">
                <a:solidFill>
                  <a:srgbClr val="000000"/>
                </a:solidFill>
                <a:latin typeface="Candara" panose="020E0502030303020204" pitchFamily="34" charset="0"/>
              </a:rPr>
              <a:t>4</a:t>
            </a:r>
            <a:r>
              <a:rPr lang="en-US" sz="1650" kern="1400" dirty="0" smtClean="0">
                <a:solidFill>
                  <a:srgbClr val="000000"/>
                </a:solidFill>
                <a:latin typeface="Candara" panose="020E0502030303020204" pitchFamily="34" charset="0"/>
              </a:rPr>
              <a:t> c snap peas</a:t>
            </a:r>
          </a:p>
          <a:p>
            <a:pPr algn="ctr" defTabSz="754380"/>
            <a:r>
              <a:rPr lang="en-US" sz="1650" kern="1400" dirty="0">
                <a:solidFill>
                  <a:srgbClr val="000000"/>
                </a:solidFill>
                <a:latin typeface="Candara" panose="020E0502030303020204" pitchFamily="34" charset="0"/>
              </a:rPr>
              <a:t>2</a:t>
            </a:r>
            <a:r>
              <a:rPr lang="en-US" sz="1650" kern="1400" dirty="0" smtClean="0">
                <a:solidFill>
                  <a:srgbClr val="000000"/>
                </a:solidFill>
                <a:latin typeface="Candara" panose="020E0502030303020204" pitchFamily="34" charset="0"/>
              </a:rPr>
              <a:t> cup grapes</a:t>
            </a:r>
            <a:endParaRPr lang="en-US" sz="1650" kern="1400" dirty="0">
              <a:solidFill>
                <a:srgbClr val="000000"/>
              </a:solidFill>
              <a:latin typeface="Candara" panose="020E0502030303020204" pitchFamily="34" charset="0"/>
            </a:endParaRPr>
          </a:p>
        </p:txBody>
      </p:sp>
      <p:sp>
        <p:nvSpPr>
          <p:cNvPr id="24" name="Rectangle 23"/>
          <p:cNvSpPr/>
          <p:nvPr/>
        </p:nvSpPr>
        <p:spPr>
          <a:xfrm>
            <a:off x="2476186" y="6592797"/>
            <a:ext cx="4268028" cy="369332"/>
          </a:xfrm>
          <a:prstGeom prst="rect">
            <a:avLst/>
          </a:prstGeom>
        </p:spPr>
        <p:txBody>
          <a:bodyPr wrap="none">
            <a:spAutoFit/>
          </a:bodyPr>
          <a:lstStyle/>
          <a:p>
            <a:pPr algn="ctr" defTabSz="754380"/>
            <a:r>
              <a:rPr lang="en-US" i="1" kern="1400" dirty="0">
                <a:solidFill>
                  <a:srgbClr val="000000"/>
                </a:solidFill>
                <a:latin typeface="Candara" panose="020E0502030303020204" pitchFamily="34" charset="0"/>
              </a:rPr>
              <a:t>950 </a:t>
            </a:r>
            <a:r>
              <a:rPr lang="en-US" i="1" kern="1400" dirty="0" err="1">
                <a:solidFill>
                  <a:srgbClr val="000000"/>
                </a:solidFill>
                <a:latin typeface="Candara" panose="020E0502030303020204" pitchFamily="34" charset="0"/>
              </a:rPr>
              <a:t>cal</a:t>
            </a:r>
            <a:r>
              <a:rPr lang="en-US" i="1" kern="1400" dirty="0">
                <a:solidFill>
                  <a:srgbClr val="000000"/>
                </a:solidFill>
                <a:latin typeface="Candara" panose="020E0502030303020204" pitchFamily="34" charset="0"/>
              </a:rPr>
              <a:t>, 80g pro, 110g carb, 13g fiber, 15g fat</a:t>
            </a:r>
            <a:endParaRPr lang="en-US" sz="1600" i="1" kern="1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5292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9"/>
          <p:cNvSpPr txBox="1">
            <a:spLocks noChangeArrowheads="1"/>
          </p:cNvSpPr>
          <p:nvPr/>
        </p:nvSpPr>
        <p:spPr bwMode="auto">
          <a:xfrm>
            <a:off x="534352" y="1790700"/>
            <a:ext cx="9083993" cy="4945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40234" tIns="40234" rIns="40234" bIns="40234" numCol="1" anchor="t" anchorCtr="0" compatLnSpc="1">
            <a:prstTxWarp prst="textNoShape">
              <a:avLst/>
            </a:prstTxWarp>
          </a:bodyPr>
          <a:lstStyle/>
          <a:p>
            <a:pPr defTabSz="1005840" eaLnBrk="0" fontAlgn="base" hangingPunct="0">
              <a:spcBef>
                <a:spcPct val="0"/>
              </a:spcBef>
              <a:spcAft>
                <a:spcPct val="0"/>
              </a:spcAft>
            </a:pPr>
            <a:r>
              <a:rPr lang="en-US" sz="3520" dirty="0">
                <a:latin typeface="Californian FB" panose="0207040306080B030204" pitchFamily="18" charset="0"/>
              </a:rPr>
              <a:t>More than just “eating healthy”…</a:t>
            </a:r>
          </a:p>
          <a:p>
            <a:pPr defTabSz="1005840" eaLnBrk="0" fontAlgn="base" hangingPunct="0">
              <a:spcBef>
                <a:spcPct val="0"/>
              </a:spcBef>
              <a:spcAft>
                <a:spcPct val="0"/>
              </a:spcAft>
            </a:pPr>
            <a:endParaRPr lang="en-US" sz="2400" dirty="0">
              <a:latin typeface="Californian FB" panose="0207040306080B030204" pitchFamily="18" charset="0"/>
            </a:endParaRPr>
          </a:p>
          <a:p>
            <a:pPr marL="565785" indent="-125730" defTabSz="1005840" eaLnBrk="0" fontAlgn="base" hangingPunct="0">
              <a:spcBef>
                <a:spcPct val="0"/>
              </a:spcBef>
              <a:spcAft>
                <a:spcPct val="0"/>
              </a:spcAft>
            </a:pPr>
            <a:r>
              <a:rPr lang="en-US" sz="3520" dirty="0" smtClean="0">
                <a:latin typeface="Californian FB" panose="0207040306080B030204" pitchFamily="18" charset="0"/>
              </a:rPr>
              <a:t>Proper FUELING will</a:t>
            </a:r>
            <a:r>
              <a:rPr lang="en-US" sz="3520" dirty="0">
                <a:latin typeface="Californian FB" panose="0207040306080B030204" pitchFamily="18" charset="0"/>
              </a:rPr>
              <a:t>:</a:t>
            </a:r>
          </a:p>
          <a:p>
            <a:pPr marL="942975" indent="-314325">
              <a:buFont typeface="Wingdings" panose="05000000000000000000" pitchFamily="2" charset="2"/>
              <a:buChar char="Ø"/>
            </a:pPr>
            <a:r>
              <a:rPr lang="en-US" altLang="en-US" sz="2640" dirty="0">
                <a:latin typeface="Californian FB" panose="0207040306080B030204" pitchFamily="18" charset="0"/>
                <a:cs typeface="Tahoma" panose="020B0604030504040204" pitchFamily="34" charset="0"/>
              </a:rPr>
              <a:t>Improve performance</a:t>
            </a:r>
          </a:p>
          <a:p>
            <a:pPr marL="942975" indent="-314325">
              <a:buFont typeface="Wingdings" panose="05000000000000000000" pitchFamily="2" charset="2"/>
              <a:buChar char="Ø"/>
            </a:pPr>
            <a:r>
              <a:rPr lang="en-US" altLang="en-US" sz="2640" dirty="0">
                <a:latin typeface="Californian FB" panose="0207040306080B030204" pitchFamily="18" charset="0"/>
                <a:cs typeface="Tahoma" panose="020B0604030504040204" pitchFamily="34" charset="0"/>
              </a:rPr>
              <a:t>Reduce fatigue</a:t>
            </a:r>
          </a:p>
          <a:p>
            <a:pPr marL="942975" indent="-314325">
              <a:buFont typeface="Wingdings" panose="05000000000000000000" pitchFamily="2" charset="2"/>
              <a:buChar char="Ø"/>
            </a:pPr>
            <a:r>
              <a:rPr lang="en-US" altLang="en-US" sz="2640" dirty="0">
                <a:latin typeface="Californian FB" panose="0207040306080B030204" pitchFamily="18" charset="0"/>
                <a:cs typeface="Tahoma" panose="020B0604030504040204" pitchFamily="34" charset="0"/>
              </a:rPr>
              <a:t>Optimize recovery</a:t>
            </a:r>
          </a:p>
          <a:p>
            <a:pPr marL="942975" indent="-314325">
              <a:buFont typeface="Wingdings" panose="05000000000000000000" pitchFamily="2" charset="2"/>
              <a:buChar char="Ø"/>
            </a:pPr>
            <a:r>
              <a:rPr lang="en-US" altLang="en-US" sz="2640" dirty="0">
                <a:latin typeface="Californian FB" panose="0207040306080B030204" pitchFamily="18" charset="0"/>
                <a:cs typeface="Tahoma" panose="020B0604030504040204" pitchFamily="34" charset="0"/>
              </a:rPr>
              <a:t>Increase Power &amp; Speed</a:t>
            </a:r>
          </a:p>
          <a:p>
            <a:pPr marL="942975" indent="-314325">
              <a:buFont typeface="Wingdings" panose="05000000000000000000" pitchFamily="2" charset="2"/>
              <a:buChar char="Ø"/>
            </a:pPr>
            <a:r>
              <a:rPr lang="en-US" altLang="en-US" sz="2640" dirty="0">
                <a:latin typeface="Californian FB" panose="0207040306080B030204" pitchFamily="18" charset="0"/>
                <a:cs typeface="Tahoma" panose="020B0604030504040204" pitchFamily="34" charset="0"/>
              </a:rPr>
              <a:t>Improve focus</a:t>
            </a:r>
          </a:p>
          <a:p>
            <a:pPr marL="942975" indent="-314325">
              <a:buFont typeface="Wingdings" panose="05000000000000000000" pitchFamily="2" charset="2"/>
              <a:buChar char="Ø"/>
            </a:pPr>
            <a:r>
              <a:rPr lang="en-US" altLang="en-US" sz="2640" dirty="0">
                <a:latin typeface="Californian FB" panose="0207040306080B030204" pitchFamily="18" charset="0"/>
                <a:cs typeface="Tahoma" panose="020B0604030504040204" pitchFamily="34" charset="0"/>
              </a:rPr>
              <a:t>Heal and repair injuries</a:t>
            </a:r>
          </a:p>
          <a:p>
            <a:pPr marL="942975" indent="-314325">
              <a:buFont typeface="Wingdings" panose="05000000000000000000" pitchFamily="2" charset="2"/>
              <a:buChar char="Ø"/>
            </a:pPr>
            <a:r>
              <a:rPr lang="en-US" altLang="en-US" sz="2640" dirty="0">
                <a:latin typeface="Californian FB" panose="0207040306080B030204" pitchFamily="18" charset="0"/>
                <a:cs typeface="Tahoma" panose="020B0604030504040204" pitchFamily="34" charset="0"/>
              </a:rPr>
              <a:t>Prevent heat cramps</a:t>
            </a:r>
          </a:p>
          <a:p>
            <a:pPr defTabSz="1005840" eaLnBrk="0" fontAlgn="base" hangingPunct="0">
              <a:spcBef>
                <a:spcPct val="0"/>
              </a:spcBef>
              <a:spcAft>
                <a:spcPct val="0"/>
              </a:spcAft>
            </a:pPr>
            <a:endParaRPr lang="en-US" sz="1760" dirty="0">
              <a:latin typeface="Californian FB" panose="0207040306080B030204" pitchFamily="18" charset="0"/>
            </a:endParaRPr>
          </a:p>
        </p:txBody>
      </p:sp>
      <p:sp>
        <p:nvSpPr>
          <p:cNvPr id="14" name="Title 1"/>
          <p:cNvSpPr>
            <a:spLocks noGrp="1"/>
          </p:cNvSpPr>
          <p:nvPr>
            <p:ph type="title"/>
          </p:nvPr>
        </p:nvSpPr>
        <p:spPr>
          <a:xfrm>
            <a:off x="208511" y="399856"/>
            <a:ext cx="9052560" cy="1184139"/>
          </a:xfrm>
        </p:spPr>
        <p:txBody>
          <a:bodyPr>
            <a:normAutofit fontScale="90000"/>
          </a:bodyPr>
          <a:lstStyle/>
          <a:p>
            <a:r>
              <a:rPr lang="en-US" sz="5400" dirty="0" smtClean="0">
                <a:effectLst>
                  <a:outerShdw blurRad="38100" dist="38100" dir="2700000" algn="tl">
                    <a:srgbClr val="000000">
                      <a:alpha val="43137"/>
                    </a:srgbClr>
                  </a:outerShdw>
                </a:effectLst>
              </a:rPr>
              <a:t>What is </a:t>
            </a:r>
            <a:r>
              <a:rPr lang="en-US" sz="6000" dirty="0" smtClean="0">
                <a:ln>
                  <a:solidFill>
                    <a:schemeClr val="bg1"/>
                  </a:solidFill>
                </a:ln>
                <a:solidFill>
                  <a:srgbClr val="0C4D8D"/>
                </a:solidFill>
                <a:effectLst>
                  <a:outerShdw blurRad="38100" dist="38100" dir="2700000" algn="tl">
                    <a:srgbClr val="000000">
                      <a:alpha val="43137"/>
                    </a:srgbClr>
                  </a:outerShdw>
                </a:effectLst>
              </a:rPr>
              <a:t>PERFORMANCE </a:t>
            </a:r>
            <a:r>
              <a:rPr lang="en-US" sz="5400" dirty="0" smtClean="0">
                <a:effectLst>
                  <a:outerShdw blurRad="38100" dist="38100" dir="2700000" algn="tl">
                    <a:srgbClr val="000000">
                      <a:alpha val="43137"/>
                    </a:srgbClr>
                  </a:outerShdw>
                </a:effectLst>
              </a:rPr>
              <a:t>Nutrition?</a:t>
            </a:r>
            <a:endParaRPr lang="en-US" sz="5400" dirty="0">
              <a:effectLst>
                <a:outerShdw blurRad="38100" dist="38100" dir="2700000" algn="tl">
                  <a:srgbClr val="000000">
                    <a:alpha val="43137"/>
                  </a:srgbClr>
                </a:outerShdw>
              </a:effectLst>
            </a:endParaRPr>
          </a:p>
        </p:txBody>
      </p:sp>
      <p:pic>
        <p:nvPicPr>
          <p:cNvPr id="1026" name="Picture 2" descr="http://whitmanpioneer.com/wp-content/uploads/2013/11/Web.Cooper-Ellis.Issue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1338" y="3349542"/>
            <a:ext cx="3324860" cy="379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3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668029"/>
            <a:ext cx="8675370" cy="2815165"/>
          </a:xfrm>
        </p:spPr>
        <p:txBody>
          <a:bodyPr>
            <a:noAutofit/>
          </a:bodyPr>
          <a:lstStyle/>
          <a:p>
            <a:pPr algn="ctr"/>
            <a:r>
              <a:rPr lang="en-US" sz="8800" dirty="0" smtClean="0">
                <a:solidFill>
                  <a:schemeClr val="tx1"/>
                </a:solidFill>
              </a:rPr>
              <a:t>Does it </a:t>
            </a:r>
            <a:r>
              <a:rPr lang="en-US" sz="8800" i="1" dirty="0" smtClean="0">
                <a:solidFill>
                  <a:schemeClr val="tx1"/>
                </a:solidFill>
              </a:rPr>
              <a:t>REALLY</a:t>
            </a:r>
            <a:r>
              <a:rPr lang="en-US" sz="8800" dirty="0" smtClean="0">
                <a:solidFill>
                  <a:schemeClr val="tx1"/>
                </a:solidFill>
              </a:rPr>
              <a:t> matter what I eat?</a:t>
            </a:r>
            <a:endParaRPr lang="en-US" sz="8800" dirty="0">
              <a:solidFill>
                <a:schemeClr val="tx1"/>
              </a:solidFill>
            </a:endParaRPr>
          </a:p>
        </p:txBody>
      </p:sp>
      <p:sp>
        <p:nvSpPr>
          <p:cNvPr id="5" name="Text Box 39"/>
          <p:cNvSpPr txBox="1">
            <a:spLocks noChangeArrowheads="1"/>
          </p:cNvSpPr>
          <p:nvPr/>
        </p:nvSpPr>
        <p:spPr bwMode="auto">
          <a:xfrm>
            <a:off x="487203" y="3701218"/>
            <a:ext cx="9083993" cy="2689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40234" tIns="40234" rIns="40234" bIns="40234" numCol="1" anchor="t" anchorCtr="0" compatLnSpc="1">
            <a:prstTxWarp prst="textNoShape">
              <a:avLst/>
            </a:prstTxWarp>
          </a:bodyPr>
          <a:lstStyle/>
          <a:p>
            <a:pPr defTabSz="1005840" eaLnBrk="0" fontAlgn="base" hangingPunct="0">
              <a:spcBef>
                <a:spcPct val="0"/>
              </a:spcBef>
              <a:spcAft>
                <a:spcPct val="0"/>
              </a:spcAft>
            </a:pPr>
            <a:r>
              <a:rPr lang="en-US" sz="2800" dirty="0" smtClean="0">
                <a:latin typeface="Californian FB" panose="0207040306080B030204" pitchFamily="18" charset="0"/>
              </a:rPr>
              <a:t>AFFECTS:</a:t>
            </a:r>
          </a:p>
          <a:p>
            <a:pPr marL="342900" indent="-342900" defTabSz="1005840" eaLnBrk="0" fontAlgn="base" hangingPunct="0">
              <a:spcBef>
                <a:spcPct val="0"/>
              </a:spcBef>
              <a:spcAft>
                <a:spcPct val="0"/>
              </a:spcAft>
              <a:buFont typeface="Arial" panose="020B0604020202020204" pitchFamily="34" charset="0"/>
              <a:buChar char="•"/>
            </a:pPr>
            <a:r>
              <a:rPr lang="en-US" sz="2800" dirty="0" smtClean="0">
                <a:latin typeface="Californian FB" panose="0207040306080B030204" pitchFamily="18" charset="0"/>
              </a:rPr>
              <a:t>Muscle recovery &amp; gains</a:t>
            </a:r>
          </a:p>
          <a:p>
            <a:pPr marL="342900" indent="-342900" defTabSz="1005840" eaLnBrk="0" fontAlgn="base" hangingPunct="0">
              <a:spcBef>
                <a:spcPct val="0"/>
              </a:spcBef>
              <a:spcAft>
                <a:spcPct val="0"/>
              </a:spcAft>
              <a:buFont typeface="Arial" panose="020B0604020202020204" pitchFamily="34" charset="0"/>
              <a:buChar char="•"/>
            </a:pPr>
            <a:r>
              <a:rPr lang="en-US" sz="2800" dirty="0" smtClean="0">
                <a:latin typeface="Californian FB" panose="0207040306080B030204" pitchFamily="18" charset="0"/>
              </a:rPr>
              <a:t>Concentration levels</a:t>
            </a:r>
          </a:p>
          <a:p>
            <a:pPr marL="342900" indent="-342900" defTabSz="1005840" eaLnBrk="0" fontAlgn="base" hangingPunct="0">
              <a:spcBef>
                <a:spcPct val="0"/>
              </a:spcBef>
              <a:spcAft>
                <a:spcPct val="0"/>
              </a:spcAft>
              <a:buFont typeface="Arial" panose="020B0604020202020204" pitchFamily="34" charset="0"/>
              <a:buChar char="•"/>
            </a:pPr>
            <a:r>
              <a:rPr lang="en-US" sz="2800" dirty="0" smtClean="0">
                <a:latin typeface="Californian FB" panose="0207040306080B030204" pitchFamily="18" charset="0"/>
              </a:rPr>
              <a:t>Overall energy levels</a:t>
            </a:r>
          </a:p>
          <a:p>
            <a:pPr marL="342900" indent="-342900" defTabSz="1005840" eaLnBrk="0" fontAlgn="base" hangingPunct="0">
              <a:spcBef>
                <a:spcPct val="0"/>
              </a:spcBef>
              <a:spcAft>
                <a:spcPct val="0"/>
              </a:spcAft>
              <a:buFont typeface="Arial" panose="020B0604020202020204" pitchFamily="34" charset="0"/>
              <a:buChar char="•"/>
            </a:pPr>
            <a:r>
              <a:rPr lang="en-US" sz="2800" dirty="0" smtClean="0">
                <a:latin typeface="Californian FB" panose="0207040306080B030204" pitchFamily="18" charset="0"/>
              </a:rPr>
              <a:t>Nutrient needs</a:t>
            </a:r>
          </a:p>
          <a:p>
            <a:pPr marL="342900" indent="-342900" defTabSz="1005840" eaLnBrk="0" fontAlgn="base" hangingPunct="0">
              <a:spcBef>
                <a:spcPct val="0"/>
              </a:spcBef>
              <a:spcAft>
                <a:spcPct val="0"/>
              </a:spcAft>
              <a:buFont typeface="Arial" panose="020B0604020202020204" pitchFamily="34" charset="0"/>
              <a:buChar char="•"/>
            </a:pPr>
            <a:r>
              <a:rPr lang="en-US" sz="2800" dirty="0" smtClean="0">
                <a:latin typeface="Californian FB" panose="0207040306080B030204" pitchFamily="18" charset="0"/>
              </a:rPr>
              <a:t>Weight of food does NOT contribute to bodyweight</a:t>
            </a:r>
            <a:endParaRPr lang="en-US" sz="2800" dirty="0">
              <a:latin typeface="Californian FB" panose="0207040306080B030204" pitchFamily="18" charset="0"/>
            </a:endParaRPr>
          </a:p>
        </p:txBody>
      </p:sp>
    </p:spTree>
    <p:extLst>
      <p:ext uri="{BB962C8B-B14F-4D97-AF65-F5344CB8AC3E}">
        <p14:creationId xmlns:p14="http://schemas.microsoft.com/office/powerpoint/2010/main" val="57317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208511" y="399856"/>
            <a:ext cx="9052560" cy="1184139"/>
          </a:xfrm>
        </p:spPr>
        <p:txBody>
          <a:bodyPr>
            <a:normAutofit/>
          </a:bodyPr>
          <a:lstStyle/>
          <a:p>
            <a:r>
              <a:rPr lang="en-US" sz="6000" dirty="0" smtClean="0">
                <a:effectLst>
                  <a:outerShdw blurRad="38100" dist="38100" dir="2700000" algn="tl">
                    <a:srgbClr val="000000">
                      <a:alpha val="43137"/>
                    </a:srgbClr>
                  </a:outerShdw>
                </a:effectLst>
              </a:rPr>
              <a:t>THE BASICS</a:t>
            </a:r>
            <a:endParaRPr lang="en-US" sz="6000" dirty="0">
              <a:effectLst>
                <a:outerShdw blurRad="38100" dist="38100" dir="2700000" algn="tl">
                  <a:srgbClr val="000000">
                    <a:alpha val="43137"/>
                  </a:srgbClr>
                </a:outerShdw>
              </a:effectLst>
            </a:endParaRPr>
          </a:p>
        </p:txBody>
      </p:sp>
      <p:sp>
        <p:nvSpPr>
          <p:cNvPr id="9" name="Text Box 4"/>
          <p:cNvSpPr txBox="1">
            <a:spLocks noChangeArrowheads="1"/>
          </p:cNvSpPr>
          <p:nvPr/>
        </p:nvSpPr>
        <p:spPr bwMode="auto">
          <a:xfrm>
            <a:off x="406400" y="1869440"/>
            <a:ext cx="9337040" cy="4959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Meet energy needs </a:t>
            </a:r>
          </a:p>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Quality </a:t>
            </a:r>
            <a:endParaRPr lang="en-US" sz="3200" dirty="0">
              <a:solidFill>
                <a:srgbClr val="000000"/>
              </a:solidFill>
              <a:latin typeface="Californian FB" panose="0207040306080B030204" pitchFamily="18" charset="0"/>
            </a:endParaRPr>
          </a:p>
          <a:p>
            <a:pPr marL="514350" indent="-514350" defTabSz="1036290" eaLnBrk="0" fontAlgn="base" hangingPunct="0">
              <a:spcBef>
                <a:spcPct val="0"/>
              </a:spcBef>
              <a:spcAft>
                <a:spcPts val="1587"/>
              </a:spcAft>
              <a:buAutoNum type="arabicPeriod"/>
            </a:pPr>
            <a:r>
              <a:rPr lang="en-US" sz="3600" b="1" dirty="0" smtClean="0">
                <a:solidFill>
                  <a:srgbClr val="C00000"/>
                </a:solidFill>
                <a:latin typeface="Californian FB" panose="0207040306080B030204" pitchFamily="18" charset="0"/>
              </a:rPr>
              <a:t>CONSISTENCY / FREQUENCY</a:t>
            </a:r>
          </a:p>
          <a:p>
            <a:pPr marL="1023762" lvl="1" indent="-514350" defTabSz="1036290" eaLnBrk="0" fontAlgn="base" hangingPunct="0">
              <a:spcBef>
                <a:spcPct val="0"/>
              </a:spcBef>
              <a:spcAft>
                <a:spcPts val="1587"/>
              </a:spcAft>
              <a:buFont typeface="Wingdings" panose="05000000000000000000" pitchFamily="2" charset="2"/>
              <a:buChar char="Ø"/>
            </a:pPr>
            <a:r>
              <a:rPr lang="en-US" sz="3600" b="1" dirty="0" smtClean="0">
                <a:solidFill>
                  <a:srgbClr val="C00000"/>
                </a:solidFill>
                <a:latin typeface="Californian FB" panose="0207040306080B030204" pitchFamily="18" charset="0"/>
              </a:rPr>
              <a:t>Aka </a:t>
            </a:r>
            <a:r>
              <a:rPr lang="en-US" sz="3600" b="1" dirty="0">
                <a:solidFill>
                  <a:srgbClr val="C00000"/>
                </a:solidFill>
                <a:latin typeface="Californian FB" panose="0207040306080B030204" pitchFamily="18" charset="0"/>
              </a:rPr>
              <a:t>don’t skip meals</a:t>
            </a:r>
          </a:p>
          <a:p>
            <a:pPr marL="1025525" lvl="1" indent="-514350" defTabSz="1036290" eaLnBrk="0" fontAlgn="base" hangingPunct="0">
              <a:spcBef>
                <a:spcPct val="0"/>
              </a:spcBef>
              <a:spcAft>
                <a:spcPts val="1587"/>
              </a:spcAft>
              <a:buFont typeface="Wingdings" panose="05000000000000000000" pitchFamily="2" charset="2"/>
              <a:buChar char="Ø"/>
            </a:pPr>
            <a:r>
              <a:rPr lang="en-US" sz="3600" b="1" dirty="0">
                <a:solidFill>
                  <a:srgbClr val="C00000"/>
                </a:solidFill>
                <a:latin typeface="Californian FB" panose="0207040306080B030204" pitchFamily="18" charset="0"/>
              </a:rPr>
              <a:t>Frequency is important for muscle building and maintenance…</a:t>
            </a:r>
          </a:p>
          <a:p>
            <a:pPr marL="1480962" lvl="2" indent="-514350" defTabSz="1036290" eaLnBrk="0" fontAlgn="base" hangingPunct="0">
              <a:spcBef>
                <a:spcPct val="0"/>
              </a:spcBef>
              <a:spcAft>
                <a:spcPts val="1587"/>
              </a:spcAft>
              <a:buFont typeface="Wingdings" panose="05000000000000000000" pitchFamily="2" charset="2"/>
              <a:buChar char="Ø"/>
            </a:pPr>
            <a:r>
              <a:rPr lang="en-US" sz="3600" b="1" dirty="0">
                <a:solidFill>
                  <a:srgbClr val="C00000"/>
                </a:solidFill>
                <a:latin typeface="Californian FB" panose="0207040306080B030204" pitchFamily="18" charset="0"/>
              </a:rPr>
              <a:t>PROTEIN </a:t>
            </a:r>
            <a:r>
              <a:rPr lang="en-US" sz="3600" b="1" dirty="0" smtClean="0">
                <a:solidFill>
                  <a:srgbClr val="C00000"/>
                </a:solidFill>
                <a:latin typeface="Californian FB" panose="0207040306080B030204" pitchFamily="18" charset="0"/>
              </a:rPr>
              <a:t>THROUGHOUT THE DAY</a:t>
            </a:r>
            <a:endParaRPr lang="en-US" sz="3600" b="1" dirty="0">
              <a:solidFill>
                <a:srgbClr val="C00000"/>
              </a:solidFill>
              <a:latin typeface="Californian FB" panose="0207040306080B030204" pitchFamily="18" charset="0"/>
            </a:endParaRPr>
          </a:p>
          <a:p>
            <a:pPr marL="514350" indent="-514350" defTabSz="1036290" eaLnBrk="0" fontAlgn="base" hangingPunct="0">
              <a:spcBef>
                <a:spcPct val="0"/>
              </a:spcBef>
              <a:spcAft>
                <a:spcPts val="1587"/>
              </a:spcAft>
              <a:buAutoNum type="arabicPeriod"/>
            </a:pPr>
            <a:endParaRPr lang="en-US" sz="3200" dirty="0">
              <a:solidFill>
                <a:srgbClr val="000000"/>
              </a:solidFill>
              <a:latin typeface="Californian FB" panose="0207040306080B030204" pitchFamily="18" charset="0"/>
            </a:endParaRPr>
          </a:p>
          <a:p>
            <a:pPr defTabSz="1036290" eaLnBrk="0" fontAlgn="base" hangingPunct="0">
              <a:spcBef>
                <a:spcPct val="0"/>
              </a:spcBef>
              <a:spcAft>
                <a:spcPts val="1587"/>
              </a:spcAft>
            </a:pPr>
            <a:endParaRPr lang="en-US" altLang="en-US" sz="2400" dirty="0">
              <a:latin typeface="Californian FB" panose="0207040306080B030204" pitchFamily="18" charset="0"/>
            </a:endParaRPr>
          </a:p>
        </p:txBody>
      </p:sp>
      <p:pic>
        <p:nvPicPr>
          <p:cNvPr id="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5269" y="1778558"/>
            <a:ext cx="469522" cy="488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7999" y="2543908"/>
            <a:ext cx="469522" cy="48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33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Rectangle 2062"/>
          <p:cNvSpPr/>
          <p:nvPr/>
        </p:nvSpPr>
        <p:spPr>
          <a:xfrm>
            <a:off x="-13299" y="0"/>
            <a:ext cx="10071699" cy="7772400"/>
          </a:xfrm>
          <a:prstGeom prst="rect">
            <a:avLst/>
          </a:prstGeom>
          <a:gradFill flip="none" rotWithShape="1">
            <a:gsLst>
              <a:gs pos="4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cxnSp>
        <p:nvCxnSpPr>
          <p:cNvPr id="57" name="Straight Arrow Connector 56"/>
          <p:cNvCxnSpPr/>
          <p:nvPr/>
        </p:nvCxnSpPr>
        <p:spPr>
          <a:xfrm>
            <a:off x="1171011" y="4739833"/>
            <a:ext cx="0" cy="1156204"/>
          </a:xfrm>
          <a:prstGeom prst="straightConnector1">
            <a:avLst/>
          </a:prstGeom>
          <a:ln w="28575">
            <a:solidFill>
              <a:schemeClr val="accent4">
                <a:lumMod val="75000"/>
              </a:schemeClr>
            </a:solidFill>
            <a:tailEnd type="triangle"/>
          </a:ln>
        </p:spPr>
        <p:style>
          <a:lnRef idx="1">
            <a:schemeClr val="accent6"/>
          </a:lnRef>
          <a:fillRef idx="0">
            <a:schemeClr val="accent6"/>
          </a:fillRef>
          <a:effectRef idx="0">
            <a:schemeClr val="accent6"/>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332" y="5918287"/>
            <a:ext cx="1326172" cy="1210736"/>
          </a:xfrm>
          <a:prstGeom prst="rect">
            <a:avLst/>
          </a:prstGeom>
        </p:spPr>
      </p:pic>
      <p:sp>
        <p:nvSpPr>
          <p:cNvPr id="4" name="Rectangle 3"/>
          <p:cNvSpPr/>
          <p:nvPr/>
        </p:nvSpPr>
        <p:spPr>
          <a:xfrm>
            <a:off x="28575" y="112725"/>
            <a:ext cx="7829549" cy="1006429"/>
          </a:xfrm>
          <a:prstGeom prst="rect">
            <a:avLst/>
          </a:prstGeom>
        </p:spPr>
        <p:txBody>
          <a:bodyPr wrap="square">
            <a:spAutoFit/>
          </a:bodyPr>
          <a:lstStyle/>
          <a:p>
            <a:pPr algn="ctr"/>
            <a:r>
              <a:rPr lang="en-US" sz="5940" b="1" dirty="0" smtClean="0">
                <a:ln w="18000">
                  <a:solidFill>
                    <a:prstClr val="white">
                      <a:lumMod val="85000"/>
                    </a:prstClr>
                  </a:solidFill>
                  <a:prstDash val="solid"/>
                  <a:miter lim="800000"/>
                </a:ln>
                <a:solidFill>
                  <a:srgbClr val="A40000"/>
                </a:solidFill>
                <a:effectLst>
                  <a:outerShdw blurRad="25500" dist="23000" dir="7020000" algn="tl">
                    <a:srgbClr val="000000">
                      <a:alpha val="50000"/>
                    </a:srgbClr>
                  </a:outerShdw>
                </a:effectLst>
                <a:latin typeface="ACHEN" pitchFamily="34" charset="0"/>
              </a:rPr>
              <a:t>CONSISTENCY is </a:t>
            </a:r>
            <a:endParaRPr lang="en-US" sz="5940" dirty="0">
              <a:solidFill>
                <a:srgbClr val="A4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8530" y="227479"/>
            <a:ext cx="2107419" cy="663837"/>
          </a:xfrm>
          <a:prstGeom prst="rect">
            <a:avLst/>
          </a:prstGeom>
          <a:effectLst>
            <a:outerShdw blurRad="50800" dist="38100" dir="2700000" algn="tl" rotWithShape="0">
              <a:prstClr val="black">
                <a:alpha val="40000"/>
              </a:prstClr>
            </a:outerShdw>
          </a:effectLst>
        </p:spPr>
      </p:pic>
      <p:cxnSp>
        <p:nvCxnSpPr>
          <p:cNvPr id="7" name="Straight Connector 6"/>
          <p:cNvCxnSpPr/>
          <p:nvPr/>
        </p:nvCxnSpPr>
        <p:spPr>
          <a:xfrm>
            <a:off x="247650" y="1119154"/>
            <a:ext cx="9667875" cy="0"/>
          </a:xfrm>
          <a:prstGeom prst="line">
            <a:avLst/>
          </a:prstGeom>
          <a:ln w="38100">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99369" y="4671342"/>
            <a:ext cx="7981646" cy="1517"/>
          </a:xfrm>
          <a:prstGeom prst="line">
            <a:avLst/>
          </a:prstGeom>
          <a:ln w="28575"/>
        </p:spPr>
        <p:style>
          <a:lnRef idx="1">
            <a:schemeClr val="dk1"/>
          </a:lnRef>
          <a:fillRef idx="0">
            <a:schemeClr val="dk1"/>
          </a:fillRef>
          <a:effectRef idx="0">
            <a:schemeClr val="dk1"/>
          </a:effectRef>
          <a:fontRef idx="minor">
            <a:schemeClr val="tx1"/>
          </a:fontRef>
        </p:style>
      </p:cxnSp>
      <p:graphicFrame>
        <p:nvGraphicFramePr>
          <p:cNvPr id="113" name="Chart 112"/>
          <p:cNvGraphicFramePr>
            <a:graphicFrameLocks/>
          </p:cNvGraphicFramePr>
          <p:nvPr>
            <p:extLst/>
          </p:nvPr>
        </p:nvGraphicFramePr>
        <p:xfrm>
          <a:off x="556275" y="1880056"/>
          <a:ext cx="8693991" cy="3904316"/>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p:cNvSpPr txBox="1"/>
          <p:nvPr/>
        </p:nvSpPr>
        <p:spPr>
          <a:xfrm>
            <a:off x="72327" y="4331635"/>
            <a:ext cx="996599" cy="307777"/>
          </a:xfrm>
          <a:prstGeom prst="rect">
            <a:avLst/>
          </a:prstGeom>
          <a:noFill/>
        </p:spPr>
        <p:txBody>
          <a:bodyPr wrap="square" rtlCol="0">
            <a:spAutoFit/>
          </a:bodyPr>
          <a:lstStyle/>
          <a:p>
            <a:pPr algn="ctr"/>
            <a:r>
              <a:rPr lang="en-US" sz="1400" i="1" dirty="0" smtClean="0">
                <a:solidFill>
                  <a:prstClr val="black"/>
                </a:solidFill>
                <a:latin typeface="Eras Demi ITC" panose="020B0805030504020804" pitchFamily="34" charset="0"/>
              </a:rPr>
              <a:t>Wake up</a:t>
            </a:r>
            <a:endParaRPr lang="en-US" sz="1400" i="1" dirty="0">
              <a:solidFill>
                <a:prstClr val="black"/>
              </a:solidFill>
              <a:latin typeface="Eras Demi ITC" panose="020B0805030504020804" pitchFamily="34" charset="0"/>
            </a:endParaRPr>
          </a:p>
        </p:txBody>
      </p:sp>
      <p:sp>
        <p:nvSpPr>
          <p:cNvPr id="27" name="TextBox 26"/>
          <p:cNvSpPr txBox="1"/>
          <p:nvPr/>
        </p:nvSpPr>
        <p:spPr>
          <a:xfrm>
            <a:off x="1550920" y="2240188"/>
            <a:ext cx="1160785" cy="276999"/>
          </a:xfrm>
          <a:prstGeom prst="rect">
            <a:avLst/>
          </a:prstGeom>
          <a:noFill/>
        </p:spPr>
        <p:txBody>
          <a:bodyPr wrap="square" rtlCol="0">
            <a:spAutoFit/>
          </a:bodyPr>
          <a:lstStyle/>
          <a:p>
            <a:pPr algn="ctr"/>
            <a:r>
              <a:rPr lang="en-US" sz="1200" dirty="0" smtClean="0">
                <a:solidFill>
                  <a:srgbClr val="70AD47"/>
                </a:solidFill>
                <a:latin typeface="Eras Demi ITC" panose="020B0805030504020804" pitchFamily="34" charset="0"/>
              </a:rPr>
              <a:t>*REFUEL*</a:t>
            </a:r>
            <a:endParaRPr lang="en-US" sz="1050" dirty="0">
              <a:solidFill>
                <a:srgbClr val="70AD47"/>
              </a:solidFill>
              <a:latin typeface="Eras Demi ITC" panose="020B0805030504020804" pitchFamily="34" charset="0"/>
            </a:endParaRPr>
          </a:p>
        </p:txBody>
      </p:sp>
      <p:sp>
        <p:nvSpPr>
          <p:cNvPr id="35" name="TextBox 34"/>
          <p:cNvSpPr txBox="1"/>
          <p:nvPr/>
        </p:nvSpPr>
        <p:spPr>
          <a:xfrm>
            <a:off x="2002609" y="1758503"/>
            <a:ext cx="815293" cy="307777"/>
          </a:xfrm>
          <a:prstGeom prst="rect">
            <a:avLst/>
          </a:prstGeom>
          <a:noFill/>
        </p:spPr>
        <p:txBody>
          <a:bodyPr wrap="square" rtlCol="0">
            <a:spAutoFit/>
          </a:bodyPr>
          <a:lstStyle/>
          <a:p>
            <a:pPr algn="ctr"/>
            <a:r>
              <a:rPr lang="en-US" sz="1400" dirty="0" smtClean="0">
                <a:solidFill>
                  <a:prstClr val="black"/>
                </a:solidFill>
                <a:latin typeface="Eras Demi ITC" panose="020B0805030504020804" pitchFamily="34" charset="0"/>
              </a:rPr>
              <a:t>+</a:t>
            </a:r>
            <a:r>
              <a:rPr lang="en-US" sz="1400" dirty="0" err="1" smtClean="0">
                <a:solidFill>
                  <a:prstClr val="black"/>
                </a:solidFill>
                <a:latin typeface="Eras Demi ITC" panose="020B0805030504020804" pitchFamily="34" charset="0"/>
              </a:rPr>
              <a:t>Bkfst</a:t>
            </a:r>
            <a:endParaRPr lang="en-US" sz="1400" dirty="0">
              <a:solidFill>
                <a:prstClr val="black"/>
              </a:solidFill>
              <a:latin typeface="Eras Demi ITC" panose="020B0805030504020804" pitchFamily="34" charset="0"/>
            </a:endParaRPr>
          </a:p>
        </p:txBody>
      </p:sp>
      <p:sp>
        <p:nvSpPr>
          <p:cNvPr id="70" name="TextBox 69"/>
          <p:cNvSpPr txBox="1"/>
          <p:nvPr/>
        </p:nvSpPr>
        <p:spPr>
          <a:xfrm>
            <a:off x="8319921" y="4369056"/>
            <a:ext cx="661094" cy="307777"/>
          </a:xfrm>
          <a:prstGeom prst="rect">
            <a:avLst/>
          </a:prstGeom>
          <a:noFill/>
        </p:spPr>
        <p:txBody>
          <a:bodyPr wrap="square" rtlCol="0">
            <a:spAutoFit/>
          </a:bodyPr>
          <a:lstStyle/>
          <a:p>
            <a:pPr algn="ctr"/>
            <a:r>
              <a:rPr lang="en-US" sz="1400" i="1" dirty="0" smtClean="0">
                <a:solidFill>
                  <a:prstClr val="black"/>
                </a:solidFill>
                <a:latin typeface="Eras Demi ITC" panose="020B0805030504020804" pitchFamily="34" charset="0"/>
              </a:rPr>
              <a:t>Sleep</a:t>
            </a:r>
            <a:endParaRPr lang="en-US" sz="1400" i="1" dirty="0">
              <a:solidFill>
                <a:prstClr val="black"/>
              </a:solidFill>
              <a:latin typeface="Eras Demi ITC" panose="020B0805030504020804" pitchFamily="34" charset="0"/>
            </a:endParaRPr>
          </a:p>
        </p:txBody>
      </p:sp>
      <p:sp>
        <p:nvSpPr>
          <p:cNvPr id="26" name="TextBox 25"/>
          <p:cNvSpPr txBox="1"/>
          <p:nvPr/>
        </p:nvSpPr>
        <p:spPr>
          <a:xfrm>
            <a:off x="665241" y="2918475"/>
            <a:ext cx="1154474" cy="276999"/>
          </a:xfrm>
          <a:prstGeom prst="rect">
            <a:avLst/>
          </a:prstGeom>
          <a:noFill/>
        </p:spPr>
        <p:txBody>
          <a:bodyPr wrap="square" rtlCol="0">
            <a:spAutoFit/>
          </a:bodyPr>
          <a:lstStyle/>
          <a:p>
            <a:pPr algn="ctr"/>
            <a:r>
              <a:rPr lang="en-US" sz="1200" dirty="0" smtClean="0">
                <a:solidFill>
                  <a:srgbClr val="70AD47"/>
                </a:solidFill>
                <a:latin typeface="Eras Demi ITC" panose="020B0805030504020804" pitchFamily="34" charset="0"/>
              </a:rPr>
              <a:t>PREFUEL</a:t>
            </a:r>
            <a:endParaRPr lang="en-US" sz="1200" dirty="0">
              <a:solidFill>
                <a:srgbClr val="70AD47"/>
              </a:solidFill>
              <a:latin typeface="Eras Demi ITC" panose="020B0805030504020804" pitchFamily="34" charset="0"/>
            </a:endParaRPr>
          </a:p>
        </p:txBody>
      </p:sp>
      <p:cxnSp>
        <p:nvCxnSpPr>
          <p:cNvPr id="99" name="Straight Arrow Connector 98"/>
          <p:cNvCxnSpPr/>
          <p:nvPr/>
        </p:nvCxnSpPr>
        <p:spPr>
          <a:xfrm flipH="1">
            <a:off x="1090078" y="3150032"/>
            <a:ext cx="22275" cy="1315468"/>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846" y="1435375"/>
            <a:ext cx="754660" cy="822448"/>
          </a:xfrm>
          <a:prstGeom prst="rect">
            <a:avLst/>
          </a:prstGeom>
        </p:spPr>
      </p:pic>
      <p:sp>
        <p:nvSpPr>
          <p:cNvPr id="21" name="5-Point Star 20"/>
          <p:cNvSpPr/>
          <p:nvPr/>
        </p:nvSpPr>
        <p:spPr>
          <a:xfrm>
            <a:off x="909387" y="4501679"/>
            <a:ext cx="261624" cy="23288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5-Point Star 85"/>
          <p:cNvSpPr/>
          <p:nvPr/>
        </p:nvSpPr>
        <p:spPr>
          <a:xfrm>
            <a:off x="1934679" y="4520841"/>
            <a:ext cx="261624" cy="23288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5-Point Star 86"/>
          <p:cNvSpPr/>
          <p:nvPr/>
        </p:nvSpPr>
        <p:spPr>
          <a:xfrm>
            <a:off x="3277873" y="4520841"/>
            <a:ext cx="261624" cy="23288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5-Point Star 97"/>
          <p:cNvSpPr/>
          <p:nvPr/>
        </p:nvSpPr>
        <p:spPr>
          <a:xfrm>
            <a:off x="2024603" y="4520841"/>
            <a:ext cx="261624" cy="232888"/>
          </a:xfrm>
          <a:prstGeom prst="star5">
            <a:avLst/>
          </a:prstGeom>
          <a:solidFill>
            <a:srgbClr val="FFB9B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5-Point Star 99"/>
          <p:cNvSpPr/>
          <p:nvPr/>
        </p:nvSpPr>
        <p:spPr>
          <a:xfrm>
            <a:off x="5202410" y="4518666"/>
            <a:ext cx="261624" cy="23288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5-Point Star 102"/>
          <p:cNvSpPr/>
          <p:nvPr/>
        </p:nvSpPr>
        <p:spPr>
          <a:xfrm>
            <a:off x="3924813" y="4518666"/>
            <a:ext cx="261624" cy="232888"/>
          </a:xfrm>
          <a:prstGeom prst="star5">
            <a:avLst/>
          </a:prstGeom>
          <a:solidFill>
            <a:srgbClr val="FFB9B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5-Point Star 103"/>
          <p:cNvSpPr/>
          <p:nvPr/>
        </p:nvSpPr>
        <p:spPr>
          <a:xfrm>
            <a:off x="6796715" y="4518666"/>
            <a:ext cx="261624" cy="23288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5-Point Star 101"/>
          <p:cNvSpPr/>
          <p:nvPr/>
        </p:nvSpPr>
        <p:spPr>
          <a:xfrm>
            <a:off x="6895228" y="4526783"/>
            <a:ext cx="261624" cy="232888"/>
          </a:xfrm>
          <a:prstGeom prst="star5">
            <a:avLst/>
          </a:prstGeom>
          <a:solidFill>
            <a:srgbClr val="FFB9B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5-Point Star 104"/>
          <p:cNvSpPr/>
          <p:nvPr/>
        </p:nvSpPr>
        <p:spPr>
          <a:xfrm>
            <a:off x="8036554" y="4521047"/>
            <a:ext cx="261624" cy="23288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1" name="Straight Arrow Connector 110"/>
          <p:cNvCxnSpPr/>
          <p:nvPr/>
        </p:nvCxnSpPr>
        <p:spPr>
          <a:xfrm flipV="1">
            <a:off x="2149386" y="2450238"/>
            <a:ext cx="0" cy="1994632"/>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30" name="Curved Connector 29"/>
          <p:cNvCxnSpPr/>
          <p:nvPr/>
        </p:nvCxnSpPr>
        <p:spPr>
          <a:xfrm rot="5400000">
            <a:off x="8737087" y="2727100"/>
            <a:ext cx="291404" cy="235396"/>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8887802" y="2457307"/>
            <a:ext cx="928231" cy="577081"/>
            <a:chOff x="9137183" y="2495443"/>
            <a:chExt cx="928231" cy="577081"/>
          </a:xfrm>
        </p:grpSpPr>
        <p:sp>
          <p:nvSpPr>
            <p:cNvPr id="45" name="TextBox 44"/>
            <p:cNvSpPr txBox="1"/>
            <p:nvPr/>
          </p:nvSpPr>
          <p:spPr>
            <a:xfrm>
              <a:off x="9137183" y="2495443"/>
              <a:ext cx="928231" cy="577081"/>
            </a:xfrm>
            <a:prstGeom prst="rect">
              <a:avLst/>
            </a:prstGeom>
            <a:noFill/>
          </p:spPr>
          <p:txBody>
            <a:bodyPr wrap="square" rtlCol="0">
              <a:spAutoFit/>
            </a:bodyPr>
            <a:lstStyle/>
            <a:p>
              <a:pPr algn="ctr"/>
              <a:r>
                <a:rPr lang="en-US" sz="1050" dirty="0" smtClean="0">
                  <a:solidFill>
                    <a:srgbClr val="93A6D5"/>
                  </a:solidFill>
                  <a:latin typeface="Eras Demi ITC" panose="020B0805030504020804" pitchFamily="34" charset="0"/>
                </a:rPr>
                <a:t>Body Fat</a:t>
              </a:r>
            </a:p>
            <a:p>
              <a:pPr algn="ctr"/>
              <a:r>
                <a:rPr lang="en-US" sz="1050" dirty="0" smtClean="0">
                  <a:solidFill>
                    <a:srgbClr val="93A6D5"/>
                  </a:solidFill>
                  <a:latin typeface="Eras Demi ITC" panose="020B0805030504020804" pitchFamily="34" charset="0"/>
                </a:rPr>
                <a:t>Energy</a:t>
              </a:r>
            </a:p>
            <a:p>
              <a:pPr algn="ctr"/>
              <a:r>
                <a:rPr lang="en-US" sz="1050" dirty="0" smtClean="0">
                  <a:solidFill>
                    <a:srgbClr val="93A6D5"/>
                  </a:solidFill>
                  <a:latin typeface="Eras Demi ITC" panose="020B0805030504020804" pitchFamily="34" charset="0"/>
                </a:rPr>
                <a:t>Muscle</a:t>
              </a:r>
              <a:endParaRPr lang="en-US" sz="1050" dirty="0">
                <a:solidFill>
                  <a:srgbClr val="93A6D5"/>
                </a:solidFill>
                <a:latin typeface="Eras Demi ITC" panose="020B0805030504020804" pitchFamily="34" charset="0"/>
              </a:endParaRPr>
            </a:p>
          </p:txBody>
        </p:sp>
        <p:cxnSp>
          <p:nvCxnSpPr>
            <p:cNvPr id="14" name="Straight Arrow Connector 13"/>
            <p:cNvCxnSpPr/>
            <p:nvPr/>
          </p:nvCxnSpPr>
          <p:spPr>
            <a:xfrm>
              <a:off x="9309969" y="2726726"/>
              <a:ext cx="0" cy="1334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319494" y="2879233"/>
              <a:ext cx="0" cy="1334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9267863" y="2545751"/>
              <a:ext cx="0" cy="123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1" name="Curved Connector 70"/>
          <p:cNvCxnSpPr/>
          <p:nvPr/>
        </p:nvCxnSpPr>
        <p:spPr>
          <a:xfrm rot="16200000" flipV="1">
            <a:off x="8804346" y="3525620"/>
            <a:ext cx="395805" cy="186071"/>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9004964" y="3715931"/>
            <a:ext cx="938930" cy="577081"/>
            <a:chOff x="9126484" y="3280895"/>
            <a:chExt cx="938930" cy="577081"/>
          </a:xfrm>
        </p:grpSpPr>
        <p:sp>
          <p:nvSpPr>
            <p:cNvPr id="47" name="TextBox 46"/>
            <p:cNvSpPr txBox="1"/>
            <p:nvPr/>
          </p:nvSpPr>
          <p:spPr>
            <a:xfrm>
              <a:off x="9126484" y="3280895"/>
              <a:ext cx="938930" cy="577081"/>
            </a:xfrm>
            <a:prstGeom prst="rect">
              <a:avLst/>
            </a:prstGeom>
            <a:noFill/>
          </p:spPr>
          <p:txBody>
            <a:bodyPr wrap="square" rtlCol="0">
              <a:spAutoFit/>
            </a:bodyPr>
            <a:lstStyle/>
            <a:p>
              <a:pPr algn="ctr"/>
              <a:r>
                <a:rPr lang="en-US" sz="1050" dirty="0" smtClean="0">
                  <a:solidFill>
                    <a:srgbClr val="4472C4">
                      <a:lumMod val="75000"/>
                    </a:srgbClr>
                  </a:solidFill>
                  <a:latin typeface="Eras Demi ITC" panose="020B0805030504020804" pitchFamily="34" charset="0"/>
                </a:rPr>
                <a:t>Body Fat</a:t>
              </a:r>
            </a:p>
            <a:p>
              <a:pPr algn="ctr"/>
              <a:r>
                <a:rPr lang="en-US" sz="1050" dirty="0" smtClean="0">
                  <a:solidFill>
                    <a:srgbClr val="4472C4">
                      <a:lumMod val="75000"/>
                    </a:srgbClr>
                  </a:solidFill>
                  <a:latin typeface="Eras Demi ITC" panose="020B0805030504020804" pitchFamily="34" charset="0"/>
                </a:rPr>
                <a:t>Energy</a:t>
              </a:r>
            </a:p>
            <a:p>
              <a:pPr algn="ctr"/>
              <a:r>
                <a:rPr lang="en-US" sz="1050" dirty="0" smtClean="0">
                  <a:solidFill>
                    <a:srgbClr val="4472C4">
                      <a:lumMod val="75000"/>
                    </a:srgbClr>
                  </a:solidFill>
                  <a:latin typeface="Eras Demi ITC" panose="020B0805030504020804" pitchFamily="34" charset="0"/>
                </a:rPr>
                <a:t>Muscle</a:t>
              </a:r>
              <a:endParaRPr lang="en-US" sz="1050" dirty="0">
                <a:solidFill>
                  <a:srgbClr val="4472C4">
                    <a:lumMod val="75000"/>
                  </a:srgbClr>
                </a:solidFill>
                <a:latin typeface="Eras Demi ITC" panose="020B0805030504020804" pitchFamily="34" charset="0"/>
              </a:endParaRPr>
            </a:p>
          </p:txBody>
        </p:sp>
        <p:cxnSp>
          <p:nvCxnSpPr>
            <p:cNvPr id="55" name="Straight Arrow Connector 54"/>
            <p:cNvCxnSpPr/>
            <p:nvPr/>
          </p:nvCxnSpPr>
          <p:spPr>
            <a:xfrm>
              <a:off x="9271869" y="3318995"/>
              <a:ext cx="0" cy="1334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9309969" y="3666333"/>
              <a:ext cx="0" cy="123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9309969" y="3507522"/>
              <a:ext cx="0" cy="123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7666048" y="1260837"/>
            <a:ext cx="2349029" cy="978989"/>
            <a:chOff x="3241648" y="1126624"/>
            <a:chExt cx="2349029" cy="978989"/>
          </a:xfrm>
        </p:grpSpPr>
        <p:sp>
          <p:nvSpPr>
            <p:cNvPr id="58" name="Oval 57"/>
            <p:cNvSpPr/>
            <p:nvPr/>
          </p:nvSpPr>
          <p:spPr>
            <a:xfrm>
              <a:off x="3241648" y="1126624"/>
              <a:ext cx="2305706" cy="978989"/>
            </a:xfrm>
            <a:prstGeom prst="ellipse">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prstClr val="black"/>
                </a:solidFill>
              </a:endParaRPr>
            </a:p>
          </p:txBody>
        </p:sp>
        <p:sp>
          <p:nvSpPr>
            <p:cNvPr id="59" name="5-Point Star 58"/>
            <p:cNvSpPr/>
            <p:nvPr/>
          </p:nvSpPr>
          <p:spPr>
            <a:xfrm>
              <a:off x="3513768" y="1327547"/>
              <a:ext cx="261624" cy="232888"/>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5-Point Star 59"/>
            <p:cNvSpPr/>
            <p:nvPr/>
          </p:nvSpPr>
          <p:spPr>
            <a:xfrm>
              <a:off x="3513768" y="1645747"/>
              <a:ext cx="261624" cy="232888"/>
            </a:xfrm>
            <a:prstGeom prst="star5">
              <a:avLst/>
            </a:prstGeom>
            <a:solidFill>
              <a:srgbClr val="FFB9B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Box 60"/>
            <p:cNvSpPr txBox="1"/>
            <p:nvPr/>
          </p:nvSpPr>
          <p:spPr>
            <a:xfrm>
              <a:off x="3723625" y="1342231"/>
              <a:ext cx="1780969" cy="261610"/>
            </a:xfrm>
            <a:prstGeom prst="rect">
              <a:avLst/>
            </a:prstGeom>
            <a:noFill/>
          </p:spPr>
          <p:txBody>
            <a:bodyPr wrap="square" rtlCol="0">
              <a:spAutoFit/>
            </a:bodyPr>
            <a:lstStyle/>
            <a:p>
              <a:pPr algn="ctr"/>
              <a:r>
                <a:rPr lang="en-US" sz="1100" dirty="0" smtClean="0">
                  <a:solidFill>
                    <a:srgbClr val="4472C4">
                      <a:lumMod val="75000"/>
                    </a:srgbClr>
                  </a:solidFill>
                  <a:latin typeface="Eras Demi ITC" panose="020B0805030504020804" pitchFamily="34" charset="0"/>
                </a:rPr>
                <a:t>Meal: Consistent Eaters</a:t>
              </a:r>
              <a:endParaRPr lang="en-US" sz="1100" dirty="0">
                <a:solidFill>
                  <a:srgbClr val="4472C4">
                    <a:lumMod val="75000"/>
                  </a:srgbClr>
                </a:solidFill>
                <a:latin typeface="Eras Demi ITC" panose="020B0805030504020804" pitchFamily="34" charset="0"/>
              </a:endParaRPr>
            </a:p>
          </p:txBody>
        </p:sp>
        <p:sp>
          <p:nvSpPr>
            <p:cNvPr id="62" name="TextBox 61"/>
            <p:cNvSpPr txBox="1"/>
            <p:nvPr/>
          </p:nvSpPr>
          <p:spPr>
            <a:xfrm>
              <a:off x="3655794" y="1663134"/>
              <a:ext cx="1934883" cy="261610"/>
            </a:xfrm>
            <a:prstGeom prst="rect">
              <a:avLst/>
            </a:prstGeom>
            <a:noFill/>
          </p:spPr>
          <p:txBody>
            <a:bodyPr wrap="square" rtlCol="0">
              <a:spAutoFit/>
            </a:bodyPr>
            <a:lstStyle/>
            <a:p>
              <a:pPr algn="ctr"/>
              <a:r>
                <a:rPr lang="en-US" sz="1100" dirty="0" smtClean="0">
                  <a:ln w="3175">
                    <a:noFill/>
                  </a:ln>
                  <a:solidFill>
                    <a:srgbClr val="93A6D5"/>
                  </a:solidFill>
                  <a:latin typeface="Eras Demi ITC" panose="020B0805030504020804" pitchFamily="34" charset="0"/>
                </a:rPr>
                <a:t>Meal: Inconsistent Eaters</a:t>
              </a:r>
              <a:endParaRPr lang="en-US" sz="1100" dirty="0">
                <a:ln w="3175">
                  <a:noFill/>
                </a:ln>
                <a:solidFill>
                  <a:srgbClr val="93A6D5"/>
                </a:solidFill>
                <a:latin typeface="Eras Demi ITC" panose="020B0805030504020804" pitchFamily="34" charset="0"/>
              </a:endParaRPr>
            </a:p>
          </p:txBody>
        </p:sp>
      </p:grpSp>
    </p:spTree>
    <p:extLst>
      <p:ext uri="{BB962C8B-B14F-4D97-AF65-F5344CB8AC3E}">
        <p14:creationId xmlns:p14="http://schemas.microsoft.com/office/powerpoint/2010/main" val="2843258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460925" y="2124587"/>
            <a:ext cx="4069511" cy="48797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algn="ctr" defTabSz="1036290" eaLnBrk="0" fontAlgn="base" hangingPunct="0">
              <a:spcBef>
                <a:spcPct val="0"/>
              </a:spcBef>
              <a:spcAft>
                <a:spcPts val="1587"/>
              </a:spcAft>
            </a:pPr>
            <a:r>
              <a:rPr lang="en-US" sz="2400" b="1" u="sng" dirty="0" smtClean="0">
                <a:solidFill>
                  <a:srgbClr val="000000"/>
                </a:solidFill>
                <a:latin typeface="Californian FB" panose="0207040306080B030204" pitchFamily="18" charset="0"/>
              </a:rPr>
              <a:t>TYPICAL WRESTLER DIET</a:t>
            </a:r>
          </a:p>
          <a:p>
            <a:pPr defTabSz="1036290" eaLnBrk="0" fontAlgn="base" hangingPunct="0">
              <a:spcBef>
                <a:spcPct val="0"/>
              </a:spcBef>
              <a:spcAft>
                <a:spcPts val="1587"/>
              </a:spcAft>
            </a:pPr>
            <a:r>
              <a:rPr lang="en-US" sz="2400" dirty="0" smtClean="0">
                <a:solidFill>
                  <a:srgbClr val="000000"/>
                </a:solidFill>
                <a:latin typeface="Californian FB" panose="0207040306080B030204" pitchFamily="18" charset="0"/>
              </a:rPr>
              <a:t>B-FAST: nothing or granola bar</a:t>
            </a:r>
          </a:p>
          <a:p>
            <a:pPr defTabSz="1036290" eaLnBrk="0" fontAlgn="base" hangingPunct="0">
              <a:spcBef>
                <a:spcPct val="0"/>
              </a:spcBef>
              <a:spcAft>
                <a:spcPts val="1587"/>
              </a:spcAft>
            </a:pPr>
            <a:r>
              <a:rPr lang="en-US" sz="2400" dirty="0" smtClean="0">
                <a:solidFill>
                  <a:srgbClr val="000000"/>
                </a:solidFill>
                <a:latin typeface="Californian FB" panose="0207040306080B030204" pitchFamily="18" charset="0"/>
              </a:rPr>
              <a:t>LUNCH: sandwich…maybe</a:t>
            </a:r>
          </a:p>
          <a:p>
            <a:pPr defTabSz="1036290" eaLnBrk="0" fontAlgn="base" hangingPunct="0">
              <a:spcBef>
                <a:spcPct val="0"/>
              </a:spcBef>
              <a:spcAft>
                <a:spcPts val="1587"/>
              </a:spcAft>
            </a:pPr>
            <a:r>
              <a:rPr lang="en-US" sz="2400" dirty="0" smtClean="0">
                <a:solidFill>
                  <a:srgbClr val="000000"/>
                </a:solidFill>
                <a:latin typeface="Californian FB" panose="0207040306080B030204" pitchFamily="18" charset="0"/>
              </a:rPr>
              <a:t>AFTERNOON: nothing</a:t>
            </a:r>
          </a:p>
          <a:p>
            <a:pPr defTabSz="1036290" eaLnBrk="0" fontAlgn="base" hangingPunct="0">
              <a:spcBef>
                <a:spcPct val="0"/>
              </a:spcBef>
              <a:spcAft>
                <a:spcPts val="1587"/>
              </a:spcAft>
            </a:pPr>
            <a:r>
              <a:rPr lang="en-US" sz="2400" dirty="0" smtClean="0">
                <a:solidFill>
                  <a:srgbClr val="000000"/>
                </a:solidFill>
                <a:latin typeface="Californian FB" panose="0207040306080B030204" pitchFamily="18" charset="0"/>
              </a:rPr>
              <a:t>DINNER: 3 plates of food (easily 1500-2000 calories)</a:t>
            </a:r>
          </a:p>
        </p:txBody>
      </p:sp>
      <p:sp>
        <p:nvSpPr>
          <p:cNvPr id="5" name="Title 1"/>
          <p:cNvSpPr>
            <a:spLocks noGrp="1"/>
          </p:cNvSpPr>
          <p:nvPr>
            <p:ph type="title"/>
          </p:nvPr>
        </p:nvSpPr>
        <p:spPr>
          <a:xfrm>
            <a:off x="0" y="312413"/>
            <a:ext cx="10058400" cy="1760220"/>
          </a:xfrm>
        </p:spPr>
        <p:txBody>
          <a:bodyPr>
            <a:normAutofit fontScale="90000"/>
          </a:bodyPr>
          <a:lstStyle/>
          <a:p>
            <a:pPr algn="ctr"/>
            <a:r>
              <a:rPr lang="en-US" dirty="0" smtClean="0">
                <a:ln>
                  <a:solidFill>
                    <a:srgbClr val="0C4D8D"/>
                  </a:solidFill>
                </a:ln>
                <a:solidFill>
                  <a:schemeClr val="accent6"/>
                </a:solidFill>
                <a:effectLst>
                  <a:outerShdw blurRad="38100" dist="38100" dir="2700000" algn="tl">
                    <a:srgbClr val="000000">
                      <a:alpha val="43137"/>
                    </a:srgbClr>
                  </a:outerShdw>
                </a:effectLst>
              </a:rPr>
              <a:t>BULK of calories need to be consumed by mid-afternoon</a:t>
            </a:r>
            <a:endParaRPr lang="en-US" dirty="0">
              <a:ln>
                <a:solidFill>
                  <a:srgbClr val="0C4D8D"/>
                </a:solidFill>
              </a:ln>
              <a:solidFill>
                <a:schemeClr val="accent6"/>
              </a:solidFill>
              <a:effectLst>
                <a:outerShdw blurRad="38100" dist="38100" dir="2700000" algn="tl">
                  <a:srgbClr val="000000">
                    <a:alpha val="43137"/>
                  </a:srgbClr>
                </a:outerShdw>
              </a:effectLst>
            </a:endParaRPr>
          </a:p>
        </p:txBody>
      </p:sp>
      <p:sp>
        <p:nvSpPr>
          <p:cNvPr id="6" name="Text Box 4"/>
          <p:cNvSpPr txBox="1">
            <a:spLocks noChangeArrowheads="1"/>
          </p:cNvSpPr>
          <p:nvPr/>
        </p:nvSpPr>
        <p:spPr bwMode="auto">
          <a:xfrm>
            <a:off x="4987205" y="2124586"/>
            <a:ext cx="4526280" cy="4879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algn="ctr" defTabSz="1036290" eaLnBrk="0" fontAlgn="base" hangingPunct="0">
              <a:spcBef>
                <a:spcPct val="0"/>
              </a:spcBef>
              <a:spcAft>
                <a:spcPts val="1587"/>
              </a:spcAft>
            </a:pPr>
            <a:r>
              <a:rPr lang="en-US" sz="2400" b="1" u="sng" dirty="0" smtClean="0">
                <a:solidFill>
                  <a:srgbClr val="000000"/>
                </a:solidFill>
                <a:latin typeface="Californian FB" panose="0207040306080B030204" pitchFamily="18" charset="0"/>
              </a:rPr>
              <a:t>IDEAL WRESTLER DIET</a:t>
            </a:r>
          </a:p>
          <a:p>
            <a:pPr defTabSz="1036290" eaLnBrk="0" fontAlgn="base" hangingPunct="0">
              <a:spcBef>
                <a:spcPct val="0"/>
              </a:spcBef>
              <a:spcAft>
                <a:spcPts val="1587"/>
              </a:spcAft>
            </a:pPr>
            <a:r>
              <a:rPr lang="en-US" sz="2400" dirty="0" smtClean="0">
                <a:solidFill>
                  <a:srgbClr val="000000"/>
                </a:solidFill>
                <a:latin typeface="Californian FB" panose="0207040306080B030204" pitchFamily="18" charset="0"/>
              </a:rPr>
              <a:t>B-FAST: bowl of cereal (no kid cereals) + </a:t>
            </a:r>
            <a:r>
              <a:rPr lang="en-US" sz="2400" dirty="0" err="1" smtClean="0">
                <a:solidFill>
                  <a:srgbClr val="000000"/>
                </a:solidFill>
                <a:latin typeface="Californian FB" panose="0207040306080B030204" pitchFamily="18" charset="0"/>
              </a:rPr>
              <a:t>greek</a:t>
            </a:r>
            <a:r>
              <a:rPr lang="en-US" sz="2400" dirty="0" smtClean="0">
                <a:solidFill>
                  <a:srgbClr val="000000"/>
                </a:solidFill>
                <a:latin typeface="Californian FB" panose="0207040306080B030204" pitchFamily="18" charset="0"/>
              </a:rPr>
              <a:t> yogurt</a:t>
            </a:r>
          </a:p>
          <a:p>
            <a:pPr defTabSz="1036290" eaLnBrk="0" fontAlgn="base" hangingPunct="0">
              <a:spcBef>
                <a:spcPct val="0"/>
              </a:spcBef>
              <a:spcAft>
                <a:spcPts val="1587"/>
              </a:spcAft>
            </a:pPr>
            <a:r>
              <a:rPr lang="en-US" sz="2400" dirty="0" smtClean="0">
                <a:solidFill>
                  <a:srgbClr val="000000"/>
                </a:solidFill>
                <a:latin typeface="Californian FB" panose="0207040306080B030204" pitchFamily="18" charset="0"/>
              </a:rPr>
              <a:t>LUNCH: sandwich, apple, milk, whole-grain goldfish</a:t>
            </a:r>
          </a:p>
          <a:p>
            <a:pPr defTabSz="1036290" eaLnBrk="0" fontAlgn="base" hangingPunct="0">
              <a:spcBef>
                <a:spcPct val="0"/>
              </a:spcBef>
              <a:spcAft>
                <a:spcPts val="1587"/>
              </a:spcAft>
            </a:pPr>
            <a:r>
              <a:rPr lang="en-US" sz="2400" dirty="0" smtClean="0">
                <a:solidFill>
                  <a:srgbClr val="000000"/>
                </a:solidFill>
                <a:latin typeface="Californian FB" panose="0207040306080B030204" pitchFamily="18" charset="0"/>
              </a:rPr>
              <a:t>AFTERNOON: PB&amp;J or trail mix bar before practice</a:t>
            </a:r>
          </a:p>
          <a:p>
            <a:pPr defTabSz="1036290" eaLnBrk="0" fontAlgn="base" hangingPunct="0">
              <a:spcBef>
                <a:spcPct val="0"/>
              </a:spcBef>
              <a:spcAft>
                <a:spcPts val="1587"/>
              </a:spcAft>
            </a:pPr>
            <a:r>
              <a:rPr lang="en-US" sz="2400" dirty="0" smtClean="0">
                <a:solidFill>
                  <a:srgbClr val="000000"/>
                </a:solidFill>
                <a:latin typeface="Californian FB" panose="0207040306080B030204" pitchFamily="18" charset="0"/>
              </a:rPr>
              <a:t>AFTER PRACTICE: </a:t>
            </a:r>
            <a:r>
              <a:rPr lang="en-US" sz="2400" dirty="0" err="1" smtClean="0">
                <a:solidFill>
                  <a:srgbClr val="000000"/>
                </a:solidFill>
                <a:latin typeface="Californian FB" panose="0207040306080B030204" pitchFamily="18" charset="0"/>
              </a:rPr>
              <a:t>choco</a:t>
            </a:r>
            <a:r>
              <a:rPr lang="en-US" sz="2400" dirty="0" smtClean="0">
                <a:solidFill>
                  <a:srgbClr val="000000"/>
                </a:solidFill>
                <a:latin typeface="Californian FB" panose="0207040306080B030204" pitchFamily="18" charset="0"/>
              </a:rPr>
              <a:t> milk</a:t>
            </a:r>
          </a:p>
          <a:p>
            <a:pPr defTabSz="1036290" eaLnBrk="0" fontAlgn="base" hangingPunct="0">
              <a:spcBef>
                <a:spcPct val="0"/>
              </a:spcBef>
              <a:spcAft>
                <a:spcPts val="1587"/>
              </a:spcAft>
            </a:pPr>
            <a:r>
              <a:rPr lang="en-US" sz="2400" dirty="0" smtClean="0">
                <a:solidFill>
                  <a:srgbClr val="000000"/>
                </a:solidFill>
                <a:latin typeface="Californian FB" panose="0207040306080B030204" pitchFamily="18" charset="0"/>
              </a:rPr>
              <a:t>DINNER: 1 plate of food – mostly veggies &amp; protein</a:t>
            </a:r>
          </a:p>
        </p:txBody>
      </p:sp>
    </p:spTree>
    <p:extLst>
      <p:ext uri="{BB962C8B-B14F-4D97-AF65-F5344CB8AC3E}">
        <p14:creationId xmlns:p14="http://schemas.microsoft.com/office/powerpoint/2010/main" val="25249413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08511" y="399856"/>
            <a:ext cx="9052560" cy="1184139"/>
          </a:xfrm>
        </p:spPr>
        <p:txBody>
          <a:bodyPr>
            <a:normAutofit fontScale="90000"/>
          </a:bodyPr>
          <a:lstStyle/>
          <a:p>
            <a:r>
              <a:rPr lang="en-US" sz="6000" dirty="0" smtClean="0">
                <a:effectLst>
                  <a:outerShdw blurRad="38100" dist="38100" dir="2700000" algn="tl">
                    <a:srgbClr val="000000">
                      <a:alpha val="43137"/>
                    </a:srgbClr>
                  </a:outerShdw>
                </a:effectLst>
              </a:rPr>
              <a:t>BREAKFAST: 500-900 calories</a:t>
            </a:r>
            <a:endParaRPr lang="en-US" sz="6000" dirty="0">
              <a:effectLst>
                <a:outerShdw blurRad="38100" dist="38100" dir="2700000" algn="tl">
                  <a:srgbClr val="000000">
                    <a:alpha val="43137"/>
                  </a:srgbClr>
                </a:outerShdw>
              </a:effectLst>
            </a:endParaRPr>
          </a:p>
        </p:txBody>
      </p:sp>
      <p:sp>
        <p:nvSpPr>
          <p:cNvPr id="5" name="TextBox 4"/>
          <p:cNvSpPr txBox="1"/>
          <p:nvPr/>
        </p:nvSpPr>
        <p:spPr>
          <a:xfrm>
            <a:off x="383596" y="1805059"/>
            <a:ext cx="4801354" cy="5016758"/>
          </a:xfrm>
          <a:prstGeom prst="rect">
            <a:avLst/>
          </a:prstGeom>
          <a:noFill/>
        </p:spPr>
        <p:txBody>
          <a:bodyPr wrap="square" rtlCol="0">
            <a:spAutoFit/>
          </a:bodyPr>
          <a:lstStyle/>
          <a:p>
            <a:pPr marL="461963" indent="-285750" defTabSz="914400">
              <a:buFont typeface="Arial" panose="020B0604020202020204" pitchFamily="34" charset="0"/>
              <a:buChar char="•"/>
            </a:pPr>
            <a:r>
              <a:rPr lang="en-US" sz="2000" dirty="0" smtClean="0">
                <a:solidFill>
                  <a:prstClr val="black"/>
                </a:solidFill>
                <a:latin typeface="Californian FB" panose="0207040306080B030204" pitchFamily="18" charset="0"/>
              </a:rPr>
              <a:t>1 bagel with 2 </a:t>
            </a:r>
            <a:r>
              <a:rPr lang="en-US" sz="2000" dirty="0" err="1" smtClean="0">
                <a:solidFill>
                  <a:prstClr val="black"/>
                </a:solidFill>
                <a:latin typeface="Californian FB" panose="0207040306080B030204" pitchFamily="18" charset="0"/>
              </a:rPr>
              <a:t>Tbsp</a:t>
            </a:r>
            <a:r>
              <a:rPr lang="en-US" sz="2000" dirty="0" smtClean="0">
                <a:solidFill>
                  <a:prstClr val="black"/>
                </a:solidFill>
                <a:latin typeface="Californian FB" panose="0207040306080B030204" pitchFamily="18" charset="0"/>
              </a:rPr>
              <a:t> cream cheese plus 1 Greek yogurt</a:t>
            </a:r>
          </a:p>
          <a:p>
            <a:pPr marL="461963" indent="-285750" defTabSz="914400">
              <a:buFont typeface="Arial" panose="020B0604020202020204" pitchFamily="34" charset="0"/>
              <a:buChar char="•"/>
            </a:pPr>
            <a:r>
              <a:rPr lang="en-US" sz="2000" dirty="0" smtClean="0">
                <a:solidFill>
                  <a:prstClr val="black"/>
                </a:solidFill>
                <a:latin typeface="Californian FB" panose="0207040306080B030204" pitchFamily="18" charset="0"/>
              </a:rPr>
              <a:t>Peanut butter &amp; banana wrap plus fruit and milk</a:t>
            </a:r>
          </a:p>
          <a:p>
            <a:pPr marL="461963" indent="-285750" defTabSz="914400">
              <a:buFont typeface="Arial" panose="020B0604020202020204" pitchFamily="34" charset="0"/>
              <a:buChar char="•"/>
            </a:pPr>
            <a:r>
              <a:rPr lang="en-US" sz="2000" dirty="0" smtClean="0">
                <a:solidFill>
                  <a:prstClr val="black"/>
                </a:solidFill>
                <a:latin typeface="Californian FB" panose="0207040306080B030204" pitchFamily="18" charset="0"/>
              </a:rPr>
              <a:t>2 bowls ADULT cereal (mix granola or </a:t>
            </a:r>
            <a:r>
              <a:rPr lang="en-US" sz="2000" dirty="0" err="1" smtClean="0">
                <a:solidFill>
                  <a:prstClr val="black"/>
                </a:solidFill>
                <a:latin typeface="Californian FB" panose="0207040306080B030204" pitchFamily="18" charset="0"/>
              </a:rPr>
              <a:t>grapenuts</a:t>
            </a:r>
            <a:r>
              <a:rPr lang="en-US" sz="2000" dirty="0" smtClean="0">
                <a:solidFill>
                  <a:prstClr val="black"/>
                </a:solidFill>
                <a:latin typeface="Californian FB" panose="0207040306080B030204" pitchFamily="18" charset="0"/>
              </a:rPr>
              <a:t> into cereal for extra calories)</a:t>
            </a:r>
          </a:p>
          <a:p>
            <a:pPr marL="971375" lvl="1" indent="-285750" defTabSz="914400">
              <a:buFont typeface="Arial" panose="020B0604020202020204" pitchFamily="34" charset="0"/>
              <a:buChar char="•"/>
            </a:pPr>
            <a:r>
              <a:rPr lang="en-US" sz="2000" dirty="0" smtClean="0">
                <a:solidFill>
                  <a:prstClr val="black"/>
                </a:solidFill>
                <a:latin typeface="Californian FB" panose="0207040306080B030204" pitchFamily="18" charset="0"/>
              </a:rPr>
              <a:t>ADULT CEREAL: 1-2g fiber per serving, less than 10g sugar/serving</a:t>
            </a:r>
          </a:p>
          <a:p>
            <a:pPr marL="461963" indent="-285750" defTabSz="914400">
              <a:buFont typeface="Arial" panose="020B0604020202020204" pitchFamily="34" charset="0"/>
              <a:buChar char="•"/>
            </a:pPr>
            <a:r>
              <a:rPr lang="en-US" sz="2000" dirty="0" smtClean="0">
                <a:solidFill>
                  <a:prstClr val="black"/>
                </a:solidFill>
                <a:latin typeface="Californian FB" panose="0207040306080B030204" pitchFamily="18" charset="0"/>
              </a:rPr>
              <a:t>Oatmeal with brown sugar, big handful trail mix, glass of juice</a:t>
            </a:r>
          </a:p>
          <a:p>
            <a:pPr marL="461963" indent="-285750" defTabSz="914400">
              <a:buFont typeface="Arial" panose="020B0604020202020204" pitchFamily="34" charset="0"/>
              <a:buChar char="•"/>
            </a:pPr>
            <a:r>
              <a:rPr lang="en-US" sz="2000" dirty="0" smtClean="0">
                <a:solidFill>
                  <a:prstClr val="black"/>
                </a:solidFill>
                <a:latin typeface="Californian FB" panose="0207040306080B030204" pitchFamily="18" charset="0"/>
              </a:rPr>
              <a:t>Oatmeal, </a:t>
            </a:r>
            <a:r>
              <a:rPr lang="en-US" sz="2000" dirty="0" err="1" smtClean="0">
                <a:solidFill>
                  <a:prstClr val="black"/>
                </a:solidFill>
                <a:latin typeface="Californian FB" panose="0207040306080B030204" pitchFamily="18" charset="0"/>
              </a:rPr>
              <a:t>greek</a:t>
            </a:r>
            <a:r>
              <a:rPr lang="en-US" sz="2000" dirty="0" smtClean="0">
                <a:solidFill>
                  <a:prstClr val="black"/>
                </a:solidFill>
                <a:latin typeface="Californian FB" panose="0207040306080B030204" pitchFamily="18" charset="0"/>
              </a:rPr>
              <a:t> yogurt, banana, juice</a:t>
            </a:r>
          </a:p>
          <a:p>
            <a:pPr marL="461963" indent="-285750" defTabSz="914400">
              <a:buFont typeface="Arial" panose="020B0604020202020204" pitchFamily="34" charset="0"/>
              <a:buChar char="•"/>
            </a:pPr>
            <a:r>
              <a:rPr lang="en-US" sz="2000" dirty="0">
                <a:solidFill>
                  <a:prstClr val="black"/>
                </a:solidFill>
                <a:latin typeface="Californian FB" panose="0207040306080B030204" pitchFamily="18" charset="0"/>
              </a:rPr>
              <a:t>Roll up a tortilla with scrambled </a:t>
            </a:r>
            <a:r>
              <a:rPr lang="en-US" sz="2000" dirty="0" smtClean="0">
                <a:solidFill>
                  <a:prstClr val="black"/>
                </a:solidFill>
                <a:latin typeface="Californian FB" panose="0207040306080B030204" pitchFamily="18" charset="0"/>
              </a:rPr>
              <a:t>eggs </a:t>
            </a:r>
            <a:r>
              <a:rPr lang="en-US" sz="2000" dirty="0">
                <a:solidFill>
                  <a:prstClr val="black"/>
                </a:solidFill>
                <a:latin typeface="Californian FB" panose="0207040306080B030204" pitchFamily="18" charset="0"/>
              </a:rPr>
              <a:t>and salsa</a:t>
            </a:r>
            <a:endParaRPr lang="en-US" sz="2000" dirty="0" smtClean="0">
              <a:solidFill>
                <a:prstClr val="black"/>
              </a:solidFill>
              <a:latin typeface="Californian FB" panose="0207040306080B030204" pitchFamily="18" charset="0"/>
            </a:endParaRPr>
          </a:p>
          <a:p>
            <a:pPr marL="461963" indent="-285750" defTabSz="914400">
              <a:buFont typeface="Arial" panose="020B0604020202020204" pitchFamily="34" charset="0"/>
              <a:buChar char="•"/>
            </a:pPr>
            <a:r>
              <a:rPr lang="en-US" sz="2000" dirty="0" smtClean="0">
                <a:solidFill>
                  <a:prstClr val="black"/>
                </a:solidFill>
                <a:latin typeface="Californian FB" panose="0207040306080B030204" pitchFamily="18" charset="0"/>
              </a:rPr>
              <a:t>1-2 </a:t>
            </a:r>
            <a:r>
              <a:rPr lang="en-US" sz="2000" dirty="0" err="1" smtClean="0">
                <a:solidFill>
                  <a:prstClr val="black"/>
                </a:solidFill>
                <a:latin typeface="Californian FB" panose="0207040306080B030204" pitchFamily="18" charset="0"/>
              </a:rPr>
              <a:t>clif</a:t>
            </a:r>
            <a:r>
              <a:rPr lang="en-US" sz="2000" dirty="0" smtClean="0">
                <a:solidFill>
                  <a:prstClr val="black"/>
                </a:solidFill>
                <a:latin typeface="Californian FB" panose="0207040306080B030204" pitchFamily="18" charset="0"/>
              </a:rPr>
              <a:t> bars, banana, milk or juice box</a:t>
            </a:r>
          </a:p>
          <a:p>
            <a:pPr marL="461963" indent="-285750" defTabSz="914400">
              <a:buFont typeface="Arial" panose="020B0604020202020204" pitchFamily="34" charset="0"/>
              <a:buChar char="•"/>
            </a:pPr>
            <a:r>
              <a:rPr lang="en-US" sz="2000" dirty="0" smtClean="0">
                <a:solidFill>
                  <a:prstClr val="black"/>
                </a:solidFill>
                <a:latin typeface="Californian FB" panose="0207040306080B030204" pitchFamily="18" charset="0"/>
              </a:rPr>
              <a:t>2 eggs, avocado, 2 slices toast, milk or yogurt, juice</a:t>
            </a:r>
          </a:p>
        </p:txBody>
      </p:sp>
      <p:sp>
        <p:nvSpPr>
          <p:cNvPr id="7" name="Rectangle 3"/>
          <p:cNvSpPr>
            <a:spLocks noChangeArrowheads="1"/>
          </p:cNvSpPr>
          <p:nvPr/>
        </p:nvSpPr>
        <p:spPr bwMode="auto">
          <a:xfrm>
            <a:off x="5184950" y="1823075"/>
            <a:ext cx="4873450" cy="4295715"/>
          </a:xfrm>
          <a:prstGeom prst="star16">
            <a:avLst>
              <a:gd name="adj" fmla="val 33750"/>
            </a:avLst>
          </a:prstGeom>
          <a:solidFill>
            <a:schemeClr val="tx1"/>
          </a:solidFill>
          <a:ln>
            <a:noFill/>
          </a:ln>
          <a:effectLst/>
          <a:extLst/>
        </p:spPr>
        <p:txBody>
          <a:bodyPr vert="horz" wrap="square" lIns="91440" tIns="45720" rIns="91440" bIns="45720" numCol="1" anchor="ctr" anchorCtr="0" compatLnSpc="1">
            <a:prstTxWarp prst="textNoShape">
              <a:avLst/>
            </a:prstTxWarp>
            <a:spAutoFit/>
          </a:bodyPr>
          <a:lstStyle/>
          <a:p>
            <a:pPr algn="ctr" defTabSz="914400"/>
            <a:r>
              <a:rPr lang="en-US" sz="1600" dirty="0">
                <a:solidFill>
                  <a:prstClr val="white"/>
                </a:solidFill>
                <a:latin typeface="Candara" panose="020E0502030303020204" pitchFamily="34" charset="0"/>
                <a:ea typeface="Calibri" panose="020F0502020204030204" pitchFamily="34" charset="0"/>
                <a:cs typeface="Times New Roman" panose="02020603050405020304" pitchFamily="18" charset="0"/>
              </a:rPr>
              <a:t>Eating more during the morning &amp; day will lead to higher energy at practice, stronger bodies, and leaning out. </a:t>
            </a:r>
            <a:endParaRPr lang="en-US" sz="1600" dirty="0" smtClean="0">
              <a:solidFill>
                <a:prstClr val="white"/>
              </a:solidFill>
              <a:latin typeface="Candara" panose="020E0502030303020204" pitchFamily="34" charset="0"/>
              <a:ea typeface="Calibri" panose="020F0502020204030204" pitchFamily="34" charset="0"/>
              <a:cs typeface="Times New Roman" panose="02020603050405020304" pitchFamily="18" charset="0"/>
            </a:endParaRPr>
          </a:p>
          <a:p>
            <a:pPr algn="ctr" defTabSz="914400"/>
            <a:r>
              <a:rPr lang="en-US" sz="1600" b="1" dirty="0" smtClean="0">
                <a:solidFill>
                  <a:srgbClr val="C00000"/>
                </a:solidFill>
                <a:latin typeface="Candara" panose="020E0502030303020204" pitchFamily="34" charset="0"/>
                <a:ea typeface="Calibri" panose="020F0502020204030204" pitchFamily="34" charset="0"/>
                <a:cs typeface="Times New Roman" panose="02020603050405020304" pitchFamily="18" charset="0"/>
              </a:rPr>
              <a:t>*Bonus*</a:t>
            </a:r>
            <a:r>
              <a:rPr lang="en-US" sz="1600" dirty="0" smtClean="0">
                <a:solidFill>
                  <a:srgbClr val="C00000"/>
                </a:solidFill>
                <a:latin typeface="Candara" panose="020E0502030303020204" pitchFamily="34" charset="0"/>
                <a:ea typeface="Calibri" panose="020F0502020204030204" pitchFamily="34" charset="0"/>
                <a:cs typeface="Times New Roman" panose="02020603050405020304" pitchFamily="18" charset="0"/>
              </a:rPr>
              <a:t> </a:t>
            </a:r>
            <a:r>
              <a:rPr lang="en-US" sz="1600" dirty="0">
                <a:solidFill>
                  <a:prstClr val="white"/>
                </a:solidFill>
                <a:latin typeface="Candara" panose="020E0502030303020204" pitchFamily="34" charset="0"/>
                <a:ea typeface="Calibri" panose="020F0502020204030204" pitchFamily="34" charset="0"/>
                <a:cs typeface="Times New Roman" panose="02020603050405020304" pitchFamily="18" charset="0"/>
              </a:rPr>
              <a:t>– better able to concentrate in class and improved sleep</a:t>
            </a:r>
            <a:endParaRPr lang="en-US" sz="1600"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8251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208511" y="399856"/>
            <a:ext cx="9052560" cy="1184139"/>
          </a:xfrm>
        </p:spPr>
        <p:txBody>
          <a:bodyPr>
            <a:normAutofit/>
          </a:bodyPr>
          <a:lstStyle/>
          <a:p>
            <a:r>
              <a:rPr lang="en-US" sz="6000" dirty="0" smtClean="0">
                <a:effectLst>
                  <a:outerShdw blurRad="38100" dist="38100" dir="2700000" algn="tl">
                    <a:srgbClr val="000000">
                      <a:alpha val="43137"/>
                    </a:srgbClr>
                  </a:outerShdw>
                </a:effectLst>
              </a:rPr>
              <a:t>THE BASICS</a:t>
            </a:r>
            <a:endParaRPr lang="en-US" sz="6000" dirty="0">
              <a:effectLst>
                <a:outerShdw blurRad="38100" dist="38100" dir="2700000" algn="tl">
                  <a:srgbClr val="000000">
                    <a:alpha val="43137"/>
                  </a:srgbClr>
                </a:outerShdw>
              </a:effectLst>
            </a:endParaRPr>
          </a:p>
        </p:txBody>
      </p:sp>
      <p:sp>
        <p:nvSpPr>
          <p:cNvPr id="9" name="Text Box 4"/>
          <p:cNvSpPr txBox="1">
            <a:spLocks noChangeArrowheads="1"/>
          </p:cNvSpPr>
          <p:nvPr/>
        </p:nvSpPr>
        <p:spPr bwMode="auto">
          <a:xfrm>
            <a:off x="406400" y="1869440"/>
            <a:ext cx="9337040" cy="4959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Meet energy needs</a:t>
            </a:r>
            <a:endParaRPr lang="en-US" sz="3200" dirty="0">
              <a:solidFill>
                <a:srgbClr val="000000"/>
              </a:solidFill>
              <a:latin typeface="Californian FB" panose="0207040306080B030204" pitchFamily="18" charset="0"/>
            </a:endParaRPr>
          </a:p>
          <a:p>
            <a:pPr marL="514350" indent="-514350" defTabSz="1036290" eaLnBrk="0" fontAlgn="base" hangingPunct="0">
              <a:spcBef>
                <a:spcPct val="0"/>
              </a:spcBef>
              <a:spcAft>
                <a:spcPts val="1587"/>
              </a:spcAft>
              <a:buAutoNum type="arabicPeriod"/>
            </a:pPr>
            <a:r>
              <a:rPr lang="en-US" sz="3200" dirty="0">
                <a:solidFill>
                  <a:srgbClr val="000000"/>
                </a:solidFill>
                <a:latin typeface="Californian FB" panose="0207040306080B030204" pitchFamily="18" charset="0"/>
              </a:rPr>
              <a:t>Quality</a:t>
            </a:r>
          </a:p>
          <a:p>
            <a:pPr marL="514350" indent="-514350" defTabSz="1036290" eaLnBrk="0" fontAlgn="base" hangingPunct="0">
              <a:spcBef>
                <a:spcPct val="0"/>
              </a:spcBef>
              <a:spcAft>
                <a:spcPts val="1587"/>
              </a:spcAft>
              <a:buFontTx/>
              <a:buAutoNum type="arabicPeriod"/>
            </a:pPr>
            <a:r>
              <a:rPr lang="en-US" sz="3200" dirty="0" smtClean="0">
                <a:solidFill>
                  <a:srgbClr val="000000"/>
                </a:solidFill>
                <a:latin typeface="Californian FB" panose="0207040306080B030204" pitchFamily="18" charset="0"/>
              </a:rPr>
              <a:t>Consistency      &amp; </a:t>
            </a:r>
            <a:r>
              <a:rPr lang="en-US" sz="3600" b="1" dirty="0" smtClean="0">
                <a:solidFill>
                  <a:srgbClr val="C00000"/>
                </a:solidFill>
                <a:latin typeface="Californian FB" panose="0207040306080B030204" pitchFamily="18" charset="0"/>
              </a:rPr>
              <a:t>TIMING </a:t>
            </a:r>
            <a:endParaRPr lang="en-US" sz="3600" b="1" dirty="0">
              <a:solidFill>
                <a:srgbClr val="C00000"/>
              </a:solidFill>
              <a:latin typeface="Californian FB" panose="0207040306080B030204" pitchFamily="18" charset="0"/>
            </a:endParaRPr>
          </a:p>
          <a:p>
            <a:pPr marL="1023762" lvl="1" indent="-514350" defTabSz="1036290" eaLnBrk="0" fontAlgn="base" hangingPunct="0">
              <a:spcBef>
                <a:spcPct val="0"/>
              </a:spcBef>
              <a:spcAft>
                <a:spcPts val="1587"/>
              </a:spcAft>
              <a:buFont typeface="Wingdings" panose="05000000000000000000" pitchFamily="2" charset="2"/>
              <a:buChar char="Ø"/>
            </a:pPr>
            <a:r>
              <a:rPr lang="en-US" sz="3600" b="1" dirty="0" smtClean="0">
                <a:solidFill>
                  <a:srgbClr val="000000"/>
                </a:solidFill>
                <a:latin typeface="Californian FB" panose="0207040306080B030204" pitchFamily="18" charset="0"/>
              </a:rPr>
              <a:t> </a:t>
            </a:r>
            <a:r>
              <a:rPr lang="en-US" sz="3600" b="1" dirty="0" smtClean="0">
                <a:solidFill>
                  <a:srgbClr val="C00000"/>
                </a:solidFill>
                <a:latin typeface="Californian FB" panose="0207040306080B030204" pitchFamily="18" charset="0"/>
              </a:rPr>
              <a:t>Fuel body around training</a:t>
            </a:r>
          </a:p>
          <a:p>
            <a:pPr defTabSz="1036290" eaLnBrk="0" fontAlgn="base" hangingPunct="0">
              <a:spcBef>
                <a:spcPct val="0"/>
              </a:spcBef>
              <a:spcAft>
                <a:spcPts val="1587"/>
              </a:spcAft>
            </a:pPr>
            <a:endParaRPr lang="en-US" altLang="en-US" sz="2400" dirty="0">
              <a:latin typeface="Californian FB" panose="0207040306080B030204" pitchFamily="18" charset="0"/>
            </a:endParaRPr>
          </a:p>
        </p:txBody>
      </p:sp>
      <p:pic>
        <p:nvPicPr>
          <p:cNvPr id="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4931" y="1799102"/>
            <a:ext cx="469522" cy="488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276" y="2542232"/>
            <a:ext cx="469522" cy="4882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9757" y="3245617"/>
            <a:ext cx="469522" cy="48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3312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7640" y="464989"/>
            <a:ext cx="9639300" cy="1005840"/>
          </a:xfrm>
        </p:spPr>
        <p:txBody>
          <a:bodyPr>
            <a:normAutofit/>
          </a:bodyPr>
          <a:lstStyle/>
          <a:p>
            <a:pPr eaLnBrk="1" hangingPunct="1"/>
            <a:r>
              <a:rPr lang="en-US" altLang="en-US" dirty="0" smtClean="0">
                <a:effectLst>
                  <a:outerShdw blurRad="38100" dist="38100" dir="2700000" algn="tl">
                    <a:srgbClr val="000000">
                      <a:alpha val="43137"/>
                    </a:srgbClr>
                  </a:outerShdw>
                </a:effectLst>
              </a:rPr>
              <a:t>PRE WORKOUT FUELING</a:t>
            </a:r>
          </a:p>
        </p:txBody>
      </p:sp>
      <p:sp>
        <p:nvSpPr>
          <p:cNvPr id="12291" name="Rectangle 3"/>
          <p:cNvSpPr>
            <a:spLocks noGrp="1" noChangeArrowheads="1"/>
          </p:cNvSpPr>
          <p:nvPr>
            <p:ph sz="half" idx="1"/>
          </p:nvPr>
        </p:nvSpPr>
        <p:spPr>
          <a:xfrm>
            <a:off x="568976" y="2639383"/>
            <a:ext cx="4042070" cy="4066718"/>
          </a:xfrm>
        </p:spPr>
        <p:txBody>
          <a:bodyPr>
            <a:normAutofit/>
          </a:bodyPr>
          <a:lstStyle/>
          <a:p>
            <a:pPr marL="565785" indent="-565785">
              <a:buClrTx/>
              <a:buFontTx/>
              <a:buAutoNum type="arabicParenR"/>
            </a:pPr>
            <a:r>
              <a:rPr lang="en-US" altLang="en-US" dirty="0" smtClean="0">
                <a:solidFill>
                  <a:schemeClr val="tx1"/>
                </a:solidFill>
                <a:cs typeface="Tahoma" panose="020B0604030504040204" pitchFamily="34" charset="0"/>
              </a:rPr>
              <a:t>Protein </a:t>
            </a:r>
          </a:p>
          <a:p>
            <a:pPr marL="1005840" lvl="1" indent="-565785">
              <a:spcBef>
                <a:spcPct val="0"/>
              </a:spcBef>
              <a:buClrTx/>
            </a:pPr>
            <a:r>
              <a:rPr lang="en-US" altLang="en-US" sz="1760" dirty="0">
                <a:solidFill>
                  <a:schemeClr val="tx1"/>
                </a:solidFill>
                <a:latin typeface="Californian FB" panose="0207040306080B030204" pitchFamily="18" charset="0"/>
                <a:cs typeface="Tahoma" panose="020B0604030504040204" pitchFamily="34" charset="0"/>
              </a:rPr>
              <a:t>8</a:t>
            </a:r>
            <a:r>
              <a:rPr lang="en-US" altLang="en-US" sz="1760" dirty="0" smtClean="0">
                <a:solidFill>
                  <a:schemeClr val="tx1"/>
                </a:solidFill>
                <a:latin typeface="Californian FB" panose="0207040306080B030204" pitchFamily="18" charset="0"/>
                <a:cs typeface="Tahoma" panose="020B0604030504040204" pitchFamily="34" charset="0"/>
              </a:rPr>
              <a:t>-15g </a:t>
            </a:r>
            <a:r>
              <a:rPr lang="en-US" altLang="en-US" sz="1760" dirty="0">
                <a:solidFill>
                  <a:schemeClr val="tx1"/>
                </a:solidFill>
                <a:latin typeface="Californian FB" panose="0207040306080B030204" pitchFamily="18" charset="0"/>
                <a:cs typeface="Tahoma" panose="020B0604030504040204" pitchFamily="34" charset="0"/>
              </a:rPr>
              <a:t>of Protein</a:t>
            </a:r>
          </a:p>
          <a:p>
            <a:pPr marL="1005840" lvl="1" indent="-565785">
              <a:spcBef>
                <a:spcPct val="0"/>
              </a:spcBef>
              <a:buClrTx/>
            </a:pPr>
            <a:r>
              <a:rPr lang="en-US" altLang="en-US" sz="1760" dirty="0" smtClean="0">
                <a:solidFill>
                  <a:schemeClr val="tx1"/>
                </a:solidFill>
                <a:latin typeface="Californian FB" panose="0207040306080B030204" pitchFamily="18" charset="0"/>
                <a:cs typeface="Tahoma" panose="020B0604030504040204" pitchFamily="34" charset="0"/>
              </a:rPr>
              <a:t>Greek yogurt, string cheese</a:t>
            </a:r>
            <a:endParaRPr lang="en-US" altLang="en-US" sz="1760" dirty="0">
              <a:solidFill>
                <a:schemeClr val="tx1"/>
              </a:solidFill>
              <a:latin typeface="Californian FB" panose="0207040306080B030204" pitchFamily="18" charset="0"/>
              <a:cs typeface="Tahoma" panose="020B0604030504040204" pitchFamily="34" charset="0"/>
            </a:endParaRPr>
          </a:p>
          <a:p>
            <a:pPr marL="565785" indent="-565785">
              <a:buClrTx/>
              <a:buFontTx/>
              <a:buAutoNum type="arabicParenR"/>
            </a:pPr>
            <a:r>
              <a:rPr lang="en-US" altLang="en-US" dirty="0" smtClean="0">
                <a:solidFill>
                  <a:schemeClr val="tx1"/>
                </a:solidFill>
                <a:cs typeface="Tahoma" panose="020B0604030504040204" pitchFamily="34" charset="0"/>
              </a:rPr>
              <a:t>Carbohydrate </a:t>
            </a:r>
          </a:p>
          <a:p>
            <a:pPr marL="1005840" lvl="1" indent="-565785">
              <a:spcBef>
                <a:spcPct val="0"/>
              </a:spcBef>
              <a:buClrTx/>
            </a:pPr>
            <a:r>
              <a:rPr lang="en-US" altLang="en-US" sz="1760" dirty="0" smtClean="0">
                <a:solidFill>
                  <a:schemeClr val="tx1"/>
                </a:solidFill>
                <a:latin typeface="Californian FB" panose="0207040306080B030204" pitchFamily="18" charset="0"/>
                <a:ea typeface="Tahoma" panose="020B0604030504040204" pitchFamily="34" charset="0"/>
                <a:cs typeface="Tahoma" panose="020B0604030504040204" pitchFamily="34" charset="0"/>
              </a:rPr>
              <a:t>15-45g</a:t>
            </a:r>
          </a:p>
          <a:p>
            <a:pPr marL="1005840" lvl="1" indent="-565785">
              <a:spcBef>
                <a:spcPct val="0"/>
              </a:spcBef>
              <a:buClrTx/>
            </a:pPr>
            <a:r>
              <a:rPr lang="en-US" altLang="en-US" sz="1760" dirty="0" smtClean="0">
                <a:solidFill>
                  <a:schemeClr val="tx1"/>
                </a:solidFill>
                <a:latin typeface="Californian FB" panose="0207040306080B030204" pitchFamily="18" charset="0"/>
                <a:ea typeface="Tahoma" panose="020B0604030504040204" pitchFamily="34" charset="0"/>
                <a:cs typeface="Tahoma" panose="020B0604030504040204" pitchFamily="34" charset="0"/>
              </a:rPr>
              <a:t>Top off energy stores</a:t>
            </a:r>
          </a:p>
          <a:p>
            <a:pPr marL="1005840" lvl="1" indent="-565785">
              <a:spcBef>
                <a:spcPct val="0"/>
              </a:spcBef>
              <a:buClrTx/>
            </a:pPr>
            <a:r>
              <a:rPr lang="en-US" altLang="en-US" sz="1760" dirty="0" smtClean="0">
                <a:solidFill>
                  <a:schemeClr val="tx1"/>
                </a:solidFill>
                <a:latin typeface="Californian FB" panose="0207040306080B030204" pitchFamily="18" charset="0"/>
                <a:cs typeface="Tahoma" panose="020B0604030504040204" pitchFamily="34" charset="0"/>
              </a:rPr>
              <a:t>Granola bars, PB&amp;J, fruit cup/applesauce</a:t>
            </a:r>
            <a:endParaRPr lang="en-US" altLang="en-US" sz="1760" dirty="0">
              <a:solidFill>
                <a:schemeClr val="tx1"/>
              </a:solidFill>
              <a:latin typeface="Californian FB" panose="0207040306080B030204" pitchFamily="18" charset="0"/>
              <a:cs typeface="Tahoma" panose="020B0604030504040204" pitchFamily="34" charset="0"/>
            </a:endParaRPr>
          </a:p>
          <a:p>
            <a:pPr marL="565785" indent="-565785">
              <a:buClrTx/>
              <a:buFontTx/>
              <a:buAutoNum type="arabicParenR"/>
            </a:pPr>
            <a:r>
              <a:rPr lang="en-US" altLang="en-US" dirty="0" smtClean="0">
                <a:solidFill>
                  <a:schemeClr val="tx1"/>
                </a:solidFill>
                <a:cs typeface="Tahoma" panose="020B0604030504040204" pitchFamily="34" charset="0"/>
              </a:rPr>
              <a:t>Fluids</a:t>
            </a:r>
          </a:p>
          <a:p>
            <a:pPr marL="565785" indent="-565785">
              <a:buClrTx/>
              <a:buFontTx/>
              <a:buAutoNum type="arabicParenR"/>
            </a:pPr>
            <a:r>
              <a:rPr lang="en-US" altLang="en-US" dirty="0" smtClean="0">
                <a:solidFill>
                  <a:schemeClr val="tx1"/>
                </a:solidFill>
                <a:cs typeface="Tahoma" panose="020B0604030504040204" pitchFamily="34" charset="0"/>
              </a:rPr>
              <a:t>Electrolytes</a:t>
            </a:r>
          </a:p>
        </p:txBody>
      </p:sp>
      <p:sp>
        <p:nvSpPr>
          <p:cNvPr id="7" name="Rectangle 2"/>
          <p:cNvSpPr txBox="1">
            <a:spLocks noChangeArrowheads="1"/>
          </p:cNvSpPr>
          <p:nvPr/>
        </p:nvSpPr>
        <p:spPr bwMode="auto">
          <a:xfrm>
            <a:off x="125730" y="1569254"/>
            <a:ext cx="9723120" cy="100584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algn="ctr" defTabSz="1005840" eaLnBrk="0" fontAlgn="base" hangingPunct="0">
              <a:spcBef>
                <a:spcPct val="0"/>
              </a:spcBef>
              <a:spcAft>
                <a:spcPct val="0"/>
              </a:spcAft>
              <a:defRPr/>
            </a:pPr>
            <a:r>
              <a:rPr lang="en-US" sz="3080" kern="0" dirty="0">
                <a:solidFill>
                  <a:srgbClr val="44546A"/>
                </a:solidFill>
                <a:latin typeface="Tahoma" pitchFamily="34" charset="0"/>
                <a:cs typeface="Tahoma" pitchFamily="34" charset="0"/>
              </a:rPr>
              <a:t>Timeline:  Within </a:t>
            </a:r>
            <a:r>
              <a:rPr lang="en-US" sz="3080" kern="0" dirty="0" smtClean="0">
                <a:solidFill>
                  <a:srgbClr val="44546A"/>
                </a:solidFill>
                <a:latin typeface="Tahoma" pitchFamily="34" charset="0"/>
                <a:cs typeface="Tahoma" pitchFamily="34" charset="0"/>
              </a:rPr>
              <a:t>15-60 </a:t>
            </a:r>
            <a:r>
              <a:rPr lang="en-US" sz="3080" kern="0" dirty="0">
                <a:solidFill>
                  <a:srgbClr val="44546A"/>
                </a:solidFill>
                <a:latin typeface="Tahoma" pitchFamily="34" charset="0"/>
                <a:cs typeface="Tahoma" pitchFamily="34" charset="0"/>
              </a:rPr>
              <a:t>minutes </a:t>
            </a:r>
            <a:r>
              <a:rPr lang="en-US" sz="3080" kern="0" dirty="0" smtClean="0">
                <a:solidFill>
                  <a:srgbClr val="44546A"/>
                </a:solidFill>
                <a:latin typeface="Tahoma" pitchFamily="34" charset="0"/>
                <a:cs typeface="Tahoma" pitchFamily="34" charset="0"/>
              </a:rPr>
              <a:t>before training</a:t>
            </a:r>
            <a:endParaRPr lang="en-US" sz="3080" kern="0" dirty="0">
              <a:solidFill>
                <a:srgbClr val="44546A"/>
              </a:solidFill>
              <a:latin typeface="Tahoma" pitchFamily="34" charset="0"/>
              <a:cs typeface="Tahoma" pitchFamily="34" charset="0"/>
            </a:endParaRPr>
          </a:p>
        </p:txBody>
      </p:sp>
      <p:pic>
        <p:nvPicPr>
          <p:cNvPr id="8" name="rg_hi" descr="ANd9GcSjjTk94sWp0qwr7dHU-x5hNcnTVbEWLE9RfiCCOVh89r4t7AKX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236" y="6588115"/>
            <a:ext cx="1002529" cy="371839"/>
          </a:xfrm>
          <a:prstGeom prst="rect">
            <a:avLst/>
          </a:prstGeom>
          <a:noFill/>
          <a:ln>
            <a:noFill/>
          </a:ln>
          <a:extLst/>
        </p:spPr>
      </p:pic>
      <p:pic>
        <p:nvPicPr>
          <p:cNvPr id="12" name="Picture 4" descr="http://img2.targetimg2.com/wcsstore/TargetSAS/img/p/13/44/134471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455" t="5325" r="18374" b="5163"/>
          <a:stretch/>
        </p:blipFill>
        <p:spPr bwMode="auto">
          <a:xfrm>
            <a:off x="6545678" y="5436615"/>
            <a:ext cx="493504" cy="699289"/>
          </a:xfrm>
          <a:prstGeom prst="rect">
            <a:avLst/>
          </a:prstGeom>
          <a:noFill/>
          <a:extLst>
            <a:ext uri="{909E8E84-426E-40DD-AFC4-6F175D3DCCD1}">
              <a14:hiddenFill xmlns:a14="http://schemas.microsoft.com/office/drawing/2010/main">
                <a:solidFill>
                  <a:srgbClr val="FFFFFF"/>
                </a:solidFill>
              </a14:hiddenFill>
            </a:ext>
          </a:extLst>
        </p:spPr>
      </p:pic>
      <p:pic>
        <p:nvPicPr>
          <p:cNvPr id="13" name="rg_hi" descr="ANd9GcSXRNMLn2pHnRmANtOAF5Hi_GsY7-Q9tDs9fS0-eDfaRjaNnDdZ"/>
          <p:cNvPicPr>
            <a:picLocks noChangeAspect="1" noChangeArrowheads="1"/>
          </p:cNvPicPr>
          <p:nvPr/>
        </p:nvPicPr>
        <p:blipFill>
          <a:blip r:embed="rId5" cstate="print">
            <a:extLst>
              <a:ext uri="{28A0092B-C50C-407E-A947-70E740481C1C}">
                <a14:useLocalDpi xmlns:a14="http://schemas.microsoft.com/office/drawing/2010/main" val="0"/>
              </a:ext>
            </a:extLst>
          </a:blip>
          <a:srcRect l="6062" t="10054" r="5658" b="11060"/>
          <a:stretch>
            <a:fillRect/>
          </a:stretch>
        </p:blipFill>
        <p:spPr bwMode="auto">
          <a:xfrm>
            <a:off x="8569267" y="5817298"/>
            <a:ext cx="862288" cy="619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http://sonicmenu.s3.amazonaws.com/1111350405754.0453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8930" y="5367831"/>
            <a:ext cx="896639" cy="1008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agoramedia.com/everydayhealth/gcms/pg-snacks-for-kids-with-adhd-05-ful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9306" y="6289857"/>
            <a:ext cx="830789" cy="6230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ngimg.com/upload/banana_PNG83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2650" y="6101468"/>
            <a:ext cx="989280" cy="6709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ecx.images-amazon.com/images/I/71mKuePJgKL._SL1500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53227" y="5705073"/>
            <a:ext cx="830274" cy="8302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annies.com/wp-content/uploads/2013/10/Fruit_ORG_Bunny_Fruit_Snack_Box_Pink_Lemonade_FR___.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95212" y="5907624"/>
            <a:ext cx="871437" cy="9574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biltongstmarcus.co.uk/wp-content/uploads/2014/04/5202beef_jerky.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40488" y="5651072"/>
            <a:ext cx="1022376" cy="6387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89412" y="3173049"/>
            <a:ext cx="4613647" cy="1944378"/>
          </a:xfrm>
          <a:prstGeom prst="rect">
            <a:avLst/>
          </a:prstGeom>
        </p:spPr>
        <p:txBody>
          <a:bodyPr wrap="square">
            <a:spAutoFit/>
          </a:bodyPr>
          <a:lstStyle/>
          <a:p>
            <a:pPr marL="508000" lvl="1" indent="-508000"/>
            <a:r>
              <a:rPr lang="en-US" u="sng" dirty="0" smtClean="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Easy </a:t>
            </a:r>
            <a:r>
              <a:rPr lang="en-US" u="sng" dirty="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to pack snack: </a:t>
            </a:r>
            <a:endParaRPr lang="en-US" u="sng" dirty="0" smtClean="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endParaRPr>
          </a:p>
          <a:p>
            <a:pPr marL="508000" lvl="1" indent="-508000"/>
            <a:r>
              <a:rPr lang="en-US" dirty="0" smtClean="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	PB&amp;J</a:t>
            </a:r>
            <a:r>
              <a:rPr lang="en-US" dirty="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 applesauce cups, </a:t>
            </a:r>
            <a:r>
              <a:rPr lang="en-US" dirty="0" smtClean="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fruit snacks, Clif </a:t>
            </a:r>
            <a:r>
              <a:rPr lang="en-US" dirty="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bars, Whole-grain goldfish &amp; raisins, pudding cup &amp; banana, cereal w/ nuts &amp; </a:t>
            </a:r>
            <a:r>
              <a:rPr lang="en-US" dirty="0" err="1">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craisins</a:t>
            </a:r>
            <a:r>
              <a:rPr lang="en-US" dirty="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 </a:t>
            </a:r>
            <a:r>
              <a:rPr lang="en-US" dirty="0" smtClean="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mix, </a:t>
            </a:r>
            <a:r>
              <a:rPr lang="en-US" dirty="0" err="1" smtClean="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nutrigrain</a:t>
            </a:r>
            <a:r>
              <a:rPr lang="en-US" dirty="0" smtClean="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rPr>
              <a:t> bar(s)</a:t>
            </a:r>
            <a:endParaRPr lang="en-US" dirty="0">
              <a:solidFill>
                <a:schemeClr val="tx1">
                  <a:lumMod val="85000"/>
                  <a:lumOff val="15000"/>
                </a:schemeClr>
              </a:solidFill>
              <a:latin typeface="Californian FB" panose="0207040306080B030204" pitchFamily="18" charset="0"/>
              <a:ea typeface="Tahoma" panose="020B0604030504040204" pitchFamily="34" charset="0"/>
              <a:cs typeface="Tahoma" panose="020B0604030504040204" pitchFamily="34" charset="0"/>
            </a:endParaRPr>
          </a:p>
        </p:txBody>
      </p:sp>
      <p:pic>
        <p:nvPicPr>
          <p:cNvPr id="1038" name="Picture 14" descr="http://www.njhiking.com/wp-content/uploads/2009/04/clifbars.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7884" y="5165355"/>
            <a:ext cx="841761" cy="5811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6758" y="5010201"/>
            <a:ext cx="1001976" cy="829805"/>
          </a:xfrm>
          <a:prstGeom prst="rect">
            <a:avLst/>
          </a:prstGeom>
        </p:spPr>
      </p:pic>
    </p:spTree>
    <p:extLst>
      <p:ext uri="{BB962C8B-B14F-4D97-AF65-F5344CB8AC3E}">
        <p14:creationId xmlns:p14="http://schemas.microsoft.com/office/powerpoint/2010/main" val="40632454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1023901" y="5373326"/>
            <a:ext cx="8022202" cy="1459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smtClean="0">
                <a:ln>
                  <a:noFill/>
                </a:ln>
                <a:solidFill>
                  <a:srgbClr val="000000"/>
                </a:solidFill>
                <a:effectLst/>
                <a:latin typeface="Calibri" panose="020F0502020204030204" pitchFamily="34" charset="0"/>
              </a:rPr>
              <a:t>RESEARCH SHOWS….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alibri" panose="020F0502020204030204" pitchFamily="34" charset="0"/>
              </a:rPr>
              <a:t>Muscle tissue best recovers with small amounts of protein spread throughout the day.  For best muscle recovery, have up to 30g (~4 oz.) lean protein with each meal, 10-20g with each snack (1-3oz.), and 15-20g (16-oz skim or chocolate milk) right after running/strength training.</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Text Box 4"/>
          <p:cNvSpPr txBox="1">
            <a:spLocks noChangeArrowheads="1"/>
          </p:cNvSpPr>
          <p:nvPr/>
        </p:nvSpPr>
        <p:spPr bwMode="auto">
          <a:xfrm>
            <a:off x="3776985" y="1346668"/>
            <a:ext cx="5269118" cy="2832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Calibri" panose="020F0502020204030204" pitchFamily="34" charset="0"/>
              </a:rPr>
              <a:t>“Consuming carbohydrate and protein during the early phases of recovery has been shown to positively affect subsequent exercise performance and could be of specific benefit for athletes involved in multiple training or competition sessions on the same or consecutive days.”  </a:t>
            </a:r>
            <a:r>
              <a:rPr kumimoji="0" lang="en-US" altLang="en-US" sz="1400" b="0" i="1" u="none" strike="noStrike" cap="none" normalizeH="0" baseline="0" dirty="0" smtClean="0">
                <a:ln>
                  <a:noFill/>
                </a:ln>
                <a:solidFill>
                  <a:srgbClr val="000000"/>
                </a:solidFill>
                <a:effectLst/>
                <a:latin typeface="Calibri" panose="020F0502020204030204" pitchFamily="34" charset="0"/>
              </a:rPr>
              <a:t>2010.Burke et al. Nutritional Strategies to Promote Post-Exercise Recovery.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1" u="none" strike="noStrike" cap="none" normalizeH="0" baseline="0" dirty="0" smtClean="0">
              <a:ln>
                <a:noFill/>
              </a:ln>
              <a:solidFill>
                <a:srgbClr val="C00000"/>
              </a:solidFill>
              <a:effectLst/>
              <a:latin typeface="Eras Bold ITC" panose="020B0907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Eras Demi ITC" panose="020B0805030504020804" pitchFamily="34" charset="0"/>
              </a:rPr>
              <a:t>Basically, </a:t>
            </a:r>
            <a:r>
              <a:rPr kumimoji="0" lang="en-US" altLang="en-US" b="0" i="0" u="none" strike="noStrike" cap="none" normalizeH="0" baseline="0" dirty="0" smtClean="0">
                <a:ln>
                  <a:noFill/>
                </a:ln>
                <a:solidFill>
                  <a:srgbClr val="C00000"/>
                </a:solidFill>
                <a:effectLst/>
                <a:latin typeface="Eras Bold ITC" panose="020B0907030504020204" pitchFamily="34" charset="0"/>
              </a:rPr>
              <a:t>EAT WITHIN 20-45 MINUTES </a:t>
            </a:r>
            <a:r>
              <a:rPr kumimoji="0" lang="en-US" altLang="en-US" b="0" i="0" u="none" strike="noStrike" cap="none" normalizeH="0" baseline="0" dirty="0" smtClean="0">
                <a:ln>
                  <a:noFill/>
                </a:ln>
                <a:solidFill>
                  <a:srgbClr val="000000"/>
                </a:solidFill>
                <a:effectLst/>
                <a:latin typeface="Eras Demi ITC" panose="020B0805030504020804" pitchFamily="34" charset="0"/>
              </a:rPr>
              <a:t>of finishing training.</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877" y="2316306"/>
            <a:ext cx="2156271" cy="2258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0" name="Rectangle 2"/>
          <p:cNvSpPr>
            <a:spLocks noGrp="1" noChangeArrowheads="1"/>
          </p:cNvSpPr>
          <p:nvPr>
            <p:ph type="title"/>
          </p:nvPr>
        </p:nvSpPr>
        <p:spPr>
          <a:xfrm>
            <a:off x="167640" y="340828"/>
            <a:ext cx="9639300" cy="1005840"/>
          </a:xfrm>
        </p:spPr>
        <p:txBody>
          <a:bodyPr>
            <a:normAutofit/>
          </a:bodyPr>
          <a:lstStyle/>
          <a:p>
            <a:pPr eaLnBrk="1" hangingPunct="1"/>
            <a:r>
              <a:rPr lang="en-US" altLang="en-US" dirty="0" smtClean="0">
                <a:effectLst>
                  <a:outerShdw blurRad="38100" dist="38100" dir="2700000" algn="tl">
                    <a:srgbClr val="000000">
                      <a:alpha val="43137"/>
                    </a:srgbClr>
                  </a:outerShdw>
                </a:effectLst>
              </a:rPr>
              <a:t>RECOVERY</a:t>
            </a:r>
          </a:p>
        </p:txBody>
      </p:sp>
    </p:spTree>
    <p:extLst>
      <p:ext uri="{BB962C8B-B14F-4D97-AF65-F5344CB8AC3E}">
        <p14:creationId xmlns:p14="http://schemas.microsoft.com/office/powerpoint/2010/main" val="92417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7640" y="340828"/>
            <a:ext cx="9639300" cy="1005840"/>
          </a:xfrm>
        </p:spPr>
        <p:txBody>
          <a:bodyPr>
            <a:normAutofit/>
          </a:bodyPr>
          <a:lstStyle/>
          <a:p>
            <a:pPr eaLnBrk="1" hangingPunct="1"/>
            <a:r>
              <a:rPr lang="en-US" altLang="en-US" dirty="0" smtClean="0">
                <a:effectLst>
                  <a:outerShdw blurRad="38100" dist="38100" dir="2700000" algn="tl">
                    <a:srgbClr val="000000">
                      <a:alpha val="43137"/>
                    </a:srgbClr>
                  </a:outerShdw>
                </a:effectLst>
              </a:rPr>
              <a:t>POST WORKOUT FUELING</a:t>
            </a:r>
          </a:p>
        </p:txBody>
      </p:sp>
      <p:sp>
        <p:nvSpPr>
          <p:cNvPr id="12291" name="Rectangle 3"/>
          <p:cNvSpPr>
            <a:spLocks noGrp="1" noChangeArrowheads="1"/>
          </p:cNvSpPr>
          <p:nvPr>
            <p:ph sz="half" idx="1"/>
          </p:nvPr>
        </p:nvSpPr>
        <p:spPr>
          <a:xfrm>
            <a:off x="544710" y="2470067"/>
            <a:ext cx="4224969" cy="3064146"/>
          </a:xfrm>
        </p:spPr>
        <p:txBody>
          <a:bodyPr>
            <a:normAutofit lnSpcReduction="10000"/>
          </a:bodyPr>
          <a:lstStyle/>
          <a:p>
            <a:pPr marL="565785" indent="-565785">
              <a:buClrTx/>
              <a:buFontTx/>
              <a:buAutoNum type="arabicParenR"/>
            </a:pPr>
            <a:r>
              <a:rPr lang="en-US" altLang="en-US" dirty="0" smtClean="0">
                <a:solidFill>
                  <a:schemeClr val="tx1"/>
                </a:solidFill>
                <a:cs typeface="Tahoma" panose="020B0604030504040204" pitchFamily="34" charset="0"/>
              </a:rPr>
              <a:t>Protein </a:t>
            </a:r>
          </a:p>
          <a:p>
            <a:pPr marL="1005840" lvl="1" indent="-565785">
              <a:spcBef>
                <a:spcPct val="0"/>
              </a:spcBef>
              <a:buClrTx/>
            </a:pPr>
            <a:r>
              <a:rPr lang="en-US" altLang="en-US" sz="1760" dirty="0">
                <a:solidFill>
                  <a:schemeClr val="tx1"/>
                </a:solidFill>
                <a:latin typeface="Californian FB" panose="0207040306080B030204" pitchFamily="18" charset="0"/>
                <a:cs typeface="Tahoma" panose="020B0604030504040204" pitchFamily="34" charset="0"/>
              </a:rPr>
              <a:t>15-20g of Protein</a:t>
            </a:r>
          </a:p>
          <a:p>
            <a:pPr marL="1005840" lvl="1" indent="-565785">
              <a:spcBef>
                <a:spcPct val="0"/>
              </a:spcBef>
              <a:buClrTx/>
            </a:pPr>
            <a:r>
              <a:rPr lang="en-US" altLang="en-US" sz="1760" dirty="0" smtClean="0">
                <a:solidFill>
                  <a:schemeClr val="tx1"/>
                </a:solidFill>
                <a:latin typeface="Californian FB" panose="0207040306080B030204" pitchFamily="18" charset="0"/>
                <a:cs typeface="Tahoma" panose="020B0604030504040204" pitchFamily="34" charset="0"/>
              </a:rPr>
              <a:t>Chocolate </a:t>
            </a:r>
            <a:r>
              <a:rPr lang="en-US" altLang="en-US" sz="1760" dirty="0">
                <a:solidFill>
                  <a:schemeClr val="tx1"/>
                </a:solidFill>
                <a:latin typeface="Californian FB" panose="0207040306080B030204" pitchFamily="18" charset="0"/>
                <a:cs typeface="Tahoma" panose="020B0604030504040204" pitchFamily="34" charset="0"/>
              </a:rPr>
              <a:t>Milk, </a:t>
            </a:r>
            <a:r>
              <a:rPr lang="en-US" altLang="en-US" sz="1760" dirty="0" smtClean="0">
                <a:solidFill>
                  <a:schemeClr val="tx1"/>
                </a:solidFill>
                <a:latin typeface="Californian FB" panose="0207040306080B030204" pitchFamily="18" charset="0"/>
                <a:cs typeface="Tahoma" panose="020B0604030504040204" pitchFamily="34" charset="0"/>
              </a:rPr>
              <a:t>Milk</a:t>
            </a:r>
          </a:p>
          <a:p>
            <a:pPr marL="1005840" lvl="1" indent="-565785">
              <a:spcBef>
                <a:spcPct val="0"/>
              </a:spcBef>
              <a:buClrTx/>
            </a:pPr>
            <a:r>
              <a:rPr lang="en-US" altLang="en-US" sz="1760" dirty="0" smtClean="0">
                <a:solidFill>
                  <a:schemeClr val="tx1"/>
                </a:solidFill>
                <a:latin typeface="Californian FB" panose="0207040306080B030204" pitchFamily="18" charset="0"/>
                <a:cs typeface="Tahoma" panose="020B0604030504040204" pitchFamily="34" charset="0"/>
              </a:rPr>
              <a:t>EAT ALL THRU DAY</a:t>
            </a:r>
          </a:p>
          <a:p>
            <a:pPr marL="565785" indent="-565785">
              <a:buClrTx/>
              <a:buFontTx/>
              <a:buAutoNum type="arabicParenR"/>
            </a:pPr>
            <a:r>
              <a:rPr lang="en-US" altLang="en-US" dirty="0" smtClean="0">
                <a:solidFill>
                  <a:schemeClr val="tx1"/>
                </a:solidFill>
                <a:cs typeface="Tahoma" panose="020B0604030504040204" pitchFamily="34" charset="0"/>
              </a:rPr>
              <a:t>Carbohydrate </a:t>
            </a:r>
          </a:p>
          <a:p>
            <a:pPr marL="1005840" lvl="1" indent="-565785">
              <a:spcBef>
                <a:spcPct val="0"/>
              </a:spcBef>
              <a:buClrTx/>
            </a:pPr>
            <a:r>
              <a:rPr lang="en-US" altLang="en-US" sz="1760" dirty="0" smtClean="0">
                <a:solidFill>
                  <a:schemeClr val="tx1"/>
                </a:solidFill>
                <a:latin typeface="Californian FB" panose="0207040306080B030204" pitchFamily="18" charset="0"/>
                <a:ea typeface="Tahoma" panose="020B0604030504040204" pitchFamily="34" charset="0"/>
                <a:cs typeface="Tahoma" panose="020B0604030504040204" pitchFamily="34" charset="0"/>
              </a:rPr>
              <a:t>30-60g</a:t>
            </a:r>
          </a:p>
          <a:p>
            <a:pPr marL="1005840" lvl="1" indent="-565785">
              <a:spcBef>
                <a:spcPct val="0"/>
              </a:spcBef>
              <a:buClrTx/>
            </a:pPr>
            <a:r>
              <a:rPr lang="en-US" altLang="en-US" sz="1760" dirty="0" smtClean="0">
                <a:solidFill>
                  <a:srgbClr val="C00000"/>
                </a:solidFill>
                <a:latin typeface="Californian FB" panose="0207040306080B030204" pitchFamily="18" charset="0"/>
                <a:ea typeface="Tahoma" panose="020B0604030504040204" pitchFamily="34" charset="0"/>
                <a:cs typeface="Tahoma" panose="020B0604030504040204" pitchFamily="34" charset="0"/>
              </a:rPr>
              <a:t>Delayed </a:t>
            </a:r>
            <a:r>
              <a:rPr lang="en-US" altLang="en-US" sz="1760" dirty="0">
                <a:solidFill>
                  <a:srgbClr val="C00000"/>
                </a:solidFill>
                <a:latin typeface="Californian FB" panose="0207040306080B030204" pitchFamily="18" charset="0"/>
                <a:ea typeface="Tahoma" panose="020B0604030504040204" pitchFamily="34" charset="0"/>
                <a:cs typeface="Tahoma" panose="020B0604030504040204" pitchFamily="34" charset="0"/>
              </a:rPr>
              <a:t>feeding can reduce glycogen restoration by 47%</a:t>
            </a:r>
          </a:p>
          <a:p>
            <a:pPr marL="565785" indent="-565785">
              <a:buClrTx/>
              <a:buFontTx/>
              <a:buAutoNum type="arabicParenR"/>
            </a:pPr>
            <a:r>
              <a:rPr lang="en-US" altLang="en-US" dirty="0" smtClean="0">
                <a:solidFill>
                  <a:schemeClr val="tx1"/>
                </a:solidFill>
                <a:cs typeface="Tahoma" panose="020B0604030504040204" pitchFamily="34" charset="0"/>
              </a:rPr>
              <a:t>Fluids</a:t>
            </a:r>
          </a:p>
        </p:txBody>
      </p:sp>
      <p:sp>
        <p:nvSpPr>
          <p:cNvPr id="7" name="Rectangle 2"/>
          <p:cNvSpPr txBox="1">
            <a:spLocks noChangeArrowheads="1"/>
          </p:cNvSpPr>
          <p:nvPr/>
        </p:nvSpPr>
        <p:spPr bwMode="auto">
          <a:xfrm>
            <a:off x="125730" y="1338356"/>
            <a:ext cx="9723120" cy="100584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algn="ctr" defTabSz="1005840" eaLnBrk="0" fontAlgn="base" hangingPunct="0">
              <a:spcBef>
                <a:spcPct val="0"/>
              </a:spcBef>
              <a:spcAft>
                <a:spcPct val="0"/>
              </a:spcAft>
              <a:defRPr/>
            </a:pPr>
            <a:r>
              <a:rPr lang="en-US" sz="3080" kern="0" dirty="0">
                <a:solidFill>
                  <a:srgbClr val="44546A"/>
                </a:solidFill>
                <a:latin typeface="Tahoma" pitchFamily="34" charset="0"/>
                <a:cs typeface="Tahoma" pitchFamily="34" charset="0"/>
              </a:rPr>
              <a:t>Timeline:  Within 20-45 minutes after training!</a:t>
            </a:r>
          </a:p>
        </p:txBody>
      </p:sp>
      <p:sp>
        <p:nvSpPr>
          <p:cNvPr id="9" name="Rectangle 3"/>
          <p:cNvSpPr txBox="1">
            <a:spLocks noChangeArrowheads="1"/>
          </p:cNvSpPr>
          <p:nvPr/>
        </p:nvSpPr>
        <p:spPr bwMode="auto">
          <a:xfrm>
            <a:off x="4945380" y="2762475"/>
            <a:ext cx="4861560" cy="2009587"/>
          </a:xfrm>
          <a:prstGeom prst="rect">
            <a:avLst/>
          </a:prstGeom>
          <a:noFill/>
          <a:ln w="9525">
            <a:noFill/>
            <a:miter lim="800000"/>
            <a:headEnd/>
            <a:tailEnd/>
          </a:ln>
        </p:spPr>
        <p:txBody>
          <a:bodyPr/>
          <a:lstStyle/>
          <a:p>
            <a:pPr marL="314325" indent="-314325" defTabSz="1005840" eaLnBrk="0" fontAlgn="base" hangingPunct="0">
              <a:spcBef>
                <a:spcPct val="20000"/>
              </a:spcBef>
              <a:spcAft>
                <a:spcPct val="0"/>
              </a:spcAft>
              <a:buFontTx/>
              <a:buChar char="–"/>
              <a:defRPr/>
            </a:pPr>
            <a:r>
              <a:rPr lang="en-US" sz="2200" kern="0" dirty="0">
                <a:solidFill>
                  <a:prstClr val="black"/>
                </a:solidFill>
                <a:latin typeface="Californian FB" panose="0207040306080B030204" pitchFamily="18" charset="0"/>
                <a:cs typeface="Tahoma" pitchFamily="34" charset="0"/>
              </a:rPr>
              <a:t>Maximize muscle recovery or protein synthesis</a:t>
            </a:r>
          </a:p>
          <a:p>
            <a:pPr marL="314325" indent="-314325" defTabSz="1005840" eaLnBrk="0" fontAlgn="base" hangingPunct="0">
              <a:spcBef>
                <a:spcPct val="20000"/>
              </a:spcBef>
              <a:spcAft>
                <a:spcPct val="0"/>
              </a:spcAft>
              <a:buFontTx/>
              <a:buChar char="–"/>
              <a:defRPr/>
            </a:pPr>
            <a:r>
              <a:rPr lang="en-US" sz="2200" kern="0" dirty="0" smtClean="0">
                <a:solidFill>
                  <a:prstClr val="black"/>
                </a:solidFill>
                <a:latin typeface="Californian FB" panose="0207040306080B030204" pitchFamily="18" charset="0"/>
                <a:cs typeface="Tahoma" pitchFamily="34" charset="0"/>
              </a:rPr>
              <a:t>Maximize </a:t>
            </a:r>
            <a:r>
              <a:rPr lang="en-US" sz="2200" kern="0" dirty="0">
                <a:solidFill>
                  <a:prstClr val="black"/>
                </a:solidFill>
                <a:latin typeface="Californian FB" panose="0207040306080B030204" pitchFamily="18" charset="0"/>
                <a:cs typeface="Tahoma" pitchFamily="34" charset="0"/>
              </a:rPr>
              <a:t>restoration of glycogen stores (carbohydrate stores)</a:t>
            </a:r>
          </a:p>
          <a:p>
            <a:pPr marL="314325" indent="-314325" defTabSz="1005840" eaLnBrk="0" fontAlgn="base" hangingPunct="0">
              <a:spcBef>
                <a:spcPct val="20000"/>
              </a:spcBef>
              <a:spcAft>
                <a:spcPct val="0"/>
              </a:spcAft>
              <a:buFontTx/>
              <a:buChar char="–"/>
              <a:defRPr/>
            </a:pPr>
            <a:r>
              <a:rPr lang="en-US" sz="2200" kern="0" dirty="0">
                <a:solidFill>
                  <a:prstClr val="black"/>
                </a:solidFill>
                <a:latin typeface="Californian FB" panose="0207040306080B030204" pitchFamily="18" charset="0"/>
                <a:cs typeface="Tahoma" pitchFamily="34" charset="0"/>
              </a:rPr>
              <a:t>Restore immune suppression</a:t>
            </a:r>
          </a:p>
          <a:p>
            <a:pPr marL="314325" indent="-314325" defTabSz="1005840" eaLnBrk="0" fontAlgn="base" hangingPunct="0">
              <a:spcBef>
                <a:spcPct val="20000"/>
              </a:spcBef>
              <a:spcAft>
                <a:spcPct val="0"/>
              </a:spcAft>
              <a:defRPr/>
            </a:pPr>
            <a:endParaRPr lang="en-US" sz="2640" kern="0" dirty="0">
              <a:solidFill>
                <a:prstClr val="black"/>
              </a:solidFill>
              <a:latin typeface="Californian FB" panose="0207040306080B030204" pitchFamily="18" charset="0"/>
              <a:cs typeface="Tahoma" pitchFamily="34" charset="0"/>
            </a:endParaRPr>
          </a:p>
        </p:txBody>
      </p:sp>
      <p:sp>
        <p:nvSpPr>
          <p:cNvPr id="12294" name="Text Box 5"/>
          <p:cNvSpPr txBox="1">
            <a:spLocks noChangeArrowheads="1"/>
          </p:cNvSpPr>
          <p:nvPr/>
        </p:nvSpPr>
        <p:spPr bwMode="auto">
          <a:xfrm>
            <a:off x="5783580" y="6947377"/>
            <a:ext cx="427482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1005840" eaLnBrk="1" fontAlgn="base" hangingPunct="1">
              <a:spcBef>
                <a:spcPct val="0"/>
              </a:spcBef>
              <a:spcAft>
                <a:spcPct val="0"/>
              </a:spcAft>
            </a:pPr>
            <a:r>
              <a:rPr lang="en-US" altLang="en-US" sz="1320">
                <a:solidFill>
                  <a:prstClr val="black"/>
                </a:solidFill>
                <a:latin typeface="Tahoma" panose="020B0604030504040204" pitchFamily="34" charset="0"/>
                <a:cs typeface="Tahoma" panose="020B0604030504040204" pitchFamily="34" charset="0"/>
              </a:rPr>
              <a:t>Tipton et al., 2006</a:t>
            </a:r>
          </a:p>
          <a:p>
            <a:pPr algn="r" defTabSz="1005840" eaLnBrk="1" fontAlgn="base" hangingPunct="1">
              <a:spcBef>
                <a:spcPct val="0"/>
              </a:spcBef>
              <a:spcAft>
                <a:spcPct val="0"/>
              </a:spcAft>
            </a:pPr>
            <a:r>
              <a:rPr lang="en-US" altLang="en-US" sz="1320">
                <a:solidFill>
                  <a:prstClr val="black"/>
                </a:solidFill>
                <a:latin typeface="Tahoma" panose="020B0604030504040204" pitchFamily="34" charset="0"/>
                <a:cs typeface="Tahoma" panose="020B0604030504040204" pitchFamily="34" charset="0"/>
              </a:rPr>
              <a:t>Willoughby et al., 2006</a:t>
            </a:r>
          </a:p>
          <a:p>
            <a:pPr algn="r" defTabSz="1005840" eaLnBrk="1" fontAlgn="base" hangingPunct="1">
              <a:spcBef>
                <a:spcPct val="0"/>
              </a:spcBef>
              <a:spcAft>
                <a:spcPct val="0"/>
              </a:spcAft>
            </a:pPr>
            <a:r>
              <a:rPr lang="en-US" altLang="en-US" sz="1320">
                <a:solidFill>
                  <a:prstClr val="black"/>
                </a:solidFill>
                <a:latin typeface="Tahoma" panose="020B0604030504040204" pitchFamily="34" charset="0"/>
                <a:cs typeface="Tahoma" panose="020B0604030504040204" pitchFamily="34" charset="0"/>
              </a:rPr>
              <a:t>Tipton et al., 2004</a:t>
            </a:r>
          </a:p>
        </p:txBody>
      </p:sp>
      <p:pic>
        <p:nvPicPr>
          <p:cNvPr id="8" name="Picture 7" descr="Chocolate"/>
          <p:cNvPicPr/>
          <p:nvPr/>
        </p:nvPicPr>
        <p:blipFill>
          <a:blip r:embed="rId3">
            <a:extLst>
              <a:ext uri="{28A0092B-C50C-407E-A947-70E740481C1C}">
                <a14:useLocalDpi xmlns:a14="http://schemas.microsoft.com/office/drawing/2010/main" val="0"/>
              </a:ext>
            </a:extLst>
          </a:blip>
          <a:srcRect/>
          <a:stretch>
            <a:fillRect/>
          </a:stretch>
        </p:blipFill>
        <p:spPr bwMode="auto">
          <a:xfrm>
            <a:off x="3087047" y="5417137"/>
            <a:ext cx="600710" cy="1575816"/>
          </a:xfrm>
          <a:prstGeom prst="rect">
            <a:avLst/>
          </a:prstGeom>
          <a:noFill/>
          <a:ln>
            <a:noFill/>
          </a:ln>
        </p:spPr>
      </p:pic>
      <p:pic>
        <p:nvPicPr>
          <p:cNvPr id="11" name="Picture 10" descr="http://www.horizondairy.com/wp-content/uploads/2011/07/HZN_PP_Hero_Milk_ChocoPrsma.jpg"/>
          <p:cNvPicPr/>
          <p:nvPr/>
        </p:nvPicPr>
        <p:blipFill rotWithShape="1">
          <a:blip r:embed="rId4" cstate="print">
            <a:extLst>
              <a:ext uri="{28A0092B-C50C-407E-A947-70E740481C1C}">
                <a14:useLocalDpi xmlns:a14="http://schemas.microsoft.com/office/drawing/2010/main" val="0"/>
              </a:ext>
            </a:extLst>
          </a:blip>
          <a:srcRect l="18873" r="26269" b="18058"/>
          <a:stretch/>
        </p:blipFill>
        <p:spPr bwMode="auto">
          <a:xfrm>
            <a:off x="3750977" y="5413068"/>
            <a:ext cx="670560" cy="1508760"/>
          </a:xfrm>
          <a:prstGeom prst="rect">
            <a:avLst/>
          </a:prstGeom>
          <a:noFill/>
          <a:ln>
            <a:noFill/>
          </a:ln>
        </p:spPr>
      </p:pic>
      <p:pic>
        <p:nvPicPr>
          <p:cNvPr id="12" name="Picture 2" descr="http://www.lactaid.com/sites/default/files/lowfat_chocalate_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218" t="-2289" r="14691" b="10723"/>
          <a:stretch/>
        </p:blipFill>
        <p:spPr bwMode="auto">
          <a:xfrm>
            <a:off x="4408516" y="5352753"/>
            <a:ext cx="838200" cy="15925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338" y="5515166"/>
            <a:ext cx="513604" cy="1406662"/>
          </a:xfrm>
          <a:prstGeom prst="rect">
            <a:avLst/>
          </a:prstGeom>
        </p:spPr>
      </p:pic>
      <p:pic>
        <p:nvPicPr>
          <p:cNvPr id="14" name="Picture 4" descr="https://www.multivu.com/assets/51719/photos/TruMoo-Chug-original.jpg?131432887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377" t="2090" r="21202" b="24845"/>
          <a:stretch/>
        </p:blipFill>
        <p:spPr bwMode="auto">
          <a:xfrm>
            <a:off x="2469611" y="5346012"/>
            <a:ext cx="534174" cy="15758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hydrationdepot.com/images/P/proteinShake_chocolat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56350" y="5290407"/>
            <a:ext cx="1183847" cy="166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7370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logs.oregonstate.edu/mufood/files/2013/02/chocolate-milk-fanpop.com_.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23" r="11469"/>
          <a:stretch/>
        </p:blipFill>
        <p:spPr bwMode="auto">
          <a:xfrm>
            <a:off x="3413338" y="476992"/>
            <a:ext cx="3068733" cy="385271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p:cNvSpPr txBox="1">
            <a:spLocks noChangeArrowheads="1"/>
          </p:cNvSpPr>
          <p:nvPr/>
        </p:nvSpPr>
        <p:spPr bwMode="auto">
          <a:xfrm>
            <a:off x="0" y="4445025"/>
            <a:ext cx="10058399" cy="2111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algn="ctr" defTabSz="1036290" eaLnBrk="0" fontAlgn="base" hangingPunct="0">
              <a:spcBef>
                <a:spcPct val="0"/>
              </a:spcBef>
              <a:spcAft>
                <a:spcPts val="1587"/>
              </a:spcAft>
            </a:pPr>
            <a:r>
              <a:rPr lang="en-US" sz="6000" dirty="0" smtClean="0">
                <a:solidFill>
                  <a:srgbClr val="000000"/>
                </a:solidFill>
                <a:effectLst>
                  <a:outerShdw blurRad="38100" dist="38100" dir="2700000" algn="tl">
                    <a:srgbClr val="000000">
                      <a:alpha val="43137"/>
                    </a:srgbClr>
                  </a:outerShdw>
                </a:effectLst>
                <a:latin typeface="+mj-lt"/>
              </a:rPr>
              <a:t>fueling BEFORE, DURING AFTER, is KEY for training gains</a:t>
            </a:r>
            <a:endParaRPr lang="en-US" sz="1200" dirty="0">
              <a:solidFill>
                <a:prstClr val="black"/>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191584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02920" y="2377441"/>
            <a:ext cx="9052560" cy="2430779"/>
          </a:xfrm>
          <a:prstGeom prst="rect">
            <a:avLst/>
          </a:prstGeom>
        </p:spPr>
        <p:txBody>
          <a:bodyPr vert="horz" lIns="100584" tIns="50292" rIns="100584" bIns="50292"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Californian FB" pitchFamily="18" charset="0"/>
                <a:ea typeface="+mn-ea"/>
                <a:cs typeface="+mn-cs"/>
              </a:defRPr>
            </a:lvl1pPr>
            <a:lvl2pPr marL="594360" indent="-274320" algn="l" defTabSz="914400" rtl="0" eaLnBrk="1" latinLnBrk="0" hangingPunct="1">
              <a:spcBef>
                <a:spcPct val="20000"/>
              </a:spcBef>
              <a:buClr>
                <a:schemeClr val="accent1"/>
              </a:buClr>
              <a:buFont typeface="Courier New" pitchFamily="49" charset="0"/>
              <a:buChar char="o"/>
              <a:defRPr sz="2200" b="0" kern="1200">
                <a:solidFill>
                  <a:schemeClr val="tx2"/>
                </a:solidFill>
                <a:latin typeface="Californian FB" pitchFamily="18" charset="0"/>
                <a:ea typeface="Adobe Fangsong Std R" pitchFamily="18" charset="-128"/>
                <a:cs typeface="Arial" pitchFamily="34" charset="0"/>
              </a:defRPr>
            </a:lvl2pPr>
            <a:lvl3pPr marL="868680" indent="-228600" algn="l" defTabSz="914400" rtl="0" eaLnBrk="1" latinLnBrk="0" hangingPunct="1">
              <a:spcBef>
                <a:spcPct val="20000"/>
              </a:spcBef>
              <a:buClr>
                <a:schemeClr val="accent1"/>
              </a:buClr>
              <a:buFont typeface="Wingdings" pitchFamily="2" charset="2"/>
              <a:buChar char="§"/>
              <a:defRPr sz="2000" b="0" kern="1200">
                <a:solidFill>
                  <a:schemeClr val="tx2"/>
                </a:solidFill>
                <a:latin typeface="Californian FB" pitchFamily="18" charset="0"/>
                <a:ea typeface="Adobe Fangsong Std R" pitchFamily="18" charset="-128"/>
                <a:cs typeface="Arial" pitchFamily="34" charset="0"/>
              </a:defRPr>
            </a:lvl3pPr>
            <a:lvl4pPr marL="1143000" indent="-228600" algn="l" defTabSz="914400" rtl="0" eaLnBrk="1" latinLnBrk="0" hangingPunct="1">
              <a:spcBef>
                <a:spcPct val="20000"/>
              </a:spcBef>
              <a:buClr>
                <a:schemeClr val="accent1"/>
              </a:buClr>
              <a:buFont typeface="Arial" pitchFamily="34" charset="0"/>
              <a:buChar char="•"/>
              <a:defRPr sz="1800" b="0" kern="1200">
                <a:solidFill>
                  <a:schemeClr val="tx2"/>
                </a:solidFill>
                <a:latin typeface="Californian FB" pitchFamily="18" charset="0"/>
                <a:ea typeface="Adobe Fangsong Std R" pitchFamily="18" charset="-128"/>
                <a:cs typeface="Arial" pitchFamily="34" charset="0"/>
              </a:defRPr>
            </a:lvl4pPr>
            <a:lvl5pPr marL="1371600" indent="-228600" algn="l" defTabSz="914400" rtl="0" eaLnBrk="1" latinLnBrk="0" hangingPunct="1">
              <a:spcBef>
                <a:spcPct val="20000"/>
              </a:spcBef>
              <a:buClr>
                <a:schemeClr val="accent1"/>
              </a:buClr>
              <a:buFont typeface="Arial" pitchFamily="34" charset="0"/>
              <a:buChar char="•"/>
              <a:defRPr sz="1800" b="0" kern="1200" baseline="0">
                <a:solidFill>
                  <a:schemeClr val="tx2"/>
                </a:solidFill>
                <a:latin typeface="Californian FB" pitchFamily="18" charset="0"/>
                <a:ea typeface="Adobe Fangsong Std R" pitchFamily="18" charset="-128"/>
                <a:cs typeface="Arial"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gn="ctr">
              <a:buClr>
                <a:srgbClr val="AD0101"/>
              </a:buClr>
              <a:buFontTx/>
              <a:buNone/>
              <a:defRPr/>
            </a:pPr>
            <a:r>
              <a:rPr lang="en-US" sz="3080" dirty="0">
                <a:solidFill>
                  <a:sysClr val="windowText" lastClr="000000">
                    <a:lumMod val="85000"/>
                    <a:lumOff val="15000"/>
                  </a:sysClr>
                </a:solidFill>
              </a:rPr>
              <a:t>“Young athletes may fail to reach their </a:t>
            </a:r>
            <a:r>
              <a:rPr lang="en-US" sz="3080" dirty="0">
                <a:solidFill>
                  <a:sysClr val="windowText" lastClr="000000">
                    <a:lumMod val="85000"/>
                    <a:lumOff val="15000"/>
                  </a:sysClr>
                </a:solidFill>
                <a:latin typeface="Impact"/>
              </a:rPr>
              <a:t>genetic potential </a:t>
            </a:r>
            <a:r>
              <a:rPr lang="en-US" sz="3080" dirty="0">
                <a:solidFill>
                  <a:sysClr val="windowText" lastClr="000000">
                    <a:lumMod val="85000"/>
                    <a:lumOff val="15000"/>
                  </a:sysClr>
                </a:solidFill>
              </a:rPr>
              <a:t>if </a:t>
            </a:r>
            <a:r>
              <a:rPr lang="en-US" sz="3080" u="sng" dirty="0">
                <a:solidFill>
                  <a:sysClr val="windowText" lastClr="000000">
                    <a:lumMod val="85000"/>
                    <a:lumOff val="15000"/>
                  </a:sysClr>
                </a:solidFill>
              </a:rPr>
              <a:t>energy demands </a:t>
            </a:r>
            <a:r>
              <a:rPr lang="en-US" sz="3080" dirty="0">
                <a:solidFill>
                  <a:sysClr val="windowText" lastClr="000000">
                    <a:lumMod val="85000"/>
                    <a:lumOff val="15000"/>
                  </a:sysClr>
                </a:solidFill>
              </a:rPr>
              <a:t>from sports and training are </a:t>
            </a:r>
            <a:r>
              <a:rPr lang="en-US" sz="3080" i="1" dirty="0">
                <a:solidFill>
                  <a:sysClr val="windowText" lastClr="000000">
                    <a:lumMod val="85000"/>
                    <a:lumOff val="15000"/>
                  </a:sysClr>
                </a:solidFill>
              </a:rPr>
              <a:t>not met </a:t>
            </a:r>
            <a:r>
              <a:rPr lang="en-US" sz="3080" dirty="0">
                <a:solidFill>
                  <a:sysClr val="windowText" lastClr="000000">
                    <a:lumMod val="85000"/>
                    <a:lumOff val="15000"/>
                  </a:sysClr>
                </a:solidFill>
              </a:rPr>
              <a:t>with adequate energy intake” </a:t>
            </a:r>
          </a:p>
          <a:p>
            <a:pPr algn="ctr">
              <a:buClr>
                <a:srgbClr val="AD0101"/>
              </a:buClr>
              <a:buFontTx/>
              <a:buNone/>
              <a:defRPr/>
            </a:pPr>
            <a:r>
              <a:rPr lang="en-US" sz="3080" dirty="0">
                <a:solidFill>
                  <a:sysClr val="windowText" lastClr="000000">
                    <a:lumMod val="85000"/>
                    <a:lumOff val="15000"/>
                  </a:sysClr>
                </a:solidFill>
              </a:rPr>
              <a:t>	~ </a:t>
            </a:r>
            <a:r>
              <a:rPr lang="en-US" sz="3080" dirty="0" err="1">
                <a:solidFill>
                  <a:sysClr val="windowText" lastClr="000000">
                    <a:lumMod val="85000"/>
                    <a:lumOff val="15000"/>
                  </a:sysClr>
                </a:solidFill>
              </a:rPr>
              <a:t>Oded</a:t>
            </a:r>
            <a:r>
              <a:rPr lang="en-US" sz="3080" dirty="0">
                <a:solidFill>
                  <a:sysClr val="windowText" lastClr="000000">
                    <a:lumMod val="85000"/>
                    <a:lumOff val="15000"/>
                  </a:sysClr>
                </a:solidFill>
              </a:rPr>
              <a:t> Bar-Or, M.D.</a:t>
            </a:r>
          </a:p>
        </p:txBody>
      </p:sp>
      <p:sp>
        <p:nvSpPr>
          <p:cNvPr id="4" name="Text Box 4"/>
          <p:cNvSpPr txBox="1">
            <a:spLocks noChangeArrowheads="1"/>
          </p:cNvSpPr>
          <p:nvPr/>
        </p:nvSpPr>
        <p:spPr bwMode="auto">
          <a:xfrm>
            <a:off x="398975" y="6645592"/>
            <a:ext cx="787908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005840">
              <a:spcBef>
                <a:spcPct val="50000"/>
              </a:spcBef>
            </a:pPr>
            <a:r>
              <a:rPr lang="en-US" sz="1100" dirty="0">
                <a:solidFill>
                  <a:prstClr val="black"/>
                </a:solidFill>
                <a:latin typeface="Arial" charset="0"/>
              </a:rPr>
              <a:t>Sports Science Exchange Roundtable.  Youth In sport: Nutritional Needs. GSSI.  8:4 (1997).</a:t>
            </a:r>
          </a:p>
        </p:txBody>
      </p:sp>
    </p:spTree>
    <p:extLst>
      <p:ext uri="{BB962C8B-B14F-4D97-AF65-F5344CB8AC3E}">
        <p14:creationId xmlns:p14="http://schemas.microsoft.com/office/powerpoint/2010/main" val="1277845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208511" y="399856"/>
            <a:ext cx="9052560" cy="1184139"/>
          </a:xfrm>
        </p:spPr>
        <p:txBody>
          <a:bodyPr>
            <a:normAutofit/>
          </a:bodyPr>
          <a:lstStyle/>
          <a:p>
            <a:r>
              <a:rPr lang="en-US" sz="6000" dirty="0" smtClean="0">
                <a:effectLst>
                  <a:outerShdw blurRad="38100" dist="38100" dir="2700000" algn="tl">
                    <a:srgbClr val="000000">
                      <a:alpha val="43137"/>
                    </a:srgbClr>
                  </a:outerShdw>
                </a:effectLst>
              </a:rPr>
              <a:t>THE BASICS</a:t>
            </a:r>
            <a:endParaRPr lang="en-US" sz="6000" dirty="0">
              <a:effectLst>
                <a:outerShdw blurRad="38100" dist="38100" dir="2700000" algn="tl">
                  <a:srgbClr val="000000">
                    <a:alpha val="43137"/>
                  </a:srgbClr>
                </a:outerShdw>
              </a:effectLst>
            </a:endParaRPr>
          </a:p>
        </p:txBody>
      </p:sp>
      <p:sp>
        <p:nvSpPr>
          <p:cNvPr id="9" name="Text Box 4"/>
          <p:cNvSpPr txBox="1">
            <a:spLocks noChangeArrowheads="1"/>
          </p:cNvSpPr>
          <p:nvPr/>
        </p:nvSpPr>
        <p:spPr bwMode="auto">
          <a:xfrm>
            <a:off x="406400" y="1869440"/>
            <a:ext cx="9337040" cy="4959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Meet energy needs</a:t>
            </a:r>
          </a:p>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Quality</a:t>
            </a:r>
            <a:endParaRPr lang="en-US" sz="3200" dirty="0">
              <a:solidFill>
                <a:srgbClr val="000000"/>
              </a:solidFill>
              <a:latin typeface="Californian FB" panose="0207040306080B030204" pitchFamily="18" charset="0"/>
            </a:endParaRPr>
          </a:p>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Timing &amp; Consistency</a:t>
            </a:r>
            <a:endParaRPr lang="en-US" sz="3200" dirty="0">
              <a:solidFill>
                <a:srgbClr val="000000"/>
              </a:solidFill>
              <a:latin typeface="Californian FB" panose="0207040306080B030204" pitchFamily="18" charset="0"/>
            </a:endParaRPr>
          </a:p>
          <a:p>
            <a:pPr marL="514350" indent="-514350" defTabSz="1036290" eaLnBrk="0" fontAlgn="base" hangingPunct="0">
              <a:spcBef>
                <a:spcPct val="0"/>
              </a:spcBef>
              <a:spcAft>
                <a:spcPts val="1587"/>
              </a:spcAft>
              <a:buAutoNum type="arabicPeriod"/>
            </a:pPr>
            <a:r>
              <a:rPr lang="en-US" sz="3600" b="1" dirty="0" smtClean="0">
                <a:solidFill>
                  <a:srgbClr val="C00000"/>
                </a:solidFill>
                <a:latin typeface="Californian FB" panose="0207040306080B030204" pitchFamily="18" charset="0"/>
              </a:rPr>
              <a:t>HYDRATION</a:t>
            </a:r>
            <a:endParaRPr lang="en-US" sz="3600" b="1" dirty="0">
              <a:solidFill>
                <a:srgbClr val="C00000"/>
              </a:solidFill>
              <a:latin typeface="Californian FB" panose="0207040306080B030204" pitchFamily="18" charset="0"/>
            </a:endParaRPr>
          </a:p>
          <a:p>
            <a:pPr defTabSz="1036290" eaLnBrk="0" fontAlgn="base" hangingPunct="0">
              <a:spcBef>
                <a:spcPct val="0"/>
              </a:spcBef>
              <a:spcAft>
                <a:spcPts val="1587"/>
              </a:spcAft>
            </a:pPr>
            <a:endParaRPr lang="en-US" altLang="en-US" sz="2400" dirty="0">
              <a:latin typeface="Californian FB" panose="0207040306080B030204" pitchFamily="18" charset="0"/>
            </a:endParaRPr>
          </a:p>
        </p:txBody>
      </p:sp>
      <p:pic>
        <p:nvPicPr>
          <p:cNvPr id="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4931" y="1799102"/>
            <a:ext cx="469522" cy="488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3701" y="2554403"/>
            <a:ext cx="469522" cy="4882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159" y="3227643"/>
            <a:ext cx="469522" cy="48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5582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54209"/>
            <a:ext cx="9052560" cy="1089660"/>
          </a:xfrm>
        </p:spPr>
        <p:txBody>
          <a:bodyPr/>
          <a:lstStyle/>
          <a:p>
            <a:r>
              <a:rPr lang="en-US" dirty="0" smtClean="0"/>
              <a:t>HYDRATION</a:t>
            </a:r>
            <a:endParaRPr lang="en-US" dirty="0"/>
          </a:p>
        </p:txBody>
      </p:sp>
      <p:sp>
        <p:nvSpPr>
          <p:cNvPr id="7" name="Content Placeholder 6"/>
          <p:cNvSpPr>
            <a:spLocks noGrp="1"/>
          </p:cNvSpPr>
          <p:nvPr>
            <p:ph idx="1"/>
          </p:nvPr>
        </p:nvSpPr>
        <p:spPr>
          <a:xfrm>
            <a:off x="502920" y="1306545"/>
            <a:ext cx="9052560" cy="586740"/>
          </a:xfrm>
        </p:spPr>
        <p:txBody>
          <a:bodyPr>
            <a:normAutofit/>
          </a:bodyPr>
          <a:lstStyle/>
          <a:p>
            <a:pPr marL="0" indent="0">
              <a:buNone/>
            </a:pPr>
            <a:r>
              <a:rPr lang="en-US" sz="3200" dirty="0" smtClean="0">
                <a:solidFill>
                  <a:schemeClr val="tx1">
                    <a:lumMod val="85000"/>
                    <a:lumOff val="15000"/>
                  </a:schemeClr>
                </a:solidFill>
              </a:rPr>
              <a:t>SWEAT SCIENCE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806" b="13429"/>
          <a:stretch/>
        </p:blipFill>
        <p:spPr bwMode="auto">
          <a:xfrm>
            <a:off x="5364480" y="2042161"/>
            <a:ext cx="2766060" cy="127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040" y="1843088"/>
            <a:ext cx="2703195"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5797196" y="5569423"/>
            <a:ext cx="4149090" cy="1276297"/>
            <a:chOff x="5270178" y="4959203"/>
            <a:chExt cx="3771900" cy="1160270"/>
          </a:xfrm>
        </p:grpSpPr>
        <p:pic>
          <p:nvPicPr>
            <p:cNvPr id="8" name="rg_hi" descr="https://encrypted-tbn2.gstatic.com/images?q=tbn:ANd9GcS_OegCCekS3ulCQbHxnuu58WwbTx6wahWplV_YmjPlR04bz5yy"/>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0178" y="4959203"/>
              <a:ext cx="863922" cy="1160270"/>
            </a:xfrm>
            <a:prstGeom prst="rect">
              <a:avLst/>
            </a:prstGeom>
            <a:noFill/>
            <a:ln>
              <a:noFill/>
            </a:ln>
          </p:spPr>
        </p:pic>
        <p:sp>
          <p:nvSpPr>
            <p:cNvPr id="9" name="Rectangle 8"/>
            <p:cNvSpPr/>
            <p:nvPr/>
          </p:nvSpPr>
          <p:spPr>
            <a:xfrm>
              <a:off x="6019800" y="5170006"/>
              <a:ext cx="3022278" cy="360938"/>
            </a:xfrm>
            <a:prstGeom prst="rect">
              <a:avLst/>
            </a:prstGeom>
          </p:spPr>
          <p:txBody>
            <a:bodyPr wrap="square">
              <a:spAutoFit/>
            </a:bodyPr>
            <a:lstStyle/>
            <a:p>
              <a:pPr defTabSz="1005840"/>
              <a:r>
                <a:rPr lang="en-US" sz="1980" dirty="0">
                  <a:solidFill>
                    <a:prstClr val="black"/>
                  </a:solidFill>
                  <a:latin typeface="Californian FB" panose="0207040306080B030204" pitchFamily="18" charset="0"/>
                </a:rPr>
                <a:t>60-90 min or shorter practice</a:t>
              </a:r>
            </a:p>
          </p:txBody>
        </p:sp>
      </p:grpSp>
      <p:grpSp>
        <p:nvGrpSpPr>
          <p:cNvPr id="4" name="Group 3"/>
          <p:cNvGrpSpPr/>
          <p:nvPr/>
        </p:nvGrpSpPr>
        <p:grpSpPr>
          <a:xfrm>
            <a:off x="715598" y="5411299"/>
            <a:ext cx="3662443" cy="1473418"/>
            <a:chOff x="650543" y="4815453"/>
            <a:chExt cx="3329494" cy="1339471"/>
          </a:xfrm>
        </p:grpSpPr>
        <p:sp>
          <p:nvSpPr>
            <p:cNvPr id="10" name="Rectangle 9"/>
            <p:cNvSpPr/>
            <p:nvPr/>
          </p:nvSpPr>
          <p:spPr>
            <a:xfrm>
              <a:off x="650543" y="5162024"/>
              <a:ext cx="2641278" cy="637937"/>
            </a:xfrm>
            <a:prstGeom prst="rect">
              <a:avLst/>
            </a:prstGeom>
          </p:spPr>
          <p:txBody>
            <a:bodyPr wrap="square">
              <a:spAutoFit/>
            </a:bodyPr>
            <a:lstStyle/>
            <a:p>
              <a:pPr algn="r" defTabSz="1005840"/>
              <a:r>
                <a:rPr lang="en-US" sz="1980" dirty="0">
                  <a:solidFill>
                    <a:prstClr val="black"/>
                  </a:solidFill>
                  <a:latin typeface="Californian FB" panose="0207040306080B030204" pitchFamily="18" charset="0"/>
                </a:rPr>
                <a:t>&gt;90 min practice OR heavy sweater</a:t>
              </a:r>
            </a:p>
          </p:txBody>
        </p:sp>
        <p:pic>
          <p:nvPicPr>
            <p:cNvPr id="1029" name="Picture 5" descr="https://encrypted-tbn3.gstatic.com/images?q=tbn:ANd9GcQENJjetMrNPN8kN0s5aB9wDxWYastlSViI70RF-IEj2qZmhtuh"/>
            <p:cNvPicPr>
              <a:picLocks noChangeAspect="1" noChangeArrowheads="1"/>
            </p:cNvPicPr>
            <p:nvPr/>
          </p:nvPicPr>
          <p:blipFill rotWithShape="1">
            <a:blip r:embed="rId5">
              <a:extLst>
                <a:ext uri="{28A0092B-C50C-407E-A947-70E740481C1C}">
                  <a14:useLocalDpi xmlns:a14="http://schemas.microsoft.com/office/drawing/2010/main" val="0"/>
                </a:ext>
              </a:extLst>
            </a:blip>
            <a:srcRect l="29688" r="28918"/>
            <a:stretch/>
          </p:blipFill>
          <p:spPr bwMode="auto">
            <a:xfrm>
              <a:off x="3425589" y="4815453"/>
              <a:ext cx="554448" cy="133947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ontent Placeholder 6"/>
          <p:cNvSpPr txBox="1">
            <a:spLocks/>
          </p:cNvSpPr>
          <p:nvPr/>
        </p:nvSpPr>
        <p:spPr>
          <a:xfrm>
            <a:off x="506057" y="3760470"/>
            <a:ext cx="9052560" cy="796290"/>
          </a:xfrm>
          <a:prstGeom prst="rect">
            <a:avLst/>
          </a:prstGeom>
        </p:spPr>
        <p:txBody>
          <a:bodyPr vert="horz" lIns="100584" tIns="50292" rIns="100584" bIns="50292"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640" dirty="0">
                <a:solidFill>
                  <a:prstClr val="black">
                    <a:lumMod val="85000"/>
                    <a:lumOff val="15000"/>
                  </a:prstClr>
                </a:solidFill>
              </a:rPr>
              <a:t>Athletes lose up to 9x more SODIUM than potassium in sweat</a:t>
            </a:r>
          </a:p>
        </p:txBody>
      </p:sp>
      <p:sp>
        <p:nvSpPr>
          <p:cNvPr id="15" name="Content Placeholder 6"/>
          <p:cNvSpPr txBox="1">
            <a:spLocks/>
          </p:cNvSpPr>
          <p:nvPr/>
        </p:nvSpPr>
        <p:spPr>
          <a:xfrm>
            <a:off x="502920" y="4605494"/>
            <a:ext cx="9052560" cy="538007"/>
          </a:xfrm>
          <a:prstGeom prst="rect">
            <a:avLst/>
          </a:prstGeom>
        </p:spPr>
        <p:txBody>
          <a:bodyPr vert="horz" lIns="100584" tIns="50292" rIns="100584" bIns="50292"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640" dirty="0">
                <a:solidFill>
                  <a:prstClr val="black">
                    <a:lumMod val="85000"/>
                    <a:lumOff val="15000"/>
                  </a:prstClr>
                </a:solidFill>
                <a:latin typeface="Californian FB" panose="0207040306080B030204" pitchFamily="18" charset="0"/>
              </a:rPr>
              <a:t>Gatorade or Water??</a:t>
            </a:r>
          </a:p>
        </p:txBody>
      </p:sp>
    </p:spTree>
    <p:extLst>
      <p:ext uri="{BB962C8B-B14F-4D97-AF65-F5344CB8AC3E}">
        <p14:creationId xmlns:p14="http://schemas.microsoft.com/office/powerpoint/2010/main" val="246953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par>
                                <p:cTn id="27" presetID="2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502920" y="254209"/>
            <a:ext cx="9052560" cy="1089660"/>
          </a:xfrm>
        </p:spPr>
        <p:txBody>
          <a:bodyPr/>
          <a:lstStyle/>
          <a:p>
            <a:r>
              <a:rPr lang="en-US" dirty="0" smtClean="0"/>
              <a:t>HYDRATION</a:t>
            </a:r>
            <a:endParaRPr lang="en-US" dirty="0"/>
          </a:p>
        </p:txBody>
      </p:sp>
      <p:sp>
        <p:nvSpPr>
          <p:cNvPr id="19" name="Content Placeholder 6"/>
          <p:cNvSpPr>
            <a:spLocks noGrp="1"/>
          </p:cNvSpPr>
          <p:nvPr>
            <p:ph idx="1"/>
          </p:nvPr>
        </p:nvSpPr>
        <p:spPr>
          <a:xfrm>
            <a:off x="502920" y="1306545"/>
            <a:ext cx="9052560" cy="586740"/>
          </a:xfrm>
        </p:spPr>
        <p:txBody>
          <a:bodyPr>
            <a:normAutofit/>
          </a:bodyPr>
          <a:lstStyle/>
          <a:p>
            <a:pPr marL="0" indent="0">
              <a:buNone/>
            </a:pPr>
            <a:r>
              <a:rPr lang="en-US" sz="3200" dirty="0" smtClean="0">
                <a:solidFill>
                  <a:schemeClr val="tx1">
                    <a:lumMod val="85000"/>
                    <a:lumOff val="15000"/>
                  </a:schemeClr>
                </a:solidFill>
              </a:rPr>
              <a:t>SWEAT SCIENCE</a:t>
            </a:r>
          </a:p>
        </p:txBody>
      </p:sp>
      <p:sp>
        <p:nvSpPr>
          <p:cNvPr id="20" name="Rectangle 19"/>
          <p:cNvSpPr/>
          <p:nvPr/>
        </p:nvSpPr>
        <p:spPr>
          <a:xfrm>
            <a:off x="502920" y="2945621"/>
            <a:ext cx="9364561" cy="2308324"/>
          </a:xfrm>
          <a:prstGeom prst="rect">
            <a:avLst/>
          </a:prstGeom>
        </p:spPr>
        <p:txBody>
          <a:bodyPr wrap="square">
            <a:spAutoFit/>
          </a:bodyPr>
          <a:lstStyle/>
          <a:p>
            <a:pPr algn="ctr" defTabSz="1005840"/>
            <a:r>
              <a:rPr lang="en-US" sz="4800" dirty="0">
                <a:ln>
                  <a:solidFill>
                    <a:schemeClr val="tx1"/>
                  </a:solidFill>
                </a:ln>
                <a:solidFill>
                  <a:srgbClr val="C00000"/>
                </a:solidFill>
                <a:latin typeface="Impact"/>
              </a:rPr>
              <a:t>Gatorade is good for during training…NOT to drink casually with meals or snacks or otherwise</a:t>
            </a:r>
          </a:p>
        </p:txBody>
      </p:sp>
    </p:spTree>
    <p:extLst>
      <p:ext uri="{BB962C8B-B14F-4D97-AF65-F5344CB8AC3E}">
        <p14:creationId xmlns:p14="http://schemas.microsoft.com/office/powerpoint/2010/main" val="82279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 y="1371601"/>
            <a:ext cx="9723120" cy="893278"/>
          </a:xfrm>
        </p:spPr>
        <p:txBody>
          <a:bodyPr>
            <a:normAutofit/>
          </a:bodyPr>
          <a:lstStyle/>
          <a:p>
            <a:pPr marL="0">
              <a:spcBef>
                <a:spcPts val="0"/>
              </a:spcBef>
            </a:pPr>
            <a:r>
              <a:rPr lang="en-US" dirty="0">
                <a:solidFill>
                  <a:schemeClr val="tx1">
                    <a:lumMod val="85000"/>
                    <a:lumOff val="15000"/>
                  </a:schemeClr>
                </a:solidFill>
                <a:latin typeface="Eras Bold ITC"/>
                <a:ea typeface="Calibri"/>
                <a:cs typeface="Times New Roman"/>
              </a:rPr>
              <a:t>Dehydration </a:t>
            </a:r>
            <a:r>
              <a:rPr lang="en-US" dirty="0" smtClean="0">
                <a:solidFill>
                  <a:schemeClr val="tx1">
                    <a:lumMod val="85000"/>
                    <a:lumOff val="15000"/>
                  </a:schemeClr>
                </a:solidFill>
                <a:latin typeface="Eras Bold ITC"/>
                <a:ea typeface="Calibri"/>
                <a:cs typeface="Times New Roman"/>
              </a:rPr>
              <a:t>WILL ALWAYS hinder </a:t>
            </a:r>
            <a:r>
              <a:rPr lang="en-US" dirty="0">
                <a:solidFill>
                  <a:schemeClr val="tx1">
                    <a:lumMod val="85000"/>
                    <a:lumOff val="15000"/>
                  </a:schemeClr>
                </a:solidFill>
                <a:latin typeface="Eras Bold ITC"/>
                <a:ea typeface="Calibri"/>
                <a:cs typeface="Times New Roman"/>
              </a:rPr>
              <a:t>your </a:t>
            </a:r>
            <a:r>
              <a:rPr lang="en-US" dirty="0" smtClean="0">
                <a:solidFill>
                  <a:schemeClr val="tx1">
                    <a:lumMod val="85000"/>
                    <a:lumOff val="15000"/>
                  </a:schemeClr>
                </a:solidFill>
                <a:latin typeface="Eras Bold ITC"/>
                <a:ea typeface="Calibri"/>
                <a:cs typeface="Times New Roman"/>
              </a:rPr>
              <a:t>performance</a:t>
            </a:r>
          </a:p>
        </p:txBody>
      </p:sp>
      <p:pic>
        <p:nvPicPr>
          <p:cNvPr id="3074" name="rg_hi" descr="ANd9GcS1Iff5e8NWiDb6HIbNUQzYaMaaLMuFql1I-Ounp2F99xpX6ykj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940" y="4556760"/>
            <a:ext cx="1424940" cy="109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544830" y="5648614"/>
            <a:ext cx="8801100" cy="1497333"/>
          </a:xfrm>
          <a:prstGeom prst="rect">
            <a:avLst/>
          </a:prstGeom>
        </p:spPr>
        <p:txBody>
          <a:bodyPr wrap="square">
            <a:spAutoFit/>
          </a:bodyPr>
          <a:lstStyle/>
          <a:p>
            <a:pPr algn="ctr" defTabSz="1005840"/>
            <a:r>
              <a:rPr lang="en-US" sz="2640" b="1" kern="1400" dirty="0">
                <a:solidFill>
                  <a:srgbClr val="C00000"/>
                </a:solidFill>
                <a:latin typeface="Candara"/>
              </a:rPr>
              <a:t>Research shows that good hydrators will practice at higher intensities, be more focused, and have improved performance compared to non-hydrators.</a:t>
            </a:r>
            <a:endParaRPr lang="en-US" sz="1540" kern="1400" dirty="0">
              <a:solidFill>
                <a:srgbClr val="000000"/>
              </a:solidFill>
            </a:endParaRPr>
          </a:p>
          <a:p>
            <a:pPr defTabSz="1005840"/>
            <a:r>
              <a:rPr lang="en-US" sz="1210" kern="1400" dirty="0">
                <a:solidFill>
                  <a:srgbClr val="000000"/>
                </a:solidFill>
              </a:rPr>
              <a:t> </a:t>
            </a:r>
          </a:p>
        </p:txBody>
      </p:sp>
      <p:sp>
        <p:nvSpPr>
          <p:cNvPr id="9" name="Content Placeholder 2"/>
          <p:cNvSpPr txBox="1">
            <a:spLocks/>
          </p:cNvSpPr>
          <p:nvPr/>
        </p:nvSpPr>
        <p:spPr>
          <a:xfrm>
            <a:off x="1341120" y="2293621"/>
            <a:ext cx="7208520" cy="3213902"/>
          </a:xfrm>
          <a:prstGeom prst="rect">
            <a:avLst/>
          </a:prstGeom>
        </p:spPr>
        <p:txBody>
          <a:bodyPr vert="horz" lIns="100584" tIns="50292" rIns="100584" bIns="50292" numCol="2"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spcBef>
                <a:spcPts val="0"/>
              </a:spcBef>
              <a:buFont typeface="Wingdings" pitchFamily="2" charset="2"/>
              <a:buChar char="ü"/>
            </a:pPr>
            <a:r>
              <a:rPr lang="en-US" sz="2640" dirty="0">
                <a:solidFill>
                  <a:prstClr val="black">
                    <a:lumMod val="85000"/>
                    <a:lumOff val="15000"/>
                  </a:prstClr>
                </a:solidFill>
                <a:latin typeface="Californian FB" panose="0207040306080B030204" pitchFamily="18" charset="0"/>
                <a:ea typeface="Calibri"/>
                <a:cs typeface="Times New Roman"/>
              </a:rPr>
              <a:t>Fatigue</a:t>
            </a:r>
          </a:p>
          <a:p>
            <a:pPr>
              <a:spcBef>
                <a:spcPts val="0"/>
              </a:spcBef>
              <a:buFont typeface="Wingdings" pitchFamily="2" charset="2"/>
              <a:buChar char="ü"/>
            </a:pPr>
            <a:r>
              <a:rPr lang="en-US" sz="2640" dirty="0">
                <a:solidFill>
                  <a:prstClr val="black">
                    <a:lumMod val="85000"/>
                    <a:lumOff val="15000"/>
                  </a:prstClr>
                </a:solidFill>
                <a:latin typeface="Californian FB" panose="0207040306080B030204" pitchFamily="18" charset="0"/>
                <a:ea typeface="Calibri"/>
                <a:cs typeface="Times New Roman"/>
              </a:rPr>
              <a:t>Dry/cotton mouth’</a:t>
            </a:r>
          </a:p>
          <a:p>
            <a:pPr>
              <a:spcBef>
                <a:spcPts val="0"/>
              </a:spcBef>
              <a:buFont typeface="Wingdings" pitchFamily="2" charset="2"/>
              <a:buChar char="ü"/>
            </a:pPr>
            <a:r>
              <a:rPr lang="en-US" sz="2640" dirty="0">
                <a:solidFill>
                  <a:prstClr val="black">
                    <a:lumMod val="85000"/>
                    <a:lumOff val="15000"/>
                  </a:prstClr>
                </a:solidFill>
                <a:latin typeface="Californian FB" panose="0207040306080B030204" pitchFamily="18" charset="0"/>
                <a:ea typeface="Calibri"/>
                <a:cs typeface="Times New Roman"/>
              </a:rPr>
              <a:t>Training feels harder than it should</a:t>
            </a:r>
          </a:p>
          <a:p>
            <a:pPr>
              <a:spcBef>
                <a:spcPts val="0"/>
              </a:spcBef>
              <a:buFont typeface="Wingdings" pitchFamily="2" charset="2"/>
              <a:buChar char="ü"/>
            </a:pPr>
            <a:r>
              <a:rPr lang="en-US" sz="2640" dirty="0">
                <a:solidFill>
                  <a:prstClr val="black">
                    <a:lumMod val="85000"/>
                    <a:lumOff val="15000"/>
                  </a:prstClr>
                </a:solidFill>
                <a:latin typeface="Californian FB" panose="0207040306080B030204" pitchFamily="18" charset="0"/>
                <a:ea typeface="Calibri"/>
                <a:cs typeface="Times New Roman"/>
              </a:rPr>
              <a:t>Dizziness</a:t>
            </a:r>
          </a:p>
          <a:p>
            <a:pPr>
              <a:spcBef>
                <a:spcPts val="0"/>
              </a:spcBef>
              <a:buFont typeface="Wingdings" pitchFamily="2" charset="2"/>
              <a:buChar char="ü"/>
            </a:pPr>
            <a:r>
              <a:rPr lang="en-US" sz="2640" dirty="0">
                <a:solidFill>
                  <a:prstClr val="black">
                    <a:lumMod val="85000"/>
                    <a:lumOff val="15000"/>
                  </a:prstClr>
                </a:solidFill>
                <a:latin typeface="Californian FB" panose="0207040306080B030204" pitchFamily="18" charset="0"/>
                <a:ea typeface="Calibri"/>
                <a:cs typeface="Times New Roman"/>
              </a:rPr>
              <a:t>Nauseous</a:t>
            </a:r>
          </a:p>
          <a:p>
            <a:pPr>
              <a:spcBef>
                <a:spcPts val="0"/>
              </a:spcBef>
              <a:buFont typeface="Wingdings" pitchFamily="2" charset="2"/>
              <a:buChar char="ü"/>
            </a:pPr>
            <a:r>
              <a:rPr lang="en-US" sz="2640" dirty="0">
                <a:solidFill>
                  <a:prstClr val="black">
                    <a:lumMod val="85000"/>
                    <a:lumOff val="15000"/>
                  </a:prstClr>
                </a:solidFill>
                <a:latin typeface="Californian FB" panose="0207040306080B030204" pitchFamily="18" charset="0"/>
                <a:ea typeface="Calibri"/>
                <a:cs typeface="Times New Roman"/>
              </a:rPr>
              <a:t>Shaking</a:t>
            </a:r>
          </a:p>
          <a:p>
            <a:pPr>
              <a:spcBef>
                <a:spcPts val="0"/>
              </a:spcBef>
              <a:buFont typeface="Wingdings" pitchFamily="2" charset="2"/>
              <a:buChar char="ü"/>
            </a:pPr>
            <a:r>
              <a:rPr lang="en-US" sz="2640" dirty="0">
                <a:solidFill>
                  <a:prstClr val="black">
                    <a:lumMod val="85000"/>
                    <a:lumOff val="15000"/>
                  </a:prstClr>
                </a:solidFill>
                <a:latin typeface="Californian FB" panose="0207040306080B030204" pitchFamily="18" charset="0"/>
                <a:ea typeface="Calibri"/>
                <a:cs typeface="Times New Roman"/>
              </a:rPr>
              <a:t>Inability to focus</a:t>
            </a:r>
          </a:p>
          <a:p>
            <a:pPr>
              <a:spcBef>
                <a:spcPts val="0"/>
              </a:spcBef>
              <a:buFont typeface="Wingdings" pitchFamily="2" charset="2"/>
              <a:buChar char="ü"/>
            </a:pPr>
            <a:r>
              <a:rPr lang="en-US" sz="2640" dirty="0">
                <a:solidFill>
                  <a:prstClr val="black">
                    <a:lumMod val="85000"/>
                    <a:lumOff val="15000"/>
                  </a:prstClr>
                </a:solidFill>
                <a:latin typeface="Californian FB" panose="0207040306080B030204" pitchFamily="18" charset="0"/>
                <a:ea typeface="Calibri"/>
                <a:cs typeface="Times New Roman"/>
              </a:rPr>
              <a:t>No appetite</a:t>
            </a:r>
          </a:p>
          <a:p>
            <a:pPr>
              <a:spcBef>
                <a:spcPts val="0"/>
              </a:spcBef>
              <a:buFont typeface="Wingdings" pitchFamily="2" charset="2"/>
              <a:buChar char="ü"/>
            </a:pPr>
            <a:r>
              <a:rPr lang="en-US" sz="2640" dirty="0">
                <a:solidFill>
                  <a:prstClr val="black">
                    <a:lumMod val="85000"/>
                    <a:lumOff val="15000"/>
                  </a:prstClr>
                </a:solidFill>
                <a:latin typeface="Californian FB" panose="0207040306080B030204" pitchFamily="18" charset="0"/>
                <a:ea typeface="Calibri"/>
                <a:cs typeface="Times New Roman"/>
              </a:rPr>
              <a:t>Overall decrease in performance and skills</a:t>
            </a:r>
          </a:p>
          <a:p>
            <a:pPr>
              <a:spcBef>
                <a:spcPts val="0"/>
              </a:spcBef>
              <a:buFont typeface="Wingdings" pitchFamily="2" charset="2"/>
              <a:buChar char="ü"/>
            </a:pPr>
            <a:r>
              <a:rPr lang="en-US" sz="2640" dirty="0">
                <a:solidFill>
                  <a:prstClr val="black">
                    <a:lumMod val="85000"/>
                    <a:lumOff val="15000"/>
                  </a:prstClr>
                </a:solidFill>
                <a:latin typeface="Californian FB" panose="0207040306080B030204" pitchFamily="18" charset="0"/>
                <a:ea typeface="Calibri"/>
                <a:cs typeface="Times New Roman"/>
              </a:rPr>
              <a:t>Muscle cramps  </a:t>
            </a:r>
            <a:endParaRPr lang="en-US" sz="2200" dirty="0">
              <a:solidFill>
                <a:prstClr val="black">
                  <a:lumMod val="85000"/>
                  <a:lumOff val="15000"/>
                </a:prstClr>
              </a:solidFill>
              <a:latin typeface="Californian FB" panose="0207040306080B030204" pitchFamily="18" charset="0"/>
              <a:ea typeface="Calibri"/>
              <a:cs typeface="Times New Roman"/>
            </a:endParaRPr>
          </a:p>
        </p:txBody>
      </p:sp>
      <p:sp>
        <p:nvSpPr>
          <p:cNvPr id="10" name="Title 1"/>
          <p:cNvSpPr txBox="1">
            <a:spLocks/>
          </p:cNvSpPr>
          <p:nvPr/>
        </p:nvSpPr>
        <p:spPr>
          <a:xfrm>
            <a:off x="502920" y="254209"/>
            <a:ext cx="9052560" cy="1089660"/>
          </a:xfrm>
          <a:prstGeom prst="rect">
            <a:avLst/>
          </a:prstGeom>
        </p:spPr>
        <p:txBody>
          <a:bodyPr vert="horz" lIns="100584" tIns="50292" rIns="100584" bIns="50292"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940" dirty="0" smtClean="0">
                <a:solidFill>
                  <a:prstClr val="black">
                    <a:lumMod val="85000"/>
                    <a:lumOff val="15000"/>
                  </a:prstClr>
                </a:solidFill>
                <a:effectLst>
                  <a:outerShdw blurRad="38100" dist="38100" dir="2700000" algn="tl">
                    <a:srgbClr val="000000">
                      <a:alpha val="43137"/>
                    </a:srgbClr>
                  </a:outerShdw>
                </a:effectLst>
              </a:rPr>
              <a:t>HYDRATION</a:t>
            </a:r>
            <a:endParaRPr lang="en-US" sz="5940" dirty="0">
              <a:solidFill>
                <a:prstClr val="black">
                  <a:lumMod val="85000"/>
                  <a:lumOff val="15000"/>
                </a:prst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832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81940"/>
            <a:ext cx="9052560" cy="1089660"/>
          </a:xfrm>
        </p:spPr>
        <p:txBody>
          <a:bodyPr/>
          <a:lstStyle/>
          <a:p>
            <a:r>
              <a:rPr lang="en-US" dirty="0" smtClean="0"/>
              <a:t>#</a:t>
            </a:r>
            <a:r>
              <a:rPr lang="en-US" dirty="0" err="1" smtClean="0"/>
              <a:t>checkyourpee</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64809" y="2150198"/>
            <a:ext cx="6247709" cy="359097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5" name="Rectangle 4"/>
          <p:cNvSpPr/>
          <p:nvPr/>
        </p:nvSpPr>
        <p:spPr>
          <a:xfrm>
            <a:off x="504294" y="1290763"/>
            <a:ext cx="8968740" cy="771621"/>
          </a:xfrm>
          <a:prstGeom prst="rect">
            <a:avLst/>
          </a:prstGeom>
        </p:spPr>
        <p:txBody>
          <a:bodyPr wrap="square">
            <a:spAutoFit/>
          </a:bodyPr>
          <a:lstStyle/>
          <a:p>
            <a:pPr algn="ctr"/>
            <a:r>
              <a:rPr lang="en-US" sz="2207" dirty="0">
                <a:latin typeface="Californian FB" panose="0207040306080B030204" pitchFamily="18" charset="0"/>
              </a:rPr>
              <a:t>If urine is a 4 or higher 1.5-hours before activity (color below), you are dehydrated.  </a:t>
            </a:r>
          </a:p>
        </p:txBody>
      </p:sp>
      <p:sp>
        <p:nvSpPr>
          <p:cNvPr id="7" name="Rectangle 6"/>
          <p:cNvSpPr/>
          <p:nvPr/>
        </p:nvSpPr>
        <p:spPr>
          <a:xfrm>
            <a:off x="817460" y="5653357"/>
            <a:ext cx="8549640" cy="1177887"/>
          </a:xfrm>
          <a:prstGeom prst="rect">
            <a:avLst/>
          </a:prstGeom>
        </p:spPr>
        <p:txBody>
          <a:bodyPr wrap="square">
            <a:spAutoFit/>
          </a:bodyPr>
          <a:lstStyle/>
          <a:p>
            <a:pPr algn="ctr"/>
            <a:r>
              <a:rPr lang="en-US" sz="2207" dirty="0">
                <a:solidFill>
                  <a:schemeClr val="tx1">
                    <a:lumMod val="85000"/>
                    <a:lumOff val="15000"/>
                  </a:schemeClr>
                </a:solidFill>
                <a:latin typeface="Californian FB" panose="0207040306080B030204" pitchFamily="18" charset="0"/>
                <a:ea typeface="Calibri"/>
                <a:cs typeface="Times New Roman"/>
              </a:rPr>
              <a:t>Drink enough </a:t>
            </a:r>
            <a:r>
              <a:rPr lang="en-US" sz="2207" dirty="0" smtClean="0">
                <a:solidFill>
                  <a:schemeClr val="tx1">
                    <a:lumMod val="85000"/>
                    <a:lumOff val="15000"/>
                  </a:schemeClr>
                </a:solidFill>
                <a:latin typeface="Californian FB" panose="0207040306080B030204" pitchFamily="18" charset="0"/>
                <a:ea typeface="Calibri"/>
                <a:cs typeface="Times New Roman"/>
              </a:rPr>
              <a:t>½ BDWT in </a:t>
            </a:r>
            <a:r>
              <a:rPr lang="en-US" sz="2207" dirty="0" err="1" smtClean="0">
                <a:solidFill>
                  <a:schemeClr val="tx1">
                    <a:lumMod val="85000"/>
                    <a:lumOff val="15000"/>
                  </a:schemeClr>
                </a:solidFill>
                <a:latin typeface="Californian FB" panose="0207040306080B030204" pitchFamily="18" charset="0"/>
                <a:ea typeface="Calibri"/>
                <a:cs typeface="Times New Roman"/>
              </a:rPr>
              <a:t>oz</a:t>
            </a:r>
            <a:r>
              <a:rPr lang="en-US" sz="2207" dirty="0" smtClean="0">
                <a:solidFill>
                  <a:schemeClr val="tx1">
                    <a:lumMod val="85000"/>
                    <a:lumOff val="15000"/>
                  </a:schemeClr>
                </a:solidFill>
                <a:latin typeface="Californian FB" panose="0207040306080B030204" pitchFamily="18" charset="0"/>
                <a:ea typeface="Calibri"/>
                <a:cs typeface="Times New Roman"/>
              </a:rPr>
              <a:t> daily. </a:t>
            </a:r>
          </a:p>
          <a:p>
            <a:pPr algn="ctr"/>
            <a:r>
              <a:rPr lang="en-US" sz="2640" dirty="0" smtClean="0">
                <a:solidFill>
                  <a:schemeClr val="tx1">
                    <a:lumMod val="85000"/>
                    <a:lumOff val="15000"/>
                  </a:schemeClr>
                </a:solidFill>
                <a:latin typeface="Eras Bold ITC"/>
                <a:ea typeface="Calibri"/>
                <a:cs typeface="Times New Roman"/>
              </a:rPr>
              <a:t>urine</a:t>
            </a:r>
            <a:r>
              <a:rPr lang="en-US" sz="2640" dirty="0" smtClean="0">
                <a:solidFill>
                  <a:schemeClr val="tx1">
                    <a:lumMod val="85000"/>
                    <a:lumOff val="15000"/>
                  </a:schemeClr>
                </a:solidFill>
                <a:latin typeface="PENCILPOINT"/>
                <a:ea typeface="Calibri"/>
                <a:cs typeface="Times New Roman"/>
              </a:rPr>
              <a:t> </a:t>
            </a:r>
            <a:r>
              <a:rPr lang="en-US" sz="2207" dirty="0">
                <a:solidFill>
                  <a:schemeClr val="tx1">
                    <a:lumMod val="85000"/>
                    <a:lumOff val="15000"/>
                  </a:schemeClr>
                </a:solidFill>
                <a:latin typeface="Californian FB" panose="0207040306080B030204" pitchFamily="18" charset="0"/>
                <a:ea typeface="Calibri"/>
                <a:cs typeface="Times New Roman"/>
              </a:rPr>
              <a:t>is a</a:t>
            </a:r>
            <a:r>
              <a:rPr lang="en-US" sz="2207" dirty="0">
                <a:solidFill>
                  <a:schemeClr val="tx1">
                    <a:lumMod val="85000"/>
                    <a:lumOff val="15000"/>
                  </a:schemeClr>
                </a:solidFill>
                <a:latin typeface="+mj-lt"/>
                <a:ea typeface="Calibri"/>
                <a:cs typeface="Times New Roman"/>
              </a:rPr>
              <a:t> </a:t>
            </a:r>
            <a:r>
              <a:rPr lang="en-US" sz="2640" b="1" dirty="0">
                <a:ln w="9525" cap="rnd" cmpd="sng" algn="ctr">
                  <a:solidFill>
                    <a:srgbClr val="969696"/>
                  </a:solidFill>
                  <a:prstDash val="solid"/>
                  <a:bevel/>
                </a:ln>
                <a:solidFill>
                  <a:srgbClr val="FFE38B"/>
                </a:solidFill>
                <a:latin typeface="Eras Bold ITC"/>
                <a:ea typeface="Calibri"/>
                <a:cs typeface="Times New Roman"/>
              </a:rPr>
              <a:t>light lemonade color.</a:t>
            </a:r>
            <a:endParaRPr lang="en-US" sz="1760" dirty="0">
              <a:latin typeface="Calibri"/>
              <a:ea typeface="Calibri"/>
              <a:cs typeface="Times New Roman"/>
            </a:endParaRPr>
          </a:p>
          <a:p>
            <a:pPr algn="ctr"/>
            <a:r>
              <a:rPr lang="en-US" sz="2207" dirty="0">
                <a:solidFill>
                  <a:schemeClr val="tx1">
                    <a:lumMod val="85000"/>
                    <a:lumOff val="15000"/>
                  </a:schemeClr>
                </a:solidFill>
                <a:latin typeface="Californian FB" panose="0207040306080B030204" pitchFamily="18" charset="0"/>
                <a:ea typeface="Calibri"/>
                <a:cs typeface="Times New Roman"/>
              </a:rPr>
              <a:t>After Training: drink 20-oz. fluid for every 1-lb lost during training</a:t>
            </a:r>
            <a:endParaRPr lang="en-US" sz="1760" dirty="0">
              <a:solidFill>
                <a:schemeClr val="tx1">
                  <a:lumMod val="85000"/>
                  <a:lumOff val="15000"/>
                </a:schemeClr>
              </a:solidFill>
              <a:latin typeface="Californian FB" panose="0207040306080B030204" pitchFamily="18" charset="0"/>
              <a:ea typeface="Calibri"/>
              <a:cs typeface="Times New Roman"/>
            </a:endParaRPr>
          </a:p>
        </p:txBody>
      </p:sp>
    </p:spTree>
    <p:extLst>
      <p:ext uri="{BB962C8B-B14F-4D97-AF65-F5344CB8AC3E}">
        <p14:creationId xmlns:p14="http://schemas.microsoft.com/office/powerpoint/2010/main" val="21870651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208511" y="399856"/>
            <a:ext cx="9052560" cy="1184139"/>
          </a:xfrm>
        </p:spPr>
        <p:txBody>
          <a:bodyPr>
            <a:normAutofit/>
          </a:bodyPr>
          <a:lstStyle/>
          <a:p>
            <a:r>
              <a:rPr lang="en-US" sz="6000" dirty="0" smtClean="0">
                <a:effectLst>
                  <a:outerShdw blurRad="38100" dist="38100" dir="2700000" algn="tl">
                    <a:srgbClr val="000000">
                      <a:alpha val="43137"/>
                    </a:srgbClr>
                  </a:outerShdw>
                </a:effectLst>
              </a:rPr>
              <a:t>THE BASICS</a:t>
            </a:r>
            <a:endParaRPr lang="en-US" sz="6000" dirty="0">
              <a:effectLst>
                <a:outerShdw blurRad="38100" dist="38100" dir="2700000" algn="tl">
                  <a:srgbClr val="000000">
                    <a:alpha val="43137"/>
                  </a:srgbClr>
                </a:outerShdw>
              </a:effectLst>
            </a:endParaRPr>
          </a:p>
        </p:txBody>
      </p:sp>
      <p:sp>
        <p:nvSpPr>
          <p:cNvPr id="9" name="Text Box 4"/>
          <p:cNvSpPr txBox="1">
            <a:spLocks noChangeArrowheads="1"/>
          </p:cNvSpPr>
          <p:nvPr/>
        </p:nvSpPr>
        <p:spPr bwMode="auto">
          <a:xfrm>
            <a:off x="406400" y="1869440"/>
            <a:ext cx="9337040" cy="4959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Meet energy needs</a:t>
            </a:r>
          </a:p>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Quality</a:t>
            </a:r>
            <a:endParaRPr lang="en-US" sz="3200" dirty="0">
              <a:solidFill>
                <a:srgbClr val="000000"/>
              </a:solidFill>
              <a:latin typeface="Californian FB" panose="0207040306080B030204" pitchFamily="18" charset="0"/>
            </a:endParaRPr>
          </a:p>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Timing &amp; Consistency</a:t>
            </a:r>
            <a:endParaRPr lang="en-US" sz="3200" dirty="0">
              <a:solidFill>
                <a:srgbClr val="000000"/>
              </a:solidFill>
              <a:latin typeface="Californian FB" panose="0207040306080B030204" pitchFamily="18" charset="0"/>
            </a:endParaRPr>
          </a:p>
          <a:p>
            <a:pPr marL="514350" indent="-514350" defTabSz="1036290" eaLnBrk="0" fontAlgn="base" hangingPunct="0">
              <a:spcBef>
                <a:spcPct val="0"/>
              </a:spcBef>
              <a:spcAft>
                <a:spcPts val="1587"/>
              </a:spcAft>
              <a:buAutoNum type="arabicPeriod"/>
            </a:pPr>
            <a:r>
              <a:rPr lang="en-US" sz="3200" dirty="0" smtClean="0">
                <a:solidFill>
                  <a:srgbClr val="000000"/>
                </a:solidFill>
                <a:latin typeface="Californian FB" panose="0207040306080B030204" pitchFamily="18" charset="0"/>
              </a:rPr>
              <a:t>Hydration</a:t>
            </a:r>
          </a:p>
          <a:p>
            <a:pPr marL="514350" indent="-514350" defTabSz="1036290" eaLnBrk="0" fontAlgn="base" hangingPunct="0">
              <a:spcBef>
                <a:spcPct val="0"/>
              </a:spcBef>
              <a:spcAft>
                <a:spcPts val="1587"/>
              </a:spcAft>
              <a:buAutoNum type="arabicPeriod"/>
            </a:pPr>
            <a:r>
              <a:rPr lang="en-US" sz="3600" b="1" dirty="0" smtClean="0">
                <a:solidFill>
                  <a:srgbClr val="C00000"/>
                </a:solidFill>
                <a:latin typeface="Californian FB" panose="0207040306080B030204" pitchFamily="18" charset="0"/>
              </a:rPr>
              <a:t>SUPPLEMENTS</a:t>
            </a:r>
          </a:p>
          <a:p>
            <a:pPr marL="1023762" lvl="1" indent="-514350" defTabSz="1036290" eaLnBrk="0" fontAlgn="base" hangingPunct="0">
              <a:spcBef>
                <a:spcPct val="0"/>
              </a:spcBef>
              <a:spcAft>
                <a:spcPts val="1587"/>
              </a:spcAft>
              <a:buFont typeface="Arial" panose="020B0604020202020204" pitchFamily="34" charset="0"/>
              <a:buChar char="•"/>
            </a:pPr>
            <a:r>
              <a:rPr lang="en-US" sz="3600" b="1" dirty="0" smtClean="0">
                <a:solidFill>
                  <a:srgbClr val="C00000"/>
                </a:solidFill>
                <a:latin typeface="Californian FB" panose="0207040306080B030204" pitchFamily="18" charset="0"/>
              </a:rPr>
              <a:t>Food first</a:t>
            </a:r>
          </a:p>
          <a:p>
            <a:pPr defTabSz="1036290" eaLnBrk="0" fontAlgn="base" hangingPunct="0">
              <a:spcBef>
                <a:spcPct val="0"/>
              </a:spcBef>
              <a:spcAft>
                <a:spcPts val="1587"/>
              </a:spcAft>
            </a:pPr>
            <a:endParaRPr lang="en-US" altLang="en-US" sz="2400" dirty="0">
              <a:latin typeface="Californian FB" panose="0207040306080B030204" pitchFamily="18" charset="0"/>
            </a:endParaRPr>
          </a:p>
        </p:txBody>
      </p:sp>
      <p:pic>
        <p:nvPicPr>
          <p:cNvPr id="5"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4931" y="1799102"/>
            <a:ext cx="469522" cy="488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3701" y="2544355"/>
            <a:ext cx="469522" cy="488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087" y="3237691"/>
            <a:ext cx="469522" cy="4882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0465" y="3940382"/>
            <a:ext cx="469522" cy="48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9769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594792" y="5340043"/>
            <a:ext cx="5299075" cy="1619250"/>
            <a:chOff x="107616829" y="111086245"/>
            <a:chExt cx="2588555" cy="800100"/>
          </a:xfrm>
        </p:grpSpPr>
        <p:sp>
          <p:nvSpPr>
            <p:cNvPr id="5" name="Text Box 3"/>
            <p:cNvSpPr txBox="1">
              <a:spLocks noChangeArrowheads="1"/>
            </p:cNvSpPr>
            <p:nvPr/>
          </p:nvSpPr>
          <p:spPr bwMode="auto">
            <a:xfrm>
              <a:off x="107616829" y="111222023"/>
              <a:ext cx="1414130" cy="589664"/>
            </a:xfrm>
            <a:prstGeom prst="rect">
              <a:avLst/>
            </a:prstGeom>
            <a:gradFill rotWithShape="0">
              <a:gsLst>
                <a:gs pos="0">
                  <a:srgbClr val="FFFFFF"/>
                </a:gs>
                <a:gs pos="100000">
                  <a:srgbClr val="999999"/>
                </a:gs>
              </a:gsLst>
              <a:lin ang="5400000" scaled="1"/>
            </a:gradFill>
            <a:ln w="12700" algn="in">
              <a:solidFill>
                <a:srgbClr val="666666"/>
              </a:solidFill>
              <a:miter lim="800000"/>
              <a:headEnd/>
              <a:tailEnd/>
            </a:ln>
            <a:effectLst>
              <a:outerShdw dist="28398" dir="3806097" algn="ctr" rotWithShape="0">
                <a:srgbClr val="000000">
                  <a:alpha val="50000"/>
                </a:srgbClr>
              </a:outerShdw>
            </a:effec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Candara" panose="020E0502030303020204" pitchFamily="34" charset="0"/>
                </a:rPr>
                <a:t>Look for this logo on products signifying testing by NSF.</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pic>
          <p:nvPicPr>
            <p:cNvPr id="5124" name="Picture 4" descr="sports_mark"/>
            <p:cNvPicPr>
              <a:picLocks noChangeAspect="1" noChangeArrowheads="1"/>
            </p:cNvPicPr>
            <p:nvPr/>
          </p:nvPicPr>
          <p:blipFill>
            <a:blip r:embed="rId2" cstate="print">
              <a:extLst>
                <a:ext uri="{28A0092B-C50C-407E-A947-70E740481C1C}">
                  <a14:useLocalDpi xmlns:a14="http://schemas.microsoft.com/office/drawing/2010/main" val="0"/>
                </a:ext>
              </a:extLst>
            </a:blip>
            <a:srcRect l="12959" t="2400" r="6696" b="3999"/>
            <a:stretch>
              <a:fillRect/>
            </a:stretch>
          </p:blipFill>
          <p:spPr bwMode="auto">
            <a:xfrm>
              <a:off x="109569407" y="111086245"/>
              <a:ext cx="635977" cy="80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cxnSp>
          <p:nvCxnSpPr>
            <p:cNvPr id="5125" name="AutoShape 5"/>
            <p:cNvCxnSpPr>
              <a:cxnSpLocks noChangeShapeType="1"/>
            </p:cNvCxnSpPr>
            <p:nvPr/>
          </p:nvCxnSpPr>
          <p:spPr bwMode="auto">
            <a:xfrm>
              <a:off x="109026253" y="111492999"/>
              <a:ext cx="563526" cy="1"/>
            </a:xfrm>
            <a:prstGeom prst="straightConnector1">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cxnSp>
      </p:grpSp>
      <p:sp>
        <p:nvSpPr>
          <p:cNvPr id="11" name="Text Box 8"/>
          <p:cNvSpPr txBox="1">
            <a:spLocks noChangeArrowheads="1"/>
          </p:cNvSpPr>
          <p:nvPr/>
        </p:nvSpPr>
        <p:spPr bwMode="auto">
          <a:xfrm>
            <a:off x="6577177" y="1653126"/>
            <a:ext cx="2394224" cy="848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Fish Oil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Vitamin 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Caffeine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err="1" smtClean="0">
                <a:ln>
                  <a:noFill/>
                </a:ln>
                <a:solidFill>
                  <a:srgbClr val="000000"/>
                </a:solidFill>
                <a:effectLst/>
                <a:latin typeface="Candara" panose="020E0502030303020204" pitchFamily="34" charset="0"/>
              </a:rPr>
              <a:t>Creatine</a:t>
            </a:r>
            <a:endParaRPr kumimoji="0" lang="en-US" altLang="en-US" sz="900" b="0" i="0" u="none" strike="noStrike" cap="none" normalizeH="0" baseline="0" dirty="0" smtClean="0">
              <a:ln>
                <a:noFill/>
              </a:ln>
              <a:solidFill>
                <a:srgbClr val="000000"/>
              </a:solidFill>
              <a:effectLst/>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Whey Protein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Beta-alanine</a:t>
            </a:r>
          </a:p>
          <a:p>
            <a:pPr lvl="0" algn="ctr" defTabSz="914400" eaLnBrk="0" fontAlgn="base" hangingPunct="0">
              <a:spcBef>
                <a:spcPct val="0"/>
              </a:spcBef>
              <a:spcAft>
                <a:spcPct val="0"/>
              </a:spcAft>
            </a:pPr>
            <a:r>
              <a:rPr lang="en-US" altLang="en-US" sz="900" dirty="0">
                <a:solidFill>
                  <a:srgbClr val="000000"/>
                </a:solidFill>
                <a:latin typeface="Candara" panose="020E0502030303020204" pitchFamily="34" charset="0"/>
              </a:rPr>
              <a:t>BCAA’s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Text Box 9"/>
          <p:cNvSpPr txBox="1">
            <a:spLocks noChangeArrowheads="1"/>
          </p:cNvSpPr>
          <p:nvPr/>
        </p:nvSpPr>
        <p:spPr bwMode="auto">
          <a:xfrm>
            <a:off x="6577177" y="1418562"/>
            <a:ext cx="2414715" cy="219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TradeGothic LH Extended" pitchFamily="34" charset="0"/>
              </a:rPr>
              <a:t>*</a:t>
            </a:r>
            <a:r>
              <a:rPr kumimoji="0" lang="en-US" altLang="en-US" sz="1000" b="1" i="0" u="sng" strike="noStrike" cap="none" normalizeH="0" baseline="0" dirty="0" smtClean="0">
                <a:ln>
                  <a:noFill/>
                </a:ln>
                <a:solidFill>
                  <a:srgbClr val="000000"/>
                </a:solidFill>
                <a:effectLst/>
                <a:latin typeface="TradeGothic LH Extended" pitchFamily="34" charset="0"/>
              </a:rPr>
              <a:t>STRONGLY SUPPORTED</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Text Box 10"/>
          <p:cNvSpPr txBox="1">
            <a:spLocks noChangeArrowheads="1"/>
          </p:cNvSpPr>
          <p:nvPr/>
        </p:nvSpPr>
        <p:spPr bwMode="auto">
          <a:xfrm>
            <a:off x="6553577" y="2643777"/>
            <a:ext cx="2406087" cy="407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sng" strike="noStrike" cap="none" normalizeH="0" baseline="0" dirty="0" smtClean="0">
                <a:ln>
                  <a:noFill/>
                </a:ln>
                <a:solidFill>
                  <a:srgbClr val="000000"/>
                </a:solidFill>
                <a:effectLst/>
                <a:latin typeface="TradeGothic LH Extended" pitchFamily="34" charset="0"/>
              </a:rPr>
              <a:t>SOMEWHAT SUPPORTED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MCT’s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Glucosamine Chondroitin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 name="Text Box 12"/>
          <p:cNvSpPr txBox="1">
            <a:spLocks noChangeArrowheads="1"/>
          </p:cNvSpPr>
          <p:nvPr/>
        </p:nvSpPr>
        <p:spPr bwMode="auto">
          <a:xfrm>
            <a:off x="6395363" y="3153156"/>
            <a:ext cx="2895415" cy="21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sng" strike="noStrike" cap="none" normalizeH="0" baseline="0" dirty="0" smtClean="0">
                <a:ln>
                  <a:noFill/>
                </a:ln>
                <a:solidFill>
                  <a:srgbClr val="000000"/>
                </a:solidFill>
                <a:effectLst/>
                <a:latin typeface="TradeGothic LH Extended" pitchFamily="34" charset="0"/>
              </a:rPr>
              <a:t>LIMITED OR NO SUPPORT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Text Box 13"/>
          <p:cNvSpPr txBox="1">
            <a:spLocks noChangeArrowheads="1"/>
          </p:cNvSpPr>
          <p:nvPr/>
        </p:nvSpPr>
        <p:spPr bwMode="auto">
          <a:xfrm>
            <a:off x="6323759" y="3411358"/>
            <a:ext cx="2901060" cy="2529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36576" tIns="36576" rIns="36576" bIns="36576" numCol="1" anchor="t" anchorCtr="0" compatLnSpc="1">
            <a:prstTxWarp prst="textNoShape">
              <a:avLst/>
            </a:prstTxWarp>
          </a:bodyPr>
          <a:lstStyle/>
          <a:p>
            <a:pPr algn="ctr" defTabSz="914400" eaLnBrk="0" fontAlgn="base" hangingPunct="0">
              <a:spcBef>
                <a:spcPct val="0"/>
              </a:spcBef>
              <a:spcAft>
                <a:spcPct val="0"/>
              </a:spcAft>
            </a:pPr>
            <a:r>
              <a:rPr lang="en-US" altLang="en-US" sz="900" dirty="0">
                <a:solidFill>
                  <a:srgbClr val="000000"/>
                </a:solidFill>
                <a:latin typeface="Candara" panose="020E0502030303020204" pitchFamily="34" charset="0"/>
              </a:rPr>
              <a:t>HMB</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Glutamine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Arginine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CLA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ZMA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Ginseng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Gingko </a:t>
            </a:r>
            <a:r>
              <a:rPr kumimoji="0" lang="en-US" altLang="en-US" sz="900" b="0" i="0" u="none" strike="noStrike" cap="none" normalizeH="0" baseline="0" dirty="0" err="1" smtClean="0">
                <a:ln>
                  <a:noFill/>
                </a:ln>
                <a:solidFill>
                  <a:srgbClr val="000000"/>
                </a:solidFill>
                <a:effectLst/>
                <a:latin typeface="Candara" panose="020E0502030303020204" pitchFamily="34" charset="0"/>
              </a:rPr>
              <a:t>Biloba</a:t>
            </a:r>
            <a:r>
              <a:rPr kumimoji="0" lang="en-US" altLang="en-US" sz="900" b="0" i="0" u="none" strike="noStrike" cap="none" normalizeH="0" baseline="0" dirty="0" smtClean="0">
                <a:ln>
                  <a:noFill/>
                </a:ln>
                <a:solidFill>
                  <a:srgbClr val="000000"/>
                </a:solidFill>
                <a:effectLst/>
                <a:latin typeface="Candara" panose="020E0502030303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err="1" smtClean="0">
                <a:ln>
                  <a:noFill/>
                </a:ln>
                <a:solidFill>
                  <a:srgbClr val="000000"/>
                </a:solidFill>
                <a:effectLst/>
                <a:latin typeface="Candara" panose="020E0502030303020204" pitchFamily="34" charset="0"/>
              </a:rPr>
              <a:t>Carnitine</a:t>
            </a:r>
            <a:r>
              <a:rPr kumimoji="0" lang="en-US" altLang="en-US" sz="900" b="0" i="0" u="none" strike="noStrike" cap="none" normalizeH="0" baseline="0" dirty="0" smtClean="0">
                <a:ln>
                  <a:noFill/>
                </a:ln>
                <a:solidFill>
                  <a:srgbClr val="000000"/>
                </a:solidFill>
                <a:effectLst/>
                <a:latin typeface="Candara" panose="020E0502030303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Chromium </a:t>
            </a:r>
            <a:r>
              <a:rPr kumimoji="0" lang="en-US" altLang="en-US" sz="900" b="0" i="0" u="none" strike="noStrike" cap="none" normalizeH="0" baseline="0" dirty="0" err="1" smtClean="0">
                <a:ln>
                  <a:noFill/>
                </a:ln>
                <a:solidFill>
                  <a:srgbClr val="000000"/>
                </a:solidFill>
                <a:effectLst/>
                <a:latin typeface="Candara" panose="020E0502030303020204" pitchFamily="34" charset="0"/>
              </a:rPr>
              <a:t>Picolinate</a:t>
            </a:r>
            <a:endParaRPr kumimoji="0" lang="en-US" altLang="en-US" sz="900" b="0" i="0" u="none" strike="noStrike" cap="none" normalizeH="0" baseline="0" dirty="0" smtClean="0">
              <a:ln>
                <a:noFill/>
              </a:ln>
              <a:solidFill>
                <a:srgbClr val="000000"/>
              </a:solidFill>
              <a:effectLst/>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Oxygenated Waters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Super Juices (Mona Vie, Euro)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sng" strike="noStrike" cap="none" normalizeH="0" baseline="0" dirty="0" smtClean="0">
                <a:ln>
                  <a:noFill/>
                </a:ln>
                <a:solidFill>
                  <a:srgbClr val="000000"/>
                </a:solidFill>
                <a:effectLst/>
                <a:latin typeface="Candara" panose="020E0502030303020204" pitchFamily="34" charset="0"/>
              </a:rPr>
              <a:t>Weight Loss: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rgbClr val="000000"/>
                </a:solidFill>
                <a:effectLst/>
                <a:latin typeface="Candara" panose="020E0502030303020204" pitchFamily="34" charset="0"/>
              </a:rPr>
              <a:t>Appetite Suppressors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rgbClr val="000000"/>
                </a:solidFill>
                <a:effectLst/>
                <a:latin typeface="Candara" panose="020E0502030303020204" pitchFamily="34" charset="0"/>
              </a:rPr>
              <a:t>Stimulants (excluding caffeine)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rgbClr val="000000"/>
                </a:solidFill>
                <a:effectLst/>
                <a:latin typeface="Candara" panose="020E0502030303020204" pitchFamily="34" charset="0"/>
              </a:rPr>
              <a:t>Malabsorptive</a:t>
            </a:r>
            <a:r>
              <a:rPr kumimoji="0" lang="en-US" altLang="en-US" sz="900" b="0" i="1" u="none" strike="noStrike" cap="none" normalizeH="0" baseline="0" dirty="0" smtClean="0">
                <a:ln>
                  <a:noFill/>
                </a:ln>
                <a:solidFill>
                  <a:srgbClr val="000000"/>
                </a:solidFill>
                <a:effectLst/>
                <a:latin typeface="Candara" panose="020E0502030303020204" pitchFamily="34" charset="0"/>
              </a:rPr>
              <a:t> supplements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Text Box 15"/>
          <p:cNvSpPr txBox="1">
            <a:spLocks noChangeArrowheads="1"/>
          </p:cNvSpPr>
          <p:nvPr/>
        </p:nvSpPr>
        <p:spPr bwMode="auto">
          <a:xfrm>
            <a:off x="6299057" y="5666886"/>
            <a:ext cx="2915128" cy="34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sng" strike="noStrike" cap="none" normalizeH="0" baseline="0" dirty="0" smtClean="0">
                <a:ln>
                  <a:noFill/>
                </a:ln>
                <a:solidFill>
                  <a:srgbClr val="000000"/>
                </a:solidFill>
                <a:effectLst/>
                <a:latin typeface="TradeGothic LH Extended" pitchFamily="34" charset="0"/>
              </a:rPr>
              <a:t>POTENTIALLY DANGEROUS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**This list is NOT all-inclusive**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Text Box 16"/>
          <p:cNvSpPr txBox="1">
            <a:spLocks noChangeArrowheads="1"/>
          </p:cNvSpPr>
          <p:nvPr/>
        </p:nvSpPr>
        <p:spPr bwMode="auto">
          <a:xfrm>
            <a:off x="6299057" y="5940447"/>
            <a:ext cx="2925762" cy="868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err="1" smtClean="0">
                <a:ln>
                  <a:noFill/>
                </a:ln>
                <a:solidFill>
                  <a:srgbClr val="000000"/>
                </a:solidFill>
                <a:effectLst/>
                <a:latin typeface="Candara" panose="020E0502030303020204" pitchFamily="34" charset="0"/>
              </a:rPr>
              <a:t>Androstenedione</a:t>
            </a:r>
            <a:endParaRPr kumimoji="0" lang="en-US" altLang="en-US" sz="900" b="0" i="0" u="none" strike="noStrike" cap="none" normalizeH="0" baseline="0" dirty="0" smtClean="0">
              <a:ln>
                <a:noFill/>
              </a:ln>
              <a:solidFill>
                <a:srgbClr val="000000"/>
              </a:solidFill>
              <a:effectLst/>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19-norandrostenediol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Ephedra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andara" panose="020E0502030303020204" pitchFamily="34" charset="0"/>
              </a:rPr>
              <a:t>Strychnine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err="1" smtClean="0">
                <a:ln>
                  <a:noFill/>
                </a:ln>
                <a:solidFill>
                  <a:srgbClr val="000000"/>
                </a:solidFill>
                <a:effectLst/>
                <a:latin typeface="Candara" panose="020E0502030303020204" pitchFamily="34" charset="0"/>
              </a:rPr>
              <a:t>Methylhexaneamine</a:t>
            </a:r>
            <a:r>
              <a:rPr kumimoji="0" lang="en-US" altLang="en-US" sz="900" b="0" i="0" u="none" strike="noStrike" cap="none" normalizeH="0" baseline="0" dirty="0" smtClean="0">
                <a:ln>
                  <a:noFill/>
                </a:ln>
                <a:solidFill>
                  <a:srgbClr val="000000"/>
                </a:solidFill>
                <a:effectLst/>
                <a:latin typeface="Candara" panose="020E0502030303020204" pitchFamily="34" charset="0"/>
              </a:rPr>
              <a:t> </a:t>
            </a:r>
            <a:r>
              <a:rPr kumimoji="0" lang="en-US" altLang="en-US" sz="900" b="0" i="1" u="none" strike="noStrike" cap="none" normalizeH="0" baseline="0" dirty="0" smtClean="0">
                <a:ln>
                  <a:noFill/>
                </a:ln>
                <a:solidFill>
                  <a:srgbClr val="000000"/>
                </a:solidFill>
                <a:effectLst/>
                <a:latin typeface="Candara" panose="020E0502030303020204" pitchFamily="34" charset="0"/>
              </a:rPr>
              <a:t>(Jack3d)</a:t>
            </a:r>
            <a:endParaRPr kumimoji="0" lang="en-US" altLang="en-US" sz="900" b="0" i="0" u="none" strike="noStrike" cap="none" normalizeH="0" baseline="0" dirty="0" smtClean="0">
              <a:ln>
                <a:noFill/>
              </a:ln>
              <a:solidFill>
                <a:srgbClr val="000000"/>
              </a:solidFill>
              <a:effectLst/>
              <a:latin typeface="Candara" panose="020E05020303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err="1" smtClean="0">
                <a:ln>
                  <a:noFill/>
                </a:ln>
                <a:solidFill>
                  <a:srgbClr val="000000"/>
                </a:solidFill>
                <a:effectLst/>
                <a:latin typeface="Candara" panose="020E0502030303020204" pitchFamily="34" charset="0"/>
              </a:rPr>
              <a:t>Tribulus</a:t>
            </a:r>
            <a:r>
              <a:rPr kumimoji="0" lang="en-US" altLang="en-US" sz="900" b="0" i="0" u="none" strike="noStrike" cap="none" normalizeH="0" baseline="0" dirty="0" smtClean="0">
                <a:ln>
                  <a:noFill/>
                </a:ln>
                <a:solidFill>
                  <a:srgbClr val="000000"/>
                </a:solidFill>
                <a:effectLst/>
                <a:latin typeface="Candara" panose="020E0502030303020204" pitchFamily="34" charset="0"/>
              </a:rPr>
              <a:t> </a:t>
            </a:r>
            <a:r>
              <a:rPr kumimoji="0" lang="en-US" altLang="en-US" sz="900" b="0" i="0" u="none" strike="noStrike" cap="none" normalizeH="0" baseline="0" dirty="0" err="1" smtClean="0">
                <a:ln>
                  <a:noFill/>
                </a:ln>
                <a:solidFill>
                  <a:srgbClr val="000000"/>
                </a:solidFill>
                <a:effectLst/>
                <a:latin typeface="Candara" panose="020E0502030303020204" pitchFamily="34" charset="0"/>
              </a:rPr>
              <a:t>Terrestris</a:t>
            </a:r>
            <a:r>
              <a:rPr kumimoji="0" lang="en-US" altLang="en-US" sz="900" b="0" i="0" u="none" strike="noStrike" cap="none" normalizeH="0" baseline="0" dirty="0" smtClean="0">
                <a:ln>
                  <a:noFill/>
                </a:ln>
                <a:solidFill>
                  <a:srgbClr val="000000"/>
                </a:solidFill>
                <a:effectLst/>
                <a:latin typeface="Candara" panose="020E0502030303020204" pitchFamily="34" charset="0"/>
              </a:rPr>
              <a:t> </a:t>
            </a:r>
            <a:r>
              <a:rPr kumimoji="0" lang="en-US" altLang="en-US" sz="900" b="0" i="1" u="none" strike="noStrike" cap="none" normalizeH="0" baseline="0" dirty="0" smtClean="0">
                <a:ln>
                  <a:noFill/>
                </a:ln>
                <a:solidFill>
                  <a:srgbClr val="000000"/>
                </a:solidFill>
                <a:effectLst/>
                <a:latin typeface="Candara" panose="020E0502030303020204" pitchFamily="34" charset="0"/>
              </a:rPr>
              <a:t>or other herbal testosterone boosters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 name="Text Box 17"/>
          <p:cNvSpPr txBox="1">
            <a:spLocks noChangeArrowheads="1"/>
          </p:cNvSpPr>
          <p:nvPr/>
        </p:nvSpPr>
        <p:spPr bwMode="auto">
          <a:xfrm>
            <a:off x="6478723" y="598472"/>
            <a:ext cx="3014662"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Candara" panose="020E0502030303020204" pitchFamily="34" charset="0"/>
              </a:rPr>
              <a:t>Below is a list of supplements based on peer-reviewed, clinical research, and their effectiveness.  Great resource for supplement research: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dirty="0" smtClean="0">
                <a:ln>
                  <a:noFill/>
                </a:ln>
                <a:solidFill>
                  <a:srgbClr val="0000FF"/>
                </a:solidFill>
                <a:effectLst/>
                <a:latin typeface="Calibri" panose="020F0502020204030204" pitchFamily="34" charset="0"/>
              </a:rPr>
              <a:t>http://www.ausport.gov.au/ais/nutrition/supplements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 name="Rectangle 19"/>
          <p:cNvSpPr/>
          <p:nvPr/>
        </p:nvSpPr>
        <p:spPr>
          <a:xfrm>
            <a:off x="213707" y="622228"/>
            <a:ext cx="10058400" cy="1006429"/>
          </a:xfrm>
          <a:prstGeom prst="rect">
            <a:avLst/>
          </a:prstGeom>
        </p:spPr>
        <p:txBody>
          <a:bodyPr wrap="square">
            <a:spAutoFit/>
          </a:bodyPr>
          <a:lstStyle/>
          <a:p>
            <a:r>
              <a:rPr lang="en-US" sz="5940" b="1" dirty="0" smtClean="0">
                <a:ln w="18000">
                  <a:solidFill>
                    <a:schemeClr val="bg1">
                      <a:lumMod val="85000"/>
                    </a:schemeClr>
                  </a:solidFill>
                  <a:prstDash val="solid"/>
                  <a:miter lim="800000"/>
                </a:ln>
                <a:effectLst>
                  <a:outerShdw blurRad="38100" dist="38100" dir="2700000" algn="tl">
                    <a:srgbClr val="000000">
                      <a:alpha val="43137"/>
                    </a:srgbClr>
                  </a:outerShdw>
                </a:effectLst>
                <a:latin typeface="+mj-lt"/>
              </a:rPr>
              <a:t>SUPPLEMENTS</a:t>
            </a:r>
            <a:endParaRPr lang="en-US" sz="5940" dirty="0">
              <a:effectLst>
                <a:outerShdw blurRad="38100" dist="38100" dir="2700000" algn="tl">
                  <a:srgbClr val="000000">
                    <a:alpha val="43137"/>
                  </a:srgbClr>
                </a:outerShdw>
              </a:effectLst>
              <a:latin typeface="+mj-lt"/>
            </a:endParaRPr>
          </a:p>
        </p:txBody>
      </p:sp>
      <p:sp>
        <p:nvSpPr>
          <p:cNvPr id="2" name="Rectangle 1"/>
          <p:cNvSpPr/>
          <p:nvPr/>
        </p:nvSpPr>
        <p:spPr>
          <a:xfrm>
            <a:off x="237639" y="1911718"/>
            <a:ext cx="6013383" cy="3539430"/>
          </a:xfrm>
          <a:prstGeom prst="rect">
            <a:avLst/>
          </a:prstGeom>
        </p:spPr>
        <p:txBody>
          <a:bodyPr wrap="square">
            <a:spAutoFit/>
          </a:bodyPr>
          <a:lstStyle/>
          <a:p>
            <a:pPr marL="342900" indent="-342900">
              <a:buClr>
                <a:srgbClr val="AD0101"/>
              </a:buClr>
              <a:buFont typeface="Wingdings" panose="05000000000000000000" pitchFamily="2" charset="2"/>
              <a:buChar char="ü"/>
              <a:defRPr/>
            </a:pPr>
            <a:r>
              <a:rPr lang="en-US" sz="2800" dirty="0">
                <a:solidFill>
                  <a:sysClr val="windowText" lastClr="000000">
                    <a:lumMod val="85000"/>
                    <a:lumOff val="15000"/>
                  </a:sysClr>
                </a:solidFill>
              </a:rPr>
              <a:t>FOOD is always the FOUNDATION</a:t>
            </a:r>
          </a:p>
          <a:p>
            <a:pPr marL="342900" indent="-342900">
              <a:buClr>
                <a:srgbClr val="AD0101"/>
              </a:buClr>
              <a:buFont typeface="Wingdings" panose="05000000000000000000" pitchFamily="2" charset="2"/>
              <a:buChar char="ü"/>
              <a:defRPr/>
            </a:pPr>
            <a:r>
              <a:rPr lang="en-US" sz="2800" dirty="0">
                <a:solidFill>
                  <a:sysClr val="windowText" lastClr="000000">
                    <a:lumMod val="85000"/>
                    <a:lumOff val="15000"/>
                  </a:sysClr>
                </a:solidFill>
              </a:rPr>
              <a:t>SUPPLEMENTS compliment a SOLID foundation</a:t>
            </a:r>
          </a:p>
          <a:p>
            <a:pPr marL="342900" indent="-342900">
              <a:buClr>
                <a:srgbClr val="AD0101"/>
              </a:buClr>
              <a:buFont typeface="Wingdings" panose="05000000000000000000" pitchFamily="2" charset="2"/>
              <a:buChar char="ü"/>
              <a:defRPr/>
            </a:pPr>
            <a:r>
              <a:rPr lang="en-US" sz="2800" dirty="0">
                <a:solidFill>
                  <a:sysClr val="windowText" lastClr="000000">
                    <a:lumMod val="85000"/>
                    <a:lumOff val="15000"/>
                  </a:sysClr>
                </a:solidFill>
              </a:rPr>
              <a:t>Not regulated by FDA</a:t>
            </a:r>
          </a:p>
          <a:p>
            <a:pPr marL="342900" indent="-342900">
              <a:buClr>
                <a:srgbClr val="AD0101"/>
              </a:buClr>
              <a:buFont typeface="Wingdings" panose="05000000000000000000" pitchFamily="2" charset="2"/>
              <a:buChar char="ü"/>
              <a:defRPr/>
            </a:pPr>
            <a:r>
              <a:rPr lang="en-US" sz="2800" dirty="0">
                <a:solidFill>
                  <a:sysClr val="windowText" lastClr="000000">
                    <a:lumMod val="85000"/>
                    <a:lumOff val="15000"/>
                  </a:sysClr>
                </a:solidFill>
              </a:rPr>
              <a:t>Companies can make claims without any scientific </a:t>
            </a:r>
            <a:r>
              <a:rPr lang="en-US" sz="2800" dirty="0" smtClean="0">
                <a:solidFill>
                  <a:sysClr val="windowText" lastClr="000000">
                    <a:lumMod val="85000"/>
                    <a:lumOff val="15000"/>
                  </a:sysClr>
                </a:solidFill>
              </a:rPr>
              <a:t>proof</a:t>
            </a:r>
          </a:p>
          <a:p>
            <a:pPr marL="342900" indent="-342900">
              <a:buClr>
                <a:srgbClr val="AD0101"/>
              </a:buClr>
              <a:buFont typeface="Wingdings" panose="05000000000000000000" pitchFamily="2" charset="2"/>
              <a:buChar char="ü"/>
              <a:defRPr/>
            </a:pPr>
            <a:r>
              <a:rPr lang="en-US" sz="2800" dirty="0" smtClean="0">
                <a:solidFill>
                  <a:sysClr val="windowText" lastClr="000000">
                    <a:lumMod val="85000"/>
                    <a:lumOff val="15000"/>
                  </a:sysClr>
                </a:solidFill>
              </a:rPr>
              <a:t>DON’T BE FOOLED by MLM companies</a:t>
            </a:r>
            <a:endParaRPr lang="en-US" sz="2800" dirty="0">
              <a:solidFill>
                <a:sysClr val="windowText" lastClr="000000">
                  <a:lumMod val="85000"/>
                  <a:lumOff val="15000"/>
                </a:sysClr>
              </a:solidFill>
            </a:endParaRPr>
          </a:p>
        </p:txBody>
      </p:sp>
    </p:spTree>
    <p:extLst>
      <p:ext uri="{BB962C8B-B14F-4D97-AF65-F5344CB8AC3E}">
        <p14:creationId xmlns:p14="http://schemas.microsoft.com/office/powerpoint/2010/main" val="4152991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20838" y="7512050"/>
            <a:ext cx="6597650" cy="185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ndara" panose="020E0502030303020204" pitchFamily="34" charset="0"/>
              </a:rPr>
              <a:t>Cosgrove, Alwyn. </a:t>
            </a:r>
            <a:r>
              <a:rPr kumimoji="0" lang="en-US" altLang="en-US" sz="800" b="0" i="1" u="none" strike="noStrike" cap="none" normalizeH="0" baseline="0" smtClean="0">
                <a:ln>
                  <a:noFill/>
                </a:ln>
                <a:solidFill>
                  <a:srgbClr val="000000"/>
                </a:solidFill>
                <a:effectLst/>
                <a:latin typeface="Candara" panose="020E0502030303020204" pitchFamily="34" charset="0"/>
              </a:rPr>
              <a:t>Art &amp; Science of Making Weight. 2008</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Title 1"/>
          <p:cNvSpPr>
            <a:spLocks noGrp="1"/>
          </p:cNvSpPr>
          <p:nvPr>
            <p:ph type="title"/>
          </p:nvPr>
        </p:nvSpPr>
        <p:spPr>
          <a:xfrm>
            <a:off x="208511" y="399856"/>
            <a:ext cx="9052560" cy="1184139"/>
          </a:xfrm>
        </p:spPr>
        <p:txBody>
          <a:bodyPr>
            <a:normAutofit/>
          </a:bodyPr>
          <a:lstStyle/>
          <a:p>
            <a:r>
              <a:rPr lang="en-US" sz="6000" dirty="0" smtClean="0">
                <a:effectLst>
                  <a:outerShdw blurRad="38100" dist="38100" dir="2700000" algn="tl">
                    <a:srgbClr val="000000">
                      <a:alpha val="43137"/>
                    </a:srgbClr>
                  </a:outerShdw>
                </a:effectLst>
              </a:rPr>
              <a:t>WRESTLING specifics</a:t>
            </a:r>
            <a:endParaRPr lang="en-US" sz="6000" dirty="0">
              <a:effectLst>
                <a:outerShdw blurRad="38100" dist="38100" dir="2700000" algn="tl">
                  <a:srgbClr val="000000">
                    <a:alpha val="43137"/>
                  </a:srgbClr>
                </a:outerShdw>
              </a:effectLst>
            </a:endParaRPr>
          </a:p>
        </p:txBody>
      </p:sp>
      <p:sp>
        <p:nvSpPr>
          <p:cNvPr id="5" name="Text Box 4"/>
          <p:cNvSpPr txBox="1">
            <a:spLocks noChangeArrowheads="1"/>
          </p:cNvSpPr>
          <p:nvPr/>
        </p:nvSpPr>
        <p:spPr bwMode="auto">
          <a:xfrm>
            <a:off x="111319" y="1883091"/>
            <a:ext cx="9013226" cy="352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marL="514350" indent="-514350" defTabSz="1036290" eaLnBrk="0" fontAlgn="base" hangingPunct="0">
              <a:spcBef>
                <a:spcPct val="0"/>
              </a:spcBef>
              <a:spcAft>
                <a:spcPts val="1587"/>
              </a:spcAft>
              <a:buAutoNum type="arabicPeriod"/>
            </a:pPr>
            <a:r>
              <a:rPr lang="en-US" sz="3173" dirty="0" smtClean="0">
                <a:solidFill>
                  <a:srgbClr val="000000"/>
                </a:solidFill>
                <a:latin typeface="Californian FB" panose="0207040306080B030204" pitchFamily="18" charset="0"/>
              </a:rPr>
              <a:t>WEIGHT LOSS</a:t>
            </a:r>
          </a:p>
          <a:p>
            <a:pPr marL="971550" lvl="1" indent="-514350" defTabSz="1036290" eaLnBrk="0" fontAlgn="base" hangingPunct="0">
              <a:spcBef>
                <a:spcPct val="0"/>
              </a:spcBef>
              <a:spcAft>
                <a:spcPts val="1587"/>
              </a:spcAft>
              <a:buFont typeface="Wingdings" panose="05000000000000000000" pitchFamily="2" charset="2"/>
              <a:buChar char="Ø"/>
            </a:pPr>
            <a:r>
              <a:rPr lang="en-US" sz="3173" dirty="0" smtClean="0">
                <a:solidFill>
                  <a:srgbClr val="000000"/>
                </a:solidFill>
                <a:latin typeface="Californian FB" panose="0207040306080B030204" pitchFamily="18" charset="0"/>
              </a:rPr>
              <a:t>Avoid extremes</a:t>
            </a:r>
          </a:p>
          <a:p>
            <a:pPr marL="1428750" lvl="2" indent="-514350" defTabSz="1036290" eaLnBrk="0" fontAlgn="base" hangingPunct="0">
              <a:spcBef>
                <a:spcPct val="0"/>
              </a:spcBef>
              <a:spcAft>
                <a:spcPts val="1587"/>
              </a:spcAft>
              <a:buFont typeface="Wingdings" panose="05000000000000000000" pitchFamily="2" charset="2"/>
              <a:buChar char="Ø"/>
            </a:pPr>
            <a:r>
              <a:rPr lang="en-US" sz="3173" dirty="0" smtClean="0">
                <a:solidFill>
                  <a:srgbClr val="000000"/>
                </a:solidFill>
                <a:latin typeface="Californian FB" panose="0207040306080B030204" pitchFamily="18" charset="0"/>
              </a:rPr>
              <a:t>Too much too fast = </a:t>
            </a:r>
            <a:endParaRPr lang="en-US" sz="3173" dirty="0">
              <a:solidFill>
                <a:srgbClr val="000000"/>
              </a:solidFill>
              <a:latin typeface="Californian FB" panose="0207040306080B030204" pitchFamily="18" charset="0"/>
            </a:endParaRPr>
          </a:p>
        </p:txBody>
      </p:sp>
    </p:spTree>
    <p:extLst>
      <p:ext uri="{BB962C8B-B14F-4D97-AF65-F5344CB8AC3E}">
        <p14:creationId xmlns:p14="http://schemas.microsoft.com/office/powerpoint/2010/main" val="3177464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20838" y="7512050"/>
            <a:ext cx="6597650" cy="185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000000"/>
                </a:solidFill>
                <a:effectLst/>
                <a:latin typeface="Candara" panose="020E0502030303020204" pitchFamily="34" charset="0"/>
              </a:rPr>
              <a:t>Cosgrove, Alwyn. </a:t>
            </a:r>
            <a:r>
              <a:rPr kumimoji="0" lang="en-US" altLang="en-US" sz="800" b="0" i="1" u="none" strike="noStrike" cap="none" normalizeH="0" baseline="0" dirty="0" smtClean="0">
                <a:ln>
                  <a:noFill/>
                </a:ln>
                <a:solidFill>
                  <a:srgbClr val="000000"/>
                </a:solidFill>
                <a:effectLst/>
                <a:latin typeface="Candara" panose="020E0502030303020204" pitchFamily="34" charset="0"/>
              </a:rPr>
              <a:t>Art &amp; Science of Making Weight. 2008</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5" name="Group 4"/>
          <p:cNvGrpSpPr/>
          <p:nvPr/>
        </p:nvGrpSpPr>
        <p:grpSpPr>
          <a:xfrm>
            <a:off x="2496416" y="194335"/>
            <a:ext cx="5591175" cy="7317715"/>
            <a:chOff x="2143125" y="186398"/>
            <a:chExt cx="5591175" cy="7317715"/>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186398"/>
              <a:ext cx="5591175" cy="7317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7" name="TextBox 6"/>
            <p:cNvSpPr txBox="1"/>
            <p:nvPr/>
          </p:nvSpPr>
          <p:spPr>
            <a:xfrm>
              <a:off x="2276475" y="1933575"/>
              <a:ext cx="1600200" cy="461665"/>
            </a:xfrm>
            <a:prstGeom prst="rect">
              <a:avLst/>
            </a:prstGeom>
            <a:solidFill>
              <a:srgbClr val="FFFF00"/>
            </a:solidFill>
          </p:spPr>
          <p:txBody>
            <a:bodyPr wrap="square" rtlCol="0">
              <a:spAutoFit/>
            </a:bodyPr>
            <a:lstStyle/>
            <a:p>
              <a:pPr algn="ctr"/>
              <a:r>
                <a:rPr lang="en-US" sz="1200" b="1" dirty="0" smtClean="0">
                  <a:latin typeface="Times New Roman" panose="02020603050405020304" pitchFamily="18" charset="0"/>
                  <a:cs typeface="Times New Roman" panose="02020603050405020304" pitchFamily="18" charset="0"/>
                </a:rPr>
                <a:t>Reduced Metabolic Rate</a:t>
              </a:r>
              <a:endParaRPr lang="en-US"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83493" y="1435901"/>
              <a:ext cx="1600200" cy="307777"/>
            </a:xfrm>
            <a:prstGeom prst="rect">
              <a:avLst/>
            </a:prstGeom>
            <a:solidFill>
              <a:srgbClr val="FFFF00"/>
            </a:solidFill>
          </p:spPr>
          <p:txBody>
            <a:bodyPr wrap="square" lIns="0" tIns="0" rIns="0" bIns="0" rtlCol="0">
              <a:spAutoFit/>
            </a:bodyPr>
            <a:lstStyle/>
            <a:p>
              <a:pPr algn="ctr"/>
              <a:r>
                <a:rPr lang="en-US" sz="1000" b="1" dirty="0" smtClean="0">
                  <a:latin typeface="Times New Roman" panose="02020603050405020304" pitchFamily="18" charset="0"/>
                  <a:cs typeface="Times New Roman" panose="02020603050405020304" pitchFamily="18" charset="0"/>
                </a:rPr>
                <a:t>Inability to maintain or develop lean tissue</a:t>
              </a:r>
              <a:endParaRPr lang="en-US" sz="10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276475" y="5250280"/>
              <a:ext cx="1600200" cy="461665"/>
            </a:xfrm>
            <a:prstGeom prst="rect">
              <a:avLst/>
            </a:prstGeom>
            <a:solidFill>
              <a:srgbClr val="FFFF00"/>
            </a:solidFill>
          </p:spPr>
          <p:txBody>
            <a:bodyPr wrap="square" rtlCol="0">
              <a:spAutoFit/>
            </a:bodyPr>
            <a:lstStyle/>
            <a:p>
              <a:pPr algn="ctr"/>
              <a:r>
                <a:rPr lang="en-US" sz="1200" b="1" dirty="0" smtClean="0">
                  <a:latin typeface="Times New Roman" panose="02020603050405020304" pitchFamily="18" charset="0"/>
                  <a:cs typeface="Times New Roman" panose="02020603050405020304" pitchFamily="18" charset="0"/>
                </a:rPr>
                <a:t>Compromised Immune Function</a:t>
              </a:r>
              <a:endParaRPr lang="en-US" sz="1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97453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8511" y="165396"/>
            <a:ext cx="9052560" cy="1184139"/>
          </a:xfrm>
        </p:spPr>
        <p:txBody>
          <a:bodyPr>
            <a:normAutofit/>
          </a:bodyPr>
          <a:lstStyle/>
          <a:p>
            <a:r>
              <a:rPr lang="en-US" sz="6000" dirty="0" smtClean="0">
                <a:effectLst>
                  <a:outerShdw blurRad="38100" dist="38100" dir="2700000" algn="tl">
                    <a:srgbClr val="000000">
                      <a:alpha val="43137"/>
                    </a:srgbClr>
                  </a:outerShdw>
                </a:effectLst>
              </a:rPr>
              <a:t>WRESTLING</a:t>
            </a:r>
            <a:endParaRPr lang="en-US" sz="6000" dirty="0">
              <a:effectLst>
                <a:outerShdw blurRad="38100" dist="38100" dir="2700000" algn="tl">
                  <a:srgbClr val="000000">
                    <a:alpha val="43137"/>
                  </a:srgbClr>
                </a:outerShdw>
              </a:effectLst>
            </a:endParaRPr>
          </a:p>
        </p:txBody>
      </p:sp>
      <p:sp>
        <p:nvSpPr>
          <p:cNvPr id="6" name="Text Box 4"/>
          <p:cNvSpPr txBox="1">
            <a:spLocks noChangeArrowheads="1"/>
          </p:cNvSpPr>
          <p:nvPr/>
        </p:nvSpPr>
        <p:spPr bwMode="auto">
          <a:xfrm>
            <a:off x="613060" y="1258946"/>
            <a:ext cx="8988139" cy="1007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algn="ctr" defTabSz="1036290" eaLnBrk="0" fontAlgn="base" hangingPunct="0">
              <a:spcBef>
                <a:spcPct val="0"/>
              </a:spcBef>
              <a:spcAft>
                <a:spcPts val="1587"/>
              </a:spcAft>
            </a:pPr>
            <a:r>
              <a:rPr lang="en-US" sz="3173" b="1" dirty="0" smtClean="0">
                <a:solidFill>
                  <a:srgbClr val="FF0000"/>
                </a:solidFill>
                <a:latin typeface="Californian FB" panose="0207040306080B030204" pitchFamily="18" charset="0"/>
              </a:rPr>
              <a:t>GOAL: 5-8% of weight class </a:t>
            </a:r>
            <a:r>
              <a:rPr lang="en-US" sz="3173" b="1" u="sng" dirty="0" smtClean="0">
                <a:solidFill>
                  <a:srgbClr val="FF0000"/>
                </a:solidFill>
                <a:latin typeface="Californian FB" panose="0207040306080B030204" pitchFamily="18" charset="0"/>
              </a:rPr>
              <a:t>HYDRATED</a:t>
            </a:r>
          </a:p>
          <a:p>
            <a:pPr algn="ctr" defTabSz="1036290" eaLnBrk="0" fontAlgn="base" hangingPunct="0">
              <a:spcBef>
                <a:spcPct val="0"/>
              </a:spcBef>
              <a:spcAft>
                <a:spcPts val="1587"/>
              </a:spcAft>
            </a:pPr>
            <a:endParaRPr lang="en-US" sz="3173" b="1" dirty="0" smtClean="0">
              <a:solidFill>
                <a:srgbClr val="FF0000"/>
              </a:solidFill>
              <a:latin typeface="Californian FB" panose="0207040306080B030204" pitchFamily="18" charset="0"/>
            </a:endParaRPr>
          </a:p>
        </p:txBody>
      </p:sp>
      <p:pic>
        <p:nvPicPr>
          <p:cNvPr id="3" name="Picture 2"/>
          <p:cNvPicPr>
            <a:picLocks noChangeAspect="1"/>
          </p:cNvPicPr>
          <p:nvPr/>
        </p:nvPicPr>
        <p:blipFill>
          <a:blip r:embed="rId2"/>
          <a:stretch>
            <a:fillRect/>
          </a:stretch>
        </p:blipFill>
        <p:spPr>
          <a:xfrm>
            <a:off x="3418230" y="1912730"/>
            <a:ext cx="2818013" cy="4343400"/>
          </a:xfrm>
          <a:prstGeom prst="rect">
            <a:avLst/>
          </a:prstGeom>
        </p:spPr>
      </p:pic>
      <p:sp>
        <p:nvSpPr>
          <p:cNvPr id="9" name="Text Box 4"/>
          <p:cNvSpPr txBox="1">
            <a:spLocks noChangeArrowheads="1"/>
          </p:cNvSpPr>
          <p:nvPr/>
        </p:nvSpPr>
        <p:spPr bwMode="auto">
          <a:xfrm>
            <a:off x="329041" y="6258037"/>
            <a:ext cx="9407241" cy="480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algn="ctr" defTabSz="1036290" eaLnBrk="0" fontAlgn="base" hangingPunct="0">
              <a:spcBef>
                <a:spcPct val="0"/>
              </a:spcBef>
              <a:spcAft>
                <a:spcPts val="1587"/>
              </a:spcAft>
            </a:pPr>
            <a:r>
              <a:rPr lang="en-US" sz="3173" b="1" dirty="0" smtClean="0">
                <a:solidFill>
                  <a:srgbClr val="FF0000"/>
                </a:solidFill>
                <a:latin typeface="Californian FB" panose="0207040306080B030204" pitchFamily="18" charset="0"/>
              </a:rPr>
              <a:t>The MORE hydrated you are, the MORE you sweat</a:t>
            </a:r>
            <a:endParaRPr lang="en-US" sz="3173" b="1" u="sng" dirty="0" smtClean="0">
              <a:solidFill>
                <a:srgbClr val="FF0000"/>
              </a:solidFill>
              <a:latin typeface="Californian FB" panose="0207040306080B030204" pitchFamily="18" charset="0"/>
            </a:endParaRPr>
          </a:p>
          <a:p>
            <a:pPr algn="ctr" defTabSz="1036290" eaLnBrk="0" fontAlgn="base" hangingPunct="0">
              <a:spcBef>
                <a:spcPct val="0"/>
              </a:spcBef>
              <a:spcAft>
                <a:spcPts val="1587"/>
              </a:spcAft>
            </a:pPr>
            <a:endParaRPr lang="en-US" sz="3173" b="1" dirty="0" smtClean="0">
              <a:solidFill>
                <a:srgbClr val="FF0000"/>
              </a:solidFill>
              <a:latin typeface="Californian FB" panose="0207040306080B030204" pitchFamily="18" charset="0"/>
            </a:endParaRPr>
          </a:p>
        </p:txBody>
      </p:sp>
    </p:spTree>
    <p:extLst>
      <p:ext uri="{BB962C8B-B14F-4D97-AF65-F5344CB8AC3E}">
        <p14:creationId xmlns:p14="http://schemas.microsoft.com/office/powerpoint/2010/main" val="1709784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208511" y="399856"/>
            <a:ext cx="9052560" cy="1184139"/>
          </a:xfrm>
        </p:spPr>
        <p:txBody>
          <a:bodyPr>
            <a:normAutofit/>
          </a:bodyPr>
          <a:lstStyle/>
          <a:p>
            <a:r>
              <a:rPr lang="en-US" sz="5400" dirty="0" smtClean="0">
                <a:effectLst>
                  <a:outerShdw blurRad="38100" dist="38100" dir="2700000" algn="tl">
                    <a:srgbClr val="000000">
                      <a:alpha val="43137"/>
                    </a:srgbClr>
                  </a:outerShdw>
                </a:effectLst>
              </a:rPr>
              <a:t>THE BASICS</a:t>
            </a:r>
            <a:endParaRPr lang="en-US" sz="5400" dirty="0">
              <a:effectLst>
                <a:outerShdw blurRad="38100" dist="38100" dir="2700000" algn="tl">
                  <a:srgbClr val="000000">
                    <a:alpha val="43137"/>
                  </a:srgbClr>
                </a:outerShdw>
              </a:effectLst>
            </a:endParaRPr>
          </a:p>
        </p:txBody>
      </p:sp>
      <p:sp>
        <p:nvSpPr>
          <p:cNvPr id="9" name="Text Box 4"/>
          <p:cNvSpPr txBox="1">
            <a:spLocks noChangeArrowheads="1"/>
          </p:cNvSpPr>
          <p:nvPr/>
        </p:nvSpPr>
        <p:spPr bwMode="auto">
          <a:xfrm>
            <a:off x="416448" y="1806116"/>
            <a:ext cx="9337040" cy="5245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marL="514350" indent="-514350" defTabSz="1036290" eaLnBrk="0" fontAlgn="base" hangingPunct="0">
              <a:spcBef>
                <a:spcPct val="0"/>
              </a:spcBef>
              <a:spcAft>
                <a:spcPts val="1587"/>
              </a:spcAft>
              <a:buFontTx/>
              <a:buAutoNum type="arabicPeriod"/>
            </a:pPr>
            <a:r>
              <a:rPr lang="en-US" sz="3600" b="1" dirty="0" smtClean="0">
                <a:ln>
                  <a:solidFill>
                    <a:srgbClr val="0C4D8D"/>
                  </a:solidFill>
                </a:ln>
                <a:solidFill>
                  <a:schemeClr val="accent6"/>
                </a:solidFill>
                <a:latin typeface="Californian FB" panose="0207040306080B030204" pitchFamily="18" charset="0"/>
              </a:rPr>
              <a:t>MEET ENERGY NEEDS</a:t>
            </a:r>
          </a:p>
          <a:p>
            <a:pPr marL="966612" lvl="1" indent="-457200">
              <a:lnSpc>
                <a:spcPct val="90000"/>
              </a:lnSpc>
              <a:buFont typeface="Wingdings" panose="05000000000000000000" pitchFamily="2" charset="2"/>
              <a:buChar char="Ø"/>
            </a:pPr>
            <a:r>
              <a:rPr lang="en-US" altLang="en-US" sz="2800" dirty="0">
                <a:latin typeface="Californian FB" panose="0207040306080B030204" pitchFamily="18" charset="0"/>
              </a:rPr>
              <a:t>Adolescent </a:t>
            </a:r>
            <a:r>
              <a:rPr lang="en-US" altLang="en-US" sz="2800" b="1" i="1" dirty="0">
                <a:solidFill>
                  <a:srgbClr val="FF0000"/>
                </a:solidFill>
                <a:latin typeface="Californian FB" panose="0207040306080B030204" pitchFamily="18" charset="0"/>
              </a:rPr>
              <a:t>athlete</a:t>
            </a:r>
            <a:r>
              <a:rPr lang="en-US" altLang="en-US" sz="2800" dirty="0">
                <a:solidFill>
                  <a:srgbClr val="FF0000"/>
                </a:solidFill>
                <a:latin typeface="Californian FB" panose="0207040306080B030204" pitchFamily="18" charset="0"/>
              </a:rPr>
              <a:t> </a:t>
            </a:r>
            <a:r>
              <a:rPr lang="en-US" altLang="en-US" sz="2800" dirty="0">
                <a:latin typeface="Californian FB" panose="0207040306080B030204" pitchFamily="18" charset="0"/>
              </a:rPr>
              <a:t>energy needs </a:t>
            </a:r>
            <a:r>
              <a:rPr lang="en-US" altLang="en-US" sz="2800" dirty="0" smtClean="0">
                <a:latin typeface="Californian FB" panose="0207040306080B030204" pitchFamily="18" charset="0"/>
              </a:rPr>
              <a:t>are higher </a:t>
            </a:r>
            <a:r>
              <a:rPr lang="en-US" altLang="en-US" sz="2800" dirty="0">
                <a:latin typeface="Californian FB" panose="0207040306080B030204" pitchFamily="18" charset="0"/>
              </a:rPr>
              <a:t>than normal recommendations</a:t>
            </a:r>
          </a:p>
          <a:p>
            <a:pPr>
              <a:lnSpc>
                <a:spcPct val="90000"/>
              </a:lnSpc>
            </a:pPr>
            <a:endParaRPr lang="en-US" altLang="en-US" sz="2800" u="sng" dirty="0" smtClean="0">
              <a:latin typeface="Californian FB" panose="0207040306080B030204" pitchFamily="18" charset="0"/>
            </a:endParaRPr>
          </a:p>
          <a:p>
            <a:pPr>
              <a:lnSpc>
                <a:spcPct val="90000"/>
              </a:lnSpc>
            </a:pPr>
            <a:r>
              <a:rPr lang="en-US" altLang="en-US" sz="2800" u="sng" dirty="0" smtClean="0">
                <a:latin typeface="Californian FB" panose="0207040306080B030204" pitchFamily="18" charset="0"/>
              </a:rPr>
              <a:t>Focus on:</a:t>
            </a:r>
          </a:p>
          <a:p>
            <a:pPr marL="852312" lvl="1" indent="-342900">
              <a:lnSpc>
                <a:spcPct val="90000"/>
              </a:lnSpc>
              <a:buFont typeface="Wingdings" panose="05000000000000000000" pitchFamily="2" charset="2"/>
              <a:buChar char="Ø"/>
            </a:pPr>
            <a:r>
              <a:rPr lang="en-US" altLang="en-US" sz="2400" dirty="0" smtClean="0">
                <a:latin typeface="Californian FB" panose="0207040306080B030204" pitchFamily="18" charset="0"/>
              </a:rPr>
              <a:t>FUEL!</a:t>
            </a:r>
          </a:p>
          <a:p>
            <a:pPr marL="852312" lvl="1" indent="-342900">
              <a:lnSpc>
                <a:spcPct val="90000"/>
              </a:lnSpc>
              <a:buFont typeface="Wingdings" panose="05000000000000000000" pitchFamily="2" charset="2"/>
              <a:buChar char="Ø"/>
            </a:pPr>
            <a:r>
              <a:rPr lang="en-US" altLang="en-US" sz="2400" dirty="0" smtClean="0">
                <a:latin typeface="Californian FB" panose="0207040306080B030204" pitchFamily="18" charset="0"/>
              </a:rPr>
              <a:t>Calcium </a:t>
            </a:r>
            <a:r>
              <a:rPr lang="en-US" altLang="en-US" sz="2400" dirty="0">
                <a:latin typeface="Californian FB" panose="0207040306080B030204" pitchFamily="18" charset="0"/>
              </a:rPr>
              <a:t>&amp; Vitamin D – bone growth &amp; development</a:t>
            </a:r>
          </a:p>
          <a:p>
            <a:pPr marL="1361724" lvl="2" indent="-342900">
              <a:lnSpc>
                <a:spcPct val="90000"/>
              </a:lnSpc>
              <a:buFont typeface="Wingdings" panose="05000000000000000000" pitchFamily="2" charset="2"/>
              <a:buChar char="Ø"/>
            </a:pPr>
            <a:r>
              <a:rPr lang="en-US" altLang="en-US" sz="2000" dirty="0">
                <a:latin typeface="Californian FB" panose="0207040306080B030204" pitchFamily="18" charset="0"/>
              </a:rPr>
              <a:t>Get 3 to 4 servings of dairy each </a:t>
            </a:r>
            <a:r>
              <a:rPr lang="en-US" altLang="en-US" sz="2000" dirty="0" smtClean="0">
                <a:latin typeface="Californian FB" panose="0207040306080B030204" pitchFamily="18" charset="0"/>
              </a:rPr>
              <a:t>day</a:t>
            </a:r>
          </a:p>
          <a:p>
            <a:pPr marL="1361724" lvl="2" indent="-342900">
              <a:lnSpc>
                <a:spcPct val="90000"/>
              </a:lnSpc>
              <a:buFont typeface="Wingdings" panose="05000000000000000000" pitchFamily="2" charset="2"/>
              <a:buChar char="Ø"/>
            </a:pPr>
            <a:r>
              <a:rPr lang="en-US" altLang="en-US" sz="2000" dirty="0" smtClean="0">
                <a:latin typeface="Californian FB" panose="0207040306080B030204" pitchFamily="18" charset="0"/>
              </a:rPr>
              <a:t>Need 5000IU Vitamin D during winter months</a:t>
            </a:r>
            <a:endParaRPr lang="en-US" altLang="en-US" sz="2000" dirty="0">
              <a:latin typeface="Californian FB" panose="0207040306080B030204" pitchFamily="18" charset="0"/>
            </a:endParaRPr>
          </a:p>
          <a:p>
            <a:pPr marL="852312" lvl="1" indent="-342900">
              <a:lnSpc>
                <a:spcPct val="90000"/>
              </a:lnSpc>
              <a:buFont typeface="Wingdings" panose="05000000000000000000" pitchFamily="2" charset="2"/>
              <a:buChar char="Ø"/>
            </a:pPr>
            <a:r>
              <a:rPr lang="en-US" altLang="en-US" sz="2400" dirty="0">
                <a:latin typeface="Californian FB" panose="0207040306080B030204" pitchFamily="18" charset="0"/>
              </a:rPr>
              <a:t>Iron – oxygen transport to working muscles</a:t>
            </a:r>
          </a:p>
          <a:p>
            <a:pPr marL="1361724" lvl="2" indent="-342900">
              <a:lnSpc>
                <a:spcPct val="90000"/>
              </a:lnSpc>
              <a:buFont typeface="Wingdings" panose="05000000000000000000" pitchFamily="2" charset="2"/>
              <a:buChar char="Ø"/>
            </a:pPr>
            <a:r>
              <a:rPr lang="en-US" altLang="en-US" sz="2000" dirty="0">
                <a:latin typeface="Californian FB" panose="0207040306080B030204" pitchFamily="18" charset="0"/>
              </a:rPr>
              <a:t>consume lean red meat 3x/</a:t>
            </a:r>
            <a:r>
              <a:rPr lang="en-US" altLang="en-US" sz="2000" dirty="0" err="1">
                <a:latin typeface="Californian FB" panose="0207040306080B030204" pitchFamily="18" charset="0"/>
              </a:rPr>
              <a:t>wk</a:t>
            </a:r>
            <a:endParaRPr lang="en-US" altLang="en-US" sz="2000" dirty="0">
              <a:latin typeface="Californian FB" panose="0207040306080B030204" pitchFamily="18" charset="0"/>
            </a:endParaRPr>
          </a:p>
          <a:p>
            <a:pPr marL="852312" lvl="1" indent="-342900">
              <a:lnSpc>
                <a:spcPct val="90000"/>
              </a:lnSpc>
              <a:buFont typeface="Wingdings" panose="05000000000000000000" pitchFamily="2" charset="2"/>
              <a:buChar char="Ø"/>
            </a:pPr>
            <a:r>
              <a:rPr lang="en-US" altLang="en-US" sz="2400" dirty="0">
                <a:latin typeface="Californian FB" panose="0207040306080B030204" pitchFamily="18" charset="0"/>
              </a:rPr>
              <a:t>Magnesium, Zinc, Vitamin B6 – protein synthesis, </a:t>
            </a:r>
            <a:r>
              <a:rPr lang="en-US" altLang="en-US" sz="2400" dirty="0" smtClean="0">
                <a:latin typeface="Californian FB" panose="0207040306080B030204" pitchFamily="18" charset="0"/>
              </a:rPr>
              <a:t>growth</a:t>
            </a:r>
          </a:p>
          <a:p>
            <a:pPr marL="1361724" lvl="2" indent="-342900">
              <a:lnSpc>
                <a:spcPct val="90000"/>
              </a:lnSpc>
              <a:buFont typeface="Wingdings" panose="05000000000000000000" pitchFamily="2" charset="2"/>
              <a:buChar char="Ø"/>
            </a:pPr>
            <a:r>
              <a:rPr lang="en-US" altLang="en-US" sz="2400" dirty="0" smtClean="0">
                <a:latin typeface="Californian FB" panose="0207040306080B030204" pitchFamily="18" charset="0"/>
              </a:rPr>
              <a:t>Whole grains, dairy, beans, nuts, leafy greens….SPINACH!!</a:t>
            </a:r>
            <a:endParaRPr lang="en-US" altLang="en-US" sz="2400" dirty="0">
              <a:latin typeface="Californian FB" panose="0207040306080B030204" pitchFamily="18" charset="0"/>
            </a:endParaRPr>
          </a:p>
        </p:txBody>
      </p:sp>
    </p:spTree>
    <p:extLst>
      <p:ext uri="{BB962C8B-B14F-4D97-AF65-F5344CB8AC3E}">
        <p14:creationId xmlns:p14="http://schemas.microsoft.com/office/powerpoint/2010/main" val="2656138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38025" y="417246"/>
            <a:ext cx="9013226" cy="177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lvl="1" defTabSz="1036290" eaLnBrk="0" fontAlgn="base" hangingPunct="0">
              <a:spcBef>
                <a:spcPct val="0"/>
              </a:spcBef>
              <a:spcAft>
                <a:spcPts val="1587"/>
              </a:spcAft>
            </a:pPr>
            <a:r>
              <a:rPr lang="en-US" sz="7200" dirty="0" smtClean="0">
                <a:solidFill>
                  <a:srgbClr val="000000"/>
                </a:solidFill>
                <a:effectLst>
                  <a:outerShdw blurRad="38100" dist="38100" dir="2700000" algn="tl">
                    <a:srgbClr val="000000">
                      <a:alpha val="43137"/>
                    </a:srgbClr>
                  </a:outerShdw>
                </a:effectLst>
                <a:latin typeface="Berlin Sans FB Demi" panose="020E0802020502020306" pitchFamily="34" charset="0"/>
              </a:rPr>
              <a:t>Inside Bodyweight</a:t>
            </a:r>
            <a:endParaRPr lang="en-US" sz="7200" dirty="0">
              <a:solidFill>
                <a:srgbClr val="000000"/>
              </a:solidFill>
              <a:effectLst>
                <a:outerShdw blurRad="38100" dist="38100" dir="2700000" algn="tl">
                  <a:srgbClr val="000000">
                    <a:alpha val="43137"/>
                  </a:srgbClr>
                </a:outerShdw>
              </a:effectLst>
              <a:latin typeface="Berlin Sans FB Demi" panose="020E0802020502020306" pitchFamily="34" charset="0"/>
            </a:endParaRPr>
          </a:p>
        </p:txBody>
      </p:sp>
      <p:sp>
        <p:nvSpPr>
          <p:cNvPr id="4" name="Rectangle 3"/>
          <p:cNvSpPr/>
          <p:nvPr/>
        </p:nvSpPr>
        <p:spPr>
          <a:xfrm>
            <a:off x="384464" y="2195766"/>
            <a:ext cx="9102438" cy="4524315"/>
          </a:xfrm>
          <a:prstGeom prst="rect">
            <a:avLst/>
          </a:prstGeom>
        </p:spPr>
        <p:txBody>
          <a:bodyPr wrap="square">
            <a:spAutoFit/>
          </a:bodyPr>
          <a:lstStyle/>
          <a:p>
            <a:r>
              <a:rPr lang="en-US" sz="3200" dirty="0" smtClean="0"/>
              <a:t>Fast weight loss = </a:t>
            </a:r>
          </a:p>
          <a:p>
            <a:pPr marL="914400" lvl="1" indent="-457200">
              <a:buFont typeface="Arial" panose="020B0604020202020204" pitchFamily="34" charset="0"/>
              <a:buChar char="•"/>
            </a:pPr>
            <a:r>
              <a:rPr lang="en-US" sz="3200" dirty="0" smtClean="0"/>
              <a:t>fast regain….why?</a:t>
            </a:r>
          </a:p>
          <a:p>
            <a:pPr marL="1371600" lvl="2" indent="-457200">
              <a:buFont typeface="Wingdings" panose="05000000000000000000" pitchFamily="2" charset="2"/>
              <a:buChar char="Ø"/>
            </a:pPr>
            <a:r>
              <a:rPr lang="en-US" sz="3200" dirty="0"/>
              <a:t>Initially only lost water &amp; glycogen</a:t>
            </a:r>
          </a:p>
          <a:p>
            <a:pPr marL="1371600" lvl="2" indent="-457200">
              <a:buFont typeface="Wingdings" panose="05000000000000000000" pitchFamily="2" charset="2"/>
              <a:buChar char="Ø"/>
            </a:pPr>
            <a:r>
              <a:rPr lang="en-US" sz="3200" dirty="0" smtClean="0"/>
              <a:t>slowed metabolism</a:t>
            </a:r>
          </a:p>
          <a:p>
            <a:pPr marL="914400" lvl="1" indent="-457200">
              <a:buFont typeface="Arial" panose="020B0604020202020204" pitchFamily="34" charset="0"/>
              <a:buChar char="•"/>
            </a:pPr>
            <a:r>
              <a:rPr lang="en-US" sz="3200" dirty="0" smtClean="0"/>
              <a:t>regain muscle or fat?</a:t>
            </a:r>
          </a:p>
          <a:p>
            <a:endParaRPr lang="en-US" sz="3200" dirty="0" smtClean="0"/>
          </a:p>
          <a:p>
            <a:r>
              <a:rPr lang="en-US" sz="3200" dirty="0" smtClean="0"/>
              <a:t>Your weight plateaus, you decrease calories, you don’t lose weight…why?</a:t>
            </a:r>
          </a:p>
          <a:p>
            <a:endParaRPr lang="en-US" sz="3200" dirty="0"/>
          </a:p>
        </p:txBody>
      </p:sp>
    </p:spTree>
    <p:extLst>
      <p:ext uri="{BB962C8B-B14F-4D97-AF65-F5344CB8AC3E}">
        <p14:creationId xmlns:p14="http://schemas.microsoft.com/office/powerpoint/2010/main" val="164144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90877" y="856943"/>
            <a:ext cx="8489611" cy="177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lvl="1" defTabSz="1036290" eaLnBrk="0" fontAlgn="base" hangingPunct="0">
              <a:spcBef>
                <a:spcPct val="0"/>
              </a:spcBef>
              <a:spcAft>
                <a:spcPts val="1587"/>
              </a:spcAft>
            </a:pPr>
            <a:r>
              <a:rPr lang="en-US" sz="7200" dirty="0" smtClean="0">
                <a:solidFill>
                  <a:srgbClr val="000000"/>
                </a:solidFill>
                <a:effectLst>
                  <a:outerShdw blurRad="38100" dist="38100" dir="2700000" algn="tl">
                    <a:srgbClr val="000000">
                      <a:alpha val="43137"/>
                    </a:srgbClr>
                  </a:outerShdw>
                </a:effectLst>
                <a:latin typeface="Berlin Sans FB Demi" panose="020E0802020502020306" pitchFamily="34" charset="0"/>
              </a:rPr>
              <a:t>Inside Bodyweight</a:t>
            </a:r>
            <a:endParaRPr lang="en-US" sz="7200" dirty="0">
              <a:solidFill>
                <a:srgbClr val="000000"/>
              </a:solidFill>
              <a:effectLst>
                <a:outerShdw blurRad="38100" dist="38100" dir="2700000" algn="tl">
                  <a:srgbClr val="000000">
                    <a:alpha val="43137"/>
                  </a:srgbClr>
                </a:outerShdw>
              </a:effectLst>
              <a:latin typeface="Berlin Sans FB Demi" panose="020E0802020502020306" pitchFamily="34" charset="0"/>
            </a:endParaRPr>
          </a:p>
        </p:txBody>
      </p:sp>
      <p:sp>
        <p:nvSpPr>
          <p:cNvPr id="6" name="Rectangle 5"/>
          <p:cNvSpPr/>
          <p:nvPr/>
        </p:nvSpPr>
        <p:spPr>
          <a:xfrm>
            <a:off x="384464" y="2195766"/>
            <a:ext cx="9102438" cy="2062103"/>
          </a:xfrm>
          <a:prstGeom prst="rect">
            <a:avLst/>
          </a:prstGeom>
        </p:spPr>
        <p:txBody>
          <a:bodyPr wrap="square">
            <a:spAutoFit/>
          </a:bodyPr>
          <a:lstStyle/>
          <a:p>
            <a:r>
              <a:rPr lang="en-US" sz="3200" dirty="0" smtClean="0"/>
              <a:t>“Athletes who aggressively diet for a competitive season and rapidly regain weight may find it more challenging to achieve optimal body composition in following seasons.” </a:t>
            </a:r>
            <a:r>
              <a:rPr lang="en-US" sz="3200" i="1" dirty="0" smtClean="0"/>
              <a:t>J of </a:t>
            </a:r>
            <a:r>
              <a:rPr lang="en-US" sz="3200" i="1" dirty="0" err="1" smtClean="0"/>
              <a:t>Int</a:t>
            </a:r>
            <a:r>
              <a:rPr lang="en-US" sz="3200" i="1" dirty="0" smtClean="0"/>
              <a:t> </a:t>
            </a:r>
            <a:r>
              <a:rPr lang="en-US" sz="3200" i="1" dirty="0" err="1" smtClean="0"/>
              <a:t>Soc</a:t>
            </a:r>
            <a:r>
              <a:rPr lang="en-US" sz="3200" i="1" dirty="0" smtClean="0"/>
              <a:t> of Sport </a:t>
            </a:r>
            <a:r>
              <a:rPr lang="en-US" sz="3200" i="1" dirty="0" err="1" smtClean="0"/>
              <a:t>Nutr</a:t>
            </a:r>
            <a:r>
              <a:rPr lang="en-US" sz="3200" i="1" dirty="0" smtClean="0"/>
              <a:t>.</a:t>
            </a:r>
            <a:endParaRPr lang="en-US" sz="3200" dirty="0" smtClean="0"/>
          </a:p>
        </p:txBody>
      </p:sp>
      <p:sp>
        <p:nvSpPr>
          <p:cNvPr id="7" name="Rectangle 6"/>
          <p:cNvSpPr/>
          <p:nvPr/>
        </p:nvSpPr>
        <p:spPr>
          <a:xfrm>
            <a:off x="384464" y="5037187"/>
            <a:ext cx="9102438" cy="1077218"/>
          </a:xfrm>
          <a:prstGeom prst="rect">
            <a:avLst/>
          </a:prstGeom>
        </p:spPr>
        <p:txBody>
          <a:bodyPr wrap="square">
            <a:spAutoFit/>
          </a:bodyPr>
          <a:lstStyle/>
          <a:p>
            <a:r>
              <a:rPr lang="en-US" sz="3200" b="1" dirty="0" smtClean="0">
                <a:solidFill>
                  <a:srgbClr val="C00000"/>
                </a:solidFill>
              </a:rPr>
              <a:t>“post-starvation obesity” </a:t>
            </a:r>
            <a:r>
              <a:rPr lang="en-US" sz="3200" dirty="0" smtClean="0"/>
              <a:t>– because metabolism hasn’t caught back up to your normal eating.</a:t>
            </a:r>
          </a:p>
        </p:txBody>
      </p:sp>
    </p:spTree>
    <p:extLst>
      <p:ext uri="{BB962C8B-B14F-4D97-AF65-F5344CB8AC3E}">
        <p14:creationId xmlns:p14="http://schemas.microsoft.com/office/powerpoint/2010/main" val="382085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38025" y="369659"/>
            <a:ext cx="9013226" cy="10998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lvl="1" defTabSz="1036290" eaLnBrk="0" fontAlgn="base" hangingPunct="0">
              <a:spcBef>
                <a:spcPct val="0"/>
              </a:spcBef>
              <a:spcAft>
                <a:spcPts val="1587"/>
              </a:spcAft>
            </a:pPr>
            <a:r>
              <a:rPr lang="en-US" sz="8000" dirty="0" smtClean="0">
                <a:solidFill>
                  <a:srgbClr val="000000"/>
                </a:solidFill>
                <a:effectLst>
                  <a:outerShdw blurRad="38100" dist="38100" dir="2700000" algn="tl">
                    <a:srgbClr val="000000">
                      <a:alpha val="43137"/>
                    </a:srgbClr>
                  </a:outerShdw>
                </a:effectLst>
                <a:latin typeface="Impact" panose="020B0806030902050204" pitchFamily="34" charset="0"/>
              </a:rPr>
              <a:t>FACT</a:t>
            </a:r>
            <a:endParaRPr lang="en-US" sz="8000" dirty="0">
              <a:solidFill>
                <a:srgbClr val="000000"/>
              </a:solidFill>
              <a:effectLst>
                <a:outerShdw blurRad="38100" dist="38100" dir="2700000" algn="tl">
                  <a:srgbClr val="000000">
                    <a:alpha val="43137"/>
                  </a:srgbClr>
                </a:outerShdw>
              </a:effectLst>
              <a:latin typeface="Impact" panose="020B0806030902050204" pitchFamily="34" charset="0"/>
            </a:endParaRPr>
          </a:p>
        </p:txBody>
      </p:sp>
      <p:sp>
        <p:nvSpPr>
          <p:cNvPr id="6" name="Rectangle 5"/>
          <p:cNvSpPr/>
          <p:nvPr/>
        </p:nvSpPr>
        <p:spPr>
          <a:xfrm>
            <a:off x="93518" y="1769664"/>
            <a:ext cx="9964882" cy="707886"/>
          </a:xfrm>
          <a:prstGeom prst="rect">
            <a:avLst/>
          </a:prstGeom>
        </p:spPr>
        <p:txBody>
          <a:bodyPr wrap="square">
            <a:spAutoFit/>
          </a:bodyPr>
          <a:lstStyle/>
          <a:p>
            <a:pPr algn="ctr"/>
            <a:r>
              <a:rPr lang="en-US" sz="4000" u="sng"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 USOC Retrospective Study Revealed:</a:t>
            </a:r>
            <a:endParaRPr lang="en-US" sz="4000" u="sng"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7" name="Picture 2" descr="http://www.stampettes.com/stamp-images/sports_olympics_usa.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308841" y="2159675"/>
            <a:ext cx="4874970" cy="48749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6027" y="2704925"/>
            <a:ext cx="9102438" cy="1077218"/>
          </a:xfrm>
          <a:prstGeom prst="rect">
            <a:avLst/>
          </a:prstGeom>
        </p:spPr>
        <p:txBody>
          <a:bodyPr wrap="square">
            <a:spAutoFit/>
          </a:bodyPr>
          <a:lstStyle/>
          <a:p>
            <a:r>
              <a:rPr lang="en-US" sz="3200" b="1" dirty="0" smtClean="0">
                <a:latin typeface="Californian FB" panose="0207040306080B030204" pitchFamily="18" charset="0"/>
              </a:rPr>
              <a:t>of </a:t>
            </a:r>
            <a:r>
              <a:rPr lang="en-US" sz="3200" b="1" dirty="0">
                <a:latin typeface="Californian FB" panose="0207040306080B030204" pitchFamily="18" charset="0"/>
              </a:rPr>
              <a:t>all USA </a:t>
            </a:r>
            <a:r>
              <a:rPr lang="en-US" sz="3200" b="1" dirty="0" smtClean="0">
                <a:latin typeface="Californian FB" panose="0207040306080B030204" pitchFamily="18" charset="0"/>
              </a:rPr>
              <a:t>medals - judo</a:t>
            </a:r>
            <a:r>
              <a:rPr lang="en-US" sz="3200" b="1" dirty="0">
                <a:latin typeface="Californian FB" panose="0207040306080B030204" pitchFamily="18" charset="0"/>
              </a:rPr>
              <a:t>, tai-kwon-do, </a:t>
            </a:r>
            <a:r>
              <a:rPr lang="en-US" sz="3200" b="1" dirty="0" smtClean="0">
                <a:latin typeface="Californian FB" panose="0207040306080B030204" pitchFamily="18" charset="0"/>
              </a:rPr>
              <a:t>&amp; wrestling at the last Olympics…</a:t>
            </a:r>
            <a:endParaRPr lang="en-US" sz="3200" b="1" dirty="0">
              <a:latin typeface="Californian FB" panose="0207040306080B030204" pitchFamily="18" charset="0"/>
            </a:endParaRPr>
          </a:p>
        </p:txBody>
      </p:sp>
      <p:sp>
        <p:nvSpPr>
          <p:cNvPr id="9" name="Rectangle 8"/>
          <p:cNvSpPr/>
          <p:nvPr/>
        </p:nvSpPr>
        <p:spPr>
          <a:xfrm>
            <a:off x="987137" y="3919827"/>
            <a:ext cx="8541328" cy="2554545"/>
          </a:xfrm>
          <a:prstGeom prst="rect">
            <a:avLst/>
          </a:prstGeom>
        </p:spPr>
        <p:txBody>
          <a:bodyPr wrap="square">
            <a:spAutoFit/>
          </a:bodyPr>
          <a:lstStyle/>
          <a:p>
            <a:pPr marL="457200" indent="-457200">
              <a:buFont typeface="Calibri" panose="020F0502020204030204" pitchFamily="34" charset="0"/>
              <a:buChar char="→"/>
            </a:pPr>
            <a:r>
              <a:rPr lang="en-US" sz="3200" b="1" dirty="0">
                <a:latin typeface="Californian FB" panose="0207040306080B030204" pitchFamily="18" charset="0"/>
              </a:rPr>
              <a:t>A</a:t>
            </a:r>
            <a:r>
              <a:rPr lang="en-US" sz="3200" b="1" dirty="0" smtClean="0">
                <a:latin typeface="Californian FB" panose="0207040306080B030204" pitchFamily="18" charset="0"/>
              </a:rPr>
              <a:t>nyone </a:t>
            </a:r>
            <a:r>
              <a:rPr lang="en-US" sz="3200" b="1" dirty="0">
                <a:latin typeface="Californian FB" panose="0207040306080B030204" pitchFamily="18" charset="0"/>
              </a:rPr>
              <a:t>who won a medal </a:t>
            </a:r>
            <a:r>
              <a:rPr lang="en-US" sz="3200" b="1" dirty="0" smtClean="0">
                <a:latin typeface="Californian FB" panose="0207040306080B030204" pitchFamily="18" charset="0"/>
              </a:rPr>
              <a:t>maintained bodyweight control over the long-term</a:t>
            </a:r>
          </a:p>
          <a:p>
            <a:pPr marL="457200" indent="-457200">
              <a:buFont typeface="Calibri" panose="020F0502020204030204" pitchFamily="34" charset="0"/>
              <a:buChar char="→"/>
            </a:pPr>
            <a:r>
              <a:rPr lang="en-US" sz="3200" b="1" dirty="0" smtClean="0">
                <a:latin typeface="Californian FB" panose="0207040306080B030204" pitchFamily="18" charset="0"/>
              </a:rPr>
              <a:t>Always within </a:t>
            </a:r>
            <a:r>
              <a:rPr lang="en-US" sz="3200" b="1" dirty="0">
                <a:latin typeface="Californian FB" panose="0207040306080B030204" pitchFamily="18" charset="0"/>
              </a:rPr>
              <a:t>1-2 </a:t>
            </a:r>
            <a:r>
              <a:rPr lang="en-US" sz="3200" b="1" dirty="0" err="1">
                <a:latin typeface="Californian FB" panose="0207040306080B030204" pitchFamily="18" charset="0"/>
              </a:rPr>
              <a:t>lbs</a:t>
            </a:r>
            <a:r>
              <a:rPr lang="en-US" sz="3200" b="1" dirty="0">
                <a:latin typeface="Californian FB" panose="0207040306080B030204" pitchFamily="18" charset="0"/>
              </a:rPr>
              <a:t> day before or </a:t>
            </a:r>
            <a:r>
              <a:rPr lang="en-US" sz="3200" b="1" dirty="0" smtClean="0">
                <a:latin typeface="Californian FB" panose="0207040306080B030204" pitchFamily="18" charset="0"/>
              </a:rPr>
              <a:t>they were underweight at weigh-in</a:t>
            </a:r>
          </a:p>
          <a:p>
            <a:pPr marL="457200" indent="-457200">
              <a:buFont typeface="Calibri" panose="020F0502020204030204" pitchFamily="34" charset="0"/>
              <a:buChar char="→"/>
            </a:pPr>
            <a:r>
              <a:rPr lang="en-US" sz="3200" b="1" dirty="0" smtClean="0">
                <a:latin typeface="Californian FB" panose="0207040306080B030204" pitchFamily="18" charset="0"/>
              </a:rPr>
              <a:t>Most only </a:t>
            </a:r>
            <a:r>
              <a:rPr lang="en-US" sz="3200" b="1" dirty="0">
                <a:latin typeface="Californian FB" panose="0207040306080B030204" pitchFamily="18" charset="0"/>
              </a:rPr>
              <a:t>cut 1-2 </a:t>
            </a:r>
            <a:r>
              <a:rPr lang="en-US" sz="3200" b="1" dirty="0" err="1">
                <a:latin typeface="Californian FB" panose="0207040306080B030204" pitchFamily="18" charset="0"/>
              </a:rPr>
              <a:t>lbs</a:t>
            </a:r>
            <a:endParaRPr lang="en-US" sz="3200" b="1" dirty="0">
              <a:latin typeface="Californian FB" panose="0207040306080B030204" pitchFamily="18" charset="0"/>
            </a:endParaRPr>
          </a:p>
        </p:txBody>
      </p:sp>
    </p:spTree>
    <p:extLst>
      <p:ext uri="{BB962C8B-B14F-4D97-AF65-F5344CB8AC3E}">
        <p14:creationId xmlns:p14="http://schemas.microsoft.com/office/powerpoint/2010/main" val="235579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5991" y="408824"/>
            <a:ext cx="9013226" cy="177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lvl="1" defTabSz="1036290" eaLnBrk="0" fontAlgn="base" hangingPunct="0">
              <a:spcBef>
                <a:spcPct val="0"/>
              </a:spcBef>
              <a:spcAft>
                <a:spcPts val="1587"/>
              </a:spcAft>
            </a:pPr>
            <a:r>
              <a:rPr lang="en-US" sz="7200" dirty="0" smtClean="0">
                <a:solidFill>
                  <a:srgbClr val="000000"/>
                </a:solidFill>
                <a:effectLst>
                  <a:outerShdw blurRad="38100" dist="38100" dir="2700000" algn="tl">
                    <a:srgbClr val="000000">
                      <a:alpha val="43137"/>
                    </a:srgbClr>
                  </a:outerShdw>
                </a:effectLst>
                <a:latin typeface="Berlin Sans FB Demi" panose="020E0802020502020306" pitchFamily="34" charset="0"/>
              </a:rPr>
              <a:t>Inside Bodyweight</a:t>
            </a:r>
            <a:endParaRPr lang="en-US" sz="7200" dirty="0">
              <a:solidFill>
                <a:srgbClr val="000000"/>
              </a:solidFill>
              <a:effectLst>
                <a:outerShdw blurRad="38100" dist="38100" dir="2700000" algn="tl">
                  <a:srgbClr val="000000">
                    <a:alpha val="43137"/>
                  </a:srgbClr>
                </a:outerShdw>
              </a:effectLst>
              <a:latin typeface="Berlin Sans FB Demi" panose="020E0802020502020306" pitchFamily="34" charset="0"/>
            </a:endParaRPr>
          </a:p>
        </p:txBody>
      </p:sp>
      <p:sp>
        <p:nvSpPr>
          <p:cNvPr id="4" name="Rectangle 3"/>
          <p:cNvSpPr/>
          <p:nvPr/>
        </p:nvSpPr>
        <p:spPr>
          <a:xfrm>
            <a:off x="406498" y="2526272"/>
            <a:ext cx="9102438" cy="584775"/>
          </a:xfrm>
          <a:prstGeom prst="rect">
            <a:avLst/>
          </a:prstGeom>
        </p:spPr>
        <p:txBody>
          <a:bodyPr wrap="square">
            <a:spAutoFit/>
          </a:bodyPr>
          <a:lstStyle/>
          <a:p>
            <a:r>
              <a:rPr lang="en-US" sz="3200" dirty="0" smtClean="0"/>
              <a:t>Instead of crash dieting, what should you do?</a:t>
            </a:r>
          </a:p>
        </p:txBody>
      </p:sp>
      <p:sp>
        <p:nvSpPr>
          <p:cNvPr id="5" name="Rectangle 4"/>
          <p:cNvSpPr/>
          <p:nvPr/>
        </p:nvSpPr>
        <p:spPr>
          <a:xfrm>
            <a:off x="517334" y="3853697"/>
            <a:ext cx="9102438" cy="1569660"/>
          </a:xfrm>
          <a:prstGeom prst="rect">
            <a:avLst/>
          </a:prstGeom>
        </p:spPr>
        <p:txBody>
          <a:bodyPr wrap="square">
            <a:spAutoFit/>
          </a:bodyPr>
          <a:lstStyle/>
          <a:p>
            <a:r>
              <a:rPr lang="en-US" sz="3200" dirty="0" smtClean="0"/>
              <a:t>If you have/are trying to lose and doing it rapidly, instead start slowly feeding your body to recover metabolism.</a:t>
            </a:r>
          </a:p>
        </p:txBody>
      </p:sp>
    </p:spTree>
    <p:extLst>
      <p:ext uri="{BB962C8B-B14F-4D97-AF65-F5344CB8AC3E}">
        <p14:creationId xmlns:p14="http://schemas.microsoft.com/office/powerpoint/2010/main" val="112771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8511" y="165396"/>
            <a:ext cx="9052560" cy="1184139"/>
          </a:xfrm>
        </p:spPr>
        <p:txBody>
          <a:bodyPr>
            <a:normAutofit/>
          </a:bodyPr>
          <a:lstStyle/>
          <a:p>
            <a:r>
              <a:rPr lang="en-US" sz="6000" dirty="0" smtClean="0">
                <a:effectLst>
                  <a:outerShdw blurRad="38100" dist="38100" dir="2700000" algn="tl">
                    <a:srgbClr val="000000">
                      <a:alpha val="43137"/>
                    </a:srgbClr>
                  </a:outerShdw>
                </a:effectLst>
              </a:rPr>
              <a:t>WRESTLING NUTRITION</a:t>
            </a:r>
            <a:endParaRPr lang="en-US" sz="6000" dirty="0">
              <a:effectLst>
                <a:outerShdw blurRad="38100" dist="38100" dir="2700000" algn="tl">
                  <a:srgbClr val="000000">
                    <a:alpha val="43137"/>
                  </a:srgbClr>
                </a:outerShdw>
              </a:effectLst>
            </a:endParaRPr>
          </a:p>
        </p:txBody>
      </p:sp>
      <p:sp>
        <p:nvSpPr>
          <p:cNvPr id="6" name="Text Box 4"/>
          <p:cNvSpPr txBox="1">
            <a:spLocks noChangeArrowheads="1"/>
          </p:cNvSpPr>
          <p:nvPr/>
        </p:nvSpPr>
        <p:spPr bwMode="auto">
          <a:xfrm>
            <a:off x="601337" y="1446515"/>
            <a:ext cx="8988139" cy="1007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algn="ctr" defTabSz="1036290" eaLnBrk="0" fontAlgn="base" hangingPunct="0">
              <a:spcBef>
                <a:spcPct val="0"/>
              </a:spcBef>
              <a:spcAft>
                <a:spcPts val="1587"/>
              </a:spcAft>
            </a:pPr>
            <a:r>
              <a:rPr lang="en-US" sz="3173" b="1" dirty="0" smtClean="0">
                <a:solidFill>
                  <a:srgbClr val="FF0000"/>
                </a:solidFill>
                <a:latin typeface="Californian FB" panose="0207040306080B030204" pitchFamily="18" charset="0"/>
              </a:rPr>
              <a:t>GOAL: 5-8% of weight class </a:t>
            </a:r>
            <a:r>
              <a:rPr lang="en-US" sz="3173" b="1" u="sng" dirty="0" smtClean="0">
                <a:solidFill>
                  <a:srgbClr val="FF0000"/>
                </a:solidFill>
                <a:latin typeface="Californian FB" panose="0207040306080B030204" pitchFamily="18" charset="0"/>
              </a:rPr>
              <a:t>HYDRATED</a:t>
            </a:r>
          </a:p>
          <a:p>
            <a:pPr algn="ctr" defTabSz="1036290" eaLnBrk="0" fontAlgn="base" hangingPunct="0">
              <a:spcBef>
                <a:spcPct val="0"/>
              </a:spcBef>
              <a:spcAft>
                <a:spcPts val="1587"/>
              </a:spcAft>
            </a:pPr>
            <a:endParaRPr lang="en-US" sz="3173" b="1" dirty="0" smtClean="0">
              <a:solidFill>
                <a:srgbClr val="FF0000"/>
              </a:solidFill>
              <a:latin typeface="Californian FB" panose="0207040306080B030204" pitchFamily="18" charset="0"/>
            </a:endParaRPr>
          </a:p>
        </p:txBody>
      </p:sp>
      <p:pic>
        <p:nvPicPr>
          <p:cNvPr id="3" name="Picture 2"/>
          <p:cNvPicPr>
            <a:picLocks noChangeAspect="1"/>
          </p:cNvPicPr>
          <p:nvPr/>
        </p:nvPicPr>
        <p:blipFill>
          <a:blip r:embed="rId2"/>
          <a:stretch>
            <a:fillRect/>
          </a:stretch>
        </p:blipFill>
        <p:spPr>
          <a:xfrm>
            <a:off x="3325784" y="2266865"/>
            <a:ext cx="2818013" cy="4343400"/>
          </a:xfrm>
          <a:prstGeom prst="rect">
            <a:avLst/>
          </a:prstGeom>
        </p:spPr>
      </p:pic>
    </p:spTree>
    <p:extLst>
      <p:ext uri="{BB962C8B-B14F-4D97-AF65-F5344CB8AC3E}">
        <p14:creationId xmlns:p14="http://schemas.microsoft.com/office/powerpoint/2010/main" val="41123245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 y="924560"/>
            <a:ext cx="7076440" cy="1010920"/>
          </a:xfrm>
        </p:spPr>
        <p:txBody>
          <a:bodyPr/>
          <a:lstStyle/>
          <a:p>
            <a:r>
              <a:rPr lang="en-US" dirty="0" smtClean="0">
                <a:effectLst>
                  <a:outerShdw blurRad="38100" dist="38100" dir="2700000" algn="tl">
                    <a:srgbClr val="000000">
                      <a:alpha val="43137"/>
                    </a:srgbClr>
                  </a:outerShdw>
                </a:effectLst>
              </a:rPr>
              <a:t>WEIGHT GAIN</a:t>
            </a:r>
            <a:endParaRPr lang="en-US" dirty="0">
              <a:effectLst>
                <a:outerShdw blurRad="38100" dist="38100" dir="2700000" algn="tl">
                  <a:srgbClr val="000000">
                    <a:alpha val="43137"/>
                  </a:srgbClr>
                </a:outerShdw>
              </a:effectLst>
            </a:endParaRPr>
          </a:p>
        </p:txBody>
      </p:sp>
      <p:sp>
        <p:nvSpPr>
          <p:cNvPr id="3" name="Title 1"/>
          <p:cNvSpPr txBox="1">
            <a:spLocks/>
          </p:cNvSpPr>
          <p:nvPr/>
        </p:nvSpPr>
        <p:spPr>
          <a:xfrm>
            <a:off x="370840" y="3712266"/>
            <a:ext cx="7076440" cy="1010920"/>
          </a:xfrm>
          <a:prstGeom prst="rect">
            <a:avLst/>
          </a:prstGeom>
        </p:spPr>
        <p:txBody>
          <a:bodyPr vert="horz" lIns="91440" tIns="45720" rIns="91440" bIns="45720" rtlCol="0" anchor="b" anchorCtr="0">
            <a:normAutofit/>
          </a:bodyPr>
          <a:lstStyle>
            <a:lvl1pPr algn="l" defTabSz="1005840" rtl="0" eaLnBrk="1" latinLnBrk="0" hangingPunct="1">
              <a:spcBef>
                <a:spcPct val="0"/>
              </a:spcBef>
              <a:buNone/>
              <a:defRPr sz="594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effectLst>
                  <a:outerShdw blurRad="38100" dist="38100" dir="2700000" algn="tl">
                    <a:srgbClr val="000000">
                      <a:alpha val="43137"/>
                    </a:srgbClr>
                  </a:outerShdw>
                </a:effectLst>
              </a:rPr>
              <a:t>HOW</a:t>
            </a:r>
            <a:endParaRPr lang="en-US" dirty="0">
              <a:effectLst>
                <a:outerShdw blurRad="38100" dist="38100" dir="2700000" algn="tl">
                  <a:srgbClr val="000000">
                    <a:alpha val="43137"/>
                  </a:srgbClr>
                </a:outerShdw>
              </a:effectLst>
            </a:endParaRPr>
          </a:p>
        </p:txBody>
      </p:sp>
      <p:sp>
        <p:nvSpPr>
          <p:cNvPr id="4" name="Text Box 39"/>
          <p:cNvSpPr txBox="1">
            <a:spLocks noChangeArrowheads="1"/>
          </p:cNvSpPr>
          <p:nvPr/>
        </p:nvSpPr>
        <p:spPr bwMode="auto">
          <a:xfrm>
            <a:off x="493712" y="1935480"/>
            <a:ext cx="9083993" cy="1847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40234" tIns="40234" rIns="40234" bIns="40234" numCol="1" anchor="t" anchorCtr="0" compatLnSpc="1">
            <a:prstTxWarp prst="textNoShape">
              <a:avLst/>
            </a:prstTxWarp>
          </a:bodyPr>
          <a:lstStyle/>
          <a:p>
            <a:pPr defTabSz="1005840" eaLnBrk="0" fontAlgn="base" hangingPunct="0">
              <a:spcBef>
                <a:spcPct val="0"/>
              </a:spcBef>
              <a:spcAft>
                <a:spcPct val="0"/>
              </a:spcAft>
            </a:pPr>
            <a:r>
              <a:rPr lang="en-US" sz="3520" dirty="0" smtClean="0">
                <a:latin typeface="Californian FB" panose="0207040306080B030204" pitchFamily="18" charset="0"/>
              </a:rPr>
              <a:t>No more than 1% of your bodyweight per week gained</a:t>
            </a:r>
          </a:p>
          <a:p>
            <a:pPr defTabSz="1005840" eaLnBrk="0" fontAlgn="base" hangingPunct="0">
              <a:spcBef>
                <a:spcPct val="0"/>
              </a:spcBef>
              <a:spcAft>
                <a:spcPct val="0"/>
              </a:spcAft>
            </a:pPr>
            <a:r>
              <a:rPr lang="en-US" sz="3520" dirty="0">
                <a:latin typeface="Californian FB" panose="0207040306080B030204" pitchFamily="18" charset="0"/>
              </a:rPr>
              <a:t>	</a:t>
            </a:r>
            <a:r>
              <a:rPr lang="en-US" sz="3520" dirty="0" smtClean="0">
                <a:latin typeface="Californian FB" panose="0207040306080B030204" pitchFamily="18" charset="0"/>
              </a:rPr>
              <a:t>Why??</a:t>
            </a:r>
            <a:endParaRPr lang="en-US" sz="3520" dirty="0">
              <a:latin typeface="Californian FB" panose="0207040306080B030204" pitchFamily="18" charset="0"/>
            </a:endParaRPr>
          </a:p>
        </p:txBody>
      </p:sp>
      <p:sp>
        <p:nvSpPr>
          <p:cNvPr id="8" name="Text Box 39"/>
          <p:cNvSpPr txBox="1">
            <a:spLocks noChangeArrowheads="1"/>
          </p:cNvSpPr>
          <p:nvPr/>
        </p:nvSpPr>
        <p:spPr bwMode="auto">
          <a:xfrm>
            <a:off x="493712" y="4636090"/>
            <a:ext cx="9083993" cy="1847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40234" tIns="40234" rIns="40234" bIns="40234" numCol="1" anchor="t" anchorCtr="0" compatLnSpc="1">
            <a:prstTxWarp prst="textNoShape">
              <a:avLst/>
            </a:prstTxWarp>
          </a:bodyPr>
          <a:lstStyle/>
          <a:p>
            <a:pPr marL="342900" indent="-342900" defTabSz="1005840" eaLnBrk="0" fontAlgn="base" hangingPunct="0">
              <a:spcBef>
                <a:spcPct val="0"/>
              </a:spcBef>
              <a:spcAft>
                <a:spcPct val="0"/>
              </a:spcAft>
              <a:buFont typeface="Arial" panose="020B0604020202020204" pitchFamily="34" charset="0"/>
              <a:buChar char="•"/>
            </a:pPr>
            <a:r>
              <a:rPr lang="en-US" sz="2400" dirty="0" smtClean="0">
                <a:latin typeface="Californian FB" panose="0207040306080B030204" pitchFamily="18" charset="0"/>
              </a:rPr>
              <a:t>Focus on calorie dense foods</a:t>
            </a:r>
          </a:p>
          <a:p>
            <a:pPr marL="852312" lvl="1" indent="-342900" defTabSz="1005840" eaLnBrk="0" fontAlgn="base" hangingPunct="0">
              <a:spcBef>
                <a:spcPct val="0"/>
              </a:spcBef>
              <a:spcAft>
                <a:spcPct val="0"/>
              </a:spcAft>
              <a:buFont typeface="Courier New" panose="02070309020205020404" pitchFamily="49" charset="0"/>
              <a:buChar char="o"/>
            </a:pPr>
            <a:r>
              <a:rPr lang="en-US" sz="2400" dirty="0" smtClean="0">
                <a:latin typeface="Californian FB" panose="0207040306080B030204" pitchFamily="18" charset="0"/>
              </a:rPr>
              <a:t>whole </a:t>
            </a:r>
            <a:r>
              <a:rPr lang="en-US" sz="2400" dirty="0">
                <a:latin typeface="Californian FB" panose="0207040306080B030204" pitchFamily="18" charset="0"/>
              </a:rPr>
              <a:t>milk, trail mix, bagels, cheese, </a:t>
            </a:r>
            <a:r>
              <a:rPr lang="en-US" sz="2400" dirty="0" smtClean="0">
                <a:latin typeface="Californian FB" panose="0207040306080B030204" pitchFamily="18" charset="0"/>
              </a:rPr>
              <a:t>100</a:t>
            </a:r>
            <a:r>
              <a:rPr lang="en-US" sz="2400" dirty="0">
                <a:latin typeface="Californian FB" panose="0207040306080B030204" pitchFamily="18" charset="0"/>
              </a:rPr>
              <a:t>% juice, </a:t>
            </a:r>
            <a:r>
              <a:rPr lang="en-US" sz="2400" dirty="0" smtClean="0">
                <a:latin typeface="Californian FB" panose="0207040306080B030204" pitchFamily="18" charset="0"/>
              </a:rPr>
              <a:t>chocolate milk, guacamole, PB&amp;J before bed with milk</a:t>
            </a:r>
            <a:endParaRPr lang="en-US" sz="2400" dirty="0">
              <a:latin typeface="Californian FB" panose="0207040306080B030204" pitchFamily="18" charset="0"/>
            </a:endParaRPr>
          </a:p>
          <a:p>
            <a:pPr marL="342900" indent="-342900" defTabSz="1005840" eaLnBrk="0" fontAlgn="base" hangingPunct="0">
              <a:spcBef>
                <a:spcPct val="0"/>
              </a:spcBef>
              <a:spcAft>
                <a:spcPct val="0"/>
              </a:spcAft>
              <a:buFont typeface="Arial" panose="020B0604020202020204" pitchFamily="34" charset="0"/>
              <a:buChar char="•"/>
            </a:pPr>
            <a:r>
              <a:rPr lang="en-US" sz="2400" dirty="0" smtClean="0">
                <a:latin typeface="Californian FB" panose="0207040306080B030204" pitchFamily="18" charset="0"/>
              </a:rPr>
              <a:t>Eat often</a:t>
            </a:r>
          </a:p>
          <a:p>
            <a:pPr marL="342900" indent="-342900" defTabSz="1005840" eaLnBrk="0" fontAlgn="base" hangingPunct="0">
              <a:spcBef>
                <a:spcPct val="0"/>
              </a:spcBef>
              <a:spcAft>
                <a:spcPct val="0"/>
              </a:spcAft>
              <a:buFont typeface="Arial" panose="020B0604020202020204" pitchFamily="34" charset="0"/>
              <a:buChar char="•"/>
            </a:pPr>
            <a:r>
              <a:rPr lang="en-US" sz="2400" dirty="0" smtClean="0">
                <a:latin typeface="Californian FB" panose="0207040306080B030204" pitchFamily="18" charset="0"/>
              </a:rPr>
              <a:t>Eat breakfast – not just cereal</a:t>
            </a:r>
          </a:p>
          <a:p>
            <a:pPr marL="342900" indent="-342900" defTabSz="1005840" eaLnBrk="0" fontAlgn="base" hangingPunct="0">
              <a:spcBef>
                <a:spcPct val="0"/>
              </a:spcBef>
              <a:spcAft>
                <a:spcPct val="0"/>
              </a:spcAft>
              <a:buFont typeface="Arial" panose="020B0604020202020204" pitchFamily="34" charset="0"/>
              <a:buChar char="•"/>
            </a:pPr>
            <a:r>
              <a:rPr lang="en-US" sz="2400" dirty="0" smtClean="0">
                <a:latin typeface="Californian FB" panose="0207040306080B030204" pitchFamily="18" charset="0"/>
              </a:rPr>
              <a:t>Have a snack before bed</a:t>
            </a:r>
            <a:endParaRPr lang="en-US" sz="2400" dirty="0">
              <a:latin typeface="Californian FB" panose="0207040306080B030204" pitchFamily="18" charset="0"/>
            </a:endParaRPr>
          </a:p>
        </p:txBody>
      </p:sp>
    </p:spTree>
    <p:extLst>
      <p:ext uri="{BB962C8B-B14F-4D97-AF65-F5344CB8AC3E}">
        <p14:creationId xmlns:p14="http://schemas.microsoft.com/office/powerpoint/2010/main" val="17893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 y="924560"/>
            <a:ext cx="7076440" cy="1010920"/>
          </a:xfrm>
        </p:spPr>
        <p:txBody>
          <a:bodyPr/>
          <a:lstStyle/>
          <a:p>
            <a:r>
              <a:rPr lang="en-US" dirty="0" smtClean="0">
                <a:effectLst>
                  <a:outerShdw blurRad="38100" dist="38100" dir="2700000" algn="tl">
                    <a:srgbClr val="000000">
                      <a:alpha val="43137"/>
                    </a:srgbClr>
                  </a:outerShdw>
                </a:effectLst>
              </a:rPr>
              <a:t>WEIGHT LOSS</a:t>
            </a:r>
            <a:endParaRPr lang="en-US" dirty="0">
              <a:effectLst>
                <a:outerShdw blurRad="38100" dist="38100" dir="2700000" algn="tl">
                  <a:srgbClr val="000000">
                    <a:alpha val="43137"/>
                  </a:srgbClr>
                </a:outerShdw>
              </a:effectLst>
            </a:endParaRPr>
          </a:p>
        </p:txBody>
      </p:sp>
      <p:sp>
        <p:nvSpPr>
          <p:cNvPr id="3" name="Title 1"/>
          <p:cNvSpPr txBox="1">
            <a:spLocks/>
          </p:cNvSpPr>
          <p:nvPr/>
        </p:nvSpPr>
        <p:spPr>
          <a:xfrm>
            <a:off x="370840" y="4033520"/>
            <a:ext cx="7076440" cy="1010920"/>
          </a:xfrm>
          <a:prstGeom prst="rect">
            <a:avLst/>
          </a:prstGeom>
        </p:spPr>
        <p:txBody>
          <a:bodyPr vert="horz" lIns="91440" tIns="45720" rIns="91440" bIns="45720" rtlCol="0" anchor="b" anchorCtr="0">
            <a:normAutofit/>
          </a:bodyPr>
          <a:lstStyle>
            <a:lvl1pPr algn="l" defTabSz="1005840" rtl="0" eaLnBrk="1" latinLnBrk="0" hangingPunct="1">
              <a:spcBef>
                <a:spcPct val="0"/>
              </a:spcBef>
              <a:buNone/>
              <a:defRPr sz="594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effectLst>
                  <a:outerShdw blurRad="38100" dist="38100" dir="2700000" algn="tl">
                    <a:srgbClr val="000000">
                      <a:alpha val="43137"/>
                    </a:srgbClr>
                  </a:outerShdw>
                </a:effectLst>
              </a:rPr>
              <a:t>HOW</a:t>
            </a:r>
            <a:endParaRPr lang="en-US" dirty="0">
              <a:effectLst>
                <a:outerShdw blurRad="38100" dist="38100" dir="2700000" algn="tl">
                  <a:srgbClr val="000000">
                    <a:alpha val="43137"/>
                  </a:srgbClr>
                </a:outerShdw>
              </a:effectLst>
            </a:endParaRPr>
          </a:p>
        </p:txBody>
      </p:sp>
      <p:sp>
        <p:nvSpPr>
          <p:cNvPr id="8" name="Text Box 39"/>
          <p:cNvSpPr txBox="1">
            <a:spLocks noChangeArrowheads="1"/>
          </p:cNvSpPr>
          <p:nvPr/>
        </p:nvSpPr>
        <p:spPr bwMode="auto">
          <a:xfrm>
            <a:off x="493711" y="5044440"/>
            <a:ext cx="9083993" cy="1847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40234" tIns="40234" rIns="40234" bIns="40234" numCol="1" anchor="t" anchorCtr="0" compatLnSpc="1">
            <a:prstTxWarp prst="textNoShape">
              <a:avLst/>
            </a:prstTxWarp>
          </a:bodyPr>
          <a:lstStyle/>
          <a:p>
            <a:pPr marL="342900" indent="-342900" defTabSz="1005840" eaLnBrk="0" fontAlgn="base" hangingPunct="0">
              <a:spcBef>
                <a:spcPct val="0"/>
              </a:spcBef>
              <a:spcAft>
                <a:spcPct val="0"/>
              </a:spcAft>
              <a:buFont typeface="Arial" panose="020B0604020202020204" pitchFamily="34" charset="0"/>
              <a:buChar char="•"/>
            </a:pPr>
            <a:r>
              <a:rPr lang="en-US" sz="2400" dirty="0" smtClean="0">
                <a:latin typeface="Californian FB" panose="0207040306080B030204" pitchFamily="18" charset="0"/>
              </a:rPr>
              <a:t>Recognize if eating for boredom or hunger</a:t>
            </a:r>
          </a:p>
          <a:p>
            <a:pPr marL="342900" indent="-342900" defTabSz="1005840" eaLnBrk="0" fontAlgn="base" hangingPunct="0">
              <a:spcBef>
                <a:spcPct val="0"/>
              </a:spcBef>
              <a:spcAft>
                <a:spcPct val="0"/>
              </a:spcAft>
              <a:buFont typeface="Arial" panose="020B0604020202020204" pitchFamily="34" charset="0"/>
              <a:buChar char="•"/>
            </a:pPr>
            <a:r>
              <a:rPr lang="en-US" sz="2400" dirty="0" smtClean="0">
                <a:latin typeface="Californian FB" panose="0207040306080B030204" pitchFamily="18" charset="0"/>
              </a:rPr>
              <a:t>Skip the junk</a:t>
            </a:r>
          </a:p>
          <a:p>
            <a:pPr marL="852312" lvl="1" indent="-342900" defTabSz="1005840" eaLnBrk="0" fontAlgn="base" hangingPunct="0">
              <a:spcBef>
                <a:spcPct val="0"/>
              </a:spcBef>
              <a:spcAft>
                <a:spcPct val="0"/>
              </a:spcAft>
              <a:buFont typeface="Courier New" panose="02070309020205020404" pitchFamily="49" charset="0"/>
              <a:buChar char="o"/>
            </a:pPr>
            <a:r>
              <a:rPr lang="en-US" sz="2400" dirty="0" smtClean="0">
                <a:latin typeface="Californian FB" panose="0207040306080B030204" pitchFamily="18" charset="0"/>
              </a:rPr>
              <a:t>No concession stand trips</a:t>
            </a:r>
          </a:p>
          <a:p>
            <a:pPr marL="342900" indent="-342900" defTabSz="1005840" eaLnBrk="0" fontAlgn="base" hangingPunct="0">
              <a:spcBef>
                <a:spcPct val="0"/>
              </a:spcBef>
              <a:spcAft>
                <a:spcPct val="0"/>
              </a:spcAft>
              <a:buFont typeface="Arial" panose="020B0604020202020204" pitchFamily="34" charset="0"/>
              <a:buChar char="•"/>
            </a:pPr>
            <a:r>
              <a:rPr lang="en-US" sz="2400" dirty="0" smtClean="0">
                <a:latin typeface="Californian FB" panose="0207040306080B030204" pitchFamily="18" charset="0"/>
              </a:rPr>
              <a:t>Eat more fruits &amp; veggies</a:t>
            </a:r>
          </a:p>
          <a:p>
            <a:pPr marL="342900" indent="-342900" defTabSz="1005840" eaLnBrk="0" fontAlgn="base" hangingPunct="0">
              <a:spcBef>
                <a:spcPct val="0"/>
              </a:spcBef>
              <a:spcAft>
                <a:spcPct val="0"/>
              </a:spcAft>
              <a:buFont typeface="Arial" panose="020B0604020202020204" pitchFamily="34" charset="0"/>
              <a:buChar char="•"/>
            </a:pPr>
            <a:r>
              <a:rPr lang="en-US" sz="2400" dirty="0" smtClean="0">
                <a:latin typeface="Californian FB" panose="0207040306080B030204" pitchFamily="18" charset="0"/>
              </a:rPr>
              <a:t>Eat no later than 1 hour before bed OR “fast” for 12+ hours at night</a:t>
            </a:r>
            <a:endParaRPr lang="en-US" sz="2400" dirty="0">
              <a:latin typeface="Californian FB" panose="0207040306080B030204" pitchFamily="18" charset="0"/>
            </a:endParaRPr>
          </a:p>
        </p:txBody>
      </p:sp>
      <p:sp>
        <p:nvSpPr>
          <p:cNvPr id="9" name="Text Box 39"/>
          <p:cNvSpPr txBox="1">
            <a:spLocks noChangeArrowheads="1"/>
          </p:cNvSpPr>
          <p:nvPr/>
        </p:nvSpPr>
        <p:spPr bwMode="auto">
          <a:xfrm>
            <a:off x="493711" y="1935480"/>
            <a:ext cx="9083993" cy="1847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40234" tIns="40234" rIns="40234" bIns="40234" numCol="1" anchor="t" anchorCtr="0" compatLnSpc="1">
            <a:prstTxWarp prst="textNoShape">
              <a:avLst/>
            </a:prstTxWarp>
          </a:bodyPr>
          <a:lstStyle/>
          <a:p>
            <a:pPr defTabSz="1005840" eaLnBrk="0" fontAlgn="base" hangingPunct="0">
              <a:spcBef>
                <a:spcPct val="0"/>
              </a:spcBef>
              <a:spcAft>
                <a:spcPct val="0"/>
              </a:spcAft>
            </a:pPr>
            <a:r>
              <a:rPr lang="en-US" sz="3520" dirty="0" smtClean="0">
                <a:latin typeface="Californian FB" panose="0207040306080B030204" pitchFamily="18" charset="0"/>
              </a:rPr>
              <a:t>No more than 1% of your bodyweight per week lost</a:t>
            </a:r>
          </a:p>
          <a:p>
            <a:pPr defTabSz="1005840" eaLnBrk="0" fontAlgn="base" hangingPunct="0">
              <a:spcBef>
                <a:spcPct val="0"/>
              </a:spcBef>
              <a:spcAft>
                <a:spcPct val="0"/>
              </a:spcAft>
            </a:pPr>
            <a:r>
              <a:rPr lang="en-US" sz="3520" dirty="0">
                <a:latin typeface="Californian FB" panose="0207040306080B030204" pitchFamily="18" charset="0"/>
              </a:rPr>
              <a:t>	</a:t>
            </a:r>
            <a:r>
              <a:rPr lang="en-US" sz="3520" dirty="0" smtClean="0">
                <a:latin typeface="Californian FB" panose="0207040306080B030204" pitchFamily="18" charset="0"/>
              </a:rPr>
              <a:t>Why??</a:t>
            </a:r>
            <a:endParaRPr lang="en-US" sz="3520" dirty="0">
              <a:latin typeface="Californian FB" panose="0207040306080B030204" pitchFamily="18" charset="0"/>
            </a:endParaRPr>
          </a:p>
        </p:txBody>
      </p:sp>
    </p:spTree>
    <p:extLst>
      <p:ext uri="{BB962C8B-B14F-4D97-AF65-F5344CB8AC3E}">
        <p14:creationId xmlns:p14="http://schemas.microsoft.com/office/powerpoint/2010/main" val="381039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29312" y="687592"/>
            <a:ext cx="9013226" cy="1120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lvl="1" defTabSz="1036290" eaLnBrk="0" fontAlgn="base" hangingPunct="0">
              <a:spcBef>
                <a:spcPct val="0"/>
              </a:spcBef>
              <a:spcAft>
                <a:spcPts val="1587"/>
              </a:spcAft>
            </a:pPr>
            <a:r>
              <a:rPr lang="en-US" sz="6000" dirty="0" smtClean="0">
                <a:solidFill>
                  <a:srgbClr val="000000"/>
                </a:solidFill>
                <a:effectLst>
                  <a:outerShdw blurRad="38100" dist="38100" dir="2700000" algn="tl">
                    <a:srgbClr val="000000">
                      <a:alpha val="43137"/>
                    </a:srgbClr>
                  </a:outerShdw>
                </a:effectLst>
                <a:latin typeface="Impact" panose="020B0806030902050204" pitchFamily="34" charset="0"/>
              </a:rPr>
              <a:t>IN-SEASON WEIGHT MAKING</a:t>
            </a:r>
            <a:endParaRPr lang="en-US" sz="6000" dirty="0">
              <a:solidFill>
                <a:srgbClr val="000000"/>
              </a:solidFill>
              <a:effectLst>
                <a:outerShdw blurRad="38100" dist="38100" dir="2700000" algn="tl">
                  <a:srgbClr val="000000">
                    <a:alpha val="43137"/>
                  </a:srgbClr>
                </a:outerShdw>
              </a:effectLst>
              <a:latin typeface="Impact" panose="020B0806030902050204" pitchFamily="34" charset="0"/>
            </a:endParaRPr>
          </a:p>
        </p:txBody>
      </p:sp>
      <p:sp>
        <p:nvSpPr>
          <p:cNvPr id="4" name="Rectangle 3"/>
          <p:cNvSpPr/>
          <p:nvPr/>
        </p:nvSpPr>
        <p:spPr>
          <a:xfrm>
            <a:off x="413721" y="2055391"/>
            <a:ext cx="9102438" cy="4524315"/>
          </a:xfrm>
          <a:prstGeom prst="rect">
            <a:avLst/>
          </a:prstGeom>
        </p:spPr>
        <p:txBody>
          <a:bodyPr wrap="square">
            <a:spAutoFit/>
          </a:bodyPr>
          <a:lstStyle/>
          <a:p>
            <a:r>
              <a:rPr lang="en-US" sz="3200" b="1" dirty="0" smtClean="0">
                <a:latin typeface="Californian FB" panose="0207040306080B030204" pitchFamily="18" charset="0"/>
              </a:rPr>
              <a:t>WATER/HYDRATION</a:t>
            </a:r>
          </a:p>
          <a:p>
            <a:pPr marL="514350" indent="-514350">
              <a:buFont typeface="Wingdings" panose="05000000000000000000" pitchFamily="2" charset="2"/>
              <a:buChar char="Ø"/>
            </a:pPr>
            <a:r>
              <a:rPr lang="en-US" sz="3200" dirty="0" smtClean="0">
                <a:latin typeface="Californian FB" panose="0207040306080B030204" pitchFamily="18" charset="0"/>
              </a:rPr>
              <a:t>DO NOT START CUTTING WATER TOO EARLY!!!</a:t>
            </a:r>
          </a:p>
          <a:p>
            <a:endParaRPr lang="en-US" sz="3200" dirty="0" smtClean="0">
              <a:latin typeface="Californian FB" panose="0207040306080B030204" pitchFamily="18" charset="0"/>
            </a:endParaRPr>
          </a:p>
          <a:p>
            <a:r>
              <a:rPr lang="en-US" sz="3200" dirty="0" smtClean="0">
                <a:latin typeface="Californian FB" panose="0207040306080B030204" pitchFamily="18" charset="0"/>
              </a:rPr>
              <a:t>If you do…</a:t>
            </a:r>
          </a:p>
          <a:p>
            <a:pPr marL="514350" indent="-514350">
              <a:buFont typeface="Wingdings" panose="05000000000000000000" pitchFamily="2" charset="2"/>
              <a:buChar char="Ø"/>
            </a:pPr>
            <a:r>
              <a:rPr lang="en-US" sz="3200" dirty="0" smtClean="0">
                <a:latin typeface="Californian FB" panose="0207040306080B030204" pitchFamily="18" charset="0"/>
              </a:rPr>
              <a:t>Body will upregulate </a:t>
            </a:r>
            <a:r>
              <a:rPr lang="en-US" sz="3200" dirty="0">
                <a:latin typeface="Californian FB" panose="0207040306080B030204" pitchFamily="18" charset="0"/>
              </a:rPr>
              <a:t>anti-diuretic </a:t>
            </a:r>
            <a:r>
              <a:rPr lang="en-US" sz="3200" dirty="0" smtClean="0">
                <a:latin typeface="Californian FB" panose="0207040306080B030204" pitchFamily="18" charset="0"/>
              </a:rPr>
              <a:t>hormone </a:t>
            </a:r>
            <a:r>
              <a:rPr lang="en-US" sz="3200" dirty="0">
                <a:latin typeface="Californian FB" panose="0207040306080B030204" pitchFamily="18" charset="0"/>
              </a:rPr>
              <a:t>due to </a:t>
            </a:r>
            <a:r>
              <a:rPr lang="en-US" sz="3200" dirty="0" smtClean="0">
                <a:latin typeface="Californian FB" panose="0207040306080B030204" pitchFamily="18" charset="0"/>
              </a:rPr>
              <a:t>dehydration…. If </a:t>
            </a:r>
            <a:r>
              <a:rPr lang="en-US" sz="3200" dirty="0">
                <a:latin typeface="Californian FB" panose="0207040306080B030204" pitchFamily="18" charset="0"/>
              </a:rPr>
              <a:t>dehydrate too early in the week, your body will hang on to water instead of lose it</a:t>
            </a:r>
          </a:p>
          <a:p>
            <a:pPr marL="514350" indent="-514350">
              <a:buFont typeface="Wingdings" panose="05000000000000000000" pitchFamily="2" charset="2"/>
              <a:buChar char="Ø"/>
            </a:pPr>
            <a:endParaRPr lang="en-US" sz="3200" dirty="0" smtClean="0">
              <a:latin typeface="Californian FB" panose="0207040306080B030204" pitchFamily="18" charset="0"/>
            </a:endParaRPr>
          </a:p>
        </p:txBody>
      </p:sp>
    </p:spTree>
    <p:extLst>
      <p:ext uri="{BB962C8B-B14F-4D97-AF65-F5344CB8AC3E}">
        <p14:creationId xmlns:p14="http://schemas.microsoft.com/office/powerpoint/2010/main" val="38954120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61010" y="1189822"/>
            <a:ext cx="9211685" cy="577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sng" strike="noStrike" cap="none" normalizeH="0" baseline="0" dirty="0" smtClean="0">
                <a:ln>
                  <a:noFill/>
                </a:ln>
                <a:solidFill>
                  <a:schemeClr val="tx1"/>
                </a:solidFill>
                <a:effectLst/>
                <a:latin typeface="Calibri" panose="020F0502020204030204" pitchFamily="34" charset="0"/>
              </a:rPr>
              <a:t>Week of:</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Stay Super-hydrated until 1-2 days before your final workout</a:t>
            </a:r>
          </a:p>
          <a:p>
            <a:pPr lvl="1" eaLnBrk="0" fontAlgn="base" hangingPunct="0">
              <a:spcBef>
                <a:spcPct val="0"/>
              </a:spcBef>
              <a:spcAft>
                <a:spcPct val="0"/>
              </a:spcAft>
              <a:buSzPts val="1000"/>
              <a:buFont typeface="Symbol" panose="05050102010706020507" pitchFamily="18" charset="2"/>
              <a:buChar char="·"/>
            </a:pPr>
            <a:r>
              <a:rPr kumimoji="0" lang="en-US" altLang="en-US" sz="1300" b="0" i="0" u="none" strike="noStrike" cap="none" normalizeH="0" baseline="0" dirty="0" smtClean="0">
                <a:ln>
                  <a:noFill/>
                </a:ln>
                <a:solidFill>
                  <a:schemeClr val="tx1"/>
                </a:solidFill>
                <a:effectLst/>
                <a:latin typeface="Calibri" panose="020F0502020204030204" pitchFamily="34" charset="0"/>
              </a:rPr>
              <a:t>Helps minimize release of anti-diuretic hormone (it causes water retention)</a:t>
            </a:r>
          </a:p>
          <a:p>
            <a:pPr lvl="1" eaLnBrk="0" fontAlgn="base" hangingPunct="0">
              <a:spcBef>
                <a:spcPct val="0"/>
              </a:spcBef>
              <a:spcAft>
                <a:spcPct val="0"/>
              </a:spcAft>
              <a:buSzPts val="1000"/>
              <a:buFont typeface="Symbol" panose="05050102010706020507" pitchFamily="18" charset="2"/>
              <a:buChar char="·"/>
            </a:pPr>
            <a:r>
              <a:rPr kumimoji="0" lang="en-US" altLang="en-US" sz="1300" b="0" i="0" u="none" strike="noStrike" cap="none" normalizeH="0" baseline="0" dirty="0" smtClean="0">
                <a:ln>
                  <a:noFill/>
                </a:ln>
                <a:solidFill>
                  <a:schemeClr val="tx1"/>
                </a:solidFill>
                <a:effectLst/>
                <a:latin typeface="Calibri" panose="020F0502020204030204" pitchFamily="34" charset="0"/>
              </a:rPr>
              <a:t>Will help your body maintain metabolism, get nutrients to muscles, clear toxins, improve energy, improve your workouts, improve muscle resiliency and make your weight cut easier!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sng" strike="noStrike" cap="none" normalizeH="0" baseline="0" dirty="0" smtClean="0">
                <a:ln>
                  <a:noFill/>
                </a:ln>
                <a:solidFill>
                  <a:schemeClr val="tx1"/>
                </a:solidFill>
                <a:effectLst/>
                <a:latin typeface="Calibri" panose="020F0502020204030204" pitchFamily="34" charset="0"/>
              </a:rPr>
              <a:t>2 days out:</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Decrease added salt to avoid water retention.</a:t>
            </a:r>
          </a:p>
          <a:p>
            <a:pPr lvl="1" eaLnBrk="0" fontAlgn="base" hangingPunct="0">
              <a:spcBef>
                <a:spcPct val="0"/>
              </a:spcBef>
              <a:spcAft>
                <a:spcPct val="0"/>
              </a:spcAft>
              <a:buSzPts val="1000"/>
              <a:buFont typeface="Symbol" panose="05050102010706020507" pitchFamily="18" charset="2"/>
              <a:buChar char="·"/>
            </a:pPr>
            <a:r>
              <a:rPr kumimoji="0" lang="en-US" altLang="en-US" sz="1300" b="0" i="0" u="none" strike="noStrike" cap="none" normalizeH="0" baseline="0" dirty="0" smtClean="0">
                <a:ln>
                  <a:noFill/>
                </a:ln>
                <a:solidFill>
                  <a:schemeClr val="tx1"/>
                </a:solidFill>
                <a:effectLst/>
                <a:latin typeface="Calibri" panose="020F0502020204030204" pitchFamily="34" charset="0"/>
              </a:rPr>
              <a:t>High salt foods: cured meats (ham), crackers, processed foods, fast food, fried food, soup, pretzels, sauces, ketchup &amp; mustard, American &amp; cheddar cheese, canned vegetables, deli meat, frozen pizza, frozen dinners, popcorn, chips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Can begin to focus on low-residue (lower fiber) foods to minimize bulk in gut (see chart)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sng" strike="noStrike" cap="none" normalizeH="0" baseline="0" dirty="0" smtClean="0">
                <a:ln>
                  <a:noFill/>
                </a:ln>
                <a:solidFill>
                  <a:schemeClr val="tx1"/>
                </a:solidFill>
                <a:effectLst/>
                <a:latin typeface="Calibri" panose="020F0502020204030204" pitchFamily="34" charset="0"/>
              </a:rPr>
              <a:t>Day Before: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Enter final day </a:t>
            </a:r>
            <a:r>
              <a:rPr lang="en-US" altLang="en-US" sz="1300" dirty="0">
                <a:latin typeface="Calibri" panose="020F0502020204030204" pitchFamily="34" charset="0"/>
              </a:rPr>
              <a:t>2</a:t>
            </a:r>
            <a:r>
              <a:rPr kumimoji="0" lang="en-US" altLang="en-US" sz="1300" b="0" i="0" u="none" strike="noStrike" cap="none" normalizeH="0" baseline="0" dirty="0" smtClean="0">
                <a:ln>
                  <a:noFill/>
                </a:ln>
                <a:solidFill>
                  <a:schemeClr val="tx1"/>
                </a:solidFill>
                <a:effectLst/>
                <a:latin typeface="Calibri" panose="020F0502020204030204" pitchFamily="34" charset="0"/>
              </a:rPr>
              <a:t>% of BW overweight &amp; hydrated (adjust based on ability to sweat) </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Finish workout 0-2 pounds overweight.  If over this weight, return for another workout to cut water in order to be 0-2 pounds overweight</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Eat &amp; drink lower-carb foods up to 2-3 pounds overweight.</a:t>
            </a:r>
          </a:p>
          <a:p>
            <a:pPr lvl="1" eaLnBrk="0" fontAlgn="base" hangingPunct="0">
              <a:spcBef>
                <a:spcPct val="0"/>
              </a:spcBef>
              <a:spcAft>
                <a:spcPct val="0"/>
              </a:spcAft>
              <a:buSzPts val="1000"/>
              <a:buFont typeface="Symbol" panose="05050102010706020507" pitchFamily="18" charset="2"/>
              <a:buChar char="·"/>
            </a:pPr>
            <a:r>
              <a:rPr kumimoji="0" lang="en-US" altLang="en-US" sz="1300" b="0" i="0" u="none" strike="noStrike" cap="none" normalizeH="0" baseline="0" dirty="0" smtClean="0">
                <a:ln>
                  <a:noFill/>
                </a:ln>
                <a:solidFill>
                  <a:schemeClr val="tx1"/>
                </a:solidFill>
                <a:effectLst/>
                <a:latin typeface="Calibri" panose="020F0502020204030204" pitchFamily="34" charset="0"/>
              </a:rPr>
              <a:t>Well-cooked Vegetables, fruit (apple, pear, kiwi, cherries, banana, grapefruit, grapes, peach, mango, </a:t>
            </a:r>
            <a:r>
              <a:rPr kumimoji="0" lang="en-US" altLang="en-US" sz="1300" b="0" i="0" u="none" strike="noStrike" cap="none" normalizeH="0" baseline="0" dirty="0" err="1" smtClean="0">
                <a:ln>
                  <a:noFill/>
                </a:ln>
                <a:solidFill>
                  <a:schemeClr val="tx1"/>
                </a:solidFill>
                <a:effectLst/>
                <a:latin typeface="Calibri" panose="020F0502020204030204" pitchFamily="34" charset="0"/>
              </a:rPr>
              <a:t>pum</a:t>
            </a:r>
            <a:r>
              <a:rPr kumimoji="0" lang="en-US" altLang="en-US" sz="1300" b="0" i="0" u="none" strike="noStrike" cap="none" normalizeH="0" baseline="0" dirty="0" smtClean="0">
                <a:ln>
                  <a:noFill/>
                </a:ln>
                <a:solidFill>
                  <a:schemeClr val="tx1"/>
                </a:solidFill>
                <a:effectLst/>
                <a:latin typeface="Calibri" panose="020F0502020204030204" pitchFamily="34" charset="0"/>
              </a:rPr>
              <a:t>), cottage cheese, lean meat, fish, chicken &amp; turkey, milk, cheese, eggs, </a:t>
            </a:r>
            <a:r>
              <a:rPr kumimoji="0" lang="en-US" altLang="en-US" sz="1300" b="0" i="0" u="none" strike="noStrike" cap="none" normalizeH="0" baseline="0" dirty="0" err="1" smtClean="0">
                <a:ln>
                  <a:noFill/>
                </a:ln>
                <a:solidFill>
                  <a:schemeClr val="tx1"/>
                </a:solidFill>
                <a:effectLst/>
                <a:latin typeface="Calibri" panose="020F0502020204030204" pitchFamily="34" charset="0"/>
              </a:rPr>
              <a:t>greek</a:t>
            </a:r>
            <a:r>
              <a:rPr kumimoji="0" lang="en-US" altLang="en-US" sz="1300" b="0" i="0" u="none" strike="noStrike" cap="none" normalizeH="0" baseline="0" dirty="0" smtClean="0">
                <a:ln>
                  <a:noFill/>
                </a:ln>
                <a:solidFill>
                  <a:schemeClr val="tx1"/>
                </a:solidFill>
                <a:effectLst/>
                <a:latin typeface="Calibri" panose="020F0502020204030204" pitchFamily="34" charset="0"/>
              </a:rPr>
              <a:t> yogurt, nuts, beans, brown rice, whole potatoes)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If final workout is early enough that you will float before bed, eat enough or snack so that bedtime weight is +2-3 pounds</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Go to sleep 2-3 pounds overweight, depending upon ability to float.  Note: the more you are over, the more your body will allow you to float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smtClean="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sng" strike="noStrike" cap="none" normalizeH="0" baseline="0" dirty="0" smtClean="0">
                <a:ln>
                  <a:noFill/>
                </a:ln>
                <a:solidFill>
                  <a:schemeClr val="tx1"/>
                </a:solidFill>
                <a:effectLst/>
                <a:latin typeface="Calibri" panose="020F0502020204030204" pitchFamily="34" charset="0"/>
              </a:rPr>
              <a:t>Day of:</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Wake up ~1lb overweight</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If competing at night, can focus on liquid calories during day (shakes, milk, applesauce, smoothie)</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Drill to lose remaining weight</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Make Weight</a:t>
            </a:r>
          </a:p>
          <a:p>
            <a:pPr marL="0" marR="0" lvl="0" indent="0"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1300" b="0" i="0" u="none" strike="noStrike" cap="none" normalizeH="0" baseline="0" dirty="0" smtClean="0">
                <a:ln>
                  <a:noFill/>
                </a:ln>
                <a:solidFill>
                  <a:schemeClr val="tx1"/>
                </a:solidFill>
                <a:effectLst/>
                <a:latin typeface="Calibri" panose="020F0502020204030204" pitchFamily="34" charset="0"/>
              </a:rPr>
              <a:t>Refuel—post weigh-in fuel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smtClean="0">
              <a:ln>
                <a:noFill/>
              </a:ln>
              <a:solidFill>
                <a:schemeClr val="tx1"/>
              </a:solidFill>
              <a:effectLst/>
              <a:latin typeface="Arial" panose="020B0604020202020204" pitchFamily="34" charset="0"/>
            </a:endParaRPr>
          </a:p>
        </p:txBody>
      </p:sp>
      <p:sp>
        <p:nvSpPr>
          <p:cNvPr id="3" name="Text Box 4"/>
          <p:cNvSpPr txBox="1">
            <a:spLocks noChangeArrowheads="1"/>
          </p:cNvSpPr>
          <p:nvPr/>
        </p:nvSpPr>
        <p:spPr bwMode="auto">
          <a:xfrm>
            <a:off x="-129312" y="355080"/>
            <a:ext cx="9013226" cy="177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lvl="1" defTabSz="1036290" eaLnBrk="0" fontAlgn="base" hangingPunct="0">
              <a:spcBef>
                <a:spcPct val="0"/>
              </a:spcBef>
              <a:spcAft>
                <a:spcPts val="1587"/>
              </a:spcAft>
            </a:pPr>
            <a:r>
              <a:rPr lang="en-US" sz="5400" dirty="0" smtClean="0">
                <a:solidFill>
                  <a:srgbClr val="000000"/>
                </a:solidFill>
                <a:effectLst>
                  <a:outerShdw blurRad="38100" dist="38100" dir="2700000" algn="tl">
                    <a:srgbClr val="000000">
                      <a:alpha val="43137"/>
                    </a:srgbClr>
                  </a:outerShdw>
                </a:effectLst>
                <a:latin typeface="Impact" panose="020B0806030902050204" pitchFamily="34" charset="0"/>
              </a:rPr>
              <a:t>IN-SEASON WEIGHT MAKING</a:t>
            </a:r>
            <a:endParaRPr lang="en-US" sz="5400" dirty="0">
              <a:solidFill>
                <a:srgbClr val="00000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9911162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777240"/>
            <a:ext cx="10009929" cy="6309360"/>
          </a:xfrm>
          <a:prstGeom prst="rect">
            <a:avLst/>
          </a:prstGeom>
        </p:spPr>
      </p:pic>
    </p:spTree>
    <p:extLst>
      <p:ext uri="{BB962C8B-B14F-4D97-AF65-F5344CB8AC3E}">
        <p14:creationId xmlns:p14="http://schemas.microsoft.com/office/powerpoint/2010/main" val="298854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8511" y="165396"/>
            <a:ext cx="9052560" cy="1184139"/>
          </a:xfrm>
        </p:spPr>
        <p:txBody>
          <a:bodyPr>
            <a:normAutofit/>
          </a:bodyPr>
          <a:lstStyle/>
          <a:p>
            <a:r>
              <a:rPr lang="en-US" sz="6000" dirty="0" smtClean="0">
                <a:effectLst>
                  <a:outerShdw blurRad="38100" dist="38100" dir="2700000" algn="tl">
                    <a:srgbClr val="000000">
                      <a:alpha val="43137"/>
                    </a:srgbClr>
                  </a:outerShdw>
                </a:effectLst>
              </a:rPr>
              <a:t>WRESTLING</a:t>
            </a:r>
            <a:endParaRPr lang="en-US" sz="6000" dirty="0">
              <a:effectLst>
                <a:outerShdw blurRad="38100" dist="38100" dir="2700000" algn="tl">
                  <a:srgbClr val="000000">
                    <a:alpha val="43137"/>
                  </a:srgbClr>
                </a:outerShdw>
              </a:effectLst>
            </a:endParaRPr>
          </a:p>
        </p:txBody>
      </p:sp>
      <p:sp>
        <p:nvSpPr>
          <p:cNvPr id="6" name="Text Box 4"/>
          <p:cNvSpPr txBox="1">
            <a:spLocks noChangeArrowheads="1"/>
          </p:cNvSpPr>
          <p:nvPr/>
        </p:nvSpPr>
        <p:spPr bwMode="auto">
          <a:xfrm>
            <a:off x="613060" y="1258946"/>
            <a:ext cx="8988139" cy="1007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algn="ctr" defTabSz="1036290" eaLnBrk="0" fontAlgn="base" hangingPunct="0">
              <a:spcBef>
                <a:spcPct val="0"/>
              </a:spcBef>
              <a:spcAft>
                <a:spcPts val="1587"/>
              </a:spcAft>
            </a:pPr>
            <a:r>
              <a:rPr lang="en-US" sz="3173" b="1" dirty="0" smtClean="0">
                <a:solidFill>
                  <a:srgbClr val="FF0000"/>
                </a:solidFill>
                <a:latin typeface="Californian FB" panose="0207040306080B030204" pitchFamily="18" charset="0"/>
              </a:rPr>
              <a:t>GOAL: 5-8% of weight class </a:t>
            </a:r>
            <a:r>
              <a:rPr lang="en-US" sz="3173" b="1" u="sng" dirty="0" smtClean="0">
                <a:solidFill>
                  <a:srgbClr val="FF0000"/>
                </a:solidFill>
                <a:latin typeface="Californian FB" panose="0207040306080B030204" pitchFamily="18" charset="0"/>
              </a:rPr>
              <a:t>HYDRATED</a:t>
            </a:r>
          </a:p>
          <a:p>
            <a:pPr algn="ctr" defTabSz="1036290" eaLnBrk="0" fontAlgn="base" hangingPunct="0">
              <a:spcBef>
                <a:spcPct val="0"/>
              </a:spcBef>
              <a:spcAft>
                <a:spcPts val="1587"/>
              </a:spcAft>
            </a:pPr>
            <a:endParaRPr lang="en-US" sz="3173" b="1" dirty="0" smtClean="0">
              <a:solidFill>
                <a:srgbClr val="FF0000"/>
              </a:solidFill>
              <a:latin typeface="Californian FB" panose="0207040306080B030204" pitchFamily="18" charset="0"/>
            </a:endParaRPr>
          </a:p>
        </p:txBody>
      </p:sp>
      <p:pic>
        <p:nvPicPr>
          <p:cNvPr id="3" name="Picture 2"/>
          <p:cNvPicPr>
            <a:picLocks noChangeAspect="1"/>
          </p:cNvPicPr>
          <p:nvPr/>
        </p:nvPicPr>
        <p:blipFill>
          <a:blip r:embed="rId2"/>
          <a:stretch>
            <a:fillRect/>
          </a:stretch>
        </p:blipFill>
        <p:spPr>
          <a:xfrm>
            <a:off x="3418230" y="1912730"/>
            <a:ext cx="2818013" cy="4343400"/>
          </a:xfrm>
          <a:prstGeom prst="rect">
            <a:avLst/>
          </a:prstGeom>
        </p:spPr>
      </p:pic>
      <p:sp>
        <p:nvSpPr>
          <p:cNvPr id="9" name="Text Box 4"/>
          <p:cNvSpPr txBox="1">
            <a:spLocks noChangeArrowheads="1"/>
          </p:cNvSpPr>
          <p:nvPr/>
        </p:nvSpPr>
        <p:spPr bwMode="auto">
          <a:xfrm>
            <a:off x="329041" y="6258037"/>
            <a:ext cx="9407241" cy="480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algn="ctr" defTabSz="1036290" eaLnBrk="0" fontAlgn="base" hangingPunct="0">
              <a:spcBef>
                <a:spcPct val="0"/>
              </a:spcBef>
              <a:spcAft>
                <a:spcPts val="1587"/>
              </a:spcAft>
            </a:pPr>
            <a:r>
              <a:rPr lang="en-US" sz="3173" b="1" dirty="0" smtClean="0">
                <a:solidFill>
                  <a:srgbClr val="FF0000"/>
                </a:solidFill>
                <a:latin typeface="Californian FB" panose="0207040306080B030204" pitchFamily="18" charset="0"/>
              </a:rPr>
              <a:t>The MORE hydrated you are, the MORE you sweat</a:t>
            </a:r>
            <a:endParaRPr lang="en-US" sz="3173" b="1" u="sng" dirty="0" smtClean="0">
              <a:solidFill>
                <a:srgbClr val="FF0000"/>
              </a:solidFill>
              <a:latin typeface="Californian FB" panose="0207040306080B030204" pitchFamily="18" charset="0"/>
            </a:endParaRPr>
          </a:p>
          <a:p>
            <a:pPr algn="ctr" defTabSz="1036290" eaLnBrk="0" fontAlgn="base" hangingPunct="0">
              <a:spcBef>
                <a:spcPct val="0"/>
              </a:spcBef>
              <a:spcAft>
                <a:spcPts val="1587"/>
              </a:spcAft>
            </a:pPr>
            <a:endParaRPr lang="en-US" sz="3173" b="1" dirty="0" smtClean="0">
              <a:solidFill>
                <a:srgbClr val="FF0000"/>
              </a:solidFill>
              <a:latin typeface="Californian FB" panose="0207040306080B030204" pitchFamily="18" charset="0"/>
            </a:endParaRPr>
          </a:p>
        </p:txBody>
      </p:sp>
      <p:sp>
        <p:nvSpPr>
          <p:cNvPr id="2" name="Oval 1"/>
          <p:cNvSpPr/>
          <p:nvPr/>
        </p:nvSpPr>
        <p:spPr>
          <a:xfrm>
            <a:off x="4943790" y="2307058"/>
            <a:ext cx="813916" cy="4361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4333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Real-Life Plan</a:t>
            </a:r>
            <a:endParaRPr lang="en-US" dirty="0"/>
          </a:p>
        </p:txBody>
      </p:sp>
      <p:pic>
        <p:nvPicPr>
          <p:cNvPr id="4" name="Picture 3"/>
          <p:cNvPicPr>
            <a:picLocks noChangeAspect="1"/>
          </p:cNvPicPr>
          <p:nvPr/>
        </p:nvPicPr>
        <p:blipFill>
          <a:blip r:embed="rId2"/>
          <a:stretch>
            <a:fillRect/>
          </a:stretch>
        </p:blipFill>
        <p:spPr>
          <a:xfrm>
            <a:off x="695324" y="342900"/>
            <a:ext cx="8467725" cy="5908031"/>
          </a:xfrm>
          <a:prstGeom prst="rect">
            <a:avLst/>
          </a:prstGeom>
        </p:spPr>
      </p:pic>
      <p:sp>
        <p:nvSpPr>
          <p:cNvPr id="5" name="TextBox 4"/>
          <p:cNvSpPr txBox="1"/>
          <p:nvPr/>
        </p:nvSpPr>
        <p:spPr>
          <a:xfrm>
            <a:off x="984250" y="0"/>
            <a:ext cx="8093676" cy="369332"/>
          </a:xfrm>
          <a:prstGeom prst="rect">
            <a:avLst/>
          </a:prstGeom>
          <a:noFill/>
        </p:spPr>
        <p:txBody>
          <a:bodyPr wrap="square" numCol="1" rtlCol="0">
            <a:spAutoFit/>
          </a:bodyPr>
          <a:lstStyle/>
          <a:p>
            <a:r>
              <a:rPr lang="en-US" sz="1800" dirty="0" err="1" smtClean="0">
                <a:solidFill>
                  <a:schemeClr val="bg1"/>
                </a:solidFill>
                <a:latin typeface="Californian FB" panose="0207040306080B030204" pitchFamily="18" charset="0"/>
              </a:rPr>
              <a:t>Wt</a:t>
            </a:r>
            <a:r>
              <a:rPr lang="en-US" sz="1800" dirty="0" smtClean="0">
                <a:solidFill>
                  <a:schemeClr val="bg1"/>
                </a:solidFill>
                <a:latin typeface="Californian FB" panose="0207040306080B030204" pitchFamily="18" charset="0"/>
              </a:rPr>
              <a:t> Class: 149. Current weight: 159. Goal walk-around weight: 154-155.</a:t>
            </a:r>
          </a:p>
        </p:txBody>
      </p:sp>
    </p:spTree>
    <p:extLst>
      <p:ext uri="{BB962C8B-B14F-4D97-AF65-F5344CB8AC3E}">
        <p14:creationId xmlns:p14="http://schemas.microsoft.com/office/powerpoint/2010/main" val="35548938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Real-Life Plan</a:t>
            </a:r>
            <a:endParaRPr lang="en-US" dirty="0"/>
          </a:p>
        </p:txBody>
      </p:sp>
      <p:pic>
        <p:nvPicPr>
          <p:cNvPr id="3" name="Picture 2"/>
          <p:cNvPicPr>
            <a:picLocks noChangeAspect="1"/>
          </p:cNvPicPr>
          <p:nvPr/>
        </p:nvPicPr>
        <p:blipFill>
          <a:blip r:embed="rId2"/>
          <a:stretch>
            <a:fillRect/>
          </a:stretch>
        </p:blipFill>
        <p:spPr>
          <a:xfrm>
            <a:off x="744503" y="314325"/>
            <a:ext cx="8447122" cy="5932149"/>
          </a:xfrm>
          <a:prstGeom prst="rect">
            <a:avLst/>
          </a:prstGeom>
        </p:spPr>
      </p:pic>
      <p:sp>
        <p:nvSpPr>
          <p:cNvPr id="4" name="TextBox 3"/>
          <p:cNvSpPr txBox="1"/>
          <p:nvPr/>
        </p:nvSpPr>
        <p:spPr>
          <a:xfrm>
            <a:off x="984250" y="0"/>
            <a:ext cx="8093676" cy="369332"/>
          </a:xfrm>
          <a:prstGeom prst="rect">
            <a:avLst/>
          </a:prstGeom>
          <a:noFill/>
        </p:spPr>
        <p:txBody>
          <a:bodyPr wrap="square" numCol="1" rtlCol="0">
            <a:spAutoFit/>
          </a:bodyPr>
          <a:lstStyle/>
          <a:p>
            <a:r>
              <a:rPr lang="en-US" sz="1800" dirty="0" err="1" smtClean="0">
                <a:solidFill>
                  <a:schemeClr val="bg1"/>
                </a:solidFill>
                <a:latin typeface="Californian FB" panose="0207040306080B030204" pitchFamily="18" charset="0"/>
              </a:rPr>
              <a:t>Wt</a:t>
            </a:r>
            <a:r>
              <a:rPr lang="en-US" sz="1800" dirty="0" smtClean="0">
                <a:solidFill>
                  <a:schemeClr val="bg1"/>
                </a:solidFill>
                <a:latin typeface="Californian FB" panose="0207040306080B030204" pitchFamily="18" charset="0"/>
              </a:rPr>
              <a:t> Class: 149. Current weight: 159. Goal walk-around weight: 154-155.</a:t>
            </a:r>
          </a:p>
        </p:txBody>
      </p:sp>
    </p:spTree>
    <p:extLst>
      <p:ext uri="{BB962C8B-B14F-4D97-AF65-F5344CB8AC3E}">
        <p14:creationId xmlns:p14="http://schemas.microsoft.com/office/powerpoint/2010/main" val="28746851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Real-Life Plan</a:t>
            </a:r>
            <a:endParaRPr lang="en-US" dirty="0"/>
          </a:p>
        </p:txBody>
      </p:sp>
      <p:pic>
        <p:nvPicPr>
          <p:cNvPr id="3" name="Picture 2"/>
          <p:cNvPicPr>
            <a:picLocks noChangeAspect="1"/>
          </p:cNvPicPr>
          <p:nvPr/>
        </p:nvPicPr>
        <p:blipFill>
          <a:blip r:embed="rId2"/>
          <a:stretch>
            <a:fillRect/>
          </a:stretch>
        </p:blipFill>
        <p:spPr>
          <a:xfrm>
            <a:off x="838200" y="299801"/>
            <a:ext cx="8388916" cy="5969554"/>
          </a:xfrm>
          <a:prstGeom prst="rect">
            <a:avLst/>
          </a:prstGeom>
        </p:spPr>
      </p:pic>
      <p:sp>
        <p:nvSpPr>
          <p:cNvPr id="5" name="TextBox 4"/>
          <p:cNvSpPr txBox="1"/>
          <p:nvPr/>
        </p:nvSpPr>
        <p:spPr>
          <a:xfrm>
            <a:off x="984250" y="0"/>
            <a:ext cx="8093676" cy="369332"/>
          </a:xfrm>
          <a:prstGeom prst="rect">
            <a:avLst/>
          </a:prstGeom>
          <a:noFill/>
        </p:spPr>
        <p:txBody>
          <a:bodyPr wrap="square" numCol="1" rtlCol="0">
            <a:spAutoFit/>
          </a:bodyPr>
          <a:lstStyle/>
          <a:p>
            <a:r>
              <a:rPr lang="en-US" sz="1800" dirty="0" err="1" smtClean="0">
                <a:solidFill>
                  <a:schemeClr val="bg1"/>
                </a:solidFill>
                <a:latin typeface="Californian FB" panose="0207040306080B030204" pitchFamily="18" charset="0"/>
              </a:rPr>
              <a:t>Wt</a:t>
            </a:r>
            <a:r>
              <a:rPr lang="en-US" sz="1800" dirty="0" smtClean="0">
                <a:solidFill>
                  <a:schemeClr val="bg1"/>
                </a:solidFill>
                <a:latin typeface="Californian FB" panose="0207040306080B030204" pitchFamily="18" charset="0"/>
              </a:rPr>
              <a:t> Class: 149. Current weight: 159. Goal walk-around weight: 154-155.</a:t>
            </a:r>
          </a:p>
        </p:txBody>
      </p:sp>
    </p:spTree>
    <p:extLst>
      <p:ext uri="{BB962C8B-B14F-4D97-AF65-F5344CB8AC3E}">
        <p14:creationId xmlns:p14="http://schemas.microsoft.com/office/powerpoint/2010/main" val="32462560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721" y="1733270"/>
            <a:ext cx="9102438" cy="1569660"/>
          </a:xfrm>
          <a:prstGeom prst="rect">
            <a:avLst/>
          </a:prstGeom>
        </p:spPr>
        <p:txBody>
          <a:bodyPr wrap="square">
            <a:spAutoFit/>
          </a:bodyPr>
          <a:lstStyle/>
          <a:p>
            <a:r>
              <a:rPr lang="en-US" sz="3200" b="1" dirty="0" smtClean="0">
                <a:latin typeface="Californian FB" panose="0207040306080B030204" pitchFamily="18" charset="0"/>
              </a:rPr>
              <a:t>AFTER WEIGH-IN</a:t>
            </a:r>
          </a:p>
          <a:p>
            <a:pPr marL="514350" indent="-514350">
              <a:buFont typeface="Wingdings" panose="05000000000000000000" pitchFamily="2" charset="2"/>
              <a:buChar char="Ø"/>
            </a:pPr>
            <a:r>
              <a:rPr lang="en-US" sz="3200" dirty="0" smtClean="0">
                <a:latin typeface="Californian FB" panose="0207040306080B030204" pitchFamily="18" charset="0"/>
              </a:rPr>
              <a:t>Eat foods easy on the gut to avoid diarrhea or vomiting</a:t>
            </a:r>
          </a:p>
        </p:txBody>
      </p:sp>
      <p:sp>
        <p:nvSpPr>
          <p:cNvPr id="5" name="TextBox 4"/>
          <p:cNvSpPr txBox="1"/>
          <p:nvPr/>
        </p:nvSpPr>
        <p:spPr>
          <a:xfrm>
            <a:off x="1079500" y="3511790"/>
            <a:ext cx="8093676" cy="3416320"/>
          </a:xfrm>
          <a:prstGeom prst="rect">
            <a:avLst/>
          </a:prstGeom>
          <a:noFill/>
        </p:spPr>
        <p:txBody>
          <a:bodyPr wrap="square" numCol="1" rtlCol="0">
            <a:spAutoFit/>
          </a:bodyPr>
          <a:lstStyle/>
          <a:p>
            <a:pPr marL="457200" indent="-457200">
              <a:buFont typeface="Wingdings" panose="05000000000000000000" pitchFamily="2" charset="2"/>
              <a:buChar char="§"/>
            </a:pPr>
            <a:r>
              <a:rPr lang="en-US" sz="2800" dirty="0" smtClean="0">
                <a:latin typeface="Californian FB" panose="0207040306080B030204" pitchFamily="18" charset="0"/>
              </a:rPr>
              <a:t>White bread w/small amount </a:t>
            </a:r>
            <a:r>
              <a:rPr lang="en-US" sz="2800" dirty="0" err="1" smtClean="0">
                <a:latin typeface="Californian FB" panose="0207040306080B030204" pitchFamily="18" charset="0"/>
              </a:rPr>
              <a:t>pbutter</a:t>
            </a:r>
            <a:r>
              <a:rPr lang="en-US" sz="2800" dirty="0" smtClean="0">
                <a:latin typeface="Californian FB" panose="0207040306080B030204" pitchFamily="18" charset="0"/>
              </a:rPr>
              <a:t> &amp; jelly</a:t>
            </a:r>
          </a:p>
          <a:p>
            <a:pPr marL="457200" indent="-457200">
              <a:buFont typeface="Wingdings" panose="05000000000000000000" pitchFamily="2" charset="2"/>
              <a:buChar char="§"/>
            </a:pPr>
            <a:r>
              <a:rPr lang="en-US" sz="2800" dirty="0" err="1" smtClean="0">
                <a:latin typeface="Californian FB" panose="0207040306080B030204" pitchFamily="18" charset="0"/>
              </a:rPr>
              <a:t>Nutrigrain</a:t>
            </a:r>
            <a:r>
              <a:rPr lang="en-US" sz="2800" dirty="0" smtClean="0">
                <a:latin typeface="Californian FB" panose="0207040306080B030204" pitchFamily="18" charset="0"/>
              </a:rPr>
              <a:t> bars</a:t>
            </a:r>
          </a:p>
          <a:p>
            <a:pPr marL="457200" indent="-457200">
              <a:buFont typeface="Wingdings" panose="05000000000000000000" pitchFamily="2" charset="2"/>
              <a:buChar char="§"/>
            </a:pPr>
            <a:r>
              <a:rPr lang="en-US" sz="2800" dirty="0" smtClean="0">
                <a:latin typeface="Californian FB" panose="0207040306080B030204" pitchFamily="18" charset="0"/>
              </a:rPr>
              <a:t>Gels</a:t>
            </a:r>
          </a:p>
          <a:p>
            <a:pPr marL="457200" indent="-457200">
              <a:buFont typeface="Wingdings" panose="05000000000000000000" pitchFamily="2" charset="2"/>
              <a:buChar char="§"/>
            </a:pPr>
            <a:r>
              <a:rPr lang="en-US" sz="2800" dirty="0" smtClean="0">
                <a:latin typeface="Californian FB" panose="0207040306080B030204" pitchFamily="18" charset="0"/>
              </a:rPr>
              <a:t>Gatorade Chews or Fruit Snacks</a:t>
            </a:r>
          </a:p>
          <a:p>
            <a:pPr marL="457200" indent="-457200">
              <a:buFont typeface="Wingdings" panose="05000000000000000000" pitchFamily="2" charset="2"/>
              <a:buChar char="§"/>
            </a:pPr>
            <a:r>
              <a:rPr lang="en-US" sz="2800" dirty="0" smtClean="0">
                <a:latin typeface="Californian FB" panose="0207040306080B030204" pitchFamily="18" charset="0"/>
              </a:rPr>
              <a:t>Bananas, raisins, </a:t>
            </a:r>
            <a:r>
              <a:rPr lang="en-US" sz="2800" dirty="0" err="1" smtClean="0">
                <a:latin typeface="Californian FB" panose="0207040306080B030204" pitchFamily="18" charset="0"/>
              </a:rPr>
              <a:t>craisins</a:t>
            </a:r>
            <a:r>
              <a:rPr lang="en-US" sz="2800" dirty="0" smtClean="0">
                <a:latin typeface="Californian FB" panose="0207040306080B030204" pitchFamily="18" charset="0"/>
              </a:rPr>
              <a:t>, applesauce packs</a:t>
            </a:r>
          </a:p>
          <a:p>
            <a:pPr marL="457200" indent="-457200">
              <a:buFont typeface="Wingdings" panose="05000000000000000000" pitchFamily="2" charset="2"/>
              <a:buChar char="§"/>
            </a:pPr>
            <a:r>
              <a:rPr lang="en-US" sz="2800" dirty="0" smtClean="0">
                <a:latin typeface="Californian FB" panose="0207040306080B030204" pitchFamily="18" charset="0"/>
              </a:rPr>
              <a:t>Ensure shakes</a:t>
            </a:r>
          </a:p>
          <a:p>
            <a:pPr marL="457200" indent="-457200">
              <a:buFont typeface="Wingdings" panose="05000000000000000000" pitchFamily="2" charset="2"/>
              <a:buChar char="§"/>
            </a:pPr>
            <a:r>
              <a:rPr lang="en-US" sz="2800" dirty="0" smtClean="0">
                <a:latin typeface="Californian FB" panose="0207040306080B030204" pitchFamily="18" charset="0"/>
              </a:rPr>
              <a:t>Pudding Cups</a:t>
            </a:r>
          </a:p>
          <a:p>
            <a:pPr marL="342900" indent="-342900">
              <a:buFont typeface="Wingdings" panose="05000000000000000000" pitchFamily="2" charset="2"/>
              <a:buChar char="§"/>
            </a:pPr>
            <a:endParaRPr lang="en-US" sz="2000" dirty="0" smtClean="0">
              <a:latin typeface="Californian FB" panose="0207040306080B030204" pitchFamily="18" charset="0"/>
            </a:endParaRPr>
          </a:p>
        </p:txBody>
      </p:sp>
      <p:sp>
        <p:nvSpPr>
          <p:cNvPr id="6" name="Text Box 4"/>
          <p:cNvSpPr txBox="1">
            <a:spLocks noChangeArrowheads="1"/>
          </p:cNvSpPr>
          <p:nvPr/>
        </p:nvSpPr>
        <p:spPr bwMode="auto">
          <a:xfrm>
            <a:off x="-129312" y="687592"/>
            <a:ext cx="9013226" cy="1120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lvl="1" defTabSz="1036290" eaLnBrk="0" fontAlgn="base" hangingPunct="0">
              <a:spcBef>
                <a:spcPct val="0"/>
              </a:spcBef>
              <a:spcAft>
                <a:spcPts val="1587"/>
              </a:spcAft>
            </a:pPr>
            <a:r>
              <a:rPr lang="en-US" sz="6000" dirty="0" smtClean="0">
                <a:solidFill>
                  <a:srgbClr val="000000"/>
                </a:solidFill>
                <a:effectLst>
                  <a:outerShdw blurRad="38100" dist="38100" dir="2700000" algn="tl">
                    <a:srgbClr val="000000">
                      <a:alpha val="43137"/>
                    </a:srgbClr>
                  </a:outerShdw>
                </a:effectLst>
                <a:latin typeface="Impact" panose="020B0806030902050204" pitchFamily="34" charset="0"/>
              </a:rPr>
              <a:t>IN-SEASON WEIGHT MAKING</a:t>
            </a:r>
            <a:endParaRPr lang="en-US" sz="6000" dirty="0">
              <a:solidFill>
                <a:srgbClr val="00000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2397436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1263" y="85344"/>
            <a:ext cx="6425185" cy="7570640"/>
          </a:xfrm>
          <a:prstGeom prst="rect">
            <a:avLst/>
          </a:prstGeom>
        </p:spPr>
      </p:pic>
    </p:spTree>
    <p:extLst>
      <p:ext uri="{BB962C8B-B14F-4D97-AF65-F5344CB8AC3E}">
        <p14:creationId xmlns:p14="http://schemas.microsoft.com/office/powerpoint/2010/main" val="40584777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8300" y="2337925"/>
            <a:ext cx="8462399" cy="2431435"/>
          </a:xfrm>
          <a:prstGeom prst="rect">
            <a:avLst/>
          </a:prstGeom>
        </p:spPr>
        <p:txBody>
          <a:bodyPr wrap="square">
            <a:spAutoFit/>
          </a:bodyPr>
          <a:lstStyle/>
          <a:p>
            <a:pPr defTabSz="754380"/>
            <a:r>
              <a:rPr lang="en-US" sz="2800" kern="1400" dirty="0" smtClean="0">
                <a:solidFill>
                  <a:srgbClr val="000000"/>
                </a:solidFill>
                <a:latin typeface="Candara" panose="020E0502030303020204" pitchFamily="34" charset="0"/>
              </a:rPr>
              <a:t>Hungrier than during the week?</a:t>
            </a:r>
          </a:p>
          <a:p>
            <a:pPr defTabSz="754380"/>
            <a:r>
              <a:rPr lang="en-US" sz="2800" kern="1400" dirty="0" smtClean="0">
                <a:solidFill>
                  <a:srgbClr val="000000"/>
                </a:solidFill>
                <a:latin typeface="Candara" panose="020E0502030303020204" pitchFamily="34" charset="0"/>
              </a:rPr>
              <a:t>Come back Heavier on Monday?</a:t>
            </a:r>
          </a:p>
          <a:p>
            <a:pPr defTabSz="754380"/>
            <a:endParaRPr lang="en-US" sz="2400" kern="1400" dirty="0">
              <a:solidFill>
                <a:srgbClr val="000000"/>
              </a:solidFill>
              <a:latin typeface="Candara" panose="020E0502030303020204" pitchFamily="34" charset="0"/>
            </a:endParaRPr>
          </a:p>
          <a:p>
            <a:pPr marL="342900" indent="-342900" defTabSz="754380">
              <a:buFont typeface="Arial" panose="020B0604020202020204" pitchFamily="34" charset="0"/>
              <a:buChar char="•"/>
            </a:pPr>
            <a:r>
              <a:rPr lang="en-US" sz="2400" kern="1400" dirty="0" smtClean="0">
                <a:solidFill>
                  <a:srgbClr val="000000"/>
                </a:solidFill>
                <a:latin typeface="Candara" panose="020E0502030303020204" pitchFamily="34" charset="0"/>
              </a:rPr>
              <a:t>Eat consistently during the week – don’t skip meals to try to lose weight. WILL BACKFIRE</a:t>
            </a:r>
          </a:p>
          <a:p>
            <a:pPr marL="342900" indent="-342900" defTabSz="754380">
              <a:buFont typeface="Arial" panose="020B0604020202020204" pitchFamily="34" charset="0"/>
              <a:buChar char="•"/>
            </a:pPr>
            <a:r>
              <a:rPr lang="en-US" sz="2400" kern="1400" dirty="0" smtClean="0">
                <a:solidFill>
                  <a:srgbClr val="000000"/>
                </a:solidFill>
                <a:latin typeface="Candara" panose="020E0502030303020204" pitchFamily="34" charset="0"/>
              </a:rPr>
              <a:t>Get recovery drink in after practice</a:t>
            </a:r>
            <a:endParaRPr lang="en-US" sz="2400" kern="1400" dirty="0">
              <a:solidFill>
                <a:srgbClr val="000000"/>
              </a:solidFill>
              <a:latin typeface="Candara" panose="020E0502030303020204" pitchFamily="34" charset="0"/>
            </a:endParaRPr>
          </a:p>
        </p:txBody>
      </p:sp>
      <p:sp>
        <p:nvSpPr>
          <p:cNvPr id="6" name="Text Box 4"/>
          <p:cNvSpPr txBox="1">
            <a:spLocks noChangeArrowheads="1"/>
          </p:cNvSpPr>
          <p:nvPr/>
        </p:nvSpPr>
        <p:spPr bwMode="auto">
          <a:xfrm>
            <a:off x="-275421" y="643525"/>
            <a:ext cx="9066882" cy="1120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lvl="1" defTabSz="1036290" eaLnBrk="0" fontAlgn="base" hangingPunct="0">
              <a:spcBef>
                <a:spcPct val="0"/>
              </a:spcBef>
              <a:spcAft>
                <a:spcPts val="1587"/>
              </a:spcAft>
            </a:pPr>
            <a:r>
              <a:rPr lang="en-US" sz="6000" dirty="0" smtClean="0">
                <a:solidFill>
                  <a:srgbClr val="000000"/>
                </a:solidFill>
                <a:effectLst>
                  <a:outerShdw blurRad="38100" dist="38100" dir="2700000" algn="tl">
                    <a:srgbClr val="000000">
                      <a:alpha val="43137"/>
                    </a:srgbClr>
                  </a:outerShdw>
                </a:effectLst>
                <a:latin typeface="Impact" panose="020B0806030902050204" pitchFamily="34" charset="0"/>
              </a:rPr>
              <a:t>WEEKENDS OR END OF WEEK</a:t>
            </a:r>
            <a:endParaRPr lang="en-US" sz="6000" dirty="0">
              <a:solidFill>
                <a:srgbClr val="00000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93943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08511" y="399856"/>
            <a:ext cx="9052560" cy="1184139"/>
          </a:xfrm>
        </p:spPr>
        <p:txBody>
          <a:bodyPr>
            <a:normAutofit/>
          </a:bodyPr>
          <a:lstStyle/>
          <a:p>
            <a:r>
              <a:rPr lang="en-US" sz="6000" dirty="0" smtClean="0">
                <a:effectLst/>
              </a:rPr>
              <a:t>QUESTIONS</a:t>
            </a:r>
            <a:endParaRPr lang="en-US" sz="6000" dirty="0">
              <a:effectLst/>
            </a:endParaRPr>
          </a:p>
        </p:txBody>
      </p:sp>
    </p:spTree>
    <p:extLst>
      <p:ext uri="{BB962C8B-B14F-4D97-AF65-F5344CB8AC3E}">
        <p14:creationId xmlns:p14="http://schemas.microsoft.com/office/powerpoint/2010/main" val="2529819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0755" y="377701"/>
            <a:ext cx="9013226" cy="1426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marL="971550" lvl="1" indent="-514350" defTabSz="1036290" eaLnBrk="0" fontAlgn="base" hangingPunct="0">
              <a:spcBef>
                <a:spcPct val="0"/>
              </a:spcBef>
              <a:spcAft>
                <a:spcPts val="1587"/>
              </a:spcAft>
              <a:buFont typeface="Wingdings" panose="05000000000000000000" pitchFamily="2" charset="2"/>
              <a:buChar char="Ø"/>
            </a:pPr>
            <a:endParaRPr lang="en-US" sz="3173" dirty="0" smtClean="0">
              <a:solidFill>
                <a:srgbClr val="000000"/>
              </a:solidFill>
              <a:latin typeface="Bookman Old Style" panose="02050604050505020204" pitchFamily="18" charset="0"/>
            </a:endParaRPr>
          </a:p>
          <a:p>
            <a:pPr marL="457200" lvl="1" defTabSz="1036290" eaLnBrk="0" fontAlgn="base" hangingPunct="0">
              <a:spcBef>
                <a:spcPct val="0"/>
              </a:spcBef>
              <a:spcAft>
                <a:spcPts val="1587"/>
              </a:spcAft>
            </a:pPr>
            <a:r>
              <a:rPr lang="en-US" sz="3173" dirty="0" smtClean="0">
                <a:solidFill>
                  <a:srgbClr val="000000"/>
                </a:solidFill>
                <a:latin typeface="Bookman Old Style" panose="02050604050505020204" pitchFamily="18" charset="0"/>
              </a:rPr>
              <a:t>How much?</a:t>
            </a:r>
            <a:endParaRPr lang="en-US" sz="3173" dirty="0">
              <a:solidFill>
                <a:srgbClr val="000000"/>
              </a:solidFill>
              <a:latin typeface="Bookman Old Style" panose="02050604050505020204" pitchFamily="18" charset="0"/>
            </a:endParaRPr>
          </a:p>
        </p:txBody>
      </p:sp>
      <p:pic>
        <p:nvPicPr>
          <p:cNvPr id="13" name="Picture 12"/>
          <p:cNvPicPr>
            <a:picLocks noChangeAspect="1"/>
          </p:cNvPicPr>
          <p:nvPr/>
        </p:nvPicPr>
        <p:blipFill>
          <a:blip r:embed="rId3"/>
          <a:stretch>
            <a:fillRect/>
          </a:stretch>
        </p:blipFill>
        <p:spPr>
          <a:xfrm>
            <a:off x="580222" y="1804416"/>
            <a:ext cx="8776466" cy="4834556"/>
          </a:xfrm>
          <a:prstGeom prst="rect">
            <a:avLst/>
          </a:prstGeom>
        </p:spPr>
      </p:pic>
      <p:sp>
        <p:nvSpPr>
          <p:cNvPr id="2" name="Right Arrow 1"/>
          <p:cNvSpPr/>
          <p:nvPr/>
        </p:nvSpPr>
        <p:spPr>
          <a:xfrm>
            <a:off x="3024554" y="2146060"/>
            <a:ext cx="703384" cy="42631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904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277499" y="980487"/>
            <a:ext cx="4704815" cy="1005840"/>
          </a:xfrm>
        </p:spPr>
        <p:txBody>
          <a:bodyPr>
            <a:normAutofit/>
          </a:bodyPr>
          <a:lstStyle/>
          <a:p>
            <a:pPr algn="r" eaLnBrk="1" hangingPunct="1"/>
            <a:r>
              <a:rPr lang="en-US" altLang="en-US" dirty="0" smtClean="0">
                <a:effectLst>
                  <a:outerShdw blurRad="38100" dist="38100" dir="2700000" algn="tl">
                    <a:srgbClr val="000000">
                      <a:alpha val="43137"/>
                    </a:srgbClr>
                  </a:outerShdw>
                </a:effectLst>
              </a:rPr>
              <a:t>ENERGY USE</a:t>
            </a:r>
          </a:p>
        </p:txBody>
      </p:sp>
      <p:pic>
        <p:nvPicPr>
          <p:cNvPr id="5" name="rg_hi" descr="ANd9GcTkBGSKTnmIhhh7KyLp4puy2E_hcEknGmSt-pqEEDNCCvooXOfJ1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7210" y="2549679"/>
            <a:ext cx="4780901" cy="2997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4"/>
          <p:cNvSpPr txBox="1">
            <a:spLocks noChangeArrowheads="1"/>
          </p:cNvSpPr>
          <p:nvPr/>
        </p:nvSpPr>
        <p:spPr bwMode="auto">
          <a:xfrm>
            <a:off x="5074299" y="5546846"/>
            <a:ext cx="4830698" cy="1217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3632" tIns="51816" rIns="103632" bIns="51816" numCol="1" anchor="t" anchorCtr="0" compatLnSpc="1">
            <a:prstTxWarp prst="textNoShape">
              <a:avLst/>
            </a:prstTxWarp>
          </a:bodyPr>
          <a:lstStyle/>
          <a:p>
            <a:pPr algn="ctr" defTabSz="1036290" eaLnBrk="0" fontAlgn="base" hangingPunct="0">
              <a:spcBef>
                <a:spcPct val="0"/>
              </a:spcBef>
              <a:spcAft>
                <a:spcPts val="1587"/>
              </a:spcAft>
            </a:pPr>
            <a:r>
              <a:rPr lang="en-US" sz="2040" dirty="0">
                <a:latin typeface="Arial" panose="020B0604020202020204" pitchFamily="34" charset="0"/>
              </a:rPr>
              <a:t>Types of energy sources used during different intensities of training</a:t>
            </a:r>
          </a:p>
        </p:txBody>
      </p:sp>
      <p:pic>
        <p:nvPicPr>
          <p:cNvPr id="7" name="Picture 6"/>
          <p:cNvPicPr>
            <a:picLocks noChangeAspect="1"/>
          </p:cNvPicPr>
          <p:nvPr/>
        </p:nvPicPr>
        <p:blipFill>
          <a:blip r:embed="rId3"/>
          <a:stretch>
            <a:fillRect/>
          </a:stretch>
        </p:blipFill>
        <p:spPr>
          <a:xfrm>
            <a:off x="189611" y="620482"/>
            <a:ext cx="4934485" cy="6707294"/>
          </a:xfrm>
          <a:prstGeom prst="rect">
            <a:avLst/>
          </a:prstGeom>
        </p:spPr>
      </p:pic>
      <p:sp>
        <p:nvSpPr>
          <p:cNvPr id="8" name="Oval 7"/>
          <p:cNvSpPr/>
          <p:nvPr/>
        </p:nvSpPr>
        <p:spPr>
          <a:xfrm>
            <a:off x="8581292" y="3414148"/>
            <a:ext cx="1426867" cy="438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17619" y="2321168"/>
            <a:ext cx="733529" cy="2185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44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http://turbo.designwoop.com/uploads/2012/03/14_free_subtle_textures_psd_carbon_fiber_pattern_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46"/>
            <a:ext cx="10060064" cy="135897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98270" y="-26221"/>
            <a:ext cx="9846781" cy="1394518"/>
          </a:xfrm>
          <a:noFill/>
          <a:effectLst/>
        </p:spPr>
        <p:txBody>
          <a:bodyPr>
            <a:noAutofit/>
          </a:bodyPr>
          <a:lstStyle/>
          <a:p>
            <a:pPr algn="ctr"/>
            <a:r>
              <a:rPr lang="en-US" sz="4800" dirty="0">
                <a:ln>
                  <a:solidFill>
                    <a:schemeClr val="bg1"/>
                  </a:solidFill>
                </a:ln>
                <a:solidFill>
                  <a:schemeClr val="accent6"/>
                </a:solidFill>
                <a:effectLst>
                  <a:outerShdw blurRad="50800" dist="38100" dir="2700000" algn="tl" rotWithShape="0">
                    <a:schemeClr val="bg1">
                      <a:alpha val="40000"/>
                    </a:schemeClr>
                  </a:outerShdw>
                </a:effectLst>
                <a:latin typeface="ACHEN" pitchFamily="34" charset="0"/>
              </a:rPr>
              <a:t>THE </a:t>
            </a:r>
            <a:r>
              <a:rPr lang="en-US" sz="4800" dirty="0" smtClean="0">
                <a:ln>
                  <a:solidFill>
                    <a:schemeClr val="bg1"/>
                  </a:solidFill>
                </a:ln>
                <a:solidFill>
                  <a:schemeClr val="accent6"/>
                </a:solidFill>
                <a:effectLst>
                  <a:outerShdw blurRad="50800" dist="38100" dir="2700000" algn="tl" rotWithShape="0">
                    <a:schemeClr val="bg1">
                      <a:alpha val="40000"/>
                    </a:schemeClr>
                  </a:outerShdw>
                </a:effectLst>
                <a:latin typeface="ACHEN" pitchFamily="34" charset="0"/>
              </a:rPr>
              <a:t>FOOD GROUPS</a:t>
            </a:r>
            <a:r>
              <a:rPr lang="en-US" sz="4800" dirty="0">
                <a:solidFill>
                  <a:schemeClr val="accent6"/>
                </a:solidFill>
                <a:latin typeface="ACHEN" pitchFamily="34" charset="0"/>
              </a:rPr>
              <a:t/>
            </a:r>
            <a:br>
              <a:rPr lang="en-US" sz="4800" dirty="0">
                <a:solidFill>
                  <a:schemeClr val="accent6"/>
                </a:solidFill>
                <a:latin typeface="ACHEN" pitchFamily="34" charset="0"/>
              </a:rPr>
            </a:br>
            <a:r>
              <a:rPr lang="en-US" sz="1600" dirty="0">
                <a:solidFill>
                  <a:schemeClr val="bg1"/>
                </a:solidFill>
                <a:latin typeface="Eras Demi ITC" panose="020B0805030504020804" pitchFamily="34" charset="0"/>
              </a:rPr>
              <a:t>Include all </a:t>
            </a:r>
            <a:r>
              <a:rPr lang="en-US" sz="1600" dirty="0" smtClean="0">
                <a:solidFill>
                  <a:schemeClr val="bg1"/>
                </a:solidFill>
                <a:latin typeface="Eras Demi ITC" panose="020B0805030504020804" pitchFamily="34" charset="0"/>
              </a:rPr>
              <a:t>food groups at </a:t>
            </a:r>
            <a:r>
              <a:rPr lang="en-US" sz="1600" dirty="0">
                <a:solidFill>
                  <a:schemeClr val="bg1"/>
                </a:solidFill>
                <a:latin typeface="Eras Demi ITC" panose="020B0805030504020804" pitchFamily="34" charset="0"/>
              </a:rPr>
              <a:t>each meal.</a:t>
            </a:r>
            <a:r>
              <a:rPr lang="en-US" sz="1400" dirty="0">
                <a:solidFill>
                  <a:schemeClr val="bg1"/>
                </a:solidFill>
                <a:latin typeface="Eras Demi ITC" panose="020B0805030504020804" pitchFamily="34" charset="0"/>
              </a:rPr>
              <a:t/>
            </a:r>
            <a:br>
              <a:rPr lang="en-US" sz="1400" dirty="0">
                <a:solidFill>
                  <a:schemeClr val="bg1"/>
                </a:solidFill>
                <a:latin typeface="Eras Demi ITC" panose="020B0805030504020804" pitchFamily="34" charset="0"/>
              </a:rPr>
            </a:br>
            <a:r>
              <a:rPr lang="en-US" sz="1400" dirty="0">
                <a:solidFill>
                  <a:schemeClr val="bg1"/>
                </a:solidFill>
                <a:latin typeface="Eras Demi ITC" panose="020B0805030504020804" pitchFamily="34" charset="0"/>
              </a:rPr>
              <a:t>At Snacks: Combine 1 </a:t>
            </a:r>
            <a:r>
              <a:rPr lang="en-US" sz="1400" dirty="0" smtClean="0">
                <a:solidFill>
                  <a:schemeClr val="bg1"/>
                </a:solidFill>
                <a:latin typeface="Eras Demi ITC" panose="020B0805030504020804" pitchFamily="34" charset="0"/>
              </a:rPr>
              <a:t>group from </a:t>
            </a:r>
            <a:r>
              <a:rPr lang="en-US" sz="1400" dirty="0">
                <a:solidFill>
                  <a:schemeClr val="bg1"/>
                </a:solidFill>
                <a:latin typeface="Eras Demi ITC" panose="020B0805030504020804" pitchFamily="34" charset="0"/>
              </a:rPr>
              <a:t>left side with 1 </a:t>
            </a:r>
            <a:r>
              <a:rPr lang="en-US" sz="1400" dirty="0" smtClean="0">
                <a:solidFill>
                  <a:schemeClr val="bg1"/>
                </a:solidFill>
                <a:latin typeface="Eras Demi ITC" panose="020B0805030504020804" pitchFamily="34" charset="0"/>
              </a:rPr>
              <a:t>group from </a:t>
            </a:r>
            <a:r>
              <a:rPr lang="en-US" sz="1400" dirty="0">
                <a:solidFill>
                  <a:schemeClr val="bg1"/>
                </a:solidFill>
                <a:latin typeface="Eras Demi ITC" panose="020B0805030504020804" pitchFamily="34" charset="0"/>
              </a:rPr>
              <a:t>right side</a:t>
            </a:r>
            <a:endParaRPr lang="en-US" sz="4800" dirty="0">
              <a:solidFill>
                <a:schemeClr val="bg1"/>
              </a:solidFill>
              <a:latin typeface="ACHEN" pitchFamily="34" charset="0"/>
            </a:endParaRPr>
          </a:p>
        </p:txBody>
      </p:sp>
      <p:sp>
        <p:nvSpPr>
          <p:cNvPr id="6" name="Text Box 62"/>
          <p:cNvSpPr txBox="1">
            <a:spLocks noChangeArrowheads="1"/>
          </p:cNvSpPr>
          <p:nvPr/>
        </p:nvSpPr>
        <p:spPr bwMode="auto">
          <a:xfrm>
            <a:off x="217177" y="1545234"/>
            <a:ext cx="4476744" cy="439723"/>
          </a:xfrm>
          <a:prstGeom prst="rect">
            <a:avLst/>
          </a:prstGeom>
          <a:noFill/>
          <a:ln>
            <a:noFill/>
          </a:ln>
          <a:effectLst/>
          <a:extLst/>
        </p:spPr>
        <p:txBody>
          <a:bodyPr vert="horz" wrap="square" lIns="0" tIns="0" rIns="0" bIns="0" numCol="1" anchor="t" anchorCtr="0" compatLnSpc="1">
            <a:prstTxWarp prst="textNoShape">
              <a:avLst/>
            </a:prstTxWarp>
          </a:bodyPr>
          <a:lstStyle/>
          <a:p>
            <a:pPr algn="ctr" defTabSz="1106424" fontAlgn="base">
              <a:spcBef>
                <a:spcPct val="0"/>
              </a:spcBef>
              <a:spcAft>
                <a:spcPct val="0"/>
              </a:spcAft>
            </a:pPr>
            <a:r>
              <a:rPr lang="en-US" sz="1980" dirty="0" smtClean="0">
                <a:solidFill>
                  <a:srgbClr val="C00000"/>
                </a:solidFill>
                <a:latin typeface="Eras Bold ITC" pitchFamily="34" charset="0"/>
                <a:cs typeface="Arial" pitchFamily="34" charset="0"/>
              </a:rPr>
              <a:t>FRUIT </a:t>
            </a:r>
            <a:r>
              <a:rPr lang="en-US" sz="1980" dirty="0">
                <a:solidFill>
                  <a:srgbClr val="C00000"/>
                </a:solidFill>
                <a:latin typeface="Eras Bold ITC" pitchFamily="34" charset="0"/>
                <a:cs typeface="Arial" pitchFamily="34" charset="0"/>
              </a:rPr>
              <a:t>&amp; VEG = </a:t>
            </a:r>
          </a:p>
          <a:p>
            <a:pPr algn="ctr" defTabSz="1106424" fontAlgn="base">
              <a:spcBef>
                <a:spcPct val="0"/>
              </a:spcBef>
              <a:spcAft>
                <a:spcPct val="0"/>
              </a:spcAft>
            </a:pPr>
            <a:r>
              <a:rPr lang="en-US" sz="1980" dirty="0">
                <a:solidFill>
                  <a:srgbClr val="C00000"/>
                </a:solidFill>
                <a:latin typeface="Eras Bold ITC" pitchFamily="34" charset="0"/>
                <a:cs typeface="Arial" pitchFamily="34" charset="0"/>
              </a:rPr>
              <a:t>BOOST IMMUNE SYSTEM</a:t>
            </a:r>
            <a:endParaRPr lang="en-US" sz="1980" dirty="0">
              <a:solidFill>
                <a:prstClr val="black"/>
              </a:solidFill>
              <a:latin typeface="Arial" pitchFamily="34" charset="0"/>
              <a:cs typeface="Arial" pitchFamily="34" charset="0"/>
            </a:endParaRPr>
          </a:p>
        </p:txBody>
      </p:sp>
      <p:sp>
        <p:nvSpPr>
          <p:cNvPr id="7" name="Text Box 63"/>
          <p:cNvSpPr txBox="1">
            <a:spLocks noChangeArrowheads="1"/>
          </p:cNvSpPr>
          <p:nvPr/>
        </p:nvSpPr>
        <p:spPr bwMode="auto">
          <a:xfrm>
            <a:off x="98271" y="2062518"/>
            <a:ext cx="4595649" cy="535201"/>
          </a:xfrm>
          <a:prstGeom prst="rect">
            <a:avLst/>
          </a:prstGeom>
          <a:noFill/>
          <a:ln>
            <a:noFill/>
          </a:ln>
          <a:effectLst/>
          <a:extLst/>
        </p:spPr>
        <p:txBody>
          <a:bodyPr vert="horz" wrap="square" lIns="44257" tIns="44257" rIns="44257" bIns="44257" numCol="1" anchor="t" anchorCtr="0" compatLnSpc="1">
            <a:prstTxWarp prst="textNoShape">
              <a:avLst/>
            </a:prstTxWarp>
          </a:bodyPr>
          <a:lstStyle/>
          <a:p>
            <a:pPr algn="ctr" defTabSz="1106424" fontAlgn="base">
              <a:spcBef>
                <a:spcPct val="0"/>
              </a:spcBef>
              <a:spcAft>
                <a:spcPct val="0"/>
              </a:spcAft>
            </a:pPr>
            <a:r>
              <a:rPr lang="en-US" sz="1540" dirty="0">
                <a:solidFill>
                  <a:srgbClr val="000000"/>
                </a:solidFill>
                <a:latin typeface="Eras Light ITC" pitchFamily="34" charset="0"/>
                <a:cs typeface="Arial" pitchFamily="34" charset="0"/>
              </a:rPr>
              <a:t>Fights Inflammation, improves recovery</a:t>
            </a:r>
            <a:endParaRPr lang="en-US" sz="1760" dirty="0">
              <a:solidFill>
                <a:prstClr val="black"/>
              </a:solidFill>
              <a:latin typeface="Arial" pitchFamily="34" charset="0"/>
              <a:cs typeface="Arial" pitchFamily="34" charset="0"/>
            </a:endParaRPr>
          </a:p>
        </p:txBody>
      </p:sp>
      <p:sp>
        <p:nvSpPr>
          <p:cNvPr id="8" name="Line 64"/>
          <p:cNvSpPr>
            <a:spLocks noChangeShapeType="1"/>
          </p:cNvSpPr>
          <p:nvPr/>
        </p:nvSpPr>
        <p:spPr bwMode="auto">
          <a:xfrm flipV="1">
            <a:off x="147847" y="4305300"/>
            <a:ext cx="4546073" cy="4171"/>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44257" tIns="44257" rIns="44257" bIns="44257" numCol="1" anchor="t" anchorCtr="0" compatLnSpc="1">
            <a:prstTxWarp prst="textNoShape">
              <a:avLst/>
            </a:prstTxWarp>
          </a:bodyPr>
          <a:lstStyle/>
          <a:p>
            <a:pPr algn="ctr" defTabSz="1005840"/>
            <a:endParaRPr lang="en-US" sz="2428">
              <a:solidFill>
                <a:prstClr val="black"/>
              </a:solidFill>
            </a:endParaRPr>
          </a:p>
        </p:txBody>
      </p:sp>
      <p:sp>
        <p:nvSpPr>
          <p:cNvPr id="9" name="Text Box 65"/>
          <p:cNvSpPr txBox="1">
            <a:spLocks noChangeArrowheads="1"/>
          </p:cNvSpPr>
          <p:nvPr/>
        </p:nvSpPr>
        <p:spPr bwMode="auto">
          <a:xfrm>
            <a:off x="273842" y="4429619"/>
            <a:ext cx="4420078" cy="256741"/>
          </a:xfrm>
          <a:prstGeom prst="rect">
            <a:avLst/>
          </a:prstGeom>
          <a:noFill/>
          <a:ln>
            <a:noFill/>
          </a:ln>
          <a:effectLst/>
          <a:extLst/>
        </p:spPr>
        <p:txBody>
          <a:bodyPr vert="horz" wrap="square" lIns="0" tIns="0" rIns="0" bIns="0" numCol="1" anchor="t" anchorCtr="0" compatLnSpc="1">
            <a:prstTxWarp prst="textNoShape">
              <a:avLst/>
            </a:prstTxWarp>
          </a:bodyPr>
          <a:lstStyle/>
          <a:p>
            <a:pPr algn="ctr" defTabSz="1106424" fontAlgn="base">
              <a:spcBef>
                <a:spcPct val="0"/>
              </a:spcBef>
              <a:spcAft>
                <a:spcPct val="0"/>
              </a:spcAft>
            </a:pPr>
            <a:r>
              <a:rPr lang="en-US" sz="1980" dirty="0" smtClean="0">
                <a:solidFill>
                  <a:srgbClr val="C00000"/>
                </a:solidFill>
                <a:latin typeface="Eras Bold ITC" pitchFamily="34" charset="0"/>
                <a:cs typeface="Arial" pitchFamily="34" charset="0"/>
              </a:rPr>
              <a:t>CARBOHYDRATE </a:t>
            </a:r>
            <a:r>
              <a:rPr lang="en-US" sz="1980" dirty="0">
                <a:solidFill>
                  <a:srgbClr val="C00000"/>
                </a:solidFill>
                <a:latin typeface="Eras Bold ITC" pitchFamily="34" charset="0"/>
                <a:cs typeface="Arial" pitchFamily="34" charset="0"/>
              </a:rPr>
              <a:t>= FUEL</a:t>
            </a:r>
            <a:endParaRPr lang="en-US" sz="1980" dirty="0">
              <a:solidFill>
                <a:prstClr val="black"/>
              </a:solidFill>
              <a:latin typeface="Arial" pitchFamily="34" charset="0"/>
              <a:cs typeface="Arial" pitchFamily="34" charset="0"/>
            </a:endParaRPr>
          </a:p>
        </p:txBody>
      </p:sp>
      <p:sp>
        <p:nvSpPr>
          <p:cNvPr id="10" name="Text Box 66"/>
          <p:cNvSpPr txBox="1">
            <a:spLocks noChangeArrowheads="1"/>
          </p:cNvSpPr>
          <p:nvPr/>
        </p:nvSpPr>
        <p:spPr bwMode="auto">
          <a:xfrm>
            <a:off x="213397" y="4705306"/>
            <a:ext cx="4459206" cy="411631"/>
          </a:xfrm>
          <a:prstGeom prst="rect">
            <a:avLst/>
          </a:prstGeom>
          <a:noFill/>
          <a:ln>
            <a:noFill/>
          </a:ln>
          <a:effectLst/>
          <a:extLst/>
        </p:spPr>
        <p:txBody>
          <a:bodyPr vert="horz" wrap="square" lIns="44257" tIns="44257" rIns="44257" bIns="44257" numCol="1" anchor="t" anchorCtr="0" compatLnSpc="1">
            <a:prstTxWarp prst="textNoShape">
              <a:avLst/>
            </a:prstTxWarp>
          </a:bodyPr>
          <a:lstStyle/>
          <a:p>
            <a:pPr algn="ctr" defTabSz="1106424" fontAlgn="base">
              <a:spcBef>
                <a:spcPct val="0"/>
              </a:spcBef>
              <a:spcAft>
                <a:spcPct val="0"/>
              </a:spcAft>
            </a:pPr>
            <a:r>
              <a:rPr lang="en-US" sz="1540" dirty="0">
                <a:solidFill>
                  <a:srgbClr val="000000"/>
                </a:solidFill>
                <a:latin typeface="Eras Light ITC" pitchFamily="34" charset="0"/>
                <a:cs typeface="Arial" pitchFamily="34" charset="0"/>
              </a:rPr>
              <a:t>Energy for training. </a:t>
            </a:r>
            <a:endParaRPr lang="en-US" sz="1760" dirty="0">
              <a:solidFill>
                <a:prstClr val="black"/>
              </a:solidFill>
              <a:latin typeface="Arial" pitchFamily="34" charset="0"/>
              <a:cs typeface="Arial" pitchFamily="34" charset="0"/>
            </a:endParaRPr>
          </a:p>
        </p:txBody>
      </p:sp>
      <p:pic>
        <p:nvPicPr>
          <p:cNvPr id="11" name="Picture 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8252" y="5183508"/>
            <a:ext cx="1311232" cy="590009"/>
          </a:xfrm>
          <a:prstGeom prst="rect">
            <a:avLst/>
          </a:prstGeom>
          <a:noFill/>
          <a:ln>
            <a:noFill/>
          </a:ln>
          <a:effectLst/>
          <a:extLst/>
        </p:spPr>
      </p:pic>
      <p:pic>
        <p:nvPicPr>
          <p:cNvPr id="12" name="rg_hi" descr="ANd9GcSjVk1gfakgjR1Y3uqLOkKh78d9lm-WO5UPVRGA6m25u9mge8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971" y="5807381"/>
            <a:ext cx="728749" cy="509942"/>
          </a:xfrm>
          <a:prstGeom prst="rect">
            <a:avLst/>
          </a:prstGeom>
          <a:noFill/>
          <a:ln>
            <a:noFill/>
          </a:ln>
          <a:extLst/>
        </p:spPr>
      </p:pic>
      <p:pic>
        <p:nvPicPr>
          <p:cNvPr id="13" name="rg_hi" descr="ANd9GcRxl8LA2qHOvK-g5RaXTIwnE4VIaneRrmiin9YkwjNkpN4VHN9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0681" y="5333185"/>
            <a:ext cx="687233" cy="551588"/>
          </a:xfrm>
          <a:prstGeom prst="rect">
            <a:avLst/>
          </a:prstGeom>
          <a:noFill/>
          <a:ln>
            <a:noFill/>
          </a:ln>
          <a:extLst/>
        </p:spPr>
      </p:pic>
      <p:pic>
        <p:nvPicPr>
          <p:cNvPr id="14" name="rg_hi" descr="ANd9GcRvLOhZQZuxgrfCew2cnViox537e2-xdmRedyZo58N4L3WNOm0xF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5098" y="6974775"/>
            <a:ext cx="482274" cy="576092"/>
          </a:xfrm>
          <a:prstGeom prst="rect">
            <a:avLst/>
          </a:prstGeom>
          <a:noFill/>
          <a:ln>
            <a:noFill/>
          </a:ln>
          <a:extLst/>
        </p:spPr>
      </p:pic>
      <p:pic>
        <p:nvPicPr>
          <p:cNvPr id="15" name="rg_hi" descr="ANd9GcSQBpDfZorbNu6cVnQIm01vRgE5nAav_ZqNHe1j57cRjpKn__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657" y="6937381"/>
            <a:ext cx="493415" cy="622043"/>
          </a:xfrm>
          <a:prstGeom prst="rect">
            <a:avLst/>
          </a:prstGeom>
          <a:noFill/>
          <a:ln>
            <a:noFill/>
          </a:ln>
          <a:extLst/>
        </p:spPr>
      </p:pic>
      <p:pic>
        <p:nvPicPr>
          <p:cNvPr id="16" name="rg_hi" descr="ANd9GcRoLApioOVDx3zmXYVN4-40ruqgliwttCZb5yAiu6ilSk3vlHn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236" y="7095374"/>
            <a:ext cx="332703" cy="419945"/>
          </a:xfrm>
          <a:prstGeom prst="rect">
            <a:avLst/>
          </a:prstGeom>
          <a:noFill/>
          <a:ln>
            <a:noFill/>
          </a:ln>
          <a:extLst/>
        </p:spPr>
      </p:pic>
      <p:pic>
        <p:nvPicPr>
          <p:cNvPr id="17" name="rg_hi" descr="ANd9GcTlM02Kn5_aJTTvMTxb-1_fkg3xa4P5zRave2fsoqVtUgdMUkS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13499">
            <a:off x="3206667" y="7015278"/>
            <a:ext cx="619488" cy="465722"/>
          </a:xfrm>
          <a:prstGeom prst="rect">
            <a:avLst/>
          </a:prstGeom>
          <a:noFill/>
          <a:ln>
            <a:noFill/>
          </a:ln>
          <a:extLst/>
        </p:spPr>
      </p:pic>
      <p:pic>
        <p:nvPicPr>
          <p:cNvPr id="18" name="rg_hi" descr="ANd9GcTCcMja1x-99NZn2E61X8VDcHL7SJLMDuVCQ1wSf5UzmGlKLMhw7w"/>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70335"/>
          <a:stretch/>
        </p:blipFill>
        <p:spPr bwMode="auto">
          <a:xfrm>
            <a:off x="183851" y="6383102"/>
            <a:ext cx="324405" cy="448564"/>
          </a:xfrm>
          <a:prstGeom prst="rect">
            <a:avLst/>
          </a:prstGeom>
          <a:noFill/>
          <a:ln>
            <a:noFill/>
          </a:ln>
          <a:extLst/>
        </p:spPr>
      </p:pic>
      <p:grpSp>
        <p:nvGrpSpPr>
          <p:cNvPr id="19" name="Group 81"/>
          <p:cNvGrpSpPr>
            <a:grpSpLocks/>
          </p:cNvGrpSpPr>
          <p:nvPr/>
        </p:nvGrpSpPr>
        <p:grpSpPr bwMode="auto">
          <a:xfrm>
            <a:off x="2332622" y="6126544"/>
            <a:ext cx="460129" cy="748716"/>
            <a:chOff x="113973065" y="109603411"/>
            <a:chExt cx="695179" cy="1038927"/>
          </a:xfrm>
          <a:noFill/>
        </p:grpSpPr>
        <p:pic>
          <p:nvPicPr>
            <p:cNvPr id="20" name="rg_hi" descr="ANd9GcQnXuRHUPTpDmydaJW06Xq19xEYxR757jQT3XALm2D97VGAZSOQk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973065" y="109603411"/>
              <a:ext cx="692618" cy="1038927"/>
            </a:xfrm>
            <a:prstGeom prst="rect">
              <a:avLst/>
            </a:prstGeom>
            <a:grpFill/>
            <a:ln>
              <a:noFill/>
            </a:ln>
            <a:extLst>
              <a:ext uri="{91240B29-F687-4F45-9708-019B960494DF}">
                <a14:hiddenLine xmlns:a14="http://schemas.microsoft.com/office/drawing/2010/main" w="9525" algn="in">
                  <a:solidFill>
                    <a:srgbClr val="000000"/>
                  </a:solidFill>
                  <a:miter lim="800000"/>
                  <a:headEnd/>
                  <a:tailEnd/>
                </a14:hiddenLine>
              </a:ext>
            </a:extLst>
          </p:spPr>
        </p:pic>
        <p:sp>
          <p:nvSpPr>
            <p:cNvPr id="21" name="Oval 83"/>
            <p:cNvSpPr>
              <a:spLocks noChangeArrowheads="1"/>
            </p:cNvSpPr>
            <p:nvPr/>
          </p:nvSpPr>
          <p:spPr bwMode="auto">
            <a:xfrm>
              <a:off x="113975225" y="109983245"/>
              <a:ext cx="693019" cy="336885"/>
            </a:xfrm>
            <a:prstGeom prst="ellipse">
              <a:avLst/>
            </a:prstGeom>
            <a:grpFill/>
            <a:ln w="38100" algn="in">
              <a:solidFill>
                <a:srgbClr val="00B050"/>
              </a:solidFill>
              <a:round/>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44257" tIns="44257" rIns="44257" bIns="44257" numCol="1" anchor="t" anchorCtr="0" compatLnSpc="1">
              <a:prstTxWarp prst="textNoShape">
                <a:avLst/>
              </a:prstTxWarp>
            </a:bodyPr>
            <a:lstStyle/>
            <a:p>
              <a:pPr algn="ctr" defTabSz="1005840"/>
              <a:endParaRPr lang="en-US" sz="2428">
                <a:solidFill>
                  <a:prstClr val="black"/>
                </a:solidFill>
              </a:endParaRPr>
            </a:p>
          </p:txBody>
        </p:sp>
      </p:grpSp>
      <p:pic>
        <p:nvPicPr>
          <p:cNvPr id="22" name="rg_hi" descr="ANd9GcSWcbjbk8jff44bKh6W8BsmwdnTjRibaKh97h6NciSI9ewDehR1"/>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22707"/>
          <a:stretch/>
        </p:blipFill>
        <p:spPr bwMode="auto">
          <a:xfrm>
            <a:off x="2546874" y="6911044"/>
            <a:ext cx="615545" cy="490226"/>
          </a:xfrm>
          <a:prstGeom prst="rect">
            <a:avLst/>
          </a:prstGeom>
          <a:noFill/>
          <a:ln>
            <a:noFill/>
          </a:ln>
          <a:extLst/>
        </p:spPr>
      </p:pic>
      <p:pic>
        <p:nvPicPr>
          <p:cNvPr id="23" name="rg_hi" descr="ANd9GcSjjTk94sWp0qwr7dHU-x5hNcnTVbEWLE9RfiCCOVh89r4t7AKX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57537" y="5938852"/>
            <a:ext cx="947119" cy="351287"/>
          </a:xfrm>
          <a:prstGeom prst="rect">
            <a:avLst/>
          </a:prstGeom>
          <a:noFill/>
          <a:ln>
            <a:noFill/>
          </a:ln>
          <a:extLst/>
        </p:spPr>
      </p:pic>
      <p:cxnSp>
        <p:nvCxnSpPr>
          <p:cNvPr id="24" name="AutoShape 88"/>
          <p:cNvCxnSpPr>
            <a:cxnSpLocks noChangeShapeType="1"/>
          </p:cNvCxnSpPr>
          <p:nvPr/>
        </p:nvCxnSpPr>
        <p:spPr bwMode="auto">
          <a:xfrm>
            <a:off x="4856779" y="1790701"/>
            <a:ext cx="2952" cy="5304674"/>
          </a:xfrm>
          <a:prstGeom prst="straightConnector1">
            <a:avLst/>
          </a:prstGeom>
          <a:noFill/>
          <a:ln w="9525" algn="ctr">
            <a:solidFill>
              <a:srgbClr val="80808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25" name="Text Box 89"/>
          <p:cNvSpPr txBox="1">
            <a:spLocks noChangeArrowheads="1"/>
          </p:cNvSpPr>
          <p:nvPr/>
        </p:nvSpPr>
        <p:spPr bwMode="auto">
          <a:xfrm>
            <a:off x="5004001" y="1539240"/>
            <a:ext cx="4886760" cy="522709"/>
          </a:xfrm>
          <a:prstGeom prst="rect">
            <a:avLst/>
          </a:prstGeom>
          <a:noFill/>
          <a:ln>
            <a:noFill/>
          </a:ln>
          <a:effectLst/>
          <a:extLst/>
        </p:spPr>
        <p:txBody>
          <a:bodyPr vert="horz" wrap="square" lIns="44257" tIns="44257" rIns="44257" bIns="44257" numCol="1" anchor="t" anchorCtr="0" compatLnSpc="1">
            <a:prstTxWarp prst="textNoShape">
              <a:avLst/>
            </a:prstTxWarp>
          </a:bodyPr>
          <a:lstStyle/>
          <a:p>
            <a:pPr algn="ctr" defTabSz="1106424" fontAlgn="base">
              <a:spcBef>
                <a:spcPct val="0"/>
              </a:spcBef>
              <a:spcAft>
                <a:spcPct val="0"/>
              </a:spcAft>
            </a:pPr>
            <a:r>
              <a:rPr lang="en-US" sz="1980" dirty="0" smtClean="0">
                <a:solidFill>
                  <a:srgbClr val="C00000"/>
                </a:solidFill>
                <a:latin typeface="Eras Bold ITC" pitchFamily="34" charset="0"/>
                <a:cs typeface="Arial" pitchFamily="34" charset="0"/>
              </a:rPr>
              <a:t>LEAN </a:t>
            </a:r>
            <a:r>
              <a:rPr lang="en-US" sz="1980" dirty="0">
                <a:solidFill>
                  <a:srgbClr val="C00000"/>
                </a:solidFill>
                <a:latin typeface="Eras Bold ITC" pitchFamily="34" charset="0"/>
                <a:cs typeface="Arial" pitchFamily="34" charset="0"/>
              </a:rPr>
              <a:t>PROTEIN = </a:t>
            </a:r>
          </a:p>
          <a:p>
            <a:pPr algn="ctr" defTabSz="1106424" fontAlgn="base">
              <a:spcBef>
                <a:spcPct val="0"/>
              </a:spcBef>
              <a:spcAft>
                <a:spcPct val="0"/>
              </a:spcAft>
            </a:pPr>
            <a:r>
              <a:rPr lang="en-US" sz="1980" dirty="0">
                <a:solidFill>
                  <a:srgbClr val="C00000"/>
                </a:solidFill>
                <a:latin typeface="Eras Bold ITC" pitchFamily="34" charset="0"/>
                <a:cs typeface="Arial" pitchFamily="34" charset="0"/>
              </a:rPr>
              <a:t>MUSCLE BUILDING</a:t>
            </a:r>
            <a:endParaRPr lang="en-US" sz="1980" dirty="0">
              <a:solidFill>
                <a:prstClr val="black"/>
              </a:solidFill>
              <a:latin typeface="Arial" pitchFamily="34" charset="0"/>
              <a:cs typeface="Arial" pitchFamily="34" charset="0"/>
            </a:endParaRPr>
          </a:p>
        </p:txBody>
      </p:sp>
      <p:pic>
        <p:nvPicPr>
          <p:cNvPr id="26" name="rg_hi" descr="ANd9GcStAA3HZaIf414fIM_qOXd-fCuuoTzuXLeLJTsnUFP9zpRqgPPTf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5609286" y="3197711"/>
            <a:ext cx="1487518" cy="1083334"/>
          </a:xfrm>
          <a:prstGeom prst="rect">
            <a:avLst/>
          </a:prstGeom>
          <a:noFill/>
          <a:ln>
            <a:noFill/>
          </a:ln>
          <a:extLst/>
        </p:spPr>
      </p:pic>
      <p:sp>
        <p:nvSpPr>
          <p:cNvPr id="27" name="Text Box 90"/>
          <p:cNvSpPr txBox="1">
            <a:spLocks noChangeArrowheads="1"/>
          </p:cNvSpPr>
          <p:nvPr/>
        </p:nvSpPr>
        <p:spPr bwMode="auto">
          <a:xfrm>
            <a:off x="6080466" y="2104054"/>
            <a:ext cx="3241207" cy="531826"/>
          </a:xfrm>
          <a:prstGeom prst="rect">
            <a:avLst/>
          </a:prstGeom>
          <a:noFill/>
          <a:ln>
            <a:noFill/>
          </a:ln>
          <a:effectLst/>
          <a:extLst/>
        </p:spPr>
        <p:txBody>
          <a:bodyPr vert="horz" wrap="square" lIns="44257" tIns="44257" rIns="44257" bIns="44257" numCol="1" anchor="t" anchorCtr="0" compatLnSpc="1">
            <a:prstTxWarp prst="textNoShape">
              <a:avLst/>
            </a:prstTxWarp>
          </a:bodyPr>
          <a:lstStyle/>
          <a:p>
            <a:pPr algn="ctr" defTabSz="1106424" fontAlgn="base">
              <a:spcBef>
                <a:spcPct val="0"/>
              </a:spcBef>
              <a:spcAft>
                <a:spcPct val="0"/>
              </a:spcAft>
            </a:pPr>
            <a:r>
              <a:rPr lang="en-US" sz="1540" dirty="0">
                <a:solidFill>
                  <a:srgbClr val="000000"/>
                </a:solidFill>
                <a:latin typeface="Eras Light ITC" pitchFamily="34" charset="0"/>
                <a:cs typeface="Arial" pitchFamily="34" charset="0"/>
              </a:rPr>
              <a:t>Helps muscles repair, recover, and rebuild.</a:t>
            </a:r>
            <a:endParaRPr lang="en-US" sz="1760" dirty="0">
              <a:solidFill>
                <a:prstClr val="black"/>
              </a:solidFill>
              <a:latin typeface="Arial" pitchFamily="34" charset="0"/>
              <a:cs typeface="Arial" pitchFamily="34" charset="0"/>
            </a:endParaRPr>
          </a:p>
        </p:txBody>
      </p:sp>
      <p:pic>
        <p:nvPicPr>
          <p:cNvPr id="28" name="rg_hi" descr="ANd9GcTvC62OSbRTrG4pSgjgmVkc-grGWwsIs7bp5JssnZ82wZkQB9Jng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43598" y="2759550"/>
            <a:ext cx="1356150" cy="907737"/>
          </a:xfrm>
          <a:prstGeom prst="rect">
            <a:avLst/>
          </a:prstGeom>
          <a:noFill/>
          <a:ln>
            <a:noFill/>
          </a:ln>
          <a:extLst/>
        </p:spPr>
      </p:pic>
      <p:sp>
        <p:nvSpPr>
          <p:cNvPr id="29" name="Line 96"/>
          <p:cNvSpPr>
            <a:spLocks noChangeShapeType="1"/>
          </p:cNvSpPr>
          <p:nvPr/>
        </p:nvSpPr>
        <p:spPr bwMode="auto">
          <a:xfrm>
            <a:off x="4933497" y="4305300"/>
            <a:ext cx="5066251" cy="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44257" tIns="44257" rIns="44257" bIns="44257" numCol="1" anchor="t" anchorCtr="0" compatLnSpc="1">
            <a:prstTxWarp prst="textNoShape">
              <a:avLst/>
            </a:prstTxWarp>
          </a:bodyPr>
          <a:lstStyle/>
          <a:p>
            <a:pPr algn="ctr" defTabSz="1005840"/>
            <a:endParaRPr lang="en-US" sz="2428">
              <a:solidFill>
                <a:prstClr val="black"/>
              </a:solidFill>
            </a:endParaRPr>
          </a:p>
        </p:txBody>
      </p:sp>
      <p:sp>
        <p:nvSpPr>
          <p:cNvPr id="30" name="Text Box 95"/>
          <p:cNvSpPr txBox="1">
            <a:spLocks noChangeArrowheads="1"/>
          </p:cNvSpPr>
          <p:nvPr/>
        </p:nvSpPr>
        <p:spPr bwMode="auto">
          <a:xfrm>
            <a:off x="4921941" y="4389120"/>
            <a:ext cx="4885000" cy="283536"/>
          </a:xfrm>
          <a:prstGeom prst="rect">
            <a:avLst/>
          </a:prstGeom>
          <a:noFill/>
          <a:ln>
            <a:noFill/>
          </a:ln>
          <a:effectLst/>
          <a:extLst/>
        </p:spPr>
        <p:txBody>
          <a:bodyPr vert="horz" wrap="square" lIns="44257" tIns="44257" rIns="44257" bIns="44257" numCol="1" anchor="t" anchorCtr="0" compatLnSpc="1">
            <a:prstTxWarp prst="textNoShape">
              <a:avLst/>
            </a:prstTxWarp>
          </a:bodyPr>
          <a:lstStyle/>
          <a:p>
            <a:pPr algn="ctr" defTabSz="1106424" fontAlgn="base">
              <a:spcBef>
                <a:spcPct val="0"/>
              </a:spcBef>
              <a:spcAft>
                <a:spcPct val="0"/>
              </a:spcAft>
            </a:pPr>
            <a:r>
              <a:rPr lang="en-US" sz="1980" dirty="0" smtClean="0">
                <a:solidFill>
                  <a:srgbClr val="C00000"/>
                </a:solidFill>
                <a:latin typeface="Eras Bold ITC" pitchFamily="34" charset="0"/>
                <a:cs typeface="Arial" pitchFamily="34" charset="0"/>
              </a:rPr>
              <a:t>FATS</a:t>
            </a:r>
            <a:endParaRPr lang="en-US" sz="1980" dirty="0">
              <a:solidFill>
                <a:prstClr val="black"/>
              </a:solidFill>
              <a:latin typeface="Arial" pitchFamily="34" charset="0"/>
              <a:cs typeface="Arial" pitchFamily="34" charset="0"/>
            </a:endParaRPr>
          </a:p>
        </p:txBody>
      </p:sp>
      <p:sp>
        <p:nvSpPr>
          <p:cNvPr id="31" name="Text Box 97"/>
          <p:cNvSpPr txBox="1">
            <a:spLocks noChangeArrowheads="1"/>
          </p:cNvSpPr>
          <p:nvPr/>
        </p:nvSpPr>
        <p:spPr bwMode="auto">
          <a:xfrm>
            <a:off x="4864334" y="4699984"/>
            <a:ext cx="5110246" cy="516696"/>
          </a:xfrm>
          <a:prstGeom prst="rect">
            <a:avLst/>
          </a:prstGeom>
          <a:noFill/>
          <a:ln>
            <a:noFill/>
          </a:ln>
          <a:effectLst/>
          <a:extLst/>
        </p:spPr>
        <p:txBody>
          <a:bodyPr vert="horz" wrap="square" lIns="44257" tIns="44257" rIns="44257" bIns="44257" numCol="1" anchor="t" anchorCtr="0" compatLnSpc="1">
            <a:prstTxWarp prst="textNoShape">
              <a:avLst/>
            </a:prstTxWarp>
          </a:bodyPr>
          <a:lstStyle/>
          <a:p>
            <a:pPr algn="ctr" defTabSz="1106424" fontAlgn="base">
              <a:spcBef>
                <a:spcPct val="0"/>
              </a:spcBef>
              <a:spcAft>
                <a:spcPct val="0"/>
              </a:spcAft>
            </a:pPr>
            <a:r>
              <a:rPr lang="en-US" sz="1540" dirty="0">
                <a:solidFill>
                  <a:srgbClr val="000000"/>
                </a:solidFill>
                <a:latin typeface="Eras Light ITC" pitchFamily="34" charset="0"/>
                <a:cs typeface="Arial" pitchFamily="34" charset="0"/>
              </a:rPr>
              <a:t>Healthy sources provide energy, help body absorb vitamins &amp; minerals, provides satisfaction from meals.</a:t>
            </a:r>
            <a:endParaRPr lang="en-US" sz="1980" dirty="0">
              <a:solidFill>
                <a:prstClr val="black"/>
              </a:solidFill>
              <a:latin typeface="Arial" pitchFamily="34" charset="0"/>
              <a:cs typeface="Arial" pitchFamily="34" charset="0"/>
            </a:endParaRPr>
          </a:p>
        </p:txBody>
      </p:sp>
      <p:pic>
        <p:nvPicPr>
          <p:cNvPr id="32" name="rg_hi" descr="ANd9GcShHO1r1OWQ-pT8bcvFoWdWnClrVizPmeqKE_kRujSyfFwC2fk0qQ"/>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65530" y="5832143"/>
            <a:ext cx="939000" cy="624516"/>
          </a:xfrm>
          <a:prstGeom prst="rect">
            <a:avLst/>
          </a:prstGeom>
          <a:noFill/>
          <a:ln>
            <a:noFill/>
          </a:ln>
          <a:extLst/>
        </p:spPr>
      </p:pic>
      <p:pic>
        <p:nvPicPr>
          <p:cNvPr id="33" name="rg_hi" descr="ANd9GcQtl3PvgXM_SATh6dq7i--hdwTl5Qtg4DOQYeHwOjzr3EZ65Zsl"/>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47693" y="5452392"/>
            <a:ext cx="813799" cy="1042166"/>
          </a:xfrm>
          <a:prstGeom prst="rect">
            <a:avLst/>
          </a:prstGeom>
          <a:noFill/>
          <a:ln>
            <a:noFill/>
          </a:ln>
          <a:extLst/>
        </p:spPr>
      </p:pic>
      <p:pic>
        <p:nvPicPr>
          <p:cNvPr id="34" name="rg_hi" descr="ANd9GcTx9a5V-OYKbJBTRLHfqTq2AREO3wmxbvmedby34ljdyhh8V58M"/>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9036" r="20658"/>
          <a:stretch/>
        </p:blipFill>
        <p:spPr bwMode="auto">
          <a:xfrm>
            <a:off x="6343334" y="6512651"/>
            <a:ext cx="475761" cy="787503"/>
          </a:xfrm>
          <a:prstGeom prst="rect">
            <a:avLst/>
          </a:prstGeom>
          <a:noFill/>
          <a:ln>
            <a:noFill/>
          </a:ln>
          <a:extLst/>
        </p:spPr>
      </p:pic>
      <p:pic>
        <p:nvPicPr>
          <p:cNvPr id="35" name="rg_hi" descr="ANd9GcQoLlT7gbCLIKmTmUmdBhICI40k-z9IIEB0tpgS46KKKQUyb6en2Q"/>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0727" r="12475" b="8601"/>
          <a:stretch/>
        </p:blipFill>
        <p:spPr bwMode="auto">
          <a:xfrm>
            <a:off x="9060416" y="5515513"/>
            <a:ext cx="794594" cy="893834"/>
          </a:xfrm>
          <a:prstGeom prst="rect">
            <a:avLst/>
          </a:prstGeom>
          <a:noFill/>
          <a:ln>
            <a:noFill/>
          </a:ln>
          <a:extLst/>
        </p:spPr>
      </p:pic>
      <p:pic>
        <p:nvPicPr>
          <p:cNvPr id="36" name="rg_hi" descr="ANd9GcSB6sizv5lOsrjqh40FbYCuQX22PMjige4FOn-ji1Qd6KNcqXHp"/>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195111" y="6541545"/>
            <a:ext cx="525204" cy="808115"/>
          </a:xfrm>
          <a:prstGeom prst="rect">
            <a:avLst/>
          </a:prstGeom>
          <a:noFill/>
          <a:ln>
            <a:noFill/>
          </a:ln>
          <a:extLst/>
        </p:spPr>
      </p:pic>
      <p:pic>
        <p:nvPicPr>
          <p:cNvPr id="39" name="rg_hi" descr="ANd9GcQAWIxscHMQNDpf2a4fDRwOT9043VQKdAmjFEcgRgnLfw14vtX5Rw"/>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78087" y="6493998"/>
            <a:ext cx="875648" cy="700179"/>
          </a:xfrm>
          <a:prstGeom prst="rect">
            <a:avLst/>
          </a:prstGeom>
          <a:noFill/>
          <a:ln>
            <a:noFill/>
          </a:ln>
          <a:extLst/>
        </p:spPr>
      </p:pic>
      <p:pic>
        <p:nvPicPr>
          <p:cNvPr id="37" name="rg_hi" descr="ANd9GcQETDqPQZtyHoL6yQpxMdM4H4KkMkGkuMrV4ZBY0UMnxa2J3Ppn"/>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528948" y="6549299"/>
            <a:ext cx="680540" cy="680541"/>
          </a:xfrm>
          <a:prstGeom prst="rect">
            <a:avLst/>
          </a:prstGeom>
          <a:noFill/>
          <a:ln>
            <a:noFill/>
          </a:ln>
          <a:extLst/>
        </p:spPr>
      </p:pic>
      <p:pic>
        <p:nvPicPr>
          <p:cNvPr id="38" name="rg_hi" descr="ANd9GcSUVVY5w9kkb5SwNv0DJLaQ6FThQiuTdB1V9G3E-lmeajEyPCKvSw"/>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02138" y="6830289"/>
            <a:ext cx="694621" cy="441261"/>
          </a:xfrm>
          <a:prstGeom prst="rect">
            <a:avLst/>
          </a:prstGeom>
          <a:noFill/>
          <a:ln>
            <a:noFill/>
          </a:ln>
          <a:extLst/>
        </p:spPr>
      </p:pic>
      <p:pic>
        <p:nvPicPr>
          <p:cNvPr id="40" name="Picture 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460994" y="3045829"/>
            <a:ext cx="535986" cy="1219458"/>
          </a:xfrm>
          <a:prstGeom prst="rect">
            <a:avLst/>
          </a:prstGeom>
          <a:noFill/>
          <a:ln>
            <a:noFill/>
          </a:ln>
          <a:effectLst/>
          <a:extLst/>
        </p:spPr>
      </p:pic>
      <p:pic>
        <p:nvPicPr>
          <p:cNvPr id="44" name="Picture 2" descr="http://img2.timeinc.net/health/images/slides/avocado-heart-400x400.jp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572" r="2391" b="13679"/>
          <a:stretch/>
        </p:blipFill>
        <p:spPr bwMode="auto">
          <a:xfrm>
            <a:off x="6433532" y="5953307"/>
            <a:ext cx="815917" cy="583041"/>
          </a:xfrm>
          <a:prstGeom prst="rect">
            <a:avLst/>
          </a:prstGeom>
          <a:noFill/>
          <a:extLst>
            <a:ext uri="{909E8E84-426E-40DD-AFC4-6F175D3DCCD1}">
              <a14:hiddenFill xmlns:a14="http://schemas.microsoft.com/office/drawing/2010/main">
                <a:solidFill>
                  <a:srgbClr val="FFFFFF"/>
                </a:solidFill>
              </a14:hiddenFill>
            </a:ext>
          </a:extLst>
        </p:spPr>
      </p:pic>
      <p:pic>
        <p:nvPicPr>
          <p:cNvPr id="45" name="rg_hi" descr="ANd9GcSXRNMLn2pHnRmANtOAF5Hi_GsY7-Q9tDs9fS0-eDfaRjaNnDdZ"/>
          <p:cNvPicPr>
            <a:picLocks noChangeAspect="1" noChangeArrowheads="1"/>
          </p:cNvPicPr>
          <p:nvPr/>
        </p:nvPicPr>
        <p:blipFill>
          <a:blip r:embed="rId26" cstate="print">
            <a:extLst>
              <a:ext uri="{28A0092B-C50C-407E-A947-70E740481C1C}">
                <a14:useLocalDpi xmlns:a14="http://schemas.microsoft.com/office/drawing/2010/main" val="0"/>
              </a:ext>
            </a:extLst>
          </a:blip>
          <a:srcRect l="6062" t="10054" r="5658" b="11060"/>
          <a:stretch>
            <a:fillRect/>
          </a:stretch>
        </p:blipFill>
        <p:spPr bwMode="auto">
          <a:xfrm>
            <a:off x="8641689" y="3823307"/>
            <a:ext cx="585509" cy="420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 name="rg_hi" descr="ANd9GcQ5ljDur3q1oiFLywpHbW-QbfVJ7JMvPdVYQGWejLh05Mq0jNFo"/>
          <p:cNvPicPr>
            <a:picLocks noChangeAspect="1" noChangeArrowheads="1"/>
          </p:cNvPicPr>
          <p:nvPr/>
        </p:nvPicPr>
        <p:blipFill>
          <a:blip r:embed="rId27" cstate="print">
            <a:extLst>
              <a:ext uri="{28A0092B-C50C-407E-A947-70E740481C1C}">
                <a14:useLocalDpi xmlns:a14="http://schemas.microsoft.com/office/drawing/2010/main" val="0"/>
              </a:ext>
            </a:extLst>
          </a:blip>
          <a:srcRect t="12511" b="9142"/>
          <a:stretch>
            <a:fillRect/>
          </a:stretch>
        </p:blipFill>
        <p:spPr bwMode="auto">
          <a:xfrm>
            <a:off x="8094883" y="3728881"/>
            <a:ext cx="548715" cy="3759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 name="rg_hi" descr="ANd9GcSpS5wSvuhl5gtUJW2JvH45-IBe1X7_F0Ooa7pO-lDfMMLmoRDdKw"/>
          <p:cNvPicPr>
            <a:picLocks noChangeAspect="1" noChangeArrowheads="1"/>
          </p:cNvPicPr>
          <p:nvPr/>
        </p:nvPicPr>
        <p:blipFill>
          <a:blip r:embed="rId28" cstate="print">
            <a:extLst>
              <a:ext uri="{28A0092B-C50C-407E-A947-70E740481C1C}">
                <a14:useLocalDpi xmlns:a14="http://schemas.microsoft.com/office/drawing/2010/main" val="0"/>
              </a:ext>
            </a:extLst>
          </a:blip>
          <a:srcRect l="5461" t="1041" r="7413"/>
          <a:stretch>
            <a:fillRect/>
          </a:stretch>
        </p:blipFill>
        <p:spPr bwMode="auto">
          <a:xfrm>
            <a:off x="9220066" y="3761711"/>
            <a:ext cx="575911" cy="4895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 name="rg_hi" descr="ANd9GcTR8vOC8Iw7ec-MkKIJpOyTw5_f1nj8OJ6iFRokaEl3d_nG3sWU"/>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052913" y="3434788"/>
            <a:ext cx="633501" cy="699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 name="rg_hi" descr="ANd9GcTHjGgH9u_CsaWDabAYHRbQzzdsWC44-QEu9dxnKbiggtO1Duke2w"/>
          <p:cNvPicPr>
            <a:picLocks noChangeAspect="1" noChangeArrowheads="1"/>
          </p:cNvPicPr>
          <p:nvPr/>
        </p:nvPicPr>
        <p:blipFill>
          <a:blip r:embed="rId30" cstate="print">
            <a:extLst>
              <a:ext uri="{28A0092B-C50C-407E-A947-70E740481C1C}">
                <a14:useLocalDpi xmlns:a14="http://schemas.microsoft.com/office/drawing/2010/main" val="0"/>
              </a:ext>
            </a:extLst>
          </a:blip>
          <a:srcRect l="15788" t="4510" r="17593" b="6316"/>
          <a:stretch>
            <a:fillRect/>
          </a:stretch>
        </p:blipFill>
        <p:spPr bwMode="auto">
          <a:xfrm>
            <a:off x="8104243" y="2849929"/>
            <a:ext cx="460728" cy="617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 name="Picture 2" descr="http://akimages.shoplocal.com/dyn_li/250.250.90.0/Retailers/Meijer/120805os_o_014_T1C1_img_1535475349.jp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44267" t="27600" r="6133"/>
          <a:stretch/>
        </p:blipFill>
        <p:spPr bwMode="auto">
          <a:xfrm>
            <a:off x="1607531" y="6937381"/>
            <a:ext cx="395935" cy="57793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ttp://www.mommysavers.com/wp-content/uploads/2011/03/triscuit.jpg"/>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6235" b="5700"/>
          <a:stretch/>
        </p:blipFill>
        <p:spPr bwMode="auto">
          <a:xfrm>
            <a:off x="2066771" y="6987956"/>
            <a:ext cx="372644" cy="52036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http://4.bp.blogspot.com/_tSGOcFKOoqI/TRNHTeNBazI/AAAAAAAAGJ0/poXZ2B6CU4g/s400/oats.jp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17743" t="1000" r="19179" b="5000"/>
          <a:stretch/>
        </p:blipFill>
        <p:spPr bwMode="auto">
          <a:xfrm>
            <a:off x="674412" y="6251401"/>
            <a:ext cx="388172" cy="71196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http://www.kelloggs.com/content/dam/common/products/KelloggsLowFatGranolaOriginalwithoutRaisinsMultiGraincereal_571.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253596" y="6341663"/>
            <a:ext cx="372348" cy="57485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https://encrypted-tbn2.gstatic.com/images?q=tbn:ANd9GcTKgzswbMPrnflhY8qiD1fUw4b09OfE4IbNQLPX-2uaCDO9uUeo"/>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7676" r="6798"/>
          <a:stretch/>
        </p:blipFill>
        <p:spPr bwMode="auto">
          <a:xfrm>
            <a:off x="764735" y="5772249"/>
            <a:ext cx="295010" cy="49017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descr="http://ozbo.com/media/g/01612CF.jpg"/>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2040" t="1756" r="2180" b="1637"/>
          <a:stretch/>
        </p:blipFill>
        <p:spPr bwMode="auto">
          <a:xfrm>
            <a:off x="198751" y="5850037"/>
            <a:ext cx="346140" cy="412470"/>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p:cNvGrpSpPr/>
          <p:nvPr/>
        </p:nvGrpSpPr>
        <p:grpSpPr>
          <a:xfrm>
            <a:off x="191178" y="4933441"/>
            <a:ext cx="1658208" cy="658282"/>
            <a:chOff x="0" y="0"/>
            <a:chExt cx="1922293" cy="798687"/>
          </a:xfrm>
        </p:grpSpPr>
        <p:pic>
          <p:nvPicPr>
            <p:cNvPr id="57" name="rg_hi" descr="https://encrypted-tbn2.gstatic.com/images?q=tbn:ANd9GcTKtVHUoMHP2O93jlFlBH6VbmlFtxWE6RX0EddG0fM8__rawgJcsg"/>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14978" t="13514" r="14978" b="10361"/>
            <a:stretch/>
          </p:blipFill>
          <p:spPr bwMode="auto">
            <a:xfrm>
              <a:off x="0" y="0"/>
              <a:ext cx="581025" cy="617568"/>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11"/>
            <p:cNvSpPr txBox="1"/>
            <p:nvPr/>
          </p:nvSpPr>
          <p:spPr>
            <a:xfrm>
              <a:off x="514348" y="164019"/>
              <a:ext cx="1407945" cy="63466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005840"/>
              <a:r>
                <a:rPr lang="en-US" sz="1210" dirty="0">
                  <a:solidFill>
                    <a:prstClr val="black"/>
                  </a:solidFill>
                </a:rPr>
                <a:t>= 2 </a:t>
              </a:r>
              <a:r>
                <a:rPr lang="en-US" sz="1210" dirty="0" err="1">
                  <a:solidFill>
                    <a:prstClr val="black"/>
                  </a:solidFill>
                </a:rPr>
                <a:t>svg</a:t>
              </a:r>
              <a:r>
                <a:rPr lang="en-US" sz="1210" dirty="0">
                  <a:solidFill>
                    <a:prstClr val="black"/>
                  </a:solidFill>
                </a:rPr>
                <a:t>.</a:t>
              </a:r>
            </a:p>
            <a:p>
              <a:pPr defTabSz="1005840"/>
              <a:r>
                <a:rPr lang="en-US" sz="1210" dirty="0">
                  <a:solidFill>
                    <a:prstClr val="black"/>
                  </a:solidFill>
                </a:rPr>
                <a:t>= 2 </a:t>
              </a:r>
              <a:r>
                <a:rPr lang="en-US" sz="1210" dirty="0" err="1">
                  <a:solidFill>
                    <a:prstClr val="black"/>
                  </a:solidFill>
                </a:rPr>
                <a:t>slc</a:t>
              </a:r>
              <a:r>
                <a:rPr lang="en-US" sz="1210" dirty="0">
                  <a:solidFill>
                    <a:prstClr val="black"/>
                  </a:solidFill>
                </a:rPr>
                <a:t>. bread</a:t>
              </a:r>
            </a:p>
          </p:txBody>
        </p:sp>
      </p:grpSp>
      <p:grpSp>
        <p:nvGrpSpPr>
          <p:cNvPr id="59" name="Group 58"/>
          <p:cNvGrpSpPr/>
          <p:nvPr/>
        </p:nvGrpSpPr>
        <p:grpSpPr>
          <a:xfrm>
            <a:off x="213397" y="2461260"/>
            <a:ext cx="1681457" cy="571320"/>
            <a:chOff x="-44929" y="33615"/>
            <a:chExt cx="1892584" cy="693177"/>
          </a:xfrm>
        </p:grpSpPr>
        <p:pic>
          <p:nvPicPr>
            <p:cNvPr id="60" name="rg_hi" descr="https://encrypted-tbn2.gstatic.com/images?q=tbn:ANd9GcTKtVHUoMHP2O93jlFlBH6VbmlFtxWE6RX0EddG0fM8__rawgJcsg"/>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14978" t="13514" r="14978" b="10361"/>
            <a:stretch/>
          </p:blipFill>
          <p:spPr bwMode="auto">
            <a:xfrm>
              <a:off x="-44929" y="33615"/>
              <a:ext cx="581025" cy="617568"/>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11"/>
            <p:cNvSpPr txBox="1"/>
            <p:nvPr/>
          </p:nvSpPr>
          <p:spPr>
            <a:xfrm>
              <a:off x="514350" y="164021"/>
              <a:ext cx="1333305" cy="56277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005840"/>
              <a:r>
                <a:rPr lang="en-US" sz="1210" dirty="0">
                  <a:solidFill>
                    <a:prstClr val="black"/>
                  </a:solidFill>
                </a:rPr>
                <a:t>= 1 </a:t>
              </a:r>
              <a:r>
                <a:rPr lang="en-US" sz="1210" dirty="0" err="1">
                  <a:solidFill>
                    <a:prstClr val="black"/>
                  </a:solidFill>
                </a:rPr>
                <a:t>svg</a:t>
              </a:r>
              <a:r>
                <a:rPr lang="en-US" sz="1210" dirty="0">
                  <a:solidFill>
                    <a:prstClr val="black"/>
                  </a:solidFill>
                </a:rPr>
                <a:t> fruit</a:t>
              </a:r>
            </a:p>
            <a:p>
              <a:pPr defTabSz="1005840"/>
              <a:r>
                <a:rPr lang="en-US" sz="1210" dirty="0">
                  <a:solidFill>
                    <a:prstClr val="black"/>
                  </a:solidFill>
                </a:rPr>
                <a:t>= 2 </a:t>
              </a:r>
              <a:r>
                <a:rPr lang="en-US" sz="1210" dirty="0" err="1">
                  <a:solidFill>
                    <a:prstClr val="black"/>
                  </a:solidFill>
                </a:rPr>
                <a:t>svg</a:t>
              </a:r>
              <a:r>
                <a:rPr lang="en-US" sz="1210" dirty="0">
                  <a:solidFill>
                    <a:prstClr val="black"/>
                  </a:solidFill>
                </a:rPr>
                <a:t> veg</a:t>
              </a:r>
            </a:p>
          </p:txBody>
        </p:sp>
      </p:grpSp>
      <p:grpSp>
        <p:nvGrpSpPr>
          <p:cNvPr id="66" name="Group 65"/>
          <p:cNvGrpSpPr/>
          <p:nvPr/>
        </p:nvGrpSpPr>
        <p:grpSpPr>
          <a:xfrm>
            <a:off x="4958228" y="5263861"/>
            <a:ext cx="1727730" cy="586176"/>
            <a:chOff x="0" y="0"/>
            <a:chExt cx="1752886" cy="828675"/>
          </a:xfrm>
        </p:grpSpPr>
        <p:pic>
          <p:nvPicPr>
            <p:cNvPr id="67" name="rg_hi" descr="https://encrypted-tbn3.gstatic.com/images?q=tbn:ANd9GcQoaU9AwQIFKqRhEw6AvMkQK0TREv9STy1L0EO01FiwtGrXgS5jWQ"/>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l="39474" b="4525"/>
            <a:stretch/>
          </p:blipFill>
          <p:spPr bwMode="auto">
            <a:xfrm>
              <a:off x="0" y="42241"/>
              <a:ext cx="514350" cy="786434"/>
            </a:xfrm>
            <a:prstGeom prst="rect">
              <a:avLst/>
            </a:prstGeom>
            <a:noFill/>
            <a:extLst>
              <a:ext uri="{909E8E84-426E-40DD-AFC4-6F175D3DCCD1}">
                <a14:hiddenFill xmlns:a14="http://schemas.microsoft.com/office/drawing/2010/main">
                  <a:solidFill>
                    <a:srgbClr val="FFFFFF"/>
                  </a:solidFill>
                </a14:hiddenFill>
              </a:ext>
            </a:extLst>
          </p:spPr>
        </p:pic>
        <p:sp>
          <p:nvSpPr>
            <p:cNvPr id="68" name="Oval 67"/>
            <p:cNvSpPr/>
            <p:nvPr/>
          </p:nvSpPr>
          <p:spPr>
            <a:xfrm>
              <a:off x="142875" y="0"/>
              <a:ext cx="2667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005840"/>
              <a:endParaRPr lang="en-US" sz="1210">
                <a:solidFill>
                  <a:prstClr val="white"/>
                </a:solidFill>
              </a:endParaRPr>
            </a:p>
          </p:txBody>
        </p:sp>
        <p:sp>
          <p:nvSpPr>
            <p:cNvPr id="69" name="TextBox 19"/>
            <p:cNvSpPr txBox="1"/>
            <p:nvPr/>
          </p:nvSpPr>
          <p:spPr>
            <a:xfrm>
              <a:off x="390526" y="28575"/>
              <a:ext cx="1362360" cy="59016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005840"/>
              <a:r>
                <a:rPr lang="en-US" sz="1210">
                  <a:solidFill>
                    <a:prstClr val="black"/>
                  </a:solidFill>
                </a:rPr>
                <a:t>= 2-3 fat svg or  </a:t>
              </a:r>
            </a:p>
            <a:p>
              <a:pPr defTabSz="1005840"/>
              <a:r>
                <a:rPr lang="en-US" sz="1210">
                  <a:solidFill>
                    <a:prstClr val="black"/>
                  </a:solidFill>
                </a:rPr>
                <a:t>   1 Tbsp.</a:t>
              </a:r>
            </a:p>
          </p:txBody>
        </p:sp>
      </p:grpSp>
      <p:pic>
        <p:nvPicPr>
          <p:cNvPr id="70" name="Picture 4" descr="http://img2.targetimg2.com/wcsstore/TargetSAS/img/p/13/44/13447180.jpg"/>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l="18455" t="5325" r="18374" b="5163"/>
          <a:stretch/>
        </p:blipFill>
        <p:spPr bwMode="auto">
          <a:xfrm>
            <a:off x="6810240" y="2871592"/>
            <a:ext cx="573128" cy="81211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https://encrypted-tbn0.gstatic.com/images?q=tbn:ANd9GcRJgYFdwmLxNqKjK9CjyYyBFpBgqloAOhndPF5laCJtmWmFcZxh0w"/>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10068" t="5647" r="11157" b="6007"/>
          <a:stretch/>
        </p:blipFill>
        <p:spPr bwMode="auto">
          <a:xfrm>
            <a:off x="5851190" y="6516984"/>
            <a:ext cx="424516" cy="71705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http://www.theimpulsivebuy.com/images/naturaljif.jpg"/>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9067" t="5177" r="8133" b="4167"/>
          <a:stretch/>
        </p:blipFill>
        <p:spPr bwMode="auto">
          <a:xfrm>
            <a:off x="5379677" y="6475341"/>
            <a:ext cx="409328" cy="7098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www.greenerpackage.com/sites/default/files/NutriGrain.jp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183856" y="6834664"/>
            <a:ext cx="747360" cy="21175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http://www.menupix.com/town_cuisine_img/PretzelsCCC.jpg"/>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2250" t="8534" r="8250" b="13601"/>
          <a:stretch/>
        </p:blipFill>
        <p:spPr bwMode="auto">
          <a:xfrm>
            <a:off x="1316820" y="5688718"/>
            <a:ext cx="763881" cy="50969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http://forthemommas.com/wp-content/uploads/2012/02/Tostitos-Coupons.png"/>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l="8663" t="2848" r="7512" b="2606"/>
          <a:stretch/>
        </p:blipFill>
        <p:spPr bwMode="auto">
          <a:xfrm>
            <a:off x="1823582" y="6244828"/>
            <a:ext cx="424732" cy="64613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http://www.aisletracker.com/blog/wp-content/uploads/2013/04/Grocery_shopping_online.jpg"/>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l="1704" t="5799" r="2575" b="3312"/>
          <a:stretch/>
        </p:blipFill>
        <p:spPr bwMode="auto">
          <a:xfrm>
            <a:off x="1805497" y="2580047"/>
            <a:ext cx="2716355" cy="152973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8"/>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028204" y="6345467"/>
            <a:ext cx="618504" cy="575757"/>
          </a:xfrm>
          <a:prstGeom prst="rect">
            <a:avLst/>
          </a:prstGeom>
          <a:noFill/>
          <a:ln>
            <a:noFill/>
          </a:ln>
          <a:effectLst/>
          <a:extLst/>
        </p:spPr>
      </p:pic>
      <p:pic>
        <p:nvPicPr>
          <p:cNvPr id="78" name="Picture 10" descr="http://static.caloriecount.about.com/images/medium/eggo-waffles-nutri-grain-40594.jpg"/>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t="19637" b="19273"/>
          <a:stretch/>
        </p:blipFill>
        <p:spPr bwMode="auto">
          <a:xfrm>
            <a:off x="2906407" y="6344090"/>
            <a:ext cx="671812" cy="4104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ncrypted-tbn2.gstatic.com/images?q=tbn:ANd9GcTl_wRO0wqo3jdwzq21xpgca2lWpgxVzrvHiGOao6bOipOkYXb6I_ZHjhvK"/>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42518" y="3258153"/>
            <a:ext cx="442317" cy="1019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eijer.com/assets/product_images/styles/xlarge/1001029_028000008246_A_400.jpg"/>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l="26623" r="25376" b="2311"/>
          <a:stretch/>
        </p:blipFill>
        <p:spPr bwMode="auto">
          <a:xfrm>
            <a:off x="512858" y="3281643"/>
            <a:ext cx="451034" cy="91794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952818" y="2149278"/>
            <a:ext cx="1747724" cy="760280"/>
            <a:chOff x="4952818" y="2149278"/>
            <a:chExt cx="1747724" cy="760280"/>
          </a:xfrm>
        </p:grpSpPr>
        <p:sp>
          <p:nvSpPr>
            <p:cNvPr id="65" name="TextBox 15"/>
            <p:cNvSpPr txBox="1"/>
            <p:nvPr/>
          </p:nvSpPr>
          <p:spPr>
            <a:xfrm>
              <a:off x="5539604" y="2541492"/>
              <a:ext cx="1160938" cy="36806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1005840"/>
              <a:r>
                <a:rPr lang="en-US" sz="1210" dirty="0">
                  <a:solidFill>
                    <a:prstClr val="black"/>
                  </a:solidFill>
                </a:rPr>
                <a:t>= 3-4-oz. meat</a:t>
              </a:r>
            </a:p>
          </p:txBody>
        </p:sp>
        <p:pic>
          <p:nvPicPr>
            <p:cNvPr id="2" name="Picture 1"/>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4952818" y="2149278"/>
              <a:ext cx="703067" cy="736776"/>
            </a:xfrm>
            <a:prstGeom prst="rect">
              <a:avLst/>
            </a:prstGeom>
          </p:spPr>
        </p:pic>
      </p:grpSp>
    </p:spTree>
    <p:extLst>
      <p:ext uri="{BB962C8B-B14F-4D97-AF65-F5344CB8AC3E}">
        <p14:creationId xmlns:p14="http://schemas.microsoft.com/office/powerpoint/2010/main" val="77330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8"/>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71"/>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7"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atic6.depositphotos.com/1007752/580/i/950/depositphotos_5800155-Light-Linen-Texture-Natural-Diagonal-Burlap-Closeup-In-Grey.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3" y="1307"/>
            <a:ext cx="10054317" cy="77902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83745"/>
            <a:ext cx="10058400" cy="707886"/>
          </a:xfrm>
          <a:prstGeom prst="rect">
            <a:avLst/>
          </a:prstGeom>
        </p:spPr>
        <p:txBody>
          <a:bodyPr wrap="square">
            <a:spAutoFit/>
          </a:bodyPr>
          <a:lstStyle/>
          <a:p>
            <a:pPr algn="ctr" defTabSz="914400"/>
            <a:r>
              <a:rPr lang="en-US" sz="4000" u="sng" kern="1400" dirty="0" smtClean="0">
                <a:solidFill>
                  <a:srgbClr val="000000"/>
                </a:solidFill>
                <a:effectLst>
                  <a:reflection blurRad="6350" stA="55000" endA="300" endPos="45500" dir="5400000" sy="-100000" algn="bl" rotWithShape="0"/>
                </a:effectLst>
                <a:latin typeface="ACHEN" panose="020B0500000000000000" pitchFamily="34" charset="0"/>
              </a:rPr>
              <a:t>ACTIVE DAY PLATE</a:t>
            </a:r>
            <a:endParaRPr lang="en-US" sz="4000" u="sng" kern="1400" dirty="0">
              <a:solidFill>
                <a:srgbClr val="000000"/>
              </a:solidFill>
              <a:latin typeface="ACHEN" panose="020B0500000000000000" pitchFamily="34" charset="0"/>
            </a:endParaRPr>
          </a:p>
        </p:txBody>
      </p:sp>
      <p:sp>
        <p:nvSpPr>
          <p:cNvPr id="15" name="TextBox 14"/>
          <p:cNvSpPr txBox="1"/>
          <p:nvPr/>
        </p:nvSpPr>
        <p:spPr>
          <a:xfrm>
            <a:off x="133080" y="6115517"/>
            <a:ext cx="2191353" cy="1569660"/>
          </a:xfrm>
          <a:prstGeom prst="rect">
            <a:avLst/>
          </a:prstGeom>
          <a:noFill/>
        </p:spPr>
        <p:txBody>
          <a:bodyPr wrap="square" rtlCol="0">
            <a:spAutoFit/>
          </a:bodyPr>
          <a:lstStyle/>
          <a:p>
            <a:pPr algn="ctr" defTabSz="914400"/>
            <a:r>
              <a:rPr lang="en-US" sz="1200" u="sng" dirty="0" smtClean="0">
                <a:solidFill>
                  <a:prstClr val="black"/>
                </a:solidFill>
                <a:latin typeface="ACHEN" panose="020B0500000000000000" pitchFamily="34" charset="0"/>
              </a:rPr>
              <a:t>For Weight Gain</a:t>
            </a:r>
          </a:p>
          <a:p>
            <a:pPr marL="173038" indent="-173038" defTabSz="914400">
              <a:buFont typeface="Wingdings" panose="05000000000000000000" pitchFamily="2" charset="2"/>
              <a:buChar char="§"/>
            </a:pPr>
            <a:r>
              <a:rPr lang="en-US" sz="1200" dirty="0" smtClean="0">
                <a:solidFill>
                  <a:prstClr val="black"/>
                </a:solidFill>
              </a:rPr>
              <a:t>Drink 100% juice, 2% milk, or chocolate milk</a:t>
            </a:r>
          </a:p>
          <a:p>
            <a:pPr marL="173038" indent="-173038" defTabSz="914400">
              <a:buFont typeface="Wingdings" panose="05000000000000000000" pitchFamily="2" charset="2"/>
              <a:buChar char="§"/>
            </a:pPr>
            <a:r>
              <a:rPr lang="en-US" sz="1200" dirty="0" smtClean="0">
                <a:solidFill>
                  <a:prstClr val="black"/>
                </a:solidFill>
              </a:rPr>
              <a:t>Add cheese to vegetables</a:t>
            </a:r>
          </a:p>
          <a:p>
            <a:pPr marL="173038" indent="-173038" defTabSz="914400">
              <a:buFont typeface="Wingdings" panose="05000000000000000000" pitchFamily="2" charset="2"/>
              <a:buChar char="§"/>
            </a:pPr>
            <a:r>
              <a:rPr lang="en-US" sz="1200" dirty="0" smtClean="0">
                <a:solidFill>
                  <a:prstClr val="black"/>
                </a:solidFill>
              </a:rPr>
              <a:t>Add Nuts &amp; Dried Fruit</a:t>
            </a:r>
          </a:p>
          <a:p>
            <a:pPr marL="173038" indent="-173038" defTabSz="914400">
              <a:buFont typeface="Wingdings" panose="05000000000000000000" pitchFamily="2" charset="2"/>
              <a:buChar char="§"/>
            </a:pPr>
            <a:r>
              <a:rPr lang="en-US" sz="1200" dirty="0" smtClean="0">
                <a:solidFill>
                  <a:prstClr val="black"/>
                </a:solidFill>
              </a:rPr>
              <a:t>Add Guacamole, Dressings</a:t>
            </a:r>
          </a:p>
          <a:p>
            <a:pPr marL="173038" indent="-173038" defTabSz="914400">
              <a:buFont typeface="Wingdings" panose="05000000000000000000" pitchFamily="2" charset="2"/>
              <a:buChar char="§"/>
            </a:pPr>
            <a:r>
              <a:rPr lang="en-US" sz="1200" dirty="0" smtClean="0">
                <a:solidFill>
                  <a:prstClr val="black"/>
                </a:solidFill>
              </a:rPr>
              <a:t>Choose bagels or hoagies instead of sliced bread</a:t>
            </a:r>
          </a:p>
        </p:txBody>
      </p:sp>
      <p:grpSp>
        <p:nvGrpSpPr>
          <p:cNvPr id="13" name="Group 12"/>
          <p:cNvGrpSpPr/>
          <p:nvPr/>
        </p:nvGrpSpPr>
        <p:grpSpPr>
          <a:xfrm>
            <a:off x="8944969" y="1167052"/>
            <a:ext cx="954250" cy="1715646"/>
            <a:chOff x="433753" y="907788"/>
            <a:chExt cx="1165144" cy="199019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753" y="907788"/>
              <a:ext cx="1165144" cy="1990192"/>
            </a:xfrm>
            <a:prstGeom prst="rect">
              <a:avLst/>
            </a:prstGeom>
            <a:effectLst>
              <a:outerShdw blurRad="50800" dist="38100" dir="2700000" algn="tl" rotWithShape="0">
                <a:prstClr val="black">
                  <a:alpha val="40000"/>
                </a:prstClr>
              </a:outerShdw>
            </a:effectLst>
          </p:spPr>
        </p:pic>
        <p:sp>
          <p:nvSpPr>
            <p:cNvPr id="1052" name="TextBox 1051"/>
            <p:cNvSpPr txBox="1"/>
            <p:nvPr/>
          </p:nvSpPr>
          <p:spPr>
            <a:xfrm>
              <a:off x="482213" y="1472001"/>
              <a:ext cx="1068222" cy="926929"/>
            </a:xfrm>
            <a:prstGeom prst="rect">
              <a:avLst/>
            </a:prstGeom>
            <a:noFill/>
          </p:spPr>
          <p:txBody>
            <a:bodyPr wrap="square" rtlCol="0">
              <a:spAutoFit/>
            </a:bodyPr>
            <a:lstStyle/>
            <a:p>
              <a:pPr algn="ctr" defTabSz="914400"/>
              <a:r>
                <a:rPr lang="en-US" sz="1000" dirty="0" smtClean="0">
                  <a:solidFill>
                    <a:prstClr val="black"/>
                  </a:solidFill>
                </a:rPr>
                <a:t>Water</a:t>
              </a:r>
            </a:p>
            <a:p>
              <a:pPr algn="ctr" defTabSz="914400"/>
              <a:r>
                <a:rPr lang="en-US" sz="1000" dirty="0" smtClean="0">
                  <a:solidFill>
                    <a:prstClr val="black"/>
                  </a:solidFill>
                </a:rPr>
                <a:t>Unsweet Tea</a:t>
              </a:r>
            </a:p>
            <a:p>
              <a:pPr algn="ctr" defTabSz="914400"/>
              <a:r>
                <a:rPr lang="en-US" sz="1000" dirty="0" smtClean="0">
                  <a:solidFill>
                    <a:prstClr val="black"/>
                  </a:solidFill>
                </a:rPr>
                <a:t>Coffee/ Decaf</a:t>
              </a:r>
            </a:p>
            <a:p>
              <a:pPr algn="ctr" defTabSz="914400"/>
              <a:r>
                <a:rPr lang="en-US" sz="1000" dirty="0" smtClean="0">
                  <a:solidFill>
                    <a:prstClr val="black"/>
                  </a:solidFill>
                </a:rPr>
                <a:t>Dilute Juice</a:t>
              </a:r>
              <a:endParaRPr lang="en-US" sz="1000" dirty="0">
                <a:solidFill>
                  <a:prstClr val="black"/>
                </a:solidFill>
              </a:endParaRPr>
            </a:p>
          </p:txBody>
        </p:sp>
      </p:grpSp>
      <p:sp>
        <p:nvSpPr>
          <p:cNvPr id="65" name="TextBox 64"/>
          <p:cNvSpPr txBox="1"/>
          <p:nvPr/>
        </p:nvSpPr>
        <p:spPr>
          <a:xfrm>
            <a:off x="1475381" y="3898830"/>
            <a:ext cx="485459"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defTabSz="914400"/>
            <a:r>
              <a:rPr lang="en-US" sz="4400" dirty="0" smtClean="0">
                <a:solidFill>
                  <a:prstClr val="black"/>
                </a:solidFill>
              </a:rPr>
              <a:t>=</a:t>
            </a:r>
            <a:endParaRPr lang="en-US" sz="4400" dirty="0">
              <a:solidFill>
                <a:prstClr val="black"/>
              </a:solidFill>
            </a:endParaRPr>
          </a:p>
        </p:txBody>
      </p:sp>
      <p:pic>
        <p:nvPicPr>
          <p:cNvPr id="1054" name="Picture 10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893" y="3745685"/>
            <a:ext cx="539183" cy="573895"/>
          </a:xfrm>
          <a:prstGeom prst="rect">
            <a:avLst/>
          </a:prstGeom>
        </p:spPr>
      </p:pic>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893" y="4352553"/>
            <a:ext cx="539183" cy="573895"/>
          </a:xfrm>
          <a:prstGeom prst="rect">
            <a:avLst/>
          </a:prstGeom>
        </p:spPr>
      </p:pic>
      <p:pic>
        <p:nvPicPr>
          <p:cNvPr id="70" name="Pictur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034" y="4890667"/>
            <a:ext cx="539183" cy="573895"/>
          </a:xfrm>
          <a:prstGeom prst="rect">
            <a:avLst/>
          </a:prstGeom>
        </p:spPr>
      </p:pic>
      <p:grpSp>
        <p:nvGrpSpPr>
          <p:cNvPr id="2" name="Group 1"/>
          <p:cNvGrpSpPr/>
          <p:nvPr/>
        </p:nvGrpSpPr>
        <p:grpSpPr>
          <a:xfrm>
            <a:off x="7713524" y="3005911"/>
            <a:ext cx="890873" cy="933757"/>
            <a:chOff x="7555802" y="2321886"/>
            <a:chExt cx="890873" cy="933757"/>
          </a:xfrm>
        </p:grpSpPr>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555802" y="2321886"/>
              <a:ext cx="890873" cy="933757"/>
            </a:xfrm>
            <a:prstGeom prst="rect">
              <a:avLst/>
            </a:prstGeom>
          </p:spPr>
        </p:pic>
        <p:sp>
          <p:nvSpPr>
            <p:cNvPr id="74" name="Oval 73"/>
            <p:cNvSpPr/>
            <p:nvPr/>
          </p:nvSpPr>
          <p:spPr>
            <a:xfrm>
              <a:off x="7799461" y="2672120"/>
              <a:ext cx="568216" cy="5279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400"/>
              <a:endParaRPr lang="en-US">
                <a:solidFill>
                  <a:prstClr val="white"/>
                </a:solidFill>
              </a:endParaRPr>
            </a:p>
          </p:txBody>
        </p:sp>
      </p:grpSp>
      <p:sp>
        <p:nvSpPr>
          <p:cNvPr id="51" name="TextBox 50"/>
          <p:cNvSpPr txBox="1"/>
          <p:nvPr/>
        </p:nvSpPr>
        <p:spPr>
          <a:xfrm>
            <a:off x="7500543" y="4841347"/>
            <a:ext cx="485459"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defTabSz="914400"/>
            <a:r>
              <a:rPr lang="en-US" sz="4400" dirty="0" smtClean="0">
                <a:solidFill>
                  <a:prstClr val="black"/>
                </a:solidFill>
              </a:rPr>
              <a:t>=</a:t>
            </a:r>
            <a:endParaRPr lang="en-US" sz="4400" dirty="0">
              <a:solidFill>
                <a:prstClr val="black"/>
              </a:solidFill>
            </a:endParaRPr>
          </a:p>
        </p:txBody>
      </p:sp>
      <p:sp>
        <p:nvSpPr>
          <p:cNvPr id="52" name="TextBox 51"/>
          <p:cNvSpPr txBox="1"/>
          <p:nvPr/>
        </p:nvSpPr>
        <p:spPr>
          <a:xfrm>
            <a:off x="7527555" y="2922317"/>
            <a:ext cx="485459"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defTabSz="914400"/>
            <a:r>
              <a:rPr lang="en-US" sz="4400" dirty="0" smtClean="0">
                <a:solidFill>
                  <a:prstClr val="black"/>
                </a:solidFill>
              </a:rPr>
              <a:t>=</a:t>
            </a:r>
            <a:endParaRPr lang="en-US" sz="4400" dirty="0">
              <a:solidFill>
                <a:prstClr val="black"/>
              </a:solidFill>
            </a:endParaRPr>
          </a:p>
        </p:txBody>
      </p:sp>
      <p:grpSp>
        <p:nvGrpSpPr>
          <p:cNvPr id="30" name="Group 29"/>
          <p:cNvGrpSpPr/>
          <p:nvPr/>
        </p:nvGrpSpPr>
        <p:grpSpPr>
          <a:xfrm>
            <a:off x="7316936" y="5941114"/>
            <a:ext cx="2683072" cy="1744411"/>
            <a:chOff x="8800247" y="4225802"/>
            <a:chExt cx="2683072" cy="1744411"/>
          </a:xfrm>
        </p:grpSpPr>
        <p:grpSp>
          <p:nvGrpSpPr>
            <p:cNvPr id="14" name="Group 13"/>
            <p:cNvGrpSpPr/>
            <p:nvPr/>
          </p:nvGrpSpPr>
          <p:grpSpPr>
            <a:xfrm>
              <a:off x="8800247" y="4526291"/>
              <a:ext cx="2683072" cy="1443922"/>
              <a:chOff x="156660" y="5915699"/>
              <a:chExt cx="2683072" cy="1443922"/>
            </a:xfrm>
          </p:grpSpPr>
          <p:pic>
            <p:nvPicPr>
              <p:cNvPr id="1046" name="Picture 1045"/>
              <p:cNvPicPr>
                <a:picLocks noChangeAspect="1"/>
              </p:cNvPicPr>
              <p:nvPr/>
            </p:nvPicPr>
            <p:blipFill rotWithShape="1">
              <a:blip r:embed="rId6" cstate="print">
                <a:extLst>
                  <a:ext uri="{28A0092B-C50C-407E-A947-70E740481C1C}">
                    <a14:useLocalDpi xmlns:a14="http://schemas.microsoft.com/office/drawing/2010/main" val="0"/>
                  </a:ext>
                </a:extLst>
              </a:blip>
              <a:srcRect r="10270"/>
              <a:stretch/>
            </p:blipFill>
            <p:spPr>
              <a:xfrm>
                <a:off x="976664" y="5915699"/>
                <a:ext cx="1015766" cy="1443922"/>
              </a:xfrm>
              <a:prstGeom prst="rect">
                <a:avLst/>
              </a:prstGeom>
              <a:effectLst>
                <a:outerShdw blurRad="50800" dist="38100" dir="2700000" algn="tl" rotWithShape="0">
                  <a:prstClr val="black">
                    <a:alpha val="40000"/>
                  </a:prstClr>
                </a:outerShdw>
              </a:effectLst>
            </p:spPr>
          </p:pic>
          <p:pic>
            <p:nvPicPr>
              <p:cNvPr id="1047" name="Picture 10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660" y="6101675"/>
                <a:ext cx="869790" cy="489257"/>
              </a:xfrm>
              <a:prstGeom prst="rect">
                <a:avLst/>
              </a:prstGeom>
              <a:effectLst>
                <a:outerShdw blurRad="50800" dist="38100" dir="2700000" algn="tl" rotWithShape="0">
                  <a:prstClr val="black">
                    <a:alpha val="40000"/>
                  </a:prstClr>
                </a:outerShdw>
              </a:effectLst>
            </p:spPr>
          </p:pic>
          <p:pic>
            <p:nvPicPr>
              <p:cNvPr id="1048" name="Picture 10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054" y="6151785"/>
                <a:ext cx="722185" cy="722185"/>
              </a:xfrm>
              <a:prstGeom prst="rect">
                <a:avLst/>
              </a:prstGeom>
              <a:effectLst>
                <a:outerShdw blurRad="50800" dist="38100" dir="2700000" algn="tl" rotWithShape="0">
                  <a:prstClr val="black">
                    <a:alpha val="40000"/>
                  </a:prstClr>
                </a:outerShdw>
              </a:effectLst>
            </p:spPr>
          </p:pic>
          <p:sp>
            <p:nvSpPr>
              <p:cNvPr id="58" name="TextBox 57"/>
              <p:cNvSpPr txBox="1"/>
              <p:nvPr/>
            </p:nvSpPr>
            <p:spPr>
              <a:xfrm>
                <a:off x="2354273" y="6046877"/>
                <a:ext cx="485459" cy="369332"/>
              </a:xfrm>
              <a:prstGeom prst="rect">
                <a:avLst/>
              </a:prstGeom>
              <a:noFill/>
              <a:effectLst/>
            </p:spPr>
            <p:txBody>
              <a:bodyPr wrap="square" rtlCol="0">
                <a:spAutoFit/>
              </a:bodyPr>
              <a:lstStyle/>
              <a:p>
                <a:pPr defTabSz="914400"/>
                <a:r>
                  <a:rPr lang="en-US" sz="1800" dirty="0" smtClean="0">
                    <a:solidFill>
                      <a:prstClr val="black"/>
                    </a:solidFill>
                  </a:rPr>
                  <a:t>x1</a:t>
                </a:r>
                <a:endParaRPr lang="en-US" sz="1800" dirty="0">
                  <a:solidFill>
                    <a:prstClr val="black"/>
                  </a:solidFill>
                </a:endParaRPr>
              </a:p>
            </p:txBody>
          </p:sp>
          <p:grpSp>
            <p:nvGrpSpPr>
              <p:cNvPr id="11" name="Group 10"/>
              <p:cNvGrpSpPr/>
              <p:nvPr/>
            </p:nvGrpSpPr>
            <p:grpSpPr>
              <a:xfrm>
                <a:off x="2025256" y="6119150"/>
                <a:ext cx="473125" cy="726826"/>
                <a:chOff x="2025256" y="6119150"/>
                <a:chExt cx="473125" cy="726826"/>
              </a:xfrm>
            </p:grpSpPr>
            <p:pic>
              <p:nvPicPr>
                <p:cNvPr id="1055" name="Picture 8" descr="http://hackingintolife.files.wordpress.com/2011/08/thumb-up.gi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928"/>
                <a:stretch/>
              </p:blipFill>
              <p:spPr bwMode="auto">
                <a:xfrm>
                  <a:off x="2025256" y="6143542"/>
                  <a:ext cx="473125" cy="702434"/>
                </a:xfrm>
                <a:prstGeom prst="rect">
                  <a:avLst/>
                </a:prstGeom>
                <a:noFill/>
                <a:extLst>
                  <a:ext uri="{909E8E84-426E-40DD-AFC4-6F175D3DCCD1}">
                    <a14:hiddenFill xmlns:a14="http://schemas.microsoft.com/office/drawing/2010/main">
                      <a:solidFill>
                        <a:srgbClr val="FFFFFF"/>
                      </a:solidFill>
                    </a14:hiddenFill>
                  </a:ext>
                </a:extLst>
              </p:spPr>
            </p:pic>
            <p:sp>
              <p:nvSpPr>
                <p:cNvPr id="72" name="Oval 71"/>
                <p:cNvSpPr/>
                <p:nvPr/>
              </p:nvSpPr>
              <p:spPr>
                <a:xfrm>
                  <a:off x="2146859" y="6119150"/>
                  <a:ext cx="268755" cy="2851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400"/>
                  <a:endParaRPr lang="en-US">
                    <a:solidFill>
                      <a:prstClr val="white"/>
                    </a:solidFill>
                  </a:endParaRPr>
                </a:p>
              </p:txBody>
            </p:sp>
          </p:gr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844" y="6547061"/>
                <a:ext cx="604831" cy="672034"/>
              </a:xfrm>
              <a:prstGeom prst="rect">
                <a:avLst/>
              </a:prstGeom>
              <a:effectLst>
                <a:outerShdw blurRad="50800" dist="38100" dir="2700000" algn="tl" rotWithShape="0">
                  <a:prstClr val="black">
                    <a:alpha val="40000"/>
                  </a:prstClr>
                </a:outerShdw>
              </a:effectLst>
            </p:spPr>
          </p:pic>
        </p:grpSp>
        <p:sp>
          <p:nvSpPr>
            <p:cNvPr id="18" name="TextBox 17"/>
            <p:cNvSpPr txBox="1"/>
            <p:nvPr/>
          </p:nvSpPr>
          <p:spPr>
            <a:xfrm>
              <a:off x="10145488" y="4225802"/>
              <a:ext cx="1076113" cy="461665"/>
            </a:xfrm>
            <a:prstGeom prst="rect">
              <a:avLst/>
            </a:prstGeom>
            <a:noFill/>
          </p:spPr>
          <p:txBody>
            <a:bodyPr wrap="square" rtlCol="0">
              <a:spAutoFit/>
            </a:bodyPr>
            <a:lstStyle/>
            <a:p>
              <a:pPr defTabSz="914400"/>
              <a:r>
                <a:rPr lang="en-US" sz="2400" b="1" u="sng" dirty="0" smtClean="0">
                  <a:ln>
                    <a:solidFill>
                      <a:prstClr val="white">
                        <a:lumMod val="75000"/>
                      </a:prstClr>
                    </a:solidFill>
                  </a:ln>
                  <a:solidFill>
                    <a:srgbClr val="FFC000"/>
                  </a:solidFill>
                  <a:latin typeface="Tekton Pro Ext" panose="020F0605020208020904" pitchFamily="34" charset="0"/>
                </a:rPr>
                <a:t>FATS</a:t>
              </a:r>
              <a:endParaRPr lang="en-US" sz="2400" b="1" u="sng" dirty="0">
                <a:ln>
                  <a:solidFill>
                    <a:prstClr val="white">
                      <a:lumMod val="75000"/>
                    </a:prstClr>
                  </a:solidFill>
                </a:ln>
                <a:solidFill>
                  <a:srgbClr val="FFC000"/>
                </a:solidFill>
                <a:latin typeface="Tekton Pro Ext" panose="020F0605020208020904" pitchFamily="34" charset="0"/>
              </a:endParaRPr>
            </a:p>
          </p:txBody>
        </p:sp>
      </p:grpSp>
      <p:grpSp>
        <p:nvGrpSpPr>
          <p:cNvPr id="26" name="Group 25"/>
          <p:cNvGrpSpPr/>
          <p:nvPr/>
        </p:nvGrpSpPr>
        <p:grpSpPr>
          <a:xfrm>
            <a:off x="7637553" y="1232530"/>
            <a:ext cx="1069535" cy="1713236"/>
            <a:chOff x="7637553" y="1232530"/>
            <a:chExt cx="1069535" cy="1713236"/>
          </a:xfrm>
        </p:grpSpPr>
        <p:pic>
          <p:nvPicPr>
            <p:cNvPr id="93" name="Picture 9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7553" y="1232530"/>
              <a:ext cx="1069535" cy="1713236"/>
            </a:xfrm>
            <a:prstGeom prst="rect">
              <a:avLst/>
            </a:prstGeom>
          </p:spPr>
        </p:pic>
        <p:sp>
          <p:nvSpPr>
            <p:cNvPr id="78" name="TextBox 77"/>
            <p:cNvSpPr txBox="1"/>
            <p:nvPr/>
          </p:nvSpPr>
          <p:spPr>
            <a:xfrm>
              <a:off x="7819535" y="1936344"/>
              <a:ext cx="751002" cy="338554"/>
            </a:xfrm>
            <a:prstGeom prst="rect">
              <a:avLst/>
            </a:prstGeom>
            <a:noFill/>
          </p:spPr>
          <p:txBody>
            <a:bodyPr wrap="square" rtlCol="0">
              <a:spAutoFit/>
            </a:bodyPr>
            <a:lstStyle/>
            <a:p>
              <a:pPr algn="ctr" defTabSz="914400"/>
              <a:r>
                <a:rPr lang="en-US" sz="1600" dirty="0" smtClean="0">
                  <a:solidFill>
                    <a:prstClr val="black"/>
                  </a:solidFill>
                </a:rPr>
                <a:t>16-oz.</a:t>
              </a:r>
              <a:endParaRPr lang="en-US" sz="1600" dirty="0">
                <a:solidFill>
                  <a:prstClr val="black"/>
                </a:solidFill>
              </a:endParaRPr>
            </a:p>
          </p:txBody>
        </p:sp>
      </p:grpSp>
      <p:grpSp>
        <p:nvGrpSpPr>
          <p:cNvPr id="28" name="Group 27"/>
          <p:cNvGrpSpPr/>
          <p:nvPr/>
        </p:nvGrpSpPr>
        <p:grpSpPr>
          <a:xfrm>
            <a:off x="356025" y="952110"/>
            <a:ext cx="2424427" cy="1521983"/>
            <a:chOff x="7638863" y="577265"/>
            <a:chExt cx="2424427" cy="1521983"/>
          </a:xfrm>
        </p:grpSpPr>
        <p:grpSp>
          <p:nvGrpSpPr>
            <p:cNvPr id="21" name="Group 20"/>
            <p:cNvGrpSpPr/>
            <p:nvPr/>
          </p:nvGrpSpPr>
          <p:grpSpPr>
            <a:xfrm>
              <a:off x="7638863" y="763735"/>
              <a:ext cx="2424427" cy="1335513"/>
              <a:chOff x="7530351" y="656283"/>
              <a:chExt cx="2424427" cy="1335513"/>
            </a:xfrm>
          </p:grpSpPr>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0351" y="888366"/>
                <a:ext cx="539183" cy="573895"/>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0823" y="656283"/>
                <a:ext cx="2013955" cy="1335513"/>
              </a:xfrm>
              <a:prstGeom prst="rect">
                <a:avLst/>
              </a:prstGeom>
              <a:effectLst>
                <a:outerShdw blurRad="50800" dist="38100" dir="2700000" algn="tl" rotWithShape="0">
                  <a:prstClr val="black">
                    <a:alpha val="40000"/>
                  </a:prstClr>
                </a:outerShdw>
              </a:effectLst>
            </p:spPr>
          </p:pic>
        </p:grpSp>
        <p:sp>
          <p:nvSpPr>
            <p:cNvPr id="75" name="TextBox 74"/>
            <p:cNvSpPr txBox="1"/>
            <p:nvPr/>
          </p:nvSpPr>
          <p:spPr>
            <a:xfrm>
              <a:off x="8180285" y="577265"/>
              <a:ext cx="1358791" cy="461665"/>
            </a:xfrm>
            <a:prstGeom prst="rect">
              <a:avLst/>
            </a:prstGeom>
            <a:noFill/>
          </p:spPr>
          <p:txBody>
            <a:bodyPr wrap="square" rtlCol="0">
              <a:spAutoFit/>
            </a:bodyPr>
            <a:lstStyle/>
            <a:p>
              <a:pPr defTabSz="914400"/>
              <a:r>
                <a:rPr lang="en-US" sz="2400" b="1" u="sng" dirty="0" smtClean="0">
                  <a:ln>
                    <a:solidFill>
                      <a:prstClr val="white">
                        <a:lumMod val="75000"/>
                      </a:prstClr>
                    </a:solidFill>
                  </a:ln>
                  <a:solidFill>
                    <a:srgbClr val="7030A0"/>
                  </a:solidFill>
                  <a:latin typeface="Tekton Pro Ext" panose="020F0605020208020904" pitchFamily="34" charset="0"/>
                </a:rPr>
                <a:t>FRUIT</a:t>
              </a:r>
              <a:endParaRPr lang="en-US" sz="2400" b="1" u="sng" dirty="0">
                <a:ln>
                  <a:solidFill>
                    <a:prstClr val="white">
                      <a:lumMod val="75000"/>
                    </a:prstClr>
                  </a:solidFill>
                </a:ln>
                <a:solidFill>
                  <a:srgbClr val="7030A0"/>
                </a:solidFill>
                <a:latin typeface="Tekton Pro Ext" panose="020F0605020208020904" pitchFamily="34" charset="0"/>
              </a:endParaRPr>
            </a:p>
          </p:txBody>
        </p:sp>
      </p:grpSp>
      <p:grpSp>
        <p:nvGrpSpPr>
          <p:cNvPr id="95" name="Group 94"/>
          <p:cNvGrpSpPr/>
          <p:nvPr/>
        </p:nvGrpSpPr>
        <p:grpSpPr>
          <a:xfrm>
            <a:off x="-64767" y="2069948"/>
            <a:ext cx="1225020" cy="1531276"/>
            <a:chOff x="4378910" y="928344"/>
            <a:chExt cx="1225020" cy="1531276"/>
          </a:xfrm>
        </p:grpSpPr>
        <p:pic>
          <p:nvPicPr>
            <p:cNvPr id="96" name="Picture 9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8910" y="928344"/>
              <a:ext cx="1225020" cy="1531276"/>
            </a:xfrm>
            <a:prstGeom prst="rect">
              <a:avLst/>
            </a:prstGeom>
          </p:spPr>
        </p:pic>
        <p:sp>
          <p:nvSpPr>
            <p:cNvPr id="97" name="TextBox 96"/>
            <p:cNvSpPr txBox="1"/>
            <p:nvPr/>
          </p:nvSpPr>
          <p:spPr>
            <a:xfrm>
              <a:off x="4591050" y="1454779"/>
              <a:ext cx="789276" cy="830997"/>
            </a:xfrm>
            <a:prstGeom prst="rect">
              <a:avLst/>
            </a:prstGeom>
            <a:noFill/>
          </p:spPr>
          <p:txBody>
            <a:bodyPr wrap="square" rtlCol="0">
              <a:spAutoFit/>
            </a:bodyPr>
            <a:lstStyle/>
            <a:p>
              <a:pPr algn="ctr" defTabSz="914400"/>
              <a:r>
                <a:rPr lang="en-US" sz="1600" dirty="0" smtClean="0">
                  <a:solidFill>
                    <a:prstClr val="black"/>
                  </a:solidFill>
                </a:rPr>
                <a:t>8-oz.</a:t>
              </a:r>
            </a:p>
            <a:p>
              <a:pPr algn="ctr" defTabSz="914400"/>
              <a:r>
                <a:rPr lang="en-US" sz="1600" dirty="0" smtClean="0">
                  <a:solidFill>
                    <a:prstClr val="black"/>
                  </a:solidFill>
                </a:rPr>
                <a:t>100% Juice</a:t>
              </a:r>
              <a:endParaRPr lang="en-US" sz="1600" dirty="0">
                <a:solidFill>
                  <a:prstClr val="black"/>
                </a:solidFill>
              </a:endParaRPr>
            </a:p>
          </p:txBody>
        </p:sp>
      </p:grpSp>
      <p:grpSp>
        <p:nvGrpSpPr>
          <p:cNvPr id="99" name="Group 98"/>
          <p:cNvGrpSpPr/>
          <p:nvPr/>
        </p:nvGrpSpPr>
        <p:grpSpPr>
          <a:xfrm>
            <a:off x="1888822" y="1484331"/>
            <a:ext cx="5963184" cy="5551392"/>
            <a:chOff x="1912692" y="1007892"/>
            <a:chExt cx="5963184" cy="5551392"/>
          </a:xfrm>
        </p:grpSpPr>
        <p:grpSp>
          <p:nvGrpSpPr>
            <p:cNvPr id="102" name="Group 101"/>
            <p:cNvGrpSpPr/>
            <p:nvPr/>
          </p:nvGrpSpPr>
          <p:grpSpPr>
            <a:xfrm>
              <a:off x="1912692" y="1007892"/>
              <a:ext cx="5963184" cy="5551392"/>
              <a:chOff x="1874839" y="1119838"/>
              <a:chExt cx="6182951" cy="5551392"/>
            </a:xfrm>
          </p:grpSpPr>
          <p:sp>
            <p:nvSpPr>
              <p:cNvPr id="115" name="Pie 114"/>
              <p:cNvSpPr/>
              <p:nvPr/>
            </p:nvSpPr>
            <p:spPr>
              <a:xfrm rot="4862428" flipH="1">
                <a:off x="2211157" y="867420"/>
                <a:ext cx="5493172" cy="5998938"/>
              </a:xfrm>
              <a:prstGeom prst="pie">
                <a:avLst>
                  <a:gd name="adj1" fmla="val 10218963"/>
                  <a:gd name="adj2" fmla="val 156201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black"/>
                  </a:solidFill>
                </a:endParaRPr>
              </a:p>
            </p:txBody>
          </p:sp>
          <p:grpSp>
            <p:nvGrpSpPr>
              <p:cNvPr id="116" name="Group 115"/>
              <p:cNvGrpSpPr/>
              <p:nvPr/>
            </p:nvGrpSpPr>
            <p:grpSpPr>
              <a:xfrm>
                <a:off x="1874839" y="1119838"/>
                <a:ext cx="6182951" cy="5551392"/>
                <a:chOff x="1874839" y="1119838"/>
                <a:chExt cx="6182951" cy="5551392"/>
              </a:xfrm>
            </p:grpSpPr>
            <p:sp>
              <p:nvSpPr>
                <p:cNvPr id="117" name="Pie 116"/>
                <p:cNvSpPr/>
                <p:nvPr/>
              </p:nvSpPr>
              <p:spPr>
                <a:xfrm flipH="1">
                  <a:off x="1943834" y="1119838"/>
                  <a:ext cx="6004951" cy="5551392"/>
                </a:xfrm>
                <a:prstGeom prst="pie">
                  <a:avLst>
                    <a:gd name="adj1" fmla="val 10754783"/>
                    <a:gd name="adj2" fmla="val 162122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black"/>
                    </a:solidFill>
                  </a:endParaRPr>
                </a:p>
              </p:txBody>
            </p:sp>
            <p:sp>
              <p:nvSpPr>
                <p:cNvPr id="118" name="Pie 117"/>
                <p:cNvSpPr/>
                <p:nvPr/>
              </p:nvSpPr>
              <p:spPr>
                <a:xfrm>
                  <a:off x="1874839" y="1119838"/>
                  <a:ext cx="6182951" cy="5500272"/>
                </a:xfrm>
                <a:prstGeom prst="pie">
                  <a:avLst>
                    <a:gd name="adj1" fmla="val 5430120"/>
                    <a:gd name="adj2" fmla="val 1621123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black"/>
                    </a:solidFill>
                  </a:endParaRPr>
                </a:p>
              </p:txBody>
            </p:sp>
            <p:grpSp>
              <p:nvGrpSpPr>
                <p:cNvPr id="119" name="Group 118"/>
                <p:cNvGrpSpPr/>
                <p:nvPr/>
              </p:nvGrpSpPr>
              <p:grpSpPr>
                <a:xfrm>
                  <a:off x="2212174" y="1439048"/>
                  <a:ext cx="5506850" cy="4863722"/>
                  <a:chOff x="3253339" y="1601502"/>
                  <a:chExt cx="4105012" cy="4019652"/>
                </a:xfrm>
              </p:grpSpPr>
              <p:sp>
                <p:nvSpPr>
                  <p:cNvPr id="137" name="Oval 136"/>
                  <p:cNvSpPr/>
                  <p:nvPr/>
                </p:nvSpPr>
                <p:spPr>
                  <a:xfrm>
                    <a:off x="3253339" y="1626669"/>
                    <a:ext cx="4004109" cy="399448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38" name="Pie 137"/>
                  <p:cNvSpPr/>
                  <p:nvPr/>
                </p:nvSpPr>
                <p:spPr>
                  <a:xfrm>
                    <a:off x="3267614" y="1626669"/>
                    <a:ext cx="4090737" cy="3994484"/>
                  </a:xfrm>
                  <a:prstGeom prst="pie">
                    <a:avLst>
                      <a:gd name="adj1" fmla="val 5436826"/>
                      <a:gd name="adj2" fmla="val 16200000"/>
                    </a:avLst>
                  </a:prstGeom>
                  <a:gradFill flip="none" rotWithShape="1">
                    <a:gsLst>
                      <a:gs pos="100000">
                        <a:srgbClr val="DBB691">
                          <a:tint val="66000"/>
                          <a:satMod val="160000"/>
                        </a:srgbClr>
                      </a:gs>
                      <a:gs pos="29000">
                        <a:srgbClr val="DBB691">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black"/>
                      </a:solidFill>
                    </a:endParaRPr>
                  </a:p>
                </p:txBody>
              </p:sp>
              <p:sp>
                <p:nvSpPr>
                  <p:cNvPr id="139" name="Pie 138"/>
                  <p:cNvSpPr/>
                  <p:nvPr/>
                </p:nvSpPr>
                <p:spPr>
                  <a:xfrm rot="4862428" flipH="1">
                    <a:off x="3300459" y="1650526"/>
                    <a:ext cx="4016905" cy="3918858"/>
                  </a:xfrm>
                  <a:prstGeom prst="pie">
                    <a:avLst>
                      <a:gd name="adj1" fmla="val 10218963"/>
                      <a:gd name="adj2" fmla="val 15620145"/>
                    </a:avLst>
                  </a:prstGeom>
                  <a:gradFill flip="none" rotWithShape="1">
                    <a:gsLst>
                      <a:gs pos="100000">
                        <a:srgbClr val="B2D69A"/>
                      </a:gs>
                      <a:gs pos="0">
                        <a:srgbClr val="B2D69A">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black"/>
                      </a:solidFill>
                    </a:endParaRPr>
                  </a:p>
                </p:txBody>
              </p:sp>
              <p:sp>
                <p:nvSpPr>
                  <p:cNvPr id="140" name="Pie 139"/>
                  <p:cNvSpPr/>
                  <p:nvPr/>
                </p:nvSpPr>
                <p:spPr>
                  <a:xfrm flipH="1">
                    <a:off x="3353070" y="1626668"/>
                    <a:ext cx="3907855" cy="3994485"/>
                  </a:xfrm>
                  <a:prstGeom prst="pie">
                    <a:avLst>
                      <a:gd name="adj1" fmla="val 10761374"/>
                      <a:gd name="adj2" fmla="val 16200000"/>
                    </a:avLst>
                  </a:prstGeom>
                  <a:gradFill flip="none" rotWithShape="1">
                    <a:gsLst>
                      <a:gs pos="0">
                        <a:schemeClr val="bg1"/>
                      </a:gs>
                      <a:gs pos="89000">
                        <a:srgbClr val="E9B9B9"/>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black"/>
                      </a:solidFill>
                    </a:endParaRPr>
                  </a:p>
                </p:txBody>
              </p:sp>
            </p:grpSp>
            <p:pic>
              <p:nvPicPr>
                <p:cNvPr id="120" name="Picture 1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55546" y="2906636"/>
                  <a:ext cx="1603615" cy="1202712"/>
                </a:xfrm>
                <a:prstGeom prst="rect">
                  <a:avLst/>
                </a:prstGeom>
                <a:effectLst>
                  <a:outerShdw blurRad="50800" dist="38100" dir="2700000" algn="tl" rotWithShape="0">
                    <a:prstClr val="black">
                      <a:alpha val="40000"/>
                    </a:prstClr>
                  </a:outerShdw>
                </a:effectLst>
              </p:spPr>
            </p:pic>
            <p:pic>
              <p:nvPicPr>
                <p:cNvPr id="121" name="Picture 1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731284">
                  <a:off x="2793119" y="3436239"/>
                  <a:ext cx="1005546" cy="1005546"/>
                </a:xfrm>
                <a:prstGeom prst="rect">
                  <a:avLst/>
                </a:prstGeom>
                <a:effectLst>
                  <a:outerShdw blurRad="50800" dist="38100" dir="2700000" algn="tl" rotWithShape="0">
                    <a:prstClr val="black">
                      <a:alpha val="40000"/>
                    </a:prstClr>
                  </a:outerShdw>
                </a:effectLst>
              </p:spPr>
            </p:pic>
            <p:pic>
              <p:nvPicPr>
                <p:cNvPr id="122" name="Picture 1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73851" y="4503526"/>
                  <a:ext cx="1064403" cy="798303"/>
                </a:xfrm>
                <a:prstGeom prst="rect">
                  <a:avLst/>
                </a:prstGeom>
                <a:effectLst>
                  <a:outerShdw blurRad="50800" dist="38100" dir="2700000" algn="tl" rotWithShape="0">
                    <a:prstClr val="black">
                      <a:alpha val="40000"/>
                    </a:prstClr>
                  </a:outerShdw>
                </a:effectLst>
              </p:spPr>
            </p:pic>
            <p:pic>
              <p:nvPicPr>
                <p:cNvPr id="123" name="Picture 1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96084" y="2399590"/>
                  <a:ext cx="870038" cy="776524"/>
                </a:xfrm>
                <a:prstGeom prst="rect">
                  <a:avLst/>
                </a:prstGeom>
                <a:effectLst>
                  <a:outerShdw blurRad="50800" dist="38100" dir="2700000" algn="tl" rotWithShape="0">
                    <a:prstClr val="black">
                      <a:alpha val="40000"/>
                    </a:prstClr>
                  </a:outerShdw>
                </a:effectLst>
              </p:spPr>
            </p:pic>
            <p:pic>
              <p:nvPicPr>
                <p:cNvPr id="124" name="Picture 1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68909">
                  <a:off x="6749628" y="2802082"/>
                  <a:ext cx="658502" cy="747623"/>
                </a:xfrm>
                <a:prstGeom prst="rect">
                  <a:avLst/>
                </a:prstGeom>
                <a:effectLst>
                  <a:outerShdw blurRad="50800" dist="38100" dir="2700000" algn="tl" rotWithShape="0">
                    <a:prstClr val="black">
                      <a:alpha val="40000"/>
                    </a:prstClr>
                  </a:outerShdw>
                </a:effectLst>
              </p:spPr>
            </p:pic>
            <p:pic>
              <p:nvPicPr>
                <p:cNvPr id="125" name="Picture 1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56584">
                  <a:off x="5129428" y="1758518"/>
                  <a:ext cx="1393381" cy="928922"/>
                </a:xfrm>
                <a:prstGeom prst="rect">
                  <a:avLst/>
                </a:prstGeom>
                <a:effectLst>
                  <a:outerShdw blurRad="50800" dist="38100" dir="2700000" algn="tl" rotWithShape="0">
                    <a:prstClr val="black">
                      <a:alpha val="40000"/>
                    </a:prstClr>
                  </a:outerShdw>
                </a:effectLst>
              </p:spPr>
            </p:pic>
            <p:pic>
              <p:nvPicPr>
                <p:cNvPr id="126" name="Picture 1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54097" y="2728776"/>
                  <a:ext cx="756062" cy="1134803"/>
                </a:xfrm>
                <a:prstGeom prst="rect">
                  <a:avLst/>
                </a:prstGeom>
                <a:effectLst>
                  <a:outerShdw blurRad="50800" dist="38100" dir="2700000" algn="tl" rotWithShape="0">
                    <a:prstClr val="black">
                      <a:alpha val="40000"/>
                    </a:prstClr>
                  </a:outerShdw>
                </a:effectLst>
              </p:spPr>
            </p:pic>
            <p:pic>
              <p:nvPicPr>
                <p:cNvPr id="127" name="Picture 12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86378" y="2748741"/>
                  <a:ext cx="1298981" cy="811051"/>
                </a:xfrm>
                <a:prstGeom prst="rect">
                  <a:avLst/>
                </a:prstGeom>
                <a:effectLst>
                  <a:outerShdw blurRad="50800" dist="38100" dir="2700000" algn="tl" rotWithShape="0">
                    <a:prstClr val="black">
                      <a:alpha val="40000"/>
                    </a:prstClr>
                  </a:outerShdw>
                </a:effectLst>
              </p:spPr>
            </p:pic>
            <p:pic>
              <p:nvPicPr>
                <p:cNvPr id="128" name="Picture 12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0963711">
                  <a:off x="5862838" y="2345032"/>
                  <a:ext cx="1223690" cy="688326"/>
                </a:xfrm>
                <a:prstGeom prst="rect">
                  <a:avLst/>
                </a:prstGeom>
                <a:effectLst>
                  <a:outerShdw blurRad="50800" dist="38100" dir="2700000" algn="tl" rotWithShape="0">
                    <a:prstClr val="black">
                      <a:alpha val="40000"/>
                    </a:prstClr>
                  </a:outerShdw>
                </a:effectLst>
              </p:spPr>
            </p:pic>
            <p:pic>
              <p:nvPicPr>
                <p:cNvPr id="129" name="Picture 12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849754" y="3813627"/>
                  <a:ext cx="1162174" cy="774783"/>
                </a:xfrm>
                <a:prstGeom prst="rect">
                  <a:avLst/>
                </a:prstGeom>
                <a:effectLst>
                  <a:outerShdw blurRad="50800" dist="38100" dir="2700000" algn="tl" rotWithShape="0">
                    <a:prstClr val="black">
                      <a:alpha val="40000"/>
                    </a:prstClr>
                  </a:outerShdw>
                </a:effectLst>
              </p:spPr>
            </p:pic>
            <p:pic>
              <p:nvPicPr>
                <p:cNvPr id="130" name="Picture 12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235219" y="4895333"/>
                  <a:ext cx="857733" cy="714778"/>
                </a:xfrm>
                <a:prstGeom prst="rect">
                  <a:avLst/>
                </a:prstGeom>
                <a:effectLst>
                  <a:outerShdw blurRad="50800" dist="38100" dir="2700000" algn="tl" rotWithShape="0">
                    <a:prstClr val="black">
                      <a:alpha val="40000"/>
                    </a:prstClr>
                  </a:outerShdw>
                </a:effectLst>
              </p:spPr>
            </p:pic>
            <p:pic>
              <p:nvPicPr>
                <p:cNvPr id="131" name="Picture 13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40887" y="4284297"/>
                  <a:ext cx="821585" cy="657268"/>
                </a:xfrm>
                <a:prstGeom prst="rect">
                  <a:avLst/>
                </a:prstGeom>
                <a:effectLst>
                  <a:outerShdw blurRad="50800" dist="38100" dir="2700000" algn="tl" rotWithShape="0">
                    <a:prstClr val="black">
                      <a:alpha val="40000"/>
                    </a:prstClr>
                  </a:outerShdw>
                </a:effectLst>
              </p:spPr>
            </p:pic>
            <p:pic>
              <p:nvPicPr>
                <p:cNvPr id="132" name="Picture 131"/>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5171833" y="4134575"/>
                  <a:ext cx="1524000" cy="1132331"/>
                </a:xfrm>
                <a:prstGeom prst="rect">
                  <a:avLst/>
                </a:prstGeom>
                <a:effectLst>
                  <a:outerShdw blurRad="50800" dist="38100" dir="2700000" algn="tl" rotWithShape="0">
                    <a:prstClr val="black">
                      <a:alpha val="40000"/>
                    </a:prstClr>
                  </a:outerShdw>
                </a:effectLst>
              </p:spPr>
            </p:pic>
            <p:pic>
              <p:nvPicPr>
                <p:cNvPr id="133" name="Picture 13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56986" y="5436300"/>
                  <a:ext cx="585191" cy="570967"/>
                </a:xfrm>
                <a:prstGeom prst="rect">
                  <a:avLst/>
                </a:prstGeom>
                <a:effectLst>
                  <a:outerShdw blurRad="50800" dist="38100" dir="2700000" algn="tl" rotWithShape="0">
                    <a:prstClr val="black">
                      <a:alpha val="40000"/>
                    </a:prstClr>
                  </a:outerShdw>
                </a:effectLst>
              </p:spPr>
            </p:pic>
            <p:pic>
              <p:nvPicPr>
                <p:cNvPr id="134" name="Picture 13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860576" y="4471028"/>
                  <a:ext cx="821585" cy="821585"/>
                </a:xfrm>
                <a:prstGeom prst="rect">
                  <a:avLst/>
                </a:prstGeom>
                <a:effectLst>
                  <a:outerShdw blurRad="50800" dist="38100" dir="2700000" algn="tl" rotWithShape="0">
                    <a:prstClr val="black">
                      <a:alpha val="40000"/>
                    </a:prstClr>
                  </a:outerShdw>
                </a:effectLst>
              </p:spPr>
            </p:pic>
            <p:pic>
              <p:nvPicPr>
                <p:cNvPr id="135" name="Picture 13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785479" y="4909358"/>
                  <a:ext cx="985902" cy="821585"/>
                </a:xfrm>
                <a:prstGeom prst="rect">
                  <a:avLst/>
                </a:prstGeom>
                <a:effectLst>
                  <a:outerShdw blurRad="50800" dist="38100" dir="2700000" algn="tl" rotWithShape="0">
                    <a:prstClr val="black">
                      <a:alpha val="40000"/>
                    </a:prstClr>
                  </a:outerShdw>
                </a:effectLst>
              </p:spPr>
            </p:pic>
            <p:pic>
              <p:nvPicPr>
                <p:cNvPr id="136" name="Picture 135"/>
                <p:cNvPicPr>
                  <a:picLocks noChangeAspect="1"/>
                </p:cNvPicPr>
                <p:nvPr/>
              </p:nvPicPr>
              <p:blipFill rotWithShape="1">
                <a:blip r:embed="rId30" cstate="print">
                  <a:extLst>
                    <a:ext uri="{28A0092B-C50C-407E-A947-70E740481C1C}">
                      <a14:useLocalDpi xmlns:a14="http://schemas.microsoft.com/office/drawing/2010/main" val="0"/>
                    </a:ext>
                  </a:extLst>
                </a:blip>
                <a:srcRect/>
                <a:stretch/>
              </p:blipFill>
              <p:spPr>
                <a:xfrm rot="20450038">
                  <a:off x="2601486" y="2852214"/>
                  <a:ext cx="960061" cy="446869"/>
                </a:xfrm>
                <a:prstGeom prst="rect">
                  <a:avLst/>
                </a:prstGeom>
                <a:effectLst>
                  <a:outerShdw blurRad="50800" dist="38100" dir="2700000" algn="tl" rotWithShape="0">
                    <a:prstClr val="black">
                      <a:alpha val="40000"/>
                    </a:prstClr>
                  </a:outerShdw>
                </a:effectLst>
              </p:spPr>
            </p:pic>
          </p:grpSp>
        </p:grpSp>
        <p:pic>
          <p:nvPicPr>
            <p:cNvPr id="103" name="Picture 102"/>
            <p:cNvPicPr>
              <a:picLocks noChangeAspect="1"/>
            </p:cNvPicPr>
            <p:nvPr/>
          </p:nvPicPr>
          <p:blipFill rotWithShape="1">
            <a:blip r:embed="rId31" cstate="print">
              <a:extLst>
                <a:ext uri="{28A0092B-C50C-407E-A947-70E740481C1C}">
                  <a14:useLocalDpi xmlns:a14="http://schemas.microsoft.com/office/drawing/2010/main" val="0"/>
                </a:ext>
              </a:extLst>
            </a:blip>
            <a:srcRect/>
            <a:stretch/>
          </p:blipFill>
          <p:spPr>
            <a:xfrm>
              <a:off x="2967561" y="2027580"/>
              <a:ext cx="1916878" cy="933859"/>
            </a:xfrm>
            <a:prstGeom prst="rect">
              <a:avLst/>
            </a:prstGeom>
          </p:spPr>
        </p:pic>
        <p:sp>
          <p:nvSpPr>
            <p:cNvPr id="104" name="TextBox 103"/>
            <p:cNvSpPr txBox="1"/>
            <p:nvPr/>
          </p:nvSpPr>
          <p:spPr>
            <a:xfrm rot="17925959">
              <a:off x="1763805" y="2194900"/>
              <a:ext cx="1500213" cy="400110"/>
            </a:xfrm>
            <a:prstGeom prst="rect">
              <a:avLst/>
            </a:prstGeom>
            <a:noFill/>
          </p:spPr>
          <p:txBody>
            <a:bodyPr wrap="square" rtlCol="0">
              <a:spAutoFit/>
            </a:bodyPr>
            <a:lstStyle/>
            <a:p>
              <a:pPr defTabSz="914400"/>
              <a:r>
                <a:rPr lang="en-US" sz="2000" b="1" dirty="0" smtClean="0">
                  <a:ln>
                    <a:solidFill>
                      <a:prstClr val="white">
                        <a:lumMod val="65000"/>
                      </a:prstClr>
                    </a:solidFill>
                  </a:ln>
                  <a:solidFill>
                    <a:prstClr val="white"/>
                  </a:solidFill>
                  <a:latin typeface="Tekton Pro Ext" panose="020F0605020208020904" pitchFamily="34" charset="0"/>
                </a:rPr>
                <a:t>Carbs/</a:t>
              </a:r>
              <a:endParaRPr lang="en-US" sz="2000" b="1" dirty="0">
                <a:ln>
                  <a:solidFill>
                    <a:prstClr val="white">
                      <a:lumMod val="65000"/>
                    </a:prstClr>
                  </a:solidFill>
                </a:ln>
                <a:solidFill>
                  <a:prstClr val="white"/>
                </a:solidFill>
                <a:latin typeface="Tekton Pro Ext" panose="020F0605020208020904" pitchFamily="34" charset="0"/>
              </a:endParaRPr>
            </a:p>
          </p:txBody>
        </p:sp>
        <p:sp>
          <p:nvSpPr>
            <p:cNvPr id="105" name="TextBox 104"/>
            <p:cNvSpPr txBox="1"/>
            <p:nvPr/>
          </p:nvSpPr>
          <p:spPr>
            <a:xfrm rot="18966673">
              <a:off x="2371029" y="1550703"/>
              <a:ext cx="1475131" cy="400110"/>
            </a:xfrm>
            <a:prstGeom prst="rect">
              <a:avLst/>
            </a:prstGeom>
            <a:noFill/>
          </p:spPr>
          <p:txBody>
            <a:bodyPr wrap="square" rtlCol="0">
              <a:spAutoFit/>
            </a:bodyPr>
            <a:lstStyle/>
            <a:p>
              <a:pPr defTabSz="914400"/>
              <a:r>
                <a:rPr lang="en-US" sz="2000" b="1" dirty="0" smtClean="0">
                  <a:ln>
                    <a:solidFill>
                      <a:prstClr val="white">
                        <a:lumMod val="65000"/>
                      </a:prstClr>
                    </a:solidFill>
                  </a:ln>
                  <a:solidFill>
                    <a:prstClr val="white"/>
                  </a:solidFill>
                  <a:latin typeface="Tekton Pro Ext" panose="020F0605020208020904" pitchFamily="34" charset="0"/>
                </a:rPr>
                <a:t>Grains</a:t>
              </a:r>
              <a:endParaRPr lang="en-US" sz="2000" b="1" dirty="0">
                <a:ln>
                  <a:solidFill>
                    <a:prstClr val="white">
                      <a:lumMod val="65000"/>
                    </a:prstClr>
                  </a:solidFill>
                </a:ln>
                <a:solidFill>
                  <a:prstClr val="white"/>
                </a:solidFill>
                <a:latin typeface="Tekton Pro Ext" panose="020F0605020208020904" pitchFamily="34" charset="0"/>
              </a:endParaRPr>
            </a:p>
          </p:txBody>
        </p:sp>
        <p:pic>
          <p:nvPicPr>
            <p:cNvPr id="106" name="Picture 10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33361" y="2725310"/>
              <a:ext cx="1227257" cy="818171"/>
            </a:xfrm>
            <a:prstGeom prst="rect">
              <a:avLst/>
            </a:prstGeom>
          </p:spPr>
        </p:pic>
        <p:sp>
          <p:nvSpPr>
            <p:cNvPr id="107" name="TextBox 106"/>
            <p:cNvSpPr txBox="1"/>
            <p:nvPr/>
          </p:nvSpPr>
          <p:spPr>
            <a:xfrm rot="2312716">
              <a:off x="6215982" y="1683072"/>
              <a:ext cx="981016" cy="400110"/>
            </a:xfrm>
            <a:prstGeom prst="rect">
              <a:avLst/>
            </a:prstGeom>
            <a:noFill/>
          </p:spPr>
          <p:txBody>
            <a:bodyPr wrap="square" rtlCol="0">
              <a:spAutoFit/>
            </a:bodyPr>
            <a:lstStyle/>
            <a:p>
              <a:pPr defTabSz="914400"/>
              <a:r>
                <a:rPr lang="en-US" sz="2000" b="1" dirty="0" smtClean="0">
                  <a:ln>
                    <a:solidFill>
                      <a:prstClr val="white">
                        <a:lumMod val="65000"/>
                      </a:prstClr>
                    </a:solidFill>
                  </a:ln>
                  <a:solidFill>
                    <a:prstClr val="white"/>
                  </a:solidFill>
                  <a:latin typeface="Tekton Pro Ext" panose="020F0605020208020904" pitchFamily="34" charset="0"/>
                </a:rPr>
                <a:t>Lean</a:t>
              </a:r>
              <a:endParaRPr lang="en-US" sz="2000" b="1" dirty="0">
                <a:ln>
                  <a:solidFill>
                    <a:prstClr val="white">
                      <a:lumMod val="65000"/>
                    </a:prstClr>
                  </a:solidFill>
                </a:ln>
                <a:solidFill>
                  <a:prstClr val="white"/>
                </a:solidFill>
                <a:latin typeface="Tekton Pro Ext" panose="020F0605020208020904" pitchFamily="34" charset="0"/>
              </a:endParaRPr>
            </a:p>
          </p:txBody>
        </p:sp>
        <p:sp>
          <p:nvSpPr>
            <p:cNvPr id="108" name="TextBox 107"/>
            <p:cNvSpPr txBox="1"/>
            <p:nvPr/>
          </p:nvSpPr>
          <p:spPr>
            <a:xfrm rot="3355866">
              <a:off x="6566658" y="2352303"/>
              <a:ext cx="1408994" cy="400110"/>
            </a:xfrm>
            <a:prstGeom prst="rect">
              <a:avLst/>
            </a:prstGeom>
            <a:noFill/>
          </p:spPr>
          <p:txBody>
            <a:bodyPr wrap="square" rtlCol="0">
              <a:spAutoFit/>
            </a:bodyPr>
            <a:lstStyle/>
            <a:p>
              <a:pPr defTabSz="914400"/>
              <a:r>
                <a:rPr lang="en-US" sz="2000" b="1" dirty="0" smtClean="0">
                  <a:ln>
                    <a:solidFill>
                      <a:prstClr val="white">
                        <a:lumMod val="65000"/>
                      </a:prstClr>
                    </a:solidFill>
                  </a:ln>
                  <a:solidFill>
                    <a:prstClr val="white"/>
                  </a:solidFill>
                  <a:latin typeface="Tekton Pro Ext" panose="020F0605020208020904" pitchFamily="34" charset="0"/>
                </a:rPr>
                <a:t>Protein</a:t>
              </a:r>
              <a:endParaRPr lang="en-US" sz="2000" b="1" dirty="0">
                <a:ln>
                  <a:solidFill>
                    <a:prstClr val="white">
                      <a:lumMod val="65000"/>
                    </a:prstClr>
                  </a:solidFill>
                </a:ln>
                <a:solidFill>
                  <a:prstClr val="white"/>
                </a:solidFill>
                <a:latin typeface="Tekton Pro Ext" panose="020F0605020208020904" pitchFamily="34" charset="0"/>
              </a:endParaRPr>
            </a:p>
          </p:txBody>
        </p:sp>
        <p:sp>
          <p:nvSpPr>
            <p:cNvPr id="109" name="TextBox 108"/>
            <p:cNvSpPr txBox="1"/>
            <p:nvPr/>
          </p:nvSpPr>
          <p:spPr>
            <a:xfrm rot="18677083">
              <a:off x="6349722" y="5256765"/>
              <a:ext cx="1021725" cy="400110"/>
            </a:xfrm>
            <a:prstGeom prst="rect">
              <a:avLst/>
            </a:prstGeom>
            <a:noFill/>
          </p:spPr>
          <p:txBody>
            <a:bodyPr wrap="square" rtlCol="0">
              <a:spAutoFit/>
            </a:bodyPr>
            <a:lstStyle/>
            <a:p>
              <a:pPr defTabSz="914400"/>
              <a:r>
                <a:rPr lang="en-US" sz="2000" b="1" dirty="0" err="1" smtClean="0">
                  <a:ln>
                    <a:solidFill>
                      <a:prstClr val="white">
                        <a:lumMod val="65000"/>
                      </a:prstClr>
                    </a:solidFill>
                  </a:ln>
                  <a:solidFill>
                    <a:prstClr val="white"/>
                  </a:solidFill>
                  <a:latin typeface="Tekton Pro Ext" panose="020F0605020208020904" pitchFamily="34" charset="0"/>
                </a:rPr>
                <a:t>Vege</a:t>
              </a:r>
              <a:endParaRPr lang="en-US" sz="2000" b="1" dirty="0">
                <a:ln>
                  <a:solidFill>
                    <a:prstClr val="white">
                      <a:lumMod val="65000"/>
                    </a:prstClr>
                  </a:solidFill>
                </a:ln>
                <a:solidFill>
                  <a:prstClr val="white"/>
                </a:solidFill>
                <a:latin typeface="Tekton Pro Ext" panose="020F0605020208020904" pitchFamily="34" charset="0"/>
              </a:endParaRPr>
            </a:p>
          </p:txBody>
        </p:sp>
        <p:sp>
          <p:nvSpPr>
            <p:cNvPr id="110" name="TextBox 109"/>
            <p:cNvSpPr txBox="1"/>
            <p:nvPr/>
          </p:nvSpPr>
          <p:spPr>
            <a:xfrm rot="18189903">
              <a:off x="6673998" y="4637063"/>
              <a:ext cx="1237885" cy="400110"/>
            </a:xfrm>
            <a:prstGeom prst="rect">
              <a:avLst/>
            </a:prstGeom>
            <a:noFill/>
          </p:spPr>
          <p:txBody>
            <a:bodyPr wrap="square" rtlCol="0">
              <a:spAutoFit/>
            </a:bodyPr>
            <a:lstStyle/>
            <a:p>
              <a:pPr defTabSz="914400"/>
              <a:r>
                <a:rPr lang="en-US" sz="2000" b="1" dirty="0" smtClean="0">
                  <a:ln>
                    <a:solidFill>
                      <a:prstClr val="white">
                        <a:lumMod val="65000"/>
                      </a:prstClr>
                    </a:solidFill>
                  </a:ln>
                  <a:solidFill>
                    <a:prstClr val="white"/>
                  </a:solidFill>
                  <a:latin typeface="Tekton Pro Ext" panose="020F0605020208020904" pitchFamily="34" charset="0"/>
                </a:rPr>
                <a:t>tables</a:t>
              </a:r>
              <a:endParaRPr lang="en-US" sz="2000" b="1" dirty="0">
                <a:ln>
                  <a:solidFill>
                    <a:prstClr val="white">
                      <a:lumMod val="65000"/>
                    </a:prstClr>
                  </a:solidFill>
                </a:ln>
                <a:solidFill>
                  <a:prstClr val="white"/>
                </a:solidFill>
                <a:latin typeface="Tekton Pro Ext" panose="020F0605020208020904" pitchFamily="34" charset="0"/>
              </a:endParaRPr>
            </a:p>
          </p:txBody>
        </p:sp>
        <p:pic>
          <p:nvPicPr>
            <p:cNvPr id="111" name="Picture 110"/>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423648" y="3415760"/>
              <a:ext cx="1563651" cy="1039891"/>
            </a:xfrm>
            <a:prstGeom prst="rect">
              <a:avLst/>
            </a:prstGeom>
            <a:effectLst>
              <a:outerShdw blurRad="50800" dist="38100" dir="2700000" algn="tl" rotWithShape="0">
                <a:prstClr val="black">
                  <a:alpha val="40000"/>
                </a:prstClr>
              </a:outerShdw>
            </a:effectLst>
          </p:spPr>
        </p:pic>
        <p:pic>
          <p:nvPicPr>
            <p:cNvPr id="112" name="Picture 111"/>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520187" y="3996163"/>
              <a:ext cx="1338921" cy="815123"/>
            </a:xfrm>
            <a:prstGeom prst="rect">
              <a:avLst/>
            </a:prstGeom>
            <a:effectLst>
              <a:outerShdw blurRad="50800" dist="38100" dir="2700000" algn="tl" rotWithShape="0">
                <a:prstClr val="black">
                  <a:alpha val="40000"/>
                </a:prstClr>
              </a:outerShdw>
            </a:effectLst>
          </p:spPr>
        </p:pic>
        <p:pic>
          <p:nvPicPr>
            <p:cNvPr id="113" name="Picture 6" descr="http://3.bp.blogspot.com/-X1SuGnsUUUA/UA7wD8sItZI/AAAAAAAAAMs/xNT-9DJDwOw/s1600/black_beans_2.gif"/>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077612" y="4320685"/>
              <a:ext cx="716754" cy="6803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80" name="TextBox 79"/>
          <p:cNvSpPr txBox="1"/>
          <p:nvPr/>
        </p:nvSpPr>
        <p:spPr>
          <a:xfrm>
            <a:off x="7503785" y="874625"/>
            <a:ext cx="1358791" cy="461665"/>
          </a:xfrm>
          <a:prstGeom prst="rect">
            <a:avLst/>
          </a:prstGeom>
          <a:noFill/>
        </p:spPr>
        <p:txBody>
          <a:bodyPr wrap="square" rtlCol="0">
            <a:spAutoFit/>
          </a:bodyPr>
          <a:lstStyle/>
          <a:p>
            <a:pPr defTabSz="914400"/>
            <a:r>
              <a:rPr lang="en-US" sz="2400" b="1" u="sng" dirty="0" smtClean="0">
                <a:ln>
                  <a:solidFill>
                    <a:prstClr val="white">
                      <a:lumMod val="75000"/>
                    </a:prstClr>
                  </a:solidFill>
                </a:ln>
                <a:solidFill>
                  <a:srgbClr val="0070C0"/>
                </a:solidFill>
                <a:latin typeface="Tekton Pro Ext" panose="020F0605020208020904" pitchFamily="34" charset="0"/>
              </a:rPr>
              <a:t>DAIRY</a:t>
            </a:r>
            <a:endParaRPr lang="en-US" sz="2400" b="1" u="sng" dirty="0">
              <a:ln>
                <a:solidFill>
                  <a:prstClr val="white">
                    <a:lumMod val="75000"/>
                  </a:prstClr>
                </a:solidFill>
              </a:ln>
              <a:solidFill>
                <a:srgbClr val="0070C0"/>
              </a:solidFill>
              <a:latin typeface="Tekton Pro Ext" panose="020F0605020208020904" pitchFamily="34" charset="0"/>
            </a:endParaRPr>
          </a:p>
        </p:txBody>
      </p:sp>
    </p:spTree>
    <p:extLst>
      <p:ext uri="{BB962C8B-B14F-4D97-AF65-F5344CB8AC3E}">
        <p14:creationId xmlns:p14="http://schemas.microsoft.com/office/powerpoint/2010/main" val="9037396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heme1">
  <a:themeElements>
    <a:clrScheme name="Custom 6">
      <a:dk1>
        <a:sysClr val="windowText" lastClr="000000"/>
      </a:dk1>
      <a:lt1>
        <a:sysClr val="window" lastClr="FFFFFF"/>
      </a:lt1>
      <a:dk2>
        <a:srgbClr val="444D26"/>
      </a:dk2>
      <a:lt2>
        <a:srgbClr val="FEFAC9"/>
      </a:lt2>
      <a:accent1>
        <a:srgbClr val="0C4D8D"/>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extLst>
    <a:ext uri="{05A4C25C-085E-4340-85A3-A5531E510DB2}">
      <thm15:themeFamily xmlns:thm15="http://schemas.microsoft.com/office/thememl/2012/main" name="Theme1" id="{654E3030-E568-448C-8920-77279930609C}" vid="{97BD223E-3DDD-4BDD-92F7-F18A5AC1D2D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4298</TotalTime>
  <Words>2688</Words>
  <Application>Microsoft Office PowerPoint</Application>
  <PresentationFormat>Custom</PresentationFormat>
  <Paragraphs>426</Paragraphs>
  <Slides>56</Slides>
  <Notes>14</Notes>
  <HiddenSlides>0</HiddenSlides>
  <MMClips>0</MMClips>
  <ScaleCrop>false</ScaleCrop>
  <HeadingPairs>
    <vt:vector size="6" baseType="variant">
      <vt:variant>
        <vt:lpstr>Fonts Used</vt:lpstr>
      </vt:variant>
      <vt:variant>
        <vt:i4>26</vt:i4>
      </vt:variant>
      <vt:variant>
        <vt:lpstr>Theme</vt:lpstr>
      </vt:variant>
      <vt:variant>
        <vt:i4>2</vt:i4>
      </vt:variant>
      <vt:variant>
        <vt:lpstr>Slide Titles</vt:lpstr>
      </vt:variant>
      <vt:variant>
        <vt:i4>56</vt:i4>
      </vt:variant>
    </vt:vector>
  </HeadingPairs>
  <TitlesOfParts>
    <vt:vector size="84" baseType="lpstr">
      <vt:lpstr>Adobe Fangsong Std R</vt:lpstr>
      <vt:lpstr>ACHEN</vt:lpstr>
      <vt:lpstr>Aharoni</vt:lpstr>
      <vt:lpstr>Architect</vt:lpstr>
      <vt:lpstr>Arial</vt:lpstr>
      <vt:lpstr>Berlin Sans FB Demi</vt:lpstr>
      <vt:lpstr>Bookman Old Style</vt:lpstr>
      <vt:lpstr>Calibri</vt:lpstr>
      <vt:lpstr>Calibri Light</vt:lpstr>
      <vt:lpstr>Californian FB</vt:lpstr>
      <vt:lpstr>Candara</vt:lpstr>
      <vt:lpstr>Courier New</vt:lpstr>
      <vt:lpstr>Eras Bold ITC</vt:lpstr>
      <vt:lpstr>Eras Demi ITC</vt:lpstr>
      <vt:lpstr>Eras Light ITC</vt:lpstr>
      <vt:lpstr>FIRE</vt:lpstr>
      <vt:lpstr>Impact</vt:lpstr>
      <vt:lpstr>PENCILPOINT</vt:lpstr>
      <vt:lpstr>Rockwell Extra Bold</vt:lpstr>
      <vt:lpstr>Segoe Script</vt:lpstr>
      <vt:lpstr>Symbol</vt:lpstr>
      <vt:lpstr>Tahoma</vt:lpstr>
      <vt:lpstr>Tekton Pro Ext</vt:lpstr>
      <vt:lpstr>Times New Roman</vt:lpstr>
      <vt:lpstr>TradeGothic LH Extended</vt:lpstr>
      <vt:lpstr>Wingdings</vt:lpstr>
      <vt:lpstr>1_Office Theme</vt:lpstr>
      <vt:lpstr>3_Theme1</vt:lpstr>
      <vt:lpstr>FUELING the Athlete</vt:lpstr>
      <vt:lpstr>What is PERFORMANCE Nutrition?</vt:lpstr>
      <vt:lpstr>PowerPoint Presentation</vt:lpstr>
      <vt:lpstr>THE BASICS</vt:lpstr>
      <vt:lpstr>WRESTLING</vt:lpstr>
      <vt:lpstr>PowerPoint Presentation</vt:lpstr>
      <vt:lpstr>ENERGY USE</vt:lpstr>
      <vt:lpstr>THE FOOD GROUPS Include all food groups at each meal. At Snacks: Combine 1 group from left side with 1 group from right side</vt:lpstr>
      <vt:lpstr>PowerPoint Presentation</vt:lpstr>
      <vt:lpstr>PowerPoint Presentation</vt:lpstr>
      <vt:lpstr>How FULL is Your Tank?</vt:lpstr>
      <vt:lpstr>THE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it REALLY matter what I eat?</vt:lpstr>
      <vt:lpstr>THE BASICS</vt:lpstr>
      <vt:lpstr>PowerPoint Presentation</vt:lpstr>
      <vt:lpstr>BULK of calories need to be consumed by mid-afternoon</vt:lpstr>
      <vt:lpstr>BREAKFAST: 500-900 calories</vt:lpstr>
      <vt:lpstr>THE BASICS</vt:lpstr>
      <vt:lpstr>PRE WORKOUT FUELING</vt:lpstr>
      <vt:lpstr>RECOVERY</vt:lpstr>
      <vt:lpstr>POST WORKOUT FUELING</vt:lpstr>
      <vt:lpstr>PowerPoint Presentation</vt:lpstr>
      <vt:lpstr>THE BASICS</vt:lpstr>
      <vt:lpstr>HYDRATION</vt:lpstr>
      <vt:lpstr>HYDRATION</vt:lpstr>
      <vt:lpstr>PowerPoint Presentation</vt:lpstr>
      <vt:lpstr>#checkyourpee</vt:lpstr>
      <vt:lpstr>THE BASICS</vt:lpstr>
      <vt:lpstr>PowerPoint Presentation</vt:lpstr>
      <vt:lpstr>WRESTLING specifics</vt:lpstr>
      <vt:lpstr>PowerPoint Presentation</vt:lpstr>
      <vt:lpstr>WRESTLING</vt:lpstr>
      <vt:lpstr>PowerPoint Presentation</vt:lpstr>
      <vt:lpstr>PowerPoint Presentation</vt:lpstr>
      <vt:lpstr>PowerPoint Presentation</vt:lpstr>
      <vt:lpstr>PowerPoint Presentation</vt:lpstr>
      <vt:lpstr>WRESTLING NUTRITION</vt:lpstr>
      <vt:lpstr>WEIGHT GAIN</vt:lpstr>
      <vt:lpstr>WEIGHT LOSS</vt:lpstr>
      <vt:lpstr>PowerPoint Presentation</vt:lpstr>
      <vt:lpstr>PowerPoint Presentation</vt:lpstr>
      <vt:lpstr>PowerPoint Presentation</vt:lpstr>
      <vt:lpstr>Example Real-Life Plan</vt:lpstr>
      <vt:lpstr>Example Real-Life Plan</vt:lpstr>
      <vt:lpstr>Example Real-Life Plan</vt:lpstr>
      <vt:lpstr>PowerPoint Presentation</vt:lpstr>
      <vt:lpstr>PowerPoint Presentation</vt:lpstr>
      <vt:lpstr>PowerPoint Presentation</vt:lpstr>
      <vt:lpstr>QUESTIONS</vt:lpstr>
    </vt:vector>
  </TitlesOfParts>
  <Company>University of Nebraska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Remmers</dc:creator>
  <cp:lastModifiedBy>Lindsey Remmers</cp:lastModifiedBy>
  <cp:revision>320</cp:revision>
  <cp:lastPrinted>2017-11-17T15:54:18Z</cp:lastPrinted>
  <dcterms:created xsi:type="dcterms:W3CDTF">2013-06-11T14:55:09Z</dcterms:created>
  <dcterms:modified xsi:type="dcterms:W3CDTF">2017-11-18T15:49:06Z</dcterms:modified>
</cp:coreProperties>
</file>