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23CD1DF1-E948-443B-A358-A381972120F3}">
  <a:tblStyle styleId="{23CD1DF1-E948-443B-A358-A381972120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55" d="100"/>
          <a:sy n="155" d="100"/>
        </p:scale>
        <p:origin x="-96" y="-71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1"/>
        <p:cNvGrpSpPr/>
        <p:nvPr/>
      </p:nvGrpSpPr>
      <p:grpSpPr>
        <a:xfrm>
          <a:off x="0" y="0"/>
          <a:ext cx="0" cy="0"/>
          <a:chOff x="0" y="0"/>
          <a:chExt cx="0" cy="0"/>
        </a:xfrm>
      </p:grpSpPr>
      <p:sp>
        <p:nvSpPr>
          <p:cNvPr id="132" name="Google Shape;132;g771205708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71205708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0"/>
        <p:cNvGrpSpPr/>
        <p:nvPr/>
      </p:nvGrpSpPr>
      <p:grpSpPr>
        <a:xfrm>
          <a:off x="0" y="0"/>
          <a:ext cx="0" cy="0"/>
          <a:chOff x="0" y="0"/>
          <a:chExt cx="0" cy="0"/>
        </a:xfrm>
      </p:grpSpPr>
      <p:sp>
        <p:nvSpPr>
          <p:cNvPr id="141" name="Google Shape;141;g771205708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71205708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9"/>
        <p:cNvGrpSpPr/>
        <p:nvPr/>
      </p:nvGrpSpPr>
      <p:grpSpPr>
        <a:xfrm>
          <a:off x="0" y="0"/>
          <a:ext cx="0" cy="0"/>
          <a:chOff x="0" y="0"/>
          <a:chExt cx="0" cy="0"/>
        </a:xfrm>
      </p:grpSpPr>
      <p:sp>
        <p:nvSpPr>
          <p:cNvPr id="150" name="Google Shape;150;g7712057083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71205708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1"/>
        <p:cNvGrpSpPr/>
        <p:nvPr/>
      </p:nvGrpSpPr>
      <p:grpSpPr>
        <a:xfrm>
          <a:off x="0" y="0"/>
          <a:ext cx="0" cy="0"/>
          <a:chOff x="0" y="0"/>
          <a:chExt cx="0" cy="0"/>
        </a:xfrm>
      </p:grpSpPr>
      <p:sp>
        <p:nvSpPr>
          <p:cNvPr id="162" name="Google Shape;162;g771205708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71205708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4"/>
        <p:cNvGrpSpPr/>
        <p:nvPr/>
      </p:nvGrpSpPr>
      <p:grpSpPr>
        <a:xfrm>
          <a:off x="0" y="0"/>
          <a:ext cx="0" cy="0"/>
          <a:chOff x="0" y="0"/>
          <a:chExt cx="0" cy="0"/>
        </a:xfrm>
      </p:grpSpPr>
      <p:sp>
        <p:nvSpPr>
          <p:cNvPr id="175" name="Google Shape;175;g771205708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1205708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7"/>
        <p:cNvGrpSpPr/>
        <p:nvPr/>
      </p:nvGrpSpPr>
      <p:grpSpPr>
        <a:xfrm>
          <a:off x="0" y="0"/>
          <a:ext cx="0" cy="0"/>
          <a:chOff x="0" y="0"/>
          <a:chExt cx="0" cy="0"/>
        </a:xfrm>
      </p:grpSpPr>
      <p:sp>
        <p:nvSpPr>
          <p:cNvPr id="188" name="Google Shape;188;g7712057083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712057083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7"/>
        <p:cNvGrpSpPr/>
        <p:nvPr/>
      </p:nvGrpSpPr>
      <p:grpSpPr>
        <a:xfrm>
          <a:off x="0" y="0"/>
          <a:ext cx="0" cy="0"/>
          <a:chOff x="0" y="0"/>
          <a:chExt cx="0" cy="0"/>
        </a:xfrm>
      </p:grpSpPr>
      <p:sp>
        <p:nvSpPr>
          <p:cNvPr id="198" name="Google Shape;198;g734af28575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34af28575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7"/>
        <p:cNvGrpSpPr/>
        <p:nvPr/>
      </p:nvGrpSpPr>
      <p:grpSpPr>
        <a:xfrm>
          <a:off x="0" y="0"/>
          <a:ext cx="0" cy="0"/>
          <a:chOff x="0" y="0"/>
          <a:chExt cx="0" cy="0"/>
        </a:xfrm>
      </p:grpSpPr>
      <p:sp>
        <p:nvSpPr>
          <p:cNvPr id="208" name="Google Shape;208;g7712057083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712057083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7"/>
        <p:cNvGrpSpPr/>
        <p:nvPr/>
      </p:nvGrpSpPr>
      <p:grpSpPr>
        <a:xfrm>
          <a:off x="0" y="0"/>
          <a:ext cx="0" cy="0"/>
          <a:chOff x="0" y="0"/>
          <a:chExt cx="0" cy="0"/>
        </a:xfrm>
      </p:grpSpPr>
      <p:sp>
        <p:nvSpPr>
          <p:cNvPr id="218" name="Google Shape;218;g72bf4bbea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2bf4bbea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
        <p:cNvGrpSpPr/>
        <p:nvPr/>
      </p:nvGrpSpPr>
      <p:grpSpPr>
        <a:xfrm>
          <a:off x="0" y="0"/>
          <a:ext cx="0" cy="0"/>
          <a:chOff x="0" y="0"/>
          <a:chExt cx="0" cy="0"/>
        </a:xfrm>
      </p:grpSpPr>
      <p:sp>
        <p:nvSpPr>
          <p:cNvPr id="59" name="Google Shape;59;g72bf4bbea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2bf4bbea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7"/>
        <p:cNvGrpSpPr/>
        <p:nvPr/>
      </p:nvGrpSpPr>
      <p:grpSpPr>
        <a:xfrm>
          <a:off x="0" y="0"/>
          <a:ext cx="0" cy="0"/>
          <a:chOff x="0" y="0"/>
          <a:chExt cx="0" cy="0"/>
        </a:xfrm>
      </p:grpSpPr>
      <p:sp>
        <p:nvSpPr>
          <p:cNvPr id="68" name="Google Shape;68;g77120570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7120570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6"/>
        <p:cNvGrpSpPr/>
        <p:nvPr/>
      </p:nvGrpSpPr>
      <p:grpSpPr>
        <a:xfrm>
          <a:off x="0" y="0"/>
          <a:ext cx="0" cy="0"/>
          <a:chOff x="0" y="0"/>
          <a:chExt cx="0" cy="0"/>
        </a:xfrm>
      </p:grpSpPr>
      <p:sp>
        <p:nvSpPr>
          <p:cNvPr id="77" name="Google Shape;77;g7f3cac52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f3cac52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5"/>
        <p:cNvGrpSpPr/>
        <p:nvPr/>
      </p:nvGrpSpPr>
      <p:grpSpPr>
        <a:xfrm>
          <a:off x="0" y="0"/>
          <a:ext cx="0" cy="0"/>
          <a:chOff x="0" y="0"/>
          <a:chExt cx="0" cy="0"/>
        </a:xfrm>
      </p:grpSpPr>
      <p:sp>
        <p:nvSpPr>
          <p:cNvPr id="86" name="Google Shape;86;g771205708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71205708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Google Shape;94;g734af2857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34af2857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3"/>
        <p:cNvGrpSpPr/>
        <p:nvPr/>
      </p:nvGrpSpPr>
      <p:grpSpPr>
        <a:xfrm>
          <a:off x="0" y="0"/>
          <a:ext cx="0" cy="0"/>
          <a:chOff x="0" y="0"/>
          <a:chExt cx="0" cy="0"/>
        </a:xfrm>
      </p:grpSpPr>
      <p:sp>
        <p:nvSpPr>
          <p:cNvPr id="104" name="Google Shape;104;g771205708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71205708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2"/>
        <p:cNvGrpSpPr/>
        <p:nvPr/>
      </p:nvGrpSpPr>
      <p:grpSpPr>
        <a:xfrm>
          <a:off x="0" y="0"/>
          <a:ext cx="0" cy="0"/>
          <a:chOff x="0" y="0"/>
          <a:chExt cx="0" cy="0"/>
        </a:xfrm>
      </p:grpSpPr>
      <p:sp>
        <p:nvSpPr>
          <p:cNvPr id="113" name="Google Shape;113;g771205708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71205708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
        <p:cNvGrpSpPr/>
        <p:nvPr/>
      </p:nvGrpSpPr>
      <p:grpSpPr>
        <a:xfrm>
          <a:off x="0" y="0"/>
          <a:ext cx="0" cy="0"/>
          <a:chOff x="0" y="0"/>
          <a:chExt cx="0" cy="0"/>
        </a:xfrm>
      </p:grpSpPr>
      <p:sp>
        <p:nvSpPr>
          <p:cNvPr id="122" name="Google Shape;122;g771205708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71205708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wXSTV_d6qQ" TargetMode="External"/><Relationship Id="rId4" Type="http://schemas.openxmlformats.org/officeDocument/2006/relationships/image" Target="../media/image12.jpe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cbCt69XAUKA" TargetMode="External"/><Relationship Id="rId4" Type="http://schemas.openxmlformats.org/officeDocument/2006/relationships/image" Target="../media/image13.jpeg"/><Relationship Id="rId5" Type="http://schemas.openxmlformats.org/officeDocument/2006/relationships/hyperlink" Target="http://www.youtube.com/watch?v=T7-8wJaqkXU" TargetMode="External"/><Relationship Id="rId6" Type="http://schemas.openxmlformats.org/officeDocument/2006/relationships/image" Target="../media/image14.jpeg"/><Relationship Id="rId7"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X3TcVT-g1-w" TargetMode="External"/><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youtube.com/watch?v=E4tiWhsQhQg" TargetMode="External"/><Relationship Id="rId5" Type="http://schemas.openxmlformats.org/officeDocument/2006/relationships/image" Target="../media/image18.jpe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L_xrDAtykMI" TargetMode="External"/><Relationship Id="rId4" Type="http://schemas.openxmlformats.org/officeDocument/2006/relationships/image" Target="../media/image19.jpe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52E-VCklUzE" TargetMode="External"/><Relationship Id="rId4" Type="http://schemas.openxmlformats.org/officeDocument/2006/relationships/image" Target="../media/image7.jpe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_jWtO0wDZ5g" TargetMode="External"/><Relationship Id="rId4" Type="http://schemas.openxmlformats.org/officeDocument/2006/relationships/image" Target="../media/image9.jpe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JmCc5CT75A" TargetMode="External"/><Relationship Id="rId4" Type="http://schemas.openxmlformats.org/officeDocument/2006/relationships/image" Target="../media/image10.jpe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7725300" y="4434150"/>
            <a:ext cx="1418700" cy="709350"/>
          </a:xfrm>
          <a:prstGeom prst="rect">
            <a:avLst/>
          </a:prstGeom>
          <a:noFill/>
          <a:ln>
            <a:noFill/>
          </a:ln>
        </p:spPr>
      </p:pic>
      <p:pic>
        <p:nvPicPr>
          <p:cNvPr id="55" name="Google Shape;55;p13"/>
          <p:cNvPicPr preferRelativeResize="0"/>
          <p:nvPr/>
        </p:nvPicPr>
        <p:blipFill>
          <a:blip r:embed="rId5">
            <a:alphaModFix/>
          </a:blip>
          <a:stretch>
            <a:fillRect/>
          </a:stretch>
        </p:blipFill>
        <p:spPr>
          <a:xfrm>
            <a:off x="6031700" y="228600"/>
            <a:ext cx="3036100" cy="1152125"/>
          </a:xfrm>
          <a:prstGeom prst="rect">
            <a:avLst/>
          </a:prstGeom>
          <a:noFill/>
          <a:ln>
            <a:noFill/>
          </a:ln>
        </p:spPr>
      </p:pic>
      <p:sp>
        <p:nvSpPr>
          <p:cNvPr id="56" name="Google Shape;56;p13"/>
          <p:cNvSpPr txBox="1"/>
          <p:nvPr/>
        </p:nvSpPr>
        <p:spPr>
          <a:xfrm>
            <a:off x="0" y="2181375"/>
            <a:ext cx="5653800" cy="269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3600" dirty="0">
                <a:solidFill>
                  <a:srgbClr val="FFFFFF"/>
                </a:solidFill>
                <a:latin typeface="Roboto Black"/>
                <a:ea typeface="Roboto Black"/>
                <a:cs typeface="Roboto Black"/>
                <a:sym typeface="Roboto Black"/>
              </a:rPr>
              <a:t>Seacoast United/Garrison City</a:t>
            </a:r>
            <a:endParaRPr sz="3600" dirty="0">
              <a:solidFill>
                <a:srgbClr val="FFFFFF"/>
              </a:solidFill>
              <a:latin typeface="Roboto Black"/>
              <a:ea typeface="Roboto Black"/>
              <a:cs typeface="Roboto Black"/>
              <a:sym typeface="Roboto Black"/>
            </a:endParaRPr>
          </a:p>
          <a:p>
            <a:pPr marL="457200" lvl="0" indent="-431800" algn="ctr" rtl="0">
              <a:lnSpc>
                <a:spcPct val="115000"/>
              </a:lnSpc>
              <a:spcBef>
                <a:spcPts val="0"/>
              </a:spcBef>
              <a:spcAft>
                <a:spcPts val="0"/>
              </a:spcAft>
              <a:buClr>
                <a:srgbClr val="FFFFFF"/>
              </a:buClr>
              <a:buSzPts val="3200"/>
              <a:buFont typeface="Roboto Black"/>
              <a:buChar char="-"/>
            </a:pPr>
            <a:r>
              <a:rPr lang="en-GB" sz="3200" dirty="0">
                <a:solidFill>
                  <a:srgbClr val="FFFFFF"/>
                </a:solidFill>
                <a:latin typeface="Roboto Black"/>
                <a:ea typeface="Roboto Black"/>
                <a:cs typeface="Roboto Black"/>
                <a:sym typeface="Roboto Black"/>
              </a:rPr>
              <a:t>Home Workout Plan -</a:t>
            </a:r>
            <a:endParaRPr sz="3200" dirty="0">
              <a:solidFill>
                <a:srgbClr val="FFFFFF"/>
              </a:solidFill>
              <a:latin typeface="Roboto Black"/>
              <a:ea typeface="Roboto Black"/>
              <a:cs typeface="Roboto Black"/>
              <a:sym typeface="Roboto Black"/>
            </a:endParaRPr>
          </a:p>
          <a:p>
            <a:pPr marL="1371600" lvl="0" indent="0" algn="l" rtl="0">
              <a:lnSpc>
                <a:spcPct val="115000"/>
              </a:lnSpc>
              <a:spcBef>
                <a:spcPts val="0"/>
              </a:spcBef>
              <a:spcAft>
                <a:spcPts val="0"/>
              </a:spcAft>
              <a:buNone/>
            </a:pPr>
            <a:r>
              <a:rPr lang="en-GB" sz="1800" dirty="0">
                <a:solidFill>
                  <a:srgbClr val="FFFFFF"/>
                </a:solidFill>
                <a:latin typeface="Roboto Black"/>
                <a:ea typeface="Roboto Black"/>
                <a:cs typeface="Roboto Black"/>
                <a:sym typeface="Roboto Black"/>
              </a:rPr>
              <a:t>May 4th- May 8th 2020</a:t>
            </a:r>
            <a:endParaRPr sz="1800" dirty="0">
              <a:solidFill>
                <a:srgbClr val="FFFFFF"/>
              </a:solidFill>
              <a:latin typeface="Roboto Black"/>
              <a:ea typeface="Roboto Black"/>
              <a:cs typeface="Roboto Black"/>
              <a:sym typeface="Roboto Black"/>
            </a:endParaRPr>
          </a:p>
          <a:p>
            <a:pPr marL="0" lvl="0" indent="0" algn="l" rtl="0">
              <a:spcBef>
                <a:spcPts val="0"/>
              </a:spcBef>
              <a:spcAft>
                <a:spcPts val="0"/>
              </a:spcAft>
              <a:buNone/>
            </a:pPr>
            <a:endParaRPr sz="3600" dirty="0"/>
          </a:p>
        </p:txBody>
      </p:sp>
      <p:pic>
        <p:nvPicPr>
          <p:cNvPr id="57" name="Google Shape;57;p13"/>
          <p:cNvPicPr preferRelativeResize="0"/>
          <p:nvPr/>
        </p:nvPicPr>
        <p:blipFill>
          <a:blip r:embed="rId6">
            <a:alphaModFix/>
          </a:blip>
          <a:stretch>
            <a:fillRect/>
          </a:stretch>
        </p:blipFill>
        <p:spPr>
          <a:xfrm>
            <a:off x="305775" y="316000"/>
            <a:ext cx="1689682" cy="709350"/>
          </a:xfrm>
          <a:prstGeom prst="rect">
            <a:avLst/>
          </a:prstGeom>
          <a:noFill/>
          <a:ln>
            <a:noFill/>
          </a:ln>
        </p:spPr>
      </p:pic>
      <p:pic>
        <p:nvPicPr>
          <p:cNvPr id="7" name="Picture 6"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01162A-5326-430C-BA60-B462EFF2149F}"/>
              </a:ext>
            </a:extLst>
          </p:cNvPr>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72644" y="1485723"/>
            <a:ext cx="1354211" cy="130000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0" y="449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b="1">
                <a:latin typeface="Raleway"/>
                <a:ea typeface="Raleway"/>
                <a:cs typeface="Raleway"/>
                <a:sym typeface="Raleway"/>
              </a:rPr>
              <a:t>Physical Workout: Sprint Pyramid Challenge</a:t>
            </a:r>
            <a:endParaRPr sz="2400" b="1">
              <a:latin typeface="Raleway"/>
              <a:ea typeface="Raleway"/>
              <a:cs typeface="Raleway"/>
              <a:sym typeface="Raleway"/>
            </a:endParaRPr>
          </a:p>
          <a:p>
            <a:pPr marL="0" lvl="0" indent="0" algn="l" rtl="0">
              <a:spcBef>
                <a:spcPts val="0"/>
              </a:spcBef>
              <a:spcAft>
                <a:spcPts val="0"/>
              </a:spcAft>
              <a:buNone/>
            </a:pPr>
            <a:endParaRPr/>
          </a:p>
        </p:txBody>
      </p:sp>
      <p:cxnSp>
        <p:nvCxnSpPr>
          <p:cNvPr id="137" name="Google Shape;137;p22"/>
          <p:cNvCxnSpPr/>
          <p:nvPr/>
        </p:nvCxnSpPr>
        <p:spPr>
          <a:xfrm rot="10800000" flipH="1">
            <a:off x="501075" y="992825"/>
            <a:ext cx="5218800" cy="24900"/>
          </a:xfrm>
          <a:prstGeom prst="straightConnector1">
            <a:avLst/>
          </a:prstGeom>
          <a:noFill/>
          <a:ln w="38100" cap="flat" cmpd="sng">
            <a:solidFill>
              <a:srgbClr val="4A86E8"/>
            </a:solidFill>
            <a:prstDash val="solid"/>
            <a:round/>
            <a:headEnd type="none" w="med" len="med"/>
            <a:tailEnd type="none" w="med" len="med"/>
          </a:ln>
        </p:spPr>
      </p:cxnSp>
      <p:sp>
        <p:nvSpPr>
          <p:cNvPr id="138" name="Google Shape;138;p22"/>
          <p:cNvSpPr txBox="1"/>
          <p:nvPr/>
        </p:nvSpPr>
        <p:spPr>
          <a:xfrm>
            <a:off x="5010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Thursday</a:t>
            </a:r>
            <a:endParaRPr i="1"/>
          </a:p>
        </p:txBody>
      </p:sp>
      <p:pic>
        <p:nvPicPr>
          <p:cNvPr id="139" name="Google Shape;139;p22">
            <a:hlinkClick r:id="rId3"/>
          </p:cNvPr>
          <p:cNvPicPr preferRelativeResize="0"/>
          <p:nvPr/>
        </p:nvPicPr>
        <p:blipFill>
          <a:blip r:embed="rId4">
            <a:alphaModFix/>
          </a:blip>
          <a:stretch>
            <a:fillRect/>
          </a:stretch>
        </p:blipFill>
        <p:spPr>
          <a:xfrm>
            <a:off x="2013000" y="1630250"/>
            <a:ext cx="4301366" cy="3226025"/>
          </a:xfrm>
          <a:prstGeom prst="rect">
            <a:avLst/>
          </a:prstGeom>
          <a:noFill/>
          <a:ln>
            <a:noFill/>
          </a:ln>
        </p:spPr>
      </p:pic>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A606DA-00EF-41D8-83E8-4EB4D9DB4BDE}"/>
              </a:ext>
            </a:extLst>
          </p:cNvPr>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0" y="397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b="1">
                <a:latin typeface="Raleway"/>
                <a:ea typeface="Raleway"/>
                <a:cs typeface="Raleway"/>
                <a:sym typeface="Raleway"/>
              </a:rPr>
              <a:t>Physical Workout: Sprint Pyramid Challenge</a:t>
            </a:r>
            <a:endParaRPr sz="2400" b="1">
              <a:latin typeface="Raleway"/>
              <a:ea typeface="Raleway"/>
              <a:cs typeface="Raleway"/>
              <a:sym typeface="Raleway"/>
            </a:endParaRPr>
          </a:p>
          <a:p>
            <a:pPr marL="0" lvl="0" indent="0" algn="l" rtl="0">
              <a:spcBef>
                <a:spcPts val="0"/>
              </a:spcBef>
              <a:spcAft>
                <a:spcPts val="0"/>
              </a:spcAft>
              <a:buNone/>
            </a:pPr>
            <a:endParaRPr/>
          </a:p>
        </p:txBody>
      </p:sp>
      <p:cxnSp>
        <p:nvCxnSpPr>
          <p:cNvPr id="146" name="Google Shape;146;p23"/>
          <p:cNvCxnSpPr/>
          <p:nvPr/>
        </p:nvCxnSpPr>
        <p:spPr>
          <a:xfrm rot="10800000" flipH="1">
            <a:off x="501075" y="992825"/>
            <a:ext cx="5218800" cy="24900"/>
          </a:xfrm>
          <a:prstGeom prst="straightConnector1">
            <a:avLst/>
          </a:prstGeom>
          <a:noFill/>
          <a:ln w="38100" cap="flat" cmpd="sng">
            <a:solidFill>
              <a:srgbClr val="4A86E8"/>
            </a:solidFill>
            <a:prstDash val="solid"/>
            <a:round/>
            <a:headEnd type="none" w="med" len="med"/>
            <a:tailEnd type="none" w="med" len="med"/>
          </a:ln>
        </p:spPr>
      </p:cxnSp>
      <p:sp>
        <p:nvSpPr>
          <p:cNvPr id="147" name="Google Shape;147;p23"/>
          <p:cNvSpPr txBox="1"/>
          <p:nvPr/>
        </p:nvSpPr>
        <p:spPr>
          <a:xfrm>
            <a:off x="5010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Thursday</a:t>
            </a:r>
            <a:endParaRPr i="1"/>
          </a:p>
        </p:txBody>
      </p:sp>
      <p:sp>
        <p:nvSpPr>
          <p:cNvPr id="148" name="Google Shape;148;p23"/>
          <p:cNvSpPr txBox="1"/>
          <p:nvPr/>
        </p:nvSpPr>
        <p:spPr>
          <a:xfrm>
            <a:off x="501075" y="1399425"/>
            <a:ext cx="8412600" cy="3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chemeClr val="dk1"/>
              </a:solidFill>
            </a:endParaRPr>
          </a:p>
          <a:p>
            <a:pPr marL="0" lvl="0" indent="0" algn="l" rtl="0">
              <a:spcBef>
                <a:spcPts val="0"/>
              </a:spcBef>
              <a:spcAft>
                <a:spcPts val="0"/>
              </a:spcAft>
              <a:buNone/>
            </a:pPr>
            <a:r>
              <a:rPr lang="en-GB" sz="1500" b="1">
                <a:solidFill>
                  <a:schemeClr val="dk1"/>
                </a:solidFill>
              </a:rPr>
              <a:t>Sprint Pyramid Challenge</a:t>
            </a:r>
            <a:endParaRPr sz="1500" b="1">
              <a:solidFill>
                <a:schemeClr val="dk1"/>
              </a:solidFill>
            </a:endParaRPr>
          </a:p>
          <a:p>
            <a:pPr marL="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10 minute warm up</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30 seconds as quick as you can, 30 second rest period</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1 minute as quick as you can, 1 minute rest period</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2 minutes as quick as you can, 2 minutes rest period</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4 minutes as quick as you can, 4 minutes rest period</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2 minutes as quick as you can, 2 minutes rest period</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1 minute as quick as you can, 1 minute rest period</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30 seconds as quick as you can, 30 second rest period</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10 minute cool down</a:t>
            </a:r>
            <a:endParaRPr sz="1500">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Please email your Head Coach a screenshot of complete Sprint Pyramid Challenge Workout with rest periods included.</a:t>
            </a:r>
            <a:endParaRPr/>
          </a:p>
        </p:txBody>
      </p:sp>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36E029-A546-4F10-B9FC-EDFAD3C1217A}"/>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Core Workout </a:t>
            </a:r>
            <a:endParaRPr sz="2400" b="1">
              <a:latin typeface="Raleway"/>
              <a:ea typeface="Raleway"/>
              <a:cs typeface="Raleway"/>
              <a:sym typeface="Raleway"/>
            </a:endParaRPr>
          </a:p>
        </p:txBody>
      </p:sp>
      <p:cxnSp>
        <p:nvCxnSpPr>
          <p:cNvPr id="155" name="Google Shape;155;p24"/>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56" name="Google Shape;156;p24"/>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Tuesday &amp; Thursday ~</a:t>
            </a:r>
            <a:endParaRPr i="1"/>
          </a:p>
        </p:txBody>
      </p:sp>
      <p:pic>
        <p:nvPicPr>
          <p:cNvPr id="157" name="Google Shape;157;p24" descr="JOIN MY 30 DAY WORKOUT CHALLENGE: https://www.alexisren.co/&#10;&#10;it was late when i filmed this so excuse my giggles and imperfect technique haha&#10;&#10;I try to do this every morning. it's quick, to the point, and you'll feel it the next day&#10;&#10;&#10;EXCERISES: 30 seconds each&#10;Sit ups&#10;Knee touch crunches&#10;Heel touches&#10;Bicycle crunches&#10;Russian twists&#10;reach through crunches&#10;Legs to ceiling reaching crunches&#10;Toe taps leg lifts&#10;Flutter kicks &#10;Scissor kicks&#10;Leg lifts&#10;Leg up alternating toe crunch&#10;Crunch kicks&#10;Mountain climbers&#10;Plank&#10;right side plank &#10;Left side plank &#10;Plank&#10;plank twists&#10;Spider climbers">
            <a:hlinkClick r:id="rId3"/>
          </p:cNvPr>
          <p:cNvPicPr preferRelativeResize="0"/>
          <p:nvPr/>
        </p:nvPicPr>
        <p:blipFill>
          <a:blip r:embed="rId4">
            <a:alphaModFix/>
          </a:blip>
          <a:stretch>
            <a:fillRect/>
          </a:stretch>
        </p:blipFill>
        <p:spPr>
          <a:xfrm>
            <a:off x="5006875" y="1993625"/>
            <a:ext cx="3590250" cy="2692675"/>
          </a:xfrm>
          <a:prstGeom prst="rect">
            <a:avLst/>
          </a:prstGeom>
          <a:noFill/>
          <a:ln>
            <a:noFill/>
          </a:ln>
        </p:spPr>
      </p:pic>
      <p:sp>
        <p:nvSpPr>
          <p:cNvPr id="158" name="Google Shape;158;p24"/>
          <p:cNvSpPr txBox="1"/>
          <p:nvPr/>
        </p:nvSpPr>
        <p:spPr>
          <a:xfrm>
            <a:off x="1584425" y="1367600"/>
            <a:ext cx="15939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rgbClr val="FF0000"/>
                </a:solidFill>
              </a:rPr>
              <a:t>U12 and Below</a:t>
            </a:r>
            <a:endParaRPr b="1" u="sng">
              <a:solidFill>
                <a:srgbClr val="FF0000"/>
              </a:solidFill>
            </a:endParaRPr>
          </a:p>
        </p:txBody>
      </p:sp>
      <p:sp>
        <p:nvSpPr>
          <p:cNvPr id="159" name="Google Shape;159;p24"/>
          <p:cNvSpPr txBox="1"/>
          <p:nvPr/>
        </p:nvSpPr>
        <p:spPr>
          <a:xfrm>
            <a:off x="6004025" y="1367600"/>
            <a:ext cx="15939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rgbClr val="FF0000"/>
                </a:solidFill>
              </a:rPr>
              <a:t>U12 and Above</a:t>
            </a:r>
            <a:endParaRPr b="1" u="sng">
              <a:solidFill>
                <a:srgbClr val="FF0000"/>
              </a:solidFill>
            </a:endParaRPr>
          </a:p>
        </p:txBody>
      </p:sp>
      <p:pic>
        <p:nvPicPr>
          <p:cNvPr id="160" name="Google Shape;160;p24" descr="➡️ The best Exercises https://goo.gl/iMusVc&#10;6 Pack ABS workout for kids and teens /10 min. &#10;&#10;&#10;&#10;The best beginning exercises at home for kids of all ages, teens and adults &#10;Kids need daily exercise to stay in shape. We have created an easy and fun workout that can help burn extra calories and provide a healthy mindset. Do these exercises at least 3-4 days a week to build and tone muscle. &#10;Good Luck and lets begin! &#10;&#10;➡️ The best Exercises https://goo.gl/iMusVc&#10;▶Teen/Kids best workout videos&#10;https://www.youtube.com/watch?v=T7-8wJaqkXU&amp;list=PLjzl6v0ac-UQOLCvEP8O5XvlDtu1nT5A8&#10;▶ Full body 20min workout for kids &#10;https://youtu.be/clTf1J-2oys&#10;▶ Core workout&#10;https://youtu.be/tAodFEQJ7Jo&#10;▶Plank Challenge&#10;https://youtu.be/3nLkz_2S3Fc&#10;▶6 Pack ABS workout&#10; https://youtu.be/T7-8wJaqkXU&#10;▶Upper body workout&#10;https://youtu.be/vsFqadWLEQ4&#10;▶ Resistance band workouts&#10;https://youtu.be/RXJaii_kau0&#10;&#10;Comment below your results and requests for my next video :)&#10;-----------------------------------------------------------------------------------------------&#10;Check out Flexibility videos &#10;▶Splits tutorial&#10;https://www.youtube.com/watch?v=1_L_NV2nsCQ&amp;list=PLjzl6v0ac-URt0TB_KTf8ToCXA7ziGUxR&#10;▶Handstand tutorial&#10;https://www.youtube.com/watch?v=kT2HTna7YSc&amp;list=PLjzl6v0ac-USM3DOFMoixKECOaHK3wEDg&#10;▶Gymnastic Tutorial&#10;https://www.youtube.com/watch?v=kT2HTna7YSc&amp;list=PLjzl6v0ac-UTScU521E4xb0lPu7Q5Skr6&#10;▶Back stretching&#10;https://www.youtube.com/watch?v=u8_3BJ0v_Bw&amp;list=PLjzl6v0ac-UQHWTNwzAmAi6P49rueUfjY&#10;▶ Teen workout&#10;https://www.youtube.com/watch?v=DFSgdqEbT2Q&amp;list=PLjzl6v0ac-UQiXo4jt6jddL5CJrPZdYuU&#10;-----------------------------------------------------------------------------------------------&#10; Music&#10;Song: Fredji - Happy Life&#10;Beat Your Competition - Vibe Tracks">
            <a:hlinkClick r:id="rId5"/>
          </p:cNvPr>
          <p:cNvPicPr preferRelativeResize="0"/>
          <p:nvPr/>
        </p:nvPicPr>
        <p:blipFill>
          <a:blip r:embed="rId6">
            <a:alphaModFix/>
          </a:blip>
          <a:stretch>
            <a:fillRect/>
          </a:stretch>
        </p:blipFill>
        <p:spPr>
          <a:xfrm>
            <a:off x="381000" y="1963650"/>
            <a:ext cx="3731800" cy="2798850"/>
          </a:xfrm>
          <a:prstGeom prst="rect">
            <a:avLst/>
          </a:prstGeom>
          <a:noFill/>
          <a:ln>
            <a:noFill/>
          </a:ln>
        </p:spPr>
      </p:pic>
      <p:pic>
        <p:nvPicPr>
          <p:cNvPr id="11" name="Picture 10"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9AFDA3-58D0-4AB2-B1E6-0B46945D255E}"/>
              </a:ext>
            </a:extLst>
          </p:cNvPr>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Upper Body Workout</a:t>
            </a:r>
            <a:endParaRPr sz="2400" b="1">
              <a:latin typeface="Raleway"/>
              <a:ea typeface="Raleway"/>
              <a:cs typeface="Raleway"/>
              <a:sym typeface="Raleway"/>
            </a:endParaRPr>
          </a:p>
        </p:txBody>
      </p:sp>
      <p:cxnSp>
        <p:nvCxnSpPr>
          <p:cNvPr id="167" name="Google Shape;167;p25"/>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68" name="Google Shape;168;p25"/>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Tuesday ~</a:t>
            </a:r>
            <a:endParaRPr i="1"/>
          </a:p>
        </p:txBody>
      </p:sp>
      <p:sp>
        <p:nvSpPr>
          <p:cNvPr id="169" name="Google Shape;169;p25"/>
          <p:cNvSpPr txBox="1"/>
          <p:nvPr/>
        </p:nvSpPr>
        <p:spPr>
          <a:xfrm>
            <a:off x="94888" y="4647000"/>
            <a:ext cx="4641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***Players should complete 1 set of all 9 activities, before taking a 2 minute rest.  </a:t>
            </a:r>
            <a:r>
              <a:rPr lang="en-GB" sz="1100" b="1">
                <a:solidFill>
                  <a:schemeClr val="dk1"/>
                </a:solidFill>
              </a:rPr>
              <a:t>Repeat this process for a total of </a:t>
            </a:r>
            <a:r>
              <a:rPr lang="en-GB" sz="1100" b="1">
                <a:solidFill>
                  <a:srgbClr val="FF0000"/>
                </a:solidFill>
              </a:rPr>
              <a:t>2-3  times</a:t>
            </a:r>
            <a:r>
              <a:rPr lang="en-GB" sz="1100" b="1"/>
              <a:t>***</a:t>
            </a:r>
            <a:endParaRPr sz="1100" b="1"/>
          </a:p>
        </p:txBody>
      </p:sp>
      <p:sp>
        <p:nvSpPr>
          <p:cNvPr id="170" name="Google Shape;170;p25"/>
          <p:cNvSpPr txBox="1"/>
          <p:nvPr/>
        </p:nvSpPr>
        <p:spPr>
          <a:xfrm>
            <a:off x="1584425" y="1367600"/>
            <a:ext cx="15939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rgbClr val="FF0000"/>
                </a:solidFill>
              </a:rPr>
              <a:t>U14 and Below</a:t>
            </a:r>
            <a:endParaRPr b="1" u="sng">
              <a:solidFill>
                <a:srgbClr val="FF0000"/>
              </a:solidFill>
            </a:endParaRPr>
          </a:p>
        </p:txBody>
      </p:sp>
      <p:sp>
        <p:nvSpPr>
          <p:cNvPr id="171" name="Google Shape;171;p25"/>
          <p:cNvSpPr txBox="1"/>
          <p:nvPr/>
        </p:nvSpPr>
        <p:spPr>
          <a:xfrm>
            <a:off x="6004025" y="1367600"/>
            <a:ext cx="15939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rgbClr val="FF0000"/>
                </a:solidFill>
              </a:rPr>
              <a:t>U15 and Above</a:t>
            </a:r>
            <a:endParaRPr b="1" u="sng">
              <a:solidFill>
                <a:srgbClr val="FF0000"/>
              </a:solidFill>
            </a:endParaRPr>
          </a:p>
        </p:txBody>
      </p:sp>
      <p:pic>
        <p:nvPicPr>
          <p:cNvPr id="172" name="Google Shape;172;p25" descr="Calorie burn info &amp; printable routine @ http://bit.ly/1w0m7om&#10;Detailed daily workout programs &amp; meal plans @ http://bit.ly/13EdZgX&#10;Keep up with us on facebook @ http://on.fb.me/1nLlLwY Instagram @ http://bit.ly/LeZwmC Google+ @ http://bit.ly/1clGvI3 twitter @ http://bit.ly/1BnC8cm Pinterest @ http://bit.ly/1xvTt3s&#10;&#10;We use PowerBlock's adjustable dumbbells, find them @: http://bit.ly/yDWK7V&#10;&#10;Note: All information provided by Fitness Blender is of a general nature and is furnished only for educational/entertainment purposes only. No information is to be taken as medical or other health advice pertaining to any individual specific health or medical condition. You agree that use of this information is at your own risk and hold Fitness Blender harmless from any and all losses, liabilities, injuries or damages resulting from any and all claims.">
            <a:hlinkClick r:id="rId3"/>
          </p:cNvPr>
          <p:cNvPicPr preferRelativeResize="0"/>
          <p:nvPr/>
        </p:nvPicPr>
        <p:blipFill>
          <a:blip r:embed="rId4">
            <a:alphaModFix/>
          </a:blip>
          <a:stretch>
            <a:fillRect/>
          </a:stretch>
        </p:blipFill>
        <p:spPr>
          <a:xfrm>
            <a:off x="4895267" y="1786751"/>
            <a:ext cx="3715333" cy="2786500"/>
          </a:xfrm>
          <a:prstGeom prst="rect">
            <a:avLst/>
          </a:prstGeom>
          <a:noFill/>
          <a:ln>
            <a:noFill/>
          </a:ln>
        </p:spPr>
      </p:pic>
      <p:pic>
        <p:nvPicPr>
          <p:cNvPr id="173" name="Google Shape;173;p25"/>
          <p:cNvPicPr preferRelativeResize="0"/>
          <p:nvPr/>
        </p:nvPicPr>
        <p:blipFill>
          <a:blip r:embed="rId5">
            <a:alphaModFix/>
          </a:blip>
          <a:stretch>
            <a:fillRect/>
          </a:stretch>
        </p:blipFill>
        <p:spPr>
          <a:xfrm>
            <a:off x="990600" y="1741263"/>
            <a:ext cx="2864034" cy="2945037"/>
          </a:xfrm>
          <a:prstGeom prst="rect">
            <a:avLst/>
          </a:prstGeom>
          <a:noFill/>
          <a:ln>
            <a:noFill/>
          </a:ln>
        </p:spPr>
      </p:pic>
      <p:pic>
        <p:nvPicPr>
          <p:cNvPr id="12" name="Picture 11"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FD54818-C23D-4056-A260-080568AED1C2}"/>
              </a:ext>
            </a:extLst>
          </p:cNvPr>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Full Body Workout #2</a:t>
            </a:r>
            <a:endParaRPr sz="2400" b="1">
              <a:latin typeface="Raleway"/>
              <a:ea typeface="Raleway"/>
              <a:cs typeface="Raleway"/>
              <a:sym typeface="Raleway"/>
            </a:endParaRPr>
          </a:p>
          <a:p>
            <a:pPr marL="0" lvl="0" indent="0" algn="l" rtl="0">
              <a:spcBef>
                <a:spcPts val="0"/>
              </a:spcBef>
              <a:spcAft>
                <a:spcPts val="0"/>
              </a:spcAft>
              <a:buNone/>
            </a:pPr>
            <a:endParaRPr sz="2400" b="1">
              <a:latin typeface="Raleway"/>
              <a:ea typeface="Raleway"/>
              <a:cs typeface="Raleway"/>
              <a:sym typeface="Raleway"/>
            </a:endParaRPr>
          </a:p>
        </p:txBody>
      </p:sp>
      <p:cxnSp>
        <p:nvCxnSpPr>
          <p:cNvPr id="180" name="Google Shape;180;p26"/>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81" name="Google Shape;181;p26"/>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Thursday ~</a:t>
            </a:r>
            <a:endParaRPr i="1"/>
          </a:p>
        </p:txBody>
      </p:sp>
      <p:pic>
        <p:nvPicPr>
          <p:cNvPr id="182" name="Google Shape;182;p26"/>
          <p:cNvPicPr preferRelativeResize="0"/>
          <p:nvPr/>
        </p:nvPicPr>
        <p:blipFill>
          <a:blip r:embed="rId3">
            <a:alphaModFix/>
          </a:blip>
          <a:stretch>
            <a:fillRect/>
          </a:stretch>
        </p:blipFill>
        <p:spPr>
          <a:xfrm>
            <a:off x="820125" y="1766625"/>
            <a:ext cx="3295825" cy="2909650"/>
          </a:xfrm>
          <a:prstGeom prst="rect">
            <a:avLst/>
          </a:prstGeom>
          <a:noFill/>
          <a:ln>
            <a:noFill/>
          </a:ln>
        </p:spPr>
      </p:pic>
      <p:sp>
        <p:nvSpPr>
          <p:cNvPr id="183" name="Google Shape;183;p26"/>
          <p:cNvSpPr txBox="1"/>
          <p:nvPr/>
        </p:nvSpPr>
        <p:spPr>
          <a:xfrm>
            <a:off x="1584425" y="1367600"/>
            <a:ext cx="15939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rgbClr val="FF0000"/>
                </a:solidFill>
              </a:rPr>
              <a:t>U14 and Below</a:t>
            </a:r>
            <a:endParaRPr b="1" u="sng">
              <a:solidFill>
                <a:srgbClr val="FF0000"/>
              </a:solidFill>
            </a:endParaRPr>
          </a:p>
        </p:txBody>
      </p:sp>
      <p:sp>
        <p:nvSpPr>
          <p:cNvPr id="184" name="Google Shape;184;p26"/>
          <p:cNvSpPr txBox="1"/>
          <p:nvPr/>
        </p:nvSpPr>
        <p:spPr>
          <a:xfrm>
            <a:off x="6004025" y="1367600"/>
            <a:ext cx="15939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u="sng">
                <a:solidFill>
                  <a:srgbClr val="FF0000"/>
                </a:solidFill>
              </a:rPr>
              <a:t>U15 and Above</a:t>
            </a:r>
            <a:endParaRPr b="1" u="sng">
              <a:solidFill>
                <a:srgbClr val="FF0000"/>
              </a:solidFill>
            </a:endParaRPr>
          </a:p>
        </p:txBody>
      </p:sp>
      <p:sp>
        <p:nvSpPr>
          <p:cNvPr id="185" name="Google Shape;185;p26"/>
          <p:cNvSpPr txBox="1"/>
          <p:nvPr/>
        </p:nvSpPr>
        <p:spPr>
          <a:xfrm>
            <a:off x="94888" y="4647000"/>
            <a:ext cx="4641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***Players should complete 1 set of all 6 activities, before taking a 2 minute rest.  </a:t>
            </a:r>
            <a:r>
              <a:rPr lang="en-GB" sz="1100" b="1">
                <a:solidFill>
                  <a:schemeClr val="dk1"/>
                </a:solidFill>
              </a:rPr>
              <a:t>Repeat this process for a total of </a:t>
            </a:r>
            <a:r>
              <a:rPr lang="en-GB" sz="1100" b="1">
                <a:solidFill>
                  <a:srgbClr val="FF0000"/>
                </a:solidFill>
              </a:rPr>
              <a:t>3-4 times</a:t>
            </a:r>
            <a:r>
              <a:rPr lang="en-GB" sz="1100" b="1"/>
              <a:t>***</a:t>
            </a:r>
            <a:endParaRPr sz="1100" b="1"/>
          </a:p>
        </p:txBody>
      </p:sp>
      <p:pic>
        <p:nvPicPr>
          <p:cNvPr id="186" name="Google Shape;186;p26" descr="Calorie burn info &amp; printable routine @ http://bit.ly/REBEbw&#10;Lose 16-24 lbs in 8 weeks with our 8 Week Fat Loss Programs - find out how @ http://bit.ly/13EdZgX&#10;There are only 2 of us at FB! To make things easier, we are now answering questions in one place @ http://on.fb.me/zDxh3R We read every single comment &amp; like to hear from you :)&#10;&#10;Note: All information provided by Fitness Blender is of a general nature and is furnished only for educational/entertainment purposes only. No information is to be taken as medical or other health advice pertaining to any individual specific health or medical condition. You agree that use of this information is at your own risk and hold Fitness Blender harmless from any and all losses, liabilities, injuries or damages resulting from any and all claims.">
            <a:hlinkClick r:id="rId4"/>
          </p:cNvPr>
          <p:cNvPicPr preferRelativeResize="0"/>
          <p:nvPr/>
        </p:nvPicPr>
        <p:blipFill>
          <a:blip r:embed="rId5">
            <a:alphaModFix/>
          </a:blip>
          <a:stretch>
            <a:fillRect/>
          </a:stretch>
        </p:blipFill>
        <p:spPr>
          <a:xfrm>
            <a:off x="4871125" y="1768650"/>
            <a:ext cx="4044275" cy="3033200"/>
          </a:xfrm>
          <a:prstGeom prst="rect">
            <a:avLst/>
          </a:prstGeom>
          <a:noFill/>
          <a:ln>
            <a:noFill/>
          </a:ln>
        </p:spPr>
      </p:pic>
      <p:pic>
        <p:nvPicPr>
          <p:cNvPr id="12" name="Picture 11"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BA6160-54E9-44FA-B27C-DFCDCCE8A5DB}"/>
              </a:ext>
            </a:extLst>
          </p:cNvPr>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Flexibility Workout</a:t>
            </a:r>
            <a:endParaRPr sz="2400" b="1">
              <a:latin typeface="Raleway"/>
              <a:ea typeface="Raleway"/>
              <a:cs typeface="Raleway"/>
              <a:sym typeface="Raleway"/>
            </a:endParaRPr>
          </a:p>
        </p:txBody>
      </p:sp>
      <p:sp>
        <p:nvSpPr>
          <p:cNvPr id="192" name="Google Shape;19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1600"/>
              </a:spcBef>
              <a:spcAft>
                <a:spcPts val="1600"/>
              </a:spcAft>
              <a:buNone/>
            </a:pPr>
            <a:endParaRPr/>
          </a:p>
        </p:txBody>
      </p:sp>
      <p:cxnSp>
        <p:nvCxnSpPr>
          <p:cNvPr id="194" name="Google Shape;194;p27"/>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95" name="Google Shape;195;p27"/>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Wednesday ~</a:t>
            </a:r>
            <a:endParaRPr i="1"/>
          </a:p>
        </p:txBody>
      </p:sp>
      <p:pic>
        <p:nvPicPr>
          <p:cNvPr id="196" name="Google Shape;196;p27" descr="FREE EBOOK: http://www.bodyweightwarrior.co.uk/ebook/&#10;SHOP: http://www.bodyweightwarrior.co.uk/shop/&#10;COACHING: http://www.bodyweightwarrior.co.uk/online-coaching/&#10;JOIN THE FACEBOOK GROUP: https://www.facebook.com/groups/BodyweightWarriors&#10;INSTAGRAM: @TheBodyweightWarrior&#10;https://www.instagram.com/thebodyweightwarrior/&#10;&#10;ROUTINE PDF DOWNLOAD: http://www.bodyweightwarrior.co.uk/blog/15-min-beginner-flexibility-routine&#10;&#10;ARDOUR APPAREL: https://ardour.life&#10;&#10;ORIGINAL FLEXIBILITY ROUTINE: https://youtu.be/pfPlp1Ql1Hs&#10;&#10;FLEXIBILITY ROUTINE V2: https://youtu.be/lPKRiU9u_Hc&#10;&#10;FLEXIBILITY + MOBILITY PLAYLIST: https://goo.gl/PJ2diQ&#10;&#10;&#10;MUSIC BY:&#10;&#10;Chuki Beats&#10;https://www.youtube.com/user/CHUKImusic/&#10;https://twitter.com/Chukimusic&#10;https://www.instagram.com/yukiakachuki/&#10;http://tinyurl.com/zgxv5cj&#10;&#10;Intro: 2BAD - Space Cake [FSTU Release]&#10;https://youtu.be/c3ibZ3QWXaI&#10;https://soundcloud.com/2bad-official&#10;https://www.facebook.com/2BaDOfficial/&#10;&#10;See you in the next video!">
            <a:hlinkClick r:id="rId3"/>
          </p:cNvPr>
          <p:cNvPicPr preferRelativeResize="0"/>
          <p:nvPr/>
        </p:nvPicPr>
        <p:blipFill>
          <a:blip r:embed="rId4">
            <a:alphaModFix/>
          </a:blip>
          <a:stretch>
            <a:fillRect/>
          </a:stretch>
        </p:blipFill>
        <p:spPr>
          <a:xfrm>
            <a:off x="2286000" y="1466850"/>
            <a:ext cx="4572000" cy="3429000"/>
          </a:xfrm>
          <a:prstGeom prst="rect">
            <a:avLst/>
          </a:prstGeom>
          <a:noFill/>
          <a:ln>
            <a:noFill/>
          </a:ln>
        </p:spPr>
      </p:pic>
      <p:pic>
        <p:nvPicPr>
          <p:cNvPr id="9" name="Picture 8"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F00A15-AEB9-4CD8-8950-CD24A5EE19CD}"/>
              </a:ext>
            </a:extLst>
          </p:cNvPr>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Cool Down</a:t>
            </a:r>
            <a:endParaRPr sz="2400" b="1">
              <a:latin typeface="Raleway"/>
              <a:ea typeface="Raleway"/>
              <a:cs typeface="Raleway"/>
              <a:sym typeface="Raleway"/>
            </a:endParaRPr>
          </a:p>
        </p:txBody>
      </p:sp>
      <p:cxnSp>
        <p:nvCxnSpPr>
          <p:cNvPr id="203" name="Google Shape;203;p28"/>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204" name="Google Shape;204;p28"/>
          <p:cNvSpPr txBox="1"/>
          <p:nvPr/>
        </p:nvSpPr>
        <p:spPr>
          <a:xfrm>
            <a:off x="3486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 Tues, Thurs and Fri ~</a:t>
            </a:r>
            <a:endParaRPr i="1"/>
          </a:p>
        </p:txBody>
      </p:sp>
      <p:sp>
        <p:nvSpPr>
          <p:cNvPr id="205" name="Google Shape;205;p28"/>
          <p:cNvSpPr txBox="1"/>
          <p:nvPr/>
        </p:nvSpPr>
        <p:spPr>
          <a:xfrm>
            <a:off x="251700" y="14301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***Players should hold each stretch for 40 seconds before moving onto the next one.  </a:t>
            </a:r>
            <a:endParaRPr b="1"/>
          </a:p>
          <a:p>
            <a:pPr marL="0" lvl="0" indent="0" algn="ctr" rtl="0">
              <a:spcBef>
                <a:spcPts val="0"/>
              </a:spcBef>
              <a:spcAft>
                <a:spcPts val="0"/>
              </a:spcAft>
              <a:buNone/>
            </a:pPr>
            <a:r>
              <a:rPr lang="en-GB" b="1"/>
              <a:t>Repeat the exercises for a total of </a:t>
            </a:r>
            <a:r>
              <a:rPr lang="en-GB" b="1">
                <a:solidFill>
                  <a:srgbClr val="FF0000"/>
                </a:solidFill>
              </a:rPr>
              <a:t>2 sets</a:t>
            </a:r>
            <a:r>
              <a:rPr lang="en-GB" b="1"/>
              <a:t>***</a:t>
            </a:r>
            <a:endParaRPr b="1"/>
          </a:p>
        </p:txBody>
      </p:sp>
      <p:pic>
        <p:nvPicPr>
          <p:cNvPr id="206" name="Google Shape;206;p28"/>
          <p:cNvPicPr preferRelativeResize="0"/>
          <p:nvPr/>
        </p:nvPicPr>
        <p:blipFill>
          <a:blip r:embed="rId3">
            <a:alphaModFix/>
          </a:blip>
          <a:stretch>
            <a:fillRect/>
          </a:stretch>
        </p:blipFill>
        <p:spPr>
          <a:xfrm>
            <a:off x="3124200" y="2046062"/>
            <a:ext cx="3038794" cy="2945038"/>
          </a:xfrm>
          <a:prstGeom prst="rect">
            <a:avLst/>
          </a:prstGeom>
          <a:noFill/>
          <a:ln>
            <a:noFill/>
          </a:ln>
        </p:spPr>
      </p:pic>
      <p:pic>
        <p:nvPicPr>
          <p:cNvPr id="9" name="Picture 8"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30F5BF-5EEE-44F0-9669-384F916D7A3D}"/>
              </a:ext>
            </a:extLst>
          </p:cNvPr>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Homework</a:t>
            </a:r>
            <a:endParaRPr sz="2400" b="1">
              <a:latin typeface="Raleway"/>
              <a:ea typeface="Raleway"/>
              <a:cs typeface="Raleway"/>
              <a:sym typeface="Raleway"/>
            </a:endParaRPr>
          </a:p>
        </p:txBody>
      </p:sp>
      <p:cxnSp>
        <p:nvCxnSpPr>
          <p:cNvPr id="213" name="Google Shape;213;p29"/>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214" name="Google Shape;214;p29"/>
          <p:cNvSpPr txBox="1"/>
          <p:nvPr/>
        </p:nvSpPr>
        <p:spPr>
          <a:xfrm>
            <a:off x="518225" y="95007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Wednesday ~</a:t>
            </a:r>
            <a:endParaRPr i="1"/>
          </a:p>
        </p:txBody>
      </p:sp>
      <p:sp>
        <p:nvSpPr>
          <p:cNvPr id="215" name="Google Shape;215;p29"/>
          <p:cNvSpPr txBox="1"/>
          <p:nvPr/>
        </p:nvSpPr>
        <p:spPr>
          <a:xfrm>
            <a:off x="214650" y="1542675"/>
            <a:ext cx="8714700" cy="333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chemeClr val="dk1"/>
                </a:solidFill>
              </a:rPr>
              <a:t>For your homework this week, we want to know the following:</a:t>
            </a:r>
            <a:endParaRPr dirty="0">
              <a:solidFill>
                <a:schemeClr val="dk1"/>
              </a:solidFill>
            </a:endParaRPr>
          </a:p>
          <a:p>
            <a:pPr marL="0" lvl="0" indent="0" algn="l" rtl="0">
              <a:lnSpc>
                <a:spcPct val="115000"/>
              </a:lnSpc>
              <a:spcBef>
                <a:spcPts val="1600"/>
              </a:spcBef>
              <a:spcAft>
                <a:spcPts val="0"/>
              </a:spcAft>
              <a:buNone/>
            </a:pPr>
            <a:endParaRPr dirty="0">
              <a:solidFill>
                <a:schemeClr val="dk1"/>
              </a:solidFill>
            </a:endParaRPr>
          </a:p>
          <a:p>
            <a:pPr marL="457200" lvl="0" indent="-317500" algn="l" rtl="0">
              <a:lnSpc>
                <a:spcPct val="115000"/>
              </a:lnSpc>
              <a:spcBef>
                <a:spcPts val="1600"/>
              </a:spcBef>
              <a:spcAft>
                <a:spcPts val="0"/>
              </a:spcAft>
              <a:buClr>
                <a:schemeClr val="dk1"/>
              </a:buClr>
              <a:buSzPts val="1400"/>
              <a:buAutoNum type="arabicPeriod"/>
            </a:pPr>
            <a:r>
              <a:rPr lang="en-GB" dirty="0">
                <a:solidFill>
                  <a:schemeClr val="dk1"/>
                </a:solidFill>
              </a:rPr>
              <a:t>What are the main reasons you play soccer?</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GB" dirty="0">
                <a:solidFill>
                  <a:schemeClr val="dk1"/>
                </a:solidFill>
              </a:rPr>
              <a:t>Who have been the biggest influences on your soccer career so far and why?</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GB" dirty="0">
                <a:solidFill>
                  <a:schemeClr val="dk1"/>
                </a:solidFill>
              </a:rPr>
              <a:t>Which professional players do you look up to and try and emulate?</a:t>
            </a:r>
            <a:endParaRPr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GB" dirty="0">
                <a:solidFill>
                  <a:schemeClr val="dk1"/>
                </a:solidFill>
              </a:rPr>
              <a:t>Who is a player in the Seacoast United Program that you look up to and why?</a:t>
            </a:r>
            <a:endParaRPr dirty="0">
              <a:solidFill>
                <a:schemeClr val="dk1"/>
              </a:solidFill>
            </a:endParaRPr>
          </a:p>
        </p:txBody>
      </p:sp>
      <p:sp>
        <p:nvSpPr>
          <p:cNvPr id="216" name="Google Shape;216;p29"/>
          <p:cNvSpPr txBox="1"/>
          <p:nvPr/>
        </p:nvSpPr>
        <p:spPr>
          <a:xfrm>
            <a:off x="117600" y="4118775"/>
            <a:ext cx="87147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Please email your Head Coach a copy of this homework assignment.</a:t>
            </a:r>
            <a:endParaRPr/>
          </a:p>
        </p:txBody>
      </p:sp>
      <p:pic>
        <p:nvPicPr>
          <p:cNvPr id="9" name="Picture 8"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E4F738-789F-4F32-A8EE-E37468F32143}"/>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latin typeface="Raleway"/>
                <a:ea typeface="Raleway"/>
                <a:cs typeface="Raleway"/>
                <a:sym typeface="Raleway"/>
              </a:rPr>
              <a:t>Stay Safe &amp; Stay Fit</a:t>
            </a:r>
            <a:endParaRPr sz="3600" b="1">
              <a:latin typeface="Raleway"/>
              <a:ea typeface="Raleway"/>
              <a:cs typeface="Raleway"/>
              <a:sym typeface="Raleway"/>
            </a:endParaRPr>
          </a:p>
        </p:txBody>
      </p:sp>
      <p:pic>
        <p:nvPicPr>
          <p:cNvPr id="222" name="Google Shape;222;p30"/>
          <p:cNvPicPr preferRelativeResize="0"/>
          <p:nvPr/>
        </p:nvPicPr>
        <p:blipFill>
          <a:blip r:embed="rId3">
            <a:alphaModFix/>
          </a:blip>
          <a:stretch>
            <a:fillRect/>
          </a:stretch>
        </p:blipFill>
        <p:spPr>
          <a:xfrm>
            <a:off x="903607" y="2079764"/>
            <a:ext cx="2891644" cy="983972"/>
          </a:xfrm>
          <a:prstGeom prst="rect">
            <a:avLst/>
          </a:prstGeom>
          <a:noFill/>
          <a:ln>
            <a:noFill/>
          </a:ln>
        </p:spPr>
      </p:pic>
      <p:cxnSp>
        <p:nvCxnSpPr>
          <p:cNvPr id="223" name="Google Shape;223;p30"/>
          <p:cNvCxnSpPr/>
          <p:nvPr/>
        </p:nvCxnSpPr>
        <p:spPr>
          <a:xfrm rot="10800000" flipH="1">
            <a:off x="2167050" y="1170100"/>
            <a:ext cx="4767300" cy="4800"/>
          </a:xfrm>
          <a:prstGeom prst="straightConnector1">
            <a:avLst/>
          </a:prstGeom>
          <a:noFill/>
          <a:ln w="38100" cap="flat" cmpd="sng">
            <a:solidFill>
              <a:srgbClr val="4A86E8"/>
            </a:solidFill>
            <a:prstDash val="solid"/>
            <a:round/>
            <a:headEnd type="none" w="med" len="med"/>
            <a:tailEnd type="none" w="med" len="med"/>
          </a:ln>
        </p:spPr>
      </p:cxnSp>
      <p:pic>
        <p:nvPicPr>
          <p:cNvPr id="224" name="Google Shape;224;p30"/>
          <p:cNvPicPr preferRelativeResize="0"/>
          <p:nvPr/>
        </p:nvPicPr>
        <p:blipFill>
          <a:blip r:embed="rId4">
            <a:alphaModFix/>
          </a:blip>
          <a:stretch>
            <a:fillRect/>
          </a:stretch>
        </p:blipFill>
        <p:spPr>
          <a:xfrm>
            <a:off x="7725300" y="4434150"/>
            <a:ext cx="1418700" cy="709350"/>
          </a:xfrm>
          <a:prstGeom prst="rect">
            <a:avLst/>
          </a:prstGeom>
          <a:noFill/>
          <a:ln>
            <a:noFill/>
          </a:ln>
        </p:spPr>
      </p:pic>
      <p:pic>
        <p:nvPicPr>
          <p:cNvPr id="225" name="Google Shape;225;p30"/>
          <p:cNvPicPr preferRelativeResize="0"/>
          <p:nvPr/>
        </p:nvPicPr>
        <p:blipFill>
          <a:blip r:embed="rId5">
            <a:alphaModFix/>
          </a:blip>
          <a:stretch>
            <a:fillRect/>
          </a:stretch>
        </p:blipFill>
        <p:spPr>
          <a:xfrm>
            <a:off x="0" y="4434150"/>
            <a:ext cx="1090652" cy="709350"/>
          </a:xfrm>
          <a:prstGeom prst="rect">
            <a:avLst/>
          </a:prstGeom>
          <a:noFill/>
          <a:ln>
            <a:noFill/>
          </a:ln>
        </p:spPr>
      </p:pic>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E0BB64-332D-45A3-9BCE-AB5FB19F41FD}"/>
              </a:ext>
            </a:extLst>
          </p:cNvPr>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84250" y="1810983"/>
            <a:ext cx="1850100" cy="1521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Seacoast United &amp; Nike </a:t>
            </a:r>
            <a:endParaRPr sz="2400" b="1">
              <a:latin typeface="Raleway"/>
              <a:ea typeface="Raleway"/>
              <a:cs typeface="Raleway"/>
              <a:sym typeface="Raleway"/>
            </a:endParaRPr>
          </a:p>
        </p:txBody>
      </p:sp>
      <p:cxnSp>
        <p:nvCxnSpPr>
          <p:cNvPr id="64" name="Google Shape;64;p14"/>
          <p:cNvCxnSpPr/>
          <p:nvPr/>
        </p:nvCxnSpPr>
        <p:spPr>
          <a:xfrm>
            <a:off x="251700" y="1010825"/>
            <a:ext cx="5827200" cy="6600"/>
          </a:xfrm>
          <a:prstGeom prst="straightConnector1">
            <a:avLst/>
          </a:prstGeom>
          <a:noFill/>
          <a:ln w="38100" cap="flat" cmpd="sng">
            <a:solidFill>
              <a:srgbClr val="4A86E8"/>
            </a:solidFill>
            <a:prstDash val="solid"/>
            <a:round/>
            <a:headEnd type="none" w="med" len="med"/>
            <a:tailEnd type="none" w="med" len="med"/>
          </a:ln>
        </p:spPr>
      </p:cxnSp>
      <p:sp>
        <p:nvSpPr>
          <p:cNvPr id="65" name="Google Shape;65;p14"/>
          <p:cNvSpPr txBox="1"/>
          <p:nvPr/>
        </p:nvSpPr>
        <p:spPr>
          <a:xfrm>
            <a:off x="453825" y="94992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6" name="Google Shape;66;p14"/>
          <p:cNvPicPr preferRelativeResize="0"/>
          <p:nvPr/>
        </p:nvPicPr>
        <p:blipFill>
          <a:blip r:embed="rId3">
            <a:alphaModFix/>
          </a:blip>
          <a:stretch>
            <a:fillRect/>
          </a:stretch>
        </p:blipFill>
        <p:spPr>
          <a:xfrm>
            <a:off x="914400" y="1243500"/>
            <a:ext cx="7190400" cy="3595200"/>
          </a:xfrm>
          <a:prstGeom prst="rect">
            <a:avLst/>
          </a:prstGeom>
          <a:noFill/>
          <a:ln>
            <a:noFill/>
          </a:ln>
        </p:spPr>
      </p:pic>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620550-04ED-4A47-83C6-0B051711DCD0}"/>
              </a:ext>
            </a:extLst>
          </p:cNvPr>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Seacoast United - #InThisTogether</a:t>
            </a:r>
            <a:endParaRPr sz="2400" b="1">
              <a:latin typeface="Raleway"/>
              <a:ea typeface="Raleway"/>
              <a:cs typeface="Raleway"/>
              <a:sym typeface="Raleway"/>
            </a:endParaRPr>
          </a:p>
        </p:txBody>
      </p:sp>
      <p:cxnSp>
        <p:nvCxnSpPr>
          <p:cNvPr id="73" name="Google Shape;73;p15"/>
          <p:cNvCxnSpPr/>
          <p:nvPr/>
        </p:nvCxnSpPr>
        <p:spPr>
          <a:xfrm>
            <a:off x="251700" y="1010825"/>
            <a:ext cx="5827200" cy="6600"/>
          </a:xfrm>
          <a:prstGeom prst="straightConnector1">
            <a:avLst/>
          </a:prstGeom>
          <a:noFill/>
          <a:ln w="38100" cap="flat" cmpd="sng">
            <a:solidFill>
              <a:srgbClr val="4A86E8"/>
            </a:solidFill>
            <a:prstDash val="solid"/>
            <a:round/>
            <a:headEnd type="none" w="med" len="med"/>
            <a:tailEnd type="none" w="med" len="med"/>
          </a:ln>
        </p:spPr>
      </p:cxnSp>
      <p:sp>
        <p:nvSpPr>
          <p:cNvPr id="74" name="Google Shape;74;p15"/>
          <p:cNvSpPr txBox="1"/>
          <p:nvPr/>
        </p:nvSpPr>
        <p:spPr>
          <a:xfrm>
            <a:off x="453825" y="94992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5" name="Google Shape;75;p15" descr="These young leaders are the very definition of what it means to be a Seacoast United athlete.&#10; &#10;Stay safe.&#10; &#10;Stay strong.&#10; &#10;Stay positive.&#10; &#10;#InThisTogether">
            <a:hlinkClick r:id="rId3"/>
          </p:cNvPr>
          <p:cNvPicPr preferRelativeResize="0"/>
          <p:nvPr/>
        </p:nvPicPr>
        <p:blipFill>
          <a:blip r:embed="rId4">
            <a:alphaModFix/>
          </a:blip>
          <a:stretch>
            <a:fillRect/>
          </a:stretch>
        </p:blipFill>
        <p:spPr>
          <a:xfrm>
            <a:off x="2006600" y="1319700"/>
            <a:ext cx="4775200" cy="3581400"/>
          </a:xfrm>
          <a:prstGeom prst="rect">
            <a:avLst/>
          </a:prstGeom>
          <a:noFill/>
          <a:ln>
            <a:noFill/>
          </a:ln>
        </p:spPr>
      </p:pic>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63432-A432-4A47-9CA3-EE70D0960FB9}"/>
              </a:ext>
            </a:extLst>
          </p:cNvPr>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Seacoast United Home Workout Plan </a:t>
            </a:r>
            <a:endParaRPr sz="2400" b="1">
              <a:latin typeface="Raleway"/>
              <a:ea typeface="Raleway"/>
              <a:cs typeface="Raleway"/>
              <a:sym typeface="Raleway"/>
            </a:endParaRPr>
          </a:p>
        </p:txBody>
      </p:sp>
      <p:sp>
        <p:nvSpPr>
          <p:cNvPr id="81" name="Google Shape;81;p16"/>
          <p:cNvSpPr txBox="1">
            <a:spLocks noGrp="1"/>
          </p:cNvSpPr>
          <p:nvPr>
            <p:ph type="body" idx="1"/>
          </p:nvPr>
        </p:nvSpPr>
        <p:spPr>
          <a:xfrm>
            <a:off x="182900" y="12189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000000"/>
                </a:solidFill>
              </a:rPr>
              <a:t>The Seacoast United Home Workout will consist of a 5-Day Plan to keep our players active in this time away from Team Training Sessions. The activities we have are all designed so players can perform on their own in a limited space, so should be accessible for all our players.</a:t>
            </a:r>
            <a:endParaRPr sz="1100">
              <a:solidFill>
                <a:srgbClr val="000000"/>
              </a:solidFill>
            </a:endParaRPr>
          </a:p>
          <a:p>
            <a:pPr marL="0" lvl="0" indent="0" algn="l" rtl="0">
              <a:spcBef>
                <a:spcPts val="1600"/>
              </a:spcBef>
              <a:spcAft>
                <a:spcPts val="0"/>
              </a:spcAft>
              <a:buNone/>
            </a:pPr>
            <a:r>
              <a:rPr lang="en-GB" sz="1100">
                <a:solidFill>
                  <a:srgbClr val="000000"/>
                </a:solidFill>
              </a:rPr>
              <a:t>The Home Workout Weekly Plan will consist of the following:</a:t>
            </a:r>
            <a:endParaRPr sz="1100">
              <a:solidFill>
                <a:srgbClr val="000000"/>
              </a:solidFill>
            </a:endParaRPr>
          </a:p>
          <a:p>
            <a:pPr marL="457200" lvl="0" indent="-298450" algn="l" rtl="0">
              <a:spcBef>
                <a:spcPts val="1600"/>
              </a:spcBef>
              <a:spcAft>
                <a:spcPts val="0"/>
              </a:spcAft>
              <a:buClr>
                <a:srgbClr val="000000"/>
              </a:buClr>
              <a:buSzPts val="1100"/>
              <a:buChar char="-"/>
            </a:pPr>
            <a:r>
              <a:rPr lang="en-GB" sz="1100">
                <a:solidFill>
                  <a:srgbClr val="000000"/>
                </a:solidFill>
              </a:rPr>
              <a:t>Dynamic Warm Up</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Cool Down</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Aerobic Workout</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Technical Based Workout</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Core Workout</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Upper Body Workout</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Lower Body Workout</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Yoga Workout</a:t>
            </a:r>
            <a:endParaRPr sz="1100">
              <a:solidFill>
                <a:srgbClr val="000000"/>
              </a:solidFill>
            </a:endParaRPr>
          </a:p>
          <a:p>
            <a:pPr marL="457200" lvl="0" indent="-298450" algn="l" rtl="0">
              <a:spcBef>
                <a:spcPts val="0"/>
              </a:spcBef>
              <a:spcAft>
                <a:spcPts val="0"/>
              </a:spcAft>
              <a:buClr>
                <a:srgbClr val="000000"/>
              </a:buClr>
              <a:buSzPts val="1100"/>
              <a:buChar char="-"/>
            </a:pPr>
            <a:r>
              <a:rPr lang="en-GB" sz="1100">
                <a:solidFill>
                  <a:srgbClr val="000000"/>
                </a:solidFill>
              </a:rPr>
              <a:t>Soccer Homework</a:t>
            </a:r>
            <a:endParaRPr sz="1100">
              <a:solidFill>
                <a:srgbClr val="000000"/>
              </a:solidFill>
            </a:endParaRPr>
          </a:p>
          <a:p>
            <a:pPr marL="0" lvl="0" indent="0" algn="l" rtl="0">
              <a:spcBef>
                <a:spcPts val="1600"/>
              </a:spcBef>
              <a:spcAft>
                <a:spcPts val="1600"/>
              </a:spcAft>
              <a:buNone/>
            </a:pPr>
            <a:r>
              <a:rPr lang="en-GB" sz="1100">
                <a:solidFill>
                  <a:srgbClr val="000000"/>
                </a:solidFill>
              </a:rPr>
              <a:t>This presentation will include a weekly schedule, plus descriptions of the activities we would like the players to perform in each of the workouts.</a:t>
            </a:r>
            <a:endParaRPr sz="1100">
              <a:solidFill>
                <a:srgbClr val="000000"/>
              </a:solidFill>
            </a:endParaRPr>
          </a:p>
        </p:txBody>
      </p:sp>
      <p:cxnSp>
        <p:nvCxnSpPr>
          <p:cNvPr id="83" name="Google Shape;83;p16"/>
          <p:cNvCxnSpPr/>
          <p:nvPr/>
        </p:nvCxnSpPr>
        <p:spPr>
          <a:xfrm>
            <a:off x="251700" y="1010825"/>
            <a:ext cx="5827200" cy="6600"/>
          </a:xfrm>
          <a:prstGeom prst="straightConnector1">
            <a:avLst/>
          </a:prstGeom>
          <a:noFill/>
          <a:ln w="38100" cap="flat" cmpd="sng">
            <a:solidFill>
              <a:srgbClr val="4A86E8"/>
            </a:solidFill>
            <a:prstDash val="solid"/>
            <a:round/>
            <a:headEnd type="none" w="med" len="med"/>
            <a:tailEnd type="none" w="med" len="med"/>
          </a:ln>
        </p:spPr>
      </p:cxnSp>
      <p:sp>
        <p:nvSpPr>
          <p:cNvPr id="84" name="Google Shape;84;p16"/>
          <p:cNvSpPr txBox="1"/>
          <p:nvPr/>
        </p:nvSpPr>
        <p:spPr>
          <a:xfrm>
            <a:off x="453825" y="949925"/>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98EC2E-7078-496B-9770-047F9BB92D23}"/>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86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Weekly Schedule (5/04-5/08)</a:t>
            </a:r>
            <a:endParaRPr sz="2400" b="1">
              <a:latin typeface="Raleway"/>
              <a:ea typeface="Raleway"/>
              <a:cs typeface="Raleway"/>
              <a:sym typeface="Raleway"/>
            </a:endParaRPr>
          </a:p>
        </p:txBody>
      </p:sp>
      <p:cxnSp>
        <p:nvCxnSpPr>
          <p:cNvPr id="91" name="Google Shape;91;p17"/>
          <p:cNvCxnSpPr/>
          <p:nvPr/>
        </p:nvCxnSpPr>
        <p:spPr>
          <a:xfrm>
            <a:off x="258600" y="1010825"/>
            <a:ext cx="4697100" cy="8100"/>
          </a:xfrm>
          <a:prstGeom prst="straightConnector1">
            <a:avLst/>
          </a:prstGeom>
          <a:noFill/>
          <a:ln w="38100" cap="flat" cmpd="sng">
            <a:solidFill>
              <a:srgbClr val="4A86E8"/>
            </a:solidFill>
            <a:prstDash val="solid"/>
            <a:round/>
            <a:headEnd type="none" w="med" len="med"/>
            <a:tailEnd type="none" w="med" len="med"/>
          </a:ln>
        </p:spPr>
      </p:cxnSp>
      <p:graphicFrame>
        <p:nvGraphicFramePr>
          <p:cNvPr id="92" name="Google Shape;92;p17"/>
          <p:cNvGraphicFramePr/>
          <p:nvPr/>
        </p:nvGraphicFramePr>
        <p:xfrm>
          <a:off x="650213" y="1383800"/>
          <a:ext cx="7691175" cy="3636165"/>
        </p:xfrm>
        <a:graphic>
          <a:graphicData uri="http://schemas.openxmlformats.org/drawingml/2006/table">
            <a:tbl>
              <a:tblPr>
                <a:noFill/>
                <a:tableStyleId>{23CD1DF1-E948-443B-A358-A381972120F3}</a:tableStyleId>
              </a:tblPr>
              <a:tblGrid>
                <a:gridCol w="15871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154062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13632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161295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158715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620600">
                <a:tc>
                  <a:txBody>
                    <a:bodyPr/>
                    <a:lstStyle/>
                    <a:p>
                      <a:pPr marL="0" lvl="0" indent="0" algn="ctr" rtl="0">
                        <a:spcBef>
                          <a:spcPts val="0"/>
                        </a:spcBef>
                        <a:spcAft>
                          <a:spcPts val="0"/>
                        </a:spcAft>
                        <a:buNone/>
                      </a:pPr>
                      <a:r>
                        <a:rPr lang="en-GB" sz="1200" b="1"/>
                        <a:t>Monday</a:t>
                      </a:r>
                      <a:endParaRPr sz="1200" b="1"/>
                    </a:p>
                    <a:p>
                      <a:pPr marL="0" lvl="0" indent="0" algn="ctr" rtl="0">
                        <a:spcBef>
                          <a:spcPts val="0"/>
                        </a:spcBef>
                        <a:spcAft>
                          <a:spcPts val="0"/>
                        </a:spcAft>
                        <a:buNone/>
                      </a:pPr>
                      <a:r>
                        <a:rPr lang="en-GB" sz="1200" b="1"/>
                        <a:t>4th May</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Tuesday</a:t>
                      </a:r>
                      <a:endParaRPr sz="1200" b="1"/>
                    </a:p>
                    <a:p>
                      <a:pPr marL="0" lvl="0" indent="0" algn="ctr" rtl="0">
                        <a:spcBef>
                          <a:spcPts val="0"/>
                        </a:spcBef>
                        <a:spcAft>
                          <a:spcPts val="0"/>
                        </a:spcAft>
                        <a:buNone/>
                      </a:pPr>
                      <a:r>
                        <a:rPr lang="en-GB" sz="1200" b="1"/>
                        <a:t>5th May</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Wednesday </a:t>
                      </a:r>
                      <a:endParaRPr sz="1200" b="1"/>
                    </a:p>
                    <a:p>
                      <a:pPr marL="0" lvl="0" indent="0" algn="ctr" rtl="0">
                        <a:spcBef>
                          <a:spcPts val="0"/>
                        </a:spcBef>
                        <a:spcAft>
                          <a:spcPts val="0"/>
                        </a:spcAft>
                        <a:buNone/>
                      </a:pPr>
                      <a:r>
                        <a:rPr lang="en-GB" sz="1200" b="1"/>
                        <a:t>6th May</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Thursday </a:t>
                      </a:r>
                      <a:endParaRPr sz="1200" b="1"/>
                    </a:p>
                    <a:p>
                      <a:pPr marL="0" lvl="0" indent="0" algn="ctr" rtl="0">
                        <a:spcBef>
                          <a:spcPts val="0"/>
                        </a:spcBef>
                        <a:spcAft>
                          <a:spcPts val="0"/>
                        </a:spcAft>
                        <a:buNone/>
                      </a:pPr>
                      <a:r>
                        <a:rPr lang="en-GB" sz="1200" b="1"/>
                        <a:t>7th May</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b="1"/>
                        <a:t>Friday</a:t>
                      </a:r>
                      <a:endParaRPr sz="1200" b="1"/>
                    </a:p>
                    <a:p>
                      <a:pPr marL="0" lvl="0" indent="0" algn="ctr" rtl="0">
                        <a:spcBef>
                          <a:spcPts val="0"/>
                        </a:spcBef>
                        <a:spcAft>
                          <a:spcPts val="0"/>
                        </a:spcAft>
                        <a:buNone/>
                      </a:pPr>
                      <a:r>
                        <a:rPr lang="en-GB" sz="1200" b="1"/>
                        <a:t>8th May</a:t>
                      </a:r>
                      <a:endParaRPr sz="1200" b="1"/>
                    </a:p>
                  </a:txBody>
                  <a:tcPr marL="91425" marR="91425" marT="91425" marB="91425">
                    <a:lnL w="19050" cap="flat" cmpd="sng">
                      <a:solidFill>
                        <a:srgbClr val="4A86E8"/>
                      </a:solidFill>
                      <a:prstDash val="solid"/>
                      <a:round/>
                      <a:headEnd type="none" w="sm" len="sm"/>
                      <a:tailEnd type="none" w="sm" len="sm"/>
                    </a:lnL>
                    <a:lnR w="19050"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19050" cap="flat" cmpd="sng">
                      <a:solidFill>
                        <a:srgbClr val="4A86E8"/>
                      </a:solidFill>
                      <a:prstDash val="solid"/>
                      <a:round/>
                      <a:headEnd type="none" w="sm" len="sm"/>
                      <a:tailEnd type="none" w="sm" len="sm"/>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592550">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Flexibility Workout</a:t>
                      </a:r>
                      <a:endParaRPr sz="1200">
                        <a:solidFill>
                          <a:schemeClr val="dk1"/>
                        </a:solidFill>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Dynamic Warm Up</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1905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549225">
                <a:tc>
                  <a:txBody>
                    <a:bodyPr/>
                    <a:lstStyle/>
                    <a:p>
                      <a:pPr marL="0" lvl="0" indent="0" algn="ctr" rtl="0">
                        <a:spcBef>
                          <a:spcPts val="0"/>
                        </a:spcBef>
                        <a:spcAft>
                          <a:spcPts val="0"/>
                        </a:spcAft>
                        <a:buNone/>
                      </a:pPr>
                      <a:r>
                        <a:rPr lang="en-GB" sz="1200"/>
                        <a:t>Technical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Technical Workout </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Homework</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Technical Workout</a:t>
                      </a:r>
                      <a:endParaRPr sz="1200">
                        <a:solidFill>
                          <a:schemeClr val="dk1"/>
                        </a:solidFill>
                      </a:endParaRPr>
                    </a:p>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Technical Workout</a:t>
                      </a:r>
                      <a:endParaRPr sz="1200">
                        <a:solidFill>
                          <a:schemeClr val="dk1"/>
                        </a:solidFill>
                      </a:endParaRPr>
                    </a:p>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571150">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Physical Workout:   1 Mile Challenge</a:t>
                      </a:r>
                      <a:endParaRPr sz="1200">
                        <a:solidFill>
                          <a:schemeClr val="dk1"/>
                        </a:solidFill>
                      </a:endParaRPr>
                    </a:p>
                    <a:p>
                      <a:pPr marL="0" lvl="0" indent="0" algn="ctr" rtl="0">
                        <a:spcBef>
                          <a:spcPts val="0"/>
                        </a:spcBef>
                        <a:spcAft>
                          <a:spcPts val="0"/>
                        </a:spcAft>
                        <a:buClr>
                          <a:schemeClr val="dk1"/>
                        </a:buClr>
                        <a:buSzPts val="1100"/>
                        <a:buFont typeface="Arial"/>
                        <a:buNone/>
                      </a:pPr>
                      <a:endParaRPr sz="1200">
                        <a:solidFill>
                          <a:schemeClr val="dk1"/>
                        </a:solidFill>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Core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200">
                          <a:solidFill>
                            <a:schemeClr val="dk1"/>
                          </a:solidFill>
                        </a:rPr>
                        <a:t>Physical Workout:   Sprint Pyramid Challenge</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Core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571150">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Upper Body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Lower Body Workout</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571150">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lvl="0" indent="0" algn="ctr" rtl="0">
                        <a:spcBef>
                          <a:spcPts val="0"/>
                        </a:spcBef>
                        <a:spcAft>
                          <a:spcPts val="0"/>
                        </a:spcAft>
                        <a:buNone/>
                      </a:pPr>
                      <a:r>
                        <a:rPr lang="en-GB" sz="1200"/>
                        <a:t>Cool Down</a:t>
                      </a:r>
                      <a:endParaRPr sz="1200"/>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bl>
          </a:graphicData>
        </a:graphic>
      </p:graphicFrame>
      <p:pic>
        <p:nvPicPr>
          <p:cNvPr id="7" name="Picture 6"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16AE5E-D293-4713-894B-541677DDB03B}"/>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Dynamic Warm Up</a:t>
            </a:r>
            <a:endParaRPr sz="2400" b="1">
              <a:latin typeface="Raleway"/>
              <a:ea typeface="Raleway"/>
              <a:cs typeface="Raleway"/>
              <a:sym typeface="Raleway"/>
            </a:endParaRPr>
          </a:p>
        </p:txBody>
      </p:sp>
      <p:cxnSp>
        <p:nvCxnSpPr>
          <p:cNvPr id="99" name="Google Shape;99;p18"/>
          <p:cNvCxnSpPr/>
          <p:nvPr/>
        </p:nvCxnSpPr>
        <p:spPr>
          <a:xfrm>
            <a:off x="251700" y="1010825"/>
            <a:ext cx="4320300" cy="6900"/>
          </a:xfrm>
          <a:prstGeom prst="straightConnector1">
            <a:avLst/>
          </a:prstGeom>
          <a:noFill/>
          <a:ln w="38100" cap="flat" cmpd="sng">
            <a:solidFill>
              <a:srgbClr val="4A86E8"/>
            </a:solidFill>
            <a:prstDash val="solid"/>
            <a:round/>
            <a:headEnd type="none" w="med" len="med"/>
            <a:tailEnd type="none" w="med" len="med"/>
          </a:ln>
        </p:spPr>
      </p:cxnSp>
      <p:sp>
        <p:nvSpPr>
          <p:cNvPr id="100" name="Google Shape;100;p18"/>
          <p:cNvSpPr txBox="1"/>
          <p:nvPr/>
        </p:nvSpPr>
        <p:spPr>
          <a:xfrm>
            <a:off x="577275" y="1039975"/>
            <a:ext cx="477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 Tues, Thurs and Fri ~</a:t>
            </a:r>
            <a:endParaRPr i="1"/>
          </a:p>
        </p:txBody>
      </p:sp>
      <p:pic>
        <p:nvPicPr>
          <p:cNvPr id="101" name="Google Shape;101;p18"/>
          <p:cNvPicPr preferRelativeResize="0"/>
          <p:nvPr/>
        </p:nvPicPr>
        <p:blipFill>
          <a:blip r:embed="rId3">
            <a:alphaModFix/>
          </a:blip>
          <a:stretch>
            <a:fillRect/>
          </a:stretch>
        </p:blipFill>
        <p:spPr>
          <a:xfrm>
            <a:off x="2952175" y="1795575"/>
            <a:ext cx="3329050" cy="3347925"/>
          </a:xfrm>
          <a:prstGeom prst="rect">
            <a:avLst/>
          </a:prstGeom>
          <a:noFill/>
          <a:ln>
            <a:noFill/>
          </a:ln>
        </p:spPr>
      </p:pic>
      <p:sp>
        <p:nvSpPr>
          <p:cNvPr id="102" name="Google Shape;102;p18"/>
          <p:cNvSpPr txBox="1"/>
          <p:nvPr/>
        </p:nvSpPr>
        <p:spPr>
          <a:xfrm>
            <a:off x="251700" y="1277763"/>
            <a:ext cx="89637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1"/>
                </a:solidFill>
              </a:rPr>
              <a:t>***Players should perform each exercise for 10 seconds, before moving onto the next one.   </a:t>
            </a:r>
            <a:endParaRPr b="1">
              <a:solidFill>
                <a:schemeClr val="dk1"/>
              </a:solidFill>
            </a:endParaRPr>
          </a:p>
          <a:p>
            <a:pPr marL="0" lvl="0" indent="0" algn="ctr" rtl="0">
              <a:spcBef>
                <a:spcPts val="0"/>
              </a:spcBef>
              <a:spcAft>
                <a:spcPts val="0"/>
              </a:spcAft>
              <a:buClr>
                <a:schemeClr val="dk1"/>
              </a:buClr>
              <a:buSzPts val="1100"/>
              <a:buFont typeface="Arial"/>
              <a:buNone/>
            </a:pPr>
            <a:r>
              <a:rPr lang="en-GB" b="1">
                <a:solidFill>
                  <a:schemeClr val="dk1"/>
                </a:solidFill>
              </a:rPr>
              <a:t>Repeat the exercises for a total of </a:t>
            </a:r>
            <a:r>
              <a:rPr lang="en-GB" b="1">
                <a:solidFill>
                  <a:srgbClr val="FF0000"/>
                </a:solidFill>
              </a:rPr>
              <a:t>2 sets</a:t>
            </a:r>
            <a:r>
              <a:rPr lang="en-GB" b="1">
                <a:solidFill>
                  <a:schemeClr val="dk1"/>
                </a:solidFill>
              </a:rPr>
              <a:t>***</a:t>
            </a:r>
            <a:endParaRPr b="1"/>
          </a:p>
        </p:txBody>
      </p:sp>
      <p:pic>
        <p:nvPicPr>
          <p:cNvPr id="9" name="Picture 8"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0FB825-2B91-490B-AB48-9F690E0EB8A3}"/>
              </a:ext>
            </a:extLst>
          </p:cNvPr>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Raleway"/>
                <a:ea typeface="Raleway"/>
                <a:cs typeface="Raleway"/>
                <a:sym typeface="Raleway"/>
              </a:rPr>
              <a:t>Technical Workout #1</a:t>
            </a:r>
            <a:endParaRPr sz="2400" b="1">
              <a:latin typeface="Raleway"/>
              <a:ea typeface="Raleway"/>
              <a:cs typeface="Raleway"/>
              <a:sym typeface="Raleway"/>
            </a:endParaRPr>
          </a:p>
        </p:txBody>
      </p:sp>
      <p:cxnSp>
        <p:nvCxnSpPr>
          <p:cNvPr id="109" name="Google Shape;109;p19"/>
          <p:cNvCxnSpPr/>
          <p:nvPr/>
        </p:nvCxnSpPr>
        <p:spPr>
          <a:xfrm>
            <a:off x="251700" y="1010825"/>
            <a:ext cx="5300100" cy="5700"/>
          </a:xfrm>
          <a:prstGeom prst="straightConnector1">
            <a:avLst/>
          </a:prstGeom>
          <a:noFill/>
          <a:ln w="38100" cap="flat" cmpd="sng">
            <a:solidFill>
              <a:srgbClr val="4A86E8"/>
            </a:solidFill>
            <a:prstDash val="solid"/>
            <a:round/>
            <a:headEnd type="none" w="med" len="med"/>
            <a:tailEnd type="none" w="med" len="med"/>
          </a:ln>
        </p:spPr>
      </p:cxnSp>
      <p:sp>
        <p:nvSpPr>
          <p:cNvPr id="110" name="Google Shape;110;p19"/>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 Tuesday, Thursday, Friday ~</a:t>
            </a:r>
            <a:endParaRPr i="1"/>
          </a:p>
        </p:txBody>
      </p:sp>
      <p:pic>
        <p:nvPicPr>
          <p:cNvPr id="111" name="Google Shape;111;p19">
            <a:hlinkClick r:id="rId3"/>
          </p:cNvPr>
          <p:cNvPicPr preferRelativeResize="0"/>
          <p:nvPr/>
        </p:nvPicPr>
        <p:blipFill>
          <a:blip r:embed="rId4">
            <a:alphaModFix/>
          </a:blip>
          <a:stretch>
            <a:fillRect/>
          </a:stretch>
        </p:blipFill>
        <p:spPr>
          <a:xfrm>
            <a:off x="2156125" y="1459525"/>
            <a:ext cx="4572000" cy="3429000"/>
          </a:xfrm>
          <a:prstGeom prst="rect">
            <a:avLst/>
          </a:prstGeom>
          <a:noFill/>
          <a:ln>
            <a:noFill/>
          </a:ln>
        </p:spPr>
      </p:pic>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312ADA-C018-4342-9248-C423BE085C1C}"/>
              </a:ext>
            </a:extLst>
          </p:cNvPr>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b="1">
                <a:latin typeface="Raleway"/>
                <a:ea typeface="Raleway"/>
                <a:cs typeface="Raleway"/>
                <a:sym typeface="Raleway"/>
              </a:rPr>
              <a:t>Technical Workout - #2: </a:t>
            </a:r>
            <a:r>
              <a:rPr lang="en-GB" sz="2200" b="1">
                <a:latin typeface="Raleway"/>
                <a:ea typeface="Raleway"/>
                <a:cs typeface="Raleway"/>
                <a:sym typeface="Raleway"/>
              </a:rPr>
              <a:t>Advanced Moves</a:t>
            </a:r>
            <a:endParaRPr sz="2200" b="1">
              <a:latin typeface="Raleway"/>
              <a:ea typeface="Raleway"/>
              <a:cs typeface="Raleway"/>
              <a:sym typeface="Raleway"/>
            </a:endParaRPr>
          </a:p>
          <a:p>
            <a:pPr marL="0" lvl="0" indent="0" algn="l" rtl="0">
              <a:spcBef>
                <a:spcPts val="0"/>
              </a:spcBef>
              <a:spcAft>
                <a:spcPts val="0"/>
              </a:spcAft>
              <a:buNone/>
            </a:pPr>
            <a:endParaRPr sz="2400" b="1">
              <a:latin typeface="Raleway"/>
              <a:ea typeface="Raleway"/>
              <a:cs typeface="Raleway"/>
              <a:sym typeface="Raleway"/>
            </a:endParaRPr>
          </a:p>
        </p:txBody>
      </p:sp>
      <p:cxnSp>
        <p:nvCxnSpPr>
          <p:cNvPr id="118" name="Google Shape;118;p20"/>
          <p:cNvCxnSpPr/>
          <p:nvPr/>
        </p:nvCxnSpPr>
        <p:spPr>
          <a:xfrm>
            <a:off x="251700" y="1010825"/>
            <a:ext cx="5300100" cy="5700"/>
          </a:xfrm>
          <a:prstGeom prst="straightConnector1">
            <a:avLst/>
          </a:prstGeom>
          <a:noFill/>
          <a:ln w="38100" cap="flat" cmpd="sng">
            <a:solidFill>
              <a:srgbClr val="4A86E8"/>
            </a:solidFill>
            <a:prstDash val="solid"/>
            <a:round/>
            <a:headEnd type="none" w="med" len="med"/>
            <a:tailEnd type="none" w="med" len="med"/>
          </a:ln>
        </p:spPr>
      </p:cxnSp>
      <p:sp>
        <p:nvSpPr>
          <p:cNvPr id="119" name="Google Shape;119;p20"/>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 Monday, Tuesday, Thursday, Friday ~</a:t>
            </a:r>
            <a:endParaRPr i="1"/>
          </a:p>
        </p:txBody>
      </p:sp>
      <p:pic>
        <p:nvPicPr>
          <p:cNvPr id="120" name="Google Shape;120;p20">
            <a:hlinkClick r:id="rId3"/>
          </p:cNvPr>
          <p:cNvPicPr preferRelativeResize="0"/>
          <p:nvPr/>
        </p:nvPicPr>
        <p:blipFill>
          <a:blip r:embed="rId4">
            <a:alphaModFix/>
          </a:blip>
          <a:stretch>
            <a:fillRect/>
          </a:stretch>
        </p:blipFill>
        <p:spPr>
          <a:xfrm>
            <a:off x="2013025" y="1411800"/>
            <a:ext cx="4572000" cy="3429000"/>
          </a:xfrm>
          <a:prstGeom prst="rect">
            <a:avLst/>
          </a:prstGeom>
          <a:noFill/>
          <a:ln>
            <a:noFill/>
          </a:ln>
        </p:spPr>
      </p:pic>
      <p:pic>
        <p:nvPicPr>
          <p:cNvPr id="8" name="Picture 7"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C984F6-E958-4A4B-A753-70D145EFCA1C}"/>
              </a:ext>
            </a:extLst>
          </p:cNvPr>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b="1">
                <a:latin typeface="Raleway"/>
                <a:ea typeface="Raleway"/>
                <a:cs typeface="Raleway"/>
                <a:sym typeface="Raleway"/>
              </a:rPr>
              <a:t>Physical Workout: 1 Mile Challenge</a:t>
            </a:r>
            <a:endParaRPr/>
          </a:p>
        </p:txBody>
      </p:sp>
      <p:cxnSp>
        <p:nvCxnSpPr>
          <p:cNvPr id="127" name="Google Shape;127;p21"/>
          <p:cNvCxnSpPr/>
          <p:nvPr/>
        </p:nvCxnSpPr>
        <p:spPr>
          <a:xfrm>
            <a:off x="518225" y="1017725"/>
            <a:ext cx="5279700" cy="0"/>
          </a:xfrm>
          <a:prstGeom prst="straightConnector1">
            <a:avLst/>
          </a:prstGeom>
          <a:noFill/>
          <a:ln w="38100" cap="flat" cmpd="sng">
            <a:solidFill>
              <a:srgbClr val="4A86E8"/>
            </a:solidFill>
            <a:prstDash val="solid"/>
            <a:round/>
            <a:headEnd type="none" w="med" len="med"/>
            <a:tailEnd type="none" w="med" len="med"/>
          </a:ln>
        </p:spPr>
      </p:cxnSp>
      <p:sp>
        <p:nvSpPr>
          <p:cNvPr id="128" name="Google Shape;128;p21"/>
          <p:cNvSpPr txBox="1"/>
          <p:nvPr/>
        </p:nvSpPr>
        <p:spPr>
          <a:xfrm>
            <a:off x="518225" y="1038900"/>
            <a:ext cx="3526200" cy="1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a:t>Monday</a:t>
            </a:r>
            <a:endParaRPr i="1"/>
          </a:p>
        </p:txBody>
      </p:sp>
      <p:sp>
        <p:nvSpPr>
          <p:cNvPr id="129" name="Google Shape;129;p21"/>
          <p:cNvSpPr txBox="1"/>
          <p:nvPr/>
        </p:nvSpPr>
        <p:spPr>
          <a:xfrm>
            <a:off x="501075" y="1475625"/>
            <a:ext cx="8412600" cy="3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chemeClr val="dk1"/>
              </a:solidFill>
            </a:endParaRPr>
          </a:p>
          <a:p>
            <a:pPr marL="0" lvl="0" indent="0" algn="l" rtl="0">
              <a:spcBef>
                <a:spcPts val="0"/>
              </a:spcBef>
              <a:spcAft>
                <a:spcPts val="0"/>
              </a:spcAft>
              <a:buNone/>
            </a:pPr>
            <a:r>
              <a:rPr lang="en-GB" sz="1700" b="1">
                <a:solidFill>
                  <a:schemeClr val="dk1"/>
                </a:solidFill>
              </a:rPr>
              <a:t>1 Mile Challenge</a:t>
            </a:r>
            <a:endParaRPr sz="1700" b="1">
              <a:solidFill>
                <a:schemeClr val="dk1"/>
              </a:solidFill>
            </a:endParaRPr>
          </a:p>
          <a:p>
            <a:pPr marL="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Please warm up accordingly and then run a timed mile as fast as you can. </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Cool Down </a:t>
            </a:r>
            <a:endParaRPr sz="1500">
              <a:solidFill>
                <a:schemeClr val="dk1"/>
              </a:solidFill>
            </a:endParaRPr>
          </a:p>
          <a:p>
            <a:pPr marL="457200" lvl="0" indent="-323850" algn="l" rtl="0">
              <a:spcBef>
                <a:spcPts val="0"/>
              </a:spcBef>
              <a:spcAft>
                <a:spcPts val="0"/>
              </a:spcAft>
              <a:buClr>
                <a:schemeClr val="dk1"/>
              </a:buClr>
              <a:buSzPts val="1500"/>
              <a:buChar char="-"/>
            </a:pPr>
            <a:r>
              <a:rPr lang="en-GB" sz="1500">
                <a:solidFill>
                  <a:schemeClr val="dk1"/>
                </a:solidFill>
              </a:rPr>
              <a:t>Android and IOS apps to track run - Nike Run Club &amp; Strava. </a:t>
            </a:r>
            <a:endParaRPr sz="1500">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Please email your Head Coach a screenshot of your completed 1 Mile Time.</a:t>
            </a:r>
            <a:endParaRPr/>
          </a:p>
        </p:txBody>
      </p:sp>
      <p:pic>
        <p:nvPicPr>
          <p:cNvPr id="130" name="Google Shape;130;p21"/>
          <p:cNvPicPr preferRelativeResize="0"/>
          <p:nvPr/>
        </p:nvPicPr>
        <p:blipFill rotWithShape="1">
          <a:blip r:embed="rId3">
            <a:alphaModFix/>
          </a:blip>
          <a:srcRect l="25595" r="22831"/>
          <a:stretch/>
        </p:blipFill>
        <p:spPr>
          <a:xfrm>
            <a:off x="6974300" y="3175400"/>
            <a:ext cx="1574125" cy="1719500"/>
          </a:xfrm>
          <a:prstGeom prst="rect">
            <a:avLst/>
          </a:prstGeom>
          <a:noFill/>
          <a:ln>
            <a:noFill/>
          </a:ln>
        </p:spPr>
      </p:pic>
      <p:pic>
        <p:nvPicPr>
          <p:cNvPr id="9" name="Picture 8" descr="Exeter Youth Soccer Associ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BF32A4-32BC-477D-AC7F-283B78407568}"/>
              </a:ext>
            </a:extLst>
          </p:cNvPr>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2546" y="76223"/>
            <a:ext cx="981879" cy="996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719</Words>
  <Application>Microsoft Macintosh PowerPoint</Application>
  <PresentationFormat>On-screen Show (16:9)</PresentationFormat>
  <Paragraphs>115</Paragraphs>
  <Slides>18</Slides>
  <Notes>18</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Simple Light</vt:lpstr>
      <vt:lpstr>Slide 1</vt:lpstr>
      <vt:lpstr>Seacoast United &amp; Nike </vt:lpstr>
      <vt:lpstr>Seacoast United - #InThisTogether</vt:lpstr>
      <vt:lpstr>Seacoast United Home Workout Plan </vt:lpstr>
      <vt:lpstr>Weekly Schedule (5/04-5/08)</vt:lpstr>
      <vt:lpstr>Dynamic Warm Up</vt:lpstr>
      <vt:lpstr>Technical Workout #1</vt:lpstr>
      <vt:lpstr>Technical Workout - #2: Advanced Moves </vt:lpstr>
      <vt:lpstr>Physical Workout: 1 Mile Challenge</vt:lpstr>
      <vt:lpstr>Physical Workout: Sprint Pyramid Challenge </vt:lpstr>
      <vt:lpstr>Physical Workout: Sprint Pyramid Challenge </vt:lpstr>
      <vt:lpstr>Core Workout </vt:lpstr>
      <vt:lpstr>Upper Body Workout</vt:lpstr>
      <vt:lpstr>Full Body Workout #2 </vt:lpstr>
      <vt:lpstr>Flexibility Workout</vt:lpstr>
      <vt:lpstr>Cool Down</vt:lpstr>
      <vt:lpstr>Homework</vt:lpstr>
      <vt:lpstr>Stay Safe &amp; Stay Fit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Randall Sckaål</cp:lastModifiedBy>
  <cp:revision>2</cp:revision>
  <dcterms:created xsi:type="dcterms:W3CDTF">2020-05-05T13:03:47Z</dcterms:created>
  <dcterms:modified xsi:type="dcterms:W3CDTF">2020-05-05T13:04:00Z</dcterms:modified>
</cp:coreProperties>
</file>