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71" r:id="rId1"/>
  </p:sldMasterIdLst>
  <p:notesMasterIdLst>
    <p:notesMasterId r:id="rId44"/>
  </p:notesMasterIdLst>
  <p:sldIdLst>
    <p:sldId id="256" r:id="rId2"/>
    <p:sldId id="300" r:id="rId3"/>
    <p:sldId id="257" r:id="rId4"/>
    <p:sldId id="265" r:id="rId5"/>
    <p:sldId id="312" r:id="rId6"/>
    <p:sldId id="260"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311" r:id="rId20"/>
    <p:sldId id="276" r:id="rId21"/>
    <p:sldId id="277" r:id="rId22"/>
    <p:sldId id="308" r:id="rId23"/>
    <p:sldId id="278" r:id="rId24"/>
    <p:sldId id="306" r:id="rId25"/>
    <p:sldId id="279" r:id="rId26"/>
    <p:sldId id="280" r:id="rId27"/>
    <p:sldId id="281" r:id="rId28"/>
    <p:sldId id="282" r:id="rId29"/>
    <p:sldId id="316" r:id="rId30"/>
    <p:sldId id="317" r:id="rId31"/>
    <p:sldId id="292" r:id="rId32"/>
    <p:sldId id="303" r:id="rId33"/>
    <p:sldId id="283" r:id="rId34"/>
    <p:sldId id="284" r:id="rId35"/>
    <p:sldId id="287" r:id="rId36"/>
    <p:sldId id="288" r:id="rId37"/>
    <p:sldId id="291" r:id="rId38"/>
    <p:sldId id="304" r:id="rId39"/>
    <p:sldId id="296" r:id="rId40"/>
    <p:sldId id="315" r:id="rId41"/>
    <p:sldId id="298" r:id="rId42"/>
    <p:sldId id="2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XQaVCZPOhkN1HFdxo7kNDpacj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C3BF65-F8D0-4B28-824B-027756194419}">
  <a:tblStyle styleId="{A6C3BF65-F8D0-4B28-824B-0277561944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1E7"/>
          </a:solidFill>
        </a:fill>
      </a:tcStyle>
    </a:wholeTbl>
    <a:band1H>
      <a:tcTxStyle b="off" i="off"/>
      <a:tcStyle>
        <a:tcBdr/>
        <a:fill>
          <a:solidFill>
            <a:srgbClr val="D8E2CC"/>
          </a:solidFill>
        </a:fill>
      </a:tcStyle>
    </a:band1H>
    <a:band2H>
      <a:tcTxStyle b="off" i="off"/>
      <a:tcStyle>
        <a:tcBdr/>
      </a:tcStyle>
    </a:band2H>
    <a:band1V>
      <a:tcTxStyle b="off" i="off"/>
      <a:tcStyle>
        <a:tcBdr/>
        <a:fill>
          <a:solidFill>
            <a:srgbClr val="D8E2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AD452EA-D874-4FC6-8DE1-88DC9544A69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0"/>
          </a:solidFill>
        </a:fill>
      </a:tcStyle>
    </a:wholeTbl>
    <a:band1H>
      <a:tcTxStyle b="off" i="off"/>
      <a:tcStyle>
        <a:tcBdr/>
        <a:fill>
          <a:solidFill>
            <a:srgbClr val="CCDBE1"/>
          </a:solidFill>
        </a:fill>
      </a:tcStyle>
    </a:band1H>
    <a:band2H>
      <a:tcTxStyle b="off" i="off"/>
      <a:tcStyle>
        <a:tcBdr/>
      </a:tcStyle>
    </a:band2H>
    <a:band1V>
      <a:tcTxStyle b="off" i="off"/>
      <a:tcStyle>
        <a:tcBdr/>
        <a:fill>
          <a:solidFill>
            <a:srgbClr val="CCDBE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EBED504F-F30E-40AA-8DCD-BC4512A8D67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7"/>
          </a:solidFill>
        </a:fill>
      </a:tcStyle>
    </a:wholeTbl>
    <a:band1H>
      <a:tcTxStyle b="off" i="off"/>
      <a:tcStyle>
        <a:tcBdr/>
        <a:fill>
          <a:solidFill>
            <a:srgbClr val="E9CCCC"/>
          </a:solidFill>
        </a:fill>
      </a:tcStyle>
    </a:band1H>
    <a:band2H>
      <a:tcTxStyle b="off" i="off"/>
      <a:tcStyle>
        <a:tcBdr/>
      </a:tcStyle>
    </a:band2H>
    <a:band1V>
      <a:tcTxStyle b="off" i="off"/>
      <a:tcStyle>
        <a:tcBdr/>
        <a:fill>
          <a:solidFill>
            <a:srgbClr val="E9CC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0" autoAdjust="0"/>
  </p:normalViewPr>
  <p:slideViewPr>
    <p:cSldViewPr snapToGrid="0">
      <p:cViewPr varScale="1">
        <p:scale>
          <a:sx n="83" d="100"/>
          <a:sy n="83" d="100"/>
        </p:scale>
        <p:origin x="102" y="53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6" name="Google Shape;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42" name="Google Shape;142;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51" name="Google Shape;151;p2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53" name="Google Shape;15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99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7ce1fd88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7ce1fd88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gb7ce1fd888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 name="Google Shape;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2" name="Google Shape;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30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4" name="Google Shape;204;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06" name="Google Shape;20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68220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4" name="Google Shape;204;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06" name="Google Shape;20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Umpire treatment and training</a:t>
            </a:r>
            <a:endParaRPr/>
          </a:p>
          <a:p>
            <a:pPr marL="0" lvl="0" indent="0" algn="l" rtl="0">
              <a:lnSpc>
                <a:spcPct val="100000"/>
              </a:lnSpc>
              <a:spcBef>
                <a:spcPts val="0"/>
              </a:spcBef>
              <a:spcAft>
                <a:spcPts val="0"/>
              </a:spcAft>
              <a:buSzPts val="1400"/>
              <a:buNone/>
            </a:pPr>
            <a:r>
              <a:rPr lang="en-US"/>
              <a:t>Your son or daughter may be and umpire someday.  How would you like them to be treated?</a:t>
            </a:r>
            <a:endParaRPr/>
          </a:p>
          <a:p>
            <a:pPr marL="0" lvl="0" indent="0" algn="l" rtl="0">
              <a:lnSpc>
                <a:spcPct val="100000"/>
              </a:lnSpc>
              <a:spcBef>
                <a:spcPts val="0"/>
              </a:spcBef>
              <a:spcAft>
                <a:spcPts val="0"/>
              </a:spcAft>
              <a:buSzPts val="1400"/>
              <a:buNone/>
            </a:pPr>
            <a:endParaRPr/>
          </a:p>
        </p:txBody>
      </p:sp>
      <p:sp>
        <p:nvSpPr>
          <p:cNvPr id="215" name="Google Shape;215;p2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17" name="Google Shape;21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8" name="Google Shape;238;p3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40" name="Google Shape;24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6" name="Google Shape;2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95a3d08e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95a3d08e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0" name="Google Shape;270;gb95a3d08e7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9" name="Google Shape;9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7ce1fd88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7ce1fd888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b7ce1fd888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95365a5f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95365a5f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gb95365a5f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95365a5f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95365a5f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gb95365a5f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85575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1" name="Google Shape;34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835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1" name="Google Shape;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1929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5725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10629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65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23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55915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46725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97428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34723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02912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761493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14185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eaapark.net/" TargetMode="External"/><Relationship Id="rId7" Type="http://schemas.openxmlformats.org/officeDocument/2006/relationships/image" Target="../media/image52.png"/><Relationship Id="rId2" Type="http://schemas.openxmlformats.org/officeDocument/2006/relationships/hyperlink" Target="http://www.baapark.org/" TargetMode="External"/><Relationship Id="rId1" Type="http://schemas.openxmlformats.org/officeDocument/2006/relationships/slideLayout" Target="../slideLayouts/slideLayout2.xml"/><Relationship Id="rId6" Type="http://schemas.openxmlformats.org/officeDocument/2006/relationships/hyperlink" Target="http://www.vpaapark.com/" TargetMode="External"/><Relationship Id="rId5" Type="http://schemas.openxmlformats.org/officeDocument/2006/relationships/hyperlink" Target="http://www.eurekasports.com/" TargetMode="External"/><Relationship Id="rId4" Type="http://schemas.openxmlformats.org/officeDocument/2006/relationships/hyperlink" Target="http://www.pondathletic.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yaballpark.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hyperlink" Target="http://www.pyaballpark.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hyperlink" Target="http://www.baapark.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hyperlink" Target="http://www.baapark.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mailto:Jjob119.hv119@gmail.com" TargetMode="External"/><Relationship Id="rId3" Type="http://schemas.openxmlformats.org/officeDocument/2006/relationships/image" Target="../media/image63.png"/><Relationship Id="rId7" Type="http://schemas.openxmlformats.org/officeDocument/2006/relationships/hyperlink" Target="mailto:playballpya@gmai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dionna@sportcourtstlouis.com" TargetMode="External"/><Relationship Id="rId5" Type="http://schemas.openxmlformats.org/officeDocument/2006/relationships/hyperlink" Target="mailto:President@eaapark.net" TargetMode="External"/><Relationship Id="rId4" Type="http://schemas.openxmlformats.org/officeDocument/2006/relationships/hyperlink" Target="mailto:pjmurphy80@yahoo.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7"/>
        <p:cNvGrpSpPr/>
        <p:nvPr/>
      </p:nvGrpSpPr>
      <p:grpSpPr>
        <a:xfrm>
          <a:off x="0" y="0"/>
          <a:ext cx="0" cy="0"/>
          <a:chOff x="0" y="0"/>
          <a:chExt cx="0" cy="0"/>
        </a:xfrm>
      </p:grpSpPr>
      <p:sp>
        <p:nvSpPr>
          <p:cNvPr id="2" name="Title 1">
            <a:extLst>
              <a:ext uri="{FF2B5EF4-FFF2-40B4-BE49-F238E27FC236}">
                <a16:creationId xmlns:a16="http://schemas.microsoft.com/office/drawing/2014/main" id="{B7F97381-FCA5-47C3-AB81-664BE915F8D3}"/>
              </a:ext>
            </a:extLst>
          </p:cNvPr>
          <p:cNvSpPr>
            <a:spLocks noGrp="1"/>
          </p:cNvSpPr>
          <p:nvPr>
            <p:ph type="ctrTitle"/>
          </p:nvPr>
        </p:nvSpPr>
        <p:spPr>
          <a:xfrm>
            <a:off x="1473759" y="5904963"/>
            <a:ext cx="6196482" cy="1193800"/>
          </a:xfrm>
        </p:spPr>
        <p:txBody>
          <a:bodyPr anchor="t">
            <a:normAutofit/>
          </a:bodyPr>
          <a:lstStyle/>
          <a:p>
            <a:pPr algn="l"/>
            <a:r>
              <a:rPr lang="en-US" sz="4700" b="1" dirty="0"/>
              <a:t>Manager’s Meeting 2026</a:t>
            </a:r>
          </a:p>
        </p:txBody>
      </p:sp>
      <p:sp>
        <p:nvSpPr>
          <p:cNvPr id="3" name="Subtitle 2">
            <a:extLst>
              <a:ext uri="{FF2B5EF4-FFF2-40B4-BE49-F238E27FC236}">
                <a16:creationId xmlns:a16="http://schemas.microsoft.com/office/drawing/2014/main" id="{BF4FB8E5-1C14-4EB8-A73C-3D75ADF97ADF}"/>
              </a:ext>
            </a:extLst>
          </p:cNvPr>
          <p:cNvSpPr>
            <a:spLocks noGrp="1"/>
          </p:cNvSpPr>
          <p:nvPr>
            <p:ph type="subTitle" idx="1"/>
          </p:nvPr>
        </p:nvSpPr>
        <p:spPr>
          <a:xfrm>
            <a:off x="3185267" y="230987"/>
            <a:ext cx="2773466" cy="915366"/>
          </a:xfrm>
        </p:spPr>
        <p:txBody>
          <a:bodyPr anchor="b">
            <a:normAutofit/>
          </a:bodyPr>
          <a:lstStyle/>
          <a:p>
            <a:pPr algn="l"/>
            <a:r>
              <a:rPr lang="en-US" sz="4800" dirty="0">
                <a:highlight>
                  <a:srgbClr val="FFFF00"/>
                </a:highlight>
              </a:rPr>
              <a:t>Welcome!</a:t>
            </a:r>
          </a:p>
        </p:txBody>
      </p:sp>
      <p:pic>
        <p:nvPicPr>
          <p:cNvPr id="6" name="Picture 5">
            <a:extLst>
              <a:ext uri="{FF2B5EF4-FFF2-40B4-BE49-F238E27FC236}">
                <a16:creationId xmlns:a16="http://schemas.microsoft.com/office/drawing/2014/main" id="{CF58E8E2-5857-5AD2-8546-8B77D2413576}"/>
              </a:ext>
            </a:extLst>
          </p:cNvPr>
          <p:cNvPicPr>
            <a:picLocks noChangeAspect="1"/>
          </p:cNvPicPr>
          <p:nvPr/>
        </p:nvPicPr>
        <p:blipFill>
          <a:blip r:embed="rId3"/>
          <a:stretch>
            <a:fillRect/>
          </a:stretch>
        </p:blipFill>
        <p:spPr>
          <a:xfrm>
            <a:off x="2370633" y="1324291"/>
            <a:ext cx="4402734" cy="440273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League Levels</a:t>
            </a:r>
            <a:endParaRPr sz="4400" dirty="0"/>
          </a:p>
        </p:txBody>
      </p:sp>
      <p:sp>
        <p:nvSpPr>
          <p:cNvPr id="116" name="Google Shape;116;p13"/>
          <p:cNvSpPr txBox="1">
            <a:spLocks noGrp="1"/>
          </p:cNvSpPr>
          <p:nvPr>
            <p:ph idx="1"/>
          </p:nvPr>
        </p:nvSpPr>
        <p:spPr>
          <a:xfrm>
            <a:off x="534138" y="1211288"/>
            <a:ext cx="8075700" cy="363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800"/>
              </a:spcBef>
              <a:spcAft>
                <a:spcPts val="0"/>
              </a:spcAft>
              <a:buClr>
                <a:srgbClr val="0000CC"/>
              </a:buClr>
              <a:buSzPts val="4000"/>
              <a:buFont typeface="Arial"/>
              <a:buChar char="•"/>
            </a:pPr>
            <a:r>
              <a:rPr lang="en-US" sz="4000" b="1" dirty="0">
                <a:solidFill>
                  <a:srgbClr val="0000CC"/>
                </a:solidFill>
              </a:rPr>
              <a:t>Blue – Competitive (AA and up)</a:t>
            </a:r>
            <a:endParaRPr sz="4000" b="1" dirty="0">
              <a:solidFill>
                <a:srgbClr val="0000CC"/>
              </a:solidFill>
            </a:endParaRPr>
          </a:p>
          <a:p>
            <a:pPr marL="342900" lvl="0" indent="-342900" algn="l" rtl="0">
              <a:lnSpc>
                <a:spcPct val="100000"/>
              </a:lnSpc>
              <a:spcBef>
                <a:spcPts val="800"/>
              </a:spcBef>
              <a:spcAft>
                <a:spcPts val="0"/>
              </a:spcAft>
              <a:buClr>
                <a:srgbClr val="FF0000"/>
              </a:buClr>
              <a:buSzPts val="4000"/>
              <a:buFont typeface="Arial"/>
              <a:buChar char="•"/>
            </a:pPr>
            <a:r>
              <a:rPr lang="en-US" sz="4000" b="1" dirty="0">
                <a:solidFill>
                  <a:srgbClr val="FF0000"/>
                </a:solidFill>
              </a:rPr>
              <a:t>Red – Semi competitive (A)</a:t>
            </a:r>
            <a:endParaRPr sz="4000" b="1" dirty="0">
              <a:solidFill>
                <a:srgbClr val="FF0000"/>
              </a:solidFill>
            </a:endParaRPr>
          </a:p>
          <a:p>
            <a:pPr marL="342900" lvl="0" indent="-342900" algn="l" rtl="0">
              <a:lnSpc>
                <a:spcPct val="100000"/>
              </a:lnSpc>
              <a:spcBef>
                <a:spcPts val="800"/>
              </a:spcBef>
              <a:spcAft>
                <a:spcPts val="0"/>
              </a:spcAft>
              <a:buClr>
                <a:srgbClr val="000000"/>
              </a:buClr>
              <a:buSzPts val="4000"/>
              <a:buFont typeface="Arial"/>
              <a:buChar char="•"/>
            </a:pPr>
            <a:r>
              <a:rPr lang="en-US" sz="4000" b="1" dirty="0">
                <a:solidFill>
                  <a:srgbClr val="000000"/>
                </a:solidFill>
              </a:rPr>
              <a:t>White - Recreation</a:t>
            </a:r>
            <a:endParaRPr sz="4000" dirty="0">
              <a:solidFill>
                <a:srgbClr val="000000"/>
              </a:solidFill>
            </a:endParaRPr>
          </a:p>
        </p:txBody>
      </p:sp>
      <p:sp>
        <p:nvSpPr>
          <p:cNvPr id="117" name="Google Shape;117;p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3" name="Picture 2">
            <a:extLst>
              <a:ext uri="{FF2B5EF4-FFF2-40B4-BE49-F238E27FC236}">
                <a16:creationId xmlns:a16="http://schemas.microsoft.com/office/drawing/2014/main" id="{6F0D4491-4B2B-4609-BC2E-47832A417C9B}"/>
              </a:ext>
            </a:extLst>
          </p:cNvPr>
          <p:cNvPicPr>
            <a:picLocks noChangeAspect="1"/>
          </p:cNvPicPr>
          <p:nvPr/>
        </p:nvPicPr>
        <p:blipFill>
          <a:blip r:embed="rId3"/>
          <a:stretch>
            <a:fillRect/>
          </a:stretch>
        </p:blipFill>
        <p:spPr>
          <a:xfrm>
            <a:off x="2573590" y="3781537"/>
            <a:ext cx="3380564" cy="2401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628650" y="13652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League Ranking Process</a:t>
            </a:r>
            <a:endParaRPr dirty="0"/>
          </a:p>
        </p:txBody>
      </p:sp>
      <p:sp>
        <p:nvSpPr>
          <p:cNvPr id="123" name="Google Shape;123;p16"/>
          <p:cNvSpPr txBox="1">
            <a:spLocks noGrp="1"/>
          </p:cNvSpPr>
          <p:nvPr>
            <p:ph idx="1"/>
          </p:nvPr>
        </p:nvSpPr>
        <p:spPr>
          <a:xfrm>
            <a:off x="342900" y="1208024"/>
            <a:ext cx="8458200" cy="38592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u="sng" dirty="0"/>
              <a:t>Our Goal: Each league consists of teams playing at the same level</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The three division levels is just the starting point</a:t>
            </a:r>
            <a:endParaRPr dirty="0"/>
          </a:p>
          <a:p>
            <a:pPr marL="1143000" lvl="2" indent="-228600" algn="l" rtl="0">
              <a:lnSpc>
                <a:spcPct val="100000"/>
              </a:lnSpc>
              <a:spcBef>
                <a:spcPts val="400"/>
              </a:spcBef>
              <a:spcAft>
                <a:spcPts val="0"/>
              </a:spcAft>
              <a:buClr>
                <a:schemeClr val="dk1"/>
              </a:buClr>
              <a:buSzPts val="2000"/>
              <a:buFont typeface="Arial"/>
              <a:buChar char="•"/>
            </a:pPr>
            <a:r>
              <a:rPr lang="en-US" sz="2000" dirty="0"/>
              <a:t>Strive to have 5-7 teams per league this year</a:t>
            </a:r>
            <a:endParaRPr dirty="0"/>
          </a:p>
          <a:p>
            <a:pPr marL="342900" lvl="0" indent="-342900" algn="l" rtl="0">
              <a:lnSpc>
                <a:spcPct val="100000"/>
              </a:lnSpc>
              <a:spcBef>
                <a:spcPts val="480"/>
              </a:spcBef>
              <a:spcAft>
                <a:spcPts val="0"/>
              </a:spcAft>
              <a:buClr>
                <a:schemeClr val="dk1"/>
              </a:buClr>
              <a:buSzPts val="2400"/>
              <a:buFont typeface="Arial"/>
              <a:buChar char="•"/>
            </a:pPr>
            <a:r>
              <a:rPr lang="en-US" sz="2400" dirty="0"/>
              <a:t>Teams are ranked by the following ways: </a:t>
            </a:r>
            <a:endParaRPr sz="2400" dirty="0"/>
          </a:p>
          <a:p>
            <a:pPr marL="742950" lvl="1" indent="-285750" algn="l" rtl="0">
              <a:lnSpc>
                <a:spcPct val="100000"/>
              </a:lnSpc>
              <a:spcBef>
                <a:spcPts val="480"/>
              </a:spcBef>
              <a:spcAft>
                <a:spcPts val="0"/>
              </a:spcAft>
              <a:buClr>
                <a:srgbClr val="000000"/>
              </a:buClr>
              <a:buSzPts val="2400"/>
              <a:buFont typeface="Arial"/>
              <a:buChar char="•"/>
            </a:pPr>
            <a:r>
              <a:rPr lang="en-US" sz="2400" dirty="0">
                <a:solidFill>
                  <a:srgbClr val="000000"/>
                </a:solidFill>
              </a:rPr>
              <a:t>Manager submits STLWEST Ranking Form (due 2/8)</a:t>
            </a:r>
            <a:endParaRPr dirty="0">
              <a:solidFill>
                <a:srgbClr val="000000"/>
              </a:solidFill>
            </a:endParaRPr>
          </a:p>
          <a:p>
            <a:pPr marL="742950" lvl="1" indent="-285750" algn="l" rtl="0">
              <a:lnSpc>
                <a:spcPct val="100000"/>
              </a:lnSpc>
              <a:spcBef>
                <a:spcPts val="480"/>
              </a:spcBef>
              <a:spcAft>
                <a:spcPts val="0"/>
              </a:spcAft>
              <a:buClr>
                <a:schemeClr val="dk1"/>
              </a:buClr>
              <a:buSzPts val="2400"/>
              <a:buFont typeface="Arial"/>
              <a:buChar char="•"/>
            </a:pPr>
            <a:r>
              <a:rPr lang="en-US" sz="2400" dirty="0"/>
              <a:t>Age Group Coordinators and Commissioners</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Previous results</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League Setup</a:t>
            </a:r>
            <a:endParaRPr dirty="0"/>
          </a:p>
        </p:txBody>
      </p:sp>
      <p:sp>
        <p:nvSpPr>
          <p:cNvPr id="124" name="Google Shape;124;p1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026" name="Picture 2" descr="Baseball/Softball Double Header Details - WBCB Sports">
            <a:extLst>
              <a:ext uri="{FF2B5EF4-FFF2-40B4-BE49-F238E27FC236}">
                <a16:creationId xmlns:a16="http://schemas.microsoft.com/office/drawing/2014/main" id="{C715C2CA-21DB-469E-B7AF-933597140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032" y="4201735"/>
            <a:ext cx="3080772" cy="1731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21462" y="139486"/>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t>STLWEST League Ranking Process</a:t>
            </a:r>
            <a:endParaRPr b="1" dirty="0"/>
          </a:p>
        </p:txBody>
      </p:sp>
      <p:sp>
        <p:nvSpPr>
          <p:cNvPr id="130" name="Google Shape;130;p17"/>
          <p:cNvSpPr txBox="1">
            <a:spLocks noGrp="1"/>
          </p:cNvSpPr>
          <p:nvPr>
            <p:ph idx="1"/>
          </p:nvPr>
        </p:nvSpPr>
        <p:spPr>
          <a:xfrm>
            <a:off x="702817" y="894708"/>
            <a:ext cx="8075612" cy="3632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sz="3200" dirty="0"/>
              <a:t>For 2026, we will continue to include teams to review their respective rankings prior to creating schedules.</a:t>
            </a:r>
            <a:endParaRPr sz="3200" dirty="0"/>
          </a:p>
          <a:p>
            <a:pPr marL="342900" lvl="0" indent="-342900" algn="l" rtl="0">
              <a:lnSpc>
                <a:spcPct val="100000"/>
              </a:lnSpc>
              <a:spcBef>
                <a:spcPts val="640"/>
              </a:spcBef>
              <a:spcAft>
                <a:spcPts val="0"/>
              </a:spcAft>
              <a:buClr>
                <a:schemeClr val="dk1"/>
              </a:buClr>
              <a:buSzPts val="3200"/>
              <a:buChar char="•"/>
            </a:pPr>
            <a:r>
              <a:rPr lang="en-US" sz="3200" dirty="0"/>
              <a:t>For larger age groups, we may conduct meetings with age group coordinators, as well as invite managers, to assure best setup for league.</a:t>
            </a:r>
            <a:endParaRPr sz="3200" dirty="0"/>
          </a:p>
          <a:p>
            <a:pPr marL="0" lvl="0" indent="0" algn="l" rtl="0">
              <a:lnSpc>
                <a:spcPct val="100000"/>
              </a:lnSpc>
              <a:spcBef>
                <a:spcPts val="640"/>
              </a:spcBef>
              <a:spcAft>
                <a:spcPts val="0"/>
              </a:spcAft>
              <a:buClr>
                <a:schemeClr val="dk1"/>
              </a:buClr>
              <a:buSzPts val="3200"/>
              <a:buNone/>
            </a:pPr>
            <a:endParaRPr dirty="0"/>
          </a:p>
        </p:txBody>
      </p:sp>
      <p:sp>
        <p:nvSpPr>
          <p:cNvPr id="131" name="Google Shape;131;p1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3" name="Picture 2">
            <a:extLst>
              <a:ext uri="{FF2B5EF4-FFF2-40B4-BE49-F238E27FC236}">
                <a16:creationId xmlns:a16="http://schemas.microsoft.com/office/drawing/2014/main" id="{EB442CDC-849B-467D-A89E-11B686A5F130}"/>
              </a:ext>
            </a:extLst>
          </p:cNvPr>
          <p:cNvPicPr>
            <a:picLocks noChangeAspect="1"/>
          </p:cNvPicPr>
          <p:nvPr/>
        </p:nvPicPr>
        <p:blipFill>
          <a:blip r:embed="rId3"/>
          <a:stretch>
            <a:fillRect/>
          </a:stretch>
        </p:blipFill>
        <p:spPr>
          <a:xfrm>
            <a:off x="5893428" y="4535352"/>
            <a:ext cx="1946873" cy="1820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628650" y="13652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Ranking 8U Teams</a:t>
            </a:r>
            <a:endParaRPr dirty="0"/>
          </a:p>
        </p:txBody>
      </p:sp>
      <p:sp>
        <p:nvSpPr>
          <p:cNvPr id="137" name="Google Shape;137;p18"/>
          <p:cNvSpPr txBox="1">
            <a:spLocks noGrp="1"/>
          </p:cNvSpPr>
          <p:nvPr>
            <p:ph idx="1"/>
          </p:nvPr>
        </p:nvSpPr>
        <p:spPr>
          <a:xfrm>
            <a:off x="381000" y="1017588"/>
            <a:ext cx="8458200" cy="3935412"/>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SzPts val="1800"/>
              <a:buNone/>
            </a:pPr>
            <a:r>
              <a:rPr lang="en-US" sz="2300" b="1" dirty="0"/>
              <a:t>Consider these things while selecting a ranking</a:t>
            </a:r>
            <a:endParaRPr b="1" dirty="0"/>
          </a:p>
          <a:p>
            <a:pPr marL="457200" lvl="1" indent="0" algn="l" rtl="0">
              <a:lnSpc>
                <a:spcPct val="100000"/>
              </a:lnSpc>
              <a:spcBef>
                <a:spcPts val="480"/>
              </a:spcBef>
              <a:spcAft>
                <a:spcPts val="0"/>
              </a:spcAft>
              <a:buClr>
                <a:srgbClr val="0000CC"/>
              </a:buClr>
              <a:buSzPts val="2400"/>
              <a:buNone/>
            </a:pPr>
            <a:r>
              <a:rPr lang="en-US" sz="2400" dirty="0">
                <a:solidFill>
                  <a:srgbClr val="0000CC"/>
                </a:solidFill>
              </a:rPr>
              <a:t>Blue (AA) – Hard hit balls through the lineup, team is athletic and have good middle infield and outfield play.       </a:t>
            </a:r>
            <a:r>
              <a:rPr lang="en-US" sz="2400" dirty="0"/>
              <a:t> </a:t>
            </a:r>
            <a:endParaRPr dirty="0"/>
          </a:p>
          <a:p>
            <a:pPr marL="457200" lvl="1" indent="0" algn="l" rtl="0">
              <a:lnSpc>
                <a:spcPct val="100000"/>
              </a:lnSpc>
              <a:spcBef>
                <a:spcPts val="480"/>
              </a:spcBef>
              <a:spcAft>
                <a:spcPts val="0"/>
              </a:spcAft>
              <a:buClr>
                <a:srgbClr val="FF0000"/>
              </a:buClr>
              <a:buSzPts val="2400"/>
              <a:buNone/>
            </a:pPr>
            <a:r>
              <a:rPr lang="en-US" sz="2400" dirty="0">
                <a:solidFill>
                  <a:srgbClr val="FF0000"/>
                </a:solidFill>
              </a:rPr>
              <a:t>Red (A)</a:t>
            </a:r>
            <a:r>
              <a:rPr lang="en-US" sz="2400" dirty="0"/>
              <a:t> </a:t>
            </a:r>
            <a:r>
              <a:rPr lang="en-US" sz="2400" dirty="0">
                <a:solidFill>
                  <a:srgbClr val="FF0000"/>
                </a:solidFill>
              </a:rPr>
              <a:t>– Hard hit balls through half the lineup, team consists mostly of good athletes with average infield play. </a:t>
            </a:r>
            <a:endParaRPr dirty="0"/>
          </a:p>
          <a:p>
            <a:pPr marL="457200" lvl="1" indent="0" algn="l" rtl="0">
              <a:lnSpc>
                <a:spcPct val="100000"/>
              </a:lnSpc>
              <a:spcBef>
                <a:spcPts val="480"/>
              </a:spcBef>
              <a:spcAft>
                <a:spcPts val="0"/>
              </a:spcAft>
              <a:buClr>
                <a:schemeClr val="dk1"/>
              </a:buClr>
              <a:buSzPts val="2400"/>
              <a:buNone/>
            </a:pPr>
            <a:r>
              <a:rPr lang="en-US" sz="2400" dirty="0"/>
              <a:t>White (Rec) – Minimal hard-hit balls, teams are mix of pool players and friends.  Most players are still learning to play and building a basic skill set.  </a:t>
            </a:r>
            <a:endParaRPr sz="2300" dirty="0"/>
          </a:p>
        </p:txBody>
      </p:sp>
      <p:sp>
        <p:nvSpPr>
          <p:cNvPr id="138" name="Google Shape;138;p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7172" name="Picture 4" descr="How To Evaluate Materials - Properties To Consider - MetalTek">
            <a:extLst>
              <a:ext uri="{FF2B5EF4-FFF2-40B4-BE49-F238E27FC236}">
                <a16:creationId xmlns:a16="http://schemas.microsoft.com/office/drawing/2014/main" id="{540B7495-5938-43C4-8578-F49377E16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446" y="4410845"/>
            <a:ext cx="3653984" cy="1826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28650" y="121845"/>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League Scheduling</a:t>
            </a:r>
            <a:endParaRPr dirty="0"/>
          </a:p>
        </p:txBody>
      </p:sp>
      <p:sp>
        <p:nvSpPr>
          <p:cNvPr id="147" name="Google Shape;147;p19"/>
          <p:cNvSpPr txBox="1">
            <a:spLocks noGrp="1"/>
          </p:cNvSpPr>
          <p:nvPr>
            <p:ph idx="1"/>
          </p:nvPr>
        </p:nvSpPr>
        <p:spPr>
          <a:xfrm>
            <a:off x="235650" y="1029088"/>
            <a:ext cx="8534400" cy="3243300"/>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0"/>
              </a:spcBef>
              <a:spcAft>
                <a:spcPts val="0"/>
              </a:spcAft>
              <a:buClr>
                <a:schemeClr val="dk1"/>
              </a:buClr>
              <a:buSzPts val="3600"/>
              <a:buFont typeface="Arial"/>
              <a:buChar char="•"/>
            </a:pPr>
            <a:r>
              <a:rPr lang="en-US" sz="3600" b="1" dirty="0"/>
              <a:t>Block Out Dates</a:t>
            </a:r>
            <a:endParaRPr sz="3100" dirty="0"/>
          </a:p>
          <a:p>
            <a:pPr marL="742950" lvl="1" indent="-279400" algn="l" rtl="0">
              <a:lnSpc>
                <a:spcPct val="100000"/>
              </a:lnSpc>
              <a:spcBef>
                <a:spcPts val="666"/>
              </a:spcBef>
              <a:spcAft>
                <a:spcPts val="0"/>
              </a:spcAft>
              <a:buClr>
                <a:schemeClr val="dk1"/>
              </a:buClr>
              <a:buSzPts val="3230"/>
              <a:buFont typeface="Arial"/>
              <a:buChar char="•"/>
            </a:pPr>
            <a:r>
              <a:rPr lang="en-US" sz="3230" dirty="0"/>
              <a:t>Up to 8 dates </a:t>
            </a:r>
            <a:endParaRPr sz="2700" dirty="0"/>
          </a:p>
          <a:p>
            <a:pPr marL="742950" lvl="1" indent="-279400" algn="l" rtl="0">
              <a:lnSpc>
                <a:spcPct val="100000"/>
              </a:lnSpc>
              <a:spcBef>
                <a:spcPts val="666"/>
              </a:spcBef>
              <a:spcAft>
                <a:spcPts val="0"/>
              </a:spcAft>
              <a:buClr>
                <a:schemeClr val="dk1"/>
              </a:buClr>
              <a:buSzPts val="3230"/>
              <a:buFont typeface="Arial"/>
              <a:buChar char="•"/>
            </a:pPr>
            <a:r>
              <a:rPr lang="en-US" sz="3230" dirty="0"/>
              <a:t>Due no later than February 8</a:t>
            </a:r>
            <a:endParaRPr sz="2700" dirty="0"/>
          </a:p>
          <a:p>
            <a:pPr marL="342900" lvl="0" indent="-336550" algn="l" rtl="0">
              <a:lnSpc>
                <a:spcPct val="100000"/>
              </a:lnSpc>
              <a:spcBef>
                <a:spcPts val="740"/>
              </a:spcBef>
              <a:spcAft>
                <a:spcPts val="0"/>
              </a:spcAft>
              <a:buClr>
                <a:schemeClr val="dk1"/>
              </a:buClr>
              <a:buSzPts val="3600"/>
              <a:buFont typeface="Arial"/>
              <a:buChar char="•"/>
            </a:pPr>
            <a:r>
              <a:rPr lang="en-US" sz="3600" b="1" dirty="0"/>
              <a:t>Schedules received by March 2 </a:t>
            </a:r>
            <a:r>
              <a:rPr lang="en-US" sz="3600" b="1" baseline="30000" dirty="0"/>
              <a:t>    </a:t>
            </a:r>
            <a:endParaRPr sz="3600" b="1" dirty="0"/>
          </a:p>
        </p:txBody>
      </p:sp>
      <p:pic>
        <p:nvPicPr>
          <p:cNvPr id="8194" name="Picture 2" descr="Common Employee Scheduling Issues &amp; Solutions | Connecteam">
            <a:extLst>
              <a:ext uri="{FF2B5EF4-FFF2-40B4-BE49-F238E27FC236}">
                <a16:creationId xmlns:a16="http://schemas.microsoft.com/office/drawing/2014/main" id="{25D0BE81-112E-45DD-8E07-11A666D8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726" y="3886859"/>
            <a:ext cx="3569519" cy="2043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52400" y="228600"/>
            <a:ext cx="8763000" cy="11064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t>STLWEST Schedule Conflict Meeting </a:t>
            </a:r>
            <a:endParaRPr sz="3200" b="1" dirty="0"/>
          </a:p>
          <a:p>
            <a:pPr marL="0" lvl="0" indent="0" algn="ctr" rtl="0">
              <a:lnSpc>
                <a:spcPct val="100000"/>
              </a:lnSpc>
              <a:spcBef>
                <a:spcPts val="0"/>
              </a:spcBef>
              <a:spcAft>
                <a:spcPts val="0"/>
              </a:spcAft>
              <a:buSzPts val="1400"/>
              <a:buNone/>
            </a:pPr>
            <a:r>
              <a:rPr lang="en-US" sz="3200" b="1" dirty="0"/>
              <a:t>March 8 – Location Ballwin Golf Course</a:t>
            </a:r>
            <a:br>
              <a:rPr lang="en-US" sz="3200" b="1" dirty="0"/>
            </a:br>
            <a:r>
              <a:rPr lang="en-US" sz="3200" b="1" dirty="0"/>
              <a:t>Times: TBD (1-4pm)</a:t>
            </a:r>
            <a:endParaRPr sz="3200" b="1" dirty="0"/>
          </a:p>
        </p:txBody>
      </p:sp>
      <p:graphicFrame>
        <p:nvGraphicFramePr>
          <p:cNvPr id="156" name="Google Shape;156;p20"/>
          <p:cNvGraphicFramePr/>
          <p:nvPr>
            <p:extLst>
              <p:ext uri="{D42A27DB-BD31-4B8C-83A1-F6EECF244321}">
                <p14:modId xmlns:p14="http://schemas.microsoft.com/office/powerpoint/2010/main" val="4238039173"/>
              </p:ext>
            </p:extLst>
          </p:nvPr>
        </p:nvGraphicFramePr>
        <p:xfrm>
          <a:off x="4297680" y="1600199"/>
          <a:ext cx="4617720" cy="3657402"/>
        </p:xfrm>
        <a:graphic>
          <a:graphicData uri="http://schemas.openxmlformats.org/drawingml/2006/table">
            <a:tbl>
              <a:tblPr firstRow="1" bandRow="1">
                <a:noFill/>
                <a:tableStyleId>{CAD452EA-D874-4FC6-8DE1-88DC9544A69B}</a:tableStyleId>
              </a:tblPr>
              <a:tblGrid>
                <a:gridCol w="2786010">
                  <a:extLst>
                    <a:ext uri="{9D8B030D-6E8A-4147-A177-3AD203B41FA5}">
                      <a16:colId xmlns:a16="http://schemas.microsoft.com/office/drawing/2014/main" val="20000"/>
                    </a:ext>
                  </a:extLst>
                </a:gridCol>
                <a:gridCol w="1831710">
                  <a:extLst>
                    <a:ext uri="{9D8B030D-6E8A-4147-A177-3AD203B41FA5}">
                      <a16:colId xmlns:a16="http://schemas.microsoft.com/office/drawing/2014/main" val="20001"/>
                    </a:ext>
                  </a:extLst>
                </a:gridCol>
              </a:tblGrid>
              <a:tr h="624841">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Baseball Age Group</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Time</a:t>
                      </a:r>
                      <a:endParaRPr sz="1800" u="none" strike="noStrike" cap="none" dirty="0"/>
                    </a:p>
                  </a:txBody>
                  <a:tcPr marL="91450" marR="91450" marT="45725" marB="45725"/>
                </a:tc>
                <a:extLst>
                  <a:ext uri="{0D108BD9-81ED-4DB2-BD59-A6C34878D82A}">
                    <a16:rowId xmlns:a16="http://schemas.microsoft.com/office/drawing/2014/main" val="10000"/>
                  </a:ext>
                </a:extLst>
              </a:tr>
              <a:tr h="454926">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7U (EAA/Eureka/PAA)</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317928">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8U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9U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10U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11U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5"/>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12U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6"/>
                  </a:ext>
                </a:extLst>
              </a:tr>
              <a:tr h="321181">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13U</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7"/>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14U</a:t>
                      </a:r>
                      <a:endParaRPr sz="1800" u="none" strike="noStrike" cap="none"/>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8"/>
                  </a:ext>
                </a:extLst>
              </a:tr>
            </a:tbl>
          </a:graphicData>
        </a:graphic>
      </p:graphicFrame>
      <p:graphicFrame>
        <p:nvGraphicFramePr>
          <p:cNvPr id="157" name="Google Shape;157;p20"/>
          <p:cNvGraphicFramePr/>
          <p:nvPr>
            <p:extLst>
              <p:ext uri="{D42A27DB-BD31-4B8C-83A1-F6EECF244321}">
                <p14:modId xmlns:p14="http://schemas.microsoft.com/office/powerpoint/2010/main" val="770942338"/>
              </p:ext>
            </p:extLst>
          </p:nvPr>
        </p:nvGraphicFramePr>
        <p:xfrm>
          <a:off x="336385" y="1564638"/>
          <a:ext cx="3412655" cy="2651782"/>
        </p:xfrm>
        <a:graphic>
          <a:graphicData uri="http://schemas.openxmlformats.org/drawingml/2006/table">
            <a:tbl>
              <a:tblPr firstRow="1" bandRow="1">
                <a:noFill/>
                <a:tableStyleId>{EBED504F-F30E-40AA-8DCD-BC4512A8D678}</a:tableStyleId>
              </a:tblPr>
              <a:tblGrid>
                <a:gridCol w="1678725">
                  <a:extLst>
                    <a:ext uri="{9D8B030D-6E8A-4147-A177-3AD203B41FA5}">
                      <a16:colId xmlns:a16="http://schemas.microsoft.com/office/drawing/2014/main" val="20000"/>
                    </a:ext>
                  </a:extLst>
                </a:gridCol>
                <a:gridCol w="1733930">
                  <a:extLst>
                    <a:ext uri="{9D8B030D-6E8A-4147-A177-3AD203B41FA5}">
                      <a16:colId xmlns:a16="http://schemas.microsoft.com/office/drawing/2014/main" val="20001"/>
                    </a:ext>
                  </a:extLst>
                </a:gridCol>
              </a:tblGrid>
              <a:tr h="736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Softball Age Group</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Time</a:t>
                      </a:r>
                      <a:endParaRPr sz="18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7U </a:t>
                      </a:r>
                      <a:endParaRPr sz="1800" u="none" strike="noStrike" cap="none" dirty="0"/>
                    </a:p>
                  </a:txBody>
                  <a:tcPr marL="91450" marR="91450" marT="45725" marB="45725"/>
                </a:tc>
                <a:tc>
                  <a:txBody>
                    <a:bodyPr/>
                    <a:lstStyle/>
                    <a:p>
                      <a:pPr marL="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8U</a:t>
                      </a:r>
                      <a:endParaRPr sz="1800" u="none" strike="noStrike" cap="none" dirty="0"/>
                    </a:p>
                  </a:txBody>
                  <a:tcPr marL="91450" marR="91450" marT="45725" marB="457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marL="91450" marR="91450" marT="45725" marB="45725"/>
                </a:tc>
                <a:extLst>
                  <a:ext uri="{0D108BD9-81ED-4DB2-BD59-A6C34878D82A}">
                    <a16:rowId xmlns:a16="http://schemas.microsoft.com/office/drawing/2014/main" val="10002"/>
                  </a:ext>
                </a:extLst>
              </a:tr>
              <a:tr h="431782">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10U</a:t>
                      </a:r>
                      <a:endParaRPr sz="1800" u="none" strike="noStrike" cap="none"/>
                    </a:p>
                  </a:txBody>
                  <a:tcPr marL="91450" marR="91450" marT="45725" marB="457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12U</a:t>
                      </a:r>
                      <a:endParaRPr sz="1800" u="none" strike="noStrike" cap="none"/>
                    </a:p>
                  </a:txBody>
                  <a:tcPr marL="91450" marR="91450" marT="45725" marB="457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14U</a:t>
                      </a:r>
                      <a:endParaRPr sz="1800" u="none" strike="noStrike" cap="none"/>
                    </a:p>
                  </a:txBody>
                  <a:tcPr marL="91450" marR="91450" marT="45725" marB="457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marL="91450" marR="91450" marT="45725" marB="45725"/>
                </a:tc>
                <a:extLst>
                  <a:ext uri="{0D108BD9-81ED-4DB2-BD59-A6C34878D82A}">
                    <a16:rowId xmlns:a16="http://schemas.microsoft.com/office/drawing/2014/main" val="10005"/>
                  </a:ext>
                </a:extLst>
              </a:tr>
            </a:tbl>
          </a:graphicData>
        </a:graphic>
      </p:graphicFrame>
      <p:pic>
        <p:nvPicPr>
          <p:cNvPr id="7170" name="Picture 2" descr="CPA Exam Rescheduling - Magoosh CPA Blog">
            <a:extLst>
              <a:ext uri="{FF2B5EF4-FFF2-40B4-BE49-F238E27FC236}">
                <a16:creationId xmlns:a16="http://schemas.microsoft.com/office/drawing/2014/main" id="{A68840F4-9FA7-4320-87D1-062728BB0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911" y="42586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allwin Golf Course &amp; Event Center">
            <a:extLst>
              <a:ext uri="{FF2B5EF4-FFF2-40B4-BE49-F238E27FC236}">
                <a16:creationId xmlns:a16="http://schemas.microsoft.com/office/drawing/2014/main" id="{EB2C74B6-EFE1-3DD0-F850-FB53B39DB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973" y="5455908"/>
            <a:ext cx="3132820" cy="104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611188" y="-45267"/>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Rescheduling after March 8 </a:t>
            </a:r>
            <a:endParaRPr dirty="0"/>
          </a:p>
        </p:txBody>
      </p:sp>
      <p:sp>
        <p:nvSpPr>
          <p:cNvPr id="163" name="Google Shape;163;p21"/>
          <p:cNvSpPr txBox="1">
            <a:spLocks noGrp="1"/>
          </p:cNvSpPr>
          <p:nvPr>
            <p:ph idx="1"/>
          </p:nvPr>
        </p:nvSpPr>
        <p:spPr>
          <a:xfrm>
            <a:off x="-167410" y="746895"/>
            <a:ext cx="6984669" cy="4633969"/>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2800"/>
              <a:buNone/>
            </a:pPr>
            <a:r>
              <a:rPr lang="en-US" sz="2800" dirty="0"/>
              <a:t>Section 3.06 A manager may request a game be rescheduled under the following conditions: </a:t>
            </a:r>
          </a:p>
          <a:p>
            <a:pPr marL="971550" lvl="1" indent="-514350" algn="l" rtl="0">
              <a:lnSpc>
                <a:spcPct val="100000"/>
              </a:lnSpc>
              <a:spcBef>
                <a:spcPts val="0"/>
              </a:spcBef>
              <a:spcAft>
                <a:spcPts val="0"/>
              </a:spcAft>
              <a:buClr>
                <a:schemeClr val="dk1"/>
              </a:buClr>
              <a:buSzPts val="2800"/>
              <a:buAutoNum type="arabicParenBoth"/>
            </a:pPr>
            <a:r>
              <a:rPr lang="en-US" sz="2800" dirty="0"/>
              <a:t>If requested prior to 10 days before the originally scheduled game then can be changed at no fee, </a:t>
            </a:r>
          </a:p>
          <a:p>
            <a:pPr marL="971550" lvl="1" indent="-514350" algn="l" rtl="0">
              <a:lnSpc>
                <a:spcPct val="100000"/>
              </a:lnSpc>
              <a:spcBef>
                <a:spcPts val="0"/>
              </a:spcBef>
              <a:spcAft>
                <a:spcPts val="0"/>
              </a:spcAft>
              <a:buClr>
                <a:schemeClr val="dk1"/>
              </a:buClr>
              <a:buSzPts val="2800"/>
              <a:buAutoNum type="arabicParenBoth"/>
            </a:pPr>
            <a:r>
              <a:rPr lang="en-US" sz="2800" dirty="0"/>
              <a:t>If requested within 10 days before the originally scheduled game then can be changed at a fee as determined by the home association, </a:t>
            </a:r>
          </a:p>
          <a:p>
            <a:pPr marL="971550" lvl="1" indent="-514350" algn="l" rtl="0">
              <a:lnSpc>
                <a:spcPct val="100000"/>
              </a:lnSpc>
              <a:spcBef>
                <a:spcPts val="0"/>
              </a:spcBef>
              <a:spcAft>
                <a:spcPts val="0"/>
              </a:spcAft>
              <a:buClr>
                <a:schemeClr val="dk1"/>
              </a:buClr>
              <a:buSzPts val="2800"/>
              <a:buAutoNum type="arabicParenBoth"/>
            </a:pPr>
            <a:r>
              <a:rPr lang="en-US" sz="2800" dirty="0"/>
              <a:t>NO game shall be rescheduled within 72 hours of originally scheduled game time</a:t>
            </a:r>
            <a:endParaRPr sz="2800" dirty="0"/>
          </a:p>
          <a:p>
            <a:pPr marL="0" lvl="0" indent="0" algn="l" rtl="0">
              <a:lnSpc>
                <a:spcPct val="100000"/>
              </a:lnSpc>
              <a:spcBef>
                <a:spcPts val="640"/>
              </a:spcBef>
              <a:spcAft>
                <a:spcPts val="0"/>
              </a:spcAft>
              <a:buClr>
                <a:schemeClr val="dk1"/>
              </a:buClr>
              <a:buSzPts val="3200"/>
              <a:buNone/>
            </a:pPr>
            <a:endParaRPr dirty="0"/>
          </a:p>
        </p:txBody>
      </p:sp>
      <p:sp>
        <p:nvSpPr>
          <p:cNvPr id="164" name="Google Shape;164;p2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13314" name="Picture 2" descr="RescheduleAlert Enjoy your Wedding at a Later Date! | About Weddingz |  Wedding Blog">
            <a:extLst>
              <a:ext uri="{FF2B5EF4-FFF2-40B4-BE49-F238E27FC236}">
                <a16:creationId xmlns:a16="http://schemas.microsoft.com/office/drawing/2014/main" id="{DAE0D58C-0DFF-4233-8CC4-9922F3697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259" y="2100765"/>
            <a:ext cx="2273850" cy="265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611188" y="23711"/>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Rescheduling Due to Inclement Weather</a:t>
            </a:r>
            <a:endParaRPr sz="3600"/>
          </a:p>
        </p:txBody>
      </p:sp>
      <p:sp>
        <p:nvSpPr>
          <p:cNvPr id="170" name="Google Shape;170;p22"/>
          <p:cNvSpPr txBox="1">
            <a:spLocks noGrp="1"/>
          </p:cNvSpPr>
          <p:nvPr>
            <p:ph idx="1"/>
          </p:nvPr>
        </p:nvSpPr>
        <p:spPr>
          <a:xfrm>
            <a:off x="228600" y="685800"/>
            <a:ext cx="8763000" cy="43736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dirty="0"/>
              <a:t>Section 5.24 The home team must contact by email the visitor within 7 days of the rainout and offer two dates. The visiting team must respond within nine (9) days of the rainout to the two (2) dates offered. Even with conflicts the game must be rescheduled within fourteen (14) days of the rainout. That does not mean played within fourteen (14) days just rescheduled for a later date. If neither team initiates a reschedule within the fourteen (14) day time frame, the game will go down as FORFEIT for both teams.</a:t>
            </a:r>
            <a:endParaRPr sz="2800" dirty="0"/>
          </a:p>
        </p:txBody>
      </p:sp>
      <p:sp>
        <p:nvSpPr>
          <p:cNvPr id="171" name="Google Shape;171;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5122" name="Picture 2" descr="Rainout Status">
            <a:extLst>
              <a:ext uri="{FF2B5EF4-FFF2-40B4-BE49-F238E27FC236}">
                <a16:creationId xmlns:a16="http://schemas.microsoft.com/office/drawing/2014/main" id="{0C30737C-F368-41ED-9A08-F992698A8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7" y="4651375"/>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Rescheduling Due to Inclement Weather</a:t>
            </a:r>
            <a:endParaRPr sz="3600" dirty="0"/>
          </a:p>
        </p:txBody>
      </p:sp>
      <p:sp>
        <p:nvSpPr>
          <p:cNvPr id="177" name="Google Shape;177;p23"/>
          <p:cNvSpPr txBox="1">
            <a:spLocks noGrp="1"/>
          </p:cNvSpPr>
          <p:nvPr>
            <p:ph idx="1"/>
          </p:nvPr>
        </p:nvSpPr>
        <p:spPr>
          <a:xfrm>
            <a:off x="534138" y="981063"/>
            <a:ext cx="8075700" cy="363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600" dirty="0"/>
              <a:t>Section 5.25 If one team is at fault for the game not being re-scheduled in the two (2) week period, that team will receive the forfeit. This will be determined by email dates and times. A forfeit shall be recorded with a score of 7-0.</a:t>
            </a:r>
            <a:endParaRPr sz="3600" dirty="0"/>
          </a:p>
        </p:txBody>
      </p:sp>
      <p:sp>
        <p:nvSpPr>
          <p:cNvPr id="178" name="Google Shape;178;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12290" name="Picture 2" descr="How to reschedule a job interview | Engineering &amp;amp; Technology Jobs">
            <a:extLst>
              <a:ext uri="{FF2B5EF4-FFF2-40B4-BE49-F238E27FC236}">
                <a16:creationId xmlns:a16="http://schemas.microsoft.com/office/drawing/2014/main" id="{F61E5F5B-BA52-46C5-8C8C-B16B43540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56" y="4455730"/>
            <a:ext cx="3393964" cy="1900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539750"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STLWEST HEAT/COLD POLICY</a:t>
            </a:r>
            <a:endParaRPr sz="3600" dirty="0"/>
          </a:p>
        </p:txBody>
      </p:sp>
      <p:sp>
        <p:nvSpPr>
          <p:cNvPr id="177" name="Google Shape;177;p23"/>
          <p:cNvSpPr txBox="1">
            <a:spLocks noGrp="1"/>
          </p:cNvSpPr>
          <p:nvPr>
            <p:ph idx="1"/>
          </p:nvPr>
        </p:nvSpPr>
        <p:spPr>
          <a:xfrm>
            <a:off x="274320" y="792163"/>
            <a:ext cx="8463280" cy="43995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t>Section 5.22 (a) STLWEST games will be canceled/delayed if the heat index exceeds 105° F or if the temperature is below 40°F 1 hour prior to the start of the game at the park where the game is to be played. Games can be delayed up to 30 min. if delaying the start of the game would possibly meet the policy standard. The official weather source that will be used at each park will be the AccuWeather App.</a:t>
            </a:r>
          </a:p>
        </p:txBody>
      </p:sp>
      <p:sp>
        <p:nvSpPr>
          <p:cNvPr id="178" name="Google Shape;178;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1026" name="Picture 2" descr="Heat or Cold For Your Injury | BodyFit Physio Howick. Knee, Shoulder or  Back Pain Experts">
            <a:extLst>
              <a:ext uri="{FF2B5EF4-FFF2-40B4-BE49-F238E27FC236}">
                <a16:creationId xmlns:a16="http://schemas.microsoft.com/office/drawing/2014/main" id="{D9830DBD-2DF9-BC1D-9043-E0E1BB6A2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564" y="4917478"/>
            <a:ext cx="2903476" cy="162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0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A245-9934-47D8-A8EB-C3F9F1F31AE4}"/>
              </a:ext>
            </a:extLst>
          </p:cNvPr>
          <p:cNvSpPr>
            <a:spLocks noGrp="1"/>
          </p:cNvSpPr>
          <p:nvPr>
            <p:ph type="title"/>
          </p:nvPr>
        </p:nvSpPr>
        <p:spPr>
          <a:xfrm>
            <a:off x="524785" y="353160"/>
            <a:ext cx="5318475" cy="898581"/>
          </a:xfrm>
        </p:spPr>
        <p:txBody>
          <a:bodyPr vert="horz" lIns="91440" tIns="45720" rIns="91440" bIns="45720" rtlCol="0" anchor="ctr">
            <a:normAutofit/>
          </a:bodyPr>
          <a:lstStyle/>
          <a:p>
            <a:pPr defTabSz="914400"/>
            <a:r>
              <a:rPr lang="en-US" sz="3500" dirty="0">
                <a:solidFill>
                  <a:srgbClr val="FFFFFF"/>
                </a:solidFill>
              </a:rPr>
              <a:t>Thank you to our sponsors!</a:t>
            </a:r>
          </a:p>
        </p:txBody>
      </p:sp>
      <p:sp>
        <p:nvSpPr>
          <p:cNvPr id="3" name="Text Placeholder 2">
            <a:extLst>
              <a:ext uri="{FF2B5EF4-FFF2-40B4-BE49-F238E27FC236}">
                <a16:creationId xmlns:a16="http://schemas.microsoft.com/office/drawing/2014/main" id="{D53E2279-0898-4CFE-80E6-F309883B670B}"/>
              </a:ext>
            </a:extLst>
          </p:cNvPr>
          <p:cNvSpPr>
            <a:spLocks noGrp="1"/>
          </p:cNvSpPr>
          <p:nvPr>
            <p:ph type="body" idx="1"/>
          </p:nvPr>
        </p:nvSpPr>
        <p:spPr>
          <a:xfrm>
            <a:off x="6428630" y="387224"/>
            <a:ext cx="2468879" cy="830453"/>
          </a:xfrm>
        </p:spPr>
        <p:txBody>
          <a:bodyPr vert="horz" lIns="91440" tIns="45720" rIns="91440" bIns="45720" rtlCol="0" anchor="ctr">
            <a:normAutofit/>
          </a:bodyPr>
          <a:lstStyle/>
          <a:p>
            <a:pPr algn="ctr" defTabSz="914400">
              <a:spcBef>
                <a:spcPts val="1000"/>
              </a:spcBef>
            </a:pPr>
            <a:r>
              <a:rPr lang="en-US" sz="4800" dirty="0">
                <a:solidFill>
                  <a:srgbClr val="FFFFFF"/>
                </a:solidFill>
              </a:rPr>
              <a:t>2026</a:t>
            </a:r>
          </a:p>
        </p:txBody>
      </p:sp>
      <p:sp>
        <p:nvSpPr>
          <p:cNvPr id="4" name="Slide Number Placeholder 3">
            <a:extLst>
              <a:ext uri="{FF2B5EF4-FFF2-40B4-BE49-F238E27FC236}">
                <a16:creationId xmlns:a16="http://schemas.microsoft.com/office/drawing/2014/main" id="{3A4E2A4F-ABF4-47B0-BF60-22409B48F787}"/>
              </a:ext>
            </a:extLst>
          </p:cNvPr>
          <p:cNvSpPr>
            <a:spLocks noGrp="1"/>
          </p:cNvSpPr>
          <p:nvPr>
            <p:ph type="sldNum" sz="quarter" idx="12"/>
          </p:nvPr>
        </p:nvSpPr>
        <p:spPr>
          <a:xfrm>
            <a:off x="8778240" y="6431079"/>
            <a:ext cx="336042"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1000">
                <a:solidFill>
                  <a:schemeClr val="tx1">
                    <a:lumMod val="50000"/>
                    <a:lumOff val="50000"/>
                  </a:schemeClr>
                </a:solidFill>
              </a:rPr>
              <a:pPr lvl="0" indent="0">
                <a:spcBef>
                  <a:spcPts val="0"/>
                </a:spcBef>
                <a:spcAft>
                  <a:spcPts val="600"/>
                </a:spcAft>
                <a:buNone/>
              </a:pPr>
              <a:t>2</a:t>
            </a:fld>
            <a:endParaRPr lang="en-US" sz="1000">
              <a:solidFill>
                <a:schemeClr val="tx1">
                  <a:lumMod val="50000"/>
                  <a:lumOff val="50000"/>
                </a:schemeClr>
              </a:solidFill>
            </a:endParaRPr>
          </a:p>
        </p:txBody>
      </p:sp>
      <p:pic>
        <p:nvPicPr>
          <p:cNvPr id="3074" name="Picture 2">
            <a:extLst>
              <a:ext uri="{FF2B5EF4-FFF2-40B4-BE49-F238E27FC236}">
                <a16:creationId xmlns:a16="http://schemas.microsoft.com/office/drawing/2014/main" id="{141A6BB6-EC89-0295-E580-CB9FE10F1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41" y="3038453"/>
            <a:ext cx="1744391" cy="16930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3076" name="Picture 4" descr="logo">
            <a:extLst>
              <a:ext uri="{FF2B5EF4-FFF2-40B4-BE49-F238E27FC236}">
                <a16:creationId xmlns:a16="http://schemas.microsoft.com/office/drawing/2014/main" id="{A6DCC818-4BD5-5206-103F-C663F53FF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58" y="5104972"/>
            <a:ext cx="3659470" cy="8782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llwin Golf Course &amp; Event Center">
            <a:extLst>
              <a:ext uri="{FF2B5EF4-FFF2-40B4-BE49-F238E27FC236}">
                <a16:creationId xmlns:a16="http://schemas.microsoft.com/office/drawing/2014/main" id="{CE4605E9-C3FD-CE53-A119-225608228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648" y="5104972"/>
            <a:ext cx="3759592" cy="12584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eam Express">
            <a:extLst>
              <a:ext uri="{FF2B5EF4-FFF2-40B4-BE49-F238E27FC236}">
                <a16:creationId xmlns:a16="http://schemas.microsoft.com/office/drawing/2014/main" id="{C233291C-C779-12CC-A28B-9378DD2D6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493" y="1702499"/>
            <a:ext cx="28575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9CE03E-CABA-4D34-791E-2C239EEB0FE6}"/>
              </a:ext>
            </a:extLst>
          </p:cNvPr>
          <p:cNvPicPr>
            <a:picLocks noChangeAspect="1"/>
          </p:cNvPicPr>
          <p:nvPr/>
        </p:nvPicPr>
        <p:blipFill>
          <a:blip r:embed="rId6"/>
          <a:stretch>
            <a:fillRect/>
          </a:stretch>
        </p:blipFill>
        <p:spPr>
          <a:xfrm>
            <a:off x="3753006" y="1512923"/>
            <a:ext cx="1637987" cy="1637987"/>
          </a:xfrm>
          <a:prstGeom prst="rect">
            <a:avLst/>
          </a:prstGeom>
        </p:spPr>
      </p:pic>
      <p:pic>
        <p:nvPicPr>
          <p:cNvPr id="1026" name="Picture 2" descr="No photo description available.">
            <a:extLst>
              <a:ext uri="{FF2B5EF4-FFF2-40B4-BE49-F238E27FC236}">
                <a16:creationId xmlns:a16="http://schemas.microsoft.com/office/drawing/2014/main" id="{8D9FC3E0-CFB4-355A-4361-8FD56093D9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796" y="3040891"/>
            <a:ext cx="1616146" cy="1616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13F6C1-70BE-DAD9-64DE-B575AA2CC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2920" y="3609590"/>
            <a:ext cx="2380340" cy="919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BB093E-6762-6766-DC9A-99A347CFA0ED}"/>
              </a:ext>
            </a:extLst>
          </p:cNvPr>
          <p:cNvSpPr/>
          <p:nvPr/>
        </p:nvSpPr>
        <p:spPr>
          <a:xfrm>
            <a:off x="1707837" y="383303"/>
            <a:ext cx="610308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 sponsors!</a:t>
            </a:r>
          </a:p>
        </p:txBody>
      </p:sp>
      <p:pic>
        <p:nvPicPr>
          <p:cNvPr id="8" name="Picture 7">
            <a:extLst>
              <a:ext uri="{FF2B5EF4-FFF2-40B4-BE49-F238E27FC236}">
                <a16:creationId xmlns:a16="http://schemas.microsoft.com/office/drawing/2014/main" id="{64270F5A-F9A0-55A5-97F9-64F27AE55DCA}"/>
              </a:ext>
            </a:extLst>
          </p:cNvPr>
          <p:cNvPicPr>
            <a:picLocks noChangeAspect="1"/>
          </p:cNvPicPr>
          <p:nvPr/>
        </p:nvPicPr>
        <p:blipFill>
          <a:blip r:embed="rId9"/>
          <a:stretch>
            <a:fillRect/>
          </a:stretch>
        </p:blipFill>
        <p:spPr>
          <a:xfrm>
            <a:off x="618603" y="1583203"/>
            <a:ext cx="2383819" cy="1081733"/>
          </a:xfrm>
          <a:prstGeom prst="rect">
            <a:avLst/>
          </a:prstGeom>
        </p:spPr>
      </p:pic>
    </p:spTree>
    <p:extLst>
      <p:ext uri="{BB962C8B-B14F-4D97-AF65-F5344CB8AC3E}">
        <p14:creationId xmlns:p14="http://schemas.microsoft.com/office/powerpoint/2010/main" val="265486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3"/>
        <p:cNvGrpSpPr/>
        <p:nvPr/>
      </p:nvGrpSpPr>
      <p:grpSpPr>
        <a:xfrm>
          <a:off x="0" y="0"/>
          <a:ext cx="0" cy="0"/>
          <a:chOff x="0" y="0"/>
          <a:chExt cx="0" cy="0"/>
        </a:xfrm>
      </p:grpSpPr>
      <p:sp>
        <p:nvSpPr>
          <p:cNvPr id="184" name="Google Shape;184;gb7ce1fd888_0_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Rainout Line Phone Numbers</a:t>
            </a:r>
            <a:endParaRPr>
              <a:solidFill>
                <a:srgbClr val="000000"/>
              </a:solidFill>
            </a:endParaRPr>
          </a:p>
          <a:p>
            <a:pPr marL="0" lvl="0" indent="0" algn="ctr" rtl="0">
              <a:spcBef>
                <a:spcPts val="0"/>
              </a:spcBef>
              <a:spcAft>
                <a:spcPts val="0"/>
              </a:spcAft>
              <a:buNone/>
            </a:pPr>
            <a:r>
              <a:rPr lang="en-US" sz="2200">
                <a:solidFill>
                  <a:srgbClr val="000000"/>
                </a:solidFill>
              </a:rPr>
              <a:t>(please save on your mobile phones)</a:t>
            </a:r>
            <a:endParaRPr sz="2200">
              <a:solidFill>
                <a:srgbClr val="000000"/>
              </a:solidFill>
            </a:endParaRPr>
          </a:p>
        </p:txBody>
      </p:sp>
      <p:sp>
        <p:nvSpPr>
          <p:cNvPr id="185" name="Google Shape;185;gb7ce1fd888_0_8"/>
          <p:cNvSpPr txBox="1">
            <a:spLocks noGrp="1"/>
          </p:cNvSpPr>
          <p:nvPr>
            <p:ph idx="1"/>
          </p:nvPr>
        </p:nvSpPr>
        <p:spPr>
          <a:xfrm>
            <a:off x="534137" y="1495991"/>
            <a:ext cx="8075700" cy="3632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solidFill>
                  <a:srgbClr val="0000FF"/>
                </a:solidFill>
              </a:rPr>
              <a:t>BAA 636-229-1110</a:t>
            </a:r>
            <a:r>
              <a:rPr lang="en-US" sz="3600" dirty="0"/>
              <a:t> </a:t>
            </a:r>
            <a:endParaRPr sz="3600" dirty="0"/>
          </a:p>
          <a:p>
            <a:pPr marL="0" lvl="0" indent="0" algn="l" rtl="0">
              <a:spcBef>
                <a:spcPts val="360"/>
              </a:spcBef>
              <a:spcAft>
                <a:spcPts val="0"/>
              </a:spcAft>
              <a:buNone/>
            </a:pPr>
            <a:r>
              <a:rPr lang="en-US" sz="3600" dirty="0">
                <a:solidFill>
                  <a:srgbClr val="38761D"/>
                </a:solidFill>
              </a:rPr>
              <a:t>EAA 636-821-1656</a:t>
            </a:r>
            <a:endParaRPr sz="3600" dirty="0">
              <a:solidFill>
                <a:srgbClr val="38761D"/>
              </a:solidFill>
            </a:endParaRPr>
          </a:p>
          <a:p>
            <a:pPr marL="0" lvl="0" indent="0" algn="l" rtl="0">
              <a:spcBef>
                <a:spcPts val="360"/>
              </a:spcBef>
              <a:spcAft>
                <a:spcPts val="0"/>
              </a:spcAft>
              <a:buNone/>
            </a:pPr>
            <a:r>
              <a:rPr lang="en-US" sz="3600" dirty="0">
                <a:solidFill>
                  <a:srgbClr val="9900FF"/>
                </a:solidFill>
              </a:rPr>
              <a:t>Eureka 636-496-0030</a:t>
            </a:r>
            <a:endParaRPr sz="3600" dirty="0">
              <a:solidFill>
                <a:srgbClr val="9900FF"/>
              </a:solidFill>
            </a:endParaRPr>
          </a:p>
          <a:p>
            <a:pPr marL="0" lvl="0" indent="0" algn="l" rtl="0">
              <a:spcBef>
                <a:spcPts val="360"/>
              </a:spcBef>
              <a:spcAft>
                <a:spcPts val="0"/>
              </a:spcAft>
              <a:buNone/>
            </a:pPr>
            <a:r>
              <a:rPr lang="en-US" sz="3600" dirty="0">
                <a:solidFill>
                  <a:srgbClr val="FF0000"/>
                </a:solidFill>
              </a:rPr>
              <a:t>PAA 636-458-9627</a:t>
            </a:r>
          </a:p>
          <a:p>
            <a:pPr marL="0" lvl="0" indent="0" algn="l" rtl="0">
              <a:spcBef>
                <a:spcPts val="360"/>
              </a:spcBef>
              <a:spcAft>
                <a:spcPts val="0"/>
              </a:spcAft>
              <a:buNone/>
            </a:pPr>
            <a:r>
              <a:rPr lang="en-US" sz="3600" dirty="0">
                <a:solidFill>
                  <a:srgbClr val="FF0000"/>
                </a:solidFill>
              </a:rPr>
              <a:t>PYA </a:t>
            </a:r>
          </a:p>
          <a:p>
            <a:pPr marL="0" lvl="0" indent="0" algn="l" rtl="0">
              <a:spcBef>
                <a:spcPts val="360"/>
              </a:spcBef>
              <a:spcAft>
                <a:spcPts val="0"/>
              </a:spcAft>
              <a:buNone/>
            </a:pPr>
            <a:r>
              <a:rPr lang="en-US" sz="3600" dirty="0">
                <a:solidFill>
                  <a:srgbClr val="FF0000"/>
                </a:solidFill>
              </a:rPr>
              <a:t>VPAA 636-923-8852</a:t>
            </a:r>
            <a:endParaRPr sz="3600" dirty="0">
              <a:solidFill>
                <a:srgbClr val="FF0000"/>
              </a:solidFill>
            </a:endParaRPr>
          </a:p>
        </p:txBody>
      </p:sp>
      <p:sp>
        <p:nvSpPr>
          <p:cNvPr id="186" name="Google Shape;186;gb7ce1fd888_0_8"/>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pic>
        <p:nvPicPr>
          <p:cNvPr id="6146" name="Picture 2" descr="Rain Out Line: Atlanta Sport and Social Club - Atlanta, GA">
            <a:extLst>
              <a:ext uri="{FF2B5EF4-FFF2-40B4-BE49-F238E27FC236}">
                <a16:creationId xmlns:a16="http://schemas.microsoft.com/office/drawing/2014/main" id="{4ADBC259-98FC-497E-9CA7-8343EBEC7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299" y="5128091"/>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D668E0-3CFB-49FA-A7DD-84021800D1CA}"/>
              </a:ext>
            </a:extLst>
          </p:cNvPr>
          <p:cNvPicPr>
            <a:picLocks noChangeAspect="1"/>
          </p:cNvPicPr>
          <p:nvPr/>
        </p:nvPicPr>
        <p:blipFill>
          <a:blip r:embed="rId4"/>
          <a:stretch>
            <a:fillRect/>
          </a:stretch>
        </p:blipFill>
        <p:spPr>
          <a:xfrm>
            <a:off x="5948588" y="1690689"/>
            <a:ext cx="1895475" cy="2381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600076" y="136524"/>
            <a:ext cx="7588427" cy="8189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latin typeface="+mn-lt"/>
              </a:rPr>
              <a:t>Park Rules</a:t>
            </a:r>
            <a:endParaRPr b="1" dirty="0">
              <a:latin typeface="+mn-lt"/>
            </a:endParaRPr>
          </a:p>
        </p:txBody>
      </p:sp>
      <p:sp>
        <p:nvSpPr>
          <p:cNvPr id="192" name="Google Shape;192;p24"/>
          <p:cNvSpPr txBox="1">
            <a:spLocks noGrp="1"/>
          </p:cNvSpPr>
          <p:nvPr>
            <p:ph idx="1"/>
          </p:nvPr>
        </p:nvSpPr>
        <p:spPr>
          <a:xfrm>
            <a:off x="682269" y="774593"/>
            <a:ext cx="8075612" cy="39354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00"/>
              <a:buFont typeface="Arial"/>
              <a:buChar char="•"/>
            </a:pPr>
            <a:r>
              <a:rPr lang="en-US" sz="2700" dirty="0"/>
              <a:t>Please leave outside food/drink at home. All parks have great concession stands, which they rely on for revenue for park improvements/operations.</a:t>
            </a:r>
          </a:p>
          <a:p>
            <a:pPr marL="342900" lvl="0" indent="-342900" algn="l" rtl="0">
              <a:lnSpc>
                <a:spcPct val="100000"/>
              </a:lnSpc>
              <a:spcBef>
                <a:spcPts val="0"/>
              </a:spcBef>
              <a:spcAft>
                <a:spcPts val="0"/>
              </a:spcAft>
              <a:buClr>
                <a:schemeClr val="dk1"/>
              </a:buClr>
              <a:buSzPts val="2700"/>
              <a:buFont typeface="Arial"/>
              <a:buChar char="•"/>
            </a:pPr>
            <a:r>
              <a:rPr lang="en-US" sz="2700" dirty="0"/>
              <a:t>Please leave your pets at home.</a:t>
            </a:r>
          </a:p>
          <a:p>
            <a:pPr marL="342900" lvl="0" indent="-342900" algn="l" rtl="0">
              <a:lnSpc>
                <a:spcPct val="100000"/>
              </a:lnSpc>
              <a:spcBef>
                <a:spcPts val="0"/>
              </a:spcBef>
              <a:spcAft>
                <a:spcPts val="0"/>
              </a:spcAft>
              <a:buClr>
                <a:schemeClr val="dk1"/>
              </a:buClr>
              <a:buSzPts val="2700"/>
              <a:buFont typeface="Arial"/>
              <a:buChar char="•"/>
            </a:pPr>
            <a:r>
              <a:rPr lang="en-US" sz="2700" dirty="0"/>
              <a:t>Also, no skateboarding or bikes in the park.</a:t>
            </a:r>
          </a:p>
          <a:p>
            <a:pPr marL="342900" lvl="0" indent="-342900" algn="l" rtl="0">
              <a:lnSpc>
                <a:spcPct val="100000"/>
              </a:lnSpc>
              <a:spcBef>
                <a:spcPts val="0"/>
              </a:spcBef>
              <a:spcAft>
                <a:spcPts val="0"/>
              </a:spcAft>
              <a:buClr>
                <a:schemeClr val="dk1"/>
              </a:buClr>
              <a:buSzPts val="2700"/>
              <a:buFont typeface="Arial"/>
              <a:buChar char="•"/>
            </a:pPr>
            <a:r>
              <a:rPr lang="en-US" sz="2700" dirty="0"/>
              <a:t>Smoking in designated areas only.</a:t>
            </a:r>
          </a:p>
          <a:p>
            <a:pPr marL="342900" lvl="0" indent="-342900" algn="l" rtl="0">
              <a:lnSpc>
                <a:spcPct val="100000"/>
              </a:lnSpc>
              <a:spcBef>
                <a:spcPts val="0"/>
              </a:spcBef>
              <a:spcAft>
                <a:spcPts val="0"/>
              </a:spcAft>
              <a:buClr>
                <a:schemeClr val="dk1"/>
              </a:buClr>
              <a:buSzPts val="2700"/>
              <a:buFont typeface="Arial"/>
              <a:buChar char="•"/>
            </a:pPr>
            <a:r>
              <a:rPr lang="en-US" sz="2700" dirty="0"/>
              <a:t>Please pass information on to your parents.</a:t>
            </a:r>
          </a:p>
          <a:p>
            <a:pPr marL="342900" lvl="0" indent="-342900" algn="l" rtl="0">
              <a:lnSpc>
                <a:spcPct val="100000"/>
              </a:lnSpc>
              <a:spcBef>
                <a:spcPts val="0"/>
              </a:spcBef>
              <a:spcAft>
                <a:spcPts val="0"/>
              </a:spcAft>
              <a:buClr>
                <a:schemeClr val="dk1"/>
              </a:buClr>
              <a:buSzPts val="2700"/>
              <a:buFont typeface="Arial"/>
              <a:buChar char="•"/>
            </a:pPr>
            <a:r>
              <a:rPr lang="en-US" sz="2700" dirty="0"/>
              <a:t>Eureka is public park. Some of these rules may not apply at Eureka only.</a:t>
            </a:r>
            <a:endParaRPr dirty="0"/>
          </a:p>
        </p:txBody>
      </p:sp>
      <p:sp>
        <p:nvSpPr>
          <p:cNvPr id="193" name="Google Shape;193;p2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 name="Picture 1">
            <a:extLst>
              <a:ext uri="{FF2B5EF4-FFF2-40B4-BE49-F238E27FC236}">
                <a16:creationId xmlns:a16="http://schemas.microsoft.com/office/drawing/2014/main" id="{B8D36D60-479C-A969-B8D6-773E6CCF3967}"/>
              </a:ext>
            </a:extLst>
          </p:cNvPr>
          <p:cNvPicPr>
            <a:picLocks noChangeAspect="1"/>
          </p:cNvPicPr>
          <p:nvPr/>
        </p:nvPicPr>
        <p:blipFill>
          <a:blip r:embed="rId3"/>
          <a:stretch>
            <a:fillRect/>
          </a:stretch>
        </p:blipFill>
        <p:spPr>
          <a:xfrm>
            <a:off x="3094318" y="4525074"/>
            <a:ext cx="2955364" cy="2086139"/>
          </a:xfrm>
          <a:prstGeom prst="ellipse">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600076" y="0"/>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Help Maintain Your Fields</a:t>
            </a:r>
            <a:endParaRPr dirty="0"/>
          </a:p>
        </p:txBody>
      </p:sp>
      <p:sp>
        <p:nvSpPr>
          <p:cNvPr id="192" name="Google Shape;192;p24"/>
          <p:cNvSpPr txBox="1">
            <a:spLocks noGrp="1"/>
          </p:cNvSpPr>
          <p:nvPr>
            <p:ph idx="1"/>
          </p:nvPr>
        </p:nvSpPr>
        <p:spPr>
          <a:xfrm>
            <a:off x="600076" y="1091697"/>
            <a:ext cx="8075612" cy="39354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00"/>
              <a:buFont typeface="Arial"/>
              <a:buChar char="•"/>
            </a:pPr>
            <a:r>
              <a:rPr lang="en-US" sz="2700" dirty="0"/>
              <a:t>Soft toss on outfield grass is not permitted.  Never hit balls into fencing.</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Please keep players off the infield/outfield foul lines.</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For pregame infield, hit  from 3</a:t>
            </a:r>
            <a:r>
              <a:rPr lang="en-US" sz="2700" baseline="30000" dirty="0"/>
              <a:t>rd</a:t>
            </a:r>
            <a:r>
              <a:rPr lang="en-US" sz="2700" dirty="0"/>
              <a:t> to 2</a:t>
            </a:r>
            <a:r>
              <a:rPr lang="en-US" sz="2700" baseline="30000" dirty="0"/>
              <a:t>nd</a:t>
            </a:r>
            <a:r>
              <a:rPr lang="en-US" sz="2700" dirty="0"/>
              <a:t> or 1</a:t>
            </a:r>
            <a:r>
              <a:rPr lang="en-US" sz="2700" baseline="30000" dirty="0"/>
              <a:t>st</a:t>
            </a:r>
            <a:r>
              <a:rPr lang="en-US" sz="2700" dirty="0"/>
              <a:t> to 2</a:t>
            </a:r>
            <a:r>
              <a:rPr lang="en-US" sz="2700" baseline="30000" dirty="0"/>
              <a:t>nd</a:t>
            </a:r>
            <a:endParaRPr sz="2700" dirty="0"/>
          </a:p>
          <a:p>
            <a:pPr marL="742950" lvl="1" indent="-285750" algn="l" rtl="0">
              <a:lnSpc>
                <a:spcPct val="100000"/>
              </a:lnSpc>
              <a:spcBef>
                <a:spcPts val="460"/>
              </a:spcBef>
              <a:spcAft>
                <a:spcPts val="0"/>
              </a:spcAft>
              <a:buClr>
                <a:schemeClr val="dk1"/>
              </a:buClr>
              <a:buSzPts val="2300"/>
              <a:buFont typeface="Arial"/>
              <a:buChar char="•"/>
            </a:pPr>
            <a:r>
              <a:rPr lang="en-US" sz="2300" dirty="0"/>
              <a:t>Keep off any grass areas on the infield</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No batting practice on the field is permitted prior to the game.</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Do not warm up pitchers prior to the game on field mound</a:t>
            </a:r>
            <a:endParaRPr dirty="0"/>
          </a:p>
        </p:txBody>
      </p:sp>
      <p:sp>
        <p:nvSpPr>
          <p:cNvPr id="193" name="Google Shape;193;p2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10242" name="Picture 2" descr="2005-36">
            <a:extLst>
              <a:ext uri="{FF2B5EF4-FFF2-40B4-BE49-F238E27FC236}">
                <a16:creationId xmlns:a16="http://schemas.microsoft.com/office/drawing/2014/main" id="{FDC8173A-676D-4377-A8C4-F1A51A79C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767" y="4818878"/>
            <a:ext cx="4493395" cy="158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584924" y="28409"/>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Before and After Games</a:t>
            </a:r>
            <a:endParaRPr sz="4400" dirty="0"/>
          </a:p>
        </p:txBody>
      </p:sp>
      <p:sp>
        <p:nvSpPr>
          <p:cNvPr id="199" name="Google Shape;199;p25"/>
          <p:cNvSpPr txBox="1">
            <a:spLocks noGrp="1"/>
          </p:cNvSpPr>
          <p:nvPr>
            <p:ph idx="1"/>
          </p:nvPr>
        </p:nvSpPr>
        <p:spPr>
          <a:xfrm>
            <a:off x="656455" y="704240"/>
            <a:ext cx="8075612" cy="3632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2800" dirty="0"/>
              <a:t>See something, say something</a:t>
            </a:r>
            <a:endParaRPr sz="2800" dirty="0"/>
          </a:p>
          <a:p>
            <a:pPr marL="742950" lvl="1" indent="-285750" algn="l" rtl="0">
              <a:lnSpc>
                <a:spcPct val="100000"/>
              </a:lnSpc>
              <a:spcBef>
                <a:spcPts val="560"/>
              </a:spcBef>
              <a:spcAft>
                <a:spcPts val="0"/>
              </a:spcAft>
              <a:buClr>
                <a:schemeClr val="dk1"/>
              </a:buClr>
              <a:buSzPts val="2800"/>
              <a:buFont typeface="Arial"/>
              <a:buChar char="•"/>
            </a:pPr>
            <a:r>
              <a:rPr lang="en-US" sz="2800" dirty="0"/>
              <a:t>If you notice an issue with field equipment or conditions, please alert the UIC or board member for immediate attention.</a:t>
            </a:r>
            <a:endParaRPr sz="2800" dirty="0"/>
          </a:p>
          <a:p>
            <a:pPr marL="342900" lvl="0" indent="-342900" algn="l" rtl="0">
              <a:lnSpc>
                <a:spcPct val="100000"/>
              </a:lnSpc>
              <a:spcBef>
                <a:spcPts val="640"/>
              </a:spcBef>
              <a:spcAft>
                <a:spcPts val="0"/>
              </a:spcAft>
              <a:buClr>
                <a:schemeClr val="dk1"/>
              </a:buClr>
              <a:buSzPts val="3200"/>
              <a:buFont typeface="Arial"/>
              <a:buChar char="•"/>
            </a:pPr>
            <a:r>
              <a:rPr lang="en-US" sz="2800" dirty="0"/>
              <a:t>Please clean up your dugout and vacate following your game.</a:t>
            </a:r>
            <a:endParaRPr sz="2800" dirty="0"/>
          </a:p>
          <a:p>
            <a:pPr marL="742950" lvl="1" indent="-285750" algn="l" rtl="0">
              <a:lnSpc>
                <a:spcPct val="100000"/>
              </a:lnSpc>
              <a:spcBef>
                <a:spcPts val="560"/>
              </a:spcBef>
              <a:spcAft>
                <a:spcPts val="0"/>
              </a:spcAft>
              <a:buClr>
                <a:schemeClr val="dk1"/>
              </a:buClr>
              <a:buSzPts val="2800"/>
              <a:buFont typeface="Arial"/>
              <a:buChar char="•"/>
            </a:pPr>
            <a:r>
              <a:rPr lang="en-US" sz="2800" dirty="0"/>
              <a:t>Talk to your team off the field</a:t>
            </a:r>
            <a:endParaRPr sz="2800" dirty="0"/>
          </a:p>
          <a:p>
            <a:pPr marL="0" lvl="0" indent="0" algn="l" rtl="0">
              <a:lnSpc>
                <a:spcPct val="100000"/>
              </a:lnSpc>
              <a:spcBef>
                <a:spcPts val="640"/>
              </a:spcBef>
              <a:spcAft>
                <a:spcPts val="0"/>
              </a:spcAft>
              <a:buClr>
                <a:schemeClr val="dk1"/>
              </a:buClr>
              <a:buSzPts val="3200"/>
              <a:buNone/>
            </a:pPr>
            <a:endParaRPr dirty="0"/>
          </a:p>
        </p:txBody>
      </p:sp>
      <p:sp>
        <p:nvSpPr>
          <p:cNvPr id="200" name="Google Shape;200;p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2" name="Picture 1">
            <a:extLst>
              <a:ext uri="{FF2B5EF4-FFF2-40B4-BE49-F238E27FC236}">
                <a16:creationId xmlns:a16="http://schemas.microsoft.com/office/drawing/2014/main" id="{BF8B320C-40C3-43AA-B96B-149D0D002B5A}"/>
              </a:ext>
            </a:extLst>
          </p:cNvPr>
          <p:cNvPicPr>
            <a:picLocks noChangeAspect="1"/>
          </p:cNvPicPr>
          <p:nvPr/>
        </p:nvPicPr>
        <p:blipFill>
          <a:blip r:embed="rId3"/>
          <a:stretch>
            <a:fillRect/>
          </a:stretch>
        </p:blipFill>
        <p:spPr>
          <a:xfrm>
            <a:off x="2912076" y="4052232"/>
            <a:ext cx="3319847" cy="24866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611188"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STLWEST Bat Rules (Baseball)</a:t>
            </a:r>
            <a:endParaRPr dirty="0">
              <a:solidFill>
                <a:srgbClr val="000000"/>
              </a:solidFill>
            </a:endParaRPr>
          </a:p>
        </p:txBody>
      </p:sp>
      <p:sp>
        <p:nvSpPr>
          <p:cNvPr id="209" name="Google Shape;209;p26"/>
          <p:cNvSpPr txBox="1">
            <a:spLocks noGrp="1"/>
          </p:cNvSpPr>
          <p:nvPr>
            <p:ph idx="1"/>
          </p:nvPr>
        </p:nvSpPr>
        <p:spPr>
          <a:xfrm>
            <a:off x="468312" y="710769"/>
            <a:ext cx="8169275" cy="52117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dirty="0"/>
              <a:t>BPF 1.15 stamp (USSSA)</a:t>
            </a:r>
            <a:endParaRPr dirty="0"/>
          </a:p>
          <a:p>
            <a:pPr marL="342900" lvl="0" indent="-342900" algn="l" rtl="0">
              <a:lnSpc>
                <a:spcPct val="100000"/>
              </a:lnSpc>
              <a:spcBef>
                <a:spcPts val="560"/>
              </a:spcBef>
              <a:spcAft>
                <a:spcPts val="0"/>
              </a:spcAft>
              <a:buClr>
                <a:schemeClr val="dk1"/>
              </a:buClr>
              <a:buSzPts val="2800"/>
              <a:buChar char="•"/>
            </a:pPr>
            <a:r>
              <a:rPr lang="en-US" sz="2800" dirty="0"/>
              <a:t>USA Baseball, BBCOR,</a:t>
            </a:r>
            <a:endParaRPr dirty="0"/>
          </a:p>
          <a:p>
            <a:pPr marL="0" lvl="0" indent="0" algn="l" rtl="0">
              <a:lnSpc>
                <a:spcPct val="100000"/>
              </a:lnSpc>
              <a:spcBef>
                <a:spcPts val="560"/>
              </a:spcBef>
              <a:spcAft>
                <a:spcPts val="0"/>
              </a:spcAft>
              <a:buClr>
                <a:schemeClr val="dk1"/>
              </a:buClr>
              <a:buSzPts val="2800"/>
              <a:buNone/>
            </a:pPr>
            <a:r>
              <a:rPr lang="en-US" sz="2800" dirty="0"/>
              <a:t>    and wood bats are allowed </a:t>
            </a:r>
            <a:endParaRPr sz="2800" dirty="0"/>
          </a:p>
          <a:p>
            <a:pPr marL="342900" lvl="0" indent="-342900" algn="l" rtl="0">
              <a:lnSpc>
                <a:spcPct val="100000"/>
              </a:lnSpc>
              <a:spcBef>
                <a:spcPts val="560"/>
              </a:spcBef>
              <a:spcAft>
                <a:spcPts val="0"/>
              </a:spcAft>
              <a:buClr>
                <a:schemeClr val="dk1"/>
              </a:buClr>
              <a:buSzPts val="2800"/>
              <a:buChar char="•"/>
            </a:pPr>
            <a:r>
              <a:rPr lang="en-US" sz="2800" dirty="0"/>
              <a:t>No drop rules</a:t>
            </a:r>
            <a:endParaRPr dirty="0"/>
          </a:p>
          <a:p>
            <a:pPr marL="342900" lvl="0" indent="-342900" algn="l" rtl="0">
              <a:lnSpc>
                <a:spcPct val="100000"/>
              </a:lnSpc>
              <a:spcBef>
                <a:spcPts val="560"/>
              </a:spcBef>
              <a:spcAft>
                <a:spcPts val="0"/>
              </a:spcAft>
              <a:buClr>
                <a:schemeClr val="dk1"/>
              </a:buClr>
              <a:buSzPts val="2800"/>
              <a:buChar char="•"/>
            </a:pPr>
            <a:r>
              <a:rPr lang="en-US" sz="2800" dirty="0"/>
              <a:t>The maximum diameter is two and three quarters inches (2 3/4") and the maximum length is thirty-six inches (36"). </a:t>
            </a:r>
          </a:p>
          <a:p>
            <a:pPr marL="342900" lvl="0" indent="-342900" algn="l" rtl="0">
              <a:lnSpc>
                <a:spcPct val="100000"/>
              </a:lnSpc>
              <a:spcBef>
                <a:spcPts val="560"/>
              </a:spcBef>
              <a:spcAft>
                <a:spcPts val="0"/>
              </a:spcAft>
              <a:buClr>
                <a:schemeClr val="dk1"/>
              </a:buClr>
              <a:buSzPts val="2800"/>
              <a:buChar char="•"/>
            </a:pPr>
            <a:r>
              <a:rPr lang="en-US" sz="2800" dirty="0"/>
              <a:t>Baseball bats only for baseball. No Softball, T-Ball or “coach pitch” bats.</a:t>
            </a:r>
            <a:endParaRPr dirty="0"/>
          </a:p>
        </p:txBody>
      </p:sp>
      <p:sp>
        <p:nvSpPr>
          <p:cNvPr id="210" name="Google Shape;210;p26"/>
          <p:cNvSpPr txBox="1"/>
          <p:nvPr/>
        </p:nvSpPr>
        <p:spPr>
          <a:xfrm>
            <a:off x="4422290" y="4638822"/>
            <a:ext cx="1087919" cy="434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26" descr="Image result for mizzou baseball"/>
          <p:cNvPicPr preferRelativeResize="0"/>
          <p:nvPr/>
        </p:nvPicPr>
        <p:blipFill rotWithShape="1">
          <a:blip r:embed="rId3">
            <a:alphaModFix/>
          </a:blip>
          <a:srcRect/>
          <a:stretch/>
        </p:blipFill>
        <p:spPr>
          <a:xfrm>
            <a:off x="5398449" y="710769"/>
            <a:ext cx="3427573" cy="1919441"/>
          </a:xfrm>
          <a:prstGeom prst="rect">
            <a:avLst/>
          </a:prstGeom>
          <a:noFill/>
          <a:ln>
            <a:noFill/>
          </a:ln>
        </p:spPr>
      </p:pic>
      <p:pic>
        <p:nvPicPr>
          <p:cNvPr id="2050" name="Picture 2">
            <a:extLst>
              <a:ext uri="{FF2B5EF4-FFF2-40B4-BE49-F238E27FC236}">
                <a16:creationId xmlns:a16="http://schemas.microsoft.com/office/drawing/2014/main" id="{8E2F92CD-980C-43DB-8ADB-B74C243BB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607" y="5045270"/>
            <a:ext cx="1906433" cy="15405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C76C977-0088-43EA-A11E-D7BE95EFD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095" y="5073806"/>
            <a:ext cx="1625443" cy="16254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8B0D3C5-9494-40D8-B1D4-8C0D5EB3B1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516562"/>
            <a:ext cx="28575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3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611188"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STLWEST Bat Rules (Softball)</a:t>
            </a:r>
            <a:endParaRPr dirty="0">
              <a:solidFill>
                <a:srgbClr val="000000"/>
              </a:solidFill>
            </a:endParaRPr>
          </a:p>
        </p:txBody>
      </p:sp>
      <p:sp>
        <p:nvSpPr>
          <p:cNvPr id="209" name="Google Shape;209;p26"/>
          <p:cNvSpPr txBox="1">
            <a:spLocks noGrp="1"/>
          </p:cNvSpPr>
          <p:nvPr>
            <p:ph idx="1"/>
          </p:nvPr>
        </p:nvSpPr>
        <p:spPr>
          <a:xfrm>
            <a:off x="468312" y="823118"/>
            <a:ext cx="8492808" cy="52117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dirty="0"/>
              <a:t>All bats must bear the USA/ASA/NSA/USSSA approved certification mark.</a:t>
            </a:r>
          </a:p>
          <a:p>
            <a:pPr marL="342900" lvl="0" indent="-342900" algn="l" rtl="0">
              <a:lnSpc>
                <a:spcPct val="100000"/>
              </a:lnSpc>
              <a:spcBef>
                <a:spcPts val="0"/>
              </a:spcBef>
              <a:spcAft>
                <a:spcPts val="0"/>
              </a:spcAft>
              <a:buClr>
                <a:schemeClr val="dk1"/>
              </a:buClr>
              <a:buSzPts val="2800"/>
              <a:buChar char="•"/>
            </a:pPr>
            <a:r>
              <a:rPr lang="en-US" sz="2800" dirty="0"/>
              <a:t>The maximum diameter is two and one quarter inch (2 1/4") and the maximum length is thirty-four inches (34"). Max weight is thirty-eight ounces (38oz).</a:t>
            </a:r>
          </a:p>
          <a:p>
            <a:pPr marL="342900" lvl="0" indent="-342900" algn="l" rtl="0">
              <a:lnSpc>
                <a:spcPct val="100000"/>
              </a:lnSpc>
              <a:spcBef>
                <a:spcPts val="560"/>
              </a:spcBef>
              <a:spcAft>
                <a:spcPts val="0"/>
              </a:spcAft>
              <a:buClr>
                <a:schemeClr val="dk1"/>
              </a:buClr>
              <a:buSzPts val="2800"/>
              <a:buChar char="•"/>
            </a:pPr>
            <a:r>
              <a:rPr lang="en-US" sz="2800" dirty="0"/>
              <a:t>Softball bats only for Fast-Pitch Softball. No Baseball, T-Ball or “coach pitch” bats. No soft-pitch softball bats.</a:t>
            </a:r>
            <a:endParaRPr dirty="0"/>
          </a:p>
        </p:txBody>
      </p:sp>
      <p:sp>
        <p:nvSpPr>
          <p:cNvPr id="210" name="Google Shape;210;p26"/>
          <p:cNvSpPr txBox="1"/>
          <p:nvPr/>
        </p:nvSpPr>
        <p:spPr>
          <a:xfrm>
            <a:off x="4422290" y="4638822"/>
            <a:ext cx="1087919" cy="434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EC4E903-6ABB-43D1-B7FC-9E025325623B}"/>
              </a:ext>
            </a:extLst>
          </p:cNvPr>
          <p:cNvPicPr>
            <a:picLocks noChangeAspect="1"/>
          </p:cNvPicPr>
          <p:nvPr/>
        </p:nvPicPr>
        <p:blipFill>
          <a:blip r:embed="rId3"/>
          <a:stretch>
            <a:fillRect/>
          </a:stretch>
        </p:blipFill>
        <p:spPr>
          <a:xfrm>
            <a:off x="442442" y="4392611"/>
            <a:ext cx="8233246" cy="16422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628650" y="71511"/>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200" u="sng" dirty="0">
                <a:solidFill>
                  <a:srgbClr val="000000"/>
                </a:solidFill>
              </a:rPr>
              <a:t>It is Your Responsibility</a:t>
            </a:r>
            <a:endParaRPr sz="3800" dirty="0">
              <a:solidFill>
                <a:srgbClr val="000000"/>
              </a:solidFill>
            </a:endParaRPr>
          </a:p>
        </p:txBody>
      </p:sp>
      <p:sp>
        <p:nvSpPr>
          <p:cNvPr id="220" name="Google Shape;220;p27"/>
          <p:cNvSpPr txBox="1">
            <a:spLocks noGrp="1"/>
          </p:cNvSpPr>
          <p:nvPr>
            <p:ph idx="1"/>
          </p:nvPr>
        </p:nvSpPr>
        <p:spPr>
          <a:xfrm>
            <a:off x="611188" y="1066800"/>
            <a:ext cx="8075612" cy="38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sz="3200" dirty="0">
                <a:latin typeface="Arial"/>
                <a:ea typeface="Arial"/>
                <a:cs typeface="Arial"/>
                <a:sym typeface="Arial"/>
              </a:rPr>
              <a:t>Managers are solely responsible for their coaches, players, parents and fans.</a:t>
            </a:r>
            <a:endParaRPr sz="3200" dirty="0"/>
          </a:p>
          <a:p>
            <a:pPr marL="0" lvl="0" indent="0" algn="l" rtl="0">
              <a:lnSpc>
                <a:spcPct val="100000"/>
              </a:lnSpc>
              <a:spcBef>
                <a:spcPts val="640"/>
              </a:spcBef>
              <a:spcAft>
                <a:spcPts val="0"/>
              </a:spcAft>
              <a:buClr>
                <a:schemeClr val="dk1"/>
              </a:buClr>
              <a:buSzPts val="3200"/>
              <a:buNone/>
            </a:pPr>
            <a:endParaRPr sz="3200" dirty="0">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r>
              <a:rPr lang="en-US" sz="3200" dirty="0">
                <a:latin typeface="Arial"/>
                <a:ea typeface="Arial"/>
                <a:cs typeface="Arial"/>
                <a:sym typeface="Arial"/>
              </a:rPr>
              <a:t>Hostility between teams, coaches, players, parents, or fans is strictly prohibited</a:t>
            </a:r>
            <a:endParaRPr sz="3200" dirty="0"/>
          </a:p>
          <a:p>
            <a:pPr marL="342900" lvl="0" indent="-139700" algn="l" rtl="0">
              <a:lnSpc>
                <a:spcPct val="100000"/>
              </a:lnSpc>
              <a:spcBef>
                <a:spcPts val="640"/>
              </a:spcBef>
              <a:spcAft>
                <a:spcPts val="0"/>
              </a:spcAft>
              <a:buClr>
                <a:schemeClr val="dk1"/>
              </a:buClr>
              <a:buSzPts val="3200"/>
              <a:buFont typeface="Arial"/>
              <a:buNone/>
            </a:pPr>
            <a:endParaRPr dirty="0"/>
          </a:p>
        </p:txBody>
      </p:sp>
      <p:pic>
        <p:nvPicPr>
          <p:cNvPr id="8196" name="Picture 4" descr="Violent behavior in baseball contributes to umpire shortage | 9news.com">
            <a:extLst>
              <a:ext uri="{FF2B5EF4-FFF2-40B4-BE49-F238E27FC236}">
                <a16:creationId xmlns:a16="http://schemas.microsoft.com/office/drawing/2014/main" id="{911685E5-34E2-4FD9-AAE5-4ECB7CBB1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300" y="4031980"/>
            <a:ext cx="4057399" cy="2282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611188" y="188912"/>
            <a:ext cx="8064500" cy="11064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000000"/>
                </a:solidFill>
              </a:rPr>
              <a:t>Unacceptable Actions/Behavior Towards Umpires </a:t>
            </a:r>
            <a:endParaRPr>
              <a:solidFill>
                <a:srgbClr val="000000"/>
              </a:solidFill>
            </a:endParaRPr>
          </a:p>
        </p:txBody>
      </p:sp>
      <p:sp>
        <p:nvSpPr>
          <p:cNvPr id="226" name="Google Shape;226;p28"/>
          <p:cNvSpPr txBox="1">
            <a:spLocks noGrp="1"/>
          </p:cNvSpPr>
          <p:nvPr>
            <p:ph idx="1"/>
          </p:nvPr>
        </p:nvSpPr>
        <p:spPr>
          <a:xfrm>
            <a:off x="1102418" y="1276061"/>
            <a:ext cx="7879600" cy="363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Arial"/>
                <a:ea typeface="Arial"/>
                <a:cs typeface="Arial"/>
                <a:sym typeface="Arial"/>
              </a:rPr>
              <a:t>Constant badgering or yelling</a:t>
            </a:r>
            <a:endParaRPr sz="2800" dirty="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Intimidating or threatening</a:t>
            </a:r>
            <a:endParaRPr sz="2800" dirty="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Vulgar language </a:t>
            </a:r>
            <a:endParaRPr sz="2800" dirty="0"/>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Physical contact</a:t>
            </a:r>
            <a:endParaRPr sz="2800" dirty="0"/>
          </a:p>
          <a:p>
            <a:pPr marL="0" lvl="0" indent="0" algn="ctr" rtl="0">
              <a:lnSpc>
                <a:spcPct val="100000"/>
              </a:lnSpc>
              <a:spcBef>
                <a:spcPts val="640"/>
              </a:spcBef>
              <a:spcAft>
                <a:spcPts val="0"/>
              </a:spcAft>
              <a:buClr>
                <a:schemeClr val="dk1"/>
              </a:buClr>
              <a:buSzPts val="3200"/>
              <a:buNone/>
            </a:pPr>
            <a:endParaRPr lang="en-US" sz="2800" b="1" dirty="0">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US" sz="2800" b="1" dirty="0">
                <a:latin typeface="Arial"/>
                <a:ea typeface="Arial"/>
                <a:cs typeface="Arial"/>
                <a:sym typeface="Arial"/>
              </a:rPr>
              <a:t>Any ejection results in an automatic </a:t>
            </a:r>
            <a:endParaRPr sz="2800" dirty="0"/>
          </a:p>
          <a:p>
            <a:pPr marL="0" lvl="0" indent="0" algn="ctr" rtl="0">
              <a:lnSpc>
                <a:spcPct val="100000"/>
              </a:lnSpc>
              <a:spcBef>
                <a:spcPts val="640"/>
              </a:spcBef>
              <a:spcAft>
                <a:spcPts val="0"/>
              </a:spcAft>
              <a:buClr>
                <a:schemeClr val="dk1"/>
              </a:buClr>
              <a:buSzPts val="3200"/>
              <a:buNone/>
            </a:pPr>
            <a:r>
              <a:rPr lang="en-US" sz="2800" b="1" dirty="0">
                <a:latin typeface="Arial"/>
                <a:ea typeface="Arial"/>
                <a:cs typeface="Arial"/>
                <a:sym typeface="Arial"/>
              </a:rPr>
              <a:t>one game suspension</a:t>
            </a:r>
            <a:endParaRPr sz="2800" b="1" dirty="0">
              <a:latin typeface="Arial"/>
              <a:ea typeface="Arial"/>
              <a:cs typeface="Arial"/>
              <a:sym typeface="Arial"/>
            </a:endParaRPr>
          </a:p>
        </p:txBody>
      </p:sp>
      <p:sp>
        <p:nvSpPr>
          <p:cNvPr id="227" name="Google Shape;227;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2" name="Picture 1">
            <a:extLst>
              <a:ext uri="{FF2B5EF4-FFF2-40B4-BE49-F238E27FC236}">
                <a16:creationId xmlns:a16="http://schemas.microsoft.com/office/drawing/2014/main" id="{F9D4BA82-F971-4531-8A1C-4157B53ABD8C}"/>
              </a:ext>
            </a:extLst>
          </p:cNvPr>
          <p:cNvPicPr>
            <a:picLocks noChangeAspect="1"/>
          </p:cNvPicPr>
          <p:nvPr/>
        </p:nvPicPr>
        <p:blipFill>
          <a:blip r:embed="rId3"/>
          <a:stretch>
            <a:fillRect/>
          </a:stretch>
        </p:blipFill>
        <p:spPr>
          <a:xfrm flipH="1">
            <a:off x="6440134" y="1295399"/>
            <a:ext cx="1834733" cy="2306014"/>
          </a:xfrm>
          <a:prstGeom prst="rect">
            <a:avLst/>
          </a:prstGeom>
        </p:spPr>
      </p:pic>
      <p:pic>
        <p:nvPicPr>
          <p:cNvPr id="3" name="Picture 2">
            <a:extLst>
              <a:ext uri="{FF2B5EF4-FFF2-40B4-BE49-F238E27FC236}">
                <a16:creationId xmlns:a16="http://schemas.microsoft.com/office/drawing/2014/main" id="{73D5E409-4EEA-49FA-B0D4-11BEF1A1A1F0}"/>
              </a:ext>
            </a:extLst>
          </p:cNvPr>
          <p:cNvPicPr>
            <a:picLocks noChangeAspect="1"/>
          </p:cNvPicPr>
          <p:nvPr/>
        </p:nvPicPr>
        <p:blipFill>
          <a:blip r:embed="rId4"/>
          <a:stretch>
            <a:fillRect/>
          </a:stretch>
        </p:blipFill>
        <p:spPr>
          <a:xfrm>
            <a:off x="272212" y="4264182"/>
            <a:ext cx="1660412" cy="2403799"/>
          </a:xfrm>
          <a:prstGeom prst="rect">
            <a:avLst/>
          </a:prstGeom>
        </p:spPr>
      </p:pic>
      <p:pic>
        <p:nvPicPr>
          <p:cNvPr id="6146" name="Picture 2" descr="Umpire Strike Out: Over 250 Royalty-Free Licensable Stock Illustrations &amp;  Drawings | Shutterstock">
            <a:extLst>
              <a:ext uri="{FF2B5EF4-FFF2-40B4-BE49-F238E27FC236}">
                <a16:creationId xmlns:a16="http://schemas.microsoft.com/office/drawing/2014/main" id="{48511AE5-247B-8E50-6A67-A4EE13BF1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384" y="4943122"/>
            <a:ext cx="2896825" cy="1618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468312"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New STLWEST Rules for 2026</a:t>
            </a:r>
            <a:endParaRPr dirty="0">
              <a:solidFill>
                <a:srgbClr val="000000"/>
              </a:solidFill>
            </a:endParaRPr>
          </a:p>
        </p:txBody>
      </p:sp>
      <p:sp>
        <p:nvSpPr>
          <p:cNvPr id="233" name="Google Shape;233;p29"/>
          <p:cNvSpPr txBox="1">
            <a:spLocks noGrp="1"/>
          </p:cNvSpPr>
          <p:nvPr>
            <p:ph idx="1"/>
          </p:nvPr>
        </p:nvSpPr>
        <p:spPr>
          <a:xfrm>
            <a:off x="0" y="754824"/>
            <a:ext cx="9144000" cy="5638864"/>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640"/>
              </a:spcBef>
              <a:spcAft>
                <a:spcPts val="0"/>
              </a:spcAft>
              <a:buClr>
                <a:schemeClr val="dk1"/>
              </a:buClr>
              <a:buSzPts val="3200"/>
              <a:buNone/>
            </a:pPr>
            <a:endParaRPr dirty="0"/>
          </a:p>
          <a:p>
            <a:pPr marL="342900" lvl="0" indent="0" algn="l" rtl="0">
              <a:lnSpc>
                <a:spcPct val="100000"/>
              </a:lnSpc>
              <a:spcBef>
                <a:spcPts val="640"/>
              </a:spcBef>
              <a:spcAft>
                <a:spcPts val="0"/>
              </a:spcAft>
              <a:buSzPts val="1800"/>
              <a:buNone/>
            </a:pPr>
            <a:r>
              <a:rPr lang="en-US" dirty="0"/>
              <a:t> </a:t>
            </a:r>
            <a:endParaRPr dirty="0"/>
          </a:p>
        </p:txBody>
      </p:sp>
      <p:sp>
        <p:nvSpPr>
          <p:cNvPr id="234" name="Google Shape;234;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11266" name="Picture 2" descr="Attention high risk merchants: Visa chargeback rule changes coming April 15  | Instabill">
            <a:extLst>
              <a:ext uri="{FF2B5EF4-FFF2-40B4-BE49-F238E27FC236}">
                <a16:creationId xmlns:a16="http://schemas.microsoft.com/office/drawing/2014/main" id="{AEFFE4F4-2ACF-469D-B6C1-CAE9C99FB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364" y="4912346"/>
            <a:ext cx="3399172" cy="1945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6934BD-74A2-3335-4406-087A888812AE}"/>
              </a:ext>
            </a:extLst>
          </p:cNvPr>
          <p:cNvSpPr txBox="1"/>
          <p:nvPr/>
        </p:nvSpPr>
        <p:spPr>
          <a:xfrm>
            <a:off x="327170" y="751344"/>
            <a:ext cx="8348518" cy="3757311"/>
          </a:xfrm>
          <a:prstGeom prst="rect">
            <a:avLst/>
          </a:prstGeom>
          <a:noFill/>
        </p:spPr>
        <p:txBody>
          <a:bodyPr wrap="square" rtlCol="0">
            <a:spAutoFit/>
          </a:bodyPr>
          <a:lstStyle/>
          <a:p>
            <a:pPr marL="342900" marR="0" lvl="0" indent="-342900">
              <a:lnSpc>
                <a:spcPct val="107000"/>
              </a:lnSpc>
              <a:buFont typeface="Symbol" panose="05050102010706020507" pitchFamily="18" charset="2"/>
              <a:buChar char=""/>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games will be one hour and forty minutes (1:40) for all baseball and softball unless otherwise noted (page 8). </a:t>
            </a:r>
          </a:p>
          <a:p>
            <a:pPr marL="342900" marR="0" lvl="0" indent="-342900">
              <a:lnSpc>
                <a:spcPct val="107000"/>
              </a:lnSpc>
              <a:buFont typeface="Symbol" panose="05050102010706020507" pitchFamily="18" charset="2"/>
              <a:buChar char=""/>
            </a:pPr>
            <a:r>
              <a:rPr lang="en-US" sz="2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I</a:t>
            </a: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Fall Ball only, no new half inning will begin if there is five (5) minutes or less remaining when the previous inning completes (page 22 and 28). </a:t>
            </a:r>
          </a:p>
          <a:p>
            <a:pPr marL="342900" marR="0" lvl="0" indent="-342900">
              <a:lnSpc>
                <a:spcPct val="107000"/>
              </a:lnSpc>
              <a:buFont typeface="Symbol" panose="05050102010706020507" pitchFamily="18" charset="2"/>
              <a:buChar char=""/>
            </a:pPr>
            <a:r>
              <a:rPr lang="en-U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Guidelines for the Orange safety base have been added (page 29).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E95B6-4767-4495-9B33-E109D1F076C3}"/>
              </a:ext>
            </a:extLst>
          </p:cNvPr>
          <p:cNvPicPr>
            <a:picLocks noChangeAspect="1"/>
          </p:cNvPicPr>
          <p:nvPr/>
        </p:nvPicPr>
        <p:blipFill>
          <a:blip r:embed="rId2"/>
          <a:stretch>
            <a:fillRect/>
          </a:stretch>
        </p:blipFill>
        <p:spPr>
          <a:xfrm>
            <a:off x="4753439" y="335280"/>
            <a:ext cx="3938207" cy="6444339"/>
          </a:xfrm>
          <a:prstGeom prst="rect">
            <a:avLst/>
          </a:prstGeom>
        </p:spPr>
      </p:pic>
      <p:sp>
        <p:nvSpPr>
          <p:cNvPr id="4" name="TextBox 3">
            <a:extLst>
              <a:ext uri="{FF2B5EF4-FFF2-40B4-BE49-F238E27FC236}">
                <a16:creationId xmlns:a16="http://schemas.microsoft.com/office/drawing/2014/main" id="{E0746D65-B013-4E29-B642-46A3C55E9C34}"/>
              </a:ext>
            </a:extLst>
          </p:cNvPr>
          <p:cNvSpPr txBox="1"/>
          <p:nvPr/>
        </p:nvSpPr>
        <p:spPr>
          <a:xfrm>
            <a:off x="694302" y="335280"/>
            <a:ext cx="3750013" cy="1615827"/>
          </a:xfrm>
          <a:prstGeom prst="rect">
            <a:avLst/>
          </a:prstGeom>
          <a:noFill/>
        </p:spPr>
        <p:txBody>
          <a:bodyPr wrap="square" rtlCol="0">
            <a:spAutoFit/>
          </a:bodyPr>
          <a:lstStyle/>
          <a:p>
            <a:r>
              <a:rPr lang="en-US" sz="4950" b="1" dirty="0">
                <a:solidFill>
                  <a:srgbClr val="7030A0"/>
                </a:solidFill>
              </a:rPr>
              <a:t>Safety Base</a:t>
            </a:r>
          </a:p>
          <a:p>
            <a:r>
              <a:rPr lang="en-US" sz="4950" b="1" dirty="0">
                <a:solidFill>
                  <a:srgbClr val="7030A0"/>
                </a:solidFill>
              </a:rPr>
              <a:t>Guidelines</a:t>
            </a:r>
          </a:p>
        </p:txBody>
      </p:sp>
      <p:pic>
        <p:nvPicPr>
          <p:cNvPr id="2" name="Picture 2" descr="Rubber Base CHAMPRO Orange Safety Base - Double First Base For  Baseball/Softball (15&quot;x15&quot;) Baseball Bases">
            <a:extLst>
              <a:ext uri="{FF2B5EF4-FFF2-40B4-BE49-F238E27FC236}">
                <a16:creationId xmlns:a16="http://schemas.microsoft.com/office/drawing/2014/main" id="{36AE9576-B946-7B7A-96EE-DDD8AFD33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78" y="252476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2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417399" y="643467"/>
            <a:ext cx="8408193" cy="744836"/>
          </a:xfrm>
          <a:prstGeom prst="rect">
            <a:avLst/>
          </a:prstGeom>
        </p:spPr>
        <p:txBody>
          <a:bodyPr spcFirstLastPara="1" vert="horz" lIns="91440" tIns="45720" rIns="91440" bIns="45720" rtlCol="0" anchor="ctr" anchorCtr="0">
            <a:noAutofit/>
          </a:bodyPr>
          <a:lstStyle/>
          <a:p>
            <a:pPr marL="0" lvl="0" indent="0" algn="ctr" defTabSz="914400">
              <a:spcAft>
                <a:spcPts val="0"/>
              </a:spcAft>
              <a:buSzPts val="1400"/>
            </a:pPr>
            <a:r>
              <a:rPr lang="en-US" sz="3600" b="1" kern="1200" dirty="0">
                <a:latin typeface="+mj-lt"/>
                <a:ea typeface="+mj-ea"/>
                <a:cs typeface="+mj-cs"/>
              </a:rPr>
              <a:t>STLWEST Manager </a:t>
            </a:r>
          </a:p>
          <a:p>
            <a:pPr marL="0" lvl="0" indent="0" algn="ctr" defTabSz="914400">
              <a:spcAft>
                <a:spcPts val="0"/>
              </a:spcAft>
              <a:buSzPts val="1400"/>
            </a:pPr>
            <a:r>
              <a:rPr lang="en-US" sz="3600" b="1" kern="1200" dirty="0">
                <a:latin typeface="+mj-lt"/>
                <a:ea typeface="+mj-ea"/>
                <a:cs typeface="+mj-cs"/>
              </a:rPr>
              <a:t>Presentation Agenda</a:t>
            </a:r>
          </a:p>
        </p:txBody>
      </p:sp>
      <p:sp>
        <p:nvSpPr>
          <p:cNvPr id="45" name="Google Shape;45;p5"/>
          <p:cNvSpPr txBox="1">
            <a:spLocks noGrp="1"/>
          </p:cNvSpPr>
          <p:nvPr>
            <p:ph type="sldNum" sz="quarter" idx="12"/>
          </p:nvPr>
        </p:nvSpPr>
        <p:spPr>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200"/>
              <a:buNone/>
            </a:pPr>
            <a:fld id="{00000000-1234-1234-1234-123412341234}" type="slidenum">
              <a:rPr lang="en-US" sz="1200"/>
              <a:pPr lvl="0" indent="0">
                <a:spcBef>
                  <a:spcPts val="0"/>
                </a:spcBef>
                <a:spcAft>
                  <a:spcPts val="600"/>
                </a:spcAft>
                <a:buSzPts val="1200"/>
                <a:buNone/>
              </a:pPr>
              <a:t>3</a:t>
            </a:fld>
            <a:endParaRPr lang="en-US" sz="1200"/>
          </a:p>
        </p:txBody>
      </p:sp>
      <p:graphicFrame>
        <p:nvGraphicFramePr>
          <p:cNvPr id="46" name="Google Shape;46;p5"/>
          <p:cNvGraphicFramePr/>
          <p:nvPr>
            <p:extLst>
              <p:ext uri="{D42A27DB-BD31-4B8C-83A1-F6EECF244321}">
                <p14:modId xmlns:p14="http://schemas.microsoft.com/office/powerpoint/2010/main" val="1290501323"/>
              </p:ext>
            </p:extLst>
          </p:nvPr>
        </p:nvGraphicFramePr>
        <p:xfrm>
          <a:off x="984564" y="1916024"/>
          <a:ext cx="7174872" cy="3565137"/>
        </p:xfrm>
        <a:graphic>
          <a:graphicData uri="http://schemas.openxmlformats.org/drawingml/2006/table">
            <a:tbl>
              <a:tblPr firstRow="1" bandRow="1">
                <a:noFill/>
                <a:tableStyleId>{A6C3BF65-F8D0-4B28-824B-027756194419}</a:tableStyleId>
              </a:tblPr>
              <a:tblGrid>
                <a:gridCol w="746700">
                  <a:extLst>
                    <a:ext uri="{9D8B030D-6E8A-4147-A177-3AD203B41FA5}">
                      <a16:colId xmlns:a16="http://schemas.microsoft.com/office/drawing/2014/main" val="20000"/>
                    </a:ext>
                  </a:extLst>
                </a:gridCol>
                <a:gridCol w="6428172">
                  <a:extLst>
                    <a:ext uri="{9D8B030D-6E8A-4147-A177-3AD203B41FA5}">
                      <a16:colId xmlns:a16="http://schemas.microsoft.com/office/drawing/2014/main" val="20001"/>
                    </a:ext>
                  </a:extLst>
                </a:gridCol>
              </a:tblGrid>
              <a:tr h="857656">
                <a:tc>
                  <a:txBody>
                    <a:bodyPr/>
                    <a:lstStyle/>
                    <a:p>
                      <a:pPr marL="0" marR="0" lvl="0" indent="0" algn="ctr" rtl="0">
                        <a:lnSpc>
                          <a:spcPct val="100000"/>
                        </a:lnSpc>
                        <a:spcBef>
                          <a:spcPts val="0"/>
                        </a:spcBef>
                        <a:spcAft>
                          <a:spcPts val="0"/>
                        </a:spcAft>
                        <a:buNone/>
                      </a:pPr>
                      <a:r>
                        <a:rPr lang="en-US" sz="3300" dirty="0">
                          <a:solidFill>
                            <a:srgbClr val="FFFFFF"/>
                          </a:solidFill>
                        </a:rPr>
                        <a:t>1</a:t>
                      </a:r>
                      <a:endParaRPr sz="3300" b="1" u="none" strike="noStrike" cap="none" dirty="0">
                        <a:solidFill>
                          <a:srgbClr val="FFFFFF"/>
                        </a:solidFill>
                      </a:endParaRPr>
                    </a:p>
                  </a:txBody>
                  <a:tcPr marL="94308" marR="94308" marT="47154" marB="47154">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100" u="none" strike="noStrike" cap="none" dirty="0"/>
                        <a:t>Association  &amp; League Overview</a:t>
                      </a:r>
                      <a:endParaRPr sz="3100" u="none" strike="noStrike" cap="none" dirty="0"/>
                    </a:p>
                  </a:txBody>
                  <a:tcPr marL="94308" marR="94308" marT="47154" marB="47154" anchor="ctr">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0"/>
                  </a:ext>
                </a:extLst>
              </a:tr>
              <a:tr h="802640">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rgbClr val="FFFFFF"/>
                          </a:solidFill>
                        </a:rPr>
                        <a:t>2</a:t>
                      </a:r>
                      <a:endParaRPr sz="3300" b="1" u="none" strike="noStrike" cap="none">
                        <a:solidFill>
                          <a:srgbClr val="FFFFFF"/>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n-US" sz="3100" u="none" strike="noStrike" cap="none" dirty="0"/>
                        <a:t>Ranking, Scheduling/Rescheduling </a:t>
                      </a:r>
                      <a:endParaRPr sz="3100" u="none" strike="noStrike" cap="none" dirty="0"/>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1"/>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3</a:t>
                      </a:r>
                      <a:endParaRPr sz="3300" b="1" u="none" strike="noStrike" cap="none">
                        <a:solidFill>
                          <a:schemeClr val="accent1"/>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100" u="none" strike="noStrike" cap="none"/>
                        <a:t>Fields</a:t>
                      </a:r>
                      <a:endParaRPr sz="3100" u="none" strike="noStrike" cap="none"/>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2"/>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4</a:t>
                      </a:r>
                      <a:endParaRPr sz="100" u="none" strike="noStrike" cap="none"/>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100" u="none" strike="noStrike" cap="none"/>
                        <a:t>Rules</a:t>
                      </a:r>
                      <a:endParaRPr sz="3100" u="none" strike="noStrike" cap="none"/>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3"/>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5</a:t>
                      </a:r>
                      <a:endParaRPr sz="3300" b="1" u="none" strike="noStrike" cap="none">
                        <a:solidFill>
                          <a:schemeClr val="accent1"/>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n-US" sz="3100" u="none" strike="noStrike" cap="none" dirty="0"/>
                        <a:t>Important Dates and Events</a:t>
                      </a:r>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60B2B-6A0B-4DFC-8995-6E84B0868256}"/>
              </a:ext>
            </a:extLst>
          </p:cNvPr>
          <p:cNvPicPr>
            <a:picLocks noChangeAspect="1"/>
          </p:cNvPicPr>
          <p:nvPr/>
        </p:nvPicPr>
        <p:blipFill>
          <a:blip r:embed="rId2"/>
          <a:stretch>
            <a:fillRect/>
          </a:stretch>
        </p:blipFill>
        <p:spPr>
          <a:xfrm>
            <a:off x="-1" y="857250"/>
            <a:ext cx="9144001" cy="5143501"/>
          </a:xfrm>
          <a:prstGeom prst="rect">
            <a:avLst/>
          </a:prstGeom>
        </p:spPr>
      </p:pic>
    </p:spTree>
    <p:extLst>
      <p:ext uri="{BB962C8B-B14F-4D97-AF65-F5344CB8AC3E}">
        <p14:creationId xmlns:p14="http://schemas.microsoft.com/office/powerpoint/2010/main" val="2573855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E4BDB-04C2-490C-910C-DA63C234787B}"/>
              </a:ext>
            </a:extLst>
          </p:cNvPr>
          <p:cNvPicPr>
            <a:picLocks noChangeAspect="1"/>
          </p:cNvPicPr>
          <p:nvPr/>
        </p:nvPicPr>
        <p:blipFill>
          <a:blip r:embed="rId2"/>
          <a:stretch>
            <a:fillRect/>
          </a:stretch>
        </p:blipFill>
        <p:spPr>
          <a:xfrm>
            <a:off x="180109" y="958561"/>
            <a:ext cx="8783782" cy="4940878"/>
          </a:xfrm>
          <a:prstGeom prst="rect">
            <a:avLst/>
          </a:prstGeom>
        </p:spPr>
      </p:pic>
    </p:spTree>
    <p:extLst>
      <p:ext uri="{BB962C8B-B14F-4D97-AF65-F5344CB8AC3E}">
        <p14:creationId xmlns:p14="http://schemas.microsoft.com/office/powerpoint/2010/main" val="168518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2F9B73-BED1-4992-89BA-B56BB2E2FDE3}"/>
              </a:ext>
            </a:extLst>
          </p:cNvPr>
          <p:cNvSpPr>
            <a:spLocks noGrp="1"/>
          </p:cNvSpPr>
          <p:nvPr>
            <p:ph type="title"/>
          </p:nvPr>
        </p:nvSpPr>
        <p:spPr>
          <a:xfrm>
            <a:off x="1546509" y="390909"/>
            <a:ext cx="5871641" cy="1080979"/>
          </a:xfrm>
        </p:spPr>
        <p:txBody>
          <a:bodyPr>
            <a:normAutofit/>
          </a:bodyPr>
          <a:lstStyle/>
          <a:p>
            <a:r>
              <a:rPr lang="en-US" dirty="0"/>
              <a:t>2026 STLWEST Rule Book</a:t>
            </a:r>
          </a:p>
        </p:txBody>
      </p:sp>
      <p:sp>
        <p:nvSpPr>
          <p:cNvPr id="6" name="Text Placeholder 5">
            <a:extLst>
              <a:ext uri="{FF2B5EF4-FFF2-40B4-BE49-F238E27FC236}">
                <a16:creationId xmlns:a16="http://schemas.microsoft.com/office/drawing/2014/main" id="{3C898134-5DAE-4010-9120-830E07526F06}"/>
              </a:ext>
            </a:extLst>
          </p:cNvPr>
          <p:cNvSpPr>
            <a:spLocks noGrp="1"/>
          </p:cNvSpPr>
          <p:nvPr>
            <p:ph idx="1"/>
          </p:nvPr>
        </p:nvSpPr>
        <p:spPr>
          <a:xfrm>
            <a:off x="147832" y="1437560"/>
            <a:ext cx="8668997" cy="4082396"/>
          </a:xfrm>
        </p:spPr>
        <p:txBody>
          <a:bodyPr>
            <a:normAutofit/>
          </a:bodyPr>
          <a:lstStyle/>
          <a:p>
            <a:r>
              <a:rPr lang="en-US" sz="2800" b="1" dirty="0"/>
              <a:t>Each park website will have a link to the 2026 rulebook for the entirety of the season.</a:t>
            </a:r>
          </a:p>
          <a:p>
            <a:r>
              <a:rPr lang="en-US" sz="2800" dirty="0">
                <a:solidFill>
                  <a:schemeClr val="tx1"/>
                </a:solidFill>
                <a:hlinkClick r:id="rId2">
                  <a:extLst>
                    <a:ext uri="{A12FA001-AC4F-418D-AE19-62706E023703}">
                      <ahyp:hlinkClr xmlns:ahyp="http://schemas.microsoft.com/office/drawing/2018/hyperlinkcolor" val="tx"/>
                    </a:ext>
                  </a:extLst>
                </a:hlinkClick>
              </a:rPr>
              <a:t>www.baapark.org</a:t>
            </a:r>
            <a:r>
              <a:rPr lang="en-US" sz="2800" dirty="0">
                <a:solidFill>
                  <a:schemeClr val="tx1"/>
                </a:solidFill>
              </a:rPr>
              <a:t> </a:t>
            </a:r>
            <a:r>
              <a:rPr lang="en-US" sz="2800" dirty="0"/>
              <a:t>&gt;&gt; Quick Links</a:t>
            </a:r>
          </a:p>
          <a:p>
            <a:r>
              <a:rPr lang="en-US" sz="2800" dirty="0">
                <a:solidFill>
                  <a:schemeClr val="tx1"/>
                </a:solidFill>
                <a:hlinkClick r:id="rId3">
                  <a:extLst>
                    <a:ext uri="{A12FA001-AC4F-418D-AE19-62706E023703}">
                      <ahyp:hlinkClr xmlns:ahyp="http://schemas.microsoft.com/office/drawing/2018/hyperlinkcolor" val="tx"/>
                    </a:ext>
                  </a:extLst>
                </a:hlinkClick>
              </a:rPr>
              <a:t>www.eaapark.net</a:t>
            </a:r>
            <a:r>
              <a:rPr lang="en-US" sz="2800" dirty="0">
                <a:solidFill>
                  <a:schemeClr val="tx1"/>
                </a:solidFill>
              </a:rPr>
              <a:t> </a:t>
            </a:r>
            <a:r>
              <a:rPr lang="en-US" sz="2800" dirty="0"/>
              <a:t>&gt;&gt; Quick Links</a:t>
            </a:r>
          </a:p>
          <a:p>
            <a:r>
              <a:rPr lang="en-US" sz="2800" dirty="0">
                <a:solidFill>
                  <a:schemeClr val="tx1"/>
                </a:solidFill>
                <a:hlinkClick r:id="rId4">
                  <a:extLst>
                    <a:ext uri="{A12FA001-AC4F-418D-AE19-62706E023703}">
                      <ahyp:hlinkClr xmlns:ahyp="http://schemas.microsoft.com/office/drawing/2018/hyperlinkcolor" val="tx"/>
                    </a:ext>
                  </a:extLst>
                </a:hlinkClick>
              </a:rPr>
              <a:t>www.pondathletic.com</a:t>
            </a:r>
            <a:r>
              <a:rPr lang="en-US" sz="2800" dirty="0">
                <a:solidFill>
                  <a:schemeClr val="tx1"/>
                </a:solidFill>
              </a:rPr>
              <a:t> </a:t>
            </a:r>
            <a:r>
              <a:rPr lang="en-US" sz="2800" dirty="0"/>
              <a:t>&gt;&gt; Main Page</a:t>
            </a:r>
          </a:p>
          <a:p>
            <a:r>
              <a:rPr lang="en-US" sz="2800" dirty="0">
                <a:solidFill>
                  <a:schemeClr val="tx1"/>
                </a:solidFill>
                <a:hlinkClick r:id="rId5">
                  <a:extLst>
                    <a:ext uri="{A12FA001-AC4F-418D-AE19-62706E023703}">
                      <ahyp:hlinkClr xmlns:ahyp="http://schemas.microsoft.com/office/drawing/2018/hyperlinkcolor" val="tx"/>
                    </a:ext>
                  </a:extLst>
                </a:hlinkClick>
              </a:rPr>
              <a:t>www.eurekasports.com</a:t>
            </a:r>
            <a:r>
              <a:rPr lang="en-US" sz="2800" dirty="0">
                <a:solidFill>
                  <a:schemeClr val="tx1"/>
                </a:solidFill>
              </a:rPr>
              <a:t> </a:t>
            </a:r>
            <a:r>
              <a:rPr lang="en-US" sz="2800" dirty="0"/>
              <a:t>&gt;&gt; Quick Links</a:t>
            </a:r>
          </a:p>
          <a:p>
            <a:r>
              <a:rPr lang="en-US" sz="2800" dirty="0">
                <a:solidFill>
                  <a:schemeClr val="tx1"/>
                </a:solidFill>
                <a:hlinkClick r:id="rId6">
                  <a:extLst>
                    <a:ext uri="{A12FA001-AC4F-418D-AE19-62706E023703}">
                      <ahyp:hlinkClr xmlns:ahyp="http://schemas.microsoft.com/office/drawing/2018/hyperlinkcolor" val="tx"/>
                    </a:ext>
                  </a:extLst>
                </a:hlinkClick>
              </a:rPr>
              <a:t>www.vpaapark.com</a:t>
            </a:r>
            <a:r>
              <a:rPr lang="en-US" sz="2800" dirty="0">
                <a:solidFill>
                  <a:schemeClr val="tx1"/>
                </a:solidFill>
              </a:rPr>
              <a:t> &gt;&gt; Helpful Links</a:t>
            </a:r>
          </a:p>
        </p:txBody>
      </p:sp>
      <p:sp>
        <p:nvSpPr>
          <p:cNvPr id="4" name="Slide Number Placeholder 3">
            <a:extLst>
              <a:ext uri="{FF2B5EF4-FFF2-40B4-BE49-F238E27FC236}">
                <a16:creationId xmlns:a16="http://schemas.microsoft.com/office/drawing/2014/main" id="{E27477E0-43CC-4005-B0A7-FFB7CC31D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3" name="Picture 2">
            <a:extLst>
              <a:ext uri="{FF2B5EF4-FFF2-40B4-BE49-F238E27FC236}">
                <a16:creationId xmlns:a16="http://schemas.microsoft.com/office/drawing/2014/main" id="{19630DE0-FA32-D1A8-EC4A-5B17D10F4D7E}"/>
              </a:ext>
            </a:extLst>
          </p:cNvPr>
          <p:cNvPicPr>
            <a:picLocks noChangeAspect="1"/>
          </p:cNvPicPr>
          <p:nvPr/>
        </p:nvPicPr>
        <p:blipFill>
          <a:blip r:embed="rId7"/>
          <a:stretch>
            <a:fillRect/>
          </a:stretch>
        </p:blipFill>
        <p:spPr>
          <a:xfrm>
            <a:off x="6064908" y="2067530"/>
            <a:ext cx="2959252" cy="4178515"/>
          </a:xfrm>
          <a:prstGeom prst="rect">
            <a:avLst/>
          </a:prstGeom>
          <a:solidFill>
            <a:schemeClr val="accent1">
              <a:lumMod val="40000"/>
              <a:lumOff val="60000"/>
            </a:schemeClr>
          </a:solidFill>
        </p:spPr>
      </p:pic>
    </p:spTree>
    <p:extLst>
      <p:ext uri="{BB962C8B-B14F-4D97-AF65-F5344CB8AC3E}">
        <p14:creationId xmlns:p14="http://schemas.microsoft.com/office/powerpoint/2010/main" val="3313921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609600"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Important Dates</a:t>
            </a:r>
            <a:endParaRPr dirty="0"/>
          </a:p>
        </p:txBody>
      </p:sp>
      <p:graphicFrame>
        <p:nvGraphicFramePr>
          <p:cNvPr id="243" name="Google Shape;243;p30"/>
          <p:cNvGraphicFramePr/>
          <p:nvPr>
            <p:extLst>
              <p:ext uri="{D42A27DB-BD31-4B8C-83A1-F6EECF244321}">
                <p14:modId xmlns:p14="http://schemas.microsoft.com/office/powerpoint/2010/main" val="2260836619"/>
              </p:ext>
            </p:extLst>
          </p:nvPr>
        </p:nvGraphicFramePr>
        <p:xfrm>
          <a:off x="262989" y="723147"/>
          <a:ext cx="8665253" cy="4053330"/>
        </p:xfrm>
        <a:graphic>
          <a:graphicData uri="http://schemas.openxmlformats.org/drawingml/2006/table">
            <a:tbl>
              <a:tblPr firstRow="1" bandRow="1">
                <a:noFill/>
                <a:tableStyleId>{A6C3BF65-F8D0-4B28-824B-027756194419}</a:tableStyleId>
              </a:tblPr>
              <a:tblGrid>
                <a:gridCol w="2356921">
                  <a:extLst>
                    <a:ext uri="{9D8B030D-6E8A-4147-A177-3AD203B41FA5}">
                      <a16:colId xmlns:a16="http://schemas.microsoft.com/office/drawing/2014/main" val="20000"/>
                    </a:ext>
                  </a:extLst>
                </a:gridCol>
                <a:gridCol w="6308332">
                  <a:extLst>
                    <a:ext uri="{9D8B030D-6E8A-4147-A177-3AD203B41FA5}">
                      <a16:colId xmlns:a16="http://schemas.microsoft.com/office/drawing/2014/main" val="20001"/>
                    </a:ext>
                  </a:extLst>
                </a:gridCol>
              </a:tblGrid>
              <a:tr h="452642">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t>Date</a:t>
                      </a:r>
                      <a:endParaRPr sz="28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dirty="0"/>
                        <a:t>Event</a:t>
                      </a:r>
                      <a:endParaRPr sz="2800" b="1" u="none" strike="noStrike" cap="none" dirty="0"/>
                    </a:p>
                  </a:txBody>
                  <a:tcPr marL="91450" marR="91450" marT="45725" marB="45725" anchor="ctr"/>
                </a:tc>
                <a:extLst>
                  <a:ext uri="{0D108BD9-81ED-4DB2-BD59-A6C34878D82A}">
                    <a16:rowId xmlns:a16="http://schemas.microsoft.com/office/drawing/2014/main" val="10000"/>
                  </a:ext>
                </a:extLst>
              </a:tr>
              <a:tr h="524342">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t>February 8</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Ranking forms due from managers</a:t>
                      </a:r>
                      <a:endParaRPr sz="2400" u="none" strike="noStrike" cap="none"/>
                    </a:p>
                  </a:txBody>
                  <a:tcPr marL="91450" marR="91450" marT="45725" marB="45725" anchor="ctr"/>
                </a:tc>
                <a:extLst>
                  <a:ext uri="{0D108BD9-81ED-4DB2-BD59-A6C34878D82A}">
                    <a16:rowId xmlns:a16="http://schemas.microsoft.com/office/drawing/2014/main" val="10001"/>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February 8</a:t>
                      </a:r>
                      <a:endParaRPr sz="2400" u="none" strike="noStrike" cap="none" baseline="3000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Last day to enter block out dates (8)</a:t>
                      </a:r>
                      <a:endParaRPr sz="2400" u="none" strike="noStrike" cap="none"/>
                    </a:p>
                  </a:txBody>
                  <a:tcPr marL="91450" marR="91450" marT="45725" marB="45725" anchor="ctr"/>
                </a:tc>
                <a:extLst>
                  <a:ext uri="{0D108BD9-81ED-4DB2-BD59-A6C34878D82A}">
                    <a16:rowId xmlns:a16="http://schemas.microsoft.com/office/drawing/2014/main" val="10002"/>
                  </a:ext>
                </a:extLst>
              </a:tr>
              <a:tr h="718896">
                <a:tc>
                  <a:txBody>
                    <a:bodyPr/>
                    <a:lstStyle/>
                    <a:p>
                      <a:pPr marL="0" marR="0" lvl="0" indent="0" algn="l" rtl="0">
                        <a:lnSpc>
                          <a:spcPct val="100000"/>
                        </a:lnSpc>
                        <a:spcBef>
                          <a:spcPts val="0"/>
                        </a:spcBef>
                        <a:spcAft>
                          <a:spcPts val="0"/>
                        </a:spcAft>
                        <a:buNone/>
                      </a:pPr>
                      <a:r>
                        <a:rPr lang="en-US" sz="2400" dirty="0"/>
                        <a:t>March 8</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None/>
                      </a:pPr>
                      <a:r>
                        <a:rPr lang="en-US" sz="2400" dirty="0"/>
                        <a:t>Schedule Conflict Meeting at Ballwin Golf Course</a:t>
                      </a:r>
                      <a:endParaRPr sz="2400" u="none" strike="noStrike" cap="none" dirty="0"/>
                    </a:p>
                  </a:txBody>
                  <a:tcPr marL="91450" marR="91450" marT="45725" marB="45725" anchor="ctr"/>
                </a:tc>
                <a:extLst>
                  <a:ext uri="{0D108BD9-81ED-4DB2-BD59-A6C34878D82A}">
                    <a16:rowId xmlns:a16="http://schemas.microsoft.com/office/drawing/2014/main" val="10003"/>
                  </a:ext>
                </a:extLst>
              </a:tr>
              <a:tr h="718896">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March 9 </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None/>
                      </a:pPr>
                      <a:r>
                        <a:rPr lang="en-US" sz="2400" dirty="0"/>
                        <a:t>Last day to register for preseason tournament</a:t>
                      </a:r>
                      <a:endParaRPr lang="en-US" sz="2400" u="none" strike="noStrike" cap="none" dirty="0"/>
                    </a:p>
                  </a:txBody>
                  <a:tcPr marL="91450" marR="91450" marT="45725" marB="45725" anchor="ctr"/>
                </a:tc>
                <a:extLst>
                  <a:ext uri="{0D108BD9-81ED-4DB2-BD59-A6C34878D82A}">
                    <a16:rowId xmlns:a16="http://schemas.microsoft.com/office/drawing/2014/main" val="10004"/>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March 26-April 7</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STLWEST Preseason Tournament</a:t>
                      </a:r>
                      <a:endParaRPr sz="2400" u="none" strike="noStrike" cap="none"/>
                    </a:p>
                  </a:txBody>
                  <a:tcPr marL="91450" marR="91450" marT="45725" marB="45725" anchor="ctr"/>
                </a:tc>
                <a:extLst>
                  <a:ext uri="{0D108BD9-81ED-4DB2-BD59-A6C34878D82A}">
                    <a16:rowId xmlns:a16="http://schemas.microsoft.com/office/drawing/2014/main" val="10005"/>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April 8-July 19</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t>STLWEST Season</a:t>
                      </a:r>
                      <a:endParaRPr sz="1400" u="none" strike="noStrike" cap="none" dirty="0"/>
                    </a:p>
                  </a:txBody>
                  <a:tcPr marL="91450" marR="91450" marT="45725" marB="45725" anchor="ctr"/>
                </a:tc>
                <a:extLst>
                  <a:ext uri="{0D108BD9-81ED-4DB2-BD59-A6C34878D82A}">
                    <a16:rowId xmlns:a16="http://schemas.microsoft.com/office/drawing/2014/main" val="10006"/>
                  </a:ext>
                </a:extLst>
              </a:tr>
            </a:tbl>
          </a:graphicData>
        </a:graphic>
      </p:graphicFrame>
      <p:pic>
        <p:nvPicPr>
          <p:cNvPr id="9222" name="Picture 6" descr="Joplin Arts Fest - Don&amp;#39;t be late!! Mark your calendar now for September  14th &amp;amp; 15th, to be sure you don&amp;#39;t miss the Joplin Arts Fest. We are getting  lots of artist&amp;#39;s">
            <a:extLst>
              <a:ext uri="{FF2B5EF4-FFF2-40B4-BE49-F238E27FC236}">
                <a16:creationId xmlns:a16="http://schemas.microsoft.com/office/drawing/2014/main" id="{3EFCEF42-605D-4718-86EF-A1B4ADAE9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456" y="4915609"/>
            <a:ext cx="3449088" cy="1859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611188" y="188913"/>
            <a:ext cx="8055292" cy="70102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Glen Herbst Memorial Preseason Tournament</a:t>
            </a:r>
            <a:endParaRPr dirty="0"/>
          </a:p>
        </p:txBody>
      </p:sp>
      <p:sp>
        <p:nvSpPr>
          <p:cNvPr id="250" name="Google Shape;250;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 name="Picture 3">
            <a:extLst>
              <a:ext uri="{FF2B5EF4-FFF2-40B4-BE49-F238E27FC236}">
                <a16:creationId xmlns:a16="http://schemas.microsoft.com/office/drawing/2014/main" id="{F6719AA8-7B0B-CB35-B1FE-F2862EC908BE}"/>
              </a:ext>
            </a:extLst>
          </p:cNvPr>
          <p:cNvPicPr>
            <a:picLocks noChangeAspect="1"/>
          </p:cNvPicPr>
          <p:nvPr/>
        </p:nvPicPr>
        <p:blipFill>
          <a:blip r:embed="rId3"/>
          <a:stretch>
            <a:fillRect/>
          </a:stretch>
        </p:blipFill>
        <p:spPr>
          <a:xfrm>
            <a:off x="375046" y="0"/>
            <a:ext cx="8393907"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1"/>
        <p:cNvGrpSpPr/>
        <p:nvPr/>
      </p:nvGrpSpPr>
      <p:grpSpPr>
        <a:xfrm>
          <a:off x="0" y="0"/>
          <a:ext cx="0" cy="0"/>
          <a:chOff x="0" y="0"/>
          <a:chExt cx="0" cy="0"/>
        </a:xfrm>
      </p:grpSpPr>
      <p:sp>
        <p:nvSpPr>
          <p:cNvPr id="272" name="Google Shape;272;gb95a3d08e7_0_3"/>
          <p:cNvSpPr txBox="1">
            <a:spLocks noGrp="1"/>
          </p:cNvSpPr>
          <p:nvPr>
            <p:ph type="title"/>
          </p:nvPr>
        </p:nvSpPr>
        <p:spPr>
          <a:xfrm>
            <a:off x="628650" y="0"/>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FF0000"/>
                </a:solidFill>
              </a:rPr>
              <a:t>Pacific Youth Association </a:t>
            </a:r>
            <a:br>
              <a:rPr lang="en-US" dirty="0">
                <a:solidFill>
                  <a:srgbClr val="FF0000"/>
                </a:solidFill>
              </a:rPr>
            </a:br>
            <a:r>
              <a:rPr lang="en-US" dirty="0">
                <a:solidFill>
                  <a:srgbClr val="FF0000"/>
                </a:solidFill>
              </a:rPr>
              <a:t>Pack The Park Tournaments</a:t>
            </a:r>
          </a:p>
        </p:txBody>
      </p:sp>
      <p:sp>
        <p:nvSpPr>
          <p:cNvPr id="273" name="Google Shape;273;gb95a3d08e7_0_3"/>
          <p:cNvSpPr txBox="1">
            <a:spLocks noGrp="1"/>
          </p:cNvSpPr>
          <p:nvPr>
            <p:ph idx="1"/>
          </p:nvPr>
        </p:nvSpPr>
        <p:spPr>
          <a:xfrm>
            <a:off x="1597307" y="1160855"/>
            <a:ext cx="6366076" cy="36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dirty="0"/>
              <a:t>Baseball: April 10-12          </a:t>
            </a:r>
          </a:p>
          <a:p>
            <a:pPr marL="0" lvl="0" indent="0" algn="l" rtl="0">
              <a:spcBef>
                <a:spcPts val="0"/>
              </a:spcBef>
              <a:spcAft>
                <a:spcPts val="0"/>
              </a:spcAft>
              <a:buClr>
                <a:schemeClr val="dk1"/>
              </a:buClr>
              <a:buSzPts val="3200"/>
              <a:buFont typeface="Arial"/>
              <a:buNone/>
            </a:pPr>
            <a:r>
              <a:rPr lang="en-US" sz="3200" dirty="0"/>
              <a:t>Softball: April 17-19</a:t>
            </a:r>
          </a:p>
          <a:p>
            <a:pPr marL="0" lvl="0" indent="0" algn="l" rtl="0">
              <a:spcBef>
                <a:spcPts val="0"/>
              </a:spcBef>
              <a:spcAft>
                <a:spcPts val="0"/>
              </a:spcAft>
              <a:buClr>
                <a:schemeClr val="dk1"/>
              </a:buClr>
              <a:buSzPts val="3200"/>
              <a:buFont typeface="Arial"/>
              <a:buNone/>
            </a:pPr>
            <a:r>
              <a:rPr lang="en-US" sz="3200" dirty="0"/>
              <a:t>Costs: Free for all PYA teams, </a:t>
            </a:r>
          </a:p>
          <a:p>
            <a:pPr marL="0" lvl="0" indent="0" algn="l" rtl="0">
              <a:spcBef>
                <a:spcPts val="0"/>
              </a:spcBef>
              <a:spcAft>
                <a:spcPts val="0"/>
              </a:spcAft>
              <a:buClr>
                <a:schemeClr val="dk1"/>
              </a:buClr>
              <a:buSzPts val="3200"/>
              <a:buFont typeface="Arial"/>
              <a:buNone/>
            </a:pPr>
            <a:r>
              <a:rPr lang="en-US" sz="3200" dirty="0"/>
              <a:t>            $150 for non-PYA teams</a:t>
            </a:r>
            <a:endParaRPr sz="3200" dirty="0"/>
          </a:p>
          <a:p>
            <a:pPr marL="0" lvl="0" indent="0" algn="l" rtl="0">
              <a:spcBef>
                <a:spcPts val="640"/>
              </a:spcBef>
              <a:spcAft>
                <a:spcPts val="0"/>
              </a:spcAft>
              <a:buClr>
                <a:schemeClr val="dk1"/>
              </a:buClr>
              <a:buSzPts val="3200"/>
              <a:buFont typeface="Arial"/>
              <a:buNone/>
            </a:pPr>
            <a:endParaRPr sz="800" dirty="0"/>
          </a:p>
          <a:p>
            <a:pPr marL="0" lvl="0" indent="0" algn="l" rtl="0">
              <a:spcBef>
                <a:spcPts val="640"/>
              </a:spcBef>
              <a:spcAft>
                <a:spcPts val="0"/>
              </a:spcAft>
              <a:buClr>
                <a:schemeClr val="dk1"/>
              </a:buClr>
              <a:buSzPts val="3200"/>
              <a:buFont typeface="Arial"/>
              <a:buNone/>
            </a:pPr>
            <a:r>
              <a:rPr lang="en-US" sz="3200" dirty="0"/>
              <a:t>Go to </a:t>
            </a:r>
            <a:r>
              <a:rPr lang="en-US" sz="3200" u="sng" dirty="0">
                <a:solidFill>
                  <a:srgbClr val="FF0000"/>
                </a:solidFill>
                <a:hlinkClick r:id="rId3"/>
              </a:rPr>
              <a:t>http://www.pyaballpark.com</a:t>
            </a:r>
            <a:r>
              <a:rPr lang="en-US" sz="3200" dirty="0"/>
              <a:t> for more information.</a:t>
            </a:r>
            <a:endParaRPr sz="3200" dirty="0"/>
          </a:p>
          <a:p>
            <a:pPr marL="0" lvl="0" indent="0" algn="l" rtl="0">
              <a:spcBef>
                <a:spcPts val="360"/>
              </a:spcBef>
              <a:spcAft>
                <a:spcPts val="0"/>
              </a:spcAft>
              <a:buNone/>
            </a:pPr>
            <a:endParaRPr dirty="0"/>
          </a:p>
        </p:txBody>
      </p:sp>
      <p:sp>
        <p:nvSpPr>
          <p:cNvPr id="274" name="Google Shape;274;gb95a3d08e7_0_3"/>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pic>
        <p:nvPicPr>
          <p:cNvPr id="2050" name="Picture 2" descr="Presentational Pack the Park Tournament Softball visual">
            <a:extLst>
              <a:ext uri="{FF2B5EF4-FFF2-40B4-BE49-F238E27FC236}">
                <a16:creationId xmlns:a16="http://schemas.microsoft.com/office/drawing/2014/main" id="{86F28235-5542-E7DB-FE8C-AC3B55581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589" y="4167188"/>
            <a:ext cx="2857500" cy="2371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Presentational Pack the Park Tournament Baseball visual">
            <a:extLst>
              <a:ext uri="{FF2B5EF4-FFF2-40B4-BE49-F238E27FC236}">
                <a16:creationId xmlns:a16="http://schemas.microsoft.com/office/drawing/2014/main" id="{7124ECC8-0F20-77A0-34EC-12BAF79B5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38" y="4157663"/>
            <a:ext cx="2381250" cy="2381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7AB1E5-1DA1-634F-6340-28B888549534}"/>
              </a:ext>
            </a:extLst>
          </p:cNvPr>
          <p:cNvPicPr>
            <a:picLocks noChangeAspect="1"/>
          </p:cNvPicPr>
          <p:nvPr/>
        </p:nvPicPr>
        <p:blipFill>
          <a:blip r:embed="rId6"/>
          <a:stretch>
            <a:fillRect/>
          </a:stretch>
        </p:blipFill>
        <p:spPr>
          <a:xfrm>
            <a:off x="3431417" y="4397717"/>
            <a:ext cx="1901142" cy="190114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9"/>
        <p:cNvGrpSpPr/>
        <p:nvPr/>
      </p:nvGrpSpPr>
      <p:grpSpPr>
        <a:xfrm>
          <a:off x="0" y="0"/>
          <a:ext cx="0" cy="0"/>
          <a:chOff x="0" y="0"/>
          <a:chExt cx="0" cy="0"/>
        </a:xfrm>
      </p:grpSpPr>
      <p:sp>
        <p:nvSpPr>
          <p:cNvPr id="280" name="Google Shape;280;gb7ce1fd888_0_15"/>
          <p:cNvSpPr txBox="1">
            <a:spLocks noGrp="1"/>
          </p:cNvSpPr>
          <p:nvPr>
            <p:ph type="title"/>
          </p:nvPr>
        </p:nvSpPr>
        <p:spPr>
          <a:xfrm>
            <a:off x="539688" y="350063"/>
            <a:ext cx="8064600" cy="79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dirty="0" err="1">
                <a:solidFill>
                  <a:srgbClr val="FF0000"/>
                </a:solidFill>
              </a:rPr>
              <a:t>Pacfic</a:t>
            </a:r>
            <a:r>
              <a:rPr lang="en-US" sz="4200" dirty="0">
                <a:solidFill>
                  <a:srgbClr val="FF0000"/>
                </a:solidFill>
              </a:rPr>
              <a:t> </a:t>
            </a:r>
            <a:r>
              <a:rPr lang="en-US" sz="4200" dirty="0" err="1">
                <a:solidFill>
                  <a:srgbClr val="FF0000"/>
                </a:solidFill>
              </a:rPr>
              <a:t>YouthAssociation</a:t>
            </a:r>
            <a:endParaRPr sz="4200" dirty="0">
              <a:solidFill>
                <a:srgbClr val="FF0000"/>
              </a:solidFill>
            </a:endParaRPr>
          </a:p>
          <a:p>
            <a:pPr marL="0" lvl="0" indent="0" algn="ctr" rtl="0">
              <a:spcBef>
                <a:spcPts val="0"/>
              </a:spcBef>
              <a:spcAft>
                <a:spcPts val="0"/>
              </a:spcAft>
              <a:buNone/>
            </a:pPr>
            <a:r>
              <a:rPr lang="en-US" sz="3200" dirty="0">
                <a:solidFill>
                  <a:srgbClr val="FF0000"/>
                </a:solidFill>
              </a:rPr>
              <a:t>Mother’s Day Classic Baseball Tournament</a:t>
            </a:r>
            <a:endParaRPr sz="3200" dirty="0">
              <a:solidFill>
                <a:srgbClr val="FF0000"/>
              </a:solidFill>
            </a:endParaRPr>
          </a:p>
          <a:p>
            <a:pPr marL="0" lvl="0" indent="0" algn="ctr" rtl="0">
              <a:spcBef>
                <a:spcPts val="0"/>
              </a:spcBef>
              <a:spcAft>
                <a:spcPts val="0"/>
              </a:spcAft>
              <a:buNone/>
            </a:pPr>
            <a:r>
              <a:rPr lang="en-US" sz="3200" dirty="0">
                <a:solidFill>
                  <a:srgbClr val="FF0000"/>
                </a:solidFill>
              </a:rPr>
              <a:t>Dates: May 8-10</a:t>
            </a:r>
            <a:endParaRPr sz="3200" dirty="0">
              <a:solidFill>
                <a:srgbClr val="FF0000"/>
              </a:solidFill>
            </a:endParaRPr>
          </a:p>
        </p:txBody>
      </p:sp>
      <p:sp>
        <p:nvSpPr>
          <p:cNvPr id="281" name="Google Shape;281;gb7ce1fd888_0_15"/>
          <p:cNvSpPr txBox="1">
            <a:spLocks noGrp="1"/>
          </p:cNvSpPr>
          <p:nvPr>
            <p:ph idx="1"/>
          </p:nvPr>
        </p:nvSpPr>
        <p:spPr>
          <a:xfrm>
            <a:off x="439650" y="1359127"/>
            <a:ext cx="8075700" cy="3632100"/>
          </a:xfrm>
          <a:prstGeom prst="rect">
            <a:avLst/>
          </a:prstGeom>
        </p:spPr>
        <p:txBody>
          <a:bodyPr spcFirstLastPara="1" wrap="square" lIns="91425" tIns="45700" rIns="91425" bIns="45700" anchor="t" anchorCtr="0">
            <a:noAutofit/>
          </a:bodyPr>
          <a:lstStyle/>
          <a:p>
            <a:pPr marL="457200" lvl="0" indent="-323850" algn="l" rtl="0">
              <a:spcBef>
                <a:spcPts val="360"/>
              </a:spcBef>
              <a:spcAft>
                <a:spcPts val="0"/>
              </a:spcAft>
              <a:buSzPts val="1500"/>
              <a:buChar char="●"/>
            </a:pPr>
            <a:r>
              <a:rPr lang="en-US" sz="3400" dirty="0"/>
              <a:t>Cost: $350 (PYA teams priority entry)</a:t>
            </a:r>
          </a:p>
          <a:p>
            <a:pPr marL="457200" lvl="0" indent="-323850" algn="l" rtl="0">
              <a:spcBef>
                <a:spcPts val="360"/>
              </a:spcBef>
              <a:spcAft>
                <a:spcPts val="0"/>
              </a:spcAft>
              <a:buSzPts val="1500"/>
              <a:buChar char="●"/>
            </a:pPr>
            <a:r>
              <a:rPr lang="en-US" sz="3400" dirty="0"/>
              <a:t>3-game guarantee</a:t>
            </a:r>
          </a:p>
          <a:p>
            <a:pPr marL="457200" lvl="0" indent="-323850">
              <a:spcBef>
                <a:spcPts val="360"/>
              </a:spcBef>
              <a:buSzPts val="1500"/>
              <a:buChar char="●"/>
            </a:pPr>
            <a:r>
              <a:rPr lang="en-US" b="1" dirty="0"/>
              <a:t>Divisions &amp; Format:</a:t>
            </a:r>
            <a:br>
              <a:rPr lang="en-US" sz="3600" dirty="0"/>
            </a:br>
            <a:r>
              <a:rPr lang="en-US" dirty="0"/>
              <a:t>7U–8U: Pitch Machine</a:t>
            </a:r>
            <a:br>
              <a:rPr lang="en-US" sz="3600" dirty="0"/>
            </a:br>
            <a:r>
              <a:rPr lang="en-US" dirty="0"/>
              <a:t>9U–10U: Player Pitch</a:t>
            </a:r>
            <a:br>
              <a:rPr lang="en-US" sz="3600" dirty="0"/>
            </a:br>
            <a:r>
              <a:rPr lang="en-US" dirty="0"/>
              <a:t>11U–12U: Player Pitch</a:t>
            </a:r>
            <a:br>
              <a:rPr lang="en-US" sz="3600" dirty="0"/>
            </a:br>
            <a:r>
              <a:rPr lang="en-US" dirty="0"/>
              <a:t>13U–14U: Player Pitch</a:t>
            </a:r>
            <a:endParaRPr sz="3400" dirty="0"/>
          </a:p>
          <a:p>
            <a:pPr marL="0" lvl="0" indent="0" algn="ctr" rtl="0">
              <a:spcBef>
                <a:spcPts val="360"/>
              </a:spcBef>
              <a:spcAft>
                <a:spcPts val="0"/>
              </a:spcAft>
              <a:buNone/>
            </a:pPr>
            <a:r>
              <a:rPr lang="en-US" sz="3000" dirty="0"/>
              <a:t>More information found on </a:t>
            </a:r>
            <a:r>
              <a:rPr lang="en-US" sz="3000" u="sng" dirty="0">
                <a:solidFill>
                  <a:srgbClr val="FF0000"/>
                </a:solidFill>
                <a:hlinkClick r:id="rId3"/>
              </a:rPr>
              <a:t>www.pyaballpark.com</a:t>
            </a:r>
            <a:endParaRPr sz="3000" dirty="0">
              <a:solidFill>
                <a:srgbClr val="FF0000"/>
              </a:solidFill>
            </a:endParaRPr>
          </a:p>
          <a:p>
            <a:pPr marL="0" lvl="0" indent="0" algn="ctr" rtl="0">
              <a:spcBef>
                <a:spcPts val="360"/>
              </a:spcBef>
              <a:spcAft>
                <a:spcPts val="0"/>
              </a:spcAft>
              <a:buNone/>
            </a:pPr>
            <a:endParaRPr sz="3000" dirty="0"/>
          </a:p>
        </p:txBody>
      </p:sp>
      <p:sp>
        <p:nvSpPr>
          <p:cNvPr id="282" name="Google Shape;282;gb7ce1fd888_0_15"/>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pic>
        <p:nvPicPr>
          <p:cNvPr id="2" name="Picture 1">
            <a:extLst>
              <a:ext uri="{FF2B5EF4-FFF2-40B4-BE49-F238E27FC236}">
                <a16:creationId xmlns:a16="http://schemas.microsoft.com/office/drawing/2014/main" id="{C4DF62C8-D887-4A98-7EF4-01D7721C336B}"/>
              </a:ext>
            </a:extLst>
          </p:cNvPr>
          <p:cNvPicPr>
            <a:picLocks noChangeAspect="1"/>
          </p:cNvPicPr>
          <p:nvPr/>
        </p:nvPicPr>
        <p:blipFill>
          <a:blip r:embed="rId4"/>
          <a:stretch>
            <a:fillRect/>
          </a:stretch>
        </p:blipFill>
        <p:spPr>
          <a:xfrm>
            <a:off x="5854150" y="2268132"/>
            <a:ext cx="1670154" cy="1670154"/>
          </a:xfrm>
          <a:prstGeom prst="rect">
            <a:avLst/>
          </a:prstGeom>
        </p:spPr>
      </p:pic>
      <p:pic>
        <p:nvPicPr>
          <p:cNvPr id="3074" name="Picture 2" descr="Presentational Mother's Day Classic Tournament visual">
            <a:extLst>
              <a:ext uri="{FF2B5EF4-FFF2-40B4-BE49-F238E27FC236}">
                <a16:creationId xmlns:a16="http://schemas.microsoft.com/office/drawing/2014/main" id="{47B64BCA-EAAE-576E-6D16-D9FA2715EB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753" y="4838827"/>
            <a:ext cx="2293494" cy="22934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3"/>
        <p:cNvGrpSpPr/>
        <p:nvPr/>
      </p:nvGrpSpPr>
      <p:grpSpPr>
        <a:xfrm>
          <a:off x="0" y="0"/>
          <a:ext cx="0" cy="0"/>
          <a:chOff x="0" y="0"/>
          <a:chExt cx="0" cy="0"/>
        </a:xfrm>
      </p:grpSpPr>
      <p:sp>
        <p:nvSpPr>
          <p:cNvPr id="304" name="Google Shape;304;gb95365a5f8_0_14"/>
          <p:cNvSpPr txBox="1">
            <a:spLocks noGrp="1"/>
          </p:cNvSpPr>
          <p:nvPr>
            <p:ph type="title"/>
          </p:nvPr>
        </p:nvSpPr>
        <p:spPr>
          <a:xfrm>
            <a:off x="622400" y="391363"/>
            <a:ext cx="8064500" cy="7921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dirty="0">
                <a:solidFill>
                  <a:srgbClr val="0000CC"/>
                </a:solidFill>
              </a:rPr>
              <a:t>Ballwin Athletic Association</a:t>
            </a:r>
            <a:endParaRPr sz="3400" dirty="0">
              <a:solidFill>
                <a:srgbClr val="0000CC"/>
              </a:solidFill>
            </a:endParaRPr>
          </a:p>
          <a:p>
            <a:pPr marL="0" lvl="0" indent="0" algn="ctr" rtl="0">
              <a:spcBef>
                <a:spcPts val="0"/>
              </a:spcBef>
              <a:spcAft>
                <a:spcPts val="0"/>
              </a:spcAft>
              <a:buNone/>
            </a:pPr>
            <a:r>
              <a:rPr lang="en-US" sz="3400" dirty="0">
                <a:solidFill>
                  <a:srgbClr val="0000CC"/>
                </a:solidFill>
              </a:rPr>
              <a:t>Stars and Stripes Blast Baseball Tournament</a:t>
            </a:r>
            <a:endParaRPr sz="3400" dirty="0">
              <a:solidFill>
                <a:srgbClr val="0000CC"/>
              </a:solidFill>
            </a:endParaRPr>
          </a:p>
        </p:txBody>
      </p:sp>
      <p:sp>
        <p:nvSpPr>
          <p:cNvPr id="305" name="Google Shape;305;gb95365a5f8_0_14"/>
          <p:cNvSpPr txBox="1">
            <a:spLocks noGrp="1"/>
          </p:cNvSpPr>
          <p:nvPr>
            <p:ph idx="1"/>
          </p:nvPr>
        </p:nvSpPr>
        <p:spPr>
          <a:xfrm>
            <a:off x="622400" y="1391526"/>
            <a:ext cx="8075700" cy="3900300"/>
          </a:xfrm>
          <a:prstGeom prst="rect">
            <a:avLst/>
          </a:prstGeom>
        </p:spPr>
        <p:txBody>
          <a:bodyPr spcFirstLastPara="1" wrap="square" lIns="91425" tIns="45700" rIns="91425" bIns="45700" anchor="t" anchorCtr="0">
            <a:noAutofit/>
          </a:bodyPr>
          <a:lstStyle/>
          <a:p>
            <a:pPr marL="742950" lvl="1" indent="-292100" algn="l" rtl="0">
              <a:spcBef>
                <a:spcPts val="0"/>
              </a:spcBef>
              <a:spcAft>
                <a:spcPts val="0"/>
              </a:spcAft>
              <a:buSzPts val="2900"/>
              <a:buChar char="•"/>
            </a:pPr>
            <a:r>
              <a:rPr lang="en-US" sz="2900" dirty="0"/>
              <a:t>June 18-22</a:t>
            </a:r>
            <a:endParaRPr sz="2900" dirty="0"/>
          </a:p>
          <a:p>
            <a:pPr marL="742950" lvl="1" indent="-292100" algn="l" rtl="0">
              <a:spcBef>
                <a:spcPts val="0"/>
              </a:spcBef>
              <a:spcAft>
                <a:spcPts val="0"/>
              </a:spcAft>
              <a:buSzPts val="2900"/>
              <a:buChar char="•"/>
            </a:pPr>
            <a:r>
              <a:rPr lang="en-US" sz="2800" dirty="0"/>
              <a:t>3-game minimum – 2 pool/single elimination format</a:t>
            </a:r>
          </a:p>
          <a:p>
            <a:pPr marL="742950" lvl="1" indent="-292100" algn="l" rtl="0">
              <a:spcBef>
                <a:spcPts val="560"/>
              </a:spcBef>
              <a:spcAft>
                <a:spcPts val="0"/>
              </a:spcAft>
              <a:buSzPts val="2900"/>
              <a:buChar char="•"/>
            </a:pPr>
            <a:r>
              <a:rPr lang="en-US" sz="2900" dirty="0"/>
              <a:t>Cost: 8U; $425, 9U-14U; $550</a:t>
            </a:r>
          </a:p>
          <a:p>
            <a:pPr marL="450850" lvl="1" indent="0" algn="l" rtl="0">
              <a:spcBef>
                <a:spcPts val="560"/>
              </a:spcBef>
              <a:spcAft>
                <a:spcPts val="0"/>
              </a:spcAft>
              <a:buSzPts val="2900"/>
              <a:buNone/>
            </a:pPr>
            <a:endParaRPr sz="2500" dirty="0"/>
          </a:p>
          <a:p>
            <a:pPr marL="0" lvl="0" indent="0" algn="l" rtl="0">
              <a:spcBef>
                <a:spcPts val="360"/>
              </a:spcBef>
              <a:spcAft>
                <a:spcPts val="0"/>
              </a:spcAft>
              <a:buClr>
                <a:schemeClr val="dk1"/>
              </a:buClr>
              <a:buSzPts val="1100"/>
              <a:buFont typeface="Arial"/>
              <a:buNone/>
            </a:pPr>
            <a:r>
              <a:rPr lang="en-US" sz="3200" u="sng" dirty="0">
                <a:solidFill>
                  <a:srgbClr val="0000FF"/>
                </a:solidFill>
                <a:hlinkClick r:id="rId3">
                  <a:extLst>
                    <a:ext uri="{A12FA001-AC4F-418D-AE19-62706E023703}">
                      <ahyp:hlinkClr xmlns:ahyp="http://schemas.microsoft.com/office/drawing/2018/hyperlinkcolor" val="tx"/>
                    </a:ext>
                  </a:extLst>
                </a:hlinkClick>
              </a:rPr>
              <a:t>www.baapark.org</a:t>
            </a:r>
            <a:r>
              <a:rPr lang="en-US" sz="3200" dirty="0">
                <a:solidFill>
                  <a:srgbClr val="0000FF"/>
                </a:solidFill>
              </a:rPr>
              <a:t> </a:t>
            </a:r>
            <a:r>
              <a:rPr lang="en-US" sz="3200" dirty="0"/>
              <a:t>to register/more information</a:t>
            </a:r>
            <a:endParaRPr sz="3200" baseline="30000" dirty="0"/>
          </a:p>
        </p:txBody>
      </p:sp>
      <p:sp>
        <p:nvSpPr>
          <p:cNvPr id="306" name="Google Shape;306;gb95365a5f8_0_14"/>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pic>
        <p:nvPicPr>
          <p:cNvPr id="307" name="Google Shape;307;gb95365a5f8_0_14"/>
          <p:cNvPicPr preferRelativeResize="0"/>
          <p:nvPr/>
        </p:nvPicPr>
        <p:blipFill>
          <a:blip r:embed="rId4"/>
          <a:srcRect/>
          <a:stretch/>
        </p:blipFill>
        <p:spPr>
          <a:xfrm>
            <a:off x="3167952" y="4189454"/>
            <a:ext cx="2808096" cy="220474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3"/>
        <p:cNvGrpSpPr/>
        <p:nvPr/>
      </p:nvGrpSpPr>
      <p:grpSpPr>
        <a:xfrm>
          <a:off x="0" y="0"/>
          <a:ext cx="0" cy="0"/>
          <a:chOff x="0" y="0"/>
          <a:chExt cx="0" cy="0"/>
        </a:xfrm>
      </p:grpSpPr>
      <p:sp>
        <p:nvSpPr>
          <p:cNvPr id="304" name="Google Shape;304;gb95365a5f8_0_14"/>
          <p:cNvSpPr txBox="1">
            <a:spLocks noGrp="1"/>
          </p:cNvSpPr>
          <p:nvPr>
            <p:ph type="title"/>
          </p:nvPr>
        </p:nvSpPr>
        <p:spPr>
          <a:xfrm>
            <a:off x="611188" y="382895"/>
            <a:ext cx="8064500" cy="7921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dirty="0">
                <a:solidFill>
                  <a:srgbClr val="0000CC"/>
                </a:solidFill>
              </a:rPr>
              <a:t>Ballwin Athletic Association</a:t>
            </a:r>
            <a:endParaRPr sz="3400" dirty="0">
              <a:solidFill>
                <a:srgbClr val="0000CC"/>
              </a:solidFill>
            </a:endParaRPr>
          </a:p>
          <a:p>
            <a:pPr marL="0" lvl="0" indent="0" algn="ctr" rtl="0">
              <a:spcBef>
                <a:spcPts val="0"/>
              </a:spcBef>
              <a:spcAft>
                <a:spcPts val="0"/>
              </a:spcAft>
              <a:buNone/>
            </a:pPr>
            <a:r>
              <a:rPr lang="en-US" sz="3400" dirty="0">
                <a:solidFill>
                  <a:srgbClr val="0000CC"/>
                </a:solidFill>
              </a:rPr>
              <a:t>Middle School Summer Classic </a:t>
            </a:r>
            <a:br>
              <a:rPr lang="en-US" sz="3400" dirty="0">
                <a:solidFill>
                  <a:srgbClr val="0000CC"/>
                </a:solidFill>
              </a:rPr>
            </a:br>
            <a:r>
              <a:rPr lang="en-US" sz="3400" dirty="0">
                <a:solidFill>
                  <a:srgbClr val="0000CC"/>
                </a:solidFill>
              </a:rPr>
              <a:t>Baseball Tournament</a:t>
            </a:r>
            <a:endParaRPr sz="3400" dirty="0">
              <a:solidFill>
                <a:srgbClr val="0000CC"/>
              </a:solidFill>
            </a:endParaRPr>
          </a:p>
        </p:txBody>
      </p:sp>
      <p:sp>
        <p:nvSpPr>
          <p:cNvPr id="305" name="Google Shape;305;gb95365a5f8_0_14"/>
          <p:cNvSpPr txBox="1">
            <a:spLocks noGrp="1"/>
          </p:cNvSpPr>
          <p:nvPr>
            <p:ph idx="1"/>
          </p:nvPr>
        </p:nvSpPr>
        <p:spPr>
          <a:xfrm>
            <a:off x="516047" y="1478850"/>
            <a:ext cx="8627952" cy="3900300"/>
          </a:xfrm>
          <a:prstGeom prst="rect">
            <a:avLst/>
          </a:prstGeom>
        </p:spPr>
        <p:txBody>
          <a:bodyPr spcFirstLastPara="1" wrap="square" lIns="91425" tIns="45700" rIns="91425" bIns="45700" anchor="t" anchorCtr="0">
            <a:noAutofit/>
          </a:bodyPr>
          <a:lstStyle/>
          <a:p>
            <a:pPr marL="742950" lvl="1" indent="-292100" algn="l" rtl="0">
              <a:spcBef>
                <a:spcPts val="0"/>
              </a:spcBef>
              <a:spcAft>
                <a:spcPts val="0"/>
              </a:spcAft>
              <a:buSzPts val="2900"/>
              <a:buChar char="•"/>
            </a:pPr>
            <a:r>
              <a:rPr lang="en-US" sz="2800" dirty="0"/>
              <a:t>All teams consist of players that will attend same high school</a:t>
            </a:r>
          </a:p>
          <a:p>
            <a:pPr marL="742950" lvl="1" indent="-292100" algn="l" rtl="0">
              <a:spcBef>
                <a:spcPts val="0"/>
              </a:spcBef>
              <a:spcAft>
                <a:spcPts val="0"/>
              </a:spcAft>
              <a:buSzPts val="2900"/>
              <a:buChar char="•"/>
            </a:pPr>
            <a:r>
              <a:rPr lang="en-US" sz="2800" dirty="0"/>
              <a:t>July 20 – July 27</a:t>
            </a:r>
            <a:endParaRPr sz="2800" dirty="0"/>
          </a:p>
          <a:p>
            <a:pPr marL="742950" lvl="1" indent="-292100" algn="l" rtl="0">
              <a:spcBef>
                <a:spcPts val="0"/>
              </a:spcBef>
              <a:spcAft>
                <a:spcPts val="0"/>
              </a:spcAft>
              <a:buSzPts val="2900"/>
              <a:buChar char="•"/>
            </a:pPr>
            <a:r>
              <a:rPr lang="en-US" sz="2800" dirty="0"/>
              <a:t>4-game minimum – 3 pool/single elimination format</a:t>
            </a:r>
          </a:p>
          <a:p>
            <a:pPr marL="742950" lvl="1" indent="-292100" algn="l" rtl="0">
              <a:spcBef>
                <a:spcPts val="0"/>
              </a:spcBef>
              <a:spcAft>
                <a:spcPts val="0"/>
              </a:spcAft>
              <a:buSzPts val="2900"/>
              <a:buChar char="•"/>
            </a:pPr>
            <a:r>
              <a:rPr lang="en-US" sz="2800" dirty="0"/>
              <a:t>12u – 14u Baseball Cost: $600</a:t>
            </a:r>
            <a:endParaRPr sz="2800" dirty="0"/>
          </a:p>
          <a:p>
            <a:pPr marL="0" lvl="0" indent="0" algn="l" rtl="0">
              <a:spcBef>
                <a:spcPts val="360"/>
              </a:spcBef>
              <a:spcAft>
                <a:spcPts val="0"/>
              </a:spcAft>
              <a:buClr>
                <a:schemeClr val="dk1"/>
              </a:buClr>
              <a:buSzPts val="1100"/>
              <a:buFont typeface="Arial"/>
              <a:buNone/>
            </a:pPr>
            <a:r>
              <a:rPr lang="en-US" sz="2800" u="sng" dirty="0">
                <a:solidFill>
                  <a:srgbClr val="0000FF"/>
                </a:solidFill>
                <a:hlinkClick r:id="rId3">
                  <a:extLst>
                    <a:ext uri="{A12FA001-AC4F-418D-AE19-62706E023703}">
                      <ahyp:hlinkClr xmlns:ahyp="http://schemas.microsoft.com/office/drawing/2018/hyperlinkcolor" val="tx"/>
                    </a:ext>
                  </a:extLst>
                </a:hlinkClick>
              </a:rPr>
              <a:t>www.baapark.org</a:t>
            </a:r>
            <a:r>
              <a:rPr lang="en-US" sz="2800" dirty="0">
                <a:solidFill>
                  <a:srgbClr val="0000FF"/>
                </a:solidFill>
              </a:rPr>
              <a:t> </a:t>
            </a:r>
            <a:r>
              <a:rPr lang="en-US" sz="2800" dirty="0"/>
              <a:t>to register/more information</a:t>
            </a:r>
            <a:endParaRPr sz="2800" baseline="30000" dirty="0"/>
          </a:p>
        </p:txBody>
      </p:sp>
      <p:sp>
        <p:nvSpPr>
          <p:cNvPr id="306" name="Google Shape;306;gb95365a5f8_0_14"/>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
        <p:nvSpPr>
          <p:cNvPr id="2" name="AutoShape 2" descr="2022 Stars &amp; Stripes Tournament">
            <a:extLst>
              <a:ext uri="{FF2B5EF4-FFF2-40B4-BE49-F238E27FC236}">
                <a16:creationId xmlns:a16="http://schemas.microsoft.com/office/drawing/2014/main" id="{0690B04C-31CD-4C5C-A11A-E03CE9E26B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2022 Stars &amp; Stripes Tournament">
            <a:extLst>
              <a:ext uri="{FF2B5EF4-FFF2-40B4-BE49-F238E27FC236}">
                <a16:creationId xmlns:a16="http://schemas.microsoft.com/office/drawing/2014/main" id="{292E39DC-BF94-41AA-991F-5BCA400D7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636" y="4071415"/>
            <a:ext cx="2694727" cy="26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23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473202" y="457200"/>
            <a:ext cx="3257550" cy="1929384"/>
          </a:xfrm>
          <a:prstGeom prst="rect">
            <a:avLst/>
          </a:prstGeom>
        </p:spPr>
        <p:txBody>
          <a:bodyPr spcFirstLastPara="1" lIns="91425" tIns="45700" rIns="91425" bIns="45700" anchor="ctr" anchorCtr="0">
            <a:normAutofit/>
          </a:bodyPr>
          <a:lstStyle/>
          <a:p>
            <a:pPr marL="0" lvl="0" indent="0" rtl="0">
              <a:spcBef>
                <a:spcPts val="0"/>
              </a:spcBef>
              <a:spcAft>
                <a:spcPts val="0"/>
              </a:spcAft>
              <a:buSzPts val="1400"/>
              <a:buNone/>
            </a:pPr>
            <a:r>
              <a:rPr lang="en-US" sz="4200" b="1">
                <a:latin typeface="+mn-lt"/>
              </a:rPr>
              <a:t>Join your Association’s Board!</a:t>
            </a:r>
          </a:p>
        </p:txBody>
      </p:sp>
      <p:sp>
        <p:nvSpPr>
          <p:cNvPr id="344" name="Google Shape;344;p38"/>
          <p:cNvSpPr txBox="1">
            <a:spLocks noGrp="1"/>
          </p:cNvSpPr>
          <p:nvPr>
            <p:ph idx="1"/>
          </p:nvPr>
        </p:nvSpPr>
        <p:spPr>
          <a:xfrm>
            <a:off x="4155946" y="457199"/>
            <a:ext cx="4720925" cy="2296607"/>
          </a:xfrm>
          <a:prstGeom prst="rect">
            <a:avLst/>
          </a:prstGeom>
        </p:spPr>
        <p:txBody>
          <a:bodyPr spcFirstLastPara="1" lIns="91425" tIns="45700" rIns="91425" bIns="45700" anchor="ctr" anchorCtr="0">
            <a:normAutofit/>
          </a:bodyPr>
          <a:lstStyle/>
          <a:p>
            <a:pPr marL="342900" lvl="0" indent="-342900" rtl="0">
              <a:spcBef>
                <a:spcPts val="0"/>
              </a:spcBef>
              <a:spcAft>
                <a:spcPts val="0"/>
              </a:spcAft>
              <a:buClr>
                <a:schemeClr val="dk1"/>
              </a:buClr>
              <a:buSzPts val="3200"/>
              <a:buChar char="•"/>
            </a:pPr>
            <a:r>
              <a:rPr lang="en-US" sz="2000" dirty="0"/>
              <a:t>STLWEST consists of parks run by volunteers, except Eureka</a:t>
            </a:r>
          </a:p>
          <a:p>
            <a:pPr marL="342900" lvl="0" indent="-342900" rtl="0">
              <a:spcBef>
                <a:spcPts val="640"/>
              </a:spcBef>
              <a:spcAft>
                <a:spcPts val="0"/>
              </a:spcAft>
              <a:buClr>
                <a:schemeClr val="dk1"/>
              </a:buClr>
              <a:buSzPts val="3200"/>
              <a:buChar char="•"/>
            </a:pPr>
            <a:r>
              <a:rPr lang="en-US" sz="2000" dirty="0"/>
              <a:t>Positive impact on our community</a:t>
            </a:r>
          </a:p>
          <a:p>
            <a:pPr marL="342900" lvl="0" indent="-342900" rtl="0">
              <a:spcBef>
                <a:spcPts val="640"/>
              </a:spcBef>
              <a:spcAft>
                <a:spcPts val="0"/>
              </a:spcAft>
              <a:buClr>
                <a:schemeClr val="dk1"/>
              </a:buClr>
              <a:buSzPts val="3200"/>
              <a:buChar char="•"/>
            </a:pPr>
            <a:r>
              <a:rPr lang="en-US" sz="2000" dirty="0"/>
              <a:t>Plugged into baseball/softball scene and help keep our leagues consistent with local and national trends. </a:t>
            </a:r>
          </a:p>
          <a:p>
            <a:pPr marL="0" lvl="0" indent="0" rtl="0">
              <a:spcBef>
                <a:spcPts val="640"/>
              </a:spcBef>
              <a:spcAft>
                <a:spcPts val="0"/>
              </a:spcAft>
              <a:buClr>
                <a:schemeClr val="dk1"/>
              </a:buClr>
              <a:buSzPts val="3200"/>
              <a:buNone/>
            </a:pPr>
            <a:endParaRPr lang="en-US" sz="1900" dirty="0"/>
          </a:p>
        </p:txBody>
      </p:sp>
      <p:sp>
        <p:nvSpPr>
          <p:cNvPr id="345" name="Google Shape;345;p38"/>
          <p:cNvSpPr txBox="1">
            <a:spLocks noGrp="1"/>
          </p:cNvSpPr>
          <p:nvPr>
            <p:ph type="sldNum" sz="quarter" idx="12"/>
          </p:nvPr>
        </p:nvSpPr>
        <p:spPr>
          <a:prstGeom prst="rect">
            <a:avLst/>
          </a:prstGeom>
        </p:spPr>
        <p:txBody>
          <a:bodyPr spcFirstLastPara="1" lIns="91425" tIns="45700" rIns="91425" bIns="45700" anchorCtr="0">
            <a:normAutofit/>
          </a:bodyPr>
          <a:lstStyle/>
          <a:p>
            <a:pPr marL="0" lvl="0" indent="0" rtl="0">
              <a:spcBef>
                <a:spcPts val="0"/>
              </a:spcBef>
              <a:spcAft>
                <a:spcPts val="600"/>
              </a:spcAft>
              <a:buSzPts val="1200"/>
              <a:buNone/>
            </a:pPr>
            <a:fld id="{00000000-1234-1234-1234-123412341234}" type="slidenum">
              <a:rPr lang="en-US" smtClean="0"/>
              <a:pPr marL="0" lvl="0" indent="0" rtl="0">
                <a:spcBef>
                  <a:spcPts val="0"/>
                </a:spcBef>
                <a:spcAft>
                  <a:spcPts val="600"/>
                </a:spcAft>
                <a:buSzPts val="1200"/>
                <a:buNone/>
              </a:pPr>
              <a:t>39</a:t>
            </a:fld>
            <a:endParaRPr lang="en-US"/>
          </a:p>
        </p:txBody>
      </p:sp>
      <p:pic>
        <p:nvPicPr>
          <p:cNvPr id="7170" name="Picture 2" descr="25,000+ We Need You Stock Illustrations, Royalty-Free Vector Graphics &amp; Clip  Art - iStock | Need help, Need icon, Uncle sam">
            <a:extLst>
              <a:ext uri="{FF2B5EF4-FFF2-40B4-BE49-F238E27FC236}">
                <a16:creationId xmlns:a16="http://schemas.microsoft.com/office/drawing/2014/main" id="{9FDFCD5C-2662-9E7F-C938-D7277C1019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832" y="2569464"/>
            <a:ext cx="3678936" cy="36789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4E49512-E9ED-4A7A-A5C4-69A6A3D1FDF2}"/>
              </a:ext>
            </a:extLst>
          </p:cNvPr>
          <p:cNvPicPr>
            <a:picLocks noChangeAspect="1"/>
          </p:cNvPicPr>
          <p:nvPr/>
        </p:nvPicPr>
        <p:blipFill>
          <a:blip r:embed="rId4"/>
          <a:stretch>
            <a:fillRect/>
          </a:stretch>
        </p:blipFill>
        <p:spPr>
          <a:xfrm>
            <a:off x="4690872" y="3260628"/>
            <a:ext cx="4101084" cy="2296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479160" y="417576"/>
            <a:ext cx="8182230" cy="1249394"/>
          </a:xfrm>
          <a:prstGeom prst="rect">
            <a:avLst/>
          </a:prstGeom>
        </p:spPr>
        <p:txBody>
          <a:bodyPr spcFirstLastPara="1" vert="horz" lIns="91440" tIns="45720" rIns="91440" bIns="45720" rtlCol="0" anchor="ctr" anchorCtr="0">
            <a:normAutofit/>
          </a:bodyPr>
          <a:lstStyle/>
          <a:p>
            <a:pPr marL="0" lvl="0" indent="0" algn="ctr" defTabSz="914400">
              <a:spcAft>
                <a:spcPts val="0"/>
              </a:spcAft>
              <a:buSzPts val="1400"/>
            </a:pPr>
            <a:r>
              <a:rPr lang="en-US" sz="5300" kern="1200" dirty="0">
                <a:solidFill>
                  <a:schemeClr val="tx1"/>
                </a:solidFill>
                <a:latin typeface="+mj-lt"/>
                <a:ea typeface="+mj-ea"/>
                <a:cs typeface="+mj-cs"/>
              </a:rPr>
              <a:t>2026 is STLWEST’s 14th Year! </a:t>
            </a:r>
          </a:p>
        </p:txBody>
      </p:sp>
      <p:sp>
        <p:nvSpPr>
          <p:cNvPr id="102" name="Google Shape;102;p11"/>
          <p:cNvSpPr txBox="1"/>
          <p:nvPr/>
        </p:nvSpPr>
        <p:spPr>
          <a:xfrm>
            <a:off x="3792466" y="838200"/>
            <a:ext cx="16437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pic>
        <p:nvPicPr>
          <p:cNvPr id="1030" name="Picture 6" descr="Gift Traditional And Modern 14 Years Anniversary. Elegant Anniversary  Design. 14th Years Logo 14 Year Anniversary 14th Wedding">
            <a:extLst>
              <a:ext uri="{FF2B5EF4-FFF2-40B4-BE49-F238E27FC236}">
                <a16:creationId xmlns:a16="http://schemas.microsoft.com/office/drawing/2014/main" id="{EE067475-3079-4F58-97AD-1242DA37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83" y="1666970"/>
            <a:ext cx="5540233" cy="4234364"/>
          </a:xfrm>
          <a:prstGeom prst="ellipse">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B5DB29-2ACC-CB7E-31D8-F49AF89371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3" name="Rectangle 2">
            <a:extLst>
              <a:ext uri="{FF2B5EF4-FFF2-40B4-BE49-F238E27FC236}">
                <a16:creationId xmlns:a16="http://schemas.microsoft.com/office/drawing/2014/main" id="{FED7ADAE-FADE-4D5A-D0B3-38A6477DF116}"/>
              </a:ext>
            </a:extLst>
          </p:cNvPr>
          <p:cNvSpPr/>
          <p:nvPr/>
        </p:nvSpPr>
        <p:spPr>
          <a:xfrm>
            <a:off x="1280746" y="356215"/>
            <a:ext cx="65825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Sponsorships Available</a:t>
            </a:r>
          </a:p>
        </p:txBody>
      </p:sp>
      <p:pic>
        <p:nvPicPr>
          <p:cNvPr id="5122" name="Picture 2" descr="5 More Ways Local Sponsorships Can Help Your Business - Strong Automotive">
            <a:extLst>
              <a:ext uri="{FF2B5EF4-FFF2-40B4-BE49-F238E27FC236}">
                <a16:creationId xmlns:a16="http://schemas.microsoft.com/office/drawing/2014/main" id="{52E7D9CD-D107-7444-674A-3943B72BA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907" y="1279545"/>
            <a:ext cx="3512185" cy="23430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49B60F-E68F-0938-96A3-538FB90E613C}"/>
              </a:ext>
            </a:extLst>
          </p:cNvPr>
          <p:cNvSpPr txBox="1"/>
          <p:nvPr/>
        </p:nvSpPr>
        <p:spPr>
          <a:xfrm>
            <a:off x="198119" y="3618118"/>
            <a:ext cx="8747760" cy="2554545"/>
          </a:xfrm>
          <a:prstGeom prst="rect">
            <a:avLst/>
          </a:prstGeom>
          <a:noFill/>
        </p:spPr>
        <p:txBody>
          <a:bodyPr wrap="square" rtlCol="0">
            <a:spAutoFit/>
          </a:bodyPr>
          <a:lstStyle/>
          <a:p>
            <a:r>
              <a:rPr lang="en-US" sz="3200" dirty="0"/>
              <a:t>Consider helping your community by sponsoring your local ballpark.</a:t>
            </a:r>
          </a:p>
          <a:p>
            <a:endParaRPr lang="en-US" sz="3200" dirty="0"/>
          </a:p>
          <a:p>
            <a:r>
              <a:rPr lang="en-US" sz="3200" dirty="0"/>
              <a:t>See a representative from your local ballpark about great sponsorship opportunities!</a:t>
            </a:r>
          </a:p>
        </p:txBody>
      </p:sp>
    </p:spTree>
    <p:extLst>
      <p:ext uri="{BB962C8B-B14F-4D97-AF65-F5344CB8AC3E}">
        <p14:creationId xmlns:p14="http://schemas.microsoft.com/office/powerpoint/2010/main" val="379163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5"/>
        <p:cNvGrpSpPr/>
        <p:nvPr/>
      </p:nvGrpSpPr>
      <p:grpSpPr>
        <a:xfrm>
          <a:off x="0" y="0"/>
          <a:ext cx="0" cy="0"/>
          <a:chOff x="0" y="0"/>
          <a:chExt cx="0" cy="0"/>
        </a:xfrm>
      </p:grpSpPr>
      <p:pic>
        <p:nvPicPr>
          <p:cNvPr id="4098" name="Picture 2" descr="President Icon. Trendy President Logo Concept on White Background from  Professions Collection Stock Vector - Illustration of flag, text: 131194502">
            <a:extLst>
              <a:ext uri="{FF2B5EF4-FFF2-40B4-BE49-F238E27FC236}">
                <a16:creationId xmlns:a16="http://schemas.microsoft.com/office/drawing/2014/main" id="{23968166-EE06-44E4-A158-CF70A14D6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516" y="972258"/>
            <a:ext cx="2775877" cy="27758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6" name="Google Shape;86;p9"/>
          <p:cNvSpPr txBox="1">
            <a:spLocks noGrp="1"/>
          </p:cNvSpPr>
          <p:nvPr>
            <p:ph type="title"/>
          </p:nvPr>
        </p:nvSpPr>
        <p:spPr>
          <a:xfrm>
            <a:off x="764893" y="-8128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Ballpark Presidents</a:t>
            </a:r>
            <a:endParaRPr sz="4400" dirty="0"/>
          </a:p>
        </p:txBody>
      </p:sp>
      <p:sp>
        <p:nvSpPr>
          <p:cNvPr id="87" name="Google Shape;87;p9"/>
          <p:cNvSpPr txBox="1">
            <a:spLocks noGrp="1"/>
          </p:cNvSpPr>
          <p:nvPr>
            <p:ph idx="1"/>
          </p:nvPr>
        </p:nvSpPr>
        <p:spPr>
          <a:xfrm>
            <a:off x="314607" y="594330"/>
            <a:ext cx="8694017" cy="62300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olidFill>
                  <a:srgbClr val="000000"/>
                </a:solidFill>
              </a:rPr>
              <a:t>--Patrick Murphy (BAA) </a:t>
            </a:r>
            <a:r>
              <a:rPr lang="en-US" sz="3600" dirty="0">
                <a:solidFill>
                  <a:schemeClr val="tx1"/>
                </a:solidFill>
                <a:hlinkClick r:id="rId4">
                  <a:extLst>
                    <a:ext uri="{A12FA001-AC4F-418D-AE19-62706E023703}">
                      <ahyp:hlinkClr xmlns:ahyp="http://schemas.microsoft.com/office/drawing/2018/hyperlinkcolor" val="tx"/>
                    </a:ext>
                  </a:extLst>
                </a:hlinkClick>
              </a:rPr>
              <a:t>pjmurphy80@yahoo.com</a:t>
            </a:r>
            <a:endParaRPr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--Jesse Walter (EAA)</a:t>
            </a:r>
          </a:p>
          <a:p>
            <a:pPr marL="0" lvl="0" indent="0" algn="l" rtl="0">
              <a:lnSpc>
                <a:spcPct val="100000"/>
              </a:lnSpc>
              <a:spcBef>
                <a:spcPts val="800"/>
              </a:spcBef>
              <a:spcAft>
                <a:spcPts val="0"/>
              </a:spcAft>
              <a:buSzPts val="1800"/>
              <a:buNone/>
            </a:pPr>
            <a:r>
              <a:rPr lang="en-US" sz="3600" dirty="0">
                <a:solidFill>
                  <a:schemeClr val="tx1"/>
                </a:solidFill>
                <a:hlinkClick r:id="rId5">
                  <a:extLst>
                    <a:ext uri="{A12FA001-AC4F-418D-AE19-62706E023703}">
                      <ahyp:hlinkClr xmlns:ahyp="http://schemas.microsoft.com/office/drawing/2018/hyperlinkcolor" val="tx"/>
                    </a:ext>
                  </a:extLst>
                </a:hlinkClick>
              </a:rPr>
              <a:t>President@eaapark.net</a:t>
            </a:r>
            <a:endParaRPr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--Dionna Helfers (PAA) </a:t>
            </a:r>
            <a:r>
              <a:rPr lang="en-US" sz="3600" dirty="0">
                <a:solidFill>
                  <a:schemeClr val="tx1"/>
                </a:solidFill>
                <a:hlinkClick r:id="rId6"/>
              </a:rPr>
              <a:t>dionna@sportcourtst</a:t>
            </a:r>
            <a:r>
              <a:rPr lang="en-US" sz="3600" dirty="0">
                <a:hlinkClick r:id="rId6"/>
              </a:rPr>
              <a:t>louis.com</a:t>
            </a:r>
            <a:endParaRPr lang="en-US" sz="3600" dirty="0"/>
          </a:p>
          <a:p>
            <a:pPr marL="0" lvl="0" indent="0" algn="l" rtl="0">
              <a:lnSpc>
                <a:spcPct val="100000"/>
              </a:lnSpc>
              <a:spcBef>
                <a:spcPts val="800"/>
              </a:spcBef>
              <a:spcAft>
                <a:spcPts val="0"/>
              </a:spcAft>
              <a:buSzPts val="1800"/>
              <a:buNone/>
            </a:pPr>
            <a:r>
              <a:rPr lang="en-US" sz="3600" dirty="0">
                <a:solidFill>
                  <a:schemeClr val="tx1"/>
                </a:solidFill>
              </a:rPr>
              <a:t>--Matt Gerling (</a:t>
            </a:r>
            <a:r>
              <a:rPr lang="en-US" sz="3600" dirty="0"/>
              <a:t>PYA)</a:t>
            </a:r>
          </a:p>
          <a:p>
            <a:pPr marL="0" lvl="0" indent="0" algn="l" rtl="0">
              <a:lnSpc>
                <a:spcPct val="100000"/>
              </a:lnSpc>
              <a:spcBef>
                <a:spcPts val="800"/>
              </a:spcBef>
              <a:spcAft>
                <a:spcPts val="0"/>
              </a:spcAft>
              <a:buSzPts val="1800"/>
              <a:buNone/>
            </a:pPr>
            <a:r>
              <a:rPr lang="en-US" sz="3600" dirty="0">
                <a:solidFill>
                  <a:schemeClr val="tx1"/>
                </a:solidFill>
                <a:hlinkClick r:id="rId7"/>
              </a:rPr>
              <a:t>playballpy</a:t>
            </a:r>
            <a:r>
              <a:rPr lang="en-US" sz="3600" dirty="0">
                <a:hlinkClick r:id="rId7"/>
              </a:rPr>
              <a:t>a@gmail.com</a:t>
            </a:r>
            <a:endParaRPr lang="en-US"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--John O’Brien (VPAA) </a:t>
            </a:r>
            <a:r>
              <a:rPr lang="en-US" sz="3600" dirty="0">
                <a:hlinkClick r:id="rId8"/>
              </a:rPr>
              <a:t>Jjob119.hv119@gmail.com</a:t>
            </a:r>
            <a:endParaRPr lang="en-US" sz="3600" dirty="0">
              <a:solidFill>
                <a:schemeClr val="tx1"/>
              </a:solidFill>
            </a:endParaRPr>
          </a:p>
          <a:p>
            <a:pPr marL="0" lvl="0" indent="0" algn="l" rtl="0">
              <a:lnSpc>
                <a:spcPct val="100000"/>
              </a:lnSpc>
              <a:spcBef>
                <a:spcPts val="800"/>
              </a:spcBef>
              <a:spcAft>
                <a:spcPts val="0"/>
              </a:spcAft>
              <a:buClr>
                <a:schemeClr val="dk1"/>
              </a:buClr>
              <a:buSzPts val="1100"/>
              <a:buFont typeface="Arial"/>
              <a:buNone/>
            </a:pPr>
            <a:endParaRPr sz="3600" dirty="0">
              <a:solidFill>
                <a:srgbClr val="000000"/>
              </a:solidFill>
            </a:endParaRPr>
          </a:p>
          <a:p>
            <a:pPr marL="0" lvl="0" indent="0" algn="l" rtl="0">
              <a:lnSpc>
                <a:spcPct val="100000"/>
              </a:lnSpc>
              <a:spcBef>
                <a:spcPts val="800"/>
              </a:spcBef>
              <a:spcAft>
                <a:spcPts val="0"/>
              </a:spcAft>
              <a:buSzPts val="1800"/>
              <a:buNone/>
            </a:pPr>
            <a:endParaRPr sz="3600" dirty="0">
              <a:solidFill>
                <a:srgbClr val="7030A0"/>
              </a:solidFill>
            </a:endParaRPr>
          </a:p>
        </p:txBody>
      </p:sp>
      <p:sp>
        <p:nvSpPr>
          <p:cNvPr id="88" name="Google Shape;88;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extLst>
      <p:ext uri="{BB962C8B-B14F-4D97-AF65-F5344CB8AC3E}">
        <p14:creationId xmlns:p14="http://schemas.microsoft.com/office/powerpoint/2010/main" val="2631320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9"/>
        <p:cNvGrpSpPr/>
        <p:nvPr/>
      </p:nvGrpSpPr>
      <p:grpSpPr>
        <a:xfrm>
          <a:off x="0" y="0"/>
          <a:ext cx="0" cy="0"/>
          <a:chOff x="0" y="0"/>
          <a:chExt cx="0" cy="0"/>
        </a:xfrm>
      </p:grpSpPr>
      <p:sp>
        <p:nvSpPr>
          <p:cNvPr id="350" name="Google Shape;350;p39"/>
          <p:cNvSpPr txBox="1">
            <a:spLocks noGrp="1"/>
          </p:cNvSpPr>
          <p:nvPr>
            <p:ph idx="1"/>
          </p:nvPr>
        </p:nvSpPr>
        <p:spPr>
          <a:xfrm>
            <a:off x="534149" y="456220"/>
            <a:ext cx="8075700" cy="3632100"/>
          </a:xfrm>
          <a:prstGeom prst="rect">
            <a:avLst/>
          </a:prstGeom>
        </p:spPr>
        <p:txBody>
          <a:bodyPr spcFirstLastPara="1" wrap="square" lIns="91425" tIns="45700" rIns="91425" bIns="45700" anchor="t" anchorCtr="0">
            <a:noAutofit/>
          </a:bodyPr>
          <a:lstStyle/>
          <a:p>
            <a:pPr marL="0" lvl="0" indent="0" algn="ctr" rtl="0">
              <a:lnSpc>
                <a:spcPct val="115000"/>
              </a:lnSpc>
              <a:spcBef>
                <a:spcPts val="800"/>
              </a:spcBef>
              <a:spcAft>
                <a:spcPts val="0"/>
              </a:spcAft>
              <a:buClr>
                <a:schemeClr val="dk1"/>
              </a:buClr>
              <a:buSzPts val="4000"/>
              <a:buNone/>
            </a:pPr>
            <a:r>
              <a:rPr lang="en-US" sz="3600" dirty="0"/>
              <a:t>If you have any questions, please contact your home association’s commissioner.  We wish you all a great 2026!</a:t>
            </a:r>
            <a:endParaRPr sz="3600" dirty="0"/>
          </a:p>
          <a:p>
            <a:pPr marL="0" lvl="0" indent="0" algn="ctr" rtl="0">
              <a:lnSpc>
                <a:spcPct val="115000"/>
              </a:lnSpc>
              <a:spcBef>
                <a:spcPts val="800"/>
              </a:spcBef>
              <a:spcAft>
                <a:spcPts val="0"/>
              </a:spcAft>
              <a:buClr>
                <a:schemeClr val="dk1"/>
              </a:buClr>
              <a:buSzPts val="4000"/>
              <a:buNone/>
            </a:pPr>
            <a:r>
              <a:rPr lang="en-US" sz="3600" dirty="0"/>
              <a:t>Thank you!</a:t>
            </a:r>
            <a:endParaRPr sz="3600" dirty="0"/>
          </a:p>
          <a:p>
            <a:pPr marL="0" lvl="0" indent="0" algn="ctr" rtl="0">
              <a:lnSpc>
                <a:spcPct val="100000"/>
              </a:lnSpc>
              <a:spcBef>
                <a:spcPts val="640"/>
              </a:spcBef>
              <a:spcAft>
                <a:spcPts val="0"/>
              </a:spcAft>
              <a:buClr>
                <a:schemeClr val="dk1"/>
              </a:buClr>
              <a:buSzPts val="3200"/>
              <a:buNone/>
            </a:pPr>
            <a:endParaRPr dirty="0"/>
          </a:p>
          <a:p>
            <a:pPr marL="0" lvl="0" indent="0" algn="l" rtl="0">
              <a:lnSpc>
                <a:spcPct val="100000"/>
              </a:lnSpc>
              <a:spcBef>
                <a:spcPts val="720"/>
              </a:spcBef>
              <a:spcAft>
                <a:spcPts val="0"/>
              </a:spcAft>
              <a:buClr>
                <a:schemeClr val="dk1"/>
              </a:buClr>
              <a:buSzPts val="3600"/>
              <a:buNone/>
            </a:pPr>
            <a:endParaRPr dirty="0"/>
          </a:p>
        </p:txBody>
      </p:sp>
      <p:sp>
        <p:nvSpPr>
          <p:cNvPr id="351" name="Google Shape;351;p3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3" name="Picture 2">
            <a:extLst>
              <a:ext uri="{FF2B5EF4-FFF2-40B4-BE49-F238E27FC236}">
                <a16:creationId xmlns:a16="http://schemas.microsoft.com/office/drawing/2014/main" id="{339E27D2-FDAE-BA37-CA9B-E25A6688EE62}"/>
              </a:ext>
            </a:extLst>
          </p:cNvPr>
          <p:cNvPicPr>
            <a:picLocks noChangeAspect="1"/>
          </p:cNvPicPr>
          <p:nvPr/>
        </p:nvPicPr>
        <p:blipFill>
          <a:blip r:embed="rId3"/>
          <a:stretch>
            <a:fillRect/>
          </a:stretch>
        </p:blipFill>
        <p:spPr>
          <a:xfrm>
            <a:off x="2936344" y="3267604"/>
            <a:ext cx="3271309" cy="327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EDC9-EDED-41B2-D248-1A14BCD2CBE1}"/>
              </a:ext>
            </a:extLst>
          </p:cNvPr>
          <p:cNvSpPr>
            <a:spLocks noGrp="1"/>
          </p:cNvSpPr>
          <p:nvPr>
            <p:ph type="title"/>
          </p:nvPr>
        </p:nvSpPr>
        <p:spPr>
          <a:xfrm>
            <a:off x="1" y="0"/>
            <a:ext cx="9144000" cy="1924029"/>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b="1" dirty="0"/>
              <a:t>STLWEST</a:t>
            </a:r>
            <a:r>
              <a:rPr lang="en-US" sz="4000" dirty="0"/>
              <a:t> </a:t>
            </a:r>
            <a:br>
              <a:rPr lang="en-US" sz="4000" dirty="0"/>
            </a:br>
            <a:r>
              <a:rPr lang="en-US" sz="3200" dirty="0"/>
              <a:t>welcomes</a:t>
            </a:r>
            <a:r>
              <a:rPr lang="en-US" sz="4000" dirty="0"/>
              <a:t> </a:t>
            </a:r>
            <a:br>
              <a:rPr lang="en-US" sz="4000" dirty="0"/>
            </a:br>
            <a:r>
              <a:rPr lang="en-US" sz="4000" dirty="0"/>
              <a:t>Pacific Youth Association</a:t>
            </a:r>
          </a:p>
        </p:txBody>
      </p:sp>
      <p:sp>
        <p:nvSpPr>
          <p:cNvPr id="4" name="Slide Number Placeholder 3">
            <a:extLst>
              <a:ext uri="{FF2B5EF4-FFF2-40B4-BE49-F238E27FC236}">
                <a16:creationId xmlns:a16="http://schemas.microsoft.com/office/drawing/2014/main" id="{64124315-77F2-ED45-4DB0-A494E07E21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a:extLst>
              <a:ext uri="{FF2B5EF4-FFF2-40B4-BE49-F238E27FC236}">
                <a16:creationId xmlns:a16="http://schemas.microsoft.com/office/drawing/2014/main" id="{9E0886E4-600A-2184-894D-2CAEB9592A90}"/>
              </a:ext>
            </a:extLst>
          </p:cNvPr>
          <p:cNvPicPr>
            <a:picLocks noChangeAspect="1"/>
          </p:cNvPicPr>
          <p:nvPr/>
        </p:nvPicPr>
        <p:blipFill>
          <a:blip r:embed="rId2"/>
          <a:stretch>
            <a:fillRect/>
          </a:stretch>
        </p:blipFill>
        <p:spPr>
          <a:xfrm>
            <a:off x="3067029" y="2095879"/>
            <a:ext cx="3009941" cy="3009941"/>
          </a:xfrm>
          <a:prstGeom prst="rect">
            <a:avLst/>
          </a:prstGeom>
        </p:spPr>
      </p:pic>
      <p:sp>
        <p:nvSpPr>
          <p:cNvPr id="5" name="TextBox 4">
            <a:extLst>
              <a:ext uri="{FF2B5EF4-FFF2-40B4-BE49-F238E27FC236}">
                <a16:creationId xmlns:a16="http://schemas.microsoft.com/office/drawing/2014/main" id="{44C6CA61-A022-BE61-681F-9796B411ECC3}"/>
              </a:ext>
            </a:extLst>
          </p:cNvPr>
          <p:cNvSpPr txBox="1"/>
          <p:nvPr/>
        </p:nvSpPr>
        <p:spPr>
          <a:xfrm>
            <a:off x="843279" y="5364480"/>
            <a:ext cx="7733885" cy="646331"/>
          </a:xfrm>
          <a:prstGeom prst="rect">
            <a:avLst/>
          </a:prstGeom>
          <a:noFill/>
        </p:spPr>
        <p:txBody>
          <a:bodyPr wrap="square" rtlCol="0">
            <a:spAutoFit/>
          </a:bodyPr>
          <a:lstStyle/>
          <a:p>
            <a:r>
              <a:rPr lang="en-US" sz="3600" dirty="0"/>
              <a:t>Address: 650 S. 6</a:t>
            </a:r>
            <a:r>
              <a:rPr lang="en-US" sz="3600" baseline="30000" dirty="0"/>
              <a:t>th</a:t>
            </a:r>
            <a:r>
              <a:rPr lang="en-US" sz="3600" dirty="0"/>
              <a:t> St, Pacific, MO 63059</a:t>
            </a:r>
          </a:p>
        </p:txBody>
      </p:sp>
    </p:spTree>
    <p:extLst>
      <p:ext uri="{BB962C8B-B14F-4D97-AF65-F5344CB8AC3E}">
        <p14:creationId xmlns:p14="http://schemas.microsoft.com/office/powerpoint/2010/main" val="122127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6"/>
        <p:cNvGrpSpPr/>
        <p:nvPr/>
      </p:nvGrpSpPr>
      <p:grpSpPr>
        <a:xfrm>
          <a:off x="0" y="0"/>
          <a:ext cx="0" cy="0"/>
          <a:chOff x="0" y="0"/>
          <a:chExt cx="0" cy="0"/>
        </a:xfrm>
      </p:grpSpPr>
      <p:sp>
        <p:nvSpPr>
          <p:cNvPr id="67" name="Google Shape;67;p6"/>
          <p:cNvSpPr txBox="1">
            <a:spLocks noGrp="1"/>
          </p:cNvSpPr>
          <p:nvPr>
            <p:ph type="body" idx="1"/>
          </p:nvPr>
        </p:nvSpPr>
        <p:spPr>
          <a:xfrm>
            <a:off x="1189901" y="2717106"/>
            <a:ext cx="6101222" cy="1104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4800"/>
              <a:buNone/>
            </a:pPr>
            <a:r>
              <a:rPr lang="en-US" sz="3200" dirty="0">
                <a:solidFill>
                  <a:schemeClr val="dk1"/>
                </a:solidFill>
              </a:rPr>
              <a:t>2026 STLWEST Board Members, STLWEST Park Personnel</a:t>
            </a:r>
          </a:p>
        </p:txBody>
      </p:sp>
      <p:sp>
        <p:nvSpPr>
          <p:cNvPr id="68" name="Google Shape;68;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6</a:t>
            </a:fld>
            <a:endParaRPr lang="en-US"/>
          </a:p>
        </p:txBody>
      </p:sp>
      <p:pic>
        <p:nvPicPr>
          <p:cNvPr id="4098" name="Picture 2" descr="Ballwin Athletic Association">
            <a:extLst>
              <a:ext uri="{FF2B5EF4-FFF2-40B4-BE49-F238E27FC236}">
                <a16:creationId xmlns:a16="http://schemas.microsoft.com/office/drawing/2014/main" id="{D072E1EA-BB27-48F4-BA86-A570E3C6B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91" y="3969510"/>
            <a:ext cx="1524000" cy="152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3D2561-3C9E-45E9-A6B9-9D21D1B9F675}"/>
              </a:ext>
            </a:extLst>
          </p:cNvPr>
          <p:cNvPicPr>
            <a:picLocks noChangeAspect="1"/>
          </p:cNvPicPr>
          <p:nvPr/>
        </p:nvPicPr>
        <p:blipFill>
          <a:blip r:embed="rId4"/>
          <a:stretch>
            <a:fillRect/>
          </a:stretch>
        </p:blipFill>
        <p:spPr>
          <a:xfrm>
            <a:off x="4572000" y="3840714"/>
            <a:ext cx="1805936" cy="1662892"/>
          </a:xfrm>
          <a:prstGeom prst="ellipse">
            <a:avLst/>
          </a:prstGeom>
          <a:ln>
            <a:noFill/>
          </a:ln>
          <a:effectLst>
            <a:softEdge rad="112500"/>
          </a:effectLst>
        </p:spPr>
      </p:pic>
      <p:pic>
        <p:nvPicPr>
          <p:cNvPr id="6" name="Picture 5">
            <a:extLst>
              <a:ext uri="{FF2B5EF4-FFF2-40B4-BE49-F238E27FC236}">
                <a16:creationId xmlns:a16="http://schemas.microsoft.com/office/drawing/2014/main" id="{0B91098D-4C25-4716-9ADB-034E6E9D227E}"/>
              </a:ext>
            </a:extLst>
          </p:cNvPr>
          <p:cNvPicPr>
            <a:picLocks noChangeAspect="1"/>
          </p:cNvPicPr>
          <p:nvPr/>
        </p:nvPicPr>
        <p:blipFill>
          <a:blip r:embed="rId5"/>
          <a:stretch>
            <a:fillRect/>
          </a:stretch>
        </p:blipFill>
        <p:spPr>
          <a:xfrm>
            <a:off x="2067827" y="4032729"/>
            <a:ext cx="1952625" cy="1343025"/>
          </a:xfrm>
          <a:prstGeom prst="rect">
            <a:avLst/>
          </a:prstGeom>
        </p:spPr>
      </p:pic>
      <p:pic>
        <p:nvPicPr>
          <p:cNvPr id="2050" name="Picture 2" descr="Valley Park Athletic Association">
            <a:extLst>
              <a:ext uri="{FF2B5EF4-FFF2-40B4-BE49-F238E27FC236}">
                <a16:creationId xmlns:a16="http://schemas.microsoft.com/office/drawing/2014/main" id="{443392F2-3C33-4F3B-928D-3A0B4E0E2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071" y="4885914"/>
            <a:ext cx="1957284" cy="2319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and blue logo&#10;&#10;Description automatically generated">
            <a:extLst>
              <a:ext uri="{FF2B5EF4-FFF2-40B4-BE49-F238E27FC236}">
                <a16:creationId xmlns:a16="http://schemas.microsoft.com/office/drawing/2014/main" id="{8D7E2C49-9EAB-B87D-4662-174BDF7F0197}"/>
              </a:ext>
            </a:extLst>
          </p:cNvPr>
          <p:cNvPicPr>
            <a:picLocks noChangeAspect="1"/>
          </p:cNvPicPr>
          <p:nvPr/>
        </p:nvPicPr>
        <p:blipFill>
          <a:blip r:embed="rId7"/>
          <a:stretch>
            <a:fillRect/>
          </a:stretch>
        </p:blipFill>
        <p:spPr>
          <a:xfrm>
            <a:off x="816975" y="5676090"/>
            <a:ext cx="2105340" cy="698076"/>
          </a:xfrm>
          <a:prstGeom prst="rect">
            <a:avLst/>
          </a:prstGeom>
        </p:spPr>
      </p:pic>
      <p:pic>
        <p:nvPicPr>
          <p:cNvPr id="7" name="Picture 6">
            <a:extLst>
              <a:ext uri="{FF2B5EF4-FFF2-40B4-BE49-F238E27FC236}">
                <a16:creationId xmlns:a16="http://schemas.microsoft.com/office/drawing/2014/main" id="{D31162E3-E426-2F03-05DA-6347623A7EA5}"/>
              </a:ext>
            </a:extLst>
          </p:cNvPr>
          <p:cNvPicPr>
            <a:picLocks noChangeAspect="1"/>
          </p:cNvPicPr>
          <p:nvPr/>
        </p:nvPicPr>
        <p:blipFill>
          <a:blip r:embed="rId8"/>
          <a:stretch>
            <a:fillRect/>
          </a:stretch>
        </p:blipFill>
        <p:spPr>
          <a:xfrm>
            <a:off x="6939654" y="3963600"/>
            <a:ext cx="1364490" cy="1364490"/>
          </a:xfrm>
          <a:prstGeom prst="rect">
            <a:avLst/>
          </a:prstGeom>
        </p:spPr>
      </p:pic>
      <p:pic>
        <p:nvPicPr>
          <p:cNvPr id="9" name="Picture 8">
            <a:extLst>
              <a:ext uri="{FF2B5EF4-FFF2-40B4-BE49-F238E27FC236}">
                <a16:creationId xmlns:a16="http://schemas.microsoft.com/office/drawing/2014/main" id="{C7BE218A-F8C7-195F-9527-6A7F211C297E}"/>
              </a:ext>
            </a:extLst>
          </p:cNvPr>
          <p:cNvPicPr>
            <a:picLocks noChangeAspect="1"/>
          </p:cNvPicPr>
          <p:nvPr/>
        </p:nvPicPr>
        <p:blipFill>
          <a:blip r:embed="rId9"/>
          <a:stretch>
            <a:fillRect/>
          </a:stretch>
        </p:blipFill>
        <p:spPr>
          <a:xfrm>
            <a:off x="3109621" y="183893"/>
            <a:ext cx="2495550" cy="249555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628649" y="118548"/>
            <a:ext cx="7518757" cy="85561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a:t>
            </a:r>
            <a:r>
              <a:rPr lang="en-US" b="1" dirty="0"/>
              <a:t>STLWEST Board of Directors</a:t>
            </a:r>
            <a:endParaRPr b="1" dirty="0"/>
          </a:p>
        </p:txBody>
      </p:sp>
      <p:sp>
        <p:nvSpPr>
          <p:cNvPr id="81" name="Google Shape;81;p8"/>
          <p:cNvSpPr txBox="1">
            <a:spLocks noGrp="1"/>
          </p:cNvSpPr>
          <p:nvPr>
            <p:ph idx="1"/>
          </p:nvPr>
        </p:nvSpPr>
        <p:spPr>
          <a:xfrm>
            <a:off x="346549" y="848929"/>
            <a:ext cx="8168802" cy="4964300"/>
          </a:xfrm>
          <a:prstGeom prst="rect">
            <a:avLst/>
          </a:prstGeom>
          <a:noFill/>
          <a:ln>
            <a:noFill/>
          </a:ln>
        </p:spPr>
        <p:txBody>
          <a:bodyPr spcFirstLastPara="1" wrap="square" lIns="91425" tIns="45700" rIns="91425" bIns="45700" anchor="t" anchorCtr="0">
            <a:noAutofit/>
          </a:bodyPr>
          <a:lstStyle/>
          <a:p>
            <a:r>
              <a:rPr lang="en-US" sz="2400" dirty="0"/>
              <a:t>PRESIDENT – Pat Murphy (BAA)</a:t>
            </a:r>
          </a:p>
          <a:p>
            <a:r>
              <a:rPr lang="en-US" sz="2400" dirty="0"/>
              <a:t>VICE-PRESIDENT – Dan </a:t>
            </a:r>
            <a:r>
              <a:rPr lang="en-US" sz="2400" dirty="0" err="1"/>
              <a:t>Flaschar</a:t>
            </a:r>
            <a:r>
              <a:rPr lang="en-US" sz="2400" dirty="0"/>
              <a:t> (EAA)</a:t>
            </a:r>
          </a:p>
          <a:p>
            <a:r>
              <a:rPr lang="en-US" sz="2400" dirty="0"/>
              <a:t>SECRETARY/TREASURER – Keith Ellis (Pond)</a:t>
            </a:r>
          </a:p>
          <a:p>
            <a:endParaRPr lang="en-US" sz="2400" dirty="0"/>
          </a:p>
          <a:p>
            <a:r>
              <a:rPr lang="en-US" sz="2400" dirty="0"/>
              <a:t>BASEBALL COORDINATOR – Mark Maier (BAA)</a:t>
            </a:r>
          </a:p>
          <a:p>
            <a:r>
              <a:rPr lang="en-US" sz="2400" dirty="0"/>
              <a:t>SOFTBALL COORDINATOR – Dionna </a:t>
            </a:r>
            <a:r>
              <a:rPr lang="en-US" sz="2400" dirty="0" err="1"/>
              <a:t>Helfers</a:t>
            </a:r>
            <a:r>
              <a:rPr lang="en-US" sz="2400" dirty="0"/>
              <a:t> (Pond)</a:t>
            </a:r>
          </a:p>
          <a:p>
            <a:endParaRPr lang="en-US" sz="2400" dirty="0"/>
          </a:p>
          <a:p>
            <a:r>
              <a:rPr lang="en-US" sz="2400" dirty="0"/>
              <a:t>REPRESENTATIVES</a:t>
            </a:r>
          </a:p>
          <a:p>
            <a:pPr lvl="1"/>
            <a:r>
              <a:rPr lang="en-US" sz="2400" dirty="0"/>
              <a:t>Luke Hollman (Eureka)</a:t>
            </a:r>
          </a:p>
          <a:p>
            <a:pPr lvl="1"/>
            <a:r>
              <a:rPr lang="en-US" sz="2400" dirty="0"/>
              <a:t>Sheri O’Brien (VPAA)</a:t>
            </a:r>
          </a:p>
          <a:p>
            <a:pPr lvl="1"/>
            <a:r>
              <a:rPr lang="en-US" sz="2400" dirty="0"/>
              <a:t>Melissa Feldman (PYA)</a:t>
            </a:r>
          </a:p>
          <a:p>
            <a:pPr lvl="1"/>
            <a:r>
              <a:rPr lang="en-US" sz="2400" dirty="0"/>
              <a:t>Ted Repp (BAA)</a:t>
            </a:r>
          </a:p>
          <a:p>
            <a:pPr lvl="1"/>
            <a:r>
              <a:rPr lang="en-US" sz="2400" dirty="0"/>
              <a:t>Jason Neal (BAA)</a:t>
            </a:r>
          </a:p>
          <a:p>
            <a:pPr lvl="1"/>
            <a:r>
              <a:rPr lang="en-US" sz="2400" dirty="0"/>
              <a:t>Kyle Brown (EAA)</a:t>
            </a:r>
          </a:p>
          <a:p>
            <a:pPr marL="0" lvl="0" indent="0" algn="l" rtl="0">
              <a:spcBef>
                <a:spcPts val="640"/>
              </a:spcBef>
              <a:spcAft>
                <a:spcPts val="0"/>
              </a:spcAft>
              <a:buClr>
                <a:schemeClr val="dk1"/>
              </a:buClr>
              <a:buSzPts val="1800"/>
              <a:buFont typeface="Arial"/>
              <a:buNone/>
            </a:pPr>
            <a:endParaRPr lang="en-US" dirty="0"/>
          </a:p>
        </p:txBody>
      </p:sp>
      <p:pic>
        <p:nvPicPr>
          <p:cNvPr id="6146" name="Picture 2" descr="Nonprofit Board Members: Role and Responsibilities - GRF CPAs &amp;amp; Advisors">
            <a:extLst>
              <a:ext uri="{FF2B5EF4-FFF2-40B4-BE49-F238E27FC236}">
                <a16:creationId xmlns:a16="http://schemas.microsoft.com/office/drawing/2014/main" id="{B3B3C0F2-05B8-4AC0-A2C1-9AF94373E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04" y="3429000"/>
            <a:ext cx="3508625" cy="350862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77AEBF2-8933-E57B-F552-E27CDC606785}"/>
              </a:ext>
            </a:extLst>
          </p:cNvPr>
          <p:cNvPicPr>
            <a:picLocks noChangeAspect="1"/>
          </p:cNvPicPr>
          <p:nvPr/>
        </p:nvPicPr>
        <p:blipFill>
          <a:blip r:embed="rId4"/>
          <a:stretch>
            <a:fillRect/>
          </a:stretch>
        </p:blipFill>
        <p:spPr>
          <a:xfrm>
            <a:off x="6077706" y="624735"/>
            <a:ext cx="2437645" cy="1852132"/>
          </a:xfrm>
          <a:prstGeom prst="rect">
            <a:avLst/>
          </a:prstGeom>
          <a:blipFill dpi="0" rotWithShape="1">
            <a:blip r:embed="rId5"/>
            <a:srcRect/>
            <a:stretch>
              <a:fillRect/>
            </a:stretch>
          </a:blipFill>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632068" y="29255"/>
            <a:ext cx="826368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5400" dirty="0"/>
              <a:t>STLWEST Ballpark Presidents</a:t>
            </a:r>
          </a:p>
        </p:txBody>
      </p:sp>
      <p:sp>
        <p:nvSpPr>
          <p:cNvPr id="87" name="Google Shape;87;p9"/>
          <p:cNvSpPr txBox="1">
            <a:spLocks noGrp="1"/>
          </p:cNvSpPr>
          <p:nvPr>
            <p:ph idx="1"/>
          </p:nvPr>
        </p:nvSpPr>
        <p:spPr>
          <a:xfrm>
            <a:off x="639795" y="1420126"/>
            <a:ext cx="4851015" cy="38310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4000" dirty="0">
                <a:solidFill>
                  <a:srgbClr val="000000"/>
                </a:solidFill>
              </a:rPr>
              <a:t>Patrick Murphy (BAA)</a:t>
            </a:r>
            <a:endParaRPr lang="en-US" dirty="0">
              <a:solidFill>
                <a:srgbClr val="000000"/>
              </a:solidFill>
            </a:endParaRPr>
          </a:p>
          <a:p>
            <a:pPr marL="0" lvl="0" indent="0" algn="l" rtl="0">
              <a:lnSpc>
                <a:spcPct val="100000"/>
              </a:lnSpc>
              <a:spcBef>
                <a:spcPts val="800"/>
              </a:spcBef>
              <a:spcAft>
                <a:spcPts val="0"/>
              </a:spcAft>
              <a:buSzPts val="1800"/>
              <a:buNone/>
            </a:pPr>
            <a:r>
              <a:rPr lang="en-US" sz="4000" dirty="0">
                <a:solidFill>
                  <a:srgbClr val="000000"/>
                </a:solidFill>
              </a:rPr>
              <a:t>Jesse Walter (EAA)</a:t>
            </a:r>
          </a:p>
          <a:p>
            <a:pPr marL="0" lvl="0" indent="0" algn="l" rtl="0">
              <a:lnSpc>
                <a:spcPct val="100000"/>
              </a:lnSpc>
              <a:spcBef>
                <a:spcPts val="800"/>
              </a:spcBef>
              <a:spcAft>
                <a:spcPts val="0"/>
              </a:spcAft>
              <a:buSzPts val="1800"/>
              <a:buNone/>
            </a:pPr>
            <a:r>
              <a:rPr lang="en-US" sz="4000" dirty="0">
                <a:solidFill>
                  <a:srgbClr val="000000"/>
                </a:solidFill>
              </a:rPr>
              <a:t>Dionna Helfers (PAA)</a:t>
            </a:r>
          </a:p>
          <a:p>
            <a:pPr marL="0" lvl="0" indent="0" algn="l" rtl="0">
              <a:lnSpc>
                <a:spcPct val="100000"/>
              </a:lnSpc>
              <a:spcBef>
                <a:spcPts val="800"/>
              </a:spcBef>
              <a:spcAft>
                <a:spcPts val="0"/>
              </a:spcAft>
              <a:buSzPts val="1800"/>
              <a:buNone/>
            </a:pPr>
            <a:r>
              <a:rPr lang="en-US" sz="4000" dirty="0">
                <a:solidFill>
                  <a:srgbClr val="000000"/>
                </a:solidFill>
              </a:rPr>
              <a:t>Matt Gerling (PYA)</a:t>
            </a:r>
          </a:p>
          <a:p>
            <a:pPr marL="0" lvl="0" indent="0" algn="l" rtl="0">
              <a:lnSpc>
                <a:spcPct val="100000"/>
              </a:lnSpc>
              <a:spcBef>
                <a:spcPts val="800"/>
              </a:spcBef>
              <a:spcAft>
                <a:spcPts val="0"/>
              </a:spcAft>
              <a:buSzPts val="1800"/>
              <a:buNone/>
            </a:pPr>
            <a:r>
              <a:rPr lang="en-US" sz="4000" dirty="0">
                <a:solidFill>
                  <a:srgbClr val="000000"/>
                </a:solidFill>
              </a:rPr>
              <a:t>John O’Brien (VPAA)</a:t>
            </a:r>
            <a:endParaRPr lang="en-US" dirty="0">
              <a:solidFill>
                <a:srgbClr val="000000"/>
              </a:solidFill>
            </a:endParaRPr>
          </a:p>
          <a:p>
            <a:pPr marL="0" lvl="0" indent="0" algn="l" rtl="0">
              <a:lnSpc>
                <a:spcPct val="100000"/>
              </a:lnSpc>
              <a:spcBef>
                <a:spcPts val="800"/>
              </a:spcBef>
              <a:spcAft>
                <a:spcPts val="0"/>
              </a:spcAft>
              <a:buSzPts val="1800"/>
              <a:buNone/>
            </a:pPr>
            <a:endParaRPr lang="en-US" sz="4000" dirty="0">
              <a:solidFill>
                <a:srgbClr val="7030A0"/>
              </a:solidFill>
            </a:endParaRPr>
          </a:p>
        </p:txBody>
      </p:sp>
      <p:sp>
        <p:nvSpPr>
          <p:cNvPr id="88" name="Google Shape;88;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8</a:t>
            </a:fld>
            <a:endParaRPr lang="en-US"/>
          </a:p>
        </p:txBody>
      </p:sp>
      <p:pic>
        <p:nvPicPr>
          <p:cNvPr id="5122" name="Picture 2" descr="Home Page | Office of the President">
            <a:extLst>
              <a:ext uri="{FF2B5EF4-FFF2-40B4-BE49-F238E27FC236}">
                <a16:creationId xmlns:a16="http://schemas.microsoft.com/office/drawing/2014/main" id="{EAC4C42C-788B-4A9E-953A-5266E8662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12" y="5381812"/>
            <a:ext cx="5194193" cy="9745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1A2BFA-D561-2766-6C38-4FE6E2B17FE2}"/>
              </a:ext>
            </a:extLst>
          </p:cNvPr>
          <p:cNvPicPr>
            <a:picLocks noChangeAspect="1"/>
          </p:cNvPicPr>
          <p:nvPr/>
        </p:nvPicPr>
        <p:blipFill>
          <a:blip r:embed="rId4"/>
          <a:stretch>
            <a:fillRect/>
          </a:stretch>
        </p:blipFill>
        <p:spPr>
          <a:xfrm>
            <a:off x="5733258" y="1516955"/>
            <a:ext cx="3255494" cy="2305975"/>
          </a:xfrm>
          <a:prstGeom prst="rect">
            <a:avLst/>
          </a:prstGeom>
          <a:effectLst>
            <a:softEdge rad="508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2"/>
        <p:cNvGrpSpPr/>
        <p:nvPr/>
      </p:nvGrpSpPr>
      <p:grpSpPr>
        <a:xfrm>
          <a:off x="0" y="0"/>
          <a:ext cx="0" cy="0"/>
          <a:chOff x="0" y="0"/>
          <a:chExt cx="0" cy="0"/>
        </a:xfrm>
      </p:grpSpPr>
      <p:pic>
        <p:nvPicPr>
          <p:cNvPr id="9" name="Picture 8">
            <a:extLst>
              <a:ext uri="{FF2B5EF4-FFF2-40B4-BE49-F238E27FC236}">
                <a16:creationId xmlns:a16="http://schemas.microsoft.com/office/drawing/2014/main" id="{9DD8303F-FC24-4E92-86A8-84D8D5D8D625}"/>
              </a:ext>
            </a:extLst>
          </p:cNvPr>
          <p:cNvPicPr>
            <a:picLocks noChangeAspect="1"/>
          </p:cNvPicPr>
          <p:nvPr/>
        </p:nvPicPr>
        <p:blipFill>
          <a:blip r:embed="rId3">
            <a:alphaModFix/>
          </a:blip>
          <a:stretch>
            <a:fillRect/>
          </a:stretch>
        </p:blipFill>
        <p:spPr>
          <a:xfrm>
            <a:off x="5249342" y="1393783"/>
            <a:ext cx="3431946" cy="3158950"/>
          </a:xfrm>
          <a:prstGeom prst="ellipse">
            <a:avLst/>
          </a:prstGeom>
          <a:ln>
            <a:noFill/>
          </a:ln>
          <a:effectLst>
            <a:softEdge rad="112500"/>
          </a:effectLst>
        </p:spPr>
      </p:pic>
      <p:sp>
        <p:nvSpPr>
          <p:cNvPr id="93" name="Google Shape;93;p10"/>
          <p:cNvSpPr txBox="1">
            <a:spLocks noGrp="1"/>
          </p:cNvSpPr>
          <p:nvPr>
            <p:ph type="title"/>
          </p:nvPr>
        </p:nvSpPr>
        <p:spPr>
          <a:xfrm>
            <a:off x="616688" y="230994"/>
            <a:ext cx="80646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dirty="0">
                <a:solidFill>
                  <a:srgbClr val="000000"/>
                </a:solidFill>
              </a:rPr>
              <a:t>STLWEST Umpire in Chiefs (UIC)</a:t>
            </a:r>
            <a:endParaRPr sz="4400" b="1" dirty="0">
              <a:solidFill>
                <a:srgbClr val="000000"/>
              </a:solidFill>
            </a:endParaRPr>
          </a:p>
        </p:txBody>
      </p:sp>
      <p:sp>
        <p:nvSpPr>
          <p:cNvPr id="94" name="Google Shape;94;p10"/>
          <p:cNvSpPr txBox="1">
            <a:spLocks noGrp="1"/>
          </p:cNvSpPr>
          <p:nvPr>
            <p:ph idx="1"/>
          </p:nvPr>
        </p:nvSpPr>
        <p:spPr>
          <a:xfrm>
            <a:off x="187444" y="1059621"/>
            <a:ext cx="4907695" cy="3674537"/>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3600" dirty="0">
                <a:solidFill>
                  <a:srgbClr val="000000"/>
                </a:solidFill>
              </a:rPr>
              <a:t>Jason Neal (BAA)</a:t>
            </a:r>
            <a:endParaRPr sz="3600" dirty="0">
              <a:solidFill>
                <a:srgbClr val="000000"/>
              </a:solidFill>
            </a:endParaRPr>
          </a:p>
          <a:p>
            <a:pPr marL="342900" lvl="0" indent="0" algn="l" rtl="0">
              <a:lnSpc>
                <a:spcPct val="100000"/>
              </a:lnSpc>
              <a:spcBef>
                <a:spcPts val="720"/>
              </a:spcBef>
              <a:spcAft>
                <a:spcPts val="0"/>
              </a:spcAft>
              <a:buSzPts val="1800"/>
              <a:buNone/>
            </a:pPr>
            <a:r>
              <a:rPr lang="en-US" sz="3600" dirty="0">
                <a:solidFill>
                  <a:srgbClr val="000000"/>
                </a:solidFill>
              </a:rPr>
              <a:t>Dan </a:t>
            </a:r>
            <a:r>
              <a:rPr lang="en-US" sz="3600" dirty="0" err="1">
                <a:solidFill>
                  <a:srgbClr val="000000"/>
                </a:solidFill>
              </a:rPr>
              <a:t>Flaschar</a:t>
            </a:r>
            <a:r>
              <a:rPr lang="en-US" sz="3600" dirty="0">
                <a:solidFill>
                  <a:srgbClr val="000000"/>
                </a:solidFill>
              </a:rPr>
              <a:t> (EAA)</a:t>
            </a:r>
            <a:endParaRPr sz="3600" dirty="0">
              <a:solidFill>
                <a:srgbClr val="000000"/>
              </a:solidFill>
            </a:endParaRPr>
          </a:p>
          <a:p>
            <a:pPr marL="342900" lvl="0" indent="0" algn="l" rtl="0">
              <a:lnSpc>
                <a:spcPct val="100000"/>
              </a:lnSpc>
              <a:spcBef>
                <a:spcPts val="720"/>
              </a:spcBef>
              <a:spcAft>
                <a:spcPts val="0"/>
              </a:spcAft>
              <a:buClr>
                <a:schemeClr val="dk1"/>
              </a:buClr>
              <a:buSzPts val="1100"/>
              <a:buFont typeface="Arial"/>
              <a:buNone/>
            </a:pPr>
            <a:r>
              <a:rPr lang="en-US" sz="3600" dirty="0"/>
              <a:t>Tim Jones (Eureka)</a:t>
            </a:r>
            <a:endParaRPr sz="3600" dirty="0">
              <a:solidFill>
                <a:srgbClr val="000000"/>
              </a:solidFill>
            </a:endParaRPr>
          </a:p>
          <a:p>
            <a:pPr marL="342900" lvl="0" indent="0" algn="l" rtl="0">
              <a:lnSpc>
                <a:spcPct val="100000"/>
              </a:lnSpc>
              <a:spcBef>
                <a:spcPts val="720"/>
              </a:spcBef>
              <a:spcAft>
                <a:spcPts val="0"/>
              </a:spcAft>
              <a:buSzPts val="1800"/>
              <a:buNone/>
            </a:pPr>
            <a:r>
              <a:rPr lang="en-US" sz="3600" dirty="0">
                <a:solidFill>
                  <a:srgbClr val="000000"/>
                </a:solidFill>
              </a:rPr>
              <a:t>Amy </a:t>
            </a:r>
            <a:r>
              <a:rPr lang="en-US" sz="3600" dirty="0" err="1">
                <a:solidFill>
                  <a:srgbClr val="000000"/>
                </a:solidFill>
              </a:rPr>
              <a:t>Schlimpert</a:t>
            </a:r>
            <a:r>
              <a:rPr lang="en-US" sz="3600" dirty="0">
                <a:solidFill>
                  <a:srgbClr val="000000"/>
                </a:solidFill>
              </a:rPr>
              <a:t> (PAA)</a:t>
            </a:r>
          </a:p>
          <a:p>
            <a:pPr marL="342900" lvl="0" indent="0" algn="l" rtl="0">
              <a:lnSpc>
                <a:spcPct val="100000"/>
              </a:lnSpc>
              <a:spcBef>
                <a:spcPts val="720"/>
              </a:spcBef>
              <a:spcAft>
                <a:spcPts val="0"/>
              </a:spcAft>
              <a:buSzPts val="1800"/>
              <a:buNone/>
            </a:pPr>
            <a:r>
              <a:rPr lang="en-US" sz="3600" dirty="0">
                <a:solidFill>
                  <a:srgbClr val="000000"/>
                </a:solidFill>
              </a:rPr>
              <a:t>Jake Meininger (PYA)</a:t>
            </a:r>
          </a:p>
          <a:p>
            <a:pPr marL="342900" lvl="0" indent="0" algn="l" rtl="0">
              <a:lnSpc>
                <a:spcPct val="100000"/>
              </a:lnSpc>
              <a:spcBef>
                <a:spcPts val="720"/>
              </a:spcBef>
              <a:spcAft>
                <a:spcPts val="0"/>
              </a:spcAft>
              <a:buSzPts val="1800"/>
              <a:buNone/>
            </a:pPr>
            <a:r>
              <a:rPr lang="en-US" sz="3600" dirty="0">
                <a:solidFill>
                  <a:srgbClr val="000000"/>
                </a:solidFill>
              </a:rPr>
              <a:t>Gerald Pfeiffer (VPAA)</a:t>
            </a:r>
            <a:endParaRPr sz="3600" dirty="0">
              <a:solidFill>
                <a:srgbClr val="000000"/>
              </a:solidFill>
            </a:endParaRPr>
          </a:p>
          <a:p>
            <a:pPr marL="342900" lvl="0" indent="0" algn="l" rtl="0">
              <a:lnSpc>
                <a:spcPct val="100000"/>
              </a:lnSpc>
              <a:spcBef>
                <a:spcPts val="720"/>
              </a:spcBef>
              <a:spcAft>
                <a:spcPts val="0"/>
              </a:spcAft>
              <a:buSzPts val="1800"/>
              <a:buNone/>
            </a:pPr>
            <a:endParaRPr sz="3700" dirty="0">
              <a:solidFill>
                <a:srgbClr val="000000"/>
              </a:solidFill>
            </a:endParaRPr>
          </a:p>
          <a:p>
            <a:pPr marL="0" lvl="0" indent="0" algn="l" rtl="0">
              <a:lnSpc>
                <a:spcPct val="100000"/>
              </a:lnSpc>
              <a:spcBef>
                <a:spcPts val="640"/>
              </a:spcBef>
              <a:spcAft>
                <a:spcPts val="0"/>
              </a:spcAft>
              <a:buClr>
                <a:schemeClr val="dk1"/>
              </a:buClr>
              <a:buSzPts val="3200"/>
              <a:buNone/>
            </a:pPr>
            <a:endParaRPr dirty="0"/>
          </a:p>
        </p:txBody>
      </p:sp>
      <p:sp>
        <p:nvSpPr>
          <p:cNvPr id="95" name="Google Shape;95;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4098" name="Picture 2" descr="Umpire Strike Out: Over 250 Royalty-Free Licensable Stock Illustrations &amp;  Drawings | Shutterstock">
            <a:extLst>
              <a:ext uri="{FF2B5EF4-FFF2-40B4-BE49-F238E27FC236}">
                <a16:creationId xmlns:a16="http://schemas.microsoft.com/office/drawing/2014/main" id="{9F83143C-185B-FC84-A5A1-9028895A2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939" y="4941290"/>
            <a:ext cx="3185261" cy="1780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55769</TotalTime>
  <Words>1880</Words>
  <Application>Microsoft Office PowerPoint</Application>
  <PresentationFormat>On-screen Show (4:3)</PresentationFormat>
  <Paragraphs>278</Paragraphs>
  <Slides>42</Slides>
  <Notes>35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Symbol</vt:lpstr>
      <vt:lpstr>Office Theme</vt:lpstr>
      <vt:lpstr>Manager’s Meeting 2026</vt:lpstr>
      <vt:lpstr>Thank you to our sponsors!</vt:lpstr>
      <vt:lpstr>STLWEST Manager  Presentation Agenda</vt:lpstr>
      <vt:lpstr>2026 is STLWEST’s 14th Year! </vt:lpstr>
      <vt:lpstr>STLWEST  welcomes  Pacific Youth Association</vt:lpstr>
      <vt:lpstr>PowerPoint Presentation</vt:lpstr>
      <vt:lpstr> STLWEST Board of Directors</vt:lpstr>
      <vt:lpstr>STLWEST Ballpark Presidents</vt:lpstr>
      <vt:lpstr>STLWEST Umpire in Chiefs (UIC)</vt:lpstr>
      <vt:lpstr>STLWEST League Levels</vt:lpstr>
      <vt:lpstr>STLWEST League Ranking Process</vt:lpstr>
      <vt:lpstr>STLWEST League Ranking Process</vt:lpstr>
      <vt:lpstr>Ranking 8U Teams</vt:lpstr>
      <vt:lpstr>STLWEST League Scheduling</vt:lpstr>
      <vt:lpstr>STLWEST Schedule Conflict Meeting  March 8 – Location Ballwin Golf Course Times: TBD (1-4pm)</vt:lpstr>
      <vt:lpstr>Rescheduling after March 8 </vt:lpstr>
      <vt:lpstr>Rescheduling Due to Inclement Weather</vt:lpstr>
      <vt:lpstr>Rescheduling Due to Inclement Weather</vt:lpstr>
      <vt:lpstr>STLWEST HEAT/COLD POLICY</vt:lpstr>
      <vt:lpstr>Rainout Line Phone Numbers (please save on your mobile phones)</vt:lpstr>
      <vt:lpstr>Park Rules</vt:lpstr>
      <vt:lpstr>Help Maintain Your Fields</vt:lpstr>
      <vt:lpstr>Before and After Games</vt:lpstr>
      <vt:lpstr>STLWEST Bat Rules (Baseball)</vt:lpstr>
      <vt:lpstr>STLWEST Bat Rules (Softball)</vt:lpstr>
      <vt:lpstr>It is Your Responsibility</vt:lpstr>
      <vt:lpstr>Unacceptable Actions/Behavior Towards Umpires </vt:lpstr>
      <vt:lpstr>New STLWEST Rules for 2026</vt:lpstr>
      <vt:lpstr>PowerPoint Presentation</vt:lpstr>
      <vt:lpstr>PowerPoint Presentation</vt:lpstr>
      <vt:lpstr>PowerPoint Presentation</vt:lpstr>
      <vt:lpstr>2026 STLWEST Rule Book</vt:lpstr>
      <vt:lpstr>STLWEST Important Dates</vt:lpstr>
      <vt:lpstr>STLWEST Glen Herbst Memorial Preseason Tournament</vt:lpstr>
      <vt:lpstr>Pacific Youth Association  Pack The Park Tournaments</vt:lpstr>
      <vt:lpstr>Pacfic YouthAssociation Mother’s Day Classic Baseball Tournament Dates: May 8-10</vt:lpstr>
      <vt:lpstr>Ballwin Athletic Association Stars and Stripes Blast Baseball Tournament</vt:lpstr>
      <vt:lpstr>Ballwin Athletic Association Middle School Summer Classic  Baseball Tournament</vt:lpstr>
      <vt:lpstr>Join your Association’s Board!</vt:lpstr>
      <vt:lpstr>PowerPoint Presentation</vt:lpstr>
      <vt:lpstr>STLWEST Ballpark Presidents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Murphy</dc:creator>
  <cp:lastModifiedBy>Patrick Murphy</cp:lastModifiedBy>
  <cp:revision>75</cp:revision>
  <cp:lastPrinted>2025-01-31T15:43:49Z</cp:lastPrinted>
  <dcterms:created xsi:type="dcterms:W3CDTF">2016-12-06T17:49:12Z</dcterms:created>
  <dcterms:modified xsi:type="dcterms:W3CDTF">2026-02-07T00:35:33Z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b588bdb0-fc1f-4a6d-8086-32662ae419e2</vt:lpwstr>
  </property>
  <property fmtid="{D5CDD505-2E9C-101B-9397-08002B2CF9AE}" pid="3" name="bjSaver">
    <vt:lpwstr>ANk/wEPOlXHMno+VUFx5ih1apyW/N/5d</vt:lpwstr>
  </property>
  <property fmtid="{D5CDD505-2E9C-101B-9397-08002B2CF9AE}" pid="4" name="bjDocumentSecurityLabel">
    <vt:lpwstr>Public</vt:lpwstr>
  </property>
  <property fmtid="{D5CDD505-2E9C-101B-9397-08002B2CF9AE}" pid="5" name="bjESIDataClassification">
    <vt:lpwstr>XYZZYPublicfwo[qei34890ty@^C@#%^11dc45</vt:lpwstr>
  </property>
  <property fmtid="{D5CDD505-2E9C-101B-9397-08002B2CF9AE}" pid="6"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7" name="bjDocumentLabelXML-0">
    <vt:lpwstr>ames.com/2008/01/sie/internal/label"&gt;&lt;element uid="id_classification_nonbusiness" value="" /&gt;&lt;element uid="3a0f620a-74f7-4504-a030-448d9ea0e08a" value="" /&gt;&lt;element uid="0bf5a77d-3f3a-4e58-9a8a-1570d5e8454d" value="" /&gt;&lt;/sisl&gt;</vt:lpwstr>
  </property>
</Properties>
</file>