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8" r:id="rId2"/>
    <p:sldId id="257" r:id="rId3"/>
    <p:sldId id="259" r:id="rId4"/>
    <p:sldId id="290" r:id="rId5"/>
    <p:sldId id="291" r:id="rId6"/>
    <p:sldId id="292" r:id="rId7"/>
    <p:sldId id="293" r:id="rId8"/>
    <p:sldId id="294" r:id="rId9"/>
    <p:sldId id="295" r:id="rId10"/>
    <p:sldId id="296" r:id="rId11"/>
    <p:sldId id="297"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7" r:id="rId29"/>
    <p:sldId id="288" r:id="rId30"/>
    <p:sldId id="29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5D0C30-E215-CE4A-82F4-C6E7F87A58AD}" v="11" dt="2024-02-27T16:05:51.587"/>
    <p1510:client id="{F89D6D7A-736B-4AB6-B304-94A9F8666CF0}" v="146" dt="2024-02-28T16:43:01.2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38" autoAdjust="0"/>
    <p:restoredTop sz="84495" autoAdjust="0"/>
  </p:normalViewPr>
  <p:slideViewPr>
    <p:cSldViewPr snapToGrid="0">
      <p:cViewPr varScale="1">
        <p:scale>
          <a:sx n="57" d="100"/>
          <a:sy n="57" d="100"/>
        </p:scale>
        <p:origin x="1432"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AE4A52B2-0585-4971-BD90-B2CDFFE701F4}" type="datetimeFigureOut">
              <a:rPr lang="en-US" smtClean="0"/>
              <a:pPr/>
              <a:t>1/22/24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5C076D7-BA14-4D73-BD92-B0A062C8883D}" type="slidenum">
              <a:rPr lang="en-US" smtClean="0"/>
              <a:pPr/>
              <a:t>‹#›</a:t>
            </a:fld>
            <a:endParaRPr lang="en-US" dirty="0"/>
          </a:p>
        </p:txBody>
      </p:sp>
    </p:spTree>
    <p:extLst>
      <p:ext uri="{BB962C8B-B14F-4D97-AF65-F5344CB8AC3E}">
        <p14:creationId xmlns:p14="http://schemas.microsoft.com/office/powerpoint/2010/main" val="3127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076D7-BA14-4D73-BD92-B0A062C8883D}" type="slidenum">
              <a:rPr lang="en-US" smtClean="0"/>
              <a:t>1</a:t>
            </a:fld>
            <a:endParaRPr lang="en-US"/>
          </a:p>
        </p:txBody>
      </p:sp>
    </p:spTree>
    <p:extLst>
      <p:ext uri="{BB962C8B-B14F-4D97-AF65-F5344CB8AC3E}">
        <p14:creationId xmlns:p14="http://schemas.microsoft.com/office/powerpoint/2010/main" val="447294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bc4e4ae69a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bc4e4ae69a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Jason will update with info from Jody</a:t>
            </a:r>
            <a:endParaRPr/>
          </a:p>
        </p:txBody>
      </p:sp>
      <p:sp>
        <p:nvSpPr>
          <p:cNvPr id="223" name="Google Shape;223;gbc4e4ae69a_1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6: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229" name="Google Shape;229;p16:notes"/>
          <p:cNvSpPr txBox="1">
            <a:spLocks noGrp="1"/>
          </p:cNvSpPr>
          <p:nvPr>
            <p:ph type="body" idx="1"/>
          </p:nvPr>
        </p:nvSpPr>
        <p:spPr>
          <a:xfrm>
            <a:off x="685800" y="4343400"/>
            <a:ext cx="5457825" cy="40862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dirty="0"/>
              <a:t>Jason may add additional info to this slide, per Covid.</a:t>
            </a:r>
            <a:endParaRPr sz="2400" u="none" strike="noStrike" cap="none" dirty="0">
              <a:solidFill>
                <a:schemeClr val="dk1"/>
              </a:solidFill>
              <a:ea typeface="Nunito"/>
              <a:cs typeface="Arial" panose="020B0604020202020204" pitchFamily="34" charset="0"/>
              <a:sym typeface="Nuni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4e2f5cf22d_0_113: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238" name="Google Shape;238;g4e2f5cf22d_0_113:notes"/>
          <p:cNvSpPr txBox="1">
            <a:spLocks noGrp="1"/>
          </p:cNvSpPr>
          <p:nvPr>
            <p:ph type="body" idx="1"/>
          </p:nvPr>
        </p:nvSpPr>
        <p:spPr>
          <a:xfrm>
            <a:off x="685800" y="4343400"/>
            <a:ext cx="5457900" cy="408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u="none" strike="noStrike" cap="none" dirty="0">
              <a:solidFill>
                <a:schemeClr val="dk1"/>
              </a:solidFill>
              <a:ea typeface="Nunito"/>
              <a:cs typeface="Arial" panose="020B0604020202020204" pitchFamily="34" charset="0"/>
              <a:sym typeface="Nuni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e2f5cf22d_0_134: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251" name="Google Shape;251;g4e2f5cf22d_0_134:notes"/>
          <p:cNvSpPr txBox="1">
            <a:spLocks noGrp="1"/>
          </p:cNvSpPr>
          <p:nvPr>
            <p:ph type="body" idx="1"/>
          </p:nvPr>
        </p:nvSpPr>
        <p:spPr>
          <a:xfrm>
            <a:off x="685800" y="4343400"/>
            <a:ext cx="5457900" cy="408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u="none" strike="noStrike" cap="none" dirty="0">
              <a:solidFill>
                <a:schemeClr val="dk1"/>
              </a:solidFill>
              <a:ea typeface="Nunito"/>
              <a:cs typeface="Arial" panose="020B0604020202020204" pitchFamily="34" charset="0"/>
              <a:sym typeface="Nuni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4e2f5cf22d_0_125: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264" name="Google Shape;264;g4e2f5cf22d_0_125:notes"/>
          <p:cNvSpPr txBox="1">
            <a:spLocks noGrp="1"/>
          </p:cNvSpPr>
          <p:nvPr>
            <p:ph type="body" idx="1"/>
          </p:nvPr>
        </p:nvSpPr>
        <p:spPr>
          <a:xfrm>
            <a:off x="685800" y="4343400"/>
            <a:ext cx="5457900" cy="408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u="none" strike="noStrike" cap="none">
              <a:solidFill>
                <a:schemeClr val="dk1"/>
              </a:solidFill>
              <a:ea typeface="Nunito"/>
              <a:cs typeface="Arial" panose="020B0604020202020204" pitchFamily="34" charset="0"/>
              <a:sym typeface="Nuni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4e2f5cf22d_0_14: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274" name="Google Shape;274;g4e2f5cf22d_0_14:notes"/>
          <p:cNvSpPr txBox="1">
            <a:spLocks noGrp="1"/>
          </p:cNvSpPr>
          <p:nvPr>
            <p:ph type="body" idx="1"/>
          </p:nvPr>
        </p:nvSpPr>
        <p:spPr>
          <a:xfrm>
            <a:off x="685800" y="4343400"/>
            <a:ext cx="5457900" cy="408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u="none" strike="noStrike" cap="none" dirty="0">
                <a:solidFill>
                  <a:schemeClr val="dk1"/>
                </a:solidFill>
                <a:ea typeface="Nunito"/>
                <a:cs typeface="Arial" panose="020B0604020202020204" pitchFamily="34" charset="0"/>
                <a:sym typeface="Nunito"/>
              </a:rPr>
              <a:t>Add dates for camp</a:t>
            </a:r>
            <a:endParaRPr sz="2400" u="none" strike="noStrike" cap="none" dirty="0">
              <a:solidFill>
                <a:schemeClr val="dk1"/>
              </a:solidFill>
              <a:ea typeface="Nunito"/>
              <a:cs typeface="Arial" panose="020B0604020202020204" pitchFamily="34" charset="0"/>
              <a:sym typeface="Nuni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178fb6749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178fb6749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88" name="Google Shape;288;g1178fb67498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8: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294" name="Google Shape;294;p18:notes"/>
          <p:cNvSpPr txBox="1">
            <a:spLocks noGrp="1"/>
          </p:cNvSpPr>
          <p:nvPr>
            <p:ph type="body" idx="1"/>
          </p:nvPr>
        </p:nvSpPr>
        <p:spPr>
          <a:xfrm>
            <a:off x="685800" y="4343400"/>
            <a:ext cx="5457825" cy="40862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dirty="0"/>
              <a:t>changed </a:t>
            </a:r>
            <a:r>
              <a:rPr lang="en-US" dirty="0" err="1"/>
              <a:t>Karleigh</a:t>
            </a:r>
            <a:r>
              <a:rPr lang="en-US" dirty="0"/>
              <a:t> to Susan Garcia</a:t>
            </a:r>
            <a:endParaRPr sz="3100" u="none" strike="noStrike" cap="none" dirty="0">
              <a:solidFill>
                <a:schemeClr val="dk1"/>
              </a:solidFill>
              <a:ea typeface="Nunito"/>
              <a:cs typeface="Arial" panose="020B0604020202020204" pitchFamily="34" charset="0"/>
              <a:sym typeface="Nuni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e2f5cf22d_0_58: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304" name="Google Shape;304;g4e2f5cf22d_0_58:notes"/>
          <p:cNvSpPr txBox="1">
            <a:spLocks noGrp="1"/>
          </p:cNvSpPr>
          <p:nvPr>
            <p:ph type="body" idx="1"/>
          </p:nvPr>
        </p:nvSpPr>
        <p:spPr>
          <a:xfrm>
            <a:off x="685800" y="4343400"/>
            <a:ext cx="5457900" cy="408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a:t>Jason can you  speak to U14 players eligibility if they play both JV and WULAX. Can keep or leave last bullet point.</a:t>
            </a:r>
            <a:endParaRPr sz="2400" u="none" strike="noStrike" cap="none">
              <a:solidFill>
                <a:schemeClr val="dk1"/>
              </a:solidFill>
              <a:ea typeface="Nunito"/>
              <a:cs typeface="Arial" panose="020B0604020202020204" pitchFamily="34" charset="0"/>
              <a:sym typeface="Nuni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4e2f5cf22d_0_68: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313" name="Google Shape;313;g4e2f5cf22d_0_68:notes"/>
          <p:cNvSpPr txBox="1">
            <a:spLocks noGrp="1"/>
          </p:cNvSpPr>
          <p:nvPr>
            <p:ph type="body" idx="1"/>
          </p:nvPr>
        </p:nvSpPr>
        <p:spPr>
          <a:xfrm>
            <a:off x="685800" y="4343400"/>
            <a:ext cx="5457900" cy="408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u="none" strike="noStrike" cap="none" dirty="0">
              <a:solidFill>
                <a:schemeClr val="dk1"/>
              </a:solidFill>
              <a:ea typeface="Nunito"/>
              <a:cs typeface="Arial" panose="020B0604020202020204" pitchFamily="34" charset="0"/>
              <a:sym typeface="Nuni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076D7-BA14-4D73-BD92-B0A062C8883D}" type="slidenum">
              <a:rPr lang="en-US" smtClean="0"/>
              <a:pPr/>
              <a:t>2</a:t>
            </a:fld>
            <a:endParaRPr lang="en-US" dirty="0"/>
          </a:p>
        </p:txBody>
      </p:sp>
    </p:spTree>
    <p:extLst>
      <p:ext uri="{BB962C8B-B14F-4D97-AF65-F5344CB8AC3E}">
        <p14:creationId xmlns:p14="http://schemas.microsoft.com/office/powerpoint/2010/main" val="1073201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4e2f5cf22d_0_80: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326" name="Google Shape;326;g4e2f5cf22d_0_80:notes"/>
          <p:cNvSpPr txBox="1">
            <a:spLocks noGrp="1"/>
          </p:cNvSpPr>
          <p:nvPr>
            <p:ph type="body" idx="1"/>
          </p:nvPr>
        </p:nvSpPr>
        <p:spPr>
          <a:xfrm>
            <a:off x="685800" y="4343400"/>
            <a:ext cx="5457900" cy="408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dirty="0"/>
              <a:t>Need a minimum of 54 players to field 3 teams</a:t>
            </a:r>
            <a:endParaRPr sz="2400" u="none" strike="noStrike" cap="none" dirty="0">
              <a:solidFill>
                <a:schemeClr val="dk1"/>
              </a:solidFill>
              <a:ea typeface="Nunito"/>
              <a:cs typeface="Arial" panose="020B0604020202020204" pitchFamily="34" charset="0"/>
              <a:sym typeface="Nuni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4e2f5cf22d_0_90: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336" name="Google Shape;336;g4e2f5cf22d_0_90:notes"/>
          <p:cNvSpPr txBox="1">
            <a:spLocks noGrp="1"/>
          </p:cNvSpPr>
          <p:nvPr>
            <p:ph type="body" idx="1"/>
          </p:nvPr>
        </p:nvSpPr>
        <p:spPr>
          <a:xfrm>
            <a:off x="685800" y="4343400"/>
            <a:ext cx="5457900" cy="408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dirty="0"/>
              <a:t>Jason, are we going to have JV use school locker rooms?</a:t>
            </a:r>
            <a:endParaRPr dirty="0"/>
          </a:p>
          <a:p>
            <a:pPr marL="0" marR="0" lvl="0" indent="0" algn="l" rtl="0">
              <a:spcBef>
                <a:spcPts val="0"/>
              </a:spcBef>
              <a:spcAft>
                <a:spcPts val="0"/>
              </a:spcAft>
              <a:buNone/>
            </a:pPr>
            <a:r>
              <a:rPr lang="en-US" dirty="0"/>
              <a:t>Athletic Trainer: </a:t>
            </a:r>
            <a:endParaRPr sz="27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d2e3d98e7_6_2: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350" name="Google Shape;350;g7d2e3d98e7_6_2:notes"/>
          <p:cNvSpPr txBox="1">
            <a:spLocks noGrp="1"/>
          </p:cNvSpPr>
          <p:nvPr>
            <p:ph type="body" idx="1"/>
          </p:nvPr>
        </p:nvSpPr>
        <p:spPr>
          <a:xfrm>
            <a:off x="685800" y="4343400"/>
            <a:ext cx="5457900" cy="408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a:t>NEW PHOTO OF HELMETS 2024</a:t>
            </a:r>
            <a:endParaRPr/>
          </a:p>
          <a:p>
            <a:pPr marL="0" marR="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4e2f5cf22d_0_102: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360" name="Google Shape;360;g4e2f5cf22d_0_102:notes"/>
          <p:cNvSpPr txBox="1">
            <a:spLocks noGrp="1"/>
          </p:cNvSpPr>
          <p:nvPr>
            <p:ph type="body" idx="1"/>
          </p:nvPr>
        </p:nvSpPr>
        <p:spPr>
          <a:xfrm>
            <a:off x="685800" y="4343400"/>
            <a:ext cx="5457900" cy="408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a:t>ADD IN NEW LINK FOR ADVANCED SPORTWEAR AND LINK FOR PLAYER STORE THROUGH BNS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f25f8d430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f25f8d430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000000"/>
                </a:solidFill>
                <a:ea typeface="Nunito"/>
                <a:cs typeface="Arial" panose="020B0604020202020204" pitchFamily="34" charset="0"/>
                <a:sym typeface="Nunito"/>
              </a:rPr>
              <a:t>To give our players a dependable source of nourishment for away games.</a:t>
            </a:r>
          </a:p>
          <a:p>
            <a:pPr marL="0" lvl="0" indent="0" algn="l" rtl="0">
              <a:spcBef>
                <a:spcPts val="0"/>
              </a:spcBef>
              <a:spcAft>
                <a:spcPts val="0"/>
              </a:spcAft>
              <a:buNone/>
            </a:pPr>
            <a:endParaRPr dirty="0"/>
          </a:p>
        </p:txBody>
      </p:sp>
      <p:sp>
        <p:nvSpPr>
          <p:cNvPr id="370" name="Google Shape;370;g1f25f8d4307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2: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394" name="Google Shape;394;p12:notes"/>
          <p:cNvSpPr txBox="1">
            <a:spLocks noGrp="1"/>
          </p:cNvSpPr>
          <p:nvPr>
            <p:ph type="body" idx="1"/>
          </p:nvPr>
        </p:nvSpPr>
        <p:spPr>
          <a:xfrm>
            <a:off x="685800" y="4343400"/>
            <a:ext cx="5457825" cy="40862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endParaRPr sz="2400" u="none" strike="noStrike" cap="none" dirty="0">
              <a:solidFill>
                <a:schemeClr val="dk1"/>
              </a:solidFill>
              <a:ea typeface="Nunito"/>
              <a:cs typeface="Arial" panose="020B0604020202020204" pitchFamily="34" charset="0"/>
              <a:sym typeface="Nuni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4eb49f906d_0_15: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404" name="Google Shape;404;g4eb49f906d_0_15:notes"/>
          <p:cNvSpPr txBox="1">
            <a:spLocks noGrp="1"/>
          </p:cNvSpPr>
          <p:nvPr>
            <p:ph type="body" idx="1"/>
          </p:nvPr>
        </p:nvSpPr>
        <p:spPr>
          <a:xfrm>
            <a:off x="685800" y="4343400"/>
            <a:ext cx="5457900" cy="408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dirty="0"/>
              <a:t>NEED COACH MITSCH’S INFORMATION</a:t>
            </a:r>
            <a:endParaRPr sz="2400" u="none" strike="noStrike" cap="none" dirty="0">
              <a:solidFill>
                <a:schemeClr val="dk1"/>
              </a:solidFill>
              <a:ea typeface="Nunito"/>
              <a:cs typeface="Arial" panose="020B0604020202020204" pitchFamily="34" charset="0"/>
              <a:sym typeface="Nuni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Any new managers to add?</a:t>
            </a:r>
          </a:p>
          <a:p>
            <a:endParaRPr lang="en-US"/>
          </a:p>
        </p:txBody>
      </p:sp>
      <p:sp>
        <p:nvSpPr>
          <p:cNvPr id="4" name="Slide Number Placeholder 3"/>
          <p:cNvSpPr>
            <a:spLocks noGrp="1"/>
          </p:cNvSpPr>
          <p:nvPr>
            <p:ph type="sldNum" sz="quarter" idx="5"/>
          </p:nvPr>
        </p:nvSpPr>
        <p:spPr/>
        <p:txBody>
          <a:bodyPr/>
          <a:lstStyle/>
          <a:p>
            <a:fld id="{D5C076D7-BA14-4D73-BD92-B0A062C8883D}" type="slidenum">
              <a:rPr lang="en-US" smtClean="0"/>
              <a:t>3</a:t>
            </a:fld>
            <a:endParaRPr lang="en-US"/>
          </a:p>
        </p:txBody>
      </p:sp>
    </p:spTree>
    <p:extLst>
      <p:ext uri="{BB962C8B-B14F-4D97-AF65-F5344CB8AC3E}">
        <p14:creationId xmlns:p14="http://schemas.microsoft.com/office/powerpoint/2010/main" val="359937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076D7-BA14-4D73-BD92-B0A062C8883D}" type="slidenum">
              <a:rPr lang="en-US" smtClean="0"/>
              <a:t>4</a:t>
            </a:fld>
            <a:endParaRPr lang="en-US"/>
          </a:p>
        </p:txBody>
      </p:sp>
    </p:spTree>
    <p:extLst>
      <p:ext uri="{BB962C8B-B14F-4D97-AF65-F5344CB8AC3E}">
        <p14:creationId xmlns:p14="http://schemas.microsoft.com/office/powerpoint/2010/main" val="891997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076D7-BA14-4D73-BD92-B0A062C8883D}" type="slidenum">
              <a:rPr lang="en-US" smtClean="0"/>
              <a:t>7</a:t>
            </a:fld>
            <a:endParaRPr lang="en-US"/>
          </a:p>
        </p:txBody>
      </p:sp>
    </p:spTree>
    <p:extLst>
      <p:ext uri="{BB962C8B-B14F-4D97-AF65-F5344CB8AC3E}">
        <p14:creationId xmlns:p14="http://schemas.microsoft.com/office/powerpoint/2010/main" val="2989525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076D7-BA14-4D73-BD92-B0A062C8883D}" type="slidenum">
              <a:rPr lang="en-US" smtClean="0"/>
              <a:t>8</a:t>
            </a:fld>
            <a:endParaRPr lang="en-US"/>
          </a:p>
        </p:txBody>
      </p:sp>
    </p:spTree>
    <p:extLst>
      <p:ext uri="{BB962C8B-B14F-4D97-AF65-F5344CB8AC3E}">
        <p14:creationId xmlns:p14="http://schemas.microsoft.com/office/powerpoint/2010/main" val="457743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076D7-BA14-4D73-BD92-B0A062C8883D}" type="slidenum">
              <a:rPr lang="en-US" smtClean="0"/>
              <a:t>10</a:t>
            </a:fld>
            <a:endParaRPr lang="en-US"/>
          </a:p>
        </p:txBody>
      </p:sp>
    </p:spTree>
    <p:extLst>
      <p:ext uri="{BB962C8B-B14F-4D97-AF65-F5344CB8AC3E}">
        <p14:creationId xmlns:p14="http://schemas.microsoft.com/office/powerpoint/2010/main" val="115868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sponsors from last season. UPDATE 2023 sponsors</a:t>
            </a:r>
          </a:p>
          <a:p>
            <a:endParaRPr lang="en-US" dirty="0"/>
          </a:p>
        </p:txBody>
      </p:sp>
      <p:sp>
        <p:nvSpPr>
          <p:cNvPr id="4" name="Slide Number Placeholder 3"/>
          <p:cNvSpPr>
            <a:spLocks noGrp="1"/>
          </p:cNvSpPr>
          <p:nvPr>
            <p:ph type="sldNum" sz="quarter" idx="5"/>
          </p:nvPr>
        </p:nvSpPr>
        <p:spPr/>
        <p:txBody>
          <a:bodyPr/>
          <a:lstStyle/>
          <a:p>
            <a:fld id="{D5C076D7-BA14-4D73-BD92-B0A062C8883D}" type="slidenum">
              <a:rPr lang="en-US" smtClean="0"/>
              <a:t>11</a:t>
            </a:fld>
            <a:endParaRPr lang="en-US"/>
          </a:p>
        </p:txBody>
      </p:sp>
    </p:spTree>
    <p:extLst>
      <p:ext uri="{BB962C8B-B14F-4D97-AF65-F5344CB8AC3E}">
        <p14:creationId xmlns:p14="http://schemas.microsoft.com/office/powerpoint/2010/main" val="91149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e2f5cf22d_0_38:notes"/>
          <p:cNvSpPr>
            <a:spLocks noGrp="1" noRot="1" noChangeAspect="1"/>
          </p:cNvSpPr>
          <p:nvPr>
            <p:ph type="sldImg" idx="2"/>
          </p:nvPr>
        </p:nvSpPr>
        <p:spPr>
          <a:xfrm>
            <a:off x="-16992600" y="-11796713"/>
            <a:ext cx="22159913" cy="12465051"/>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
            <a:headEnd type="none" w="sm" len="sm"/>
            <a:tailEnd type="none" w="sm" len="sm"/>
          </a:ln>
        </p:spPr>
      </p:sp>
      <p:sp>
        <p:nvSpPr>
          <p:cNvPr id="214" name="Google Shape;214;g4e2f5cf22d_0_38:notes"/>
          <p:cNvSpPr txBox="1">
            <a:spLocks noGrp="1"/>
          </p:cNvSpPr>
          <p:nvPr>
            <p:ph type="body" idx="1"/>
          </p:nvPr>
        </p:nvSpPr>
        <p:spPr>
          <a:xfrm>
            <a:off x="685800" y="4343400"/>
            <a:ext cx="5457900" cy="40863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a:t>update dates 2024</a:t>
            </a:r>
            <a:endParaRPr sz="2400" u="none" strike="noStrike" cap="none">
              <a:solidFill>
                <a:schemeClr val="dk1"/>
              </a:solidFill>
              <a:ea typeface="Nunito"/>
              <a:cs typeface="Arial" panose="020B0604020202020204" pitchFamily="34" charset="0"/>
              <a:sym typeface="Nuni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122363"/>
            <a:ext cx="10363200" cy="2387600"/>
          </a:xfrm>
        </p:spPr>
        <p:txBody>
          <a:bodyPr anchor="b"/>
          <a:lstStyle>
            <a:lvl1pPr algn="ctr">
              <a:defRPr sz="6000"/>
            </a:lvl1pPr>
          </a:lstStyle>
          <a:p>
            <a:r>
              <a:rPr lang="en-US" dirty="0"/>
              <a:t>Woodbury Royals Lacrosse</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Spring 2024 Parent Meeting</a:t>
            </a:r>
          </a:p>
        </p:txBody>
      </p:sp>
      <p:sp>
        <p:nvSpPr>
          <p:cNvPr id="4" name="Date Placeholder 3"/>
          <p:cNvSpPr>
            <a:spLocks noGrp="1"/>
          </p:cNvSpPr>
          <p:nvPr>
            <p:ph type="dt" sz="half" idx="10"/>
          </p:nvPr>
        </p:nvSpPr>
        <p:spPr/>
        <p:txBody>
          <a:bodyPr/>
          <a:lstStyle/>
          <a:p>
            <a:fld id="{4627B0E1-1DA6-4EA8-B66F-6624A50ED803}" type="datetimeFigureOut">
              <a:rPr lang="en-US" smtClean="0"/>
              <a:t>1/22/24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9FC56-7029-45E0-ACE5-655280FEF51F}" type="slidenum">
              <a:rPr lang="en-US" smtClean="0"/>
              <a:t>‹#›</a:t>
            </a:fld>
            <a:endParaRPr lang="en-US"/>
          </a:p>
        </p:txBody>
      </p:sp>
    </p:spTree>
    <p:extLst>
      <p:ext uri="{BB962C8B-B14F-4D97-AF65-F5344CB8AC3E}">
        <p14:creationId xmlns:p14="http://schemas.microsoft.com/office/powerpoint/2010/main" val="1397003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27B0E1-1DA6-4EA8-B66F-6624A50ED803}" type="datetimeFigureOut">
              <a:rPr lang="en-US" smtClean="0"/>
              <a:t>1/22/24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9FC56-7029-45E0-ACE5-655280FEF51F}" type="slidenum">
              <a:rPr lang="en-US" smtClean="0"/>
              <a:t>‹#›</a:t>
            </a:fld>
            <a:endParaRPr lang="en-US"/>
          </a:p>
        </p:txBody>
      </p:sp>
    </p:spTree>
    <p:extLst>
      <p:ext uri="{BB962C8B-B14F-4D97-AF65-F5344CB8AC3E}">
        <p14:creationId xmlns:p14="http://schemas.microsoft.com/office/powerpoint/2010/main" val="3443067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27B0E1-1DA6-4EA8-B66F-6624A50ED803}" type="datetimeFigureOut">
              <a:rPr lang="en-US" smtClean="0"/>
              <a:t>1/22/24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9FC56-7029-45E0-ACE5-655280FEF51F}" type="slidenum">
              <a:rPr lang="en-US" smtClean="0"/>
              <a:t>‹#›</a:t>
            </a:fld>
            <a:endParaRPr lang="en-US"/>
          </a:p>
        </p:txBody>
      </p:sp>
    </p:spTree>
    <p:extLst>
      <p:ext uri="{BB962C8B-B14F-4D97-AF65-F5344CB8AC3E}">
        <p14:creationId xmlns:p14="http://schemas.microsoft.com/office/powerpoint/2010/main" val="658537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6A277-0E45-6661-E1ED-8445439D0D1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29EE59F-763B-A304-AB10-A30D186DA9B3}"/>
              </a:ext>
            </a:extLst>
          </p:cNvPr>
          <p:cNvSpPr>
            <a:spLocks noGrp="1"/>
          </p:cNvSpPr>
          <p:nvPr>
            <p:ph type="dt" sz="half" idx="10"/>
          </p:nvPr>
        </p:nvSpPr>
        <p:spPr/>
        <p:txBody>
          <a:bodyPr/>
          <a:lstStyle/>
          <a:p>
            <a:fld id="{4627B0E1-1DA6-4EA8-B66F-6624A50ED803}" type="datetimeFigureOut">
              <a:rPr lang="en-US" smtClean="0"/>
              <a:t>1/22/24</a:t>
            </a:fld>
            <a:endParaRPr lang="en-US"/>
          </a:p>
        </p:txBody>
      </p:sp>
      <p:sp>
        <p:nvSpPr>
          <p:cNvPr id="4" name="Footer Placeholder 3">
            <a:extLst>
              <a:ext uri="{FF2B5EF4-FFF2-40B4-BE49-F238E27FC236}">
                <a16:creationId xmlns:a16="http://schemas.microsoft.com/office/drawing/2014/main" id="{A63CB535-A789-9FA9-3AD4-4282B5C1E3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C651A1-7B85-D4C2-CB48-D29C8564BC6B}"/>
              </a:ext>
            </a:extLst>
          </p:cNvPr>
          <p:cNvSpPr>
            <a:spLocks noGrp="1"/>
          </p:cNvSpPr>
          <p:nvPr>
            <p:ph type="sldNum" sz="quarter" idx="12"/>
          </p:nvPr>
        </p:nvSpPr>
        <p:spPr/>
        <p:txBody>
          <a:bodyPr/>
          <a:lstStyle/>
          <a:p>
            <a:fld id="{5E29FC56-7029-45E0-ACE5-655280FEF51F}" type="slidenum">
              <a:rPr lang="en-US" smtClean="0"/>
              <a:t>‹#›</a:t>
            </a:fld>
            <a:endParaRPr lang="en-US"/>
          </a:p>
        </p:txBody>
      </p:sp>
    </p:spTree>
    <p:extLst>
      <p:ext uri="{BB962C8B-B14F-4D97-AF65-F5344CB8AC3E}">
        <p14:creationId xmlns:p14="http://schemas.microsoft.com/office/powerpoint/2010/main" val="1214543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Default">
  <p:cSld name="2_Default">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2695722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11123"/>
            <a:ext cx="8527181" cy="1300043"/>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27B0E1-1DA6-4EA8-B66F-6624A50ED803}" type="datetimeFigureOut">
              <a:rPr lang="en-US" smtClean="0"/>
              <a:t>1/22/24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9FC56-7029-45E0-ACE5-655280FEF51F}" type="slidenum">
              <a:rPr lang="en-US" smtClean="0"/>
              <a:t>‹#›</a:t>
            </a:fld>
            <a:endParaRPr lang="en-US"/>
          </a:p>
        </p:txBody>
      </p:sp>
    </p:spTree>
    <p:extLst>
      <p:ext uri="{BB962C8B-B14F-4D97-AF65-F5344CB8AC3E}">
        <p14:creationId xmlns:p14="http://schemas.microsoft.com/office/powerpoint/2010/main" val="170108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27B0E1-1DA6-4EA8-B66F-6624A50ED803}" type="datetimeFigureOut">
              <a:rPr lang="en-US" smtClean="0"/>
              <a:t>1/22/24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9FC56-7029-45E0-ACE5-655280FEF51F}" type="slidenum">
              <a:rPr lang="en-US" smtClean="0"/>
              <a:t>‹#›</a:t>
            </a:fld>
            <a:endParaRPr lang="en-US"/>
          </a:p>
        </p:txBody>
      </p:sp>
    </p:spTree>
    <p:extLst>
      <p:ext uri="{BB962C8B-B14F-4D97-AF65-F5344CB8AC3E}">
        <p14:creationId xmlns:p14="http://schemas.microsoft.com/office/powerpoint/2010/main" val="2297712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27B0E1-1DA6-4EA8-B66F-6624A50ED803}" type="datetimeFigureOut">
              <a:rPr lang="en-US" smtClean="0"/>
              <a:t>1/22/24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9FC56-7029-45E0-ACE5-655280FEF51F}" type="slidenum">
              <a:rPr lang="en-US" smtClean="0"/>
              <a:t>‹#›</a:t>
            </a:fld>
            <a:endParaRPr lang="en-US"/>
          </a:p>
        </p:txBody>
      </p:sp>
    </p:spTree>
    <p:extLst>
      <p:ext uri="{BB962C8B-B14F-4D97-AF65-F5344CB8AC3E}">
        <p14:creationId xmlns:p14="http://schemas.microsoft.com/office/powerpoint/2010/main" val="3181269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27B0E1-1DA6-4EA8-B66F-6624A50ED803}" type="datetimeFigureOut">
              <a:rPr lang="en-US" smtClean="0"/>
              <a:t>1/22/24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29FC56-7029-45E0-ACE5-655280FEF51F}" type="slidenum">
              <a:rPr lang="en-US" smtClean="0"/>
              <a:t>‹#›</a:t>
            </a:fld>
            <a:endParaRPr lang="en-US"/>
          </a:p>
        </p:txBody>
      </p:sp>
    </p:spTree>
    <p:extLst>
      <p:ext uri="{BB962C8B-B14F-4D97-AF65-F5344CB8AC3E}">
        <p14:creationId xmlns:p14="http://schemas.microsoft.com/office/powerpoint/2010/main" val="3481174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27B0E1-1DA6-4EA8-B66F-6624A50ED803}" type="datetimeFigureOut">
              <a:rPr lang="en-US" smtClean="0"/>
              <a:t>1/22/24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29FC56-7029-45E0-ACE5-655280FEF51F}" type="slidenum">
              <a:rPr lang="en-US" smtClean="0"/>
              <a:t>‹#›</a:t>
            </a:fld>
            <a:endParaRPr lang="en-US"/>
          </a:p>
        </p:txBody>
      </p:sp>
    </p:spTree>
    <p:extLst>
      <p:ext uri="{BB962C8B-B14F-4D97-AF65-F5344CB8AC3E}">
        <p14:creationId xmlns:p14="http://schemas.microsoft.com/office/powerpoint/2010/main" val="365595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27B0E1-1DA6-4EA8-B66F-6624A50ED803}" type="datetimeFigureOut">
              <a:rPr lang="en-US" smtClean="0"/>
              <a:t>1/22/24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29FC56-7029-45E0-ACE5-655280FEF51F}" type="slidenum">
              <a:rPr lang="en-US" smtClean="0"/>
              <a:t>‹#›</a:t>
            </a:fld>
            <a:endParaRPr lang="en-US"/>
          </a:p>
        </p:txBody>
      </p:sp>
    </p:spTree>
    <p:extLst>
      <p:ext uri="{BB962C8B-B14F-4D97-AF65-F5344CB8AC3E}">
        <p14:creationId xmlns:p14="http://schemas.microsoft.com/office/powerpoint/2010/main" val="2892967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27B0E1-1DA6-4EA8-B66F-6624A50ED803}" type="datetimeFigureOut">
              <a:rPr lang="en-US" smtClean="0"/>
              <a:t>1/22/24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9FC56-7029-45E0-ACE5-655280FEF51F}" type="slidenum">
              <a:rPr lang="en-US" smtClean="0"/>
              <a:t>‹#›</a:t>
            </a:fld>
            <a:endParaRPr lang="en-US"/>
          </a:p>
        </p:txBody>
      </p:sp>
    </p:spTree>
    <p:extLst>
      <p:ext uri="{BB962C8B-B14F-4D97-AF65-F5344CB8AC3E}">
        <p14:creationId xmlns:p14="http://schemas.microsoft.com/office/powerpoint/2010/main" val="686840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27B0E1-1DA6-4EA8-B66F-6624A50ED803}" type="datetimeFigureOut">
              <a:rPr lang="en-US" smtClean="0"/>
              <a:t>1/22/24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9FC56-7029-45E0-ACE5-655280FEF51F}" type="slidenum">
              <a:rPr lang="en-US" smtClean="0"/>
              <a:t>‹#›</a:t>
            </a:fld>
            <a:endParaRPr lang="en-US"/>
          </a:p>
        </p:txBody>
      </p:sp>
    </p:spTree>
    <p:extLst>
      <p:ext uri="{BB962C8B-B14F-4D97-AF65-F5344CB8AC3E}">
        <p14:creationId xmlns:p14="http://schemas.microsoft.com/office/powerpoint/2010/main" val="640342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8344301" cy="99203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2/28/2024</a:t>
            </a: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Spring Parent Meeting	</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1</a:t>
            </a:r>
          </a:p>
        </p:txBody>
      </p:sp>
      <p:pic>
        <p:nvPicPr>
          <p:cNvPr id="8" name="Picture 7" descr="A logo of a royal crest">
            <a:extLst>
              <a:ext uri="{FF2B5EF4-FFF2-40B4-BE49-F238E27FC236}">
                <a16:creationId xmlns:a16="http://schemas.microsoft.com/office/drawing/2014/main" id="{E6D95D45-EDF8-6AA7-774A-238357BBF12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430211" y="136523"/>
            <a:ext cx="2662073" cy="1690690"/>
          </a:xfrm>
          <a:prstGeom prst="rect">
            <a:avLst/>
          </a:prstGeom>
        </p:spPr>
      </p:pic>
    </p:spTree>
    <p:extLst>
      <p:ext uri="{BB962C8B-B14F-4D97-AF65-F5344CB8AC3E}">
        <p14:creationId xmlns:p14="http://schemas.microsoft.com/office/powerpoint/2010/main" val="1130383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www.mshsl.org/sites/default/files/2020-08/2020-2021-mshsl-elig-brochure_0.pdf"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whsactivites.org/"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mailto:sgarcia1@sowashco.or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woodburyunitedlax.com/"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royalslacrosse.com/page/show/241564-calendar"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0.jpg"/><Relationship Id="rId4" Type="http://schemas.openxmlformats.org/officeDocument/2006/relationships/hyperlink" Target="http://www.suburbaneast.org/"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www.suburbaneast.org/" TargetMode="External"/><Relationship Id="rId3" Type="http://schemas.openxmlformats.org/officeDocument/2006/relationships/hyperlink" Target="mailto:JLWORWA@GMAIL.COM" TargetMode="External"/><Relationship Id="rId7" Type="http://schemas.openxmlformats.org/officeDocument/2006/relationships/hyperlink" Target="http://www.mnlaxhub.com/"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hyperlink" Target="http://www.whsactivities.org/" TargetMode="External"/><Relationship Id="rId5" Type="http://schemas.openxmlformats.org/officeDocument/2006/relationships/hyperlink" Target="mailto:INFO@ROYALSLACROSSE.COM" TargetMode="External"/><Relationship Id="rId10" Type="http://schemas.openxmlformats.org/officeDocument/2006/relationships/hyperlink" Target="http://www.mshsl.org/SPORTS-AND-ACTIVITIES/LACROSSE-BOYS" TargetMode="External"/><Relationship Id="rId4" Type="http://schemas.openxmlformats.org/officeDocument/2006/relationships/hyperlink" Target="mailto:MARTIN.MITSCH@GMAIL.COM" TargetMode="External"/><Relationship Id="rId9" Type="http://schemas.openxmlformats.org/officeDocument/2006/relationships/hyperlink" Target="http://www.royalslacrosse.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4F8A7E-DA6E-396E-60B2-6BB26F241419}"/>
              </a:ext>
            </a:extLst>
          </p:cNvPr>
          <p:cNvSpPr>
            <a:spLocks noGrp="1"/>
          </p:cNvSpPr>
          <p:nvPr>
            <p:ph type="ctrTitle"/>
          </p:nvPr>
        </p:nvSpPr>
        <p:spPr>
          <a:xfrm>
            <a:off x="7181385" y="981308"/>
            <a:ext cx="3568391" cy="3647926"/>
          </a:xfrm>
          <a:noFill/>
        </p:spPr>
        <p:txBody>
          <a:bodyPr>
            <a:normAutofit/>
          </a:bodyPr>
          <a:lstStyle/>
          <a:p>
            <a:pPr algn="l"/>
            <a:r>
              <a:rPr lang="en-US" sz="4800" dirty="0">
                <a:latin typeface="Arial" panose="020B0604020202020204" pitchFamily="34" charset="0"/>
              </a:rPr>
              <a:t>Woodbury Royals</a:t>
            </a:r>
            <a:br>
              <a:rPr lang="en-US" sz="4800" dirty="0">
                <a:latin typeface="Arial" panose="020B0604020202020204" pitchFamily="34" charset="0"/>
              </a:rPr>
            </a:br>
            <a:r>
              <a:rPr lang="en-US" sz="4800" dirty="0">
                <a:latin typeface="Arial" panose="020B0604020202020204" pitchFamily="34" charset="0"/>
              </a:rPr>
              <a:t>Boys Lacrosse</a:t>
            </a:r>
            <a:br>
              <a:rPr lang="en-US" sz="4800" dirty="0">
                <a:latin typeface="Arial" panose="020B0604020202020204" pitchFamily="34" charset="0"/>
              </a:rPr>
            </a:br>
            <a:endParaRPr lang="en-US" sz="4800" dirty="0">
              <a:latin typeface="Arial" panose="020B0604020202020204" pitchFamily="34" charset="0"/>
            </a:endParaRPr>
          </a:p>
        </p:txBody>
      </p:sp>
      <p:sp>
        <p:nvSpPr>
          <p:cNvPr id="5" name="Subtitle 4">
            <a:extLst>
              <a:ext uri="{FF2B5EF4-FFF2-40B4-BE49-F238E27FC236}">
                <a16:creationId xmlns:a16="http://schemas.microsoft.com/office/drawing/2014/main" id="{F45A2E7D-18A6-1C78-9AE4-75390F0A905B}"/>
              </a:ext>
            </a:extLst>
          </p:cNvPr>
          <p:cNvSpPr>
            <a:spLocks noGrp="1"/>
          </p:cNvSpPr>
          <p:nvPr>
            <p:ph type="subTitle" idx="1"/>
          </p:nvPr>
        </p:nvSpPr>
        <p:spPr>
          <a:xfrm>
            <a:off x="7380408" y="4629234"/>
            <a:ext cx="3852274" cy="1485319"/>
          </a:xfrm>
          <a:noFill/>
        </p:spPr>
        <p:txBody>
          <a:bodyPr>
            <a:normAutofit fontScale="92500" lnSpcReduction="10000"/>
          </a:bodyPr>
          <a:lstStyle/>
          <a:p>
            <a:pPr algn="l"/>
            <a:r>
              <a:rPr lang="en-US" b="1" dirty="0"/>
              <a:t>Parent/Guardian &amp; Player Informational Meeting</a:t>
            </a:r>
          </a:p>
          <a:p>
            <a:pPr algn="l"/>
            <a:endParaRPr lang="en-US" b="1" dirty="0"/>
          </a:p>
          <a:p>
            <a:pPr algn="l"/>
            <a:r>
              <a:rPr lang="en-US" b="1" dirty="0"/>
              <a:t>February 2024</a:t>
            </a:r>
          </a:p>
        </p:txBody>
      </p:sp>
      <p:pic>
        <p:nvPicPr>
          <p:cNvPr id="6" name="Picture 5" descr="A blue and white logo&#10;&#10;Description automatically generated">
            <a:extLst>
              <a:ext uri="{FF2B5EF4-FFF2-40B4-BE49-F238E27FC236}">
                <a16:creationId xmlns:a16="http://schemas.microsoft.com/office/drawing/2014/main" id="{6EF108B2-D64C-4E39-A3B5-740DAE0B8455}"/>
              </a:ext>
            </a:extLst>
          </p:cNvPr>
          <p:cNvPicPr>
            <a:picLocks noChangeAspect="1"/>
          </p:cNvPicPr>
          <p:nvPr/>
        </p:nvPicPr>
        <p:blipFill rotWithShape="1">
          <a:blip r:embed="rId3"/>
          <a:srcRect t="1929" r="-1" b="-1"/>
          <a:stretch/>
        </p:blipFill>
        <p:spPr>
          <a:xfrm>
            <a:off x="20" y="10"/>
            <a:ext cx="6992881" cy="6857990"/>
          </a:xfrm>
          <a:prstGeom prst="rect">
            <a:avLst/>
          </a:prstGeom>
        </p:spPr>
      </p:pic>
    </p:spTree>
    <p:extLst>
      <p:ext uri="{BB962C8B-B14F-4D97-AF65-F5344CB8AC3E}">
        <p14:creationId xmlns:p14="http://schemas.microsoft.com/office/powerpoint/2010/main" val="2984298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1649C-9874-D8E9-CDC3-D306496A9C69}"/>
              </a:ext>
            </a:extLst>
          </p:cNvPr>
          <p:cNvSpPr>
            <a:spLocks noGrp="1"/>
          </p:cNvSpPr>
          <p:nvPr>
            <p:ph type="title"/>
          </p:nvPr>
        </p:nvSpPr>
        <p:spPr>
          <a:xfrm>
            <a:off x="709246" y="108"/>
            <a:ext cx="8527181" cy="1300043"/>
          </a:xfrm>
        </p:spPr>
        <p:txBody>
          <a:bodyPr/>
          <a:lstStyle/>
          <a:p>
            <a:r>
              <a:rPr lang="en-US" b="1">
                <a:latin typeface="Arial"/>
                <a:cs typeface="Arial"/>
              </a:rPr>
              <a:t>Sponsorships</a:t>
            </a:r>
          </a:p>
        </p:txBody>
      </p:sp>
      <p:sp>
        <p:nvSpPr>
          <p:cNvPr id="3" name="Content Placeholder 2">
            <a:extLst>
              <a:ext uri="{FF2B5EF4-FFF2-40B4-BE49-F238E27FC236}">
                <a16:creationId xmlns:a16="http://schemas.microsoft.com/office/drawing/2014/main" id="{B4A5436B-BCDE-F761-DAFC-B3CD58E05013}"/>
              </a:ext>
            </a:extLst>
          </p:cNvPr>
          <p:cNvSpPr>
            <a:spLocks noGrp="1"/>
          </p:cNvSpPr>
          <p:nvPr>
            <p:ph idx="1"/>
          </p:nvPr>
        </p:nvSpPr>
        <p:spPr>
          <a:xfrm>
            <a:off x="838200" y="1271240"/>
            <a:ext cx="10515600" cy="5256882"/>
          </a:xfrm>
        </p:spPr>
        <p:txBody>
          <a:bodyPr>
            <a:normAutofit fontScale="70000" lnSpcReduction="20000"/>
          </a:bodyPr>
          <a:lstStyle/>
          <a:p>
            <a:pPr marL="0" indent="0">
              <a:buClr>
                <a:srgbClr val="000000"/>
              </a:buClr>
              <a:buSzPts val="3600"/>
              <a:buNone/>
            </a:pPr>
            <a:r>
              <a:rPr lang="en-US" kern="0" dirty="0">
                <a:solidFill>
                  <a:srgbClr val="000000"/>
                </a:solidFill>
                <a:ea typeface="Nunito"/>
                <a:cs typeface="Arial" panose="020B0604020202020204" pitchFamily="34" charset="0"/>
                <a:sym typeface="Nunito"/>
              </a:rPr>
              <a:t>Gold - $1,000 +</a:t>
            </a:r>
          </a:p>
          <a:p>
            <a:pPr marL="457200" lvl="1" indent="0">
              <a:buClr>
                <a:srgbClr val="000000"/>
              </a:buClr>
              <a:buSzPts val="3600"/>
              <a:buNone/>
            </a:pPr>
            <a:r>
              <a:rPr lang="en-US" kern="0" dirty="0">
                <a:solidFill>
                  <a:srgbClr val="000000"/>
                </a:solidFill>
                <a:ea typeface="Nunito"/>
                <a:cs typeface="Arial" panose="020B0604020202020204" pitchFamily="34" charset="0"/>
                <a:sym typeface="Nunito"/>
              </a:rPr>
              <a:t>Logo &amp; contact on webpage; announced at home games</a:t>
            </a:r>
          </a:p>
          <a:p>
            <a:pPr marL="457200" lvl="1" indent="0">
              <a:buClr>
                <a:srgbClr val="000000"/>
              </a:buClr>
              <a:buSzPts val="3600"/>
              <a:buNone/>
            </a:pPr>
            <a:r>
              <a:rPr lang="en-US" kern="0" dirty="0">
                <a:solidFill>
                  <a:srgbClr val="000000"/>
                </a:solidFill>
                <a:ea typeface="Nunito"/>
                <a:cs typeface="Arial" panose="020B0604020202020204" pitchFamily="34" charset="0"/>
                <a:sym typeface="Nunito"/>
              </a:rPr>
              <a:t>Logo on banner displayed at home games</a:t>
            </a:r>
          </a:p>
          <a:p>
            <a:pPr marL="457200" lvl="1" indent="0">
              <a:buClr>
                <a:srgbClr val="000000"/>
              </a:buClr>
              <a:buSzPts val="3600"/>
              <a:buNone/>
            </a:pPr>
            <a:r>
              <a:rPr lang="en-US" kern="0" dirty="0">
                <a:solidFill>
                  <a:srgbClr val="000000"/>
                </a:solidFill>
                <a:ea typeface="Nunito"/>
                <a:cs typeface="Arial" panose="020B0604020202020204" pitchFamily="34" charset="0"/>
                <a:sym typeface="Nunito"/>
              </a:rPr>
              <a:t>Ability to provide promo materials</a:t>
            </a:r>
          </a:p>
          <a:p>
            <a:pPr marL="457200" lvl="1" indent="0">
              <a:buClr>
                <a:srgbClr val="000000"/>
              </a:buClr>
              <a:buSzPts val="3600"/>
              <a:buNone/>
            </a:pPr>
            <a:r>
              <a:rPr lang="en-US" kern="0" dirty="0">
                <a:solidFill>
                  <a:srgbClr val="000000"/>
                </a:solidFill>
                <a:ea typeface="Nunito"/>
                <a:cs typeface="Arial" panose="020B0604020202020204" pitchFamily="34" charset="0"/>
                <a:sym typeface="Nunito"/>
              </a:rPr>
              <a:t>Included in tagline for email communications </a:t>
            </a:r>
            <a:endParaRPr lang="en-US" sz="800" kern="0" dirty="0">
              <a:solidFill>
                <a:srgbClr val="000000"/>
              </a:solidFill>
              <a:ea typeface="Nunito"/>
              <a:cs typeface="Arial" panose="020B0604020202020204" pitchFamily="34" charset="0"/>
              <a:sym typeface="Nunito"/>
            </a:endParaRPr>
          </a:p>
          <a:p>
            <a:pPr marL="457200" lvl="1" indent="0">
              <a:buClr>
                <a:srgbClr val="000000"/>
              </a:buClr>
              <a:buSzPts val="3600"/>
              <a:buNone/>
            </a:pPr>
            <a:endParaRPr lang="en-US" kern="0" dirty="0">
              <a:solidFill>
                <a:srgbClr val="000000"/>
              </a:solidFill>
              <a:ea typeface="Nunito"/>
              <a:cs typeface="Arial" panose="020B0604020202020204" pitchFamily="34" charset="0"/>
              <a:sym typeface="Nunito"/>
            </a:endParaRPr>
          </a:p>
          <a:p>
            <a:pPr marL="0" indent="0">
              <a:buClr>
                <a:srgbClr val="000000"/>
              </a:buClr>
              <a:buSzPts val="3600"/>
              <a:buNone/>
            </a:pPr>
            <a:r>
              <a:rPr lang="en-US" kern="0" dirty="0">
                <a:solidFill>
                  <a:srgbClr val="000000"/>
                </a:solidFill>
                <a:ea typeface="Nunito"/>
                <a:cs typeface="Arial" panose="020B0604020202020204" pitchFamily="34" charset="0"/>
                <a:sym typeface="Nunito"/>
              </a:rPr>
              <a:t>Silver - $500</a:t>
            </a:r>
          </a:p>
          <a:p>
            <a:pPr marL="457200" lvl="1" indent="0">
              <a:buClr>
                <a:srgbClr val="000000"/>
              </a:buClr>
              <a:buSzPts val="3600"/>
              <a:buNone/>
            </a:pPr>
            <a:r>
              <a:rPr lang="en-US" kern="0" dirty="0">
                <a:solidFill>
                  <a:srgbClr val="000000"/>
                </a:solidFill>
                <a:ea typeface="Nunito"/>
                <a:cs typeface="Arial" panose="020B0604020202020204" pitchFamily="34" charset="0"/>
                <a:sym typeface="Nunito"/>
              </a:rPr>
              <a:t>Logo &amp; contact on webpage; announced at home games</a:t>
            </a:r>
          </a:p>
          <a:p>
            <a:pPr marL="457200" lvl="1" indent="0">
              <a:buClr>
                <a:srgbClr val="000000"/>
              </a:buClr>
              <a:buSzPts val="3600"/>
              <a:buNone/>
            </a:pPr>
            <a:r>
              <a:rPr lang="en-US" kern="0" dirty="0">
                <a:solidFill>
                  <a:srgbClr val="000000"/>
                </a:solidFill>
                <a:ea typeface="Nunito"/>
                <a:cs typeface="Arial" panose="020B0604020202020204" pitchFamily="34" charset="0"/>
                <a:sym typeface="Nunito"/>
              </a:rPr>
              <a:t>Logo on banner displayed at home games</a:t>
            </a:r>
            <a:endParaRPr lang="en-US" sz="800" kern="0" dirty="0">
              <a:solidFill>
                <a:srgbClr val="000000"/>
              </a:solidFill>
              <a:ea typeface="Nunito"/>
              <a:cs typeface="Arial" panose="020B0604020202020204" pitchFamily="34" charset="0"/>
              <a:sym typeface="Nunito"/>
            </a:endParaRPr>
          </a:p>
          <a:p>
            <a:pPr marL="457200" lvl="1" indent="0">
              <a:buClr>
                <a:srgbClr val="000000"/>
              </a:buClr>
              <a:buSzPts val="3600"/>
              <a:buNone/>
            </a:pPr>
            <a:endParaRPr lang="en-US" kern="0" dirty="0">
              <a:solidFill>
                <a:srgbClr val="000000"/>
              </a:solidFill>
              <a:ea typeface="Nunito"/>
              <a:cs typeface="Arial" panose="020B0604020202020204" pitchFamily="34" charset="0"/>
              <a:sym typeface="Nunito"/>
            </a:endParaRPr>
          </a:p>
          <a:p>
            <a:pPr marL="0" indent="0">
              <a:buClr>
                <a:srgbClr val="000000"/>
              </a:buClr>
              <a:buSzPts val="3600"/>
              <a:buNone/>
            </a:pPr>
            <a:r>
              <a:rPr lang="en-US" kern="0" dirty="0">
                <a:solidFill>
                  <a:srgbClr val="000000"/>
                </a:solidFill>
                <a:ea typeface="Nunito"/>
                <a:cs typeface="Arial" panose="020B0604020202020204" pitchFamily="34" charset="0"/>
                <a:sym typeface="Nunito"/>
              </a:rPr>
              <a:t>Bronze - $250</a:t>
            </a:r>
          </a:p>
          <a:p>
            <a:pPr marL="457200" lvl="1" indent="0">
              <a:buClr>
                <a:srgbClr val="000000"/>
              </a:buClr>
              <a:buSzPts val="3600"/>
              <a:buNone/>
            </a:pPr>
            <a:r>
              <a:rPr lang="en-US" kern="0" dirty="0">
                <a:solidFill>
                  <a:srgbClr val="000000"/>
                </a:solidFill>
                <a:ea typeface="Nunito"/>
                <a:cs typeface="Arial" panose="020B0604020202020204" pitchFamily="34" charset="0"/>
                <a:sym typeface="Nunito"/>
              </a:rPr>
              <a:t>Logo &amp; contact on webpage; announced at home games</a:t>
            </a:r>
          </a:p>
          <a:p>
            <a:pPr marL="457200" lvl="1" indent="0">
              <a:buClr>
                <a:srgbClr val="000000"/>
              </a:buClr>
              <a:buSzPts val="3600"/>
              <a:buNone/>
            </a:pPr>
            <a:endParaRPr lang="en-US" kern="0" dirty="0">
              <a:solidFill>
                <a:srgbClr val="000000"/>
              </a:solidFill>
              <a:ea typeface="Nunito"/>
              <a:cs typeface="Arial" panose="020B0604020202020204" pitchFamily="34" charset="0"/>
              <a:sym typeface="Nunito"/>
            </a:endParaRPr>
          </a:p>
          <a:p>
            <a:pPr marL="0" indent="0">
              <a:buClr>
                <a:srgbClr val="000000"/>
              </a:buClr>
              <a:buSzPts val="3600"/>
              <a:buNone/>
            </a:pPr>
            <a:r>
              <a:rPr lang="en-US" kern="0" dirty="0">
                <a:solidFill>
                  <a:srgbClr val="000000"/>
                </a:solidFill>
                <a:ea typeface="Nunito"/>
                <a:cs typeface="Arial" panose="020B0604020202020204" pitchFamily="34" charset="0"/>
                <a:sym typeface="Nunito"/>
              </a:rPr>
              <a:t>“In-Kind” - contributions like gift cards, merchandise, catering, or services.</a:t>
            </a:r>
          </a:p>
          <a:p>
            <a:pPr marL="0" indent="0">
              <a:buClr>
                <a:srgbClr val="000000"/>
              </a:buClr>
              <a:buSzPts val="3600"/>
              <a:buNone/>
            </a:pPr>
            <a:endParaRPr lang="en-US" kern="0" dirty="0">
              <a:solidFill>
                <a:srgbClr val="000000"/>
              </a:solidFill>
              <a:ea typeface="Nunito"/>
              <a:cs typeface="Arial" panose="020B0604020202020204" pitchFamily="34" charset="0"/>
              <a:sym typeface="Nunito"/>
            </a:endParaRPr>
          </a:p>
          <a:p>
            <a:pPr marL="0" indent="0">
              <a:buClr>
                <a:srgbClr val="000000"/>
              </a:buClr>
              <a:buSzPts val="4200"/>
              <a:buNone/>
            </a:pPr>
            <a:r>
              <a:rPr lang="en-US" kern="0" dirty="0">
                <a:solidFill>
                  <a:srgbClr val="000000"/>
                </a:solidFill>
                <a:ea typeface="Nunito"/>
                <a:cs typeface="Arial" panose="020B0604020202020204" pitchFamily="34" charset="0"/>
                <a:sym typeface="Nunito"/>
              </a:rPr>
              <a:t>Please take advantage of employer matches for donations or volunteering</a:t>
            </a:r>
          </a:p>
          <a:p>
            <a:pPr marL="0" indent="0">
              <a:buClr>
                <a:srgbClr val="000000"/>
              </a:buClr>
              <a:buSzPts val="4200"/>
              <a:buNone/>
            </a:pPr>
            <a:endParaRPr lang="en-US" kern="0" dirty="0">
              <a:solidFill>
                <a:srgbClr val="000000"/>
              </a:solidFill>
              <a:ea typeface="Nunito"/>
              <a:cs typeface="Arial" panose="020B0604020202020204" pitchFamily="34" charset="0"/>
              <a:sym typeface="Nunito"/>
            </a:endParaRPr>
          </a:p>
          <a:p>
            <a:pPr marL="0" indent="0">
              <a:buClr>
                <a:srgbClr val="000000"/>
              </a:buClr>
              <a:buSzPts val="3600"/>
              <a:buNone/>
            </a:pPr>
            <a:r>
              <a:rPr lang="en-US" kern="0" dirty="0">
                <a:solidFill>
                  <a:srgbClr val="000000"/>
                </a:solidFill>
                <a:ea typeface="Nunito"/>
                <a:cs typeface="Arial" panose="020B0604020202020204" pitchFamily="34" charset="0"/>
                <a:sym typeface="Nunito"/>
              </a:rPr>
              <a:t>PLEASE LEVERAGE your networks! </a:t>
            </a:r>
          </a:p>
          <a:p>
            <a:endParaRPr lang="en-US" dirty="0"/>
          </a:p>
        </p:txBody>
      </p:sp>
    </p:spTree>
    <p:extLst>
      <p:ext uri="{BB962C8B-B14F-4D97-AF65-F5344CB8AC3E}">
        <p14:creationId xmlns:p14="http://schemas.microsoft.com/office/powerpoint/2010/main" val="1404267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85F175-7B1F-8B4D-C648-5BCB04946377}"/>
              </a:ext>
            </a:extLst>
          </p:cNvPr>
          <p:cNvSpPr>
            <a:spLocks noGrp="1"/>
          </p:cNvSpPr>
          <p:nvPr>
            <p:ph type="title"/>
          </p:nvPr>
        </p:nvSpPr>
        <p:spPr/>
        <p:txBody>
          <a:bodyPr/>
          <a:lstStyle/>
          <a:p>
            <a:r>
              <a:rPr lang="en-US" b="1">
                <a:latin typeface="Arial"/>
                <a:cs typeface="Arial"/>
              </a:rPr>
              <a:t>2023 Sponsors </a:t>
            </a:r>
            <a:endParaRPr lang="en-US" dirty="0">
              <a:latin typeface="Arial" panose="020B0604020202020204" pitchFamily="34" charset="0"/>
            </a:endParaRPr>
          </a:p>
        </p:txBody>
      </p:sp>
      <p:pic>
        <p:nvPicPr>
          <p:cNvPr id="4" name="Google Shape;208;p13">
            <a:extLst>
              <a:ext uri="{FF2B5EF4-FFF2-40B4-BE49-F238E27FC236}">
                <a16:creationId xmlns:a16="http://schemas.microsoft.com/office/drawing/2014/main" id="{C1CF1D97-AD87-13F3-0BF3-D07E09BA78BC}"/>
              </a:ext>
            </a:extLst>
          </p:cNvPr>
          <p:cNvPicPr preferRelativeResize="0"/>
          <p:nvPr/>
        </p:nvPicPr>
        <p:blipFill>
          <a:blip r:embed="rId3">
            <a:alphaModFix/>
          </a:blip>
          <a:stretch>
            <a:fillRect/>
          </a:stretch>
        </p:blipFill>
        <p:spPr>
          <a:xfrm>
            <a:off x="447875" y="1211433"/>
            <a:ext cx="4562475" cy="3533775"/>
          </a:xfrm>
          <a:prstGeom prst="rect">
            <a:avLst/>
          </a:prstGeom>
          <a:noFill/>
          <a:ln>
            <a:noFill/>
          </a:ln>
        </p:spPr>
      </p:pic>
      <p:pic>
        <p:nvPicPr>
          <p:cNvPr id="5" name="Google Shape;210;p13">
            <a:extLst>
              <a:ext uri="{FF2B5EF4-FFF2-40B4-BE49-F238E27FC236}">
                <a16:creationId xmlns:a16="http://schemas.microsoft.com/office/drawing/2014/main" id="{5E0709DB-3359-F5E7-AE7E-EBE18A8D8553}"/>
              </a:ext>
            </a:extLst>
          </p:cNvPr>
          <p:cNvPicPr preferRelativeResize="0"/>
          <p:nvPr/>
        </p:nvPicPr>
        <p:blipFill>
          <a:blip r:embed="rId4">
            <a:alphaModFix/>
          </a:blip>
          <a:stretch>
            <a:fillRect/>
          </a:stretch>
        </p:blipFill>
        <p:spPr>
          <a:xfrm>
            <a:off x="5208890" y="1312691"/>
            <a:ext cx="4691063" cy="2566988"/>
          </a:xfrm>
          <a:prstGeom prst="rect">
            <a:avLst/>
          </a:prstGeom>
          <a:noFill/>
          <a:ln>
            <a:noFill/>
          </a:ln>
        </p:spPr>
      </p:pic>
      <p:pic>
        <p:nvPicPr>
          <p:cNvPr id="6" name="Google Shape;211;p13">
            <a:extLst>
              <a:ext uri="{FF2B5EF4-FFF2-40B4-BE49-F238E27FC236}">
                <a16:creationId xmlns:a16="http://schemas.microsoft.com/office/drawing/2014/main" id="{549232D7-809F-E8A7-12AA-B9FDC1073B82}"/>
              </a:ext>
            </a:extLst>
          </p:cNvPr>
          <p:cNvPicPr preferRelativeResize="0"/>
          <p:nvPr/>
        </p:nvPicPr>
        <p:blipFill>
          <a:blip r:embed="rId5">
            <a:alphaModFix/>
          </a:blip>
          <a:stretch>
            <a:fillRect/>
          </a:stretch>
        </p:blipFill>
        <p:spPr>
          <a:xfrm>
            <a:off x="5208890" y="4111530"/>
            <a:ext cx="5522728" cy="2566987"/>
          </a:xfrm>
          <a:prstGeom prst="rect">
            <a:avLst/>
          </a:prstGeom>
          <a:noFill/>
          <a:ln>
            <a:noFill/>
          </a:ln>
        </p:spPr>
      </p:pic>
    </p:spTree>
    <p:extLst>
      <p:ext uri="{BB962C8B-B14F-4D97-AF65-F5344CB8AC3E}">
        <p14:creationId xmlns:p14="http://schemas.microsoft.com/office/powerpoint/2010/main" val="4241759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p14"/>
          <p:cNvSpPr txBox="1"/>
          <p:nvPr/>
        </p:nvSpPr>
        <p:spPr>
          <a:xfrm>
            <a:off x="1255605" y="2276088"/>
            <a:ext cx="3750900" cy="415500"/>
          </a:xfrm>
          <a:prstGeom prst="rect">
            <a:avLst/>
          </a:prstGeom>
          <a:noFill/>
          <a:ln>
            <a:noFill/>
          </a:ln>
        </p:spPr>
        <p:txBody>
          <a:bodyPr spcFirstLastPara="1" wrap="square" lIns="45713" tIns="22850" rIns="45713" bIns="22850" anchor="t" anchorCtr="0">
            <a:noAutofit/>
          </a:bodyPr>
          <a:lstStyle/>
          <a:p>
            <a:pPr>
              <a:buClr>
                <a:srgbClr val="000000"/>
              </a:buClr>
            </a:pPr>
            <a:endParaRPr sz="2400" kern="0">
              <a:solidFill>
                <a:srgbClr val="1B243B"/>
              </a:solidFill>
              <a:latin typeface="Arial" panose="020B0604020202020204" pitchFamily="34" charset="0"/>
              <a:ea typeface="Nunito"/>
              <a:cs typeface="Arial" panose="020B0604020202020204" pitchFamily="34" charset="0"/>
              <a:sym typeface="Nunito"/>
            </a:endParaRPr>
          </a:p>
        </p:txBody>
      </p:sp>
      <p:sp>
        <p:nvSpPr>
          <p:cNvPr id="218" name="Google Shape;218;p14"/>
          <p:cNvSpPr txBox="1"/>
          <p:nvPr/>
        </p:nvSpPr>
        <p:spPr>
          <a:xfrm>
            <a:off x="520861" y="305781"/>
            <a:ext cx="8221200" cy="661650"/>
          </a:xfrm>
          <a:prstGeom prst="rect">
            <a:avLst/>
          </a:prstGeom>
          <a:noFill/>
          <a:ln>
            <a:noFill/>
          </a:ln>
        </p:spPr>
        <p:txBody>
          <a:bodyPr spcFirstLastPara="1" wrap="square" lIns="45713" tIns="22850" rIns="45713" bIns="22850" anchor="t" anchorCtr="0">
            <a:noAutofit/>
          </a:bodyPr>
          <a:lstStyle/>
          <a:p>
            <a:pPr>
              <a:buClr>
                <a:srgbClr val="000000"/>
              </a:buClr>
            </a:pPr>
            <a:r>
              <a:rPr lang="en-US" sz="4000" b="1" kern="0">
                <a:solidFill>
                  <a:srgbClr val="1B243B"/>
                </a:solidFill>
                <a:latin typeface="Arial"/>
                <a:ea typeface="Nunito"/>
                <a:cs typeface="Arial"/>
                <a:sym typeface="Nunito"/>
              </a:rPr>
              <a:t>Community Outreach</a:t>
            </a:r>
            <a:endParaRPr sz="4000" b="1" kern="0">
              <a:solidFill>
                <a:srgbClr val="1B243B"/>
              </a:solidFill>
              <a:latin typeface="Arial"/>
              <a:ea typeface="Nunito"/>
              <a:cs typeface="Arial"/>
              <a:sym typeface="Nunito"/>
            </a:endParaRPr>
          </a:p>
        </p:txBody>
      </p:sp>
      <p:sp>
        <p:nvSpPr>
          <p:cNvPr id="219" name="Google Shape;219;p14"/>
          <p:cNvSpPr txBox="1"/>
          <p:nvPr/>
        </p:nvSpPr>
        <p:spPr>
          <a:xfrm>
            <a:off x="714259" y="1204332"/>
            <a:ext cx="10222136" cy="5174166"/>
          </a:xfrm>
          <a:prstGeom prst="rect">
            <a:avLst/>
          </a:prstGeom>
          <a:noFill/>
          <a:ln>
            <a:noFill/>
          </a:ln>
        </p:spPr>
        <p:txBody>
          <a:bodyPr spcFirstLastPara="1" wrap="square" lIns="45713" tIns="45713" rIns="45713" bIns="45713" anchor="t" anchorCtr="0">
            <a:noAutofit/>
          </a:bodyPr>
          <a:lstStyle/>
          <a:p>
            <a:pPr>
              <a:buClr>
                <a:srgbClr val="000000"/>
              </a:buClr>
            </a:pPr>
            <a:endParaRPr sz="1500" kern="0" dirty="0">
              <a:solidFill>
                <a:srgbClr val="000000"/>
              </a:solidFill>
              <a:ea typeface="Nunito"/>
              <a:cs typeface="Arial" panose="020B0604020202020204" pitchFamily="34" charset="0"/>
              <a:sym typeface="Nunito"/>
            </a:endParaRPr>
          </a:p>
          <a:p>
            <a:pPr marL="19050">
              <a:buClr>
                <a:srgbClr val="000000"/>
              </a:buClr>
              <a:buSzPts val="3000"/>
            </a:pPr>
            <a:r>
              <a:rPr lang="en-US" sz="2400" kern="0" dirty="0">
                <a:solidFill>
                  <a:srgbClr val="000000"/>
                </a:solidFill>
                <a:ea typeface="Nunito"/>
                <a:cs typeface="Arial" panose="020B0604020202020204" pitchFamily="34" charset="0"/>
                <a:sym typeface="Nunito"/>
              </a:rPr>
              <a:t>CAMPUS/STADIUM CLEANUP DAY</a:t>
            </a:r>
            <a:endParaRPr sz="2400" kern="0" dirty="0">
              <a:solidFill>
                <a:srgbClr val="000000"/>
              </a:solidFill>
              <a:ea typeface="Nunito"/>
              <a:cs typeface="Arial" panose="020B0604020202020204" pitchFamily="34" charset="0"/>
              <a:sym typeface="Nunito"/>
            </a:endParaRPr>
          </a:p>
          <a:p>
            <a:pPr marL="247650" lvl="1">
              <a:buClr>
                <a:srgbClr val="000000"/>
              </a:buClr>
              <a:buSzPts val="3000"/>
            </a:pPr>
            <a:r>
              <a:rPr lang="en-US" sz="2400" kern="0">
                <a:solidFill>
                  <a:srgbClr val="000000"/>
                </a:solidFill>
                <a:ea typeface="Nunito"/>
                <a:cs typeface="Arial"/>
                <a:sym typeface="Nunito"/>
              </a:rPr>
              <a:t>DATE: Saturday, March 30th | 1pm at Royal Stadium</a:t>
            </a:r>
          </a:p>
          <a:p>
            <a:pPr>
              <a:buClr>
                <a:srgbClr val="000000"/>
              </a:buClr>
            </a:pPr>
            <a:endParaRPr sz="2400" kern="0" dirty="0">
              <a:solidFill>
                <a:srgbClr val="000000"/>
              </a:solidFill>
              <a:ea typeface="Nunito"/>
              <a:cs typeface="Arial" panose="020B0604020202020204" pitchFamily="34" charset="0"/>
              <a:sym typeface="Nunito"/>
            </a:endParaRPr>
          </a:p>
          <a:p>
            <a:pPr marL="19050">
              <a:buClr>
                <a:srgbClr val="000000"/>
              </a:buClr>
              <a:buSzPts val="3000"/>
            </a:pPr>
            <a:r>
              <a:rPr lang="en-US" sz="2400" kern="0" dirty="0">
                <a:solidFill>
                  <a:srgbClr val="000000"/>
                </a:solidFill>
                <a:ea typeface="Nunito"/>
                <a:cs typeface="Arial" panose="020B0604020202020204" pitchFamily="34" charset="0"/>
                <a:sym typeface="Nunito"/>
              </a:rPr>
              <a:t>WOODBURY UNITED –Tryout Evaluations &amp; Clinics</a:t>
            </a:r>
          </a:p>
          <a:p>
            <a:pPr marL="19050">
              <a:buClr>
                <a:srgbClr val="000000"/>
              </a:buClr>
              <a:buSzPts val="3000"/>
            </a:pPr>
            <a:r>
              <a:rPr lang="en-US" sz="2400" kern="0" dirty="0">
                <a:solidFill>
                  <a:srgbClr val="000000"/>
                </a:solidFill>
                <a:ea typeface="Nunito"/>
                <a:cs typeface="Arial" panose="020B0604020202020204" pitchFamily="34" charset="0"/>
                <a:sym typeface="Nunito"/>
              </a:rPr>
              <a:t>April 21</a:t>
            </a:r>
            <a:r>
              <a:rPr lang="en-US" sz="2400" kern="0" baseline="30000" dirty="0">
                <a:solidFill>
                  <a:srgbClr val="000000"/>
                </a:solidFill>
                <a:ea typeface="Nunito"/>
                <a:cs typeface="Arial" panose="020B0604020202020204" pitchFamily="34" charset="0"/>
                <a:sym typeface="Nunito"/>
              </a:rPr>
              <a:t>st</a:t>
            </a:r>
            <a:r>
              <a:rPr lang="en-US" sz="2400" kern="0" dirty="0">
                <a:solidFill>
                  <a:srgbClr val="000000"/>
                </a:solidFill>
                <a:ea typeface="Nunito"/>
                <a:cs typeface="Arial" panose="020B0604020202020204" pitchFamily="34" charset="0"/>
                <a:sym typeface="Nunito"/>
              </a:rPr>
              <a:t> and April 28</a:t>
            </a:r>
            <a:r>
              <a:rPr lang="en-US" sz="2400" kern="0" baseline="30000" dirty="0">
                <a:solidFill>
                  <a:srgbClr val="000000"/>
                </a:solidFill>
                <a:ea typeface="Nunito"/>
                <a:cs typeface="Arial" panose="020B0604020202020204" pitchFamily="34" charset="0"/>
                <a:sym typeface="Nunito"/>
              </a:rPr>
              <a:t>th</a:t>
            </a:r>
          </a:p>
          <a:p>
            <a:pPr marL="19050">
              <a:buClr>
                <a:srgbClr val="000000"/>
              </a:buClr>
              <a:buSzPts val="3000"/>
            </a:pPr>
            <a:endParaRPr lang="en-US" sz="2400" kern="0" baseline="30000" dirty="0">
              <a:solidFill>
                <a:srgbClr val="000000"/>
              </a:solidFill>
              <a:ea typeface="Nunito"/>
              <a:cs typeface="Arial" panose="020B0604020202020204" pitchFamily="34" charset="0"/>
              <a:sym typeface="Nunito"/>
            </a:endParaRPr>
          </a:p>
          <a:p>
            <a:pPr marL="19050">
              <a:buClr>
                <a:srgbClr val="000000"/>
              </a:buClr>
              <a:buSzPts val="3000"/>
            </a:pPr>
            <a:endParaRPr lang="en-US" sz="2400" kern="0" baseline="30000" dirty="0">
              <a:solidFill>
                <a:srgbClr val="000000"/>
              </a:solidFill>
              <a:ea typeface="Nunito"/>
              <a:cs typeface="Arial" panose="020B0604020202020204" pitchFamily="34" charset="0"/>
              <a:sym typeface="Nunito"/>
            </a:endParaRPr>
          </a:p>
          <a:p>
            <a:pPr marL="19050">
              <a:buClr>
                <a:srgbClr val="000000"/>
              </a:buClr>
              <a:buSzPts val="3000"/>
            </a:pPr>
            <a:r>
              <a:rPr lang="en-US" sz="2400" kern="0" dirty="0">
                <a:solidFill>
                  <a:srgbClr val="000000"/>
                </a:solidFill>
                <a:ea typeface="Nunito"/>
                <a:cs typeface="Arial" panose="020B0604020202020204" pitchFamily="34" charset="0"/>
                <a:sym typeface="Nunito"/>
              </a:rPr>
              <a:t>TRY LACROSSE FREE</a:t>
            </a:r>
          </a:p>
          <a:p>
            <a:pPr marL="19050">
              <a:buClr>
                <a:srgbClr val="000000"/>
              </a:buClr>
              <a:buSzPts val="3000"/>
            </a:pPr>
            <a:r>
              <a:rPr lang="en-US" sz="2400" kern="0" dirty="0">
                <a:solidFill>
                  <a:srgbClr val="000000"/>
                </a:solidFill>
                <a:ea typeface="Nunito"/>
                <a:cs typeface="Arial" panose="020B0604020202020204" pitchFamily="34" charset="0"/>
                <a:sym typeface="Nunito"/>
              </a:rPr>
              <a:t>Hosted by players and coaches 1-2 times a year.</a:t>
            </a:r>
          </a:p>
          <a:p>
            <a:pPr marL="19050">
              <a:buClr>
                <a:srgbClr val="000000"/>
              </a:buClr>
              <a:buSzPts val="3000"/>
            </a:pPr>
            <a:endParaRPr lang="en-US" sz="2400" kern="0" dirty="0">
              <a:solidFill>
                <a:srgbClr val="000000"/>
              </a:solidFill>
              <a:ea typeface="Nunito"/>
              <a:cs typeface="Arial" panose="020B0604020202020204" pitchFamily="34" charset="0"/>
              <a:sym typeface="Nunito"/>
            </a:endParaRPr>
          </a:p>
          <a:p>
            <a:pPr marL="19050">
              <a:buClr>
                <a:srgbClr val="000000"/>
              </a:buClr>
              <a:buSzPts val="3000"/>
            </a:pPr>
            <a:r>
              <a:rPr lang="en-US" sz="2400" kern="0" dirty="0">
                <a:solidFill>
                  <a:srgbClr val="000000"/>
                </a:solidFill>
                <a:ea typeface="Nunito"/>
                <a:cs typeface="Arial" panose="020B0604020202020204" pitchFamily="34" charset="0"/>
                <a:sym typeface="Nunito"/>
              </a:rPr>
              <a:t>We are always looking for ways to connect with the community. Please reach out with any opportunities or ideas.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5"/>
          <p:cNvSpPr txBox="1"/>
          <p:nvPr/>
        </p:nvSpPr>
        <p:spPr>
          <a:xfrm>
            <a:off x="533813" y="625368"/>
            <a:ext cx="9347400" cy="830983"/>
          </a:xfrm>
          <a:prstGeom prst="rect">
            <a:avLst/>
          </a:prstGeom>
          <a:noFill/>
          <a:ln>
            <a:noFill/>
          </a:ln>
        </p:spPr>
        <p:txBody>
          <a:bodyPr spcFirstLastPara="1" wrap="square" lIns="45713" tIns="45713" rIns="45713" bIns="45713" anchor="t" anchorCtr="0">
            <a:spAutoFit/>
          </a:bodyPr>
          <a:lstStyle/>
          <a:p>
            <a:pPr>
              <a:buClr>
                <a:srgbClr val="000000"/>
              </a:buClr>
            </a:pPr>
            <a:r>
              <a:rPr lang="en-US" sz="4800" b="1" kern="0" dirty="0">
                <a:solidFill>
                  <a:srgbClr val="000000"/>
                </a:solidFill>
                <a:latin typeface="Arial"/>
                <a:ea typeface="Nunito"/>
                <a:cs typeface="Arial"/>
                <a:sym typeface="Nunito"/>
              </a:rPr>
              <a:t>MSHSL </a:t>
            </a:r>
            <a:r>
              <a:rPr lang="en-US" sz="2400" b="1" kern="0" dirty="0">
                <a:solidFill>
                  <a:srgbClr val="000000"/>
                </a:solidFill>
                <a:latin typeface="Arial"/>
                <a:ea typeface="Nunito"/>
                <a:cs typeface="Arial"/>
                <a:sym typeface="Nunito"/>
              </a:rPr>
              <a:t>(Minnesota State High School League)</a:t>
            </a:r>
          </a:p>
        </p:txBody>
      </p:sp>
      <p:sp>
        <p:nvSpPr>
          <p:cNvPr id="226" name="Google Shape;226;p15"/>
          <p:cNvSpPr txBox="1"/>
          <p:nvPr/>
        </p:nvSpPr>
        <p:spPr>
          <a:xfrm>
            <a:off x="533813" y="1285138"/>
            <a:ext cx="11054700" cy="5324520"/>
          </a:xfrm>
          <a:prstGeom prst="rect">
            <a:avLst/>
          </a:prstGeom>
          <a:noFill/>
          <a:ln>
            <a:noFill/>
          </a:ln>
        </p:spPr>
        <p:txBody>
          <a:bodyPr spcFirstLastPara="1" wrap="square" lIns="45713" tIns="45713" rIns="45713" bIns="45713" anchor="t" anchorCtr="0">
            <a:spAutoFit/>
          </a:bodyPr>
          <a:lstStyle/>
          <a:p>
            <a:pPr>
              <a:buClr>
                <a:srgbClr val="000000"/>
              </a:buClr>
            </a:pPr>
            <a:endParaRPr lang="en-US" sz="2450" b="1" u="sng" kern="0" dirty="0">
              <a:solidFill>
                <a:srgbClr val="216BA9"/>
              </a:solidFill>
              <a:latin typeface="Arial"/>
              <a:cs typeface="Arial"/>
              <a:sym typeface="Arial"/>
              <a:hlinkClick r:id="rId3"/>
            </a:endParaRPr>
          </a:p>
          <a:p>
            <a:pPr>
              <a:buClr>
                <a:srgbClr val="000000"/>
              </a:buClr>
            </a:pPr>
            <a:r>
              <a:rPr lang="en-US" sz="2450" b="1" u="sng" kern="0" dirty="0">
                <a:solidFill>
                  <a:srgbClr val="216BA9"/>
                </a:solidFill>
                <a:latin typeface="Arial"/>
                <a:cs typeface="Arial"/>
                <a:sym typeface="Arial"/>
                <a:hlinkClick r:id="rId3"/>
              </a:rPr>
              <a:t>Student Code of Conduct</a:t>
            </a:r>
            <a:endParaRPr lang="en-US" sz="800" b="1" u="sng" kern="0" dirty="0">
              <a:solidFill>
                <a:srgbClr val="216BA9"/>
              </a:solidFill>
              <a:latin typeface="Arial"/>
              <a:cs typeface="Arial"/>
              <a:sym typeface="Arial"/>
            </a:endParaRPr>
          </a:p>
          <a:p>
            <a:pPr>
              <a:buClr>
                <a:srgbClr val="000000"/>
              </a:buClr>
            </a:pPr>
            <a:endParaRPr lang="en-US" sz="800" b="1" u="sng" kern="0" dirty="0">
              <a:solidFill>
                <a:srgbClr val="000000"/>
              </a:solidFill>
              <a:latin typeface="Arial"/>
              <a:cs typeface="Arial"/>
              <a:sym typeface="Arial"/>
            </a:endParaRPr>
          </a:p>
          <a:p>
            <a:pPr>
              <a:buClr>
                <a:srgbClr val="000000"/>
              </a:buClr>
            </a:pPr>
            <a:r>
              <a:rPr lang="en-US" sz="2300" kern="0" dirty="0">
                <a:solidFill>
                  <a:srgbClr val="000000"/>
                </a:solidFill>
                <a:latin typeface="Arial"/>
                <a:cs typeface="Arial"/>
                <a:sym typeface="Arial"/>
              </a:rPr>
              <a:t>Academic, Chemical/Substance, Social Media, Harassment, Hazing</a:t>
            </a:r>
            <a:endParaRPr sz="2450" b="1" u="sng" kern="0" dirty="0">
              <a:solidFill>
                <a:srgbClr val="000000"/>
              </a:solidFill>
              <a:latin typeface="Arial"/>
              <a:cs typeface="Arial"/>
              <a:sym typeface="Arial"/>
            </a:endParaRPr>
          </a:p>
          <a:p>
            <a:pPr>
              <a:buClr>
                <a:srgbClr val="000000"/>
              </a:buClr>
            </a:pPr>
            <a:r>
              <a:rPr lang="en-US" sz="2300" kern="0" dirty="0">
                <a:solidFill>
                  <a:srgbClr val="000000"/>
                </a:solidFill>
                <a:latin typeface="Arial"/>
                <a:cs typeface="Arial"/>
                <a:sym typeface="Arial"/>
              </a:rPr>
              <a:t>As a student participating in my school’s interscholastic activities, I understand and accept the following responsibilities: </a:t>
            </a:r>
            <a:endParaRPr sz="2300" kern="0" dirty="0">
              <a:solidFill>
                <a:srgbClr val="000000"/>
              </a:solidFill>
              <a:latin typeface="Arial"/>
              <a:cs typeface="Arial"/>
              <a:sym typeface="Arial"/>
            </a:endParaRPr>
          </a:p>
          <a:p>
            <a:pPr marL="342900" indent="-342900">
              <a:buClr>
                <a:srgbClr val="000000"/>
              </a:buClr>
              <a:buSzPct val="100000"/>
              <a:buFont typeface="Arial" panose="020B0604020202020204" pitchFamily="34" charset="0"/>
              <a:buChar char="•"/>
            </a:pPr>
            <a:r>
              <a:rPr lang="en-US" sz="2300" kern="0" dirty="0">
                <a:solidFill>
                  <a:srgbClr val="000000"/>
                </a:solidFill>
                <a:latin typeface="Arial"/>
                <a:cs typeface="Arial"/>
                <a:sym typeface="Arial"/>
              </a:rPr>
              <a:t>I will respect the rights and beliefs of others and will treat others with courtesy and consideration. </a:t>
            </a:r>
            <a:endParaRPr sz="2300" kern="0" dirty="0">
              <a:solidFill>
                <a:srgbClr val="000000"/>
              </a:solidFill>
              <a:latin typeface="Arial"/>
              <a:cs typeface="Arial"/>
              <a:sym typeface="Arial"/>
            </a:endParaRPr>
          </a:p>
          <a:p>
            <a:pPr marL="342900" indent="-342900">
              <a:buClr>
                <a:srgbClr val="000000"/>
              </a:buClr>
              <a:buSzPct val="100000"/>
              <a:buFont typeface="Arial" panose="020B0604020202020204" pitchFamily="34" charset="0"/>
              <a:buChar char="•"/>
            </a:pPr>
            <a:r>
              <a:rPr lang="en-US" sz="2300" kern="0" dirty="0">
                <a:solidFill>
                  <a:srgbClr val="000000"/>
                </a:solidFill>
                <a:latin typeface="Arial"/>
                <a:cs typeface="Arial"/>
                <a:sym typeface="Arial"/>
              </a:rPr>
              <a:t>I will be fully responsible for my own actions and the consequences of my actions </a:t>
            </a:r>
            <a:endParaRPr sz="2300" kern="0" dirty="0">
              <a:solidFill>
                <a:srgbClr val="000000"/>
              </a:solidFill>
              <a:latin typeface="Arial"/>
              <a:cs typeface="Arial"/>
              <a:sym typeface="Arial"/>
            </a:endParaRPr>
          </a:p>
          <a:p>
            <a:pPr marL="342900" indent="-342900">
              <a:buClr>
                <a:srgbClr val="000000"/>
              </a:buClr>
              <a:buSzPct val="100000"/>
              <a:buFont typeface="Arial" panose="020B0604020202020204" pitchFamily="34" charset="0"/>
              <a:buChar char="•"/>
            </a:pPr>
            <a:r>
              <a:rPr lang="en-US" sz="2300" kern="0" dirty="0">
                <a:solidFill>
                  <a:srgbClr val="000000"/>
                </a:solidFill>
                <a:latin typeface="Arial"/>
                <a:cs typeface="Arial"/>
                <a:sym typeface="Arial"/>
              </a:rPr>
              <a:t>I will respect the property of others. </a:t>
            </a:r>
            <a:endParaRPr sz="2300" kern="0" dirty="0">
              <a:solidFill>
                <a:srgbClr val="000000"/>
              </a:solidFill>
              <a:latin typeface="Arial"/>
              <a:cs typeface="Arial"/>
              <a:sym typeface="Arial"/>
            </a:endParaRPr>
          </a:p>
          <a:p>
            <a:pPr marL="342900" indent="-342900">
              <a:buClr>
                <a:srgbClr val="000000"/>
              </a:buClr>
              <a:buSzPct val="100000"/>
              <a:buFont typeface="Arial" panose="020B0604020202020204" pitchFamily="34" charset="0"/>
              <a:buChar char="•"/>
            </a:pPr>
            <a:r>
              <a:rPr lang="en-US" sz="2300" kern="0" dirty="0">
                <a:solidFill>
                  <a:srgbClr val="000000"/>
                </a:solidFill>
                <a:latin typeface="Arial"/>
                <a:cs typeface="Arial"/>
                <a:sym typeface="Arial"/>
              </a:rPr>
              <a:t>I will respect and obey the rules of my school and the laws of my community, state and country. </a:t>
            </a:r>
            <a:endParaRPr sz="2300" kern="0" dirty="0">
              <a:solidFill>
                <a:srgbClr val="000000"/>
              </a:solidFill>
              <a:latin typeface="Arial"/>
              <a:cs typeface="Arial"/>
              <a:sym typeface="Arial"/>
            </a:endParaRPr>
          </a:p>
          <a:p>
            <a:pPr marL="342900" indent="-342900">
              <a:buClr>
                <a:srgbClr val="000000"/>
              </a:buClr>
              <a:buSzPct val="100000"/>
              <a:buFont typeface="Arial" panose="020B0604020202020204" pitchFamily="34" charset="0"/>
              <a:buChar char="•"/>
            </a:pPr>
            <a:r>
              <a:rPr lang="en-US" sz="2300" kern="0" dirty="0">
                <a:solidFill>
                  <a:srgbClr val="000000"/>
                </a:solidFill>
                <a:latin typeface="Arial"/>
                <a:cs typeface="Arial"/>
                <a:sym typeface="Arial"/>
              </a:rPr>
              <a:t> I will show respect to those who are responsible for enforcing the rules of my school and the laws of my community, state and country</a:t>
            </a:r>
            <a:endParaRPr sz="2300" kern="0" dirty="0">
              <a:solidFill>
                <a:srgbClr val="000000"/>
              </a:solidFill>
              <a:latin typeface="Arial"/>
              <a:cs typeface="Arial"/>
              <a:sym typeface="Arial"/>
            </a:endParaRPr>
          </a:p>
          <a:p>
            <a:pPr>
              <a:buClr>
                <a:srgbClr val="000000"/>
              </a:buClr>
            </a:pPr>
            <a:endParaRPr sz="2300" kern="0" dirty="0">
              <a:solidFill>
                <a:srgbClr val="000000"/>
              </a:solidFill>
              <a:latin typeface="Arial"/>
              <a:cs typeface="Arial"/>
              <a:sym typeface="Arial"/>
            </a:endParaRPr>
          </a:p>
          <a:p>
            <a:pPr>
              <a:buClr>
                <a:srgbClr val="000000"/>
              </a:buClr>
            </a:pPr>
            <a:endParaRPr sz="700" kern="0" dirty="0">
              <a:solidFill>
                <a:srgbClr val="000000"/>
              </a:solidFill>
              <a:latin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2" name="Google Shape;232;p16"/>
          <p:cNvSpPr txBox="1"/>
          <p:nvPr/>
        </p:nvSpPr>
        <p:spPr>
          <a:xfrm>
            <a:off x="356840" y="1644806"/>
            <a:ext cx="9946887" cy="964580"/>
          </a:xfrm>
          <a:prstGeom prst="rect">
            <a:avLst/>
          </a:prstGeom>
          <a:noFill/>
          <a:ln>
            <a:noFill/>
          </a:ln>
        </p:spPr>
        <p:txBody>
          <a:bodyPr spcFirstLastPara="1" wrap="square" lIns="45713" tIns="22850" rIns="45713" bIns="22850" anchor="t" anchorCtr="0">
            <a:noAutofit/>
          </a:bodyPr>
          <a:lstStyle/>
          <a:p>
            <a:pPr>
              <a:buClr>
                <a:srgbClr val="000000"/>
              </a:buClr>
            </a:pPr>
            <a:r>
              <a:rPr lang="en-US" sz="2200" kern="0" dirty="0">
                <a:solidFill>
                  <a:srgbClr val="000000"/>
                </a:solidFill>
                <a:highlight>
                  <a:srgbClr val="FFFFFF"/>
                </a:highlight>
                <a:ea typeface="Nunito"/>
                <a:cs typeface="Arial" panose="020B0604020202020204" pitchFamily="34" charset="0"/>
                <a:sym typeface="Nunito"/>
              </a:rPr>
              <a:t>I coach to have a positive impact on the lives of young men. To teach them that there is more to life than just what they're experiencing in high school. It is my job to prepare them for the bigger world as well as to instruct them on how to be better athletes and teammates.</a:t>
            </a:r>
            <a:endParaRPr sz="2200" kern="0" dirty="0">
              <a:solidFill>
                <a:srgbClr val="1B243B"/>
              </a:solidFill>
              <a:ea typeface="Nunito"/>
              <a:cs typeface="Arial" panose="020B0604020202020204" pitchFamily="34" charset="0"/>
              <a:sym typeface="Nunito"/>
            </a:endParaRPr>
          </a:p>
        </p:txBody>
      </p:sp>
      <p:sp>
        <p:nvSpPr>
          <p:cNvPr id="233" name="Google Shape;233;p16"/>
          <p:cNvSpPr txBox="1"/>
          <p:nvPr/>
        </p:nvSpPr>
        <p:spPr>
          <a:xfrm>
            <a:off x="356839" y="1273227"/>
            <a:ext cx="4371278" cy="488666"/>
          </a:xfrm>
          <a:prstGeom prst="rect">
            <a:avLst/>
          </a:prstGeom>
          <a:noFill/>
          <a:ln>
            <a:noFill/>
          </a:ln>
        </p:spPr>
        <p:txBody>
          <a:bodyPr spcFirstLastPara="1" wrap="square" lIns="45713" tIns="22850" rIns="45713" bIns="22850" anchor="t" anchorCtr="0">
            <a:noAutofit/>
          </a:bodyPr>
          <a:lstStyle/>
          <a:p>
            <a:pPr>
              <a:buClr>
                <a:srgbClr val="000000"/>
              </a:buClr>
            </a:pPr>
            <a:r>
              <a:rPr lang="en-US" sz="2400" kern="0" dirty="0">
                <a:solidFill>
                  <a:srgbClr val="1B243B"/>
                </a:solidFill>
                <a:ea typeface="Nunito"/>
                <a:cs typeface="Arial" panose="020B0604020202020204" pitchFamily="34" charset="0"/>
                <a:sym typeface="Nunito"/>
              </a:rPr>
              <a:t>Mission Statement</a:t>
            </a:r>
            <a:endParaRPr sz="2400" kern="0" dirty="0">
              <a:solidFill>
                <a:srgbClr val="1B243B"/>
              </a:solidFill>
              <a:ea typeface="Nunito"/>
              <a:cs typeface="Arial" panose="020B0604020202020204" pitchFamily="34" charset="0"/>
              <a:sym typeface="Nunito"/>
            </a:endParaRPr>
          </a:p>
        </p:txBody>
      </p:sp>
      <p:sp>
        <p:nvSpPr>
          <p:cNvPr id="234" name="Google Shape;234;p16"/>
          <p:cNvSpPr txBox="1"/>
          <p:nvPr/>
        </p:nvSpPr>
        <p:spPr>
          <a:xfrm>
            <a:off x="361412" y="352421"/>
            <a:ext cx="8221162" cy="661720"/>
          </a:xfrm>
          <a:prstGeom prst="rect">
            <a:avLst/>
          </a:prstGeom>
          <a:noFill/>
          <a:ln>
            <a:noFill/>
          </a:ln>
        </p:spPr>
        <p:txBody>
          <a:bodyPr spcFirstLastPara="1" wrap="square" lIns="45713" tIns="22850" rIns="45713" bIns="22850" anchor="t" anchorCtr="0">
            <a:noAutofit/>
          </a:bodyPr>
          <a:lstStyle/>
          <a:p>
            <a:pPr>
              <a:buClr>
                <a:srgbClr val="000000"/>
              </a:buClr>
            </a:pPr>
            <a:r>
              <a:rPr lang="en-US" sz="4800" b="1" kern="0">
                <a:solidFill>
                  <a:srgbClr val="1B243B"/>
                </a:solidFill>
                <a:latin typeface="Arial"/>
                <a:ea typeface="Nunito"/>
                <a:cs typeface="Arial"/>
                <a:sym typeface="Nunito"/>
              </a:rPr>
              <a:t>Season</a:t>
            </a:r>
            <a:r>
              <a:rPr lang="en-US" sz="4800" kern="0">
                <a:solidFill>
                  <a:srgbClr val="1B243B"/>
                </a:solidFill>
                <a:latin typeface="Arial"/>
                <a:ea typeface="Nunito"/>
                <a:cs typeface="Arial"/>
                <a:sym typeface="Nunito"/>
              </a:rPr>
              <a:t> </a:t>
            </a:r>
            <a:r>
              <a:rPr lang="en-US" sz="4800" b="1" kern="0">
                <a:solidFill>
                  <a:srgbClr val="1B243B"/>
                </a:solidFill>
                <a:latin typeface="Arial"/>
                <a:ea typeface="Nunito"/>
                <a:cs typeface="Arial"/>
                <a:sym typeface="Nunito"/>
              </a:rPr>
              <a:t>Goals</a:t>
            </a:r>
          </a:p>
        </p:txBody>
      </p:sp>
      <p:sp>
        <p:nvSpPr>
          <p:cNvPr id="235" name="Google Shape;235;p16"/>
          <p:cNvSpPr txBox="1"/>
          <p:nvPr/>
        </p:nvSpPr>
        <p:spPr>
          <a:xfrm>
            <a:off x="356839" y="3203328"/>
            <a:ext cx="11285034" cy="2974448"/>
          </a:xfrm>
          <a:prstGeom prst="rect">
            <a:avLst/>
          </a:prstGeom>
          <a:noFill/>
          <a:ln>
            <a:noFill/>
          </a:ln>
        </p:spPr>
        <p:txBody>
          <a:bodyPr spcFirstLastPara="1" wrap="square" lIns="45713" tIns="45713" rIns="45713" bIns="45713" anchor="t" anchorCtr="0">
            <a:noAutofit/>
          </a:bodyPr>
          <a:lstStyle/>
          <a:p>
            <a:pPr marL="304800" indent="-285750">
              <a:buClr>
                <a:srgbClr val="000000"/>
              </a:buClr>
              <a:buSzPts val="30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HAVE FUN</a:t>
            </a:r>
            <a:endParaRPr sz="2000" kern="0" dirty="0">
              <a:solidFill>
                <a:srgbClr val="000000"/>
              </a:solidFill>
              <a:ea typeface="Nunito"/>
              <a:cs typeface="Arial" panose="020B0604020202020204" pitchFamily="34" charset="0"/>
              <a:sym typeface="Nunito"/>
            </a:endParaRPr>
          </a:p>
          <a:p>
            <a:pPr marL="304800" indent="-285750">
              <a:buClr>
                <a:srgbClr val="000000"/>
              </a:buClr>
              <a:buSzPts val="30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PRACTICE HARD &amp; PLAY HARD</a:t>
            </a:r>
            <a:endParaRPr sz="2000" kern="0" dirty="0">
              <a:solidFill>
                <a:srgbClr val="000000"/>
              </a:solidFill>
              <a:ea typeface="Nunito"/>
              <a:cs typeface="Arial" panose="020B0604020202020204" pitchFamily="34" charset="0"/>
              <a:sym typeface="Nunito"/>
            </a:endParaRPr>
          </a:p>
          <a:p>
            <a:pPr marL="304800" indent="-285750">
              <a:buClr>
                <a:srgbClr val="000000"/>
              </a:buClr>
              <a:buSzPts val="30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BE THE BEST TEAMMATE POSSIBLE</a:t>
            </a:r>
            <a:endParaRPr sz="2000" kern="0" dirty="0">
              <a:solidFill>
                <a:srgbClr val="000000"/>
              </a:solidFill>
              <a:ea typeface="Nunito"/>
              <a:cs typeface="Arial" panose="020B0604020202020204" pitchFamily="34" charset="0"/>
              <a:sym typeface="Nunito"/>
            </a:endParaRPr>
          </a:p>
          <a:p>
            <a:pPr marL="304800" indent="-285750">
              <a:buClr>
                <a:srgbClr val="000000"/>
              </a:buClr>
              <a:buSzPts val="30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PERSONAL &amp; TEAM ACCOUNTABILITY</a:t>
            </a:r>
            <a:endParaRPr sz="2000" kern="0" dirty="0">
              <a:solidFill>
                <a:srgbClr val="000000"/>
              </a:solidFill>
              <a:ea typeface="Nunito"/>
              <a:cs typeface="Arial" panose="020B0604020202020204" pitchFamily="34" charset="0"/>
              <a:sym typeface="Nunito"/>
            </a:endParaRPr>
          </a:p>
          <a:p>
            <a:pPr marL="304800" indent="-285750">
              <a:buClr>
                <a:srgbClr val="000000"/>
              </a:buClr>
              <a:buSzPts val="30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LEARN HOW TO LEARN FROM MISTAKES</a:t>
            </a:r>
            <a:endParaRPr sz="2000" kern="0" dirty="0">
              <a:solidFill>
                <a:srgbClr val="000000"/>
              </a:solidFill>
              <a:ea typeface="Nunito"/>
              <a:cs typeface="Arial" panose="020B0604020202020204" pitchFamily="34" charset="0"/>
              <a:sym typeface="Nunito"/>
            </a:endParaRPr>
          </a:p>
          <a:p>
            <a:pPr marL="304800" indent="-285750">
              <a:buClr>
                <a:srgbClr val="000000"/>
              </a:buClr>
              <a:buSzPts val="30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CONTINUAL PERSONAL, PLAYER AND TEAM EVOLUTION</a:t>
            </a:r>
            <a:endParaRPr sz="2000" kern="0" dirty="0">
              <a:solidFill>
                <a:srgbClr val="000000"/>
              </a:solidFill>
              <a:ea typeface="Nunito"/>
              <a:cs typeface="Arial" panose="020B0604020202020204" pitchFamily="34" charset="0"/>
              <a:sym typeface="Nunito"/>
            </a:endParaRPr>
          </a:p>
          <a:p>
            <a:pPr marL="304800" indent="-285750">
              <a:buClr>
                <a:srgbClr val="000000"/>
              </a:buClr>
              <a:buSzPts val="30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APPLICATION OF TEAM ATHLETICS EXPERIENCES TO REAL WORLD SITUATIONS.</a:t>
            </a:r>
            <a:endParaRPr sz="2000" kern="0" dirty="0">
              <a:solidFill>
                <a:srgbClr val="000000"/>
              </a:solidFill>
              <a:ea typeface="Nunito"/>
              <a:cs typeface="Arial" panose="020B0604020202020204" pitchFamily="34" charset="0"/>
              <a:sym typeface="Nunito"/>
            </a:endParaRPr>
          </a:p>
          <a:p>
            <a:pPr marL="304800" indent="-285750">
              <a:buClr>
                <a:srgbClr val="000000"/>
              </a:buClr>
              <a:buSzPts val="30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ON THE FIELD SUCCESS</a:t>
            </a:r>
          </a:p>
          <a:p>
            <a:pPr marL="304800" indent="-285750">
              <a:buClr>
                <a:srgbClr val="000000"/>
              </a:buClr>
              <a:buSzPts val="30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SEC CHAMPIONSHIP</a:t>
            </a:r>
          </a:p>
          <a:p>
            <a:pPr marL="304800" indent="-285750">
              <a:buClr>
                <a:srgbClr val="000000"/>
              </a:buClr>
              <a:buSzPts val="30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SECTION TOURNAMENT SUCCESS</a:t>
            </a:r>
          </a:p>
          <a:p>
            <a:pPr marL="304800" indent="-285750">
              <a:buClr>
                <a:srgbClr val="000000"/>
              </a:buClr>
              <a:buSzPts val="30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STATE TOURNAMENT APPEARANCE</a:t>
            </a:r>
            <a:endParaRPr sz="2000" kern="0" dirty="0">
              <a:solidFill>
                <a:srgbClr val="000000"/>
              </a:solidFill>
              <a:ea typeface="Nunito"/>
              <a:cs typeface="Arial" panose="020B0604020202020204" pitchFamily="34" charset="0"/>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7"/>
          <p:cNvSpPr txBox="1"/>
          <p:nvPr/>
        </p:nvSpPr>
        <p:spPr>
          <a:xfrm>
            <a:off x="2480006" y="4278352"/>
            <a:ext cx="4604850" cy="307800"/>
          </a:xfrm>
          <a:prstGeom prst="rect">
            <a:avLst/>
          </a:prstGeom>
          <a:noFill/>
          <a:ln>
            <a:noFill/>
          </a:ln>
        </p:spPr>
        <p:txBody>
          <a:bodyPr spcFirstLastPara="1" wrap="square" lIns="45713" tIns="22850" rIns="45713" bIns="22850" anchor="t" anchorCtr="0">
            <a:noAutofit/>
          </a:bodyPr>
          <a:lstStyle/>
          <a:p>
            <a:pPr>
              <a:buClr>
                <a:srgbClr val="000000"/>
              </a:buClr>
            </a:pPr>
            <a:endParaRPr sz="700" kern="0">
              <a:solidFill>
                <a:srgbClr val="000000"/>
              </a:solidFill>
              <a:latin typeface="Arial"/>
              <a:cs typeface="Arial"/>
              <a:sym typeface="Arial"/>
            </a:endParaRPr>
          </a:p>
        </p:txBody>
      </p:sp>
      <p:sp>
        <p:nvSpPr>
          <p:cNvPr id="241" name="Google Shape;241;p17"/>
          <p:cNvSpPr txBox="1"/>
          <p:nvPr/>
        </p:nvSpPr>
        <p:spPr>
          <a:xfrm>
            <a:off x="368633" y="204146"/>
            <a:ext cx="8976089" cy="822008"/>
          </a:xfrm>
          <a:prstGeom prst="rect">
            <a:avLst/>
          </a:prstGeom>
          <a:noFill/>
          <a:ln>
            <a:noFill/>
          </a:ln>
        </p:spPr>
        <p:txBody>
          <a:bodyPr spcFirstLastPara="1" wrap="square" lIns="45713" tIns="22850" rIns="45713" bIns="22850" anchor="t" anchorCtr="0">
            <a:noAutofit/>
          </a:bodyPr>
          <a:lstStyle/>
          <a:p>
            <a:pPr>
              <a:lnSpc>
                <a:spcPct val="93333"/>
              </a:lnSpc>
              <a:buClr>
                <a:srgbClr val="000000"/>
              </a:buClr>
            </a:pPr>
            <a:r>
              <a:rPr lang="en-US" sz="4400" b="1" kern="0" dirty="0">
                <a:solidFill>
                  <a:srgbClr val="1B243B"/>
                </a:solidFill>
                <a:latin typeface="Arial"/>
                <a:ea typeface="Nunito"/>
                <a:cs typeface="Arial"/>
                <a:sym typeface="Nunito"/>
              </a:rPr>
              <a:t>Player Expectations</a:t>
            </a:r>
          </a:p>
        </p:txBody>
      </p:sp>
      <p:sp>
        <p:nvSpPr>
          <p:cNvPr id="247" name="Google Shape;247;p17"/>
          <p:cNvSpPr txBox="1"/>
          <p:nvPr/>
        </p:nvSpPr>
        <p:spPr>
          <a:xfrm>
            <a:off x="5622225" y="2066067"/>
            <a:ext cx="947550" cy="1815900"/>
          </a:xfrm>
          <a:prstGeom prst="rect">
            <a:avLst/>
          </a:prstGeom>
          <a:noFill/>
          <a:ln>
            <a:noFill/>
          </a:ln>
        </p:spPr>
        <p:txBody>
          <a:bodyPr spcFirstLastPara="1" wrap="square" lIns="45713" tIns="22850" rIns="45713" bIns="22850" anchor="t" anchorCtr="0">
            <a:noAutofit/>
          </a:bodyPr>
          <a:lstStyle/>
          <a:p>
            <a:pPr>
              <a:buClr>
                <a:srgbClr val="000000"/>
              </a:buClr>
            </a:pPr>
            <a:endParaRPr sz="11500"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248" name="Google Shape;248;p17"/>
          <p:cNvSpPr txBox="1"/>
          <p:nvPr/>
        </p:nvSpPr>
        <p:spPr>
          <a:xfrm>
            <a:off x="368633" y="869795"/>
            <a:ext cx="9801279" cy="5575609"/>
          </a:xfrm>
          <a:prstGeom prst="rect">
            <a:avLst/>
          </a:prstGeom>
          <a:noFill/>
          <a:ln>
            <a:noFill/>
          </a:ln>
        </p:spPr>
        <p:txBody>
          <a:bodyPr spcFirstLastPara="1" wrap="square" lIns="45713" tIns="45713" rIns="45713" bIns="45713" anchor="t" anchorCtr="0">
            <a:noAutofit/>
          </a:bodyPr>
          <a:lstStyle/>
          <a:p>
            <a:pPr marL="311150" indent="-28575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These expectations will be discussed in detail with the players and coaches at one of our first practices</a:t>
            </a:r>
          </a:p>
          <a:p>
            <a:pPr marL="514350" indent="-28575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11150" indent="-28575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To remain in good standing for eligibility by following MSHSL and WHS rules prohibiting the use of drugs, alcohol and tobacco for the entire year.</a:t>
            </a:r>
          </a:p>
          <a:p>
            <a:pPr marL="514350" indent="-28575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11150" indent="-28575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Maintain good academic standing (2.0 GPA or higher). The activities office will be proactive in notifying the coaching staff if a player is falling behind in this aspect.</a:t>
            </a:r>
          </a:p>
          <a:p>
            <a:pPr marL="514350" indent="-28575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11150" indent="-28575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Be respectful of others.</a:t>
            </a:r>
          </a:p>
          <a:p>
            <a:pPr marL="514350" indent="-28575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11150" indent="-28575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Be respectful of school and team property.</a:t>
            </a:r>
          </a:p>
          <a:p>
            <a:pPr marL="514350" indent="-28575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11150" indent="-28575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Be responsible and accountable, including being on time for everything.</a:t>
            </a:r>
          </a:p>
          <a:p>
            <a:pPr marL="514350" indent="-28575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11150" indent="-28575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Be team conscious in all of your decisions.</a:t>
            </a:r>
          </a:p>
          <a:p>
            <a:pPr marL="514350" indent="-28575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11150" indent="-28575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Prioritize your commitment as a lacrosse player. School, family and religious commitments come first, lacrosse comes after.</a:t>
            </a:r>
          </a:p>
          <a:p>
            <a:pPr marL="514350" indent="-28575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11150" indent="-28575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Failure to follow these expectations can and will result in a loss of playing time or potential dismissal from the team.</a:t>
            </a:r>
          </a:p>
          <a:p>
            <a:pPr marL="228600">
              <a:buClr>
                <a:srgbClr val="000000"/>
              </a:buClr>
            </a:pPr>
            <a:endParaRPr sz="1500" kern="0" dirty="0">
              <a:solidFill>
                <a:srgbClr val="000000"/>
              </a:solidFill>
              <a:ea typeface="Nunito"/>
              <a:cs typeface="Arial" panose="020B0604020202020204" pitchFamily="34" charset="0"/>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8"/>
          <p:cNvSpPr txBox="1"/>
          <p:nvPr/>
        </p:nvSpPr>
        <p:spPr>
          <a:xfrm>
            <a:off x="2480006" y="4278352"/>
            <a:ext cx="4604850" cy="307800"/>
          </a:xfrm>
          <a:prstGeom prst="rect">
            <a:avLst/>
          </a:prstGeom>
          <a:noFill/>
          <a:ln>
            <a:noFill/>
          </a:ln>
        </p:spPr>
        <p:txBody>
          <a:bodyPr spcFirstLastPara="1" wrap="square" lIns="45713" tIns="22850" rIns="45713" bIns="22850" anchor="t" anchorCtr="0">
            <a:noAutofit/>
          </a:bodyPr>
          <a:lstStyle/>
          <a:p>
            <a:pPr>
              <a:buClr>
                <a:srgbClr val="000000"/>
              </a:buClr>
            </a:pPr>
            <a:endParaRPr sz="700" kern="0">
              <a:solidFill>
                <a:srgbClr val="000000"/>
              </a:solidFill>
              <a:latin typeface="Arial"/>
              <a:cs typeface="Arial"/>
              <a:sym typeface="Arial"/>
            </a:endParaRPr>
          </a:p>
        </p:txBody>
      </p:sp>
      <p:sp>
        <p:nvSpPr>
          <p:cNvPr id="254" name="Google Shape;254;p18"/>
          <p:cNvSpPr txBox="1"/>
          <p:nvPr/>
        </p:nvSpPr>
        <p:spPr>
          <a:xfrm>
            <a:off x="455518" y="274896"/>
            <a:ext cx="7840989" cy="706409"/>
          </a:xfrm>
          <a:prstGeom prst="rect">
            <a:avLst/>
          </a:prstGeom>
          <a:noFill/>
          <a:ln>
            <a:noFill/>
          </a:ln>
        </p:spPr>
        <p:txBody>
          <a:bodyPr spcFirstLastPara="1" wrap="square" lIns="45713" tIns="22850" rIns="45713" bIns="22850" anchor="t" anchorCtr="0">
            <a:noAutofit/>
          </a:bodyPr>
          <a:lstStyle/>
          <a:p>
            <a:pPr>
              <a:lnSpc>
                <a:spcPct val="93333"/>
              </a:lnSpc>
              <a:buClr>
                <a:srgbClr val="000000"/>
              </a:buClr>
            </a:pPr>
            <a:r>
              <a:rPr lang="en-US" sz="3600" b="1" kern="0" dirty="0">
                <a:solidFill>
                  <a:srgbClr val="1B243B"/>
                </a:solidFill>
                <a:latin typeface="Arial"/>
                <a:ea typeface="Nunito"/>
                <a:cs typeface="Arial"/>
                <a:sym typeface="Nunito"/>
              </a:rPr>
              <a:t>Parent/Guardian Responsibilities</a:t>
            </a:r>
          </a:p>
        </p:txBody>
      </p:sp>
      <p:sp>
        <p:nvSpPr>
          <p:cNvPr id="260" name="Google Shape;260;p18"/>
          <p:cNvSpPr txBox="1"/>
          <p:nvPr/>
        </p:nvSpPr>
        <p:spPr>
          <a:xfrm>
            <a:off x="5622225" y="2066067"/>
            <a:ext cx="947550" cy="1815900"/>
          </a:xfrm>
          <a:prstGeom prst="rect">
            <a:avLst/>
          </a:prstGeom>
          <a:noFill/>
          <a:ln>
            <a:noFill/>
          </a:ln>
        </p:spPr>
        <p:txBody>
          <a:bodyPr spcFirstLastPara="1" wrap="square" lIns="45713" tIns="22850" rIns="45713" bIns="22850" anchor="t" anchorCtr="0">
            <a:noAutofit/>
          </a:bodyPr>
          <a:lstStyle/>
          <a:p>
            <a:pPr>
              <a:buClr>
                <a:srgbClr val="000000"/>
              </a:buClr>
            </a:pPr>
            <a:endParaRPr sz="11500"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261" name="Google Shape;261;p18"/>
          <p:cNvSpPr txBox="1"/>
          <p:nvPr/>
        </p:nvSpPr>
        <p:spPr>
          <a:xfrm>
            <a:off x="455518" y="981306"/>
            <a:ext cx="11230960" cy="5601797"/>
          </a:xfrm>
          <a:prstGeom prst="rect">
            <a:avLst/>
          </a:prstGeom>
          <a:noFill/>
          <a:ln>
            <a:noFill/>
          </a:ln>
        </p:spPr>
        <p:txBody>
          <a:bodyPr spcFirstLastPara="1" wrap="square" lIns="45713" tIns="45713" rIns="45713" bIns="45713" anchor="t" anchorCtr="0">
            <a:noAutofit/>
          </a:bodyPr>
          <a:lstStyle/>
          <a:p>
            <a:pPr marL="368300" indent="-34290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To provide a positive home and social environment.</a:t>
            </a:r>
          </a:p>
          <a:p>
            <a:pPr marL="571500" indent="-34290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68300" indent="-34290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To deal properly with injuries.</a:t>
            </a:r>
          </a:p>
          <a:p>
            <a:pPr marL="571500" indent="-34290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68300" indent="-34290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To balance family commitments with your son’s team commitments.</a:t>
            </a:r>
          </a:p>
          <a:p>
            <a:pPr marL="571500" indent="-34290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68300" indent="-34290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To support the royals lacrosse booster club.</a:t>
            </a:r>
          </a:p>
          <a:p>
            <a:pPr marL="571500" indent="-34290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68300" indent="-34290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To support your son and the team and develop a healthy parent/son/program relationship.</a:t>
            </a:r>
          </a:p>
          <a:p>
            <a:pPr marL="571500" indent="-34290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68300" indent="-34290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To let the coaches coach.</a:t>
            </a:r>
          </a:p>
          <a:p>
            <a:pPr marL="571500" indent="-34290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68300" indent="-34290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To understand that no parents are allowed on the field or in the locker room before, during or after games or practices unless you are volunteering for game day activities.</a:t>
            </a:r>
          </a:p>
          <a:p>
            <a:pPr marL="571500" indent="-34290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68300" indent="-34290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If you have questions about anything lacrosse related, </a:t>
            </a:r>
            <a:r>
              <a:rPr lang="en-US" sz="2000" u="sng" kern="0" dirty="0">
                <a:solidFill>
                  <a:srgbClr val="000000"/>
                </a:solidFill>
                <a:ea typeface="Nunito"/>
                <a:cs typeface="Arial" panose="020B0604020202020204" pitchFamily="34" charset="0"/>
                <a:sym typeface="Nunito"/>
              </a:rPr>
              <a:t>ask your son first</a:t>
            </a:r>
            <a:r>
              <a:rPr lang="en-US" sz="2000" kern="0" dirty="0">
                <a:solidFill>
                  <a:srgbClr val="000000"/>
                </a:solidFill>
                <a:ea typeface="Nunito"/>
                <a:cs typeface="Arial" panose="020B0604020202020204" pitchFamily="34" charset="0"/>
                <a:sym typeface="Nunito"/>
              </a:rPr>
              <a:t>! If you have the need to discuss anything further with a member of the coaching staff, please allow at least 24 hours after a game before doing so.</a:t>
            </a:r>
          </a:p>
          <a:p>
            <a:pPr marL="571500" indent="-34290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68300" indent="-34290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To discuss personal, social and academic issues that may affect the way the coaching staff works with your son.</a:t>
            </a:r>
          </a:p>
          <a:p>
            <a:pPr marL="571500" indent="-342900">
              <a:buClr>
                <a:srgbClr val="000000"/>
              </a:buClr>
              <a:buFont typeface="Arial" panose="020B0604020202020204" pitchFamily="34" charset="0"/>
              <a:buChar char="•"/>
            </a:pPr>
            <a:endParaRPr lang="en-US" sz="800" kern="0" dirty="0">
              <a:solidFill>
                <a:srgbClr val="000000"/>
              </a:solidFill>
              <a:ea typeface="Nunito"/>
              <a:cs typeface="Arial" panose="020B0604020202020204" pitchFamily="34" charset="0"/>
              <a:sym typeface="Nunito"/>
            </a:endParaRPr>
          </a:p>
          <a:p>
            <a:pPr marL="368300" indent="-342900">
              <a:buClr>
                <a:srgbClr val="000000"/>
              </a:buClr>
              <a:buSzPts val="2800"/>
              <a:buFont typeface="Arial" panose="020B0604020202020204" pitchFamily="34" charset="0"/>
              <a:buChar char="•"/>
            </a:pPr>
            <a:r>
              <a:rPr lang="en-US" sz="2000" kern="0" dirty="0">
                <a:solidFill>
                  <a:srgbClr val="000000"/>
                </a:solidFill>
                <a:ea typeface="Nunito"/>
                <a:cs typeface="Arial" panose="020B0604020202020204" pitchFamily="34" charset="0"/>
                <a:sym typeface="Nunito"/>
              </a:rPr>
              <a:t>To learn the rules and basics of lacrosse, it will make the games that much more enjoyable to watch!</a:t>
            </a:r>
          </a:p>
          <a:p>
            <a:pPr marL="571500" indent="-342900">
              <a:buClr>
                <a:srgbClr val="000000"/>
              </a:buClr>
              <a:buFont typeface="Arial" panose="020B0604020202020204" pitchFamily="34" charset="0"/>
              <a:buChar char="•"/>
            </a:pPr>
            <a:endParaRPr sz="1400" kern="0" dirty="0">
              <a:solidFill>
                <a:srgbClr val="000000"/>
              </a:solidFill>
              <a:ea typeface="Nunito"/>
              <a:cs typeface="Arial" panose="020B0604020202020204" pitchFamily="34" charset="0"/>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9"/>
          <p:cNvSpPr txBox="1"/>
          <p:nvPr/>
        </p:nvSpPr>
        <p:spPr>
          <a:xfrm>
            <a:off x="7852590" y="2815628"/>
            <a:ext cx="3069600" cy="2181150"/>
          </a:xfrm>
          <a:prstGeom prst="rect">
            <a:avLst/>
          </a:prstGeom>
          <a:noFill/>
          <a:ln>
            <a:noFill/>
          </a:ln>
        </p:spPr>
        <p:txBody>
          <a:bodyPr spcFirstLastPara="1" wrap="square" lIns="45713" tIns="22850" rIns="45713" bIns="22850" anchor="t" anchorCtr="0">
            <a:noAutofit/>
          </a:bodyPr>
          <a:lstStyle/>
          <a:p>
            <a:pPr>
              <a:lnSpc>
                <a:spcPct val="150000"/>
              </a:lnSpc>
              <a:buClr>
                <a:srgbClr val="000000"/>
              </a:buClr>
            </a:pPr>
            <a:endParaRPr sz="700" kern="0">
              <a:solidFill>
                <a:srgbClr val="000000"/>
              </a:solidFill>
              <a:latin typeface="Arial"/>
              <a:cs typeface="Arial"/>
              <a:sym typeface="Arial"/>
            </a:endParaRPr>
          </a:p>
        </p:txBody>
      </p:sp>
      <p:sp>
        <p:nvSpPr>
          <p:cNvPr id="267" name="Google Shape;267;p19"/>
          <p:cNvSpPr txBox="1"/>
          <p:nvPr/>
        </p:nvSpPr>
        <p:spPr>
          <a:xfrm>
            <a:off x="7852590" y="2344374"/>
            <a:ext cx="1703400" cy="415500"/>
          </a:xfrm>
          <a:prstGeom prst="rect">
            <a:avLst/>
          </a:prstGeom>
          <a:noFill/>
          <a:ln>
            <a:noFill/>
          </a:ln>
        </p:spPr>
        <p:txBody>
          <a:bodyPr spcFirstLastPara="1" wrap="square" lIns="45713" tIns="22850" rIns="45713" bIns="22850" anchor="t" anchorCtr="0">
            <a:noAutofit/>
          </a:bodyPr>
          <a:lstStyle/>
          <a:p>
            <a:pPr>
              <a:buClr>
                <a:srgbClr val="000000"/>
              </a:buClr>
            </a:pPr>
            <a:endParaRPr sz="2400" kern="0">
              <a:solidFill>
                <a:srgbClr val="1B243B"/>
              </a:solidFill>
              <a:latin typeface="Arial" panose="020B0604020202020204" pitchFamily="34" charset="0"/>
              <a:ea typeface="Nunito"/>
              <a:cs typeface="Arial" panose="020B0604020202020204" pitchFamily="34" charset="0"/>
              <a:sym typeface="Nunito"/>
            </a:endParaRPr>
          </a:p>
        </p:txBody>
      </p:sp>
      <p:sp>
        <p:nvSpPr>
          <p:cNvPr id="268" name="Google Shape;268;p19"/>
          <p:cNvSpPr txBox="1"/>
          <p:nvPr/>
        </p:nvSpPr>
        <p:spPr>
          <a:xfrm>
            <a:off x="314021" y="1376525"/>
            <a:ext cx="9887700" cy="5081194"/>
          </a:xfrm>
          <a:prstGeom prst="rect">
            <a:avLst/>
          </a:prstGeom>
          <a:noFill/>
          <a:ln>
            <a:noFill/>
          </a:ln>
        </p:spPr>
        <p:txBody>
          <a:bodyPr spcFirstLastPara="1" wrap="square" lIns="45713" tIns="22850" rIns="45713" bIns="22850" anchor="t" anchorCtr="0">
            <a:noAutofit/>
          </a:bodyPr>
          <a:lstStyle/>
          <a:p>
            <a:pPr marL="304800" indent="-285750">
              <a:lnSpc>
                <a:spcPct val="150000"/>
              </a:lnSpc>
              <a:buClr>
                <a:srgbClr val="000000"/>
              </a:buClr>
              <a:buSzPts val="3000"/>
              <a:buFont typeface="Arial" panose="020B0604020202020204" pitchFamily="34" charset="0"/>
              <a:buChar char="•"/>
            </a:pPr>
            <a:r>
              <a:rPr lang="en-US" sz="2200" kern="0" dirty="0">
                <a:solidFill>
                  <a:srgbClr val="000000"/>
                </a:solidFill>
                <a:ea typeface="Nunito"/>
                <a:cs typeface="Arial" panose="020B0604020202020204" pitchFamily="34" charset="0"/>
                <a:sym typeface="Nunito"/>
              </a:rPr>
              <a:t>To know the guidelines and expectations of your son as a member of our program.</a:t>
            </a:r>
          </a:p>
          <a:p>
            <a:pPr marL="304800" indent="-285750">
              <a:lnSpc>
                <a:spcPct val="150000"/>
              </a:lnSpc>
              <a:buClr>
                <a:srgbClr val="000000"/>
              </a:buClr>
              <a:buSzPts val="3000"/>
              <a:buFont typeface="Arial" panose="020B0604020202020204" pitchFamily="34" charset="0"/>
              <a:buChar char="•"/>
            </a:pPr>
            <a:r>
              <a:rPr lang="en-US" sz="2200" kern="0" dirty="0">
                <a:solidFill>
                  <a:srgbClr val="000000"/>
                </a:solidFill>
                <a:ea typeface="Nunito"/>
                <a:cs typeface="Arial" panose="020B0604020202020204" pitchFamily="34" charset="0"/>
                <a:sym typeface="Nunito"/>
              </a:rPr>
              <a:t>To know the process used to select players for our teams in our program.</a:t>
            </a:r>
          </a:p>
          <a:p>
            <a:pPr marL="304800" indent="-285750">
              <a:lnSpc>
                <a:spcPct val="150000"/>
              </a:lnSpc>
              <a:buClr>
                <a:srgbClr val="000000"/>
              </a:buClr>
              <a:buSzPts val="3000"/>
              <a:buFont typeface="Arial" panose="020B0604020202020204" pitchFamily="34" charset="0"/>
              <a:buChar char="•"/>
            </a:pPr>
            <a:r>
              <a:rPr lang="en-US" sz="2200" kern="0" dirty="0">
                <a:solidFill>
                  <a:srgbClr val="000000"/>
                </a:solidFill>
                <a:ea typeface="Nunito"/>
                <a:cs typeface="Arial" panose="020B0604020202020204" pitchFamily="34" charset="0"/>
                <a:sym typeface="Nunito"/>
              </a:rPr>
              <a:t>To attend your son’s games without distracting the process.</a:t>
            </a:r>
          </a:p>
          <a:p>
            <a:pPr marL="304800" indent="-285750">
              <a:lnSpc>
                <a:spcPct val="150000"/>
              </a:lnSpc>
              <a:buClr>
                <a:srgbClr val="000000"/>
              </a:buClr>
              <a:buSzPts val="3000"/>
              <a:buFont typeface="Arial" panose="020B0604020202020204" pitchFamily="34" charset="0"/>
              <a:buChar char="•"/>
            </a:pPr>
            <a:r>
              <a:rPr lang="en-US" sz="2200" kern="0" dirty="0">
                <a:solidFill>
                  <a:srgbClr val="000000"/>
                </a:solidFill>
                <a:ea typeface="Nunito"/>
                <a:cs typeface="Arial" panose="020B0604020202020204" pitchFamily="34" charset="0"/>
                <a:sym typeface="Nunito"/>
              </a:rPr>
              <a:t>To discuss personal, social and academic issues regarding your son with the coaches at any time.</a:t>
            </a:r>
          </a:p>
          <a:p>
            <a:pPr marL="304800" indent="-285750">
              <a:lnSpc>
                <a:spcPct val="150000"/>
              </a:lnSpc>
              <a:buClr>
                <a:srgbClr val="000000"/>
              </a:buClr>
              <a:buSzPts val="3000"/>
              <a:buFont typeface="Arial" panose="020B0604020202020204" pitchFamily="34" charset="0"/>
              <a:buChar char="•"/>
            </a:pPr>
            <a:r>
              <a:rPr lang="en-US" sz="2200" kern="0" dirty="0">
                <a:solidFill>
                  <a:srgbClr val="000000"/>
                </a:solidFill>
                <a:ea typeface="Nunito"/>
                <a:cs typeface="Arial" panose="020B0604020202020204" pitchFamily="34" charset="0"/>
                <a:sym typeface="Nunito"/>
              </a:rPr>
              <a:t>To discuss lacrosse related concerns with the coaching staff 24 hours after a game or practice.</a:t>
            </a:r>
          </a:p>
          <a:p>
            <a:pPr marL="304800" indent="-285750">
              <a:lnSpc>
                <a:spcPct val="150000"/>
              </a:lnSpc>
              <a:buClr>
                <a:srgbClr val="000000"/>
              </a:buClr>
              <a:buSzPts val="3000"/>
              <a:buFont typeface="Arial" panose="020B0604020202020204" pitchFamily="34" charset="0"/>
              <a:buChar char="•"/>
            </a:pPr>
            <a:r>
              <a:rPr lang="en-US" sz="2200" kern="0" dirty="0">
                <a:solidFill>
                  <a:srgbClr val="000000"/>
                </a:solidFill>
                <a:ea typeface="Nunito"/>
                <a:cs typeface="Arial" panose="020B0604020202020204" pitchFamily="34" charset="0"/>
                <a:sym typeface="Nunito"/>
              </a:rPr>
              <a:t>To know the chain of communication to discuss any other issues. (Son, coach, activities director, principal)</a:t>
            </a:r>
          </a:p>
        </p:txBody>
      </p:sp>
      <p:sp>
        <p:nvSpPr>
          <p:cNvPr id="269" name="Google Shape;269;p19"/>
          <p:cNvSpPr txBox="1"/>
          <p:nvPr/>
        </p:nvSpPr>
        <p:spPr>
          <a:xfrm>
            <a:off x="1359044" y="1376525"/>
            <a:ext cx="7510950" cy="415500"/>
          </a:xfrm>
          <a:prstGeom prst="rect">
            <a:avLst/>
          </a:prstGeom>
          <a:noFill/>
          <a:ln>
            <a:noFill/>
          </a:ln>
        </p:spPr>
        <p:txBody>
          <a:bodyPr spcFirstLastPara="1" wrap="square" lIns="45713" tIns="22850" rIns="45713" bIns="22850" anchor="t" anchorCtr="0">
            <a:noAutofit/>
          </a:bodyPr>
          <a:lstStyle/>
          <a:p>
            <a:pPr>
              <a:buClr>
                <a:srgbClr val="000000"/>
              </a:buClr>
            </a:pPr>
            <a:endParaRPr sz="2400" kern="0">
              <a:solidFill>
                <a:srgbClr val="1B243B"/>
              </a:solidFill>
              <a:latin typeface="Arial" panose="020B0604020202020204" pitchFamily="34" charset="0"/>
              <a:ea typeface="Nunito"/>
              <a:cs typeface="Arial" panose="020B0604020202020204" pitchFamily="34" charset="0"/>
              <a:sym typeface="Nunito"/>
            </a:endParaRPr>
          </a:p>
        </p:txBody>
      </p:sp>
      <p:sp>
        <p:nvSpPr>
          <p:cNvPr id="270" name="Google Shape;270;p19"/>
          <p:cNvSpPr txBox="1"/>
          <p:nvPr/>
        </p:nvSpPr>
        <p:spPr>
          <a:xfrm>
            <a:off x="4666882" y="2344374"/>
            <a:ext cx="1707300" cy="415500"/>
          </a:xfrm>
          <a:prstGeom prst="rect">
            <a:avLst/>
          </a:prstGeom>
          <a:noFill/>
          <a:ln>
            <a:noFill/>
          </a:ln>
        </p:spPr>
        <p:txBody>
          <a:bodyPr spcFirstLastPara="1" wrap="square" lIns="45713" tIns="22850" rIns="45713" bIns="22850" anchor="t" anchorCtr="0">
            <a:noAutofit/>
          </a:bodyPr>
          <a:lstStyle/>
          <a:p>
            <a:pPr>
              <a:buClr>
                <a:srgbClr val="000000"/>
              </a:buClr>
            </a:pPr>
            <a:endParaRPr sz="2400" kern="0">
              <a:solidFill>
                <a:srgbClr val="1B243B"/>
              </a:solidFill>
              <a:latin typeface="Arial" panose="020B0604020202020204" pitchFamily="34" charset="0"/>
              <a:ea typeface="Nunito"/>
              <a:cs typeface="Arial" panose="020B0604020202020204" pitchFamily="34" charset="0"/>
              <a:sym typeface="Nunito"/>
            </a:endParaRPr>
          </a:p>
        </p:txBody>
      </p:sp>
      <p:sp>
        <p:nvSpPr>
          <p:cNvPr id="271" name="Google Shape;271;p19"/>
          <p:cNvSpPr txBox="1"/>
          <p:nvPr/>
        </p:nvSpPr>
        <p:spPr>
          <a:xfrm>
            <a:off x="146693" y="400281"/>
            <a:ext cx="9613950" cy="661650"/>
          </a:xfrm>
          <a:prstGeom prst="rect">
            <a:avLst/>
          </a:prstGeom>
          <a:noFill/>
          <a:ln>
            <a:noFill/>
          </a:ln>
        </p:spPr>
        <p:txBody>
          <a:bodyPr spcFirstLastPara="1" wrap="square" lIns="45713" tIns="22850" rIns="45713" bIns="22850" anchor="t" anchorCtr="0">
            <a:noAutofit/>
          </a:bodyPr>
          <a:lstStyle/>
          <a:p>
            <a:pPr>
              <a:buClr>
                <a:srgbClr val="000000"/>
              </a:buClr>
            </a:pPr>
            <a:r>
              <a:rPr lang="en-US" sz="3850" b="1" kern="0">
                <a:solidFill>
                  <a:srgbClr val="1B243B"/>
                </a:solidFill>
                <a:latin typeface="Arial"/>
                <a:ea typeface="Nunito"/>
                <a:cs typeface="Arial"/>
                <a:sym typeface="Nunito"/>
              </a:rPr>
              <a:t>Rights of Parents/Guardians</a:t>
            </a:r>
            <a:endParaRPr sz="3850" b="1" kern="0">
              <a:solidFill>
                <a:srgbClr val="1B243B"/>
              </a:solidFill>
              <a:latin typeface="Arial"/>
              <a:ea typeface="Nunito"/>
              <a:cs typeface="Arial"/>
              <a:sym typeface="Nuni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0"/>
          <p:cNvSpPr txBox="1"/>
          <p:nvPr/>
        </p:nvSpPr>
        <p:spPr>
          <a:xfrm>
            <a:off x="2480006" y="4278352"/>
            <a:ext cx="4604850" cy="307800"/>
          </a:xfrm>
          <a:prstGeom prst="rect">
            <a:avLst/>
          </a:prstGeom>
          <a:noFill/>
          <a:ln>
            <a:noFill/>
          </a:ln>
        </p:spPr>
        <p:txBody>
          <a:bodyPr spcFirstLastPara="1" wrap="square" lIns="45713" tIns="22850" rIns="45713" bIns="22850" anchor="t" anchorCtr="0">
            <a:noAutofit/>
          </a:bodyPr>
          <a:lstStyle/>
          <a:p>
            <a:pPr>
              <a:buClr>
                <a:srgbClr val="000000"/>
              </a:buClr>
            </a:pPr>
            <a:endParaRPr sz="700" kern="0">
              <a:solidFill>
                <a:srgbClr val="000000"/>
              </a:solidFill>
              <a:latin typeface="Arial"/>
              <a:cs typeface="Arial"/>
              <a:sym typeface="Arial"/>
            </a:endParaRPr>
          </a:p>
        </p:txBody>
      </p:sp>
      <p:sp>
        <p:nvSpPr>
          <p:cNvPr id="277" name="Google Shape;277;p20"/>
          <p:cNvSpPr txBox="1"/>
          <p:nvPr/>
        </p:nvSpPr>
        <p:spPr>
          <a:xfrm>
            <a:off x="240525" y="354121"/>
            <a:ext cx="8591241" cy="738698"/>
          </a:xfrm>
          <a:prstGeom prst="rect">
            <a:avLst/>
          </a:prstGeom>
          <a:noFill/>
          <a:ln>
            <a:noFill/>
          </a:ln>
        </p:spPr>
        <p:txBody>
          <a:bodyPr spcFirstLastPara="1" wrap="square" lIns="45713" tIns="22850" rIns="45713" bIns="22850" anchor="t" anchorCtr="0">
            <a:noAutofit/>
          </a:bodyPr>
          <a:lstStyle/>
          <a:p>
            <a:pPr>
              <a:lnSpc>
                <a:spcPct val="93333"/>
              </a:lnSpc>
              <a:buClr>
                <a:srgbClr val="000000"/>
              </a:buClr>
            </a:pPr>
            <a:r>
              <a:rPr lang="en-US" sz="4800" b="1" kern="0" dirty="0">
                <a:solidFill>
                  <a:srgbClr val="1B243B"/>
                </a:solidFill>
                <a:latin typeface="Arial"/>
                <a:ea typeface="Nunito"/>
                <a:cs typeface="Arial"/>
                <a:sym typeface="Nunito"/>
              </a:rPr>
              <a:t>Offseason Opportunities</a:t>
            </a:r>
          </a:p>
        </p:txBody>
      </p:sp>
      <p:sp>
        <p:nvSpPr>
          <p:cNvPr id="283" name="Google Shape;283;p20"/>
          <p:cNvSpPr txBox="1"/>
          <p:nvPr/>
        </p:nvSpPr>
        <p:spPr>
          <a:xfrm>
            <a:off x="5622225" y="2066067"/>
            <a:ext cx="947550" cy="1815900"/>
          </a:xfrm>
          <a:prstGeom prst="rect">
            <a:avLst/>
          </a:prstGeom>
          <a:noFill/>
          <a:ln>
            <a:noFill/>
          </a:ln>
        </p:spPr>
        <p:txBody>
          <a:bodyPr spcFirstLastPara="1" wrap="square" lIns="45713" tIns="22850" rIns="45713" bIns="22850" anchor="t" anchorCtr="0">
            <a:noAutofit/>
          </a:bodyPr>
          <a:lstStyle/>
          <a:p>
            <a:pPr>
              <a:buClr>
                <a:srgbClr val="000000"/>
              </a:buClr>
            </a:pPr>
            <a:endParaRPr sz="11500"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284" name="Google Shape;284;p20"/>
          <p:cNvSpPr txBox="1"/>
          <p:nvPr/>
        </p:nvSpPr>
        <p:spPr>
          <a:xfrm>
            <a:off x="441010" y="1293541"/>
            <a:ext cx="9438970" cy="5210337"/>
          </a:xfrm>
          <a:prstGeom prst="rect">
            <a:avLst/>
          </a:prstGeom>
          <a:noFill/>
          <a:ln>
            <a:noFill/>
          </a:ln>
        </p:spPr>
        <p:txBody>
          <a:bodyPr spcFirstLastPara="1" wrap="square" lIns="45713" tIns="45713" rIns="45713" bIns="45713" anchor="t" anchorCtr="0">
            <a:noAutofit/>
          </a:bodyPr>
          <a:lstStyle/>
          <a:p>
            <a:pPr>
              <a:lnSpc>
                <a:spcPct val="115000"/>
              </a:lnSpc>
              <a:buClr>
                <a:srgbClr val="000000"/>
              </a:buClr>
              <a:buSzPts val="3600"/>
            </a:pPr>
            <a:r>
              <a:rPr lang="en-US" sz="2400" kern="0" dirty="0">
                <a:solidFill>
                  <a:srgbClr val="000000"/>
                </a:solidFill>
                <a:ea typeface="Nunito"/>
                <a:cs typeface="Arial" panose="020B0604020202020204" pitchFamily="34" charset="0"/>
                <a:sym typeface="Nunito"/>
              </a:rPr>
              <a:t>CAPTAINS’ PRACTICES</a:t>
            </a:r>
            <a:endParaRPr sz="2400" kern="0" dirty="0">
              <a:solidFill>
                <a:srgbClr val="000000"/>
              </a:solidFill>
              <a:ea typeface="Nunito"/>
              <a:cs typeface="Arial" panose="020B0604020202020204" pitchFamily="34" charset="0"/>
              <a:sym typeface="Nunito"/>
            </a:endParaRPr>
          </a:p>
          <a:p>
            <a:pPr marL="228600" lvl="1">
              <a:lnSpc>
                <a:spcPct val="115000"/>
              </a:lnSpc>
              <a:buClr>
                <a:srgbClr val="000000"/>
              </a:buClr>
              <a:buSzPts val="3600"/>
            </a:pPr>
            <a:r>
              <a:rPr lang="en-US" sz="2400" kern="0" dirty="0">
                <a:solidFill>
                  <a:srgbClr val="000000"/>
                </a:solidFill>
                <a:ea typeface="Nunito"/>
                <a:cs typeface="Arial" panose="020B0604020202020204" pitchFamily="34" charset="0"/>
                <a:sym typeface="Nunito"/>
              </a:rPr>
              <a:t>Location: Minnesota Athletic Club (MAC)</a:t>
            </a:r>
            <a:endParaRPr sz="2400" kern="0" dirty="0">
              <a:solidFill>
                <a:srgbClr val="000000"/>
              </a:solidFill>
              <a:ea typeface="Nunito"/>
              <a:cs typeface="Arial" panose="020B0604020202020204" pitchFamily="34" charset="0"/>
              <a:sym typeface="Nunito"/>
            </a:endParaRPr>
          </a:p>
          <a:p>
            <a:pPr marL="228600" lvl="1">
              <a:lnSpc>
                <a:spcPct val="115000"/>
              </a:lnSpc>
              <a:buClr>
                <a:srgbClr val="000000"/>
              </a:buClr>
              <a:buSzPts val="3600"/>
            </a:pPr>
            <a:r>
              <a:rPr lang="en-US" sz="2400" kern="0" dirty="0">
                <a:solidFill>
                  <a:srgbClr val="000000"/>
                </a:solidFill>
                <a:ea typeface="Nunito"/>
                <a:cs typeface="Arial" panose="020B0604020202020204" pitchFamily="34" charset="0"/>
                <a:sym typeface="Nunito"/>
              </a:rPr>
              <a:t>Time: 5pm to 6pm each Thursday</a:t>
            </a:r>
            <a:endParaRPr sz="2400" kern="0" dirty="0">
              <a:solidFill>
                <a:srgbClr val="000000"/>
              </a:solidFill>
              <a:ea typeface="Nunito"/>
              <a:cs typeface="Arial" panose="020B0604020202020204" pitchFamily="34" charset="0"/>
              <a:sym typeface="Nunito"/>
            </a:endParaRPr>
          </a:p>
          <a:p>
            <a:pPr marL="228600" lvl="1">
              <a:lnSpc>
                <a:spcPct val="115000"/>
              </a:lnSpc>
              <a:buClr>
                <a:srgbClr val="000000"/>
              </a:buClr>
              <a:buSzPts val="3600"/>
            </a:pPr>
            <a:r>
              <a:rPr lang="en-US" sz="2400" kern="0" dirty="0">
                <a:solidFill>
                  <a:srgbClr val="000000"/>
                </a:solidFill>
                <a:ea typeface="Nunito"/>
                <a:cs typeface="Arial" panose="020B0604020202020204" pitchFamily="34" charset="0"/>
                <a:sym typeface="Nunito"/>
              </a:rPr>
              <a:t>Dates: 1/18 through 2/29</a:t>
            </a:r>
            <a:endParaRPr sz="2400" kern="0" dirty="0">
              <a:solidFill>
                <a:srgbClr val="000000"/>
              </a:solidFill>
              <a:ea typeface="Nunito"/>
              <a:cs typeface="Arial" panose="020B0604020202020204" pitchFamily="34" charset="0"/>
              <a:sym typeface="Nunito"/>
            </a:endParaRPr>
          </a:p>
          <a:p>
            <a:pPr marL="457200">
              <a:lnSpc>
                <a:spcPct val="115000"/>
              </a:lnSpc>
              <a:buClr>
                <a:srgbClr val="000000"/>
              </a:buClr>
            </a:pPr>
            <a:endParaRPr sz="800" kern="0" dirty="0">
              <a:solidFill>
                <a:srgbClr val="000000"/>
              </a:solidFill>
              <a:ea typeface="Nunito"/>
              <a:cs typeface="Arial" panose="020B0604020202020204" pitchFamily="34" charset="0"/>
              <a:sym typeface="Nunito"/>
            </a:endParaRPr>
          </a:p>
          <a:p>
            <a:pPr>
              <a:lnSpc>
                <a:spcPct val="115000"/>
              </a:lnSpc>
              <a:buClr>
                <a:srgbClr val="000000"/>
              </a:buClr>
              <a:buSzPts val="3600"/>
            </a:pPr>
            <a:r>
              <a:rPr lang="en-US" sz="2400" kern="0" dirty="0">
                <a:solidFill>
                  <a:srgbClr val="000000"/>
                </a:solidFill>
                <a:ea typeface="Nunito"/>
                <a:cs typeface="Arial"/>
                <a:sym typeface="Nunito"/>
              </a:rPr>
              <a:t>PRESEASON TRAINING CAMP with Coach </a:t>
            </a:r>
            <a:r>
              <a:rPr lang="en-US" sz="2400" kern="0" dirty="0" err="1">
                <a:solidFill>
                  <a:srgbClr val="000000"/>
                </a:solidFill>
                <a:ea typeface="Nunito"/>
                <a:cs typeface="Arial"/>
                <a:sym typeface="Nunito"/>
              </a:rPr>
              <a:t>Limpert</a:t>
            </a:r>
            <a:endParaRPr lang="en-US" sz="2400" kern="0" dirty="0">
              <a:solidFill>
                <a:srgbClr val="000000"/>
              </a:solidFill>
              <a:ea typeface="Nunito"/>
              <a:cs typeface="Arial"/>
              <a:sym typeface="Nunito"/>
            </a:endParaRPr>
          </a:p>
          <a:p>
            <a:pPr marL="228600" lvl="1">
              <a:lnSpc>
                <a:spcPct val="115000"/>
              </a:lnSpc>
              <a:buClr>
                <a:srgbClr val="000000"/>
              </a:buClr>
              <a:buSzPts val="3600"/>
            </a:pPr>
            <a:r>
              <a:rPr lang="en-US" sz="2400" kern="0" dirty="0">
                <a:solidFill>
                  <a:srgbClr val="000000"/>
                </a:solidFill>
                <a:ea typeface="Nunito"/>
                <a:cs typeface="Arial" panose="020B0604020202020204" pitchFamily="34" charset="0"/>
                <a:sym typeface="Nunito"/>
              </a:rPr>
              <a:t>Location: MAC</a:t>
            </a:r>
            <a:endParaRPr sz="2400" kern="0" dirty="0">
              <a:solidFill>
                <a:srgbClr val="000000"/>
              </a:solidFill>
              <a:ea typeface="Nunito"/>
              <a:cs typeface="Arial" panose="020B0604020202020204" pitchFamily="34" charset="0"/>
              <a:sym typeface="Nunito"/>
            </a:endParaRPr>
          </a:p>
          <a:p>
            <a:pPr marL="228600" lvl="1">
              <a:lnSpc>
                <a:spcPct val="115000"/>
              </a:lnSpc>
              <a:buClr>
                <a:srgbClr val="000000"/>
              </a:buClr>
              <a:buSzPts val="3600"/>
            </a:pPr>
            <a:r>
              <a:rPr lang="en-US" sz="2400" kern="0" dirty="0">
                <a:solidFill>
                  <a:srgbClr val="000000"/>
                </a:solidFill>
                <a:ea typeface="Nunito"/>
                <a:cs typeface="Arial" panose="020B0604020202020204" pitchFamily="34" charset="0"/>
                <a:sym typeface="Nunito"/>
              </a:rPr>
              <a:t>Time: 4:30pm to 6pm M-Th  </a:t>
            </a:r>
          </a:p>
          <a:p>
            <a:pPr marL="228600" lvl="1">
              <a:lnSpc>
                <a:spcPct val="115000"/>
              </a:lnSpc>
              <a:buClr>
                <a:srgbClr val="000000"/>
              </a:buClr>
              <a:buSzPts val="3600"/>
            </a:pPr>
            <a:r>
              <a:rPr lang="en-US" sz="2400" kern="0" dirty="0">
                <a:solidFill>
                  <a:srgbClr val="000000"/>
                </a:solidFill>
                <a:ea typeface="Nunito"/>
                <a:cs typeface="Arial"/>
                <a:sym typeface="Nunito"/>
              </a:rPr>
              <a:t>Dates: March 12-14, 18-21, 25-28</a:t>
            </a:r>
            <a:endParaRPr sz="2400" kern="0" dirty="0">
              <a:solidFill>
                <a:srgbClr val="000000"/>
              </a:solidFill>
              <a:ea typeface="Nunito"/>
              <a:cs typeface="Arial" panose="020B0604020202020204" pitchFamily="34" charset="0"/>
              <a:sym typeface="Nunito"/>
            </a:endParaRPr>
          </a:p>
          <a:p>
            <a:pPr marL="457200">
              <a:lnSpc>
                <a:spcPct val="115000"/>
              </a:lnSpc>
              <a:buClr>
                <a:srgbClr val="000000"/>
              </a:buClr>
            </a:pPr>
            <a:endParaRPr sz="800" kern="0" dirty="0">
              <a:solidFill>
                <a:srgbClr val="000000"/>
              </a:solidFill>
              <a:ea typeface="Nunito"/>
              <a:cs typeface="Arial" panose="020B0604020202020204" pitchFamily="34" charset="0"/>
              <a:sym typeface="Nunito"/>
            </a:endParaRPr>
          </a:p>
          <a:p>
            <a:pPr>
              <a:lnSpc>
                <a:spcPct val="115000"/>
              </a:lnSpc>
              <a:buClr>
                <a:srgbClr val="000000"/>
              </a:buClr>
              <a:buSzPts val="3600"/>
            </a:pPr>
            <a:r>
              <a:rPr lang="en-US" sz="2400" kern="0" dirty="0">
                <a:solidFill>
                  <a:srgbClr val="000000"/>
                </a:solidFill>
                <a:ea typeface="Nunito"/>
                <a:cs typeface="Arial" panose="020B0604020202020204" pitchFamily="34" charset="0"/>
                <a:sym typeface="Nunito"/>
              </a:rPr>
              <a:t>OPEN LACROSSE @ MAC</a:t>
            </a:r>
            <a:endParaRPr sz="2400" kern="0" dirty="0">
              <a:solidFill>
                <a:srgbClr val="000000"/>
              </a:solidFill>
              <a:ea typeface="Nunito"/>
              <a:cs typeface="Arial" panose="020B0604020202020204" pitchFamily="34" charset="0"/>
              <a:sym typeface="Nunito"/>
            </a:endParaRPr>
          </a:p>
          <a:p>
            <a:pPr marL="228600" lvl="1">
              <a:lnSpc>
                <a:spcPct val="115000"/>
              </a:lnSpc>
              <a:buClr>
                <a:srgbClr val="000000"/>
              </a:buClr>
              <a:buSzPts val="3600"/>
            </a:pPr>
            <a:r>
              <a:rPr lang="en-US" sz="2400" kern="0" dirty="0">
                <a:solidFill>
                  <a:srgbClr val="000000"/>
                </a:solidFill>
                <a:ea typeface="Nunito"/>
                <a:cs typeface="Arial" panose="020B0604020202020204" pitchFamily="34" charset="0"/>
                <a:sym typeface="Nunito"/>
              </a:rPr>
              <a:t>3:15pm to 6pm Monday through Thursday</a:t>
            </a:r>
            <a:endParaRPr sz="2400" kern="0" dirty="0">
              <a:solidFill>
                <a:srgbClr val="000000"/>
              </a:solidFill>
              <a:ea typeface="Nunito"/>
              <a:cs typeface="Arial" panose="020B0604020202020204" pitchFamily="34" charset="0"/>
              <a:sym typeface="Nunito"/>
            </a:endParaRPr>
          </a:p>
          <a:p>
            <a:pPr marL="228600" lvl="1">
              <a:lnSpc>
                <a:spcPct val="115000"/>
              </a:lnSpc>
              <a:buClr>
                <a:srgbClr val="000000"/>
              </a:buClr>
              <a:buSzPts val="3600"/>
            </a:pPr>
            <a:r>
              <a:rPr lang="en-US" sz="2400" kern="0" dirty="0">
                <a:solidFill>
                  <a:srgbClr val="000000"/>
                </a:solidFill>
                <a:ea typeface="Nunito"/>
                <a:cs typeface="Arial" panose="020B0604020202020204" pitchFamily="34" charset="0"/>
                <a:sym typeface="Nunito"/>
              </a:rPr>
              <a:t>$8 per session; $5 for MAC players</a:t>
            </a:r>
            <a:endParaRPr sz="2400" kern="0" dirty="0">
              <a:solidFill>
                <a:srgbClr val="000000"/>
              </a:solidFill>
              <a:ea typeface="Nunito"/>
              <a:cs typeface="Arial" panose="020B0604020202020204" pitchFamily="34" charset="0"/>
              <a:sym typeface="Nunito"/>
            </a:endParaRPr>
          </a:p>
          <a:p>
            <a:pPr>
              <a:lnSpc>
                <a:spcPct val="115000"/>
              </a:lnSpc>
              <a:buClr>
                <a:srgbClr val="000000"/>
              </a:buClr>
            </a:pPr>
            <a:endParaRPr kern="0" dirty="0">
              <a:solidFill>
                <a:srgbClr val="000000"/>
              </a:solidFill>
              <a:latin typeface="Arial" panose="020B0604020202020204" pitchFamily="34" charset="0"/>
              <a:ea typeface="Nunito"/>
              <a:cs typeface="Arial" panose="020B0604020202020204" pitchFamily="34" charset="0"/>
              <a:sym typeface="Nunito"/>
            </a:endParaRPr>
          </a:p>
          <a:p>
            <a:pPr>
              <a:buClr>
                <a:srgbClr val="000000"/>
              </a:buClr>
            </a:pPr>
            <a:endParaRPr kern="0" dirty="0">
              <a:solidFill>
                <a:srgbClr val="000000"/>
              </a:solidFill>
              <a:latin typeface="Arial" panose="020B0604020202020204" pitchFamily="34" charset="0"/>
              <a:ea typeface="Nunito"/>
              <a:cs typeface="Arial" panose="020B0604020202020204" pitchFamily="34" charset="0"/>
              <a:sym typeface="Nuni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1"/>
          <p:cNvSpPr txBox="1"/>
          <p:nvPr/>
        </p:nvSpPr>
        <p:spPr>
          <a:xfrm>
            <a:off x="178319" y="312234"/>
            <a:ext cx="7716745" cy="646317"/>
          </a:xfrm>
          <a:prstGeom prst="rect">
            <a:avLst/>
          </a:prstGeom>
          <a:noFill/>
          <a:ln>
            <a:noFill/>
          </a:ln>
        </p:spPr>
        <p:txBody>
          <a:bodyPr spcFirstLastPara="1" wrap="square" lIns="45713" tIns="45713" rIns="45713" bIns="45713" anchor="t" anchorCtr="0">
            <a:spAutoFit/>
          </a:bodyPr>
          <a:lstStyle/>
          <a:p>
            <a:pPr>
              <a:buClr>
                <a:srgbClr val="000000"/>
              </a:buClr>
            </a:pPr>
            <a:r>
              <a:rPr lang="en-US" sz="3600" b="1" kern="0" dirty="0">
                <a:solidFill>
                  <a:srgbClr val="000000"/>
                </a:solidFill>
                <a:latin typeface="Arial"/>
                <a:ea typeface="Nunito"/>
                <a:cs typeface="Arial"/>
                <a:sym typeface="Nunito"/>
              </a:rPr>
              <a:t>2024 Royals Kenosha Adventure</a:t>
            </a:r>
          </a:p>
        </p:txBody>
      </p:sp>
      <p:sp>
        <p:nvSpPr>
          <p:cNvPr id="291" name="Google Shape;291;p21"/>
          <p:cNvSpPr txBox="1"/>
          <p:nvPr/>
        </p:nvSpPr>
        <p:spPr>
          <a:xfrm>
            <a:off x="178319" y="959005"/>
            <a:ext cx="9166404" cy="6091653"/>
          </a:xfrm>
          <a:prstGeom prst="rect">
            <a:avLst/>
          </a:prstGeom>
          <a:noFill/>
          <a:ln>
            <a:noFill/>
          </a:ln>
        </p:spPr>
        <p:txBody>
          <a:bodyPr spcFirstLastPara="1" wrap="square" lIns="45713" tIns="45713" rIns="45713" bIns="45713" anchor="t" anchorCtr="0">
            <a:spAutoFit/>
          </a:bodyPr>
          <a:lstStyle/>
          <a:p>
            <a:pPr>
              <a:lnSpc>
                <a:spcPct val="115000"/>
              </a:lnSpc>
              <a:buClr>
                <a:srgbClr val="000000"/>
              </a:buClr>
              <a:buSzPts val="4200"/>
            </a:pPr>
            <a:r>
              <a:rPr lang="en-US" sz="2200" b="0" i="0" dirty="0">
                <a:effectLst/>
              </a:rPr>
              <a:t>A Royal program tradition returns!  We are excited to offer the opportunity for our players to travel as a team to Kenosha, WI and take in a D3 Lacrosse game! Carthage vs. Elmhurst game will feature a recent alumni, Sam Hoff!  Our players will also have the opportunity to practice on a local field and take a guided tour of Carthage College. This trip has been an overwhelming favorite memory of players in the program for years!</a:t>
            </a:r>
            <a:r>
              <a:rPr lang="en-US" sz="2200" kern="0" dirty="0">
                <a:ea typeface="Nunito"/>
                <a:cs typeface="Arial" panose="020B0604020202020204" pitchFamily="34" charset="0"/>
                <a:sym typeface="Nunito"/>
              </a:rPr>
              <a:t>.</a:t>
            </a:r>
          </a:p>
          <a:p>
            <a:pPr>
              <a:lnSpc>
                <a:spcPct val="115000"/>
              </a:lnSpc>
              <a:buClr>
                <a:srgbClr val="000000"/>
              </a:buClr>
              <a:buSzPts val="4200"/>
            </a:pPr>
            <a:endParaRPr sz="1000" kern="0" dirty="0">
              <a:solidFill>
                <a:srgbClr val="000000"/>
              </a:solidFill>
              <a:ea typeface="Nunito"/>
              <a:cs typeface="Arial" panose="020B0604020202020204" pitchFamily="34" charset="0"/>
              <a:sym typeface="Nunito"/>
            </a:endParaRPr>
          </a:p>
          <a:p>
            <a:pPr>
              <a:lnSpc>
                <a:spcPct val="115000"/>
              </a:lnSpc>
              <a:buClr>
                <a:srgbClr val="000000"/>
              </a:buClr>
              <a:buSzPts val="4200"/>
            </a:pPr>
            <a:r>
              <a:rPr lang="en-US" sz="2400" b="1" kern="0" dirty="0">
                <a:solidFill>
                  <a:srgbClr val="000000"/>
                </a:solidFill>
                <a:ea typeface="Nunito"/>
                <a:cs typeface="Arial" panose="020B0604020202020204" pitchFamily="34" charset="0"/>
                <a:sym typeface="Nunito"/>
              </a:rPr>
              <a:t>Dates:  </a:t>
            </a:r>
            <a:r>
              <a:rPr lang="en-US" sz="2400" kern="0" dirty="0">
                <a:solidFill>
                  <a:srgbClr val="000000"/>
                </a:solidFill>
                <a:ea typeface="Nunito"/>
                <a:cs typeface="Arial" panose="020B0604020202020204" pitchFamily="34" charset="0"/>
                <a:sym typeface="Nunito"/>
              </a:rPr>
              <a:t>April 5</a:t>
            </a:r>
            <a:r>
              <a:rPr lang="en-US" sz="2400" kern="0" baseline="30000" dirty="0">
                <a:solidFill>
                  <a:srgbClr val="000000"/>
                </a:solidFill>
                <a:ea typeface="Nunito"/>
                <a:cs typeface="Arial" panose="020B0604020202020204" pitchFamily="34" charset="0"/>
                <a:sym typeface="Nunito"/>
              </a:rPr>
              <a:t>th</a:t>
            </a:r>
            <a:r>
              <a:rPr lang="en-US" sz="2400" kern="0" dirty="0">
                <a:solidFill>
                  <a:srgbClr val="000000"/>
                </a:solidFill>
                <a:ea typeface="Nunito"/>
                <a:cs typeface="Arial" panose="020B0604020202020204" pitchFamily="34" charset="0"/>
                <a:sym typeface="Nunito"/>
              </a:rPr>
              <a:t>-6</a:t>
            </a:r>
            <a:r>
              <a:rPr lang="en-US" sz="2400" kern="0" baseline="30000" dirty="0">
                <a:solidFill>
                  <a:srgbClr val="000000"/>
                </a:solidFill>
                <a:ea typeface="Nunito"/>
                <a:cs typeface="Arial" panose="020B0604020202020204" pitchFamily="34" charset="0"/>
                <a:sym typeface="Nunito"/>
              </a:rPr>
              <a:t>th</a:t>
            </a:r>
            <a:r>
              <a:rPr lang="en-US" sz="2400" kern="0" dirty="0">
                <a:solidFill>
                  <a:srgbClr val="000000"/>
                </a:solidFill>
                <a:ea typeface="Nunito"/>
                <a:cs typeface="Arial" panose="020B0604020202020204" pitchFamily="34" charset="0"/>
                <a:sym typeface="Nunito"/>
              </a:rPr>
              <a:t> </a:t>
            </a:r>
            <a:endParaRPr sz="2400" kern="0" dirty="0">
              <a:solidFill>
                <a:srgbClr val="000000"/>
              </a:solidFill>
              <a:ea typeface="Nunito"/>
              <a:cs typeface="Arial" panose="020B0604020202020204" pitchFamily="34" charset="0"/>
              <a:sym typeface="Nunito"/>
            </a:endParaRPr>
          </a:p>
          <a:p>
            <a:pPr marL="228600">
              <a:lnSpc>
                <a:spcPct val="115000"/>
              </a:lnSpc>
              <a:buClr>
                <a:srgbClr val="000000"/>
              </a:buClr>
            </a:pPr>
            <a:r>
              <a:rPr lang="en-US" sz="2200" kern="0" dirty="0">
                <a:solidFill>
                  <a:srgbClr val="000000"/>
                </a:solidFill>
                <a:ea typeface="Nunito"/>
                <a:cs typeface="Arial" panose="020B0604020202020204" pitchFamily="34" charset="0"/>
                <a:sym typeface="Nunito"/>
              </a:rPr>
              <a:t>Bus will leave immediately after school on Friday, 4pm and return Saturday night</a:t>
            </a:r>
            <a:endParaRPr sz="2200" kern="0" dirty="0">
              <a:solidFill>
                <a:srgbClr val="000000"/>
              </a:solidFill>
              <a:ea typeface="Nunito"/>
              <a:cs typeface="Arial" panose="020B0604020202020204" pitchFamily="34" charset="0"/>
              <a:sym typeface="Nunito"/>
            </a:endParaRPr>
          </a:p>
          <a:p>
            <a:pPr marL="228600">
              <a:lnSpc>
                <a:spcPct val="115000"/>
              </a:lnSpc>
              <a:buClr>
                <a:srgbClr val="000000"/>
              </a:buClr>
            </a:pPr>
            <a:endParaRPr sz="1000" kern="0" dirty="0">
              <a:solidFill>
                <a:srgbClr val="000000"/>
              </a:solidFill>
              <a:ea typeface="Nunito"/>
              <a:cs typeface="Arial" panose="020B0604020202020204" pitchFamily="34" charset="0"/>
              <a:sym typeface="Nunito"/>
            </a:endParaRPr>
          </a:p>
          <a:p>
            <a:pPr>
              <a:lnSpc>
                <a:spcPct val="115000"/>
              </a:lnSpc>
              <a:buClr>
                <a:srgbClr val="000000"/>
              </a:buClr>
              <a:buSzPts val="4200"/>
            </a:pPr>
            <a:r>
              <a:rPr lang="en-US" sz="2400" b="1" kern="0" dirty="0">
                <a:solidFill>
                  <a:srgbClr val="000000"/>
                </a:solidFill>
                <a:ea typeface="Nunito"/>
                <a:cs typeface="Arial" panose="020B0604020202020204" pitchFamily="34" charset="0"/>
                <a:sym typeface="Nunito"/>
              </a:rPr>
              <a:t>Cost: </a:t>
            </a:r>
            <a:r>
              <a:rPr lang="en-US" sz="2400" kern="0" dirty="0">
                <a:solidFill>
                  <a:srgbClr val="000000"/>
                </a:solidFill>
                <a:ea typeface="Nunito"/>
                <a:cs typeface="Arial" panose="020B0604020202020204" pitchFamily="34" charset="0"/>
                <a:sym typeface="Nunito"/>
              </a:rPr>
              <a:t>$100</a:t>
            </a:r>
          </a:p>
          <a:p>
            <a:pPr>
              <a:lnSpc>
                <a:spcPct val="115000"/>
              </a:lnSpc>
              <a:buClr>
                <a:srgbClr val="000000"/>
              </a:buClr>
              <a:buSzPts val="4200"/>
            </a:pPr>
            <a:endParaRPr sz="800" kern="0" dirty="0">
              <a:solidFill>
                <a:srgbClr val="000000"/>
              </a:solidFill>
              <a:ea typeface="Nunito"/>
              <a:cs typeface="Arial" panose="020B0604020202020204" pitchFamily="34" charset="0"/>
              <a:sym typeface="Nunito"/>
            </a:endParaRPr>
          </a:p>
          <a:p>
            <a:pPr>
              <a:lnSpc>
                <a:spcPct val="115000"/>
              </a:lnSpc>
              <a:buClr>
                <a:srgbClr val="000000"/>
              </a:buClr>
              <a:buSzPts val="4200"/>
            </a:pPr>
            <a:r>
              <a:rPr lang="en-US" sz="2200" kern="0" dirty="0">
                <a:solidFill>
                  <a:srgbClr val="000000"/>
                </a:solidFill>
                <a:ea typeface="Nunito"/>
                <a:cs typeface="Arial" panose="020B0604020202020204" pitchFamily="34" charset="0"/>
                <a:sym typeface="Nunito"/>
              </a:rPr>
              <a:t>Includes: Coach bus, hotel room (2 players/room), Friday night pizza dinner, Saturday morning breakfast, game ticket </a:t>
            </a:r>
          </a:p>
          <a:p>
            <a:pPr>
              <a:lnSpc>
                <a:spcPct val="115000"/>
              </a:lnSpc>
              <a:buClr>
                <a:srgbClr val="000000"/>
              </a:buClr>
              <a:buSzPts val="4200"/>
            </a:pPr>
            <a:endParaRPr lang="en-US" sz="2100" kern="0" dirty="0">
              <a:solidFill>
                <a:srgbClr val="000000"/>
              </a:solidFill>
              <a:ea typeface="Nunito"/>
              <a:cs typeface="Arial" panose="020B0604020202020204" pitchFamily="34" charset="0"/>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BA0F1-262E-8ABA-55DF-C8297DA61116}"/>
              </a:ext>
            </a:extLst>
          </p:cNvPr>
          <p:cNvSpPr>
            <a:spLocks noGrp="1"/>
          </p:cNvSpPr>
          <p:nvPr>
            <p:ph type="title"/>
          </p:nvPr>
        </p:nvSpPr>
        <p:spPr/>
        <p:txBody>
          <a:bodyPr/>
          <a:lstStyle/>
          <a:p>
            <a:r>
              <a:rPr lang="en-US" b="1">
                <a:latin typeface="Arial"/>
                <a:cs typeface="Arial"/>
              </a:rPr>
              <a:t>Agenda</a:t>
            </a:r>
          </a:p>
        </p:txBody>
      </p:sp>
      <p:sp>
        <p:nvSpPr>
          <p:cNvPr id="3" name="Content Placeholder 2">
            <a:extLst>
              <a:ext uri="{FF2B5EF4-FFF2-40B4-BE49-F238E27FC236}">
                <a16:creationId xmlns:a16="http://schemas.microsoft.com/office/drawing/2014/main" id="{4063609F-B4BD-50B0-73F8-73B338B3E443}"/>
              </a:ext>
            </a:extLst>
          </p:cNvPr>
          <p:cNvSpPr>
            <a:spLocks noGrp="1"/>
          </p:cNvSpPr>
          <p:nvPr>
            <p:ph idx="1"/>
          </p:nvPr>
        </p:nvSpPr>
        <p:spPr>
          <a:xfrm>
            <a:off x="838200" y="1624598"/>
            <a:ext cx="4224216" cy="4490940"/>
          </a:xfrm>
        </p:spPr>
        <p:txBody>
          <a:bodyPr vert="horz" lIns="91440" tIns="45720" rIns="91440" bIns="45720" rtlCol="0" anchor="t">
            <a:normAutofit/>
          </a:bodyPr>
          <a:lstStyle/>
          <a:p>
            <a:endParaRPr lang="en-US" sz="2000">
              <a:cs typeface="Arial" panose="020B0604020202020204"/>
            </a:endParaRPr>
          </a:p>
          <a:p>
            <a:r>
              <a:rPr lang="en-US" sz="2000"/>
              <a:t>Coaching Staff Introductions</a:t>
            </a:r>
            <a:endParaRPr lang="en-US" sz="2000">
              <a:cs typeface="Arial" panose="020B0604020202020204"/>
            </a:endParaRPr>
          </a:p>
          <a:p>
            <a:r>
              <a:rPr lang="en-US" sz="2000"/>
              <a:t>Booster Club Board Introductions</a:t>
            </a:r>
            <a:endParaRPr lang="en-US" sz="2000">
              <a:cs typeface="Arial" panose="020B0604020202020204"/>
            </a:endParaRPr>
          </a:p>
          <a:p>
            <a:r>
              <a:rPr lang="en-US" sz="2000"/>
              <a:t>Registration &amp; Fees</a:t>
            </a:r>
            <a:endParaRPr lang="en-US" sz="2000">
              <a:cs typeface="Arial" panose="020B0604020202020204"/>
            </a:endParaRPr>
          </a:p>
          <a:p>
            <a:r>
              <a:rPr lang="en-US" sz="2000"/>
              <a:t>Fundraising</a:t>
            </a:r>
            <a:endParaRPr lang="en-US" sz="2000">
              <a:cs typeface="Arial" panose="020B0604020202020204"/>
            </a:endParaRPr>
          </a:p>
          <a:p>
            <a:r>
              <a:rPr lang="en-US" sz="2000"/>
              <a:t>Season Activities &amp; Volunteer Opportunities</a:t>
            </a:r>
            <a:endParaRPr lang="en-US" sz="2000">
              <a:cs typeface="Arial" panose="020B0604020202020204"/>
            </a:endParaRPr>
          </a:p>
          <a:p>
            <a:r>
              <a:rPr lang="en-US" sz="2000"/>
              <a:t>Sponsorships</a:t>
            </a:r>
            <a:endParaRPr lang="en-US" sz="2000">
              <a:cs typeface="Arial" panose="020B0604020202020204"/>
            </a:endParaRPr>
          </a:p>
          <a:p>
            <a:r>
              <a:rPr lang="en-US" sz="2000"/>
              <a:t>Season Goals &amp; Opportunities</a:t>
            </a:r>
            <a:endParaRPr lang="en-US" sz="2000">
              <a:cs typeface="Arial" panose="020B0604020202020204"/>
            </a:endParaRPr>
          </a:p>
          <a:p>
            <a:pPr marL="0" indent="0">
              <a:buNone/>
            </a:pPr>
            <a:endParaRPr lang="en-US" sz="2900">
              <a:cs typeface="Arial" panose="020B0604020202020204"/>
            </a:endParaRPr>
          </a:p>
          <a:p>
            <a:endParaRPr lang="en-US" sz="2900">
              <a:cs typeface="Arial" panose="020B0604020202020204"/>
            </a:endParaRPr>
          </a:p>
          <a:p>
            <a:pPr marL="0" indent="0">
              <a:buNone/>
            </a:pPr>
            <a:endParaRPr lang="en-US" sz="2900" dirty="0"/>
          </a:p>
          <a:p>
            <a:endParaRPr lang="en-US" sz="900">
              <a:cs typeface="Arial" panose="020B0604020202020204"/>
            </a:endParaRPr>
          </a:p>
        </p:txBody>
      </p:sp>
      <p:sp>
        <p:nvSpPr>
          <p:cNvPr id="4" name="TextBox 3">
            <a:extLst>
              <a:ext uri="{FF2B5EF4-FFF2-40B4-BE49-F238E27FC236}">
                <a16:creationId xmlns:a16="http://schemas.microsoft.com/office/drawing/2014/main" id="{266B8353-7EA3-B7C4-CEC6-17AF3F1379C9}"/>
              </a:ext>
            </a:extLst>
          </p:cNvPr>
          <p:cNvSpPr txBox="1"/>
          <p:nvPr/>
        </p:nvSpPr>
        <p:spPr>
          <a:xfrm>
            <a:off x="6496833" y="1996263"/>
            <a:ext cx="4560275" cy="32060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2000">
                <a:cs typeface="Arial"/>
              </a:rPr>
              <a:t>Player &amp; Parent Expectations</a:t>
            </a:r>
            <a:endParaRPr lang="en-US" sz="2000">
              <a:solidFill>
                <a:srgbClr val="808080"/>
              </a:solidFill>
              <a:cs typeface="Arial"/>
            </a:endParaRPr>
          </a:p>
          <a:p>
            <a:pPr marL="285750" indent="-285750">
              <a:lnSpc>
                <a:spcPct val="90000"/>
              </a:lnSpc>
              <a:spcBef>
                <a:spcPts val="1000"/>
              </a:spcBef>
              <a:buFont typeface="Arial"/>
              <a:buChar char="•"/>
            </a:pPr>
            <a:r>
              <a:rPr lang="en-US" sz="2000">
                <a:cs typeface="Arial"/>
              </a:rPr>
              <a:t>Preseason Activities</a:t>
            </a:r>
            <a:endParaRPr lang="en-US" sz="2000">
              <a:solidFill>
                <a:srgbClr val="808080"/>
              </a:solidFill>
              <a:cs typeface="Arial"/>
            </a:endParaRPr>
          </a:p>
          <a:p>
            <a:pPr marL="285750" indent="-285750">
              <a:lnSpc>
                <a:spcPct val="90000"/>
              </a:lnSpc>
              <a:spcBef>
                <a:spcPts val="1000"/>
              </a:spcBef>
              <a:buFont typeface="Arial"/>
              <a:buChar char="•"/>
            </a:pPr>
            <a:r>
              <a:rPr lang="en-US" sz="2000">
                <a:cs typeface="Arial"/>
              </a:rPr>
              <a:t>Online Registration</a:t>
            </a:r>
            <a:endParaRPr lang="en-US" sz="2000">
              <a:solidFill>
                <a:srgbClr val="808080"/>
              </a:solidFill>
              <a:cs typeface="Arial"/>
            </a:endParaRPr>
          </a:p>
          <a:p>
            <a:pPr marL="285750" indent="-285750">
              <a:lnSpc>
                <a:spcPct val="90000"/>
              </a:lnSpc>
              <a:spcBef>
                <a:spcPts val="1000"/>
              </a:spcBef>
              <a:buFont typeface="Arial"/>
              <a:buChar char="•"/>
            </a:pPr>
            <a:r>
              <a:rPr lang="en-US" sz="2000">
                <a:cs typeface="Arial"/>
              </a:rPr>
              <a:t>Uniforms, Spirit-wear &amp; Player Pack</a:t>
            </a:r>
            <a:endParaRPr lang="en-US" sz="2000">
              <a:solidFill>
                <a:srgbClr val="808080"/>
              </a:solidFill>
              <a:cs typeface="Arial"/>
            </a:endParaRPr>
          </a:p>
          <a:p>
            <a:pPr marL="285750" indent="-285750">
              <a:lnSpc>
                <a:spcPct val="90000"/>
              </a:lnSpc>
              <a:spcBef>
                <a:spcPts val="1000"/>
              </a:spcBef>
              <a:buFont typeface="Arial"/>
              <a:buChar char="•"/>
            </a:pPr>
            <a:r>
              <a:rPr lang="en-US" sz="2000">
                <a:cs typeface="Arial"/>
              </a:rPr>
              <a:t>Important Dates</a:t>
            </a:r>
            <a:endParaRPr lang="en-US" sz="2000">
              <a:solidFill>
                <a:srgbClr val="808080"/>
              </a:solidFill>
              <a:cs typeface="Arial"/>
            </a:endParaRPr>
          </a:p>
          <a:p>
            <a:pPr marL="285750" indent="-285750">
              <a:lnSpc>
                <a:spcPct val="90000"/>
              </a:lnSpc>
              <a:spcBef>
                <a:spcPts val="1000"/>
              </a:spcBef>
              <a:buFont typeface="Arial"/>
              <a:buChar char="•"/>
            </a:pPr>
            <a:r>
              <a:rPr lang="en-US" sz="2000">
                <a:cs typeface="Arial"/>
              </a:rPr>
              <a:t>Game Schedule</a:t>
            </a:r>
            <a:endParaRPr lang="en-US" sz="2000">
              <a:solidFill>
                <a:srgbClr val="808080"/>
              </a:solidFill>
              <a:cs typeface="Arial"/>
            </a:endParaRPr>
          </a:p>
          <a:p>
            <a:pPr marL="285750" indent="-285750">
              <a:lnSpc>
                <a:spcPct val="90000"/>
              </a:lnSpc>
              <a:spcBef>
                <a:spcPts val="1000"/>
              </a:spcBef>
              <a:buFont typeface="Arial"/>
              <a:buChar char="•"/>
            </a:pPr>
            <a:r>
              <a:rPr lang="en-US" sz="2000">
                <a:cs typeface="Arial"/>
              </a:rPr>
              <a:t>Contact Links</a:t>
            </a:r>
          </a:p>
          <a:p>
            <a:pPr>
              <a:lnSpc>
                <a:spcPct val="90000"/>
              </a:lnSpc>
              <a:spcBef>
                <a:spcPts val="1000"/>
              </a:spcBef>
            </a:pPr>
            <a:endParaRPr lang="en-US" sz="2000">
              <a:cs typeface="Arial"/>
            </a:endParaRPr>
          </a:p>
        </p:txBody>
      </p:sp>
      <p:sp>
        <p:nvSpPr>
          <p:cNvPr id="5" name="TextBox 4">
            <a:extLst>
              <a:ext uri="{FF2B5EF4-FFF2-40B4-BE49-F238E27FC236}">
                <a16:creationId xmlns:a16="http://schemas.microsoft.com/office/drawing/2014/main" id="{56AA30B6-A441-50B9-F6CA-CE45F85C4862}"/>
              </a:ext>
            </a:extLst>
          </p:cNvPr>
          <p:cNvSpPr txBox="1"/>
          <p:nvPr/>
        </p:nvSpPr>
        <p:spPr>
          <a:xfrm>
            <a:off x="1520574" y="5772528"/>
            <a:ext cx="10067084"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a:cs typeface="Arial"/>
              </a:rPr>
              <a:t>      THANK YOU FOR COMING &amp; GO ROYALS!</a:t>
            </a:r>
            <a:endParaRPr lang="en-US"/>
          </a:p>
        </p:txBody>
      </p:sp>
    </p:spTree>
    <p:extLst>
      <p:ext uri="{BB962C8B-B14F-4D97-AF65-F5344CB8AC3E}">
        <p14:creationId xmlns:p14="http://schemas.microsoft.com/office/powerpoint/2010/main" val="2926502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2"/>
          <p:cNvSpPr txBox="1"/>
          <p:nvPr/>
        </p:nvSpPr>
        <p:spPr>
          <a:xfrm>
            <a:off x="7852591" y="2815629"/>
            <a:ext cx="3069567" cy="2181207"/>
          </a:xfrm>
          <a:prstGeom prst="rect">
            <a:avLst/>
          </a:prstGeom>
          <a:noFill/>
          <a:ln>
            <a:noFill/>
          </a:ln>
        </p:spPr>
        <p:txBody>
          <a:bodyPr spcFirstLastPara="1" wrap="square" lIns="45713" tIns="22850" rIns="45713" bIns="22850" anchor="t" anchorCtr="0">
            <a:noAutofit/>
          </a:bodyPr>
          <a:lstStyle/>
          <a:p>
            <a:pPr>
              <a:lnSpc>
                <a:spcPct val="150000"/>
              </a:lnSpc>
              <a:buClr>
                <a:srgbClr val="000000"/>
              </a:buClr>
            </a:pPr>
            <a:endParaRPr sz="700" kern="0">
              <a:solidFill>
                <a:srgbClr val="000000"/>
              </a:solidFill>
              <a:latin typeface="Arial"/>
              <a:cs typeface="Arial"/>
              <a:sym typeface="Arial"/>
            </a:endParaRPr>
          </a:p>
        </p:txBody>
      </p:sp>
      <p:sp>
        <p:nvSpPr>
          <p:cNvPr id="297" name="Google Shape;297;p22"/>
          <p:cNvSpPr txBox="1"/>
          <p:nvPr/>
        </p:nvSpPr>
        <p:spPr>
          <a:xfrm>
            <a:off x="7852590" y="2344374"/>
            <a:ext cx="1703351" cy="415499"/>
          </a:xfrm>
          <a:prstGeom prst="rect">
            <a:avLst/>
          </a:prstGeom>
          <a:noFill/>
          <a:ln>
            <a:noFill/>
          </a:ln>
        </p:spPr>
        <p:txBody>
          <a:bodyPr spcFirstLastPara="1" wrap="square" lIns="45713" tIns="22850" rIns="45713" bIns="22850" anchor="t" anchorCtr="0">
            <a:noAutofit/>
          </a:bodyPr>
          <a:lstStyle/>
          <a:p>
            <a:pPr>
              <a:buClr>
                <a:srgbClr val="000000"/>
              </a:buClr>
            </a:pPr>
            <a:endParaRPr sz="2400"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298" name="Google Shape;298;p22"/>
          <p:cNvSpPr txBox="1"/>
          <p:nvPr/>
        </p:nvSpPr>
        <p:spPr>
          <a:xfrm>
            <a:off x="410484" y="1516566"/>
            <a:ext cx="11409809" cy="5029375"/>
          </a:xfrm>
          <a:prstGeom prst="rect">
            <a:avLst/>
          </a:prstGeom>
          <a:noFill/>
          <a:ln>
            <a:noFill/>
          </a:ln>
        </p:spPr>
        <p:txBody>
          <a:bodyPr spcFirstLastPara="1" wrap="square" lIns="45713" tIns="22850" rIns="45713" bIns="22850" anchor="t" anchorCtr="0">
            <a:noAutofit/>
          </a:bodyPr>
          <a:lstStyle/>
          <a:p>
            <a:pPr marL="19050">
              <a:lnSpc>
                <a:spcPct val="150000"/>
              </a:lnSpc>
              <a:buClr>
                <a:srgbClr val="000000"/>
              </a:buClr>
              <a:buSzPts val="3000"/>
            </a:pPr>
            <a:r>
              <a:rPr lang="en-US" sz="2000" kern="0" dirty="0">
                <a:solidFill>
                  <a:srgbClr val="000000"/>
                </a:solidFill>
                <a:ea typeface="Nunito"/>
                <a:cs typeface="Arial"/>
                <a:sym typeface="Nunito"/>
              </a:rPr>
              <a:t>Deadline: </a:t>
            </a:r>
            <a:r>
              <a:rPr lang="en-US" sz="2000" u="sng" kern="0" dirty="0">
                <a:solidFill>
                  <a:srgbClr val="000000"/>
                </a:solidFill>
                <a:ea typeface="Nunito"/>
                <a:cs typeface="Arial"/>
                <a:sym typeface="Nunito"/>
              </a:rPr>
              <a:t>April 1st</a:t>
            </a:r>
          </a:p>
          <a:p>
            <a:pPr marL="247650" lvl="1">
              <a:lnSpc>
                <a:spcPct val="150000"/>
              </a:lnSpc>
              <a:buClr>
                <a:srgbClr val="000000"/>
              </a:buClr>
              <a:buSzPts val="3000"/>
            </a:pPr>
            <a:r>
              <a:rPr lang="en-US" sz="2000" kern="0" dirty="0">
                <a:solidFill>
                  <a:srgbClr val="000000"/>
                </a:solidFill>
                <a:ea typeface="Nunito"/>
                <a:cs typeface="Arial" panose="020B0604020202020204" pitchFamily="34" charset="0"/>
                <a:sym typeface="Nunito"/>
              </a:rPr>
              <a:t>All players </a:t>
            </a:r>
            <a:r>
              <a:rPr lang="en-US" sz="2000" u="sng" kern="0" dirty="0">
                <a:solidFill>
                  <a:srgbClr val="000000"/>
                </a:solidFill>
                <a:ea typeface="Nunito"/>
                <a:cs typeface="Arial" panose="020B0604020202020204" pitchFamily="34" charset="0"/>
                <a:sym typeface="Nunito"/>
              </a:rPr>
              <a:t>must be registered</a:t>
            </a:r>
            <a:r>
              <a:rPr lang="en-US" sz="2000" kern="0" dirty="0">
                <a:solidFill>
                  <a:srgbClr val="000000"/>
                </a:solidFill>
                <a:ea typeface="Nunito"/>
                <a:cs typeface="Arial" panose="020B0604020202020204" pitchFamily="34" charset="0"/>
                <a:sym typeface="Nunito"/>
              </a:rPr>
              <a:t> prior to tryouts, </a:t>
            </a:r>
            <a:r>
              <a:rPr lang="en-US" sz="2000" u="sng" kern="0" dirty="0">
                <a:solidFill>
                  <a:srgbClr val="000000"/>
                </a:solidFill>
                <a:ea typeface="Nunito"/>
                <a:cs typeface="Arial" panose="020B0604020202020204" pitchFamily="34" charset="0"/>
                <a:sym typeface="Nunito"/>
              </a:rPr>
              <a:t>no exceptions</a:t>
            </a:r>
            <a:r>
              <a:rPr lang="en-US" sz="2000" kern="0" dirty="0">
                <a:solidFill>
                  <a:srgbClr val="000000"/>
                </a:solidFill>
                <a:ea typeface="Nunito"/>
                <a:cs typeface="Arial" panose="020B0604020202020204" pitchFamily="34" charset="0"/>
                <a:sym typeface="Nunito"/>
              </a:rPr>
              <a:t>.</a:t>
            </a:r>
          </a:p>
          <a:p>
            <a:pPr marL="247650" lvl="1">
              <a:lnSpc>
                <a:spcPct val="150000"/>
              </a:lnSpc>
              <a:buClr>
                <a:srgbClr val="000000"/>
              </a:buClr>
              <a:buSzPts val="3000"/>
            </a:pPr>
            <a:r>
              <a:rPr lang="en-US" sz="2000" kern="0" dirty="0">
                <a:solidFill>
                  <a:srgbClr val="000000"/>
                </a:solidFill>
                <a:ea typeface="Nunito"/>
                <a:cs typeface="Arial"/>
                <a:sym typeface="Nunito"/>
              </a:rPr>
              <a:t>Don’t wait until last day - important to know in advance how many players we will have at tryouts.</a:t>
            </a:r>
            <a:endParaRPr lang="en-US" sz="2000" kern="0" dirty="0">
              <a:solidFill>
                <a:srgbClr val="000000"/>
              </a:solidFill>
              <a:ea typeface="Nunito"/>
              <a:cs typeface="Arial"/>
            </a:endParaRPr>
          </a:p>
          <a:p>
            <a:pPr marL="19050">
              <a:lnSpc>
                <a:spcPct val="150000"/>
              </a:lnSpc>
              <a:buClr>
                <a:srgbClr val="000000"/>
              </a:buClr>
              <a:buSzPts val="3000"/>
            </a:pPr>
            <a:endParaRPr lang="en-US" sz="800" kern="0" dirty="0">
              <a:solidFill>
                <a:srgbClr val="000000"/>
              </a:solidFill>
              <a:ea typeface="Nunito"/>
              <a:cs typeface="Arial" panose="020B0604020202020204" pitchFamily="34" charset="0"/>
              <a:sym typeface="Nunito"/>
            </a:endParaRPr>
          </a:p>
          <a:p>
            <a:pPr marL="19050">
              <a:lnSpc>
                <a:spcPct val="150000"/>
              </a:lnSpc>
              <a:buClr>
                <a:srgbClr val="000000"/>
              </a:buClr>
              <a:buSzPts val="3000"/>
            </a:pPr>
            <a:r>
              <a:rPr lang="en-US" sz="2000" kern="0" dirty="0">
                <a:solidFill>
                  <a:srgbClr val="000000"/>
                </a:solidFill>
                <a:ea typeface="Nunito"/>
                <a:cs typeface="Arial" panose="020B0604020202020204" pitchFamily="34" charset="0"/>
                <a:sym typeface="Nunito"/>
              </a:rPr>
              <a:t>Registration can be completed online at </a:t>
            </a:r>
            <a:r>
              <a:rPr lang="en-US" sz="2000" u="sng" kern="0" dirty="0">
                <a:solidFill>
                  <a:srgbClr val="216BA9"/>
                </a:solidFill>
                <a:ea typeface="Nunito"/>
                <a:cs typeface="Arial" panose="020B0604020202020204" pitchFamily="34" charset="0"/>
                <a:sym typeface="Nunito"/>
                <a:hlinkClick r:id="rId3"/>
              </a:rPr>
              <a:t>www.Whsactivites.Org</a:t>
            </a:r>
            <a:r>
              <a:rPr lang="en-US" sz="2000" u="sng" kern="0" dirty="0">
                <a:solidFill>
                  <a:srgbClr val="216BA9"/>
                </a:solidFill>
                <a:ea typeface="Nunito"/>
                <a:cs typeface="Arial" panose="020B0604020202020204" pitchFamily="34" charset="0"/>
                <a:sym typeface="Nunito"/>
              </a:rPr>
              <a:t> </a:t>
            </a:r>
          </a:p>
          <a:p>
            <a:pPr marL="19050">
              <a:lnSpc>
                <a:spcPct val="150000"/>
              </a:lnSpc>
              <a:buClr>
                <a:srgbClr val="000000"/>
              </a:buClr>
              <a:buSzPts val="3000"/>
            </a:pPr>
            <a:endParaRPr lang="en-US" sz="800" kern="0" dirty="0">
              <a:solidFill>
                <a:srgbClr val="000000"/>
              </a:solidFill>
              <a:ea typeface="Nunito"/>
              <a:cs typeface="Arial" panose="020B0604020202020204" pitchFamily="34" charset="0"/>
              <a:sym typeface="Nunito"/>
            </a:endParaRPr>
          </a:p>
          <a:p>
            <a:pPr marL="19050">
              <a:lnSpc>
                <a:spcPct val="150000"/>
              </a:lnSpc>
              <a:buClr>
                <a:srgbClr val="000000"/>
              </a:buClr>
              <a:buSzPts val="3000"/>
            </a:pPr>
            <a:r>
              <a:rPr lang="en-US" sz="2000" kern="0" dirty="0">
                <a:solidFill>
                  <a:srgbClr val="000000"/>
                </a:solidFill>
                <a:ea typeface="Nunito"/>
                <a:cs typeface="Arial" panose="020B0604020202020204" pitchFamily="34" charset="0"/>
                <a:sym typeface="Nunito"/>
              </a:rPr>
              <a:t>Cost: $190</a:t>
            </a:r>
          </a:p>
          <a:p>
            <a:pPr marL="19050">
              <a:lnSpc>
                <a:spcPct val="150000"/>
              </a:lnSpc>
              <a:buClr>
                <a:srgbClr val="000000"/>
              </a:buClr>
              <a:buSzPts val="3000"/>
            </a:pPr>
            <a:endParaRPr lang="en-US" sz="800" kern="0" dirty="0">
              <a:solidFill>
                <a:srgbClr val="000000"/>
              </a:solidFill>
              <a:ea typeface="Nunito"/>
              <a:cs typeface="Arial" panose="020B0604020202020204" pitchFamily="34" charset="0"/>
              <a:sym typeface="Nunito"/>
            </a:endParaRPr>
          </a:p>
          <a:p>
            <a:pPr marL="19050">
              <a:lnSpc>
                <a:spcPct val="150000"/>
              </a:lnSpc>
              <a:buClr>
                <a:srgbClr val="000000"/>
              </a:buClr>
              <a:buSzPts val="3000"/>
            </a:pPr>
            <a:r>
              <a:rPr lang="en-US" sz="2000" kern="0" dirty="0">
                <a:solidFill>
                  <a:srgbClr val="000000"/>
                </a:solidFill>
                <a:ea typeface="Nunito"/>
                <a:cs typeface="Arial" panose="020B0604020202020204" pitchFamily="34" charset="0"/>
                <a:sym typeface="Nunito"/>
              </a:rPr>
              <a:t>Sports physical:  current (within 3 years) physical must be on file with the activities office. Please check with Susan Garcia if you have questions on </a:t>
            </a:r>
            <a:r>
              <a:rPr lang="en-US" sz="2000" kern="0" dirty="0">
                <a:solidFill>
                  <a:srgbClr val="000000"/>
                </a:solidFill>
                <a:highlight>
                  <a:srgbClr val="FFFFFF"/>
                </a:highlight>
                <a:ea typeface="Nunito"/>
                <a:cs typeface="Arial" panose="020B0604020202020204" pitchFamily="34" charset="0"/>
                <a:sym typeface="Nunito"/>
              </a:rPr>
              <a:t>status.</a:t>
            </a:r>
          </a:p>
          <a:p>
            <a:pPr marL="19050">
              <a:lnSpc>
                <a:spcPct val="150000"/>
              </a:lnSpc>
              <a:buClr>
                <a:srgbClr val="000000"/>
              </a:buClr>
              <a:buSzPts val="3000"/>
            </a:pPr>
            <a:endParaRPr lang="en-US" sz="800" kern="0" dirty="0">
              <a:solidFill>
                <a:srgbClr val="000000"/>
              </a:solidFill>
              <a:highlight>
                <a:srgbClr val="FFFFFF"/>
              </a:highlight>
              <a:ea typeface="Nunito"/>
              <a:cs typeface="Arial" panose="020B0604020202020204" pitchFamily="34" charset="0"/>
              <a:sym typeface="Nunito"/>
            </a:endParaRPr>
          </a:p>
          <a:p>
            <a:pPr marL="19050">
              <a:lnSpc>
                <a:spcPct val="150000"/>
              </a:lnSpc>
              <a:buClr>
                <a:srgbClr val="000000"/>
              </a:buClr>
              <a:buSzPts val="3000"/>
            </a:pPr>
            <a:r>
              <a:rPr lang="en-US" sz="2000" kern="0" dirty="0">
                <a:solidFill>
                  <a:srgbClr val="000000"/>
                </a:solidFill>
                <a:highlight>
                  <a:srgbClr val="FFFFFF"/>
                </a:highlight>
                <a:ea typeface="Nunito"/>
                <a:cs typeface="Arial" panose="020B0604020202020204" pitchFamily="34" charset="0"/>
                <a:sym typeface="Nunito"/>
              </a:rPr>
              <a:t>Family cap: $520 for the school year. IF ANY OF YOU QUALIFY FOR THIS, PLEASE REACH OUT TO </a:t>
            </a:r>
            <a:r>
              <a:rPr lang="en-US" sz="2000" kern="0" dirty="0">
                <a:solidFill>
                  <a:srgbClr val="222222"/>
                </a:solidFill>
                <a:highlight>
                  <a:srgbClr val="FFFFFF"/>
                </a:highlight>
                <a:ea typeface="Roboto"/>
                <a:cs typeface="Roboto"/>
                <a:sym typeface="Roboto"/>
              </a:rPr>
              <a:t>Susan Garcia at </a:t>
            </a:r>
            <a:r>
              <a:rPr lang="en-US" sz="2000" u="sng" kern="0" dirty="0">
                <a:solidFill>
                  <a:srgbClr val="216BA9"/>
                </a:solidFill>
                <a:highlight>
                  <a:srgbClr val="FFFFFF"/>
                </a:highlight>
                <a:ea typeface="Roboto"/>
                <a:cs typeface="Roboto"/>
                <a:sym typeface="Roboto"/>
                <a:hlinkClick r:id="rId4"/>
              </a:rPr>
              <a:t>sgarcia1@sowashco.Org</a:t>
            </a:r>
            <a:endParaRPr lang="en-US" sz="2000" kern="0" dirty="0">
              <a:solidFill>
                <a:srgbClr val="222222"/>
              </a:solidFill>
              <a:highlight>
                <a:srgbClr val="FFFFFF"/>
              </a:highlight>
              <a:ea typeface="Roboto"/>
              <a:cs typeface="Roboto"/>
              <a:sym typeface="Roboto"/>
            </a:endParaRPr>
          </a:p>
          <a:p>
            <a:pPr marL="228600">
              <a:lnSpc>
                <a:spcPct val="150000"/>
              </a:lnSpc>
              <a:buClr>
                <a:srgbClr val="000000"/>
              </a:buClr>
            </a:pPr>
            <a:endParaRPr sz="1500" kern="0" dirty="0">
              <a:solidFill>
                <a:srgbClr val="000000"/>
              </a:solidFill>
              <a:highlight>
                <a:srgbClr val="FFFFFF"/>
              </a:highlight>
              <a:latin typeface="Arial" panose="020B0604020202020204" pitchFamily="34" charset="0"/>
              <a:ea typeface="Nunito"/>
              <a:cs typeface="Arial" panose="020B0604020202020204" pitchFamily="34" charset="0"/>
              <a:sym typeface="Nunito"/>
            </a:endParaRPr>
          </a:p>
        </p:txBody>
      </p:sp>
      <p:sp>
        <p:nvSpPr>
          <p:cNvPr id="299" name="Google Shape;299;p22"/>
          <p:cNvSpPr txBox="1"/>
          <p:nvPr/>
        </p:nvSpPr>
        <p:spPr>
          <a:xfrm>
            <a:off x="478005" y="972121"/>
            <a:ext cx="7510950" cy="661650"/>
          </a:xfrm>
          <a:prstGeom prst="rect">
            <a:avLst/>
          </a:prstGeom>
          <a:noFill/>
          <a:ln>
            <a:noFill/>
          </a:ln>
        </p:spPr>
        <p:txBody>
          <a:bodyPr spcFirstLastPara="1" wrap="square" lIns="45713" tIns="22850" rIns="45713" bIns="22850" anchor="t" anchorCtr="0">
            <a:noAutofit/>
          </a:bodyPr>
          <a:lstStyle/>
          <a:p>
            <a:pPr>
              <a:buClr>
                <a:srgbClr val="000000"/>
              </a:buClr>
            </a:pPr>
            <a:r>
              <a:rPr lang="en-US" sz="2400" b="1" kern="0">
                <a:solidFill>
                  <a:srgbClr val="1B243B"/>
                </a:solidFill>
                <a:latin typeface="Arial"/>
                <a:ea typeface="Nunito"/>
                <a:cs typeface="Arial"/>
                <a:sym typeface="Nunito"/>
              </a:rPr>
              <a:t>IMPORTANT INFORMATION</a:t>
            </a:r>
            <a:endParaRPr lang="en-US" sz="2400" b="1" kern="0">
              <a:solidFill>
                <a:srgbClr val="1B243B"/>
              </a:solidFill>
              <a:latin typeface="Arial"/>
              <a:ea typeface="Nunito"/>
              <a:cs typeface="Arial"/>
            </a:endParaRPr>
          </a:p>
        </p:txBody>
      </p:sp>
      <p:sp>
        <p:nvSpPr>
          <p:cNvPr id="300" name="Google Shape;300;p22"/>
          <p:cNvSpPr txBox="1"/>
          <p:nvPr/>
        </p:nvSpPr>
        <p:spPr>
          <a:xfrm>
            <a:off x="4602463" y="2815659"/>
            <a:ext cx="3069600" cy="2181150"/>
          </a:xfrm>
          <a:prstGeom prst="rect">
            <a:avLst/>
          </a:prstGeom>
          <a:noFill/>
          <a:ln>
            <a:noFill/>
          </a:ln>
        </p:spPr>
        <p:txBody>
          <a:bodyPr spcFirstLastPara="1" wrap="square" lIns="45713" tIns="22850" rIns="45713" bIns="22850" anchor="t" anchorCtr="0">
            <a:noAutofit/>
          </a:bodyPr>
          <a:lstStyle/>
          <a:p>
            <a:pPr>
              <a:lnSpc>
                <a:spcPct val="150000"/>
              </a:lnSpc>
              <a:buClr>
                <a:srgbClr val="000000"/>
              </a:buClr>
            </a:pPr>
            <a:endParaRPr sz="700" kern="0">
              <a:solidFill>
                <a:srgbClr val="000000"/>
              </a:solidFill>
              <a:latin typeface="Arial"/>
              <a:cs typeface="Arial"/>
              <a:sym typeface="Arial"/>
            </a:endParaRPr>
          </a:p>
        </p:txBody>
      </p:sp>
      <p:sp>
        <p:nvSpPr>
          <p:cNvPr id="301" name="Google Shape;301;p22"/>
          <p:cNvSpPr txBox="1"/>
          <p:nvPr/>
        </p:nvSpPr>
        <p:spPr>
          <a:xfrm>
            <a:off x="410485" y="312059"/>
            <a:ext cx="10511673" cy="661650"/>
          </a:xfrm>
          <a:prstGeom prst="rect">
            <a:avLst/>
          </a:prstGeom>
          <a:noFill/>
          <a:ln>
            <a:noFill/>
          </a:ln>
        </p:spPr>
        <p:txBody>
          <a:bodyPr spcFirstLastPara="1" wrap="square" lIns="45713" tIns="22850" rIns="45713" bIns="22850" anchor="t" anchorCtr="0">
            <a:noAutofit/>
          </a:bodyPr>
          <a:lstStyle/>
          <a:p>
            <a:pPr>
              <a:buClr>
                <a:srgbClr val="000000"/>
              </a:buClr>
            </a:pPr>
            <a:r>
              <a:rPr lang="en-US" sz="4000" b="1" kern="0">
                <a:solidFill>
                  <a:srgbClr val="1B243B"/>
                </a:solidFill>
                <a:latin typeface="Arial"/>
                <a:ea typeface="Nunito"/>
                <a:cs typeface="Arial"/>
                <a:sym typeface="Nunito"/>
              </a:rPr>
              <a:t>Registration for 2024 Season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3"/>
          <p:cNvSpPr txBox="1"/>
          <p:nvPr/>
        </p:nvSpPr>
        <p:spPr>
          <a:xfrm>
            <a:off x="7852590" y="2815628"/>
            <a:ext cx="3069600" cy="2181150"/>
          </a:xfrm>
          <a:prstGeom prst="rect">
            <a:avLst/>
          </a:prstGeom>
          <a:noFill/>
          <a:ln>
            <a:noFill/>
          </a:ln>
        </p:spPr>
        <p:txBody>
          <a:bodyPr spcFirstLastPara="1" wrap="square" lIns="45713" tIns="22850" rIns="45713" bIns="22850" anchor="t" anchorCtr="0">
            <a:noAutofit/>
          </a:bodyPr>
          <a:lstStyle/>
          <a:p>
            <a:pPr>
              <a:lnSpc>
                <a:spcPct val="150000"/>
              </a:lnSpc>
              <a:buClr>
                <a:srgbClr val="000000"/>
              </a:buClr>
            </a:pPr>
            <a:endParaRPr sz="700" kern="0">
              <a:solidFill>
                <a:srgbClr val="000000"/>
              </a:solidFill>
              <a:latin typeface="Arial"/>
              <a:cs typeface="Arial"/>
              <a:sym typeface="Arial"/>
            </a:endParaRPr>
          </a:p>
        </p:txBody>
      </p:sp>
      <p:sp>
        <p:nvSpPr>
          <p:cNvPr id="307" name="Google Shape;307;p23"/>
          <p:cNvSpPr txBox="1"/>
          <p:nvPr/>
        </p:nvSpPr>
        <p:spPr>
          <a:xfrm>
            <a:off x="7852590" y="2344374"/>
            <a:ext cx="1703400" cy="415500"/>
          </a:xfrm>
          <a:prstGeom prst="rect">
            <a:avLst/>
          </a:prstGeom>
          <a:noFill/>
          <a:ln>
            <a:noFill/>
          </a:ln>
        </p:spPr>
        <p:txBody>
          <a:bodyPr spcFirstLastPara="1" wrap="square" lIns="45713" tIns="22850" rIns="45713" bIns="22850" anchor="t" anchorCtr="0">
            <a:noAutofit/>
          </a:bodyPr>
          <a:lstStyle/>
          <a:p>
            <a:pPr>
              <a:buClr>
                <a:srgbClr val="000000"/>
              </a:buClr>
            </a:pPr>
            <a:endParaRPr sz="2400" kern="0">
              <a:solidFill>
                <a:srgbClr val="1B243B"/>
              </a:solidFill>
              <a:latin typeface="Arial" panose="020B0604020202020204" pitchFamily="34" charset="0"/>
              <a:ea typeface="Nunito"/>
              <a:cs typeface="Arial" panose="020B0604020202020204" pitchFamily="34" charset="0"/>
              <a:sym typeface="Nunito"/>
            </a:endParaRPr>
          </a:p>
        </p:txBody>
      </p:sp>
      <p:sp>
        <p:nvSpPr>
          <p:cNvPr id="308" name="Google Shape;308;p23"/>
          <p:cNvSpPr txBox="1"/>
          <p:nvPr/>
        </p:nvSpPr>
        <p:spPr>
          <a:xfrm>
            <a:off x="563075" y="1149147"/>
            <a:ext cx="10332810" cy="5329504"/>
          </a:xfrm>
          <a:prstGeom prst="rect">
            <a:avLst/>
          </a:prstGeom>
          <a:noFill/>
          <a:ln>
            <a:noFill/>
          </a:ln>
        </p:spPr>
        <p:txBody>
          <a:bodyPr spcFirstLastPara="1" wrap="square" lIns="45713" tIns="22850" rIns="45713" bIns="22850" anchor="t" anchorCtr="0">
            <a:noAutofit/>
          </a:bodyPr>
          <a:lstStyle/>
          <a:p>
            <a:pPr marL="19050">
              <a:buClr>
                <a:srgbClr val="000000"/>
              </a:buClr>
              <a:buSzPts val="3000"/>
            </a:pPr>
            <a:r>
              <a:rPr lang="en-US" sz="2000" kern="0" dirty="0">
                <a:solidFill>
                  <a:srgbClr val="000000"/>
                </a:solidFill>
                <a:ea typeface="Nunito"/>
                <a:cs typeface="Arial"/>
                <a:sym typeface="Nunito"/>
              </a:rPr>
              <a:t>Dates: April 1</a:t>
            </a:r>
            <a:r>
              <a:rPr lang="en-US" sz="2000" kern="0" baseline="30000" dirty="0">
                <a:solidFill>
                  <a:srgbClr val="000000"/>
                </a:solidFill>
                <a:ea typeface="Nunito"/>
                <a:cs typeface="Arial"/>
                <a:sym typeface="Nunito"/>
              </a:rPr>
              <a:t>st</a:t>
            </a:r>
            <a:r>
              <a:rPr lang="en-US" sz="2000" kern="0" dirty="0">
                <a:solidFill>
                  <a:srgbClr val="000000"/>
                </a:solidFill>
                <a:ea typeface="Nunito"/>
                <a:cs typeface="Arial"/>
                <a:sym typeface="Nunito"/>
              </a:rPr>
              <a:t>-3</a:t>
            </a:r>
            <a:r>
              <a:rPr lang="en-US" sz="2000" kern="0" baseline="30000" dirty="0">
                <a:solidFill>
                  <a:srgbClr val="000000"/>
                </a:solidFill>
                <a:ea typeface="Nunito"/>
                <a:cs typeface="Arial"/>
                <a:sym typeface="Nunito"/>
              </a:rPr>
              <a:t>rd, </a:t>
            </a:r>
            <a:r>
              <a:rPr lang="en-US" sz="2000" kern="0" dirty="0">
                <a:solidFill>
                  <a:srgbClr val="000000"/>
                </a:solidFill>
                <a:ea typeface="Nunito"/>
                <a:cs typeface="Arial"/>
                <a:sym typeface="Nunito"/>
              </a:rPr>
              <a:t> 6pm to 7:30pm</a:t>
            </a:r>
            <a:endParaRPr sz="2000" kern="0" dirty="0">
              <a:solidFill>
                <a:srgbClr val="000000"/>
              </a:solidFill>
              <a:ea typeface="Nunito"/>
              <a:cs typeface="Arial"/>
              <a:sym typeface="Nunito"/>
            </a:endParaRPr>
          </a:p>
          <a:p>
            <a:pPr marL="19050">
              <a:buClr>
                <a:srgbClr val="000000"/>
              </a:buClr>
              <a:buSzPts val="3000"/>
            </a:pPr>
            <a:r>
              <a:rPr lang="en-US" sz="2000" kern="0" dirty="0">
                <a:solidFill>
                  <a:srgbClr val="000000"/>
                </a:solidFill>
                <a:ea typeface="Nunito"/>
                <a:cs typeface="Arial"/>
                <a:sym typeface="Nunito"/>
              </a:rPr>
              <a:t>Location: MAC (Minnesota Athletic Club)</a:t>
            </a:r>
            <a:endParaRPr sz="2000" kern="0" dirty="0">
              <a:solidFill>
                <a:srgbClr val="000000"/>
              </a:solidFill>
              <a:ea typeface="Nunito"/>
              <a:cs typeface="Arial"/>
              <a:sym typeface="Nunito"/>
            </a:endParaRPr>
          </a:p>
          <a:p>
            <a:pPr marL="19050">
              <a:buClr>
                <a:srgbClr val="000000"/>
              </a:buClr>
              <a:buSzPts val="3000"/>
            </a:pPr>
            <a:r>
              <a:rPr lang="en-US" sz="2000" kern="0" dirty="0">
                <a:solidFill>
                  <a:srgbClr val="000000"/>
                </a:solidFill>
                <a:ea typeface="Nunito"/>
                <a:cs typeface="Arial"/>
                <a:sym typeface="Nunito"/>
              </a:rPr>
              <a:t>Changes of times or locations will be communicated through 2023-24 parent GroupMe chat.</a:t>
            </a:r>
          </a:p>
          <a:p>
            <a:pPr marL="19050">
              <a:lnSpc>
                <a:spcPct val="150000"/>
              </a:lnSpc>
              <a:buClr>
                <a:srgbClr val="000000"/>
              </a:buClr>
              <a:buSzPts val="3000"/>
            </a:pPr>
            <a:endParaRPr sz="800" kern="0" dirty="0">
              <a:solidFill>
                <a:srgbClr val="000000"/>
              </a:solidFill>
              <a:ea typeface="Nunito"/>
              <a:cs typeface="Arial" panose="020B0604020202020204" pitchFamily="34" charset="0"/>
              <a:sym typeface="Nunito"/>
            </a:endParaRPr>
          </a:p>
          <a:p>
            <a:pPr marL="19050">
              <a:lnSpc>
                <a:spcPct val="150000"/>
              </a:lnSpc>
              <a:buClr>
                <a:srgbClr val="000000"/>
              </a:buClr>
              <a:buSzPts val="3000"/>
            </a:pPr>
            <a:r>
              <a:rPr lang="en-US" sz="2000" b="1" kern="0" dirty="0">
                <a:solidFill>
                  <a:srgbClr val="000000"/>
                </a:solidFill>
                <a:ea typeface="Nunito"/>
                <a:cs typeface="Arial"/>
                <a:sym typeface="Nunito"/>
              </a:rPr>
              <a:t>ACTIVITIES REGISTRATION MUST BE COMPLETED AND ON FILE IN THE ACTIVITIES OFFICE BEFORE TRYOUTS!</a:t>
            </a:r>
            <a:endParaRPr lang="en-US" sz="2000" b="1" kern="0" dirty="0">
              <a:solidFill>
                <a:srgbClr val="000000"/>
              </a:solidFill>
              <a:ea typeface="Nunito"/>
              <a:cs typeface="Arial"/>
            </a:endParaRPr>
          </a:p>
          <a:p>
            <a:pPr marL="19050">
              <a:lnSpc>
                <a:spcPct val="115000"/>
              </a:lnSpc>
              <a:buClr>
                <a:srgbClr val="104388"/>
              </a:buClr>
              <a:buSzPts val="3000"/>
            </a:pPr>
            <a:endParaRPr lang="en-US" sz="800" kern="0" dirty="0">
              <a:solidFill>
                <a:srgbClr val="000000"/>
              </a:solidFill>
              <a:ea typeface="Nunito"/>
              <a:cs typeface="Arial" panose="020B0604020202020204" pitchFamily="34" charset="0"/>
            </a:endParaRPr>
          </a:p>
          <a:p>
            <a:pPr marL="19050">
              <a:lnSpc>
                <a:spcPct val="115000"/>
              </a:lnSpc>
              <a:buClr>
                <a:srgbClr val="104388"/>
              </a:buClr>
              <a:buSzPts val="3000"/>
            </a:pPr>
            <a:r>
              <a:rPr lang="en-US" sz="2000" kern="0" dirty="0">
                <a:solidFill>
                  <a:srgbClr val="000000"/>
                </a:solidFill>
                <a:ea typeface="Nunito"/>
                <a:cs typeface="Arial"/>
                <a:sym typeface="Nunito"/>
              </a:rPr>
              <a:t>8th graders must be enrolled at at WHS feeder school (Lake, WMS, or potentially </a:t>
            </a:r>
            <a:r>
              <a:rPr lang="en-US" sz="2000" kern="0" dirty="0" err="1">
                <a:solidFill>
                  <a:srgbClr val="000000"/>
                </a:solidFill>
                <a:ea typeface="Nunito"/>
                <a:cs typeface="Arial"/>
                <a:sym typeface="Nunito"/>
              </a:rPr>
              <a:t>Oltman</a:t>
            </a:r>
            <a:r>
              <a:rPr lang="en-US" sz="2000" kern="0" dirty="0">
                <a:solidFill>
                  <a:srgbClr val="000000"/>
                </a:solidFill>
                <a:ea typeface="Nunito"/>
                <a:cs typeface="Arial"/>
                <a:sym typeface="Nunito"/>
              </a:rPr>
              <a:t>/CGMS).  Any questions about eligibility can be answered by the WHS activities office. </a:t>
            </a:r>
          </a:p>
          <a:p>
            <a:pPr marL="19050">
              <a:lnSpc>
                <a:spcPct val="114999"/>
              </a:lnSpc>
              <a:buSzPts val="3000"/>
            </a:pPr>
            <a:endParaRPr lang="en-US" sz="800" kern="0" dirty="0">
              <a:solidFill>
                <a:srgbClr val="000000"/>
              </a:solidFill>
              <a:ea typeface="Nunito"/>
              <a:cs typeface="Arial" panose="020B0604020202020204" pitchFamily="34" charset="0"/>
            </a:endParaRPr>
          </a:p>
          <a:p>
            <a:pPr marL="19050">
              <a:lnSpc>
                <a:spcPct val="114999"/>
              </a:lnSpc>
            </a:pPr>
            <a:r>
              <a:rPr lang="en-US" sz="2000" kern="0" dirty="0">
                <a:solidFill>
                  <a:srgbClr val="000000"/>
                </a:solidFill>
                <a:cs typeface="Arial"/>
              </a:rPr>
              <a:t>We strongly encourage all 8th graders who are still age eligible for U14 attend the Woodbury United player evaluations. More info is available at </a:t>
            </a:r>
            <a:r>
              <a:rPr lang="en-US" sz="2000" kern="0" dirty="0">
                <a:solidFill>
                  <a:srgbClr val="000000"/>
                </a:solidFill>
                <a:cs typeface="Arial"/>
                <a:hlinkClick r:id="rId3"/>
              </a:rPr>
              <a:t>www.woodburyunitedlax.com</a:t>
            </a:r>
            <a:endParaRPr lang="en-US" sz="2000" dirty="0">
              <a:cs typeface="Arial"/>
            </a:endParaRPr>
          </a:p>
        </p:txBody>
      </p:sp>
      <p:sp>
        <p:nvSpPr>
          <p:cNvPr id="309" name="Google Shape;309;p23"/>
          <p:cNvSpPr txBox="1"/>
          <p:nvPr/>
        </p:nvSpPr>
        <p:spPr>
          <a:xfrm>
            <a:off x="4666882" y="2344374"/>
            <a:ext cx="1707300" cy="415500"/>
          </a:xfrm>
          <a:prstGeom prst="rect">
            <a:avLst/>
          </a:prstGeom>
          <a:noFill/>
          <a:ln>
            <a:noFill/>
          </a:ln>
        </p:spPr>
        <p:txBody>
          <a:bodyPr spcFirstLastPara="1" wrap="square" lIns="45713" tIns="22850" rIns="45713" bIns="22850" anchor="t" anchorCtr="0">
            <a:noAutofit/>
          </a:bodyPr>
          <a:lstStyle/>
          <a:p>
            <a:pPr>
              <a:buClr>
                <a:srgbClr val="000000"/>
              </a:buClr>
            </a:pPr>
            <a:endParaRPr sz="2400" kern="0">
              <a:solidFill>
                <a:srgbClr val="1B243B"/>
              </a:solidFill>
              <a:latin typeface="Arial" panose="020B0604020202020204" pitchFamily="34" charset="0"/>
              <a:ea typeface="Nunito"/>
              <a:cs typeface="Arial" panose="020B0604020202020204" pitchFamily="34" charset="0"/>
              <a:sym typeface="Nunito"/>
            </a:endParaRPr>
          </a:p>
        </p:txBody>
      </p:sp>
      <p:sp>
        <p:nvSpPr>
          <p:cNvPr id="310" name="Google Shape;310;p23"/>
          <p:cNvSpPr txBox="1"/>
          <p:nvPr/>
        </p:nvSpPr>
        <p:spPr>
          <a:xfrm>
            <a:off x="563075" y="304295"/>
            <a:ext cx="8833650" cy="661650"/>
          </a:xfrm>
          <a:prstGeom prst="rect">
            <a:avLst/>
          </a:prstGeom>
          <a:noFill/>
          <a:ln>
            <a:noFill/>
          </a:ln>
        </p:spPr>
        <p:txBody>
          <a:bodyPr spcFirstLastPara="1" wrap="square" lIns="45713" tIns="22850" rIns="45713" bIns="22850" anchor="t" anchorCtr="0">
            <a:noAutofit/>
          </a:bodyPr>
          <a:lstStyle/>
          <a:p>
            <a:pPr>
              <a:buClr>
                <a:srgbClr val="000000"/>
              </a:buClr>
            </a:pPr>
            <a:r>
              <a:rPr lang="en-US" sz="4000" b="1" kern="0">
                <a:solidFill>
                  <a:srgbClr val="1B243B"/>
                </a:solidFill>
                <a:latin typeface="Arial"/>
                <a:ea typeface="Nunito"/>
                <a:cs typeface="Arial"/>
                <a:sym typeface="Nunito"/>
              </a:rPr>
              <a:t>Tryouts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4"/>
          <p:cNvSpPr txBox="1"/>
          <p:nvPr/>
        </p:nvSpPr>
        <p:spPr>
          <a:xfrm>
            <a:off x="2480006" y="4278352"/>
            <a:ext cx="4604850" cy="307800"/>
          </a:xfrm>
          <a:prstGeom prst="rect">
            <a:avLst/>
          </a:prstGeom>
          <a:noFill/>
          <a:ln>
            <a:noFill/>
          </a:ln>
        </p:spPr>
        <p:txBody>
          <a:bodyPr spcFirstLastPara="1" wrap="square" lIns="45713" tIns="22850" rIns="45713" bIns="22850" anchor="t" anchorCtr="0">
            <a:noAutofit/>
          </a:bodyPr>
          <a:lstStyle/>
          <a:p>
            <a:pPr>
              <a:buClr>
                <a:srgbClr val="000000"/>
              </a:buClr>
            </a:pPr>
            <a:endParaRPr sz="700" kern="0">
              <a:solidFill>
                <a:srgbClr val="000000"/>
              </a:solidFill>
              <a:latin typeface="Arial"/>
              <a:cs typeface="Arial"/>
              <a:sym typeface="Arial"/>
            </a:endParaRPr>
          </a:p>
        </p:txBody>
      </p:sp>
      <p:sp>
        <p:nvSpPr>
          <p:cNvPr id="316" name="Google Shape;316;p24"/>
          <p:cNvSpPr txBox="1"/>
          <p:nvPr/>
        </p:nvSpPr>
        <p:spPr>
          <a:xfrm>
            <a:off x="240525" y="248732"/>
            <a:ext cx="12658500" cy="1420950"/>
          </a:xfrm>
          <a:prstGeom prst="rect">
            <a:avLst/>
          </a:prstGeom>
          <a:noFill/>
          <a:ln>
            <a:noFill/>
          </a:ln>
        </p:spPr>
        <p:txBody>
          <a:bodyPr spcFirstLastPara="1" wrap="square" lIns="45713" tIns="22850" rIns="45713" bIns="22850" anchor="t" anchorCtr="0">
            <a:noAutofit/>
          </a:bodyPr>
          <a:lstStyle/>
          <a:p>
            <a:pPr>
              <a:lnSpc>
                <a:spcPct val="93333"/>
              </a:lnSpc>
              <a:buClr>
                <a:srgbClr val="000000"/>
              </a:buClr>
            </a:pPr>
            <a:r>
              <a:rPr lang="en-US" sz="4000" b="1" kern="0">
                <a:solidFill>
                  <a:srgbClr val="1B243B"/>
                </a:solidFill>
                <a:latin typeface="Arial"/>
                <a:ea typeface="Nunito"/>
                <a:cs typeface="Arial"/>
                <a:sym typeface="Nunito"/>
              </a:rPr>
              <a:t>Additional Information - Tryouts</a:t>
            </a:r>
          </a:p>
        </p:txBody>
      </p:sp>
      <p:sp>
        <p:nvSpPr>
          <p:cNvPr id="322" name="Google Shape;322;p24"/>
          <p:cNvSpPr txBox="1"/>
          <p:nvPr/>
        </p:nvSpPr>
        <p:spPr>
          <a:xfrm>
            <a:off x="5622225" y="2066067"/>
            <a:ext cx="947550" cy="1815900"/>
          </a:xfrm>
          <a:prstGeom prst="rect">
            <a:avLst/>
          </a:prstGeom>
          <a:noFill/>
          <a:ln>
            <a:noFill/>
          </a:ln>
        </p:spPr>
        <p:txBody>
          <a:bodyPr spcFirstLastPara="1" wrap="square" lIns="45713" tIns="22850" rIns="45713" bIns="22850" anchor="t" anchorCtr="0">
            <a:noAutofit/>
          </a:bodyPr>
          <a:lstStyle/>
          <a:p>
            <a:pPr>
              <a:buClr>
                <a:srgbClr val="000000"/>
              </a:buClr>
            </a:pPr>
            <a:endParaRPr sz="11500"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323" name="Google Shape;323;p24"/>
          <p:cNvSpPr txBox="1"/>
          <p:nvPr/>
        </p:nvSpPr>
        <p:spPr>
          <a:xfrm>
            <a:off x="337740" y="936702"/>
            <a:ext cx="10389733" cy="5672566"/>
          </a:xfrm>
          <a:prstGeom prst="rect">
            <a:avLst/>
          </a:prstGeom>
          <a:noFill/>
          <a:ln>
            <a:noFill/>
          </a:ln>
        </p:spPr>
        <p:txBody>
          <a:bodyPr spcFirstLastPara="1" wrap="square" lIns="45713" tIns="45713" rIns="45713" bIns="45713" anchor="t" anchorCtr="0">
            <a:noAutofit/>
          </a:bodyPr>
          <a:lstStyle/>
          <a:p>
            <a:pPr marL="19050">
              <a:buClr>
                <a:srgbClr val="000000"/>
              </a:buClr>
              <a:buSzPts val="3000"/>
            </a:pPr>
            <a:r>
              <a:rPr lang="en-US" sz="2200" kern="0" dirty="0">
                <a:solidFill>
                  <a:srgbClr val="000000"/>
                </a:solidFill>
                <a:ea typeface="Nunito"/>
                <a:cs typeface="Arial" panose="020B0604020202020204" pitchFamily="34" charset="0"/>
                <a:sym typeface="Nunito"/>
              </a:rPr>
              <a:t>All players are expected to have their own equipment (helmets, mouthguards, sticks, shoulder pads, arm guards, gloves, cleats, </a:t>
            </a:r>
            <a:r>
              <a:rPr lang="en-US" sz="2200" kern="0" dirty="0" err="1">
                <a:solidFill>
                  <a:srgbClr val="000000"/>
                </a:solidFill>
                <a:ea typeface="Nunito"/>
                <a:cs typeface="Arial" panose="020B0604020202020204" pitchFamily="34" charset="0"/>
                <a:sym typeface="Nunito"/>
              </a:rPr>
              <a:t>etc</a:t>
            </a:r>
            <a:r>
              <a:rPr lang="en-US" sz="2200" kern="0" dirty="0">
                <a:solidFill>
                  <a:srgbClr val="000000"/>
                </a:solidFill>
                <a:ea typeface="Nunito"/>
                <a:cs typeface="Arial" panose="020B0604020202020204" pitchFamily="34" charset="0"/>
                <a:sym typeface="Nunito"/>
              </a:rPr>
              <a:t>)</a:t>
            </a:r>
          </a:p>
          <a:p>
            <a:pPr marL="247650" lvl="1">
              <a:buClr>
                <a:srgbClr val="000000"/>
              </a:buClr>
              <a:buSzPts val="3000"/>
            </a:pPr>
            <a:r>
              <a:rPr lang="en-US" sz="2200" kern="0" dirty="0">
                <a:solidFill>
                  <a:srgbClr val="000000"/>
                </a:solidFill>
                <a:ea typeface="Nunito"/>
                <a:cs typeface="Arial" panose="020B0604020202020204" pitchFamily="34" charset="0"/>
                <a:sym typeface="Nunito"/>
              </a:rPr>
              <a:t>*New shoulder pad requirements for 2022</a:t>
            </a:r>
          </a:p>
          <a:p>
            <a:pPr marL="247650" lvl="1">
              <a:buClr>
                <a:srgbClr val="000000"/>
              </a:buClr>
              <a:buSzPts val="3000"/>
            </a:pPr>
            <a:r>
              <a:rPr lang="en-US" sz="2200" kern="0" dirty="0">
                <a:solidFill>
                  <a:srgbClr val="000000"/>
                </a:solidFill>
                <a:ea typeface="Nunito"/>
                <a:cs typeface="Arial" panose="020B0604020202020204" pitchFamily="34" charset="0"/>
                <a:sym typeface="Nunito"/>
              </a:rPr>
              <a:t>Gloves should be in Woodbury Royals colors (white, black, royal blue)</a:t>
            </a:r>
          </a:p>
          <a:p>
            <a:pPr marL="228600">
              <a:buClr>
                <a:srgbClr val="000000"/>
              </a:buClr>
            </a:pPr>
            <a:endParaRPr lang="en-US" sz="2200" kern="0" dirty="0">
              <a:solidFill>
                <a:srgbClr val="000000"/>
              </a:solidFill>
              <a:ea typeface="Nunito"/>
              <a:cs typeface="Arial" panose="020B0604020202020204" pitchFamily="34" charset="0"/>
              <a:sym typeface="Nunito"/>
            </a:endParaRPr>
          </a:p>
          <a:p>
            <a:pPr marL="19050">
              <a:buClr>
                <a:srgbClr val="000000"/>
              </a:buClr>
              <a:buSzPts val="3000"/>
            </a:pPr>
            <a:r>
              <a:rPr lang="en-US" sz="2200" kern="0" dirty="0">
                <a:solidFill>
                  <a:srgbClr val="000000"/>
                </a:solidFill>
                <a:ea typeface="Nunito"/>
                <a:cs typeface="Arial" panose="020B0604020202020204" pitchFamily="34" charset="0"/>
                <a:sym typeface="Nunito"/>
              </a:rPr>
              <a:t>Players will be evaluated based on lacrosse fundamentals (catching, throwing, shooting, passing, etc.), athletic ability (speed, strength &amp; endurance), field awareness and lacrosse IQ, effort and other intangibles.</a:t>
            </a:r>
          </a:p>
          <a:p>
            <a:pPr marL="228600">
              <a:buClr>
                <a:srgbClr val="000000"/>
              </a:buClr>
            </a:pPr>
            <a:endParaRPr lang="en-US" sz="2200" kern="0" dirty="0">
              <a:solidFill>
                <a:srgbClr val="000000"/>
              </a:solidFill>
              <a:ea typeface="Nunito"/>
              <a:cs typeface="Arial" panose="020B0604020202020204" pitchFamily="34" charset="0"/>
              <a:sym typeface="Nunito"/>
            </a:endParaRPr>
          </a:p>
          <a:p>
            <a:pPr marL="19050">
              <a:buClr>
                <a:srgbClr val="000000"/>
              </a:buClr>
              <a:buSzPts val="3000"/>
            </a:pPr>
            <a:r>
              <a:rPr lang="en-US" sz="2200" kern="0" dirty="0">
                <a:solidFill>
                  <a:srgbClr val="000000"/>
                </a:solidFill>
                <a:ea typeface="Nunito"/>
                <a:cs typeface="Arial" panose="020B0604020202020204" pitchFamily="34" charset="0"/>
                <a:sym typeface="Nunito"/>
              </a:rPr>
              <a:t>All players will be given a fair opportunity to make teams.</a:t>
            </a:r>
          </a:p>
          <a:p>
            <a:pPr marL="228600">
              <a:buClr>
                <a:srgbClr val="000000"/>
              </a:buClr>
            </a:pPr>
            <a:endParaRPr lang="en-US" sz="2200" kern="0" dirty="0">
              <a:solidFill>
                <a:srgbClr val="000000"/>
              </a:solidFill>
              <a:ea typeface="Nunito"/>
              <a:cs typeface="Arial" panose="020B0604020202020204" pitchFamily="34" charset="0"/>
              <a:sym typeface="Nunito"/>
            </a:endParaRPr>
          </a:p>
          <a:p>
            <a:pPr marL="19050">
              <a:buClr>
                <a:srgbClr val="000000"/>
              </a:buClr>
              <a:buSzPts val="3000"/>
            </a:pPr>
            <a:r>
              <a:rPr lang="en-US" sz="2200" kern="0" dirty="0">
                <a:solidFill>
                  <a:srgbClr val="000000"/>
                </a:solidFill>
                <a:ea typeface="Nunito"/>
                <a:cs typeface="Arial" panose="020B0604020202020204" pitchFamily="34" charset="0"/>
                <a:sym typeface="Nunito"/>
              </a:rPr>
              <a:t>Each player will meet with the coaching staff to learn what team he made on the third day of tryouts, near the end of the tryout session.</a:t>
            </a:r>
          </a:p>
          <a:p>
            <a:pPr marL="228600">
              <a:buClr>
                <a:srgbClr val="000000"/>
              </a:buClr>
            </a:pPr>
            <a:endParaRPr lang="en-US" sz="2200" kern="0" dirty="0">
              <a:solidFill>
                <a:srgbClr val="000000"/>
              </a:solidFill>
              <a:ea typeface="Nunito"/>
              <a:cs typeface="Arial" panose="020B0604020202020204" pitchFamily="34" charset="0"/>
              <a:sym typeface="Nunito"/>
            </a:endParaRPr>
          </a:p>
          <a:p>
            <a:pPr marL="19050">
              <a:buClr>
                <a:srgbClr val="000000"/>
              </a:buClr>
              <a:buSzPts val="3000"/>
            </a:pPr>
            <a:r>
              <a:rPr lang="en-US" sz="2200" kern="0" dirty="0">
                <a:solidFill>
                  <a:srgbClr val="000000"/>
                </a:solidFill>
                <a:ea typeface="Nunito"/>
                <a:cs typeface="Arial" panose="020B0604020202020204" pitchFamily="34" charset="0"/>
                <a:sym typeface="Nunito"/>
              </a:rPr>
              <a:t>Uniforms will be handed out to players on April 3rd.</a:t>
            </a:r>
          </a:p>
          <a:p>
            <a:pPr marL="228600">
              <a:buClr>
                <a:srgbClr val="000000"/>
              </a:buClr>
            </a:pPr>
            <a:endParaRPr sz="1500" kern="0" dirty="0">
              <a:solidFill>
                <a:srgbClr val="000000"/>
              </a:solidFill>
              <a:ea typeface="Nunito"/>
              <a:cs typeface="Arial" panose="020B0604020202020204" pitchFamily="34" charset="0"/>
              <a:sym typeface="Nuni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5"/>
          <p:cNvSpPr txBox="1"/>
          <p:nvPr/>
        </p:nvSpPr>
        <p:spPr>
          <a:xfrm>
            <a:off x="7852590" y="2815628"/>
            <a:ext cx="3069600" cy="2181150"/>
          </a:xfrm>
          <a:prstGeom prst="rect">
            <a:avLst/>
          </a:prstGeom>
          <a:noFill/>
          <a:ln>
            <a:noFill/>
          </a:ln>
        </p:spPr>
        <p:txBody>
          <a:bodyPr spcFirstLastPara="1" wrap="square" lIns="45713" tIns="22850" rIns="45713" bIns="22850" anchor="t" anchorCtr="0">
            <a:noAutofit/>
          </a:bodyPr>
          <a:lstStyle/>
          <a:p>
            <a:pPr>
              <a:lnSpc>
                <a:spcPct val="150000"/>
              </a:lnSpc>
              <a:buClr>
                <a:srgbClr val="000000"/>
              </a:buClr>
            </a:pPr>
            <a:endParaRPr sz="700" kern="0">
              <a:solidFill>
                <a:srgbClr val="000000"/>
              </a:solidFill>
              <a:latin typeface="Arial"/>
              <a:cs typeface="Arial"/>
              <a:sym typeface="Arial"/>
            </a:endParaRPr>
          </a:p>
        </p:txBody>
      </p:sp>
      <p:sp>
        <p:nvSpPr>
          <p:cNvPr id="329" name="Google Shape;329;p25"/>
          <p:cNvSpPr txBox="1"/>
          <p:nvPr/>
        </p:nvSpPr>
        <p:spPr>
          <a:xfrm>
            <a:off x="7852590" y="2344374"/>
            <a:ext cx="1703400" cy="415500"/>
          </a:xfrm>
          <a:prstGeom prst="rect">
            <a:avLst/>
          </a:prstGeom>
          <a:noFill/>
          <a:ln>
            <a:noFill/>
          </a:ln>
        </p:spPr>
        <p:txBody>
          <a:bodyPr spcFirstLastPara="1" wrap="square" lIns="45713" tIns="22850" rIns="45713" bIns="22850" anchor="t" anchorCtr="0">
            <a:noAutofit/>
          </a:bodyPr>
          <a:lstStyle/>
          <a:p>
            <a:pPr>
              <a:buClr>
                <a:srgbClr val="000000"/>
              </a:buClr>
            </a:pPr>
            <a:endParaRPr sz="2400"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330" name="Google Shape;330;p25"/>
          <p:cNvSpPr txBox="1"/>
          <p:nvPr/>
        </p:nvSpPr>
        <p:spPr>
          <a:xfrm>
            <a:off x="738613" y="1376525"/>
            <a:ext cx="10199850" cy="5388142"/>
          </a:xfrm>
          <a:prstGeom prst="rect">
            <a:avLst/>
          </a:prstGeom>
          <a:noFill/>
          <a:ln>
            <a:noFill/>
          </a:ln>
        </p:spPr>
        <p:txBody>
          <a:bodyPr spcFirstLastPara="1" wrap="square" lIns="45713" tIns="22850" rIns="45713" bIns="22850" anchor="t" anchorCtr="0">
            <a:noAutofit/>
          </a:bodyPr>
          <a:lstStyle/>
          <a:p>
            <a:pPr marL="19050">
              <a:buClr>
                <a:srgbClr val="000000"/>
              </a:buClr>
              <a:buSzPts val="3000"/>
            </a:pPr>
            <a:r>
              <a:rPr lang="en-US" sz="2400" kern="0" dirty="0">
                <a:solidFill>
                  <a:srgbClr val="000000"/>
                </a:solidFill>
                <a:ea typeface="Nunito"/>
                <a:cs typeface="Arial" panose="020B0604020202020204" pitchFamily="34" charset="0"/>
                <a:sym typeface="Nunito"/>
              </a:rPr>
              <a:t>Varsity: 20-23 players</a:t>
            </a:r>
          </a:p>
          <a:p>
            <a:pPr marL="19050">
              <a:buClr>
                <a:srgbClr val="000000"/>
              </a:buClr>
              <a:buSzPts val="3000"/>
            </a:pPr>
            <a:endParaRPr lang="en-US" sz="2400" kern="0" dirty="0">
              <a:solidFill>
                <a:srgbClr val="000000"/>
              </a:solidFill>
              <a:ea typeface="Nunito"/>
              <a:cs typeface="Arial" panose="020B0604020202020204" pitchFamily="34" charset="0"/>
              <a:sym typeface="Nunito"/>
            </a:endParaRPr>
          </a:p>
          <a:p>
            <a:pPr marL="19050">
              <a:buClr>
                <a:srgbClr val="000000"/>
              </a:buClr>
              <a:buSzPts val="3000"/>
            </a:pPr>
            <a:r>
              <a:rPr lang="en-US" sz="2400" kern="0" dirty="0">
                <a:solidFill>
                  <a:srgbClr val="000000"/>
                </a:solidFill>
                <a:ea typeface="Nunito"/>
                <a:cs typeface="Arial" panose="020B0604020202020204" pitchFamily="34" charset="0"/>
                <a:sym typeface="Nunito"/>
              </a:rPr>
              <a:t>Junior varsity: 20-23 players</a:t>
            </a:r>
            <a:endParaRPr lang="en-US" sz="2400" kern="0" dirty="0">
              <a:solidFill>
                <a:srgbClr val="FF0000"/>
              </a:solidFill>
              <a:highlight>
                <a:srgbClr val="FFFF00"/>
              </a:highlight>
              <a:ea typeface="Nunito"/>
              <a:cs typeface="Arial" panose="020B0604020202020204" pitchFamily="34" charset="0"/>
              <a:sym typeface="Nunito"/>
            </a:endParaRPr>
          </a:p>
          <a:p>
            <a:pPr marL="19050">
              <a:buClr>
                <a:srgbClr val="000000"/>
              </a:buClr>
              <a:buSzPts val="3000"/>
            </a:pPr>
            <a:endParaRPr lang="en-US" sz="2400" kern="0" dirty="0">
              <a:solidFill>
                <a:srgbClr val="000000"/>
              </a:solidFill>
              <a:ea typeface="Nunito"/>
              <a:cs typeface="Arial" panose="020B0604020202020204" pitchFamily="34" charset="0"/>
              <a:sym typeface="Nunito"/>
            </a:endParaRPr>
          </a:p>
          <a:p>
            <a:pPr marL="19050">
              <a:buClr>
                <a:srgbClr val="000000"/>
              </a:buClr>
              <a:buSzPts val="3000"/>
            </a:pPr>
            <a:r>
              <a:rPr lang="en-US" sz="2400" kern="0" dirty="0">
                <a:solidFill>
                  <a:srgbClr val="000000"/>
                </a:solidFill>
                <a:ea typeface="Nunito"/>
                <a:cs typeface="Arial" panose="020B0604020202020204" pitchFamily="34" charset="0"/>
                <a:sym typeface="Nunito"/>
              </a:rPr>
              <a:t>Player movement: we do our best to place players accurately at tryouts, however, the team you start on may not be the team you end the season with.</a:t>
            </a:r>
          </a:p>
          <a:p>
            <a:pPr marL="19050">
              <a:buClr>
                <a:srgbClr val="000000"/>
              </a:buClr>
              <a:buSzPts val="3000"/>
            </a:pPr>
            <a:endParaRPr lang="en-US" sz="2400" kern="0" dirty="0">
              <a:solidFill>
                <a:srgbClr val="000000"/>
              </a:solidFill>
              <a:ea typeface="Nunito"/>
              <a:cs typeface="Arial" panose="020B0604020202020204" pitchFamily="34" charset="0"/>
              <a:sym typeface="Nunito"/>
            </a:endParaRPr>
          </a:p>
          <a:p>
            <a:pPr marL="19050">
              <a:buClr>
                <a:srgbClr val="000000"/>
              </a:buClr>
              <a:buSzPts val="3000"/>
            </a:pPr>
            <a:r>
              <a:rPr lang="en-US" sz="2400" kern="0" dirty="0">
                <a:solidFill>
                  <a:srgbClr val="000000"/>
                </a:solidFill>
                <a:ea typeface="Nunito"/>
                <a:cs typeface="Arial" panose="020B0604020202020204" pitchFamily="34" charset="0"/>
                <a:sym typeface="Nunito"/>
              </a:rPr>
              <a:t>Swing players: we generally have about 3-5 players that swing between </a:t>
            </a:r>
            <a:r>
              <a:rPr lang="en-US" sz="2400" kern="0" dirty="0" err="1">
                <a:solidFill>
                  <a:srgbClr val="000000"/>
                </a:solidFill>
                <a:ea typeface="Nunito"/>
                <a:cs typeface="Arial" panose="020B0604020202020204" pitchFamily="34" charset="0"/>
                <a:sym typeface="Nunito"/>
              </a:rPr>
              <a:t>jv</a:t>
            </a:r>
            <a:r>
              <a:rPr lang="en-US" sz="2400" kern="0" dirty="0">
                <a:solidFill>
                  <a:srgbClr val="000000"/>
                </a:solidFill>
                <a:ea typeface="Nunito"/>
                <a:cs typeface="Arial" panose="020B0604020202020204" pitchFamily="34" charset="0"/>
                <a:sym typeface="Nunito"/>
              </a:rPr>
              <a:t> and varsity. Per MSHL rules, a student athlete may play up to 6 quarters of lacrosse per game day.</a:t>
            </a:r>
          </a:p>
          <a:p>
            <a:pPr marL="19050">
              <a:buClr>
                <a:srgbClr val="000000"/>
              </a:buClr>
              <a:buSzPts val="3000"/>
            </a:pPr>
            <a:endParaRPr lang="en-US" sz="2400" kern="0" dirty="0">
              <a:solidFill>
                <a:srgbClr val="000000"/>
              </a:solidFill>
              <a:ea typeface="Nunito"/>
              <a:cs typeface="Arial" panose="020B0604020202020204" pitchFamily="34" charset="0"/>
              <a:sym typeface="Nunito"/>
            </a:endParaRPr>
          </a:p>
          <a:p>
            <a:pPr marL="19050">
              <a:buClr>
                <a:srgbClr val="000000"/>
              </a:buClr>
              <a:buSzPts val="3000"/>
            </a:pPr>
            <a:r>
              <a:rPr lang="en-US" sz="2400" kern="0" dirty="0">
                <a:solidFill>
                  <a:srgbClr val="000000"/>
                </a:solidFill>
                <a:ea typeface="Nunito"/>
                <a:cs typeface="Arial" panose="020B0604020202020204" pitchFamily="34" charset="0"/>
                <a:sym typeface="Nunito"/>
              </a:rPr>
              <a:t>Players will find out what team they are on at the conclusion of the third day of tryouts</a:t>
            </a:r>
          </a:p>
          <a:p>
            <a:pPr marL="228600">
              <a:lnSpc>
                <a:spcPct val="150000"/>
              </a:lnSpc>
              <a:buClr>
                <a:srgbClr val="000000"/>
              </a:buClr>
            </a:pPr>
            <a:endParaRPr sz="1500" kern="0" dirty="0">
              <a:solidFill>
                <a:srgbClr val="000000"/>
              </a:solidFill>
              <a:ea typeface="Nunito"/>
              <a:cs typeface="Arial" panose="020B0604020202020204" pitchFamily="34" charset="0"/>
              <a:sym typeface="Nunito"/>
            </a:endParaRPr>
          </a:p>
        </p:txBody>
      </p:sp>
      <p:sp>
        <p:nvSpPr>
          <p:cNvPr id="331" name="Google Shape;331;p25"/>
          <p:cNvSpPr txBox="1"/>
          <p:nvPr/>
        </p:nvSpPr>
        <p:spPr>
          <a:xfrm>
            <a:off x="1359044" y="1376525"/>
            <a:ext cx="7510950" cy="415500"/>
          </a:xfrm>
          <a:prstGeom prst="rect">
            <a:avLst/>
          </a:prstGeom>
          <a:noFill/>
          <a:ln>
            <a:noFill/>
          </a:ln>
        </p:spPr>
        <p:txBody>
          <a:bodyPr spcFirstLastPara="1" wrap="square" lIns="45713" tIns="22850" rIns="45713" bIns="22850" anchor="t" anchorCtr="0">
            <a:noAutofit/>
          </a:bodyPr>
          <a:lstStyle/>
          <a:p>
            <a:pPr>
              <a:buClr>
                <a:srgbClr val="000000"/>
              </a:buClr>
            </a:pPr>
            <a:endParaRPr sz="2400"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332" name="Google Shape;332;p25"/>
          <p:cNvSpPr txBox="1"/>
          <p:nvPr/>
        </p:nvSpPr>
        <p:spPr>
          <a:xfrm>
            <a:off x="4666882" y="2344374"/>
            <a:ext cx="1707300" cy="415500"/>
          </a:xfrm>
          <a:prstGeom prst="rect">
            <a:avLst/>
          </a:prstGeom>
          <a:noFill/>
          <a:ln>
            <a:noFill/>
          </a:ln>
        </p:spPr>
        <p:txBody>
          <a:bodyPr spcFirstLastPara="1" wrap="square" lIns="45713" tIns="22850" rIns="45713" bIns="22850" anchor="t" anchorCtr="0">
            <a:noAutofit/>
          </a:bodyPr>
          <a:lstStyle/>
          <a:p>
            <a:pPr>
              <a:buClr>
                <a:srgbClr val="000000"/>
              </a:buClr>
            </a:pPr>
            <a:endParaRPr sz="2400"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333" name="Google Shape;333;p25"/>
          <p:cNvSpPr txBox="1"/>
          <p:nvPr/>
        </p:nvSpPr>
        <p:spPr>
          <a:xfrm>
            <a:off x="722340" y="507125"/>
            <a:ext cx="8833650" cy="661650"/>
          </a:xfrm>
          <a:prstGeom prst="rect">
            <a:avLst/>
          </a:prstGeom>
          <a:noFill/>
          <a:ln>
            <a:noFill/>
          </a:ln>
        </p:spPr>
        <p:txBody>
          <a:bodyPr spcFirstLastPara="1" wrap="square" lIns="45713" tIns="22850" rIns="45713" bIns="22850" anchor="t" anchorCtr="0">
            <a:noAutofit/>
          </a:bodyPr>
          <a:lstStyle/>
          <a:p>
            <a:pPr>
              <a:buClr>
                <a:srgbClr val="000000"/>
              </a:buClr>
            </a:pPr>
            <a:r>
              <a:rPr lang="en-US" sz="4000" b="1" kern="0">
                <a:solidFill>
                  <a:srgbClr val="1B243B"/>
                </a:solidFill>
                <a:latin typeface="Arial"/>
                <a:ea typeface="Nunito"/>
                <a:cs typeface="Arial"/>
                <a:sym typeface="Nunito"/>
              </a:rPr>
              <a:t>Team Formation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6"/>
          <p:cNvSpPr txBox="1"/>
          <p:nvPr/>
        </p:nvSpPr>
        <p:spPr>
          <a:xfrm>
            <a:off x="2480006" y="4278352"/>
            <a:ext cx="4604850" cy="307800"/>
          </a:xfrm>
          <a:prstGeom prst="rect">
            <a:avLst/>
          </a:prstGeom>
          <a:noFill/>
          <a:ln>
            <a:noFill/>
          </a:ln>
        </p:spPr>
        <p:txBody>
          <a:bodyPr spcFirstLastPara="1" wrap="square" lIns="45713" tIns="22850" rIns="45713" bIns="22850" anchor="t" anchorCtr="0">
            <a:noAutofit/>
          </a:bodyPr>
          <a:lstStyle/>
          <a:p>
            <a:pPr>
              <a:buClr>
                <a:srgbClr val="000000"/>
              </a:buClr>
            </a:pPr>
            <a:endParaRPr sz="700" kern="0">
              <a:solidFill>
                <a:srgbClr val="000000"/>
              </a:solidFill>
              <a:latin typeface="Arial"/>
              <a:cs typeface="Arial"/>
              <a:sym typeface="Arial"/>
            </a:endParaRPr>
          </a:p>
        </p:txBody>
      </p:sp>
      <p:sp>
        <p:nvSpPr>
          <p:cNvPr id="339" name="Google Shape;339;p26"/>
          <p:cNvSpPr txBox="1"/>
          <p:nvPr/>
        </p:nvSpPr>
        <p:spPr>
          <a:xfrm>
            <a:off x="604958" y="302361"/>
            <a:ext cx="12658500" cy="1420950"/>
          </a:xfrm>
          <a:prstGeom prst="rect">
            <a:avLst/>
          </a:prstGeom>
          <a:noFill/>
          <a:ln>
            <a:noFill/>
          </a:ln>
        </p:spPr>
        <p:txBody>
          <a:bodyPr spcFirstLastPara="1" wrap="square" lIns="45713" tIns="22850" rIns="45713" bIns="22850" anchor="t" anchorCtr="0">
            <a:noAutofit/>
          </a:bodyPr>
          <a:lstStyle/>
          <a:p>
            <a:pPr>
              <a:lnSpc>
                <a:spcPct val="93333"/>
              </a:lnSpc>
              <a:buClr>
                <a:srgbClr val="000000"/>
              </a:buClr>
            </a:pPr>
            <a:r>
              <a:rPr lang="en-US" sz="4000" b="1" kern="0">
                <a:solidFill>
                  <a:srgbClr val="1B243B"/>
                </a:solidFill>
                <a:latin typeface="Arial"/>
                <a:ea typeface="Nunito"/>
                <a:cs typeface="Arial"/>
                <a:sym typeface="Nunito"/>
              </a:rPr>
              <a:t>Practice Information</a:t>
            </a:r>
          </a:p>
        </p:txBody>
      </p:sp>
      <p:sp>
        <p:nvSpPr>
          <p:cNvPr id="345" name="Google Shape;345;p26"/>
          <p:cNvSpPr txBox="1"/>
          <p:nvPr/>
        </p:nvSpPr>
        <p:spPr>
          <a:xfrm>
            <a:off x="5622225" y="2066067"/>
            <a:ext cx="947550" cy="1815900"/>
          </a:xfrm>
          <a:prstGeom prst="rect">
            <a:avLst/>
          </a:prstGeom>
          <a:noFill/>
          <a:ln>
            <a:noFill/>
          </a:ln>
        </p:spPr>
        <p:txBody>
          <a:bodyPr spcFirstLastPara="1" wrap="square" lIns="45713" tIns="22850" rIns="45713" bIns="22850" anchor="t" anchorCtr="0">
            <a:noAutofit/>
          </a:bodyPr>
          <a:lstStyle/>
          <a:p>
            <a:pPr>
              <a:buClr>
                <a:srgbClr val="000000"/>
              </a:buClr>
            </a:pPr>
            <a:endParaRPr sz="11500"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346" name="Google Shape;346;p26"/>
          <p:cNvSpPr txBox="1"/>
          <p:nvPr/>
        </p:nvSpPr>
        <p:spPr>
          <a:xfrm>
            <a:off x="904843" y="1012835"/>
            <a:ext cx="9700017" cy="5321057"/>
          </a:xfrm>
          <a:prstGeom prst="rect">
            <a:avLst/>
          </a:prstGeom>
          <a:noFill/>
          <a:ln>
            <a:noFill/>
          </a:ln>
        </p:spPr>
        <p:txBody>
          <a:bodyPr spcFirstLastPara="1" wrap="square" lIns="45713" tIns="45713" rIns="45713" bIns="45713" anchor="t" anchorCtr="0">
            <a:noAutofit/>
          </a:bodyPr>
          <a:lstStyle/>
          <a:p>
            <a:pPr marL="19050">
              <a:buClr>
                <a:srgbClr val="000000"/>
              </a:buClr>
              <a:buSzPts val="3000"/>
            </a:pPr>
            <a:r>
              <a:rPr lang="en-US" sz="2200" kern="0" dirty="0">
                <a:solidFill>
                  <a:srgbClr val="000000"/>
                </a:solidFill>
                <a:ea typeface="Nunito"/>
                <a:cs typeface="Arial"/>
                <a:sym typeface="Nunito"/>
              </a:rPr>
              <a:t>Practice times: 5:30-7:15pm or 7:15-9:00pm on a two week alternating schedule.</a:t>
            </a:r>
          </a:p>
          <a:p>
            <a:pPr marL="19050">
              <a:buClr>
                <a:srgbClr val="000000"/>
              </a:buClr>
              <a:buSzPts val="3000"/>
            </a:pPr>
            <a:endParaRPr lang="en-US" sz="2200" kern="0" dirty="0">
              <a:solidFill>
                <a:srgbClr val="000000"/>
              </a:solidFill>
              <a:ea typeface="Nunito"/>
              <a:cs typeface="Arial"/>
              <a:sym typeface="Nunito"/>
            </a:endParaRPr>
          </a:p>
          <a:p>
            <a:pPr marL="19050">
              <a:buClr>
                <a:srgbClr val="000000"/>
              </a:buClr>
              <a:buSzPts val="3000"/>
            </a:pPr>
            <a:r>
              <a:rPr lang="en-US" sz="2200" kern="0" dirty="0">
                <a:solidFill>
                  <a:srgbClr val="000000"/>
                </a:solidFill>
                <a:ea typeface="Nunito"/>
                <a:cs typeface="Arial"/>
                <a:sym typeface="Nunito"/>
              </a:rPr>
              <a:t>All times will be posted on the </a:t>
            </a:r>
            <a:r>
              <a:rPr lang="en-US" sz="2200" kern="0" dirty="0" err="1">
                <a:solidFill>
                  <a:srgbClr val="000000"/>
                </a:solidFill>
                <a:ea typeface="Nunito"/>
                <a:cs typeface="Arial"/>
                <a:sym typeface="Nunito"/>
              </a:rPr>
              <a:t>royalslacrosse.com</a:t>
            </a:r>
            <a:r>
              <a:rPr lang="en-US" sz="2200" kern="0" dirty="0">
                <a:solidFill>
                  <a:srgbClr val="000000"/>
                </a:solidFill>
                <a:ea typeface="Nunito"/>
                <a:cs typeface="Arial"/>
                <a:sym typeface="Nunito"/>
              </a:rPr>
              <a:t> website calendar.</a:t>
            </a:r>
          </a:p>
          <a:p>
            <a:pPr marL="457200">
              <a:buClr>
                <a:srgbClr val="000000"/>
              </a:buClr>
            </a:pPr>
            <a:endParaRPr lang="en-US" sz="800" kern="0" dirty="0">
              <a:solidFill>
                <a:srgbClr val="000000"/>
              </a:solidFill>
              <a:ea typeface="Nunito"/>
              <a:cs typeface="Arial" panose="020B0604020202020204" pitchFamily="34" charset="0"/>
              <a:sym typeface="Nunito"/>
            </a:endParaRPr>
          </a:p>
          <a:p>
            <a:pPr marL="19050">
              <a:buClr>
                <a:srgbClr val="000000"/>
              </a:buClr>
              <a:buSzPts val="3000"/>
            </a:pPr>
            <a:r>
              <a:rPr lang="en-US" sz="2200" kern="0" dirty="0">
                <a:solidFill>
                  <a:srgbClr val="000000"/>
                </a:solidFill>
                <a:ea typeface="Nunito"/>
                <a:cs typeface="Arial"/>
                <a:sym typeface="Nunito"/>
              </a:rPr>
              <a:t>Locations: Royal stadium, </a:t>
            </a:r>
            <a:r>
              <a:rPr lang="en-US" sz="2200" kern="0" dirty="0" err="1">
                <a:solidFill>
                  <a:srgbClr val="000000"/>
                </a:solidFill>
                <a:ea typeface="Nunito"/>
                <a:cs typeface="Arial"/>
                <a:sym typeface="Nunito"/>
              </a:rPr>
              <a:t>Woodlane</a:t>
            </a:r>
            <a:r>
              <a:rPr lang="en-US" sz="2200" kern="0" dirty="0">
                <a:solidFill>
                  <a:srgbClr val="000000"/>
                </a:solidFill>
                <a:ea typeface="Nunito"/>
                <a:cs typeface="Arial"/>
                <a:sym typeface="Nunito"/>
              </a:rPr>
              <a:t> field, WHS activities center.</a:t>
            </a:r>
          </a:p>
          <a:p>
            <a:pPr marL="228600">
              <a:buClr>
                <a:srgbClr val="000000"/>
              </a:buClr>
            </a:pPr>
            <a:endParaRPr lang="en-US" sz="800" kern="0" dirty="0">
              <a:solidFill>
                <a:srgbClr val="000000"/>
              </a:solidFill>
              <a:ea typeface="Nunito"/>
              <a:cs typeface="Arial" panose="020B0604020202020204" pitchFamily="34" charset="0"/>
              <a:sym typeface="Nunito"/>
            </a:endParaRPr>
          </a:p>
          <a:p>
            <a:pPr marL="228600">
              <a:buClr>
                <a:srgbClr val="000000"/>
              </a:buClr>
            </a:pPr>
            <a:endParaRPr lang="en-US" sz="800" kern="0" dirty="0">
              <a:solidFill>
                <a:srgbClr val="000000"/>
              </a:solidFill>
              <a:ea typeface="Nunito"/>
              <a:cs typeface="Arial" panose="020B0604020202020204" pitchFamily="34" charset="0"/>
              <a:sym typeface="Nunito"/>
            </a:endParaRPr>
          </a:p>
          <a:p>
            <a:pPr marL="19050">
              <a:buClr>
                <a:srgbClr val="000000"/>
              </a:buClr>
              <a:buSzPts val="3000"/>
            </a:pPr>
            <a:r>
              <a:rPr lang="en-US" sz="2200" kern="0" dirty="0">
                <a:solidFill>
                  <a:srgbClr val="000000"/>
                </a:solidFill>
                <a:ea typeface="Nunito"/>
                <a:cs typeface="Arial"/>
                <a:sym typeface="Nunito"/>
              </a:rPr>
              <a:t>Varsity locker room: Under the east bleachers in the stadium.</a:t>
            </a:r>
          </a:p>
          <a:p>
            <a:pPr marL="228600">
              <a:buClr>
                <a:srgbClr val="000000"/>
              </a:buClr>
            </a:pPr>
            <a:endParaRPr lang="en-US" sz="2200" kern="0" dirty="0">
              <a:solidFill>
                <a:srgbClr val="000000"/>
              </a:solidFill>
              <a:ea typeface="Nunito"/>
              <a:cs typeface="Arial" panose="020B0604020202020204" pitchFamily="34" charset="0"/>
              <a:sym typeface="Nunito"/>
            </a:endParaRPr>
          </a:p>
          <a:p>
            <a:pPr marL="19050">
              <a:buClr>
                <a:srgbClr val="000000"/>
              </a:buClr>
              <a:buSzPts val="3000"/>
            </a:pPr>
            <a:r>
              <a:rPr lang="en-US" sz="2200" kern="0" dirty="0">
                <a:solidFill>
                  <a:srgbClr val="000000"/>
                </a:solidFill>
                <a:ea typeface="Nunito"/>
                <a:cs typeface="Arial"/>
                <a:sym typeface="Nunito"/>
              </a:rPr>
              <a:t>Practice uniforms: player should wear black shorts/sweatpants and a white, royal blue or black shooter shirt to practice daily!</a:t>
            </a:r>
          </a:p>
          <a:p>
            <a:pPr>
              <a:buClr>
                <a:srgbClr val="000000"/>
              </a:buClr>
            </a:pPr>
            <a:endParaRPr lang="en-US" sz="2200" kern="0" dirty="0">
              <a:solidFill>
                <a:srgbClr val="000000"/>
              </a:solidFill>
              <a:ea typeface="Nunito"/>
              <a:cs typeface="Arial" panose="020B0604020202020204" pitchFamily="34" charset="0"/>
              <a:sym typeface="Nunito"/>
            </a:endParaRPr>
          </a:p>
          <a:p>
            <a:pPr marL="19050">
              <a:buClr>
                <a:srgbClr val="000000"/>
              </a:buClr>
              <a:buSzPts val="3000"/>
            </a:pPr>
            <a:r>
              <a:rPr lang="en-US" sz="2200" kern="0" dirty="0">
                <a:solidFill>
                  <a:srgbClr val="000000"/>
                </a:solidFill>
                <a:ea typeface="Nunito"/>
                <a:cs typeface="Arial"/>
                <a:sym typeface="Nunito"/>
              </a:rPr>
              <a:t>Players are expected to arrive early enough to be dressed and ready 30 minutes prior to the start of practice!</a:t>
            </a:r>
          </a:p>
          <a:p>
            <a:pPr marL="228600">
              <a:buClr>
                <a:srgbClr val="000000"/>
              </a:buClr>
            </a:pPr>
            <a:endParaRPr sz="1500" kern="0" dirty="0">
              <a:solidFill>
                <a:srgbClr val="000000"/>
              </a:solidFill>
              <a:ea typeface="Nunito"/>
              <a:cs typeface="Arial" panose="020B0604020202020204" pitchFamily="34" charset="0"/>
              <a:sym typeface="Nuni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7"/>
          <p:cNvSpPr txBox="1"/>
          <p:nvPr/>
        </p:nvSpPr>
        <p:spPr>
          <a:xfrm>
            <a:off x="7852590" y="2344374"/>
            <a:ext cx="1703400" cy="415500"/>
          </a:xfrm>
          <a:prstGeom prst="rect">
            <a:avLst/>
          </a:prstGeom>
          <a:noFill/>
          <a:ln>
            <a:noFill/>
          </a:ln>
        </p:spPr>
        <p:txBody>
          <a:bodyPr spcFirstLastPara="1" wrap="square" lIns="45713" tIns="22850" rIns="45713" bIns="22850" anchor="t" anchorCtr="0">
            <a:noAutofit/>
          </a:bodyPr>
          <a:lstStyle/>
          <a:p>
            <a:pPr>
              <a:buClr>
                <a:srgbClr val="000000"/>
              </a:buClr>
            </a:pPr>
            <a:endParaRPr sz="2400"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353" name="Google Shape;353;p27"/>
          <p:cNvSpPr txBox="1"/>
          <p:nvPr/>
        </p:nvSpPr>
        <p:spPr>
          <a:xfrm>
            <a:off x="722340" y="1248937"/>
            <a:ext cx="10486673" cy="2706007"/>
          </a:xfrm>
          <a:prstGeom prst="rect">
            <a:avLst/>
          </a:prstGeom>
          <a:noFill/>
          <a:ln>
            <a:noFill/>
          </a:ln>
        </p:spPr>
        <p:txBody>
          <a:bodyPr spcFirstLastPara="1" wrap="square" lIns="45713" tIns="22850" rIns="45713" bIns="22850" anchor="t" anchorCtr="0">
            <a:noAutofit/>
          </a:bodyPr>
          <a:lstStyle/>
          <a:p>
            <a:pPr marL="19050">
              <a:lnSpc>
                <a:spcPct val="150000"/>
              </a:lnSpc>
              <a:buClr>
                <a:srgbClr val="000000"/>
              </a:buClr>
              <a:buSzPts val="3000"/>
            </a:pPr>
            <a:r>
              <a:rPr lang="en-US" sz="2200" kern="0" dirty="0">
                <a:solidFill>
                  <a:srgbClr val="000000"/>
                </a:solidFill>
                <a:ea typeface="Nunito"/>
                <a:cs typeface="Arial"/>
                <a:sym typeface="Nunito"/>
              </a:rPr>
              <a:t>New helmets this season!</a:t>
            </a:r>
          </a:p>
          <a:p>
            <a:pPr marL="19050">
              <a:lnSpc>
                <a:spcPct val="150000"/>
              </a:lnSpc>
              <a:buClr>
                <a:srgbClr val="000000"/>
              </a:buClr>
              <a:buSzPts val="3000"/>
            </a:pPr>
            <a:endParaRPr lang="en-US" sz="800" kern="0" dirty="0">
              <a:solidFill>
                <a:srgbClr val="000000"/>
              </a:solidFill>
              <a:ea typeface="Nunito"/>
              <a:cs typeface="Arial"/>
              <a:sym typeface="Nunito"/>
            </a:endParaRPr>
          </a:p>
          <a:p>
            <a:pPr marL="19050">
              <a:lnSpc>
                <a:spcPct val="150000"/>
              </a:lnSpc>
              <a:buClr>
                <a:srgbClr val="000000"/>
              </a:buClr>
              <a:buSzPts val="3000"/>
            </a:pPr>
            <a:r>
              <a:rPr lang="en-US" sz="2200" kern="0" dirty="0">
                <a:solidFill>
                  <a:srgbClr val="000000"/>
                </a:solidFill>
                <a:ea typeface="Nunito"/>
                <a:cs typeface="Arial"/>
                <a:sym typeface="Nunito"/>
              </a:rPr>
              <a:t>Player helmets will now be issued as part of their uniform. </a:t>
            </a:r>
          </a:p>
          <a:p>
            <a:pPr marL="19050">
              <a:lnSpc>
                <a:spcPct val="150000"/>
              </a:lnSpc>
              <a:buClr>
                <a:srgbClr val="000000"/>
              </a:buClr>
              <a:buSzPts val="3000"/>
            </a:pPr>
            <a:endParaRPr lang="en-US" sz="800" kern="0" dirty="0">
              <a:solidFill>
                <a:srgbClr val="000000"/>
              </a:solidFill>
              <a:ea typeface="Nunito"/>
              <a:cs typeface="Arial"/>
              <a:sym typeface="Nunito"/>
            </a:endParaRPr>
          </a:p>
          <a:p>
            <a:pPr marL="19050">
              <a:lnSpc>
                <a:spcPct val="150000"/>
              </a:lnSpc>
              <a:buClr>
                <a:srgbClr val="000000"/>
              </a:buClr>
              <a:buSzPts val="3000"/>
            </a:pPr>
            <a:r>
              <a:rPr lang="en-US" sz="2200" kern="0" dirty="0">
                <a:solidFill>
                  <a:srgbClr val="000000"/>
                </a:solidFill>
                <a:ea typeface="Nunito"/>
                <a:cs typeface="Arial"/>
                <a:sym typeface="Nunito"/>
              </a:rPr>
              <a:t>Helmets are CASCADE XRS PRO</a:t>
            </a:r>
            <a:endParaRPr sz="2200" kern="0" dirty="0">
              <a:solidFill>
                <a:srgbClr val="000000"/>
              </a:solidFill>
              <a:ea typeface="Nunito"/>
              <a:cs typeface="Arial" panose="020B0604020202020204" pitchFamily="34" charset="0"/>
              <a:sym typeface="Nunito"/>
            </a:endParaRPr>
          </a:p>
          <a:p>
            <a:pPr>
              <a:lnSpc>
                <a:spcPct val="150000"/>
              </a:lnSpc>
              <a:buClr>
                <a:srgbClr val="000000"/>
              </a:buClr>
            </a:pPr>
            <a:endParaRPr sz="1500" kern="0" dirty="0">
              <a:solidFill>
                <a:srgbClr val="000000"/>
              </a:solidFill>
              <a:ea typeface="Nunito"/>
              <a:cs typeface="Arial" panose="020B0604020202020204" pitchFamily="34" charset="0"/>
              <a:sym typeface="Nunito"/>
            </a:endParaRPr>
          </a:p>
          <a:p>
            <a:pPr marL="457200">
              <a:lnSpc>
                <a:spcPct val="150000"/>
              </a:lnSpc>
              <a:buClr>
                <a:srgbClr val="000000"/>
              </a:buClr>
            </a:pPr>
            <a:endParaRPr sz="1500" kern="0" dirty="0">
              <a:solidFill>
                <a:srgbClr val="000000"/>
              </a:solidFill>
              <a:ea typeface="Nunito"/>
              <a:cs typeface="Arial" panose="020B0604020202020204" pitchFamily="34" charset="0"/>
              <a:sym typeface="Nunito"/>
            </a:endParaRPr>
          </a:p>
        </p:txBody>
      </p:sp>
      <p:sp>
        <p:nvSpPr>
          <p:cNvPr id="354" name="Google Shape;354;p27"/>
          <p:cNvSpPr txBox="1"/>
          <p:nvPr/>
        </p:nvSpPr>
        <p:spPr>
          <a:xfrm>
            <a:off x="4666882" y="2344374"/>
            <a:ext cx="1707300" cy="415500"/>
          </a:xfrm>
          <a:prstGeom prst="rect">
            <a:avLst/>
          </a:prstGeom>
          <a:noFill/>
          <a:ln>
            <a:noFill/>
          </a:ln>
        </p:spPr>
        <p:txBody>
          <a:bodyPr spcFirstLastPara="1" wrap="square" lIns="45713" tIns="22850" rIns="45713" bIns="22850" anchor="t" anchorCtr="0">
            <a:noAutofit/>
          </a:bodyPr>
          <a:lstStyle/>
          <a:p>
            <a:pPr>
              <a:buClr>
                <a:srgbClr val="000000"/>
              </a:buClr>
            </a:pPr>
            <a:endParaRPr sz="2400"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355" name="Google Shape;355;p27"/>
          <p:cNvSpPr txBox="1"/>
          <p:nvPr/>
        </p:nvSpPr>
        <p:spPr>
          <a:xfrm>
            <a:off x="722340" y="344085"/>
            <a:ext cx="8833650" cy="661650"/>
          </a:xfrm>
          <a:prstGeom prst="rect">
            <a:avLst/>
          </a:prstGeom>
          <a:noFill/>
          <a:ln>
            <a:noFill/>
          </a:ln>
        </p:spPr>
        <p:txBody>
          <a:bodyPr spcFirstLastPara="1" wrap="square" lIns="45713" tIns="22850" rIns="45713" bIns="22850" anchor="t" anchorCtr="0">
            <a:noAutofit/>
          </a:bodyPr>
          <a:lstStyle/>
          <a:p>
            <a:pPr>
              <a:buClr>
                <a:srgbClr val="000000"/>
              </a:buClr>
            </a:pPr>
            <a:r>
              <a:rPr lang="en-US" sz="4000" b="1" kern="0">
                <a:solidFill>
                  <a:srgbClr val="1B243B"/>
                </a:solidFill>
                <a:latin typeface="Arial"/>
                <a:ea typeface="Nunito"/>
                <a:cs typeface="Arial"/>
                <a:sym typeface="Nunito"/>
              </a:rPr>
              <a:t>Helmets and Uniforms</a:t>
            </a:r>
          </a:p>
        </p:txBody>
      </p:sp>
      <p:sp>
        <p:nvSpPr>
          <p:cNvPr id="357" name="Google Shape;357;p27"/>
          <p:cNvSpPr txBox="1"/>
          <p:nvPr/>
        </p:nvSpPr>
        <p:spPr>
          <a:xfrm>
            <a:off x="1454838" y="4634319"/>
            <a:ext cx="9131400" cy="415500"/>
          </a:xfrm>
          <a:prstGeom prst="rect">
            <a:avLst/>
          </a:prstGeom>
          <a:noFill/>
          <a:ln>
            <a:noFill/>
          </a:ln>
        </p:spPr>
        <p:txBody>
          <a:bodyPr spcFirstLastPara="1" wrap="square" lIns="45713" tIns="45713" rIns="45713" bIns="45713" anchor="t" anchorCtr="0">
            <a:noAutofit/>
          </a:bodyPr>
          <a:lstStyle/>
          <a:p>
            <a:pPr marL="228600">
              <a:buClr>
                <a:srgbClr val="000000"/>
              </a:buClr>
            </a:pPr>
            <a:endParaRPr sz="1500" kern="0" dirty="0">
              <a:solidFill>
                <a:srgbClr val="000000"/>
              </a:solidFill>
              <a:latin typeface="Arial" panose="020B0604020202020204" pitchFamily="34" charset="0"/>
              <a:ea typeface="Nunito"/>
              <a:cs typeface="Arial" panose="020B0604020202020204" pitchFamily="34" charset="0"/>
              <a:sym typeface="Nunito"/>
            </a:endParaRPr>
          </a:p>
        </p:txBody>
      </p:sp>
      <p:pic>
        <p:nvPicPr>
          <p:cNvPr id="3" name="Picture 2">
            <a:extLst>
              <a:ext uri="{FF2B5EF4-FFF2-40B4-BE49-F238E27FC236}">
                <a16:creationId xmlns:a16="http://schemas.microsoft.com/office/drawing/2014/main" id="{5048D190-CB97-5981-CDA4-746FBA0980D8}"/>
              </a:ext>
            </a:extLst>
          </p:cNvPr>
          <p:cNvPicPr>
            <a:picLocks noChangeAspect="1"/>
          </p:cNvPicPr>
          <p:nvPr/>
        </p:nvPicPr>
        <p:blipFill>
          <a:blip r:embed="rId3"/>
          <a:stretch>
            <a:fillRect/>
          </a:stretch>
        </p:blipFill>
        <p:spPr>
          <a:xfrm>
            <a:off x="345707" y="3699218"/>
            <a:ext cx="3047601" cy="2285701"/>
          </a:xfrm>
          <a:prstGeom prst="rect">
            <a:avLst/>
          </a:prstGeom>
        </p:spPr>
      </p:pic>
      <p:pic>
        <p:nvPicPr>
          <p:cNvPr id="4" name="Picture 3">
            <a:extLst>
              <a:ext uri="{FF2B5EF4-FFF2-40B4-BE49-F238E27FC236}">
                <a16:creationId xmlns:a16="http://schemas.microsoft.com/office/drawing/2014/main" id="{A7470869-BECC-5823-894C-1126D61DC772}"/>
              </a:ext>
            </a:extLst>
          </p:cNvPr>
          <p:cNvPicPr>
            <a:picLocks noChangeAspect="1"/>
          </p:cNvPicPr>
          <p:nvPr/>
        </p:nvPicPr>
        <p:blipFill>
          <a:blip r:embed="rId4"/>
          <a:stretch>
            <a:fillRect/>
          </a:stretch>
        </p:blipFill>
        <p:spPr>
          <a:xfrm>
            <a:off x="3882084" y="3699218"/>
            <a:ext cx="2377650" cy="2285700"/>
          </a:xfrm>
          <a:prstGeom prst="rect">
            <a:avLst/>
          </a:prstGeom>
        </p:spPr>
      </p:pic>
      <p:pic>
        <p:nvPicPr>
          <p:cNvPr id="5" name="Picture 4">
            <a:extLst>
              <a:ext uri="{FF2B5EF4-FFF2-40B4-BE49-F238E27FC236}">
                <a16:creationId xmlns:a16="http://schemas.microsoft.com/office/drawing/2014/main" id="{C1092DA5-1699-4A8E-A6D6-FBADABB8097F}"/>
              </a:ext>
            </a:extLst>
          </p:cNvPr>
          <p:cNvPicPr>
            <a:picLocks noChangeAspect="1"/>
          </p:cNvPicPr>
          <p:nvPr/>
        </p:nvPicPr>
        <p:blipFill>
          <a:blip r:embed="rId5"/>
          <a:stretch>
            <a:fillRect/>
          </a:stretch>
        </p:blipFill>
        <p:spPr>
          <a:xfrm>
            <a:off x="6777065" y="3699218"/>
            <a:ext cx="2778925" cy="2285700"/>
          </a:xfrm>
          <a:prstGeom prst="rect">
            <a:avLst/>
          </a:prstGeom>
        </p:spPr>
      </p:pic>
      <p:pic>
        <p:nvPicPr>
          <p:cNvPr id="6" name="Picture 5">
            <a:extLst>
              <a:ext uri="{FF2B5EF4-FFF2-40B4-BE49-F238E27FC236}">
                <a16:creationId xmlns:a16="http://schemas.microsoft.com/office/drawing/2014/main" id="{AA5774FB-77E2-7E40-F60F-5EB7C3ADF674}"/>
              </a:ext>
            </a:extLst>
          </p:cNvPr>
          <p:cNvPicPr>
            <a:picLocks noChangeAspect="1"/>
          </p:cNvPicPr>
          <p:nvPr/>
        </p:nvPicPr>
        <p:blipFill>
          <a:blip r:embed="rId6"/>
          <a:stretch>
            <a:fillRect/>
          </a:stretch>
        </p:blipFill>
        <p:spPr>
          <a:xfrm>
            <a:off x="9982385" y="3722510"/>
            <a:ext cx="1753197" cy="230515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8"/>
          <p:cNvSpPr txBox="1"/>
          <p:nvPr/>
        </p:nvSpPr>
        <p:spPr>
          <a:xfrm>
            <a:off x="7852590" y="2815628"/>
            <a:ext cx="3069600" cy="2181150"/>
          </a:xfrm>
          <a:prstGeom prst="rect">
            <a:avLst/>
          </a:prstGeom>
          <a:noFill/>
          <a:ln>
            <a:noFill/>
          </a:ln>
        </p:spPr>
        <p:txBody>
          <a:bodyPr spcFirstLastPara="1" wrap="square" lIns="45713" tIns="22850" rIns="45713" bIns="22850" anchor="t" anchorCtr="0">
            <a:noAutofit/>
          </a:bodyPr>
          <a:lstStyle/>
          <a:p>
            <a:pPr>
              <a:lnSpc>
                <a:spcPct val="150000"/>
              </a:lnSpc>
              <a:buClr>
                <a:srgbClr val="000000"/>
              </a:buClr>
            </a:pPr>
            <a:endParaRPr sz="700" kern="0">
              <a:solidFill>
                <a:srgbClr val="000000"/>
              </a:solidFill>
              <a:latin typeface="Arial"/>
              <a:cs typeface="Arial"/>
              <a:sym typeface="Arial"/>
            </a:endParaRPr>
          </a:p>
        </p:txBody>
      </p:sp>
      <p:sp>
        <p:nvSpPr>
          <p:cNvPr id="363" name="Google Shape;363;p28"/>
          <p:cNvSpPr txBox="1"/>
          <p:nvPr/>
        </p:nvSpPr>
        <p:spPr>
          <a:xfrm>
            <a:off x="7852590" y="2344374"/>
            <a:ext cx="1703400" cy="415500"/>
          </a:xfrm>
          <a:prstGeom prst="rect">
            <a:avLst/>
          </a:prstGeom>
          <a:noFill/>
          <a:ln>
            <a:noFill/>
          </a:ln>
        </p:spPr>
        <p:txBody>
          <a:bodyPr spcFirstLastPara="1" wrap="square" lIns="45713" tIns="22850" rIns="45713" bIns="22850" anchor="t" anchorCtr="0">
            <a:noAutofit/>
          </a:bodyPr>
          <a:lstStyle/>
          <a:p>
            <a:pPr>
              <a:buClr>
                <a:srgbClr val="000000"/>
              </a:buClr>
            </a:pPr>
            <a:endParaRPr sz="2400" kern="0">
              <a:solidFill>
                <a:srgbClr val="1B243B"/>
              </a:solidFill>
              <a:latin typeface="Arial" panose="020B0604020202020204" pitchFamily="34" charset="0"/>
              <a:ea typeface="Nunito"/>
              <a:cs typeface="Arial" panose="020B0604020202020204" pitchFamily="34" charset="0"/>
              <a:sym typeface="Nunito"/>
            </a:endParaRPr>
          </a:p>
        </p:txBody>
      </p:sp>
      <p:sp>
        <p:nvSpPr>
          <p:cNvPr id="364" name="Google Shape;364;p28"/>
          <p:cNvSpPr txBox="1"/>
          <p:nvPr/>
        </p:nvSpPr>
        <p:spPr>
          <a:xfrm>
            <a:off x="805721" y="1088660"/>
            <a:ext cx="9887700" cy="4999906"/>
          </a:xfrm>
          <a:prstGeom prst="rect">
            <a:avLst/>
          </a:prstGeom>
          <a:noFill/>
          <a:ln>
            <a:noFill/>
          </a:ln>
        </p:spPr>
        <p:txBody>
          <a:bodyPr spcFirstLastPara="1" wrap="square" lIns="45713" tIns="22850" rIns="45713" bIns="22850" anchor="t" anchorCtr="0">
            <a:noAutofit/>
          </a:bodyPr>
          <a:lstStyle/>
          <a:p>
            <a:pPr marL="19050">
              <a:lnSpc>
                <a:spcPct val="150000"/>
              </a:lnSpc>
              <a:buClr>
                <a:srgbClr val="000000"/>
              </a:buClr>
              <a:buSzPts val="3000"/>
            </a:pPr>
            <a:r>
              <a:rPr lang="en-US" sz="2000" kern="0" dirty="0">
                <a:solidFill>
                  <a:srgbClr val="000000"/>
                </a:solidFill>
                <a:ea typeface="Nunito"/>
                <a:cs typeface="Arial"/>
                <a:sym typeface="Nunito"/>
              </a:rPr>
              <a:t>Spirit wear store at Advanced Sportswear</a:t>
            </a:r>
            <a:endParaRPr lang="en-US" sz="800" kern="0" dirty="0">
              <a:solidFill>
                <a:srgbClr val="000000"/>
              </a:solidFill>
              <a:ea typeface="Nunito"/>
              <a:cs typeface="Arial"/>
              <a:sym typeface="Nunito"/>
            </a:endParaRPr>
          </a:p>
          <a:p>
            <a:pPr marL="19050">
              <a:lnSpc>
                <a:spcPct val="150000"/>
              </a:lnSpc>
              <a:buClr>
                <a:srgbClr val="000000"/>
              </a:buClr>
              <a:buSzPts val="3000"/>
            </a:pPr>
            <a:endParaRPr sz="800" kern="0" dirty="0">
              <a:solidFill>
                <a:srgbClr val="000000"/>
              </a:solidFill>
              <a:ea typeface="Nunito"/>
              <a:cs typeface="Arial"/>
              <a:sym typeface="Nunito"/>
            </a:endParaRPr>
          </a:p>
          <a:p>
            <a:pPr marL="19050">
              <a:lnSpc>
                <a:spcPct val="150000"/>
              </a:lnSpc>
              <a:buClr>
                <a:srgbClr val="000000"/>
              </a:buClr>
              <a:buSzPts val="3000"/>
            </a:pPr>
            <a:r>
              <a:rPr lang="en-US" sz="2000" kern="0" dirty="0">
                <a:solidFill>
                  <a:srgbClr val="000000"/>
                </a:solidFill>
                <a:ea typeface="Nunito"/>
                <a:cs typeface="Arial"/>
                <a:sym typeface="Nunito"/>
              </a:rPr>
              <a:t>Both player and fan items available</a:t>
            </a:r>
            <a:endParaRPr lang="en-US" sz="2000" kern="0" dirty="0">
              <a:solidFill>
                <a:srgbClr val="000000"/>
              </a:solidFill>
              <a:ea typeface="Nunito"/>
              <a:cs typeface="Arial" panose="020B0604020202020204" pitchFamily="34" charset="0"/>
            </a:endParaRPr>
          </a:p>
          <a:p>
            <a:pPr marL="19050">
              <a:lnSpc>
                <a:spcPct val="150000"/>
              </a:lnSpc>
              <a:buClr>
                <a:srgbClr val="000000"/>
              </a:buClr>
              <a:buSzPts val="3000"/>
            </a:pPr>
            <a:endParaRPr sz="800" kern="0" dirty="0">
              <a:solidFill>
                <a:srgbClr val="000000"/>
              </a:solidFill>
              <a:ea typeface="Nunito"/>
              <a:cs typeface="Arial" panose="020B0604020202020204" pitchFamily="34" charset="0"/>
              <a:sym typeface="Nunito"/>
            </a:endParaRPr>
          </a:p>
          <a:p>
            <a:pPr marL="19050">
              <a:lnSpc>
                <a:spcPct val="150000"/>
              </a:lnSpc>
              <a:buClr>
                <a:srgbClr val="000000"/>
              </a:buClr>
              <a:buSzPts val="3000"/>
            </a:pPr>
            <a:r>
              <a:rPr lang="en-US" sz="2000" kern="0" dirty="0">
                <a:solidFill>
                  <a:srgbClr val="000000"/>
                </a:solidFill>
                <a:ea typeface="Nunito"/>
                <a:cs typeface="Arial"/>
                <a:sym typeface="Nunito"/>
              </a:rPr>
              <a:t>Ordering this apparel is optional and not required. </a:t>
            </a:r>
            <a:endParaRPr lang="en-US" sz="2000" kern="0" dirty="0">
              <a:solidFill>
                <a:srgbClr val="000000"/>
              </a:solidFill>
              <a:ea typeface="Nunito"/>
              <a:cs typeface="Arial" panose="020B0604020202020204" pitchFamily="34" charset="0"/>
            </a:endParaRPr>
          </a:p>
          <a:p>
            <a:pPr marL="19050">
              <a:lnSpc>
                <a:spcPct val="150000"/>
              </a:lnSpc>
              <a:buClr>
                <a:srgbClr val="000000"/>
              </a:buClr>
              <a:buSzPts val="3000"/>
            </a:pPr>
            <a:endParaRPr sz="800" kern="0" dirty="0">
              <a:solidFill>
                <a:srgbClr val="000000"/>
              </a:solidFill>
              <a:ea typeface="Nunito"/>
              <a:cs typeface="Arial" panose="020B0604020202020204" pitchFamily="34" charset="0"/>
              <a:sym typeface="Nunito"/>
            </a:endParaRPr>
          </a:p>
          <a:p>
            <a:pPr marL="19050">
              <a:lnSpc>
                <a:spcPct val="150000"/>
              </a:lnSpc>
              <a:buClr>
                <a:srgbClr val="000000"/>
              </a:buClr>
              <a:buSzPts val="3000"/>
            </a:pPr>
            <a:r>
              <a:rPr lang="en-US" sz="2000" kern="0" dirty="0">
                <a:solidFill>
                  <a:srgbClr val="000000"/>
                </a:solidFill>
                <a:ea typeface="Nunito"/>
                <a:cs typeface="Arial"/>
                <a:sym typeface="Nunito"/>
              </a:rPr>
              <a:t>THE SPIRIT WEAR STORE IS NOW OPEN AND WILL BE AVAILABLE UNTIL MIDNIGHT ON FRIDAY, MARCH 12TH. NO EXCEPTIONS!</a:t>
            </a:r>
            <a:endParaRPr lang="en-US" sz="2000" kern="0" dirty="0">
              <a:solidFill>
                <a:srgbClr val="000000"/>
              </a:solidFill>
              <a:ea typeface="Nunito"/>
              <a:cs typeface="Arial"/>
            </a:endParaRPr>
          </a:p>
          <a:p>
            <a:pPr marL="19050">
              <a:lnSpc>
                <a:spcPct val="150000"/>
              </a:lnSpc>
              <a:buClr>
                <a:srgbClr val="000000"/>
              </a:buClr>
              <a:buSzPts val="3000"/>
            </a:pPr>
            <a:endParaRPr sz="800" kern="0" dirty="0">
              <a:solidFill>
                <a:srgbClr val="000000"/>
              </a:solidFill>
              <a:ea typeface="Nunito"/>
              <a:cs typeface="Arial" panose="020B0604020202020204" pitchFamily="34" charset="0"/>
              <a:sym typeface="Nunito"/>
            </a:endParaRPr>
          </a:p>
          <a:p>
            <a:pPr marL="19050">
              <a:lnSpc>
                <a:spcPct val="150000"/>
              </a:lnSpc>
              <a:buClr>
                <a:srgbClr val="000000"/>
              </a:buClr>
              <a:buSzPts val="3000"/>
            </a:pPr>
            <a:r>
              <a:rPr lang="en-US" sz="2000" kern="0" dirty="0">
                <a:solidFill>
                  <a:srgbClr val="000000"/>
                </a:solidFill>
                <a:ea typeface="Nunito"/>
                <a:cs typeface="Arial"/>
                <a:sym typeface="Nunito"/>
              </a:rPr>
              <a:t>Lead time is 4 weeks, so apparel should arrive just in time for the start of the season</a:t>
            </a:r>
            <a:endParaRPr sz="2000" kern="0" dirty="0">
              <a:solidFill>
                <a:srgbClr val="000000"/>
              </a:solidFill>
              <a:ea typeface="Nunito"/>
              <a:cs typeface="Arial" panose="020B0604020202020204" pitchFamily="34" charset="0"/>
              <a:sym typeface="Nunito"/>
            </a:endParaRPr>
          </a:p>
          <a:p>
            <a:pPr marL="247650" lvl="1">
              <a:lnSpc>
                <a:spcPct val="150000"/>
              </a:lnSpc>
              <a:buClr>
                <a:srgbClr val="000000"/>
              </a:buClr>
              <a:buSzPts val="3000"/>
            </a:pPr>
            <a:endParaRPr lang="en-US" sz="1050" kern="0" dirty="0">
              <a:solidFill>
                <a:srgbClr val="000000"/>
              </a:solidFill>
              <a:ea typeface="Nunito"/>
              <a:cs typeface="Arial" panose="020B0604020202020204" pitchFamily="34" charset="0"/>
              <a:sym typeface="Nunito"/>
            </a:endParaRPr>
          </a:p>
          <a:p>
            <a:pPr indent="-209550">
              <a:lnSpc>
                <a:spcPct val="150000"/>
              </a:lnSpc>
              <a:buClr>
                <a:srgbClr val="000000"/>
              </a:buClr>
              <a:buSzPts val="3000"/>
            </a:pPr>
            <a:r>
              <a:rPr lang="en-US" sz="2000" kern="0" dirty="0">
                <a:solidFill>
                  <a:srgbClr val="000000"/>
                </a:solidFill>
                <a:ea typeface="Nunito"/>
                <a:cs typeface="Arial"/>
                <a:sym typeface="Nunito"/>
              </a:rPr>
              <a:t>Spirit wear can be picked up at Advanced Sportswear in Cottage Grove </a:t>
            </a:r>
            <a:endParaRPr lang="en-US" sz="2000" kern="0" dirty="0">
              <a:solidFill>
                <a:srgbClr val="000000"/>
              </a:solidFill>
              <a:ea typeface="Nunito"/>
              <a:cs typeface="Arial" panose="020B0604020202020204" pitchFamily="34" charset="0"/>
            </a:endParaRPr>
          </a:p>
          <a:p>
            <a:pPr>
              <a:lnSpc>
                <a:spcPct val="150000"/>
              </a:lnSpc>
              <a:buClr>
                <a:srgbClr val="000000"/>
              </a:buClr>
            </a:pPr>
            <a:endParaRPr sz="2600" kern="0" dirty="0">
              <a:solidFill>
                <a:srgbClr val="000000"/>
              </a:solidFill>
              <a:highlight>
                <a:srgbClr val="FFFF00"/>
              </a:highlight>
              <a:ea typeface="Nunito"/>
              <a:cs typeface="Arial" panose="020B0604020202020204" pitchFamily="34" charset="0"/>
              <a:sym typeface="Nunito"/>
            </a:endParaRPr>
          </a:p>
        </p:txBody>
      </p:sp>
      <p:sp>
        <p:nvSpPr>
          <p:cNvPr id="365" name="Google Shape;365;p28"/>
          <p:cNvSpPr txBox="1"/>
          <p:nvPr/>
        </p:nvSpPr>
        <p:spPr>
          <a:xfrm>
            <a:off x="4666882" y="2344374"/>
            <a:ext cx="1707300" cy="415500"/>
          </a:xfrm>
          <a:prstGeom prst="rect">
            <a:avLst/>
          </a:prstGeom>
          <a:noFill/>
          <a:ln>
            <a:noFill/>
          </a:ln>
        </p:spPr>
        <p:txBody>
          <a:bodyPr spcFirstLastPara="1" wrap="square" lIns="45713" tIns="22850" rIns="45713" bIns="22850" anchor="t" anchorCtr="0">
            <a:noAutofit/>
          </a:bodyPr>
          <a:lstStyle/>
          <a:p>
            <a:pPr>
              <a:buClr>
                <a:srgbClr val="000000"/>
              </a:buClr>
            </a:pPr>
            <a:endParaRPr sz="2400" kern="0">
              <a:solidFill>
                <a:srgbClr val="1B243B"/>
              </a:solidFill>
              <a:latin typeface="Arial" panose="020B0604020202020204" pitchFamily="34" charset="0"/>
              <a:ea typeface="Nunito"/>
              <a:cs typeface="Arial" panose="020B0604020202020204" pitchFamily="34" charset="0"/>
              <a:sym typeface="Nunito"/>
            </a:endParaRPr>
          </a:p>
        </p:txBody>
      </p:sp>
      <p:sp>
        <p:nvSpPr>
          <p:cNvPr id="366" name="Google Shape;366;p28"/>
          <p:cNvSpPr txBox="1"/>
          <p:nvPr/>
        </p:nvSpPr>
        <p:spPr>
          <a:xfrm>
            <a:off x="211157" y="270268"/>
            <a:ext cx="8833650" cy="661650"/>
          </a:xfrm>
          <a:prstGeom prst="rect">
            <a:avLst/>
          </a:prstGeom>
          <a:noFill/>
          <a:ln>
            <a:noFill/>
          </a:ln>
        </p:spPr>
        <p:txBody>
          <a:bodyPr spcFirstLastPara="1" wrap="square" lIns="45713" tIns="22850" rIns="45713" bIns="22850" anchor="t" anchorCtr="0">
            <a:noAutofit/>
          </a:bodyPr>
          <a:lstStyle/>
          <a:p>
            <a:pPr>
              <a:buClr>
                <a:srgbClr val="000000"/>
              </a:buClr>
            </a:pPr>
            <a:r>
              <a:rPr lang="en-US" sz="4000" b="1" kern="0">
                <a:solidFill>
                  <a:srgbClr val="1B243B"/>
                </a:solidFill>
                <a:latin typeface="Arial"/>
                <a:ea typeface="Nunito"/>
                <a:cs typeface="Arial"/>
                <a:sym typeface="Nunito"/>
              </a:rPr>
              <a:t>Spirit Wear Apparel Order</a:t>
            </a:r>
            <a:endParaRPr lang="en-US" sz="4000" b="1" kern="0">
              <a:solidFill>
                <a:srgbClr val="1B243B"/>
              </a:solidFill>
              <a:latin typeface="Arial"/>
              <a:ea typeface="Nunito"/>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9"/>
          <p:cNvSpPr txBox="1"/>
          <p:nvPr/>
        </p:nvSpPr>
        <p:spPr>
          <a:xfrm>
            <a:off x="4326650" y="2793700"/>
            <a:ext cx="7905150" cy="200041"/>
          </a:xfrm>
          <a:prstGeom prst="rect">
            <a:avLst/>
          </a:prstGeom>
          <a:noFill/>
          <a:ln>
            <a:noFill/>
          </a:ln>
        </p:spPr>
        <p:txBody>
          <a:bodyPr spcFirstLastPara="1" wrap="square" lIns="45713" tIns="45713" rIns="45713" bIns="45713" anchor="t" anchorCtr="0">
            <a:spAutoFit/>
          </a:bodyPr>
          <a:lstStyle/>
          <a:p>
            <a:pPr>
              <a:buClr>
                <a:srgbClr val="000000"/>
              </a:buClr>
            </a:pPr>
            <a:endParaRPr sz="700" kern="0">
              <a:solidFill>
                <a:srgbClr val="000000"/>
              </a:solidFill>
              <a:latin typeface="Arial"/>
              <a:cs typeface="Arial"/>
              <a:sym typeface="Arial"/>
            </a:endParaRPr>
          </a:p>
        </p:txBody>
      </p:sp>
      <p:sp>
        <p:nvSpPr>
          <p:cNvPr id="373" name="Google Shape;373;p29"/>
          <p:cNvSpPr txBox="1"/>
          <p:nvPr/>
        </p:nvSpPr>
        <p:spPr>
          <a:xfrm>
            <a:off x="2650438" y="889850"/>
            <a:ext cx="9581400" cy="369318"/>
          </a:xfrm>
          <a:prstGeom prst="rect">
            <a:avLst/>
          </a:prstGeom>
          <a:noFill/>
          <a:ln>
            <a:noFill/>
          </a:ln>
        </p:spPr>
        <p:txBody>
          <a:bodyPr spcFirstLastPara="1" wrap="square" lIns="45713" tIns="45713" rIns="45713" bIns="45713" anchor="t" anchorCtr="0">
            <a:spAutoFit/>
          </a:bodyPr>
          <a:lstStyle/>
          <a:p>
            <a:pPr>
              <a:buClr>
                <a:srgbClr val="000000"/>
              </a:buClr>
            </a:pPr>
            <a:endParaRPr kern="0" dirty="0">
              <a:solidFill>
                <a:srgbClr val="000000"/>
              </a:solidFill>
              <a:latin typeface="Arial" panose="020B0604020202020204" pitchFamily="34" charset="0"/>
              <a:ea typeface="Nunito"/>
              <a:cs typeface="Arial" panose="020B0604020202020204" pitchFamily="34" charset="0"/>
              <a:sym typeface="Nunito"/>
            </a:endParaRPr>
          </a:p>
        </p:txBody>
      </p:sp>
      <p:sp>
        <p:nvSpPr>
          <p:cNvPr id="374" name="Google Shape;374;p29"/>
          <p:cNvSpPr txBox="1"/>
          <p:nvPr/>
        </p:nvSpPr>
        <p:spPr>
          <a:xfrm>
            <a:off x="5361363" y="1469288"/>
            <a:ext cx="6829050" cy="369318"/>
          </a:xfrm>
          <a:prstGeom prst="rect">
            <a:avLst/>
          </a:prstGeom>
          <a:noFill/>
          <a:ln>
            <a:noFill/>
          </a:ln>
        </p:spPr>
        <p:txBody>
          <a:bodyPr spcFirstLastPara="1" wrap="square" lIns="45713" tIns="45713" rIns="45713" bIns="45713" anchor="t" anchorCtr="0">
            <a:spAutoFit/>
          </a:bodyPr>
          <a:lstStyle/>
          <a:p>
            <a:pPr>
              <a:buClr>
                <a:srgbClr val="000000"/>
              </a:buClr>
            </a:pPr>
            <a:endParaRPr kern="0" dirty="0">
              <a:solidFill>
                <a:srgbClr val="000000"/>
              </a:solidFill>
              <a:latin typeface="Arial" panose="020B0604020202020204" pitchFamily="34" charset="0"/>
              <a:ea typeface="Nunito"/>
              <a:cs typeface="Arial" panose="020B0604020202020204" pitchFamily="34" charset="0"/>
              <a:sym typeface="Nunito"/>
            </a:endParaRPr>
          </a:p>
        </p:txBody>
      </p:sp>
      <p:sp>
        <p:nvSpPr>
          <p:cNvPr id="2" name="Title 1">
            <a:extLst>
              <a:ext uri="{FF2B5EF4-FFF2-40B4-BE49-F238E27FC236}">
                <a16:creationId xmlns:a16="http://schemas.microsoft.com/office/drawing/2014/main" id="{A936D487-A917-4205-9CC8-F193C04F44B5}"/>
              </a:ext>
            </a:extLst>
          </p:cNvPr>
          <p:cNvSpPr>
            <a:spLocks noGrp="1"/>
          </p:cNvSpPr>
          <p:nvPr>
            <p:ph type="title"/>
          </p:nvPr>
        </p:nvSpPr>
        <p:spPr>
          <a:xfrm>
            <a:off x="555586" y="211123"/>
            <a:ext cx="8809796" cy="1300043"/>
          </a:xfrm>
        </p:spPr>
        <p:txBody>
          <a:bodyPr/>
          <a:lstStyle/>
          <a:p>
            <a:r>
              <a:rPr lang="en-US" dirty="0">
                <a:latin typeface="Arial" panose="020B0604020202020204" pitchFamily="34" charset="0"/>
              </a:rPr>
              <a:t>Box Lunches – Away Games</a:t>
            </a:r>
          </a:p>
        </p:txBody>
      </p:sp>
      <p:sp>
        <p:nvSpPr>
          <p:cNvPr id="3" name="Content Placeholder 2">
            <a:extLst>
              <a:ext uri="{FF2B5EF4-FFF2-40B4-BE49-F238E27FC236}">
                <a16:creationId xmlns:a16="http://schemas.microsoft.com/office/drawing/2014/main" id="{4F901BF5-86B0-1FD0-C166-957378411AA1}"/>
              </a:ext>
            </a:extLst>
          </p:cNvPr>
          <p:cNvSpPr>
            <a:spLocks noGrp="1"/>
          </p:cNvSpPr>
          <p:nvPr>
            <p:ph idx="1"/>
          </p:nvPr>
        </p:nvSpPr>
        <p:spPr>
          <a:xfrm>
            <a:off x="664580" y="1469288"/>
            <a:ext cx="10515600" cy="4647866"/>
          </a:xfrm>
        </p:spPr>
        <p:txBody>
          <a:bodyPr>
            <a:noAutofit/>
          </a:bodyPr>
          <a:lstStyle/>
          <a:p>
            <a:pPr marL="0" indent="0">
              <a:lnSpc>
                <a:spcPct val="150000"/>
              </a:lnSpc>
              <a:buClr>
                <a:srgbClr val="000000"/>
              </a:buClr>
              <a:buSzPts val="3600"/>
              <a:buNone/>
            </a:pPr>
            <a:r>
              <a:rPr lang="en-US" sz="2000" kern="0" dirty="0">
                <a:solidFill>
                  <a:srgbClr val="000000"/>
                </a:solidFill>
                <a:ea typeface="Nunito"/>
                <a:cs typeface="Arial" panose="020B0604020202020204" pitchFamily="34" charset="0"/>
                <a:sym typeface="Nunito"/>
              </a:rPr>
              <a:t>Back by popular demand!!</a:t>
            </a:r>
          </a:p>
          <a:p>
            <a:pPr marL="0" indent="0">
              <a:lnSpc>
                <a:spcPct val="150000"/>
              </a:lnSpc>
              <a:buClr>
                <a:srgbClr val="000000"/>
              </a:buClr>
              <a:buSzPts val="3600"/>
              <a:buNone/>
            </a:pPr>
            <a:r>
              <a:rPr lang="en-US" sz="2000" kern="0" dirty="0">
                <a:solidFill>
                  <a:srgbClr val="000000"/>
                </a:solidFill>
                <a:ea typeface="Nunito"/>
                <a:cs typeface="Arial" panose="020B0604020202020204" pitchFamily="34" charset="0"/>
                <a:sym typeface="Nunito"/>
              </a:rPr>
              <a:t>Jersey Mike’s Box Lunch consists of a sandwich, bag of chips and cookie </a:t>
            </a:r>
          </a:p>
          <a:p>
            <a:pPr marL="0" indent="0">
              <a:lnSpc>
                <a:spcPct val="150000"/>
              </a:lnSpc>
              <a:buClr>
                <a:srgbClr val="000000"/>
              </a:buClr>
              <a:buSzPts val="3600"/>
              <a:buNone/>
            </a:pPr>
            <a:r>
              <a:rPr lang="en-US" sz="2000" kern="0" dirty="0">
                <a:solidFill>
                  <a:srgbClr val="000000"/>
                </a:solidFill>
                <a:ea typeface="Nunito"/>
                <a:cs typeface="Arial" panose="020B0604020202020204" pitchFamily="34" charset="0"/>
                <a:sym typeface="Nunito"/>
              </a:rPr>
              <a:t>$75 for 6 box lunches (Jersey Mike’s is donating the meals for one of our games)</a:t>
            </a:r>
          </a:p>
          <a:p>
            <a:pPr marL="0" indent="0">
              <a:lnSpc>
                <a:spcPct val="150000"/>
              </a:lnSpc>
              <a:buClr>
                <a:srgbClr val="000000"/>
              </a:buClr>
              <a:buSzPts val="3600"/>
              <a:buNone/>
            </a:pPr>
            <a:r>
              <a:rPr lang="en-US" sz="2000" kern="0" dirty="0">
                <a:solidFill>
                  <a:srgbClr val="000000"/>
                </a:solidFill>
                <a:ea typeface="Nunito"/>
                <a:cs typeface="Arial" panose="020B0604020202020204" pitchFamily="34" charset="0"/>
                <a:sym typeface="Nunito"/>
              </a:rPr>
              <a:t>Box lunch will be delivered prior to the bus departure and distributed by managers</a:t>
            </a:r>
          </a:p>
          <a:p>
            <a:pPr marL="0" indent="0">
              <a:lnSpc>
                <a:spcPct val="150000"/>
              </a:lnSpc>
              <a:buClr>
                <a:srgbClr val="000000"/>
              </a:buClr>
              <a:buSzPts val="3600"/>
              <a:buNone/>
            </a:pPr>
            <a:r>
              <a:rPr lang="en-US" sz="2000" kern="0" dirty="0">
                <a:solidFill>
                  <a:srgbClr val="000000"/>
                </a:solidFill>
                <a:ea typeface="Nunito"/>
                <a:cs typeface="Arial" panose="020B0604020202020204" pitchFamily="34" charset="0"/>
                <a:sym typeface="Nunito"/>
              </a:rPr>
              <a:t>Jennifer Henry will coordinate sandwich orders.</a:t>
            </a:r>
          </a:p>
          <a:p>
            <a:pPr marL="0" indent="0">
              <a:lnSpc>
                <a:spcPct val="150000"/>
              </a:lnSpc>
              <a:buClr>
                <a:srgbClr val="000000"/>
              </a:buClr>
              <a:buSzPts val="3600"/>
              <a:buNone/>
            </a:pPr>
            <a:r>
              <a:rPr lang="en-US" sz="2000" kern="0" dirty="0">
                <a:solidFill>
                  <a:srgbClr val="000000"/>
                </a:solidFill>
                <a:ea typeface="Nunito"/>
                <a:cs typeface="Arial" panose="020B0604020202020204" pitchFamily="34" charset="0"/>
                <a:sym typeface="Nunito"/>
              </a:rPr>
              <a:t>Please fill out AWAY GAME LUNCHBOX order form &amp; pay to participate (please note that the sandwich order will be the same for all 6 games)</a:t>
            </a:r>
          </a:p>
          <a:p>
            <a:endParaRPr lang="en-US" sz="1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2"/>
          <p:cNvSpPr txBox="1"/>
          <p:nvPr/>
        </p:nvSpPr>
        <p:spPr>
          <a:xfrm>
            <a:off x="6933235" y="2142449"/>
            <a:ext cx="3999452" cy="2262150"/>
          </a:xfrm>
          <a:prstGeom prst="rect">
            <a:avLst/>
          </a:prstGeom>
          <a:noFill/>
          <a:ln>
            <a:noFill/>
          </a:ln>
        </p:spPr>
        <p:txBody>
          <a:bodyPr spcFirstLastPara="1" wrap="square" lIns="45713" tIns="22850" rIns="45713" bIns="22850" anchor="t" anchorCtr="0">
            <a:noAutofit/>
          </a:bodyPr>
          <a:lstStyle/>
          <a:p>
            <a:pPr algn="ctr">
              <a:buClr>
                <a:srgbClr val="000000"/>
              </a:buClr>
            </a:pPr>
            <a:r>
              <a:rPr lang="en-US" sz="4800" b="1" kern="0">
                <a:solidFill>
                  <a:srgbClr val="1B243B"/>
                </a:solidFill>
                <a:latin typeface="Arial"/>
                <a:ea typeface="Nunito"/>
                <a:cs typeface="Arial"/>
                <a:sym typeface="Nunito"/>
              </a:rPr>
              <a:t>2024 GAME</a:t>
            </a:r>
            <a:endParaRPr lang="en-US" sz="4800" b="1" kern="0">
              <a:solidFill>
                <a:srgbClr val="1B243B"/>
              </a:solidFill>
              <a:latin typeface="Arial"/>
              <a:ea typeface="Nunito"/>
              <a:cs typeface="Arial"/>
            </a:endParaRPr>
          </a:p>
          <a:p>
            <a:pPr algn="ctr">
              <a:buClr>
                <a:srgbClr val="000000"/>
              </a:buClr>
            </a:pPr>
            <a:r>
              <a:rPr lang="en-US" sz="4800" b="1" kern="0">
                <a:solidFill>
                  <a:srgbClr val="1B243B"/>
                </a:solidFill>
                <a:latin typeface="Arial"/>
                <a:ea typeface="Nunito"/>
                <a:cs typeface="Arial"/>
                <a:sym typeface="Nunito"/>
              </a:rPr>
              <a:t>SCHEDULE</a:t>
            </a:r>
          </a:p>
        </p:txBody>
      </p:sp>
      <p:sp>
        <p:nvSpPr>
          <p:cNvPr id="397" name="Google Shape;397;p32"/>
          <p:cNvSpPr txBox="1"/>
          <p:nvPr/>
        </p:nvSpPr>
        <p:spPr>
          <a:xfrm>
            <a:off x="1259313" y="2669527"/>
            <a:ext cx="2499242" cy="323166"/>
          </a:xfrm>
          <a:prstGeom prst="rect">
            <a:avLst/>
          </a:prstGeom>
          <a:noFill/>
          <a:ln>
            <a:noFill/>
          </a:ln>
        </p:spPr>
        <p:txBody>
          <a:bodyPr spcFirstLastPara="1" wrap="square" lIns="45713" tIns="22850" rIns="45713" bIns="22850" anchor="t" anchorCtr="0">
            <a:noAutofit/>
          </a:bodyPr>
          <a:lstStyle/>
          <a:p>
            <a:pPr>
              <a:buClr>
                <a:srgbClr val="000000"/>
              </a:buClr>
            </a:pPr>
            <a:endParaRPr sz="700" kern="0">
              <a:solidFill>
                <a:srgbClr val="000000"/>
              </a:solidFill>
              <a:latin typeface="Arial"/>
              <a:cs typeface="Arial"/>
              <a:sym typeface="Arial"/>
            </a:endParaRPr>
          </a:p>
        </p:txBody>
      </p:sp>
      <p:sp>
        <p:nvSpPr>
          <p:cNvPr id="398" name="Google Shape;398;p32"/>
          <p:cNvSpPr txBox="1"/>
          <p:nvPr/>
        </p:nvSpPr>
        <p:spPr>
          <a:xfrm>
            <a:off x="1230865" y="1710525"/>
            <a:ext cx="4843800" cy="323100"/>
          </a:xfrm>
          <a:prstGeom prst="rect">
            <a:avLst/>
          </a:prstGeom>
          <a:noFill/>
          <a:ln>
            <a:noFill/>
          </a:ln>
        </p:spPr>
        <p:txBody>
          <a:bodyPr spcFirstLastPara="1" wrap="square" lIns="45713" tIns="22850" rIns="45713" bIns="22850" anchor="t" anchorCtr="0">
            <a:noAutofit/>
          </a:bodyPr>
          <a:lstStyle/>
          <a:p>
            <a:pPr>
              <a:buClr>
                <a:srgbClr val="000000"/>
              </a:buClr>
            </a:pPr>
            <a:endParaRPr sz="700" kern="0">
              <a:solidFill>
                <a:srgbClr val="000000"/>
              </a:solidFill>
              <a:latin typeface="Arial"/>
              <a:cs typeface="Arial"/>
              <a:sym typeface="Arial"/>
            </a:endParaRPr>
          </a:p>
        </p:txBody>
      </p:sp>
      <p:sp>
        <p:nvSpPr>
          <p:cNvPr id="399" name="Google Shape;399;p32"/>
          <p:cNvSpPr txBox="1"/>
          <p:nvPr/>
        </p:nvSpPr>
        <p:spPr>
          <a:xfrm>
            <a:off x="853007" y="3505089"/>
            <a:ext cx="4188932" cy="1046441"/>
          </a:xfrm>
          <a:prstGeom prst="rect">
            <a:avLst/>
          </a:prstGeom>
          <a:noFill/>
          <a:ln>
            <a:noFill/>
          </a:ln>
        </p:spPr>
        <p:txBody>
          <a:bodyPr spcFirstLastPara="1" wrap="square" lIns="45713" tIns="22850" rIns="45713" bIns="22850" anchor="t" anchorCtr="0">
            <a:noAutofit/>
          </a:bodyPr>
          <a:lstStyle/>
          <a:p>
            <a:pPr>
              <a:lnSpc>
                <a:spcPct val="144444"/>
              </a:lnSpc>
              <a:buClr>
                <a:srgbClr val="000000"/>
              </a:buClr>
            </a:pPr>
            <a:endParaRPr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400" name="Google Shape;400;p32"/>
          <p:cNvSpPr txBox="1"/>
          <p:nvPr/>
        </p:nvSpPr>
        <p:spPr>
          <a:xfrm>
            <a:off x="6591202" y="4335057"/>
            <a:ext cx="4996500" cy="1492702"/>
          </a:xfrm>
          <a:prstGeom prst="rect">
            <a:avLst/>
          </a:prstGeom>
          <a:noFill/>
          <a:ln>
            <a:noFill/>
          </a:ln>
        </p:spPr>
        <p:txBody>
          <a:bodyPr spcFirstLastPara="1" wrap="square" lIns="45713" tIns="45713" rIns="45713" bIns="45713" anchor="t" anchorCtr="0">
            <a:spAutoFit/>
          </a:bodyPr>
          <a:lstStyle/>
          <a:p>
            <a:pPr algn="ctr">
              <a:buClr>
                <a:srgbClr val="000000"/>
              </a:buClr>
            </a:pPr>
            <a:r>
              <a:rPr lang="en-US" sz="1200" kern="0" dirty="0">
                <a:solidFill>
                  <a:srgbClr val="000000"/>
                </a:solidFill>
                <a:ea typeface="Nunito"/>
                <a:cs typeface="Arial" panose="020B0604020202020204" pitchFamily="34" charset="0"/>
                <a:sym typeface="Nunito"/>
              </a:rPr>
              <a:t>ADDITIONAL INFORMATION CAN BE FOUND AT:</a:t>
            </a:r>
            <a:endParaRPr sz="1200" kern="0" dirty="0">
              <a:solidFill>
                <a:srgbClr val="000000"/>
              </a:solidFill>
              <a:ea typeface="Nunito"/>
              <a:cs typeface="Arial" panose="020B0604020202020204" pitchFamily="34" charset="0"/>
              <a:sym typeface="Nunito"/>
            </a:endParaRPr>
          </a:p>
          <a:p>
            <a:pPr algn="ctr">
              <a:buClr>
                <a:srgbClr val="000000"/>
              </a:buClr>
            </a:pPr>
            <a:r>
              <a:rPr lang="en-US" sz="1200" u="sng" kern="0" dirty="0">
                <a:solidFill>
                  <a:srgbClr val="216BA9"/>
                </a:solidFill>
                <a:ea typeface="Nunito"/>
                <a:cs typeface="Arial" panose="020B0604020202020204" pitchFamily="34" charset="0"/>
                <a:sym typeface="Nunito"/>
                <a:hlinkClick r:id="rId3"/>
              </a:rPr>
              <a:t>https://WWW.ROYALSLACROSSE.COM/page/show/241564-calendar</a:t>
            </a:r>
            <a:endParaRPr sz="1200" kern="0" dirty="0">
              <a:solidFill>
                <a:srgbClr val="000000"/>
              </a:solidFill>
              <a:ea typeface="Nunito"/>
              <a:cs typeface="Arial" panose="020B0604020202020204" pitchFamily="34" charset="0"/>
              <a:sym typeface="Nunito"/>
            </a:endParaRPr>
          </a:p>
          <a:p>
            <a:pPr algn="ctr">
              <a:buClr>
                <a:srgbClr val="000000"/>
              </a:buClr>
            </a:pPr>
            <a:endParaRPr sz="1200" kern="0" dirty="0">
              <a:solidFill>
                <a:srgbClr val="000000"/>
              </a:solidFill>
              <a:ea typeface="Nunito"/>
              <a:cs typeface="Arial" panose="020B0604020202020204" pitchFamily="34" charset="0"/>
              <a:sym typeface="Nunito"/>
            </a:endParaRPr>
          </a:p>
          <a:p>
            <a:pPr algn="ctr">
              <a:buClr>
                <a:srgbClr val="000000"/>
              </a:buClr>
            </a:pPr>
            <a:r>
              <a:rPr lang="en-US" sz="1200" kern="0" dirty="0">
                <a:solidFill>
                  <a:srgbClr val="000000"/>
                </a:solidFill>
                <a:ea typeface="Nunito"/>
                <a:cs typeface="Arial" panose="020B0604020202020204" pitchFamily="34" charset="0"/>
                <a:sym typeface="Nunito"/>
              </a:rPr>
              <a:t>&amp;</a:t>
            </a:r>
            <a:endParaRPr sz="1200" kern="0" dirty="0">
              <a:solidFill>
                <a:srgbClr val="000000"/>
              </a:solidFill>
              <a:ea typeface="Nunito"/>
              <a:cs typeface="Arial" panose="020B0604020202020204" pitchFamily="34" charset="0"/>
              <a:sym typeface="Nunito"/>
            </a:endParaRPr>
          </a:p>
          <a:p>
            <a:pPr algn="ctr">
              <a:buClr>
                <a:srgbClr val="000000"/>
              </a:buClr>
            </a:pPr>
            <a:endParaRPr sz="1200" kern="0" dirty="0">
              <a:solidFill>
                <a:srgbClr val="000000"/>
              </a:solidFill>
              <a:ea typeface="Nunito"/>
              <a:cs typeface="Arial" panose="020B0604020202020204" pitchFamily="34" charset="0"/>
              <a:sym typeface="Nunito"/>
            </a:endParaRPr>
          </a:p>
          <a:p>
            <a:pPr algn="ctr">
              <a:buClr>
                <a:srgbClr val="000000"/>
              </a:buClr>
            </a:pPr>
            <a:r>
              <a:rPr lang="en-US" sz="1200" u="sng" kern="0" dirty="0">
                <a:solidFill>
                  <a:srgbClr val="216BA9"/>
                </a:solidFill>
                <a:ea typeface="Nunito"/>
                <a:cs typeface="Arial" panose="020B0604020202020204" pitchFamily="34" charset="0"/>
                <a:sym typeface="Nunito"/>
                <a:hlinkClick r:id="rId4"/>
              </a:rPr>
              <a:t>WWW.SUBURBANEAST.ORG</a:t>
            </a:r>
            <a:endParaRPr sz="1200" kern="0" dirty="0">
              <a:solidFill>
                <a:srgbClr val="000000"/>
              </a:solidFill>
              <a:ea typeface="Nunito"/>
              <a:cs typeface="Arial" panose="020B0604020202020204" pitchFamily="34" charset="0"/>
              <a:sym typeface="Nunito"/>
            </a:endParaRPr>
          </a:p>
          <a:p>
            <a:pPr>
              <a:buClr>
                <a:srgbClr val="000000"/>
              </a:buClr>
            </a:pPr>
            <a:endParaRPr sz="1200" kern="0" dirty="0">
              <a:solidFill>
                <a:srgbClr val="000000"/>
              </a:solidFill>
              <a:latin typeface="Arial" panose="020B0604020202020204" pitchFamily="34" charset="0"/>
              <a:ea typeface="Nunito"/>
              <a:cs typeface="Arial" panose="020B0604020202020204" pitchFamily="34" charset="0"/>
              <a:sym typeface="Nunito"/>
            </a:endParaRPr>
          </a:p>
          <a:p>
            <a:pPr>
              <a:buClr>
                <a:srgbClr val="000000"/>
              </a:buClr>
            </a:pPr>
            <a:endParaRPr sz="700" kern="0" dirty="0">
              <a:solidFill>
                <a:srgbClr val="000000"/>
              </a:solidFill>
              <a:latin typeface="Arial"/>
              <a:cs typeface="Arial"/>
              <a:sym typeface="Arial"/>
            </a:endParaRPr>
          </a:p>
        </p:txBody>
      </p:sp>
      <p:pic>
        <p:nvPicPr>
          <p:cNvPr id="3" name="Picture 2">
            <a:extLst>
              <a:ext uri="{FF2B5EF4-FFF2-40B4-BE49-F238E27FC236}">
                <a16:creationId xmlns:a16="http://schemas.microsoft.com/office/drawing/2014/main" id="{D5F04363-7A85-9E74-2FE8-5FC302512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706" y="1014153"/>
            <a:ext cx="6389496" cy="498187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3"/>
          <p:cNvSpPr txBox="1"/>
          <p:nvPr/>
        </p:nvSpPr>
        <p:spPr>
          <a:xfrm>
            <a:off x="7852590" y="2815628"/>
            <a:ext cx="3069600" cy="2181150"/>
          </a:xfrm>
          <a:prstGeom prst="rect">
            <a:avLst/>
          </a:prstGeom>
          <a:noFill/>
          <a:ln>
            <a:noFill/>
          </a:ln>
        </p:spPr>
        <p:txBody>
          <a:bodyPr spcFirstLastPara="1" wrap="square" lIns="45713" tIns="22850" rIns="45713" bIns="22850" anchor="t" anchorCtr="0">
            <a:noAutofit/>
          </a:bodyPr>
          <a:lstStyle/>
          <a:p>
            <a:pPr>
              <a:lnSpc>
                <a:spcPct val="150000"/>
              </a:lnSpc>
              <a:buClr>
                <a:srgbClr val="000000"/>
              </a:buClr>
            </a:pPr>
            <a:endParaRPr sz="700" kern="0">
              <a:solidFill>
                <a:srgbClr val="000000"/>
              </a:solidFill>
              <a:latin typeface="Arial"/>
              <a:cs typeface="Arial"/>
              <a:sym typeface="Arial"/>
            </a:endParaRPr>
          </a:p>
        </p:txBody>
      </p:sp>
      <p:sp>
        <p:nvSpPr>
          <p:cNvPr id="407" name="Google Shape;407;p33"/>
          <p:cNvSpPr txBox="1"/>
          <p:nvPr/>
        </p:nvSpPr>
        <p:spPr>
          <a:xfrm>
            <a:off x="7852590" y="2344374"/>
            <a:ext cx="1703400" cy="415500"/>
          </a:xfrm>
          <a:prstGeom prst="rect">
            <a:avLst/>
          </a:prstGeom>
          <a:noFill/>
          <a:ln>
            <a:noFill/>
          </a:ln>
        </p:spPr>
        <p:txBody>
          <a:bodyPr spcFirstLastPara="1" wrap="square" lIns="45713" tIns="22850" rIns="45713" bIns="22850" anchor="t" anchorCtr="0">
            <a:noAutofit/>
          </a:bodyPr>
          <a:lstStyle/>
          <a:p>
            <a:pPr>
              <a:buClr>
                <a:srgbClr val="000000"/>
              </a:buClr>
            </a:pPr>
            <a:endParaRPr sz="2400"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408" name="Google Shape;408;p33"/>
          <p:cNvSpPr txBox="1"/>
          <p:nvPr/>
        </p:nvSpPr>
        <p:spPr>
          <a:xfrm>
            <a:off x="1568975" y="1748288"/>
            <a:ext cx="4465650" cy="3481500"/>
          </a:xfrm>
          <a:prstGeom prst="rect">
            <a:avLst/>
          </a:prstGeom>
          <a:noFill/>
          <a:ln>
            <a:noFill/>
          </a:ln>
        </p:spPr>
        <p:txBody>
          <a:bodyPr spcFirstLastPara="1" wrap="square" lIns="45713" tIns="22850" rIns="45713" bIns="22850" anchor="t" anchorCtr="0">
            <a:noAutofit/>
          </a:bodyPr>
          <a:lstStyle/>
          <a:p>
            <a:pPr marL="228600" indent="-203200">
              <a:lnSpc>
                <a:spcPct val="150000"/>
              </a:lnSpc>
              <a:buClr>
                <a:srgbClr val="000000"/>
              </a:buClr>
              <a:buSzPts val="2800"/>
              <a:buFont typeface="Nunito"/>
              <a:buChar char="●"/>
            </a:pPr>
            <a:r>
              <a:rPr lang="en-US" sz="1400" kern="0" dirty="0">
                <a:solidFill>
                  <a:srgbClr val="000000"/>
                </a:solidFill>
                <a:ea typeface="Nunito"/>
                <a:cs typeface="Arial" panose="020B0604020202020204" pitchFamily="34" charset="0"/>
                <a:sym typeface="Nunito"/>
              </a:rPr>
              <a:t>COACH WORWA’S CONTACT INFORMATION</a:t>
            </a:r>
            <a:endParaRPr sz="1400" kern="0" dirty="0">
              <a:solidFill>
                <a:srgbClr val="000000"/>
              </a:solidFill>
              <a:ea typeface="Nunito"/>
              <a:cs typeface="Arial" panose="020B0604020202020204" pitchFamily="34" charset="0"/>
              <a:sym typeface="Nunito"/>
            </a:endParaRPr>
          </a:p>
          <a:p>
            <a:pPr lvl="1" indent="-203200">
              <a:lnSpc>
                <a:spcPct val="150000"/>
              </a:lnSpc>
              <a:buClr>
                <a:srgbClr val="000000"/>
              </a:buClr>
              <a:buSzPts val="2800"/>
              <a:buFont typeface="Nunito"/>
              <a:buChar char="○"/>
            </a:pPr>
            <a:r>
              <a:rPr lang="en-US" sz="1400" u="sng" kern="0" dirty="0">
                <a:solidFill>
                  <a:srgbClr val="216BA9"/>
                </a:solidFill>
                <a:ea typeface="Nunito"/>
                <a:cs typeface="Arial" panose="020B0604020202020204" pitchFamily="34" charset="0"/>
                <a:sym typeface="Nunito"/>
                <a:hlinkClick r:id="rId3"/>
              </a:rPr>
              <a:t>JLWORWA@GMAIL.COM</a:t>
            </a:r>
            <a:endParaRPr sz="1400" kern="0" dirty="0">
              <a:solidFill>
                <a:srgbClr val="000000"/>
              </a:solidFill>
              <a:ea typeface="Nunito"/>
              <a:cs typeface="Arial" panose="020B0604020202020204" pitchFamily="34" charset="0"/>
              <a:sym typeface="Nunito"/>
            </a:endParaRPr>
          </a:p>
          <a:p>
            <a:pPr lvl="1" indent="-203200">
              <a:lnSpc>
                <a:spcPct val="150000"/>
              </a:lnSpc>
              <a:buClr>
                <a:srgbClr val="000000"/>
              </a:buClr>
              <a:buSzPts val="2800"/>
              <a:buFont typeface="Nunito"/>
              <a:buChar char="○"/>
            </a:pPr>
            <a:r>
              <a:rPr lang="en-US" sz="1400" kern="0" dirty="0">
                <a:solidFill>
                  <a:srgbClr val="000000"/>
                </a:solidFill>
                <a:ea typeface="Nunito"/>
                <a:cs typeface="Arial" panose="020B0604020202020204" pitchFamily="34" charset="0"/>
                <a:sym typeface="Nunito"/>
              </a:rPr>
              <a:t>651.248.8199</a:t>
            </a:r>
            <a:endParaRPr sz="1400" kern="0" dirty="0">
              <a:solidFill>
                <a:srgbClr val="000000"/>
              </a:solidFill>
              <a:ea typeface="Nunito"/>
              <a:cs typeface="Arial" panose="020B0604020202020204" pitchFamily="34" charset="0"/>
              <a:sym typeface="Nunito"/>
            </a:endParaRPr>
          </a:p>
          <a:p>
            <a:pPr marL="228600" indent="-203200">
              <a:lnSpc>
                <a:spcPct val="150000"/>
              </a:lnSpc>
              <a:buClr>
                <a:srgbClr val="000000"/>
              </a:buClr>
              <a:buSzPts val="2800"/>
              <a:buFont typeface="Nunito"/>
              <a:buChar char="●"/>
            </a:pPr>
            <a:r>
              <a:rPr lang="en-US" sz="1400" kern="0" dirty="0">
                <a:solidFill>
                  <a:srgbClr val="000000"/>
                </a:solidFill>
                <a:highlight>
                  <a:srgbClr val="FFFFFF"/>
                </a:highlight>
                <a:ea typeface="Nunito"/>
                <a:cs typeface="Arial" panose="020B0604020202020204" pitchFamily="34" charset="0"/>
                <a:sym typeface="Nunito"/>
              </a:rPr>
              <a:t>COACH MITSCH’S CONTACT INFORMATION</a:t>
            </a:r>
            <a:endParaRPr sz="1400" kern="0" dirty="0">
              <a:solidFill>
                <a:srgbClr val="000000"/>
              </a:solidFill>
              <a:highlight>
                <a:srgbClr val="FFFFFF"/>
              </a:highlight>
              <a:ea typeface="Nunito"/>
              <a:cs typeface="Arial" panose="020B0604020202020204" pitchFamily="34" charset="0"/>
              <a:sym typeface="Nunito"/>
            </a:endParaRPr>
          </a:p>
          <a:p>
            <a:pPr lvl="1" indent="-203200">
              <a:lnSpc>
                <a:spcPct val="150000"/>
              </a:lnSpc>
              <a:buClr>
                <a:srgbClr val="000000"/>
              </a:buClr>
              <a:buSzPts val="2800"/>
              <a:buFont typeface="Nunito"/>
              <a:buChar char="○"/>
            </a:pPr>
            <a:r>
              <a:rPr lang="en-US" sz="1400" u="sng" kern="0" dirty="0">
                <a:solidFill>
                  <a:srgbClr val="216BA9"/>
                </a:solidFill>
                <a:highlight>
                  <a:srgbClr val="FFFFFF"/>
                </a:highlight>
                <a:ea typeface="Nunito"/>
                <a:cs typeface="Arial" panose="020B0604020202020204" pitchFamily="34" charset="0"/>
                <a:sym typeface="Nunito"/>
                <a:hlinkClick r:id="rId4"/>
              </a:rPr>
              <a:t>MARTIN.MITSCH@GMAIL.COM</a:t>
            </a:r>
            <a:endParaRPr sz="1400" kern="0" dirty="0">
              <a:solidFill>
                <a:srgbClr val="1A73E8"/>
              </a:solidFill>
              <a:highlight>
                <a:srgbClr val="FFFFFF"/>
              </a:highlight>
              <a:ea typeface="Nunito"/>
              <a:cs typeface="Arial" panose="020B0604020202020204" pitchFamily="34" charset="0"/>
              <a:sym typeface="Nunito"/>
            </a:endParaRPr>
          </a:p>
          <a:p>
            <a:pPr lvl="1" indent="-203200">
              <a:lnSpc>
                <a:spcPct val="150000"/>
              </a:lnSpc>
              <a:buClr>
                <a:srgbClr val="000000"/>
              </a:buClr>
              <a:buSzPts val="2800"/>
              <a:buFont typeface="Nunito"/>
              <a:buChar char="○"/>
            </a:pPr>
            <a:r>
              <a:rPr lang="en-US" sz="1400" kern="0" dirty="0">
                <a:solidFill>
                  <a:srgbClr val="000000"/>
                </a:solidFill>
                <a:highlight>
                  <a:srgbClr val="FFFFFF"/>
                </a:highlight>
                <a:ea typeface="Nunito"/>
                <a:cs typeface="Arial" panose="020B0604020202020204" pitchFamily="34" charset="0"/>
                <a:sym typeface="Nunito"/>
              </a:rPr>
              <a:t>651.325.8555</a:t>
            </a:r>
            <a:endParaRPr sz="1400" kern="0" dirty="0">
              <a:solidFill>
                <a:srgbClr val="000000"/>
              </a:solidFill>
              <a:highlight>
                <a:srgbClr val="FFFFFF"/>
              </a:highlight>
              <a:ea typeface="Nunito"/>
              <a:cs typeface="Arial" panose="020B0604020202020204" pitchFamily="34" charset="0"/>
              <a:sym typeface="Nunito"/>
            </a:endParaRPr>
          </a:p>
          <a:p>
            <a:pPr marL="228600" indent="-203200">
              <a:lnSpc>
                <a:spcPct val="150000"/>
              </a:lnSpc>
              <a:buClr>
                <a:srgbClr val="000000"/>
              </a:buClr>
              <a:buSzPts val="2800"/>
              <a:buFont typeface="Nunito"/>
              <a:buChar char="●"/>
            </a:pPr>
            <a:r>
              <a:rPr lang="en-US" sz="1400" kern="0" dirty="0">
                <a:solidFill>
                  <a:srgbClr val="000000"/>
                </a:solidFill>
                <a:ea typeface="Nunito"/>
                <a:cs typeface="Arial" panose="020B0604020202020204" pitchFamily="34" charset="0"/>
                <a:sym typeface="Nunito"/>
              </a:rPr>
              <a:t>BOOSTER CLUB CONTACT INFORMATION</a:t>
            </a:r>
            <a:endParaRPr sz="1400" kern="0" dirty="0">
              <a:solidFill>
                <a:srgbClr val="000000"/>
              </a:solidFill>
              <a:ea typeface="Nunito"/>
              <a:cs typeface="Arial" panose="020B0604020202020204" pitchFamily="34" charset="0"/>
              <a:sym typeface="Nunito"/>
            </a:endParaRPr>
          </a:p>
          <a:p>
            <a:pPr lvl="1" indent="-203200">
              <a:lnSpc>
                <a:spcPct val="150000"/>
              </a:lnSpc>
              <a:buClr>
                <a:srgbClr val="000000"/>
              </a:buClr>
              <a:buSzPts val="2800"/>
              <a:buFont typeface="Nunito"/>
              <a:buChar char="○"/>
            </a:pPr>
            <a:r>
              <a:rPr lang="en-US" sz="1400" u="sng" kern="0" dirty="0">
                <a:solidFill>
                  <a:srgbClr val="216BA9"/>
                </a:solidFill>
                <a:ea typeface="Nunito"/>
                <a:cs typeface="Arial" panose="020B0604020202020204" pitchFamily="34" charset="0"/>
                <a:sym typeface="Nunito"/>
                <a:hlinkClick r:id="rId5"/>
              </a:rPr>
              <a:t>INFO@ROYALSLACROSSE.COM</a:t>
            </a:r>
            <a:endParaRPr sz="1400" kern="0" dirty="0">
              <a:solidFill>
                <a:srgbClr val="000000"/>
              </a:solidFill>
              <a:ea typeface="Nunito"/>
              <a:cs typeface="Arial" panose="020B0604020202020204" pitchFamily="34" charset="0"/>
              <a:sym typeface="Nunito"/>
            </a:endParaRPr>
          </a:p>
          <a:p>
            <a:pPr marL="228600">
              <a:lnSpc>
                <a:spcPct val="150000"/>
              </a:lnSpc>
              <a:buClr>
                <a:srgbClr val="000000"/>
              </a:buClr>
            </a:pPr>
            <a:endParaRPr sz="1400" kern="0" dirty="0">
              <a:solidFill>
                <a:srgbClr val="000000"/>
              </a:solidFill>
              <a:ea typeface="Nunito"/>
              <a:cs typeface="Arial" panose="020B0604020202020204" pitchFamily="34" charset="0"/>
              <a:sym typeface="Nunito"/>
            </a:endParaRPr>
          </a:p>
          <a:p>
            <a:pPr>
              <a:lnSpc>
                <a:spcPct val="150000"/>
              </a:lnSpc>
              <a:buClr>
                <a:srgbClr val="000000"/>
              </a:buClr>
            </a:pPr>
            <a:endParaRPr sz="1400" kern="0" dirty="0">
              <a:solidFill>
                <a:srgbClr val="000000"/>
              </a:solidFill>
              <a:ea typeface="Nunito"/>
              <a:cs typeface="Arial" panose="020B0604020202020204" pitchFamily="34" charset="0"/>
              <a:sym typeface="Nunito"/>
            </a:endParaRPr>
          </a:p>
        </p:txBody>
      </p:sp>
      <p:sp>
        <p:nvSpPr>
          <p:cNvPr id="409" name="Google Shape;409;p33"/>
          <p:cNvSpPr txBox="1"/>
          <p:nvPr/>
        </p:nvSpPr>
        <p:spPr>
          <a:xfrm>
            <a:off x="4666882" y="2344374"/>
            <a:ext cx="1707300" cy="415500"/>
          </a:xfrm>
          <a:prstGeom prst="rect">
            <a:avLst/>
          </a:prstGeom>
          <a:noFill/>
          <a:ln>
            <a:noFill/>
          </a:ln>
        </p:spPr>
        <p:txBody>
          <a:bodyPr spcFirstLastPara="1" wrap="square" lIns="45713" tIns="22850" rIns="45713" bIns="22850" anchor="t" anchorCtr="0">
            <a:noAutofit/>
          </a:bodyPr>
          <a:lstStyle/>
          <a:p>
            <a:pPr>
              <a:buClr>
                <a:srgbClr val="000000"/>
              </a:buClr>
            </a:pPr>
            <a:endParaRPr sz="2400" kern="0" dirty="0">
              <a:solidFill>
                <a:srgbClr val="1B243B"/>
              </a:solidFill>
              <a:latin typeface="Arial" panose="020B0604020202020204" pitchFamily="34" charset="0"/>
              <a:ea typeface="Nunito"/>
              <a:cs typeface="Arial" panose="020B0604020202020204" pitchFamily="34" charset="0"/>
              <a:sym typeface="Nunito"/>
            </a:endParaRPr>
          </a:p>
        </p:txBody>
      </p:sp>
      <p:sp>
        <p:nvSpPr>
          <p:cNvPr id="410" name="Google Shape;410;p33"/>
          <p:cNvSpPr txBox="1"/>
          <p:nvPr/>
        </p:nvSpPr>
        <p:spPr>
          <a:xfrm>
            <a:off x="1246200" y="469750"/>
            <a:ext cx="8833650" cy="661650"/>
          </a:xfrm>
          <a:prstGeom prst="rect">
            <a:avLst/>
          </a:prstGeom>
          <a:noFill/>
          <a:ln>
            <a:noFill/>
          </a:ln>
        </p:spPr>
        <p:txBody>
          <a:bodyPr spcFirstLastPara="1" wrap="square" lIns="45713" tIns="22850" rIns="45713" bIns="22850" anchor="t" anchorCtr="0">
            <a:noAutofit/>
          </a:bodyPr>
          <a:lstStyle/>
          <a:p>
            <a:pPr>
              <a:buClr>
                <a:srgbClr val="000000"/>
              </a:buClr>
            </a:pPr>
            <a:r>
              <a:rPr lang="en-US" sz="4000" b="1" kern="0">
                <a:solidFill>
                  <a:srgbClr val="1B243B"/>
                </a:solidFill>
                <a:latin typeface="Arial"/>
                <a:ea typeface="Nunito"/>
                <a:cs typeface="Arial"/>
                <a:sym typeface="Nunito"/>
              </a:rPr>
              <a:t>Important Links</a:t>
            </a:r>
          </a:p>
        </p:txBody>
      </p:sp>
      <p:sp>
        <p:nvSpPr>
          <p:cNvPr id="411" name="Google Shape;411;p33"/>
          <p:cNvSpPr txBox="1"/>
          <p:nvPr/>
        </p:nvSpPr>
        <p:spPr>
          <a:xfrm>
            <a:off x="6374188" y="1748288"/>
            <a:ext cx="3588450" cy="2676600"/>
          </a:xfrm>
          <a:prstGeom prst="rect">
            <a:avLst/>
          </a:prstGeom>
          <a:noFill/>
          <a:ln>
            <a:noFill/>
          </a:ln>
        </p:spPr>
        <p:txBody>
          <a:bodyPr spcFirstLastPara="1" wrap="square" lIns="45713" tIns="45713" rIns="45713" bIns="45713" anchor="t" anchorCtr="0">
            <a:noAutofit/>
          </a:bodyPr>
          <a:lstStyle/>
          <a:p>
            <a:pPr marL="228600" indent="-203200">
              <a:lnSpc>
                <a:spcPct val="150000"/>
              </a:lnSpc>
              <a:buClr>
                <a:srgbClr val="000000"/>
              </a:buClr>
              <a:buSzPts val="2800"/>
              <a:buFont typeface="Nunito"/>
              <a:buChar char="●"/>
            </a:pPr>
            <a:r>
              <a:rPr lang="en-US" sz="1400" kern="0" dirty="0">
                <a:solidFill>
                  <a:srgbClr val="000000"/>
                </a:solidFill>
                <a:ea typeface="Nunito"/>
                <a:cs typeface="Arial" panose="020B0604020202020204" pitchFamily="34" charset="0"/>
                <a:sym typeface="Nunito"/>
              </a:rPr>
              <a:t>WHS ACTIVITIES PAGE</a:t>
            </a:r>
            <a:endParaRPr sz="1400" kern="0" dirty="0">
              <a:solidFill>
                <a:srgbClr val="000000"/>
              </a:solidFill>
              <a:ea typeface="Nunito"/>
              <a:cs typeface="Arial" panose="020B0604020202020204" pitchFamily="34" charset="0"/>
              <a:sym typeface="Nunito"/>
            </a:endParaRPr>
          </a:p>
          <a:p>
            <a:pPr lvl="1" indent="-203200">
              <a:lnSpc>
                <a:spcPct val="150000"/>
              </a:lnSpc>
              <a:buClr>
                <a:srgbClr val="000000"/>
              </a:buClr>
              <a:buSzPts val="2800"/>
              <a:buFont typeface="Nunito"/>
              <a:buChar char="○"/>
            </a:pPr>
            <a:r>
              <a:rPr lang="en-US" sz="1400" u="sng" kern="0" dirty="0">
                <a:solidFill>
                  <a:srgbClr val="216BA9"/>
                </a:solidFill>
                <a:ea typeface="Nunito"/>
                <a:cs typeface="Arial" panose="020B0604020202020204" pitchFamily="34" charset="0"/>
                <a:sym typeface="Nunito"/>
                <a:hlinkClick r:id="rId6"/>
              </a:rPr>
              <a:t>WWW.WHSACTIVITIES.ORG</a:t>
            </a:r>
            <a:endParaRPr sz="1400" kern="0" dirty="0">
              <a:solidFill>
                <a:srgbClr val="000000"/>
              </a:solidFill>
              <a:ea typeface="Nunito"/>
              <a:cs typeface="Arial" panose="020B0604020202020204" pitchFamily="34" charset="0"/>
              <a:sym typeface="Nunito"/>
            </a:endParaRPr>
          </a:p>
          <a:p>
            <a:pPr marL="228600" indent="-203200">
              <a:lnSpc>
                <a:spcPct val="150000"/>
              </a:lnSpc>
              <a:buClr>
                <a:srgbClr val="000000"/>
              </a:buClr>
              <a:buSzPts val="2800"/>
              <a:buFont typeface="Nunito"/>
              <a:buChar char="●"/>
            </a:pPr>
            <a:r>
              <a:rPr lang="en-US" sz="1400" kern="0" dirty="0">
                <a:solidFill>
                  <a:srgbClr val="000000"/>
                </a:solidFill>
                <a:ea typeface="Nunito"/>
                <a:cs typeface="Arial" panose="020B0604020202020204" pitchFamily="34" charset="0"/>
                <a:sym typeface="Nunito"/>
              </a:rPr>
              <a:t>MINNESOTA LACROSSE HUB</a:t>
            </a:r>
            <a:endParaRPr sz="1400" kern="0" dirty="0">
              <a:solidFill>
                <a:srgbClr val="000000"/>
              </a:solidFill>
              <a:ea typeface="Nunito"/>
              <a:cs typeface="Arial" panose="020B0604020202020204" pitchFamily="34" charset="0"/>
              <a:sym typeface="Nunito"/>
            </a:endParaRPr>
          </a:p>
          <a:p>
            <a:pPr lvl="1" indent="-203200">
              <a:lnSpc>
                <a:spcPct val="150000"/>
              </a:lnSpc>
              <a:buClr>
                <a:srgbClr val="000000"/>
              </a:buClr>
              <a:buSzPts val="2800"/>
              <a:buFont typeface="Nunito"/>
              <a:buChar char="○"/>
            </a:pPr>
            <a:r>
              <a:rPr lang="en-US" sz="1400" u="sng" kern="0" dirty="0">
                <a:solidFill>
                  <a:srgbClr val="216BA9"/>
                </a:solidFill>
                <a:ea typeface="Nunito"/>
                <a:cs typeface="Arial" panose="020B0604020202020204" pitchFamily="34" charset="0"/>
                <a:sym typeface="Nunito"/>
                <a:hlinkClick r:id="rId7"/>
              </a:rPr>
              <a:t>WWW.MNLAXHUB.COM</a:t>
            </a:r>
            <a:endParaRPr sz="1400" kern="0" dirty="0">
              <a:solidFill>
                <a:srgbClr val="000000"/>
              </a:solidFill>
              <a:ea typeface="Nunito"/>
              <a:cs typeface="Arial" panose="020B0604020202020204" pitchFamily="34" charset="0"/>
              <a:sym typeface="Nunito"/>
            </a:endParaRPr>
          </a:p>
          <a:p>
            <a:pPr marL="228600" indent="-203200">
              <a:lnSpc>
                <a:spcPct val="150000"/>
              </a:lnSpc>
              <a:buClr>
                <a:srgbClr val="000000"/>
              </a:buClr>
              <a:buSzPts val="2800"/>
              <a:buFont typeface="Nunito"/>
              <a:buChar char="●"/>
            </a:pPr>
            <a:r>
              <a:rPr lang="en-US" sz="1400" kern="0" dirty="0">
                <a:solidFill>
                  <a:srgbClr val="000000"/>
                </a:solidFill>
                <a:ea typeface="Nunito"/>
                <a:cs typeface="Arial" panose="020B0604020202020204" pitchFamily="34" charset="0"/>
                <a:sym typeface="Nunito"/>
              </a:rPr>
              <a:t>SUBURBAN EAST CONFERENCE </a:t>
            </a:r>
            <a:endParaRPr sz="1400" kern="0" dirty="0">
              <a:solidFill>
                <a:srgbClr val="000000"/>
              </a:solidFill>
              <a:ea typeface="Nunito"/>
              <a:cs typeface="Arial" panose="020B0604020202020204" pitchFamily="34" charset="0"/>
              <a:sym typeface="Nunito"/>
            </a:endParaRPr>
          </a:p>
          <a:p>
            <a:pPr lvl="1" indent="-203200">
              <a:lnSpc>
                <a:spcPct val="150000"/>
              </a:lnSpc>
              <a:buClr>
                <a:srgbClr val="000000"/>
              </a:buClr>
              <a:buSzPts val="2800"/>
              <a:buFont typeface="Nunito"/>
              <a:buChar char="○"/>
            </a:pPr>
            <a:r>
              <a:rPr lang="en-US" sz="1400" u="sng" kern="0" dirty="0">
                <a:solidFill>
                  <a:srgbClr val="216BA9"/>
                </a:solidFill>
                <a:ea typeface="Nunito"/>
                <a:cs typeface="Arial" panose="020B0604020202020204" pitchFamily="34" charset="0"/>
                <a:sym typeface="Nunito"/>
                <a:hlinkClick r:id="rId8"/>
              </a:rPr>
              <a:t>WWW.SUBURBANEAST.ORG</a:t>
            </a:r>
            <a:endParaRPr sz="700" kern="0" dirty="0">
              <a:solidFill>
                <a:srgbClr val="000000"/>
              </a:solidFill>
              <a:cs typeface="Arial"/>
              <a:sym typeface="Arial"/>
            </a:endParaRPr>
          </a:p>
          <a:p>
            <a:pPr marL="228600" indent="-203200">
              <a:lnSpc>
                <a:spcPct val="150000"/>
              </a:lnSpc>
              <a:buClr>
                <a:srgbClr val="000000"/>
              </a:buClr>
              <a:buSzPts val="2800"/>
              <a:buFont typeface="Nunito"/>
              <a:buChar char="●"/>
            </a:pPr>
            <a:r>
              <a:rPr lang="en-US" sz="1400" kern="0" dirty="0">
                <a:solidFill>
                  <a:srgbClr val="000000"/>
                </a:solidFill>
                <a:ea typeface="Nunito"/>
                <a:cs typeface="Arial" panose="020B0604020202020204" pitchFamily="34" charset="0"/>
                <a:sym typeface="Nunito"/>
              </a:rPr>
              <a:t>TEAM WEBSITE</a:t>
            </a:r>
            <a:endParaRPr sz="1400" kern="0" dirty="0">
              <a:solidFill>
                <a:srgbClr val="000000"/>
              </a:solidFill>
              <a:ea typeface="Nunito"/>
              <a:cs typeface="Arial" panose="020B0604020202020204" pitchFamily="34" charset="0"/>
              <a:sym typeface="Nunito"/>
            </a:endParaRPr>
          </a:p>
          <a:p>
            <a:pPr lvl="1" indent="-203200">
              <a:lnSpc>
                <a:spcPct val="150000"/>
              </a:lnSpc>
              <a:buClr>
                <a:srgbClr val="000000"/>
              </a:buClr>
              <a:buSzPts val="2800"/>
              <a:buFont typeface="Nunito"/>
              <a:buChar char="○"/>
            </a:pPr>
            <a:r>
              <a:rPr lang="en-US" sz="1400" u="sng" kern="0" dirty="0">
                <a:solidFill>
                  <a:srgbClr val="216BA9"/>
                </a:solidFill>
                <a:ea typeface="Nunito"/>
                <a:cs typeface="Arial" panose="020B0604020202020204" pitchFamily="34" charset="0"/>
                <a:sym typeface="Nunito"/>
                <a:hlinkClick r:id="rId9"/>
              </a:rPr>
              <a:t>WWW.ROYALSLACROSSE.COM</a:t>
            </a:r>
            <a:endParaRPr sz="700" kern="0" dirty="0">
              <a:solidFill>
                <a:srgbClr val="000000"/>
              </a:solidFill>
              <a:cs typeface="Arial"/>
              <a:sym typeface="Arial"/>
            </a:endParaRPr>
          </a:p>
        </p:txBody>
      </p:sp>
      <p:sp>
        <p:nvSpPr>
          <p:cNvPr id="412" name="Google Shape;412;p33"/>
          <p:cNvSpPr txBox="1"/>
          <p:nvPr/>
        </p:nvSpPr>
        <p:spPr>
          <a:xfrm>
            <a:off x="2578350" y="4473425"/>
            <a:ext cx="6169350" cy="523206"/>
          </a:xfrm>
          <a:prstGeom prst="rect">
            <a:avLst/>
          </a:prstGeom>
          <a:noFill/>
          <a:ln>
            <a:noFill/>
          </a:ln>
        </p:spPr>
        <p:txBody>
          <a:bodyPr spcFirstLastPara="1" wrap="square" lIns="45713" tIns="45713" rIns="45713" bIns="45713" anchor="t" anchorCtr="0">
            <a:spAutoFit/>
          </a:bodyPr>
          <a:lstStyle/>
          <a:p>
            <a:pPr>
              <a:buClr>
                <a:srgbClr val="000000"/>
              </a:buClr>
            </a:pPr>
            <a:r>
              <a:rPr lang="en-US" sz="1400" kern="0" dirty="0">
                <a:solidFill>
                  <a:srgbClr val="000000"/>
                </a:solidFill>
                <a:latin typeface="Arial" panose="020B0604020202020204" pitchFamily="34" charset="0"/>
                <a:ea typeface="Nunito"/>
                <a:cs typeface="Arial" panose="020B0604020202020204" pitchFamily="34" charset="0"/>
                <a:sym typeface="Nunito"/>
              </a:rPr>
              <a:t>STATE HIGH SCHOOL LEAGUE WEBSITE (BOYS LACROSSE)</a:t>
            </a:r>
            <a:endParaRPr sz="1400" kern="0" dirty="0">
              <a:solidFill>
                <a:srgbClr val="000000"/>
              </a:solidFill>
              <a:latin typeface="Arial" panose="020B0604020202020204" pitchFamily="34" charset="0"/>
              <a:ea typeface="Nunito"/>
              <a:cs typeface="Arial" panose="020B0604020202020204" pitchFamily="34" charset="0"/>
              <a:sym typeface="Nunito"/>
            </a:endParaRPr>
          </a:p>
          <a:p>
            <a:pPr marL="228600" indent="-203200">
              <a:buClr>
                <a:srgbClr val="000000"/>
              </a:buClr>
              <a:buSzPts val="2800"/>
              <a:buFont typeface="Nunito"/>
              <a:buChar char="●"/>
            </a:pPr>
            <a:r>
              <a:rPr lang="en-US" sz="1400" u="sng" kern="0" dirty="0">
                <a:solidFill>
                  <a:srgbClr val="216BA9"/>
                </a:solidFill>
                <a:latin typeface="Arial" panose="020B0604020202020204" pitchFamily="34" charset="0"/>
                <a:ea typeface="Nunito"/>
                <a:cs typeface="Arial" panose="020B0604020202020204" pitchFamily="34" charset="0"/>
                <a:sym typeface="Nunito"/>
                <a:hlinkClick r:id="rId10"/>
              </a:rPr>
              <a:t>WWW.MSHSL.ORG/SPORTS-AND-ACTIVITIES/LACROSSE-BOYS</a:t>
            </a:r>
            <a:endParaRPr sz="1400" kern="0" dirty="0">
              <a:solidFill>
                <a:srgbClr val="000000"/>
              </a:solidFill>
              <a:latin typeface="Arial" panose="020B0604020202020204" pitchFamily="34" charset="0"/>
              <a:ea typeface="Nunito"/>
              <a:cs typeface="Arial" panose="020B0604020202020204" pitchFamily="34" charset="0"/>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A396A-1883-7CC9-C971-A91451902766}"/>
              </a:ext>
            </a:extLst>
          </p:cNvPr>
          <p:cNvSpPr>
            <a:spLocks noGrp="1"/>
          </p:cNvSpPr>
          <p:nvPr>
            <p:ph type="title"/>
          </p:nvPr>
        </p:nvSpPr>
        <p:spPr/>
        <p:txBody>
          <a:bodyPr/>
          <a:lstStyle/>
          <a:p>
            <a:r>
              <a:rPr lang="en-US" b="1">
                <a:latin typeface="Arial"/>
                <a:cs typeface="Arial"/>
              </a:rPr>
              <a:t>2024 Coaching Staff </a:t>
            </a:r>
            <a:endParaRPr lang="en-US" b="1">
              <a:latin typeface="Arial" panose="020B0604020202020204" pitchFamily="34" charset="0"/>
            </a:endParaRPr>
          </a:p>
        </p:txBody>
      </p:sp>
      <p:sp>
        <p:nvSpPr>
          <p:cNvPr id="3" name="Content Placeholder 2">
            <a:extLst>
              <a:ext uri="{FF2B5EF4-FFF2-40B4-BE49-F238E27FC236}">
                <a16:creationId xmlns:a16="http://schemas.microsoft.com/office/drawing/2014/main" id="{A54C11F3-17EC-023D-0207-438448E12CD1}"/>
              </a:ext>
            </a:extLst>
          </p:cNvPr>
          <p:cNvSpPr>
            <a:spLocks noGrp="1"/>
          </p:cNvSpPr>
          <p:nvPr>
            <p:ph idx="1"/>
          </p:nvPr>
        </p:nvSpPr>
        <p:spPr>
          <a:xfrm>
            <a:off x="838200" y="1368425"/>
            <a:ext cx="10515600" cy="4351338"/>
          </a:xfrm>
        </p:spPr>
        <p:txBody>
          <a:bodyPr vert="horz" lIns="91440" tIns="45720" rIns="91440" bIns="45720" rtlCol="0" anchor="t">
            <a:noAutofit/>
          </a:bodyPr>
          <a:lstStyle/>
          <a:p>
            <a:pPr marL="0" indent="0">
              <a:buClr>
                <a:srgbClr val="000000"/>
              </a:buClr>
              <a:buSzPts val="3000"/>
              <a:buNone/>
            </a:pPr>
            <a:r>
              <a:rPr lang="en-US" sz="1800" b="1" kern="0">
                <a:solidFill>
                  <a:srgbClr val="000000"/>
                </a:solidFill>
                <a:ea typeface="Nunito"/>
                <a:cs typeface="Arial"/>
                <a:sym typeface="Nunito"/>
              </a:rPr>
              <a:t>VARSITY</a:t>
            </a:r>
          </a:p>
          <a:p>
            <a:pPr marL="19050" lvl="1" indent="0">
              <a:buClr>
                <a:srgbClr val="000000"/>
              </a:buClr>
              <a:buSzPts val="3000"/>
              <a:buNone/>
            </a:pPr>
            <a:r>
              <a:rPr lang="en-US" sz="1800" kern="0">
                <a:solidFill>
                  <a:srgbClr val="000000"/>
                </a:solidFill>
                <a:ea typeface="Nunito"/>
                <a:cs typeface="Arial"/>
                <a:sym typeface="Nunito"/>
              </a:rPr>
              <a:t>Jason Worwa – Head Coach</a:t>
            </a:r>
            <a:endParaRPr lang="en-US" sz="1800" kern="0">
              <a:solidFill>
                <a:srgbClr val="000000"/>
              </a:solidFill>
              <a:ea typeface="Nunito"/>
              <a:cs typeface="Arial"/>
            </a:endParaRPr>
          </a:p>
          <a:p>
            <a:pPr marL="19050" lvl="1" indent="0">
              <a:buClr>
                <a:srgbClr val="000000"/>
              </a:buClr>
              <a:buSzPts val="3000"/>
              <a:buNone/>
            </a:pPr>
            <a:r>
              <a:rPr lang="en-US" sz="1800" kern="0">
                <a:solidFill>
                  <a:srgbClr val="000000"/>
                </a:solidFill>
                <a:ea typeface="Nunito"/>
                <a:cs typeface="Arial"/>
                <a:sym typeface="Nunito"/>
              </a:rPr>
              <a:t>Billy Roberts – Assistant Coach - Offense</a:t>
            </a:r>
            <a:endParaRPr lang="en-US" sz="1800" kern="0">
              <a:solidFill>
                <a:srgbClr val="000000"/>
              </a:solidFill>
              <a:ea typeface="Nunito"/>
              <a:cs typeface="Arial" panose="020B0604020202020204" pitchFamily="34" charset="0"/>
            </a:endParaRPr>
          </a:p>
          <a:p>
            <a:pPr marL="19050" lvl="1" indent="0">
              <a:buClr>
                <a:srgbClr val="000000"/>
              </a:buClr>
              <a:buSzPts val="3000"/>
              <a:buNone/>
            </a:pPr>
            <a:r>
              <a:rPr lang="en-US" sz="1800" kern="0">
                <a:solidFill>
                  <a:srgbClr val="000000"/>
                </a:solidFill>
                <a:ea typeface="Nunito"/>
                <a:cs typeface="Arial"/>
                <a:sym typeface="Nunito"/>
              </a:rPr>
              <a:t>Jack Velte- Assistant Coach - Offense</a:t>
            </a:r>
            <a:endParaRPr lang="en-US" sz="1800" kern="0">
              <a:solidFill>
                <a:srgbClr val="000000"/>
              </a:solidFill>
              <a:ea typeface="Nunito"/>
              <a:cs typeface="Arial"/>
            </a:endParaRPr>
          </a:p>
          <a:p>
            <a:pPr marL="19050" lvl="1" indent="0">
              <a:buSzPts val="3000"/>
              <a:buNone/>
            </a:pPr>
            <a:r>
              <a:rPr lang="en-US" sz="1800" kern="0">
                <a:solidFill>
                  <a:srgbClr val="000000"/>
                </a:solidFill>
                <a:ea typeface="Nunito"/>
                <a:cs typeface="Arial"/>
              </a:rPr>
              <a:t>Tom Thone – Assistant Coach – Defense/Goalies</a:t>
            </a:r>
            <a:endParaRPr lang="en-US" sz="1800" kern="0">
              <a:solidFill>
                <a:srgbClr val="000000"/>
              </a:solidFill>
              <a:ea typeface="Nunito"/>
              <a:cs typeface="Arial" panose="020B0604020202020204" pitchFamily="34" charset="0"/>
            </a:endParaRPr>
          </a:p>
          <a:p>
            <a:pPr marL="0" indent="0">
              <a:buClr>
                <a:srgbClr val="000000"/>
              </a:buClr>
              <a:buSzPts val="3000"/>
              <a:buNone/>
            </a:pPr>
            <a:r>
              <a:rPr lang="en-US" sz="1800" b="1" kern="0">
                <a:solidFill>
                  <a:srgbClr val="000000"/>
                </a:solidFill>
                <a:ea typeface="Nunito"/>
                <a:cs typeface="Arial"/>
                <a:sym typeface="Nunito"/>
              </a:rPr>
              <a:t>JUNIOR VARSITY</a:t>
            </a:r>
            <a:endParaRPr lang="en-US" sz="1800" b="1" kern="0">
              <a:solidFill>
                <a:srgbClr val="000000"/>
              </a:solidFill>
              <a:ea typeface="Nunito"/>
              <a:cs typeface="Arial"/>
            </a:endParaRPr>
          </a:p>
          <a:p>
            <a:pPr marL="0" indent="0">
              <a:buClr>
                <a:srgbClr val="000000"/>
              </a:buClr>
              <a:buSzPts val="3000"/>
              <a:buNone/>
            </a:pPr>
            <a:r>
              <a:rPr lang="en-US" sz="1800" kern="0">
                <a:solidFill>
                  <a:srgbClr val="000000"/>
                </a:solidFill>
                <a:ea typeface="Nunito"/>
                <a:cs typeface="Arial"/>
                <a:sym typeface="Nunito"/>
              </a:rPr>
              <a:t>Martin Mitsch – Head Coach</a:t>
            </a:r>
            <a:endParaRPr lang="en-US" sz="1800" kern="0">
              <a:solidFill>
                <a:srgbClr val="000000"/>
              </a:solidFill>
              <a:ea typeface="Nunito"/>
              <a:cs typeface="Arial"/>
            </a:endParaRPr>
          </a:p>
          <a:p>
            <a:pPr marL="19050" lvl="1" indent="0">
              <a:buClr>
                <a:srgbClr val="000000"/>
              </a:buClr>
              <a:buSzPts val="3000"/>
              <a:buNone/>
            </a:pPr>
            <a:r>
              <a:rPr lang="en-US" sz="1800" kern="0">
                <a:solidFill>
                  <a:srgbClr val="000000"/>
                </a:solidFill>
                <a:ea typeface="Nunito"/>
                <a:cs typeface="Arial"/>
                <a:sym typeface="Nunito"/>
              </a:rPr>
              <a:t>Matt Potter – Assistant Coach</a:t>
            </a:r>
            <a:endParaRPr lang="en-US" sz="1800" kern="0">
              <a:solidFill>
                <a:srgbClr val="000000"/>
              </a:solidFill>
              <a:ea typeface="Nunito"/>
              <a:cs typeface="Arial"/>
            </a:endParaRPr>
          </a:p>
          <a:p>
            <a:pPr marL="19050" lvl="1" indent="0">
              <a:buSzPts val="3000"/>
              <a:buNone/>
            </a:pPr>
            <a:r>
              <a:rPr lang="en-US" sz="1800" b="1" kern="0">
                <a:solidFill>
                  <a:srgbClr val="000000"/>
                </a:solidFill>
                <a:ea typeface="Nunito"/>
                <a:cs typeface="Arial"/>
              </a:rPr>
              <a:t>VOLUNTEER ASSISTANT COACHES</a:t>
            </a:r>
            <a:endParaRPr lang="en-US" sz="1800" b="1" kern="0">
              <a:solidFill>
                <a:srgbClr val="000000"/>
              </a:solidFill>
              <a:ea typeface="Nunito"/>
              <a:cs typeface="Arial" panose="020B0604020202020204" pitchFamily="34" charset="0"/>
            </a:endParaRPr>
          </a:p>
          <a:p>
            <a:pPr marL="19050" lvl="1" indent="0">
              <a:buSzPts val="3000"/>
              <a:buNone/>
            </a:pPr>
            <a:r>
              <a:rPr lang="en-US" sz="1800" kern="0">
                <a:solidFill>
                  <a:srgbClr val="000000"/>
                </a:solidFill>
                <a:ea typeface="Nunito"/>
                <a:cs typeface="Arial"/>
              </a:rPr>
              <a:t>Gavin Olson</a:t>
            </a:r>
            <a:endParaRPr lang="en-US" sz="1800" kern="0">
              <a:solidFill>
                <a:srgbClr val="000000"/>
              </a:solidFill>
              <a:ea typeface="Nunito"/>
              <a:cs typeface="Arial" panose="020B0604020202020204" pitchFamily="34" charset="0"/>
            </a:endParaRPr>
          </a:p>
          <a:p>
            <a:pPr marL="19050" lvl="1" indent="0">
              <a:buSzPts val="3000"/>
              <a:buNone/>
            </a:pPr>
            <a:r>
              <a:rPr lang="en-US" sz="1800" kern="0">
                <a:solidFill>
                  <a:srgbClr val="000000"/>
                </a:solidFill>
                <a:ea typeface="Nunito"/>
                <a:cs typeface="Arial"/>
              </a:rPr>
              <a:t>Cole Peterson</a:t>
            </a:r>
            <a:endParaRPr lang="en-US" sz="1800" kern="0">
              <a:solidFill>
                <a:srgbClr val="000000"/>
              </a:solidFill>
              <a:ea typeface="Nunito"/>
              <a:cs typeface="Arial" panose="020B0604020202020204" pitchFamily="34" charset="0"/>
            </a:endParaRPr>
          </a:p>
          <a:p>
            <a:pPr marL="0" indent="0">
              <a:buClr>
                <a:srgbClr val="000000"/>
              </a:buClr>
              <a:buSzPts val="3000"/>
              <a:buNone/>
            </a:pPr>
            <a:r>
              <a:rPr lang="en-US" sz="1800" b="1" kern="0">
                <a:solidFill>
                  <a:srgbClr val="000000"/>
                </a:solidFill>
                <a:ea typeface="Nunito"/>
                <a:cs typeface="Arial"/>
                <a:sym typeface="Nunito"/>
              </a:rPr>
              <a:t>STUDENT MANAGERS</a:t>
            </a:r>
            <a:endParaRPr lang="en-US" sz="1800" b="1" kern="0">
              <a:solidFill>
                <a:srgbClr val="000000"/>
              </a:solidFill>
              <a:ea typeface="Nunito"/>
              <a:cs typeface="Arial"/>
            </a:endParaRPr>
          </a:p>
          <a:p>
            <a:pPr marL="19050" lvl="1" indent="0">
              <a:buClr>
                <a:srgbClr val="000000"/>
              </a:buClr>
              <a:buSzPts val="3000"/>
              <a:buNone/>
            </a:pPr>
            <a:r>
              <a:rPr lang="en-US" sz="1800" kern="0">
                <a:solidFill>
                  <a:srgbClr val="000000"/>
                </a:solidFill>
                <a:ea typeface="Nunito"/>
                <a:cs typeface="Arial"/>
                <a:sym typeface="Nunito"/>
              </a:rPr>
              <a:t>Kendall Worwa</a:t>
            </a:r>
          </a:p>
          <a:p>
            <a:pPr marL="19050" lvl="1" indent="0">
              <a:buClr>
                <a:srgbClr val="000000"/>
              </a:buClr>
              <a:buSzPts val="3000"/>
              <a:buNone/>
            </a:pPr>
            <a:r>
              <a:rPr lang="en-US" sz="1800" kern="0">
                <a:solidFill>
                  <a:srgbClr val="000000"/>
                </a:solidFill>
                <a:ea typeface="Nunito"/>
                <a:cs typeface="Arial" panose="020B0604020202020204" pitchFamily="34" charset="0"/>
                <a:sym typeface="Nunito"/>
              </a:rPr>
              <a:t>Lisa </a:t>
            </a:r>
            <a:r>
              <a:rPr lang="en-US" sz="1800" kern="0" err="1">
                <a:solidFill>
                  <a:srgbClr val="000000"/>
                </a:solidFill>
                <a:ea typeface="Nunito"/>
                <a:cs typeface="Arial" panose="020B0604020202020204" pitchFamily="34" charset="0"/>
                <a:sym typeface="Nunito"/>
              </a:rPr>
              <a:t>Schiltgen</a:t>
            </a:r>
            <a:endParaRPr lang="en-US" sz="1800" kern="0">
              <a:solidFill>
                <a:srgbClr val="000000"/>
              </a:solidFill>
              <a:ea typeface="Nunito"/>
              <a:cs typeface="Arial" panose="020B0604020202020204" pitchFamily="34" charset="0"/>
              <a:sym typeface="Nunito"/>
            </a:endParaRPr>
          </a:p>
          <a:p>
            <a:pPr marL="19050" lvl="1" indent="0">
              <a:buSzPts val="3000"/>
              <a:buNone/>
            </a:pPr>
            <a:r>
              <a:rPr lang="en-US" sz="1800" kern="0">
                <a:solidFill>
                  <a:srgbClr val="000000"/>
                </a:solidFill>
                <a:ea typeface="Nunito"/>
                <a:cs typeface="Arial"/>
              </a:rPr>
              <a:t>TBD</a:t>
            </a:r>
            <a:endParaRPr lang="en-US" sz="1800" kern="0">
              <a:solidFill>
                <a:srgbClr val="000000"/>
              </a:solidFill>
              <a:ea typeface="Nunito"/>
              <a:cs typeface="Arial" panose="020B0604020202020204" pitchFamily="34" charset="0"/>
            </a:endParaRPr>
          </a:p>
          <a:p>
            <a:pPr indent="0">
              <a:buClr>
                <a:srgbClr val="000000"/>
              </a:buClr>
              <a:buNone/>
            </a:pPr>
            <a:endParaRPr lang="en-US" sz="1800" kern="0">
              <a:solidFill>
                <a:srgbClr val="000000"/>
              </a:solidFill>
              <a:ea typeface="Nunito"/>
              <a:cs typeface="Arial" panose="020B0604020202020204" pitchFamily="34" charset="0"/>
              <a:sym typeface="Nunito"/>
            </a:endParaRPr>
          </a:p>
          <a:p>
            <a:pPr indent="0">
              <a:buClr>
                <a:srgbClr val="000000"/>
              </a:buClr>
              <a:buNone/>
            </a:pPr>
            <a:endParaRPr lang="en-US" sz="1800" kern="0">
              <a:cs typeface="Arial" panose="020B0604020202020204" pitchFamily="34" charset="0"/>
            </a:endParaRPr>
          </a:p>
          <a:p>
            <a:pPr marL="0" indent="0">
              <a:buNone/>
            </a:pPr>
            <a:endParaRPr lang="en-US" sz="1800">
              <a:cs typeface="Arial" panose="020B0604020202020204"/>
            </a:endParaRPr>
          </a:p>
        </p:txBody>
      </p:sp>
    </p:spTree>
    <p:extLst>
      <p:ext uri="{BB962C8B-B14F-4D97-AF65-F5344CB8AC3E}">
        <p14:creationId xmlns:p14="http://schemas.microsoft.com/office/powerpoint/2010/main" val="827609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E0E8C6-B0E9-65BC-D351-8622B95B59CE}"/>
              </a:ext>
            </a:extLst>
          </p:cNvPr>
          <p:cNvPicPr>
            <a:picLocks noChangeAspect="1"/>
          </p:cNvPicPr>
          <p:nvPr/>
        </p:nvPicPr>
        <p:blipFill>
          <a:blip r:embed="rId2"/>
          <a:stretch>
            <a:fillRect/>
          </a:stretch>
        </p:blipFill>
        <p:spPr>
          <a:xfrm>
            <a:off x="6096000" y="3429000"/>
            <a:ext cx="0" cy="0"/>
          </a:xfrm>
          <a:prstGeom prst="rect">
            <a:avLst/>
          </a:prstGeom>
        </p:spPr>
      </p:pic>
      <p:pic>
        <p:nvPicPr>
          <p:cNvPr id="3" name="Picture 2">
            <a:extLst>
              <a:ext uri="{FF2B5EF4-FFF2-40B4-BE49-F238E27FC236}">
                <a16:creationId xmlns:a16="http://schemas.microsoft.com/office/drawing/2014/main" id="{DA586C41-73CB-A4A1-43DF-484F7EC557FB}"/>
              </a:ext>
            </a:extLst>
          </p:cNvPr>
          <p:cNvPicPr>
            <a:picLocks noChangeAspect="1"/>
          </p:cNvPicPr>
          <p:nvPr/>
        </p:nvPicPr>
        <p:blipFill>
          <a:blip r:embed="rId3"/>
          <a:stretch>
            <a:fillRect/>
          </a:stretch>
        </p:blipFill>
        <p:spPr>
          <a:xfrm>
            <a:off x="428625" y="228601"/>
            <a:ext cx="8629649" cy="5743575"/>
          </a:xfrm>
          <a:prstGeom prst="rect">
            <a:avLst/>
          </a:prstGeom>
        </p:spPr>
      </p:pic>
      <p:sp>
        <p:nvSpPr>
          <p:cNvPr id="4" name="TextBox 3">
            <a:extLst>
              <a:ext uri="{FF2B5EF4-FFF2-40B4-BE49-F238E27FC236}">
                <a16:creationId xmlns:a16="http://schemas.microsoft.com/office/drawing/2014/main" id="{1914F64B-D7AA-4CBE-D191-04EA16C4A59E}"/>
              </a:ext>
            </a:extLst>
          </p:cNvPr>
          <p:cNvSpPr txBox="1"/>
          <p:nvPr/>
        </p:nvSpPr>
        <p:spPr>
          <a:xfrm>
            <a:off x="428625" y="6106179"/>
            <a:ext cx="8629649" cy="523220"/>
          </a:xfrm>
          <a:prstGeom prst="rect">
            <a:avLst/>
          </a:prstGeom>
          <a:noFill/>
        </p:spPr>
        <p:txBody>
          <a:bodyPr wrap="square" rtlCol="0">
            <a:spAutoFit/>
          </a:bodyPr>
          <a:lstStyle/>
          <a:p>
            <a:pPr algn="ctr"/>
            <a:r>
              <a:rPr lang="en-US" sz="2800" b="1" dirty="0"/>
              <a:t>ROYALS LACROSSE </a:t>
            </a:r>
          </a:p>
        </p:txBody>
      </p:sp>
    </p:spTree>
    <p:extLst>
      <p:ext uri="{BB962C8B-B14F-4D97-AF65-F5344CB8AC3E}">
        <p14:creationId xmlns:p14="http://schemas.microsoft.com/office/powerpoint/2010/main" val="3859155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BD8D1-3332-347D-B8C2-6CEECC2193EB}"/>
              </a:ext>
            </a:extLst>
          </p:cNvPr>
          <p:cNvSpPr>
            <a:spLocks noGrp="1"/>
          </p:cNvSpPr>
          <p:nvPr>
            <p:ph type="title"/>
          </p:nvPr>
        </p:nvSpPr>
        <p:spPr/>
        <p:txBody>
          <a:bodyPr/>
          <a:lstStyle/>
          <a:p>
            <a:r>
              <a:rPr lang="en-US" b="1">
                <a:latin typeface="Arial"/>
                <a:cs typeface="Arial"/>
              </a:rPr>
              <a:t>Booster Club Board</a:t>
            </a:r>
          </a:p>
        </p:txBody>
      </p:sp>
      <p:sp>
        <p:nvSpPr>
          <p:cNvPr id="3" name="Content Placeholder 2">
            <a:extLst>
              <a:ext uri="{FF2B5EF4-FFF2-40B4-BE49-F238E27FC236}">
                <a16:creationId xmlns:a16="http://schemas.microsoft.com/office/drawing/2014/main" id="{1238B91C-F1B3-DFDA-B830-48F21D3FA1E1}"/>
              </a:ext>
            </a:extLst>
          </p:cNvPr>
          <p:cNvSpPr>
            <a:spLocks noGrp="1"/>
          </p:cNvSpPr>
          <p:nvPr>
            <p:ph idx="1"/>
          </p:nvPr>
        </p:nvSpPr>
        <p:spPr>
          <a:xfrm>
            <a:off x="838200" y="1366200"/>
            <a:ext cx="11353800" cy="4351338"/>
          </a:xfrm>
        </p:spPr>
        <p:txBody>
          <a:bodyPr>
            <a:noAutofit/>
          </a:bodyPr>
          <a:lstStyle/>
          <a:p>
            <a:pPr marL="0" indent="0">
              <a:buClr>
                <a:srgbClr val="000000"/>
              </a:buClr>
              <a:buSzPts val="3600"/>
              <a:buNone/>
            </a:pPr>
            <a:r>
              <a:rPr lang="en-US" sz="1600" kern="0" dirty="0">
                <a:solidFill>
                  <a:srgbClr val="000000"/>
                </a:solidFill>
                <a:ea typeface="Nunito"/>
                <a:cs typeface="Arial" panose="020B0604020202020204" pitchFamily="34" charset="0"/>
                <a:sym typeface="Nunito"/>
              </a:rPr>
              <a:t>President: </a:t>
            </a:r>
            <a:r>
              <a:rPr lang="en-US" sz="1600" kern="0" dirty="0">
                <a:solidFill>
                  <a:srgbClr val="FF0000"/>
                </a:solidFill>
                <a:ea typeface="Nunito"/>
                <a:cs typeface="Arial" panose="020B0604020202020204" pitchFamily="34" charset="0"/>
                <a:sym typeface="Nunito"/>
              </a:rPr>
              <a:t>OPEN </a:t>
            </a:r>
          </a:p>
          <a:p>
            <a:pPr marL="0" indent="0">
              <a:buClr>
                <a:srgbClr val="000000"/>
              </a:buClr>
              <a:buSzPts val="3600"/>
              <a:buNone/>
            </a:pPr>
            <a:r>
              <a:rPr lang="en-US" sz="1600" kern="0" dirty="0">
                <a:solidFill>
                  <a:srgbClr val="000000"/>
                </a:solidFill>
                <a:ea typeface="Nunito"/>
                <a:cs typeface="Arial" panose="020B0604020202020204" pitchFamily="34" charset="0"/>
                <a:sym typeface="Nunito"/>
              </a:rPr>
              <a:t>Vice President: </a:t>
            </a:r>
            <a:r>
              <a:rPr lang="en-US" sz="1600" kern="0" dirty="0">
                <a:solidFill>
                  <a:srgbClr val="FF0000"/>
                </a:solidFill>
                <a:ea typeface="Nunito"/>
                <a:cs typeface="Arial" panose="020B0604020202020204" pitchFamily="34" charset="0"/>
                <a:sym typeface="Nunito"/>
              </a:rPr>
              <a:t>OPEN</a:t>
            </a:r>
          </a:p>
          <a:p>
            <a:pPr marL="0" indent="0">
              <a:buClr>
                <a:srgbClr val="000000"/>
              </a:buClr>
              <a:buSzPts val="3600"/>
              <a:buNone/>
            </a:pPr>
            <a:r>
              <a:rPr lang="en-US" sz="1600" kern="0" dirty="0">
                <a:solidFill>
                  <a:srgbClr val="000000"/>
                </a:solidFill>
                <a:ea typeface="Nunito"/>
                <a:cs typeface="Arial" panose="020B0604020202020204" pitchFamily="34" charset="0"/>
                <a:sym typeface="Nunito"/>
              </a:rPr>
              <a:t>Treasurer: Marne Hunt </a:t>
            </a:r>
            <a:r>
              <a:rPr lang="en-US" sz="1600" kern="0" dirty="0">
                <a:ea typeface="Nunito"/>
                <a:cs typeface="Arial" panose="020B0604020202020204" pitchFamily="34" charset="0"/>
                <a:sym typeface="Nunito"/>
              </a:rPr>
              <a:t>: Ian Fownes 2025</a:t>
            </a:r>
          </a:p>
          <a:p>
            <a:pPr marL="0" indent="0">
              <a:buClr>
                <a:srgbClr val="000000"/>
              </a:buClr>
              <a:buSzPts val="3600"/>
              <a:buNone/>
            </a:pPr>
            <a:r>
              <a:rPr lang="en-US" sz="1600" kern="0" dirty="0">
                <a:solidFill>
                  <a:srgbClr val="000000"/>
                </a:solidFill>
                <a:ea typeface="Nunito"/>
                <a:cs typeface="Arial" panose="020B0604020202020204" pitchFamily="34" charset="0"/>
                <a:sym typeface="Nunito"/>
              </a:rPr>
              <a:t>Secretary: Jennifer Henry</a:t>
            </a:r>
          </a:p>
          <a:p>
            <a:pPr marL="0" indent="0">
              <a:buClr>
                <a:srgbClr val="000000"/>
              </a:buClr>
              <a:buSzPts val="3600"/>
              <a:buNone/>
            </a:pPr>
            <a:r>
              <a:rPr lang="en-US" sz="1600" kern="0" dirty="0">
                <a:solidFill>
                  <a:srgbClr val="000000"/>
                </a:solidFill>
                <a:ea typeface="Nunito"/>
                <a:cs typeface="Arial" panose="020B0604020202020204" pitchFamily="34" charset="0"/>
                <a:sym typeface="Nunito"/>
              </a:rPr>
              <a:t>Fundraising: Andrea Hermann</a:t>
            </a:r>
            <a:endParaRPr lang="en-US" sz="1600" kern="0" dirty="0">
              <a:solidFill>
                <a:srgbClr val="FF0000"/>
              </a:solidFill>
              <a:ea typeface="Nunito"/>
              <a:cs typeface="Arial" panose="020B0604020202020204" pitchFamily="34" charset="0"/>
              <a:sym typeface="Nunito"/>
            </a:endParaRPr>
          </a:p>
          <a:p>
            <a:pPr marL="0" indent="0">
              <a:buClr>
                <a:srgbClr val="000000"/>
              </a:buClr>
              <a:buSzPts val="3600"/>
              <a:buNone/>
            </a:pPr>
            <a:r>
              <a:rPr lang="en-US" sz="1600" kern="0" dirty="0">
                <a:solidFill>
                  <a:srgbClr val="000000"/>
                </a:solidFill>
                <a:ea typeface="Nunito"/>
                <a:cs typeface="Arial" panose="020B0604020202020204" pitchFamily="34" charset="0"/>
                <a:sym typeface="Nunito"/>
              </a:rPr>
              <a:t>Volunteer and Event Coordinator: Stacy Jacobson </a:t>
            </a:r>
            <a:r>
              <a:rPr lang="en-US" sz="1600" kern="0" dirty="0">
                <a:solidFill>
                  <a:srgbClr val="FF0000"/>
                </a:solidFill>
                <a:ea typeface="Nunito"/>
                <a:cs typeface="Arial" panose="020B0604020202020204" pitchFamily="34" charset="0"/>
                <a:sym typeface="Nunito"/>
              </a:rPr>
              <a:t>(OPEN NEXT YEAR)</a:t>
            </a:r>
          </a:p>
          <a:p>
            <a:pPr marL="0" indent="0">
              <a:buClr>
                <a:srgbClr val="000000"/>
              </a:buClr>
              <a:buSzPts val="3600"/>
              <a:buNone/>
            </a:pPr>
            <a:r>
              <a:rPr lang="en-US" sz="1600" kern="0" dirty="0">
                <a:solidFill>
                  <a:srgbClr val="000000"/>
                </a:solidFill>
                <a:ea typeface="Nunito"/>
                <a:cs typeface="Arial" panose="020B0604020202020204" pitchFamily="34" charset="0"/>
                <a:sym typeface="Nunito"/>
              </a:rPr>
              <a:t>Website Manager and Social Media: Melissa Sorensen </a:t>
            </a:r>
            <a:r>
              <a:rPr lang="en-US" sz="1600" kern="0" dirty="0">
                <a:solidFill>
                  <a:srgbClr val="FF0000"/>
                </a:solidFill>
                <a:ea typeface="Nunito"/>
                <a:cs typeface="Arial" panose="020B0604020202020204" pitchFamily="34" charset="0"/>
                <a:sym typeface="Nunito"/>
              </a:rPr>
              <a:t>(OPEN NEXT YEAR)</a:t>
            </a:r>
          </a:p>
          <a:p>
            <a:pPr marL="0" indent="0">
              <a:buClr>
                <a:srgbClr val="000000"/>
              </a:buClr>
              <a:buSzPts val="3600"/>
              <a:buNone/>
            </a:pPr>
            <a:r>
              <a:rPr lang="en-US" sz="1600" kern="0" dirty="0">
                <a:solidFill>
                  <a:srgbClr val="000000"/>
                </a:solidFill>
                <a:ea typeface="Nunito"/>
                <a:cs typeface="Arial" panose="020B0604020202020204" pitchFamily="34" charset="0"/>
                <a:sym typeface="Nunito"/>
              </a:rPr>
              <a:t>Sponsorships: </a:t>
            </a:r>
            <a:r>
              <a:rPr lang="en-US" sz="1600" kern="0" dirty="0">
                <a:ea typeface="Nunito"/>
                <a:cs typeface="Arial" panose="020B0604020202020204" pitchFamily="34" charset="0"/>
                <a:sym typeface="Nunito"/>
              </a:rPr>
              <a:t>Erin </a:t>
            </a:r>
            <a:r>
              <a:rPr lang="en-US" sz="1600" kern="0" dirty="0" err="1">
                <a:ea typeface="Nunito"/>
                <a:cs typeface="Arial" panose="020B0604020202020204" pitchFamily="34" charset="0"/>
                <a:sym typeface="Nunito"/>
              </a:rPr>
              <a:t>Toelke</a:t>
            </a:r>
            <a:endParaRPr lang="en-US" sz="1600" kern="0" dirty="0">
              <a:solidFill>
                <a:srgbClr val="FF0000"/>
              </a:solidFill>
              <a:ea typeface="Nunito"/>
              <a:cs typeface="Arial" panose="020B0604020202020204" pitchFamily="34" charset="0"/>
              <a:sym typeface="Nunito"/>
            </a:endParaRPr>
          </a:p>
          <a:p>
            <a:pPr marL="0" indent="0">
              <a:buClr>
                <a:srgbClr val="000000"/>
              </a:buClr>
              <a:buSzPts val="3600"/>
              <a:buNone/>
            </a:pPr>
            <a:r>
              <a:rPr lang="en-US" sz="1600" kern="0" dirty="0">
                <a:solidFill>
                  <a:srgbClr val="000000"/>
                </a:solidFill>
                <a:ea typeface="Nunito"/>
                <a:cs typeface="Arial" panose="020B0604020202020204" pitchFamily="34" charset="0"/>
                <a:sym typeface="Nunito"/>
              </a:rPr>
              <a:t>Apparel and Equipment: </a:t>
            </a:r>
            <a:r>
              <a:rPr lang="en-US" sz="1600" kern="0" dirty="0" err="1">
                <a:solidFill>
                  <a:srgbClr val="000000"/>
                </a:solidFill>
                <a:ea typeface="Nunito"/>
                <a:cs typeface="Arial" panose="020B0604020202020204" pitchFamily="34" charset="0"/>
                <a:sym typeface="Nunito"/>
              </a:rPr>
              <a:t>Jeremie</a:t>
            </a:r>
            <a:r>
              <a:rPr lang="en-US" sz="1600" kern="0" dirty="0">
                <a:solidFill>
                  <a:srgbClr val="000000"/>
                </a:solidFill>
                <a:ea typeface="Nunito"/>
                <a:cs typeface="Arial" panose="020B0604020202020204" pitchFamily="34" charset="0"/>
                <a:sym typeface="Nunito"/>
              </a:rPr>
              <a:t> Baker</a:t>
            </a:r>
          </a:p>
          <a:p>
            <a:pPr marL="0" indent="0">
              <a:buClr>
                <a:srgbClr val="000000"/>
              </a:buClr>
              <a:buNone/>
            </a:pPr>
            <a:endParaRPr lang="en-US" sz="800" kern="0" dirty="0">
              <a:solidFill>
                <a:srgbClr val="000000"/>
              </a:solidFill>
              <a:ea typeface="Nunito"/>
              <a:cs typeface="Arial" panose="020B0604020202020204" pitchFamily="34" charset="0"/>
              <a:sym typeface="Nunito"/>
            </a:endParaRPr>
          </a:p>
          <a:p>
            <a:pPr marL="0" indent="0">
              <a:buClr>
                <a:srgbClr val="000000"/>
              </a:buClr>
              <a:buNone/>
            </a:pPr>
            <a:r>
              <a:rPr lang="en-US" sz="1600" kern="0" dirty="0">
                <a:solidFill>
                  <a:srgbClr val="000000"/>
                </a:solidFill>
                <a:ea typeface="Nunito"/>
                <a:cs typeface="Arial" panose="020B0604020202020204" pitchFamily="34" charset="0"/>
                <a:sym typeface="Nunito"/>
              </a:rPr>
              <a:t>All Parents are Booster Club Members – Please get involved!</a:t>
            </a:r>
          </a:p>
          <a:p>
            <a:pPr marL="0" indent="0">
              <a:buClr>
                <a:srgbClr val="000000"/>
              </a:buClr>
              <a:buNone/>
            </a:pPr>
            <a:endParaRPr lang="en-US" sz="900" kern="0" dirty="0">
              <a:solidFill>
                <a:srgbClr val="000000"/>
              </a:solidFill>
              <a:ea typeface="Nunito"/>
              <a:cs typeface="Arial" panose="020B0604020202020204" pitchFamily="34" charset="0"/>
              <a:sym typeface="Nunito"/>
            </a:endParaRPr>
          </a:p>
          <a:p>
            <a:pPr marL="0" indent="0">
              <a:buClr>
                <a:srgbClr val="000000"/>
              </a:buClr>
              <a:buSzPts val="3600"/>
              <a:buNone/>
            </a:pPr>
            <a:r>
              <a:rPr lang="en-US" sz="1600" kern="0" dirty="0">
                <a:solidFill>
                  <a:srgbClr val="000000"/>
                </a:solidFill>
                <a:ea typeface="Nunito"/>
                <a:cs typeface="Arial" panose="020B0604020202020204" pitchFamily="34" charset="0"/>
                <a:sym typeface="Nunito"/>
              </a:rPr>
              <a:t>The Booster Club typically meets on the first Wednesday of every month at Minnesota Athletic Club-MAC.</a:t>
            </a:r>
          </a:p>
          <a:p>
            <a:pPr marL="0" lvl="1" indent="0">
              <a:buClr>
                <a:srgbClr val="000000"/>
              </a:buClr>
              <a:buSzPts val="3600"/>
              <a:buNone/>
            </a:pPr>
            <a:r>
              <a:rPr lang="en-US" sz="1600" kern="0" dirty="0">
                <a:solidFill>
                  <a:srgbClr val="000000"/>
                </a:solidFill>
                <a:ea typeface="Nunito"/>
                <a:cs typeface="Arial" panose="020B0604020202020204" pitchFamily="34" charset="0"/>
                <a:sym typeface="Nunito"/>
              </a:rPr>
              <a:t>Meetings are open and all are invited to attend.</a:t>
            </a:r>
          </a:p>
          <a:p>
            <a:pPr marL="0" indent="0">
              <a:buClr>
                <a:srgbClr val="000000"/>
              </a:buClr>
              <a:buNone/>
            </a:pPr>
            <a:endParaRPr lang="en-US" sz="800" kern="0" dirty="0">
              <a:solidFill>
                <a:srgbClr val="000000"/>
              </a:solidFill>
              <a:ea typeface="Nunito"/>
              <a:cs typeface="Arial" panose="020B0604020202020204" pitchFamily="34" charset="0"/>
              <a:sym typeface="Nunito"/>
            </a:endParaRPr>
          </a:p>
          <a:p>
            <a:pPr marL="0" indent="0">
              <a:buClr>
                <a:srgbClr val="000000"/>
              </a:buClr>
              <a:buSzPts val="3600"/>
              <a:buNone/>
            </a:pPr>
            <a:r>
              <a:rPr lang="en-US" sz="1600" kern="0" dirty="0">
                <a:solidFill>
                  <a:srgbClr val="000000"/>
                </a:solidFill>
                <a:ea typeface="Nunito"/>
                <a:cs typeface="Arial" panose="020B0604020202020204" pitchFamily="34" charset="0"/>
                <a:sym typeface="Nunito"/>
              </a:rPr>
              <a:t>Please contact Jennifer Henry if you are interested in a board or coordinator level position.  </a:t>
            </a:r>
            <a:r>
              <a:rPr lang="en-US" sz="1600" kern="0" dirty="0">
                <a:solidFill>
                  <a:srgbClr val="146899"/>
                </a:solidFill>
                <a:ea typeface="Nunito"/>
                <a:cs typeface="Arial" panose="020B0604020202020204" pitchFamily="34" charset="0"/>
                <a:sym typeface="Nunito"/>
              </a:rPr>
              <a:t>info@royalslacrosse.com</a:t>
            </a:r>
          </a:p>
          <a:p>
            <a:pPr marL="0" indent="0">
              <a:buNone/>
            </a:pPr>
            <a:endParaRPr lang="en-US" sz="1600" dirty="0"/>
          </a:p>
        </p:txBody>
      </p:sp>
    </p:spTree>
    <p:extLst>
      <p:ext uri="{BB962C8B-B14F-4D97-AF65-F5344CB8AC3E}">
        <p14:creationId xmlns:p14="http://schemas.microsoft.com/office/powerpoint/2010/main" val="2767373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0173A-4397-809A-B6FE-03F3B9B54A36}"/>
              </a:ext>
            </a:extLst>
          </p:cNvPr>
          <p:cNvSpPr>
            <a:spLocks noGrp="1"/>
          </p:cNvSpPr>
          <p:nvPr>
            <p:ph type="title"/>
          </p:nvPr>
        </p:nvSpPr>
        <p:spPr/>
        <p:txBody>
          <a:bodyPr/>
          <a:lstStyle/>
          <a:p>
            <a:r>
              <a:rPr lang="en-US" b="1">
                <a:latin typeface="Arial"/>
                <a:cs typeface="Arial"/>
              </a:rPr>
              <a:t>Booster Club Fees</a:t>
            </a:r>
          </a:p>
        </p:txBody>
      </p:sp>
      <p:sp>
        <p:nvSpPr>
          <p:cNvPr id="3" name="Content Placeholder 2">
            <a:extLst>
              <a:ext uri="{FF2B5EF4-FFF2-40B4-BE49-F238E27FC236}">
                <a16:creationId xmlns:a16="http://schemas.microsoft.com/office/drawing/2014/main" id="{BE821A8C-1D35-9D7E-A05A-229E374EFF24}"/>
              </a:ext>
            </a:extLst>
          </p:cNvPr>
          <p:cNvSpPr>
            <a:spLocks noGrp="1"/>
          </p:cNvSpPr>
          <p:nvPr>
            <p:ph idx="1"/>
          </p:nvPr>
        </p:nvSpPr>
        <p:spPr>
          <a:xfrm>
            <a:off x="838200" y="1825624"/>
            <a:ext cx="10515600" cy="4575175"/>
          </a:xfrm>
        </p:spPr>
        <p:txBody>
          <a:bodyPr>
            <a:normAutofit fontScale="92500"/>
          </a:bodyPr>
          <a:lstStyle/>
          <a:p>
            <a:pPr marL="0" indent="0">
              <a:buNone/>
            </a:pPr>
            <a:r>
              <a:rPr lang="en-US" sz="2400" b="0" i="0" dirty="0">
                <a:solidFill>
                  <a:srgbClr val="000000"/>
                </a:solidFill>
                <a:effectLst/>
              </a:rPr>
              <a:t>2024 Fee: $350</a:t>
            </a:r>
            <a:endParaRPr lang="en-US" sz="2400" dirty="0">
              <a:solidFill>
                <a:srgbClr val="000000"/>
              </a:solidFill>
            </a:endParaRPr>
          </a:p>
          <a:p>
            <a:pPr marL="0" indent="0">
              <a:lnSpc>
                <a:spcPct val="120000"/>
              </a:lnSpc>
              <a:buNone/>
            </a:pPr>
            <a:r>
              <a:rPr lang="en-US" sz="2400" b="0" i="0" dirty="0">
                <a:solidFill>
                  <a:srgbClr val="000000"/>
                </a:solidFill>
                <a:effectLst/>
              </a:rPr>
              <a:t>Woodbury Royals Lacrosse Booster Club is a volunteer organization that supports every aspect of the player experience for Royals Lacrosse.  Your booster fees are used to pay for coaching, uniforms, team activities, equipment, website, and so much more.  Please consider these Booster fees integral to supporting our players and program. Included in your Booster Fee, your player will receive a Player Pack (Nike branded sweatshirt/sweatpants and 2 shooter shirts), ticket to the End of  Season Banquet, and Royals 2024 season schedule magnet. </a:t>
            </a:r>
          </a:p>
          <a:p>
            <a:pPr marL="0" indent="0">
              <a:lnSpc>
                <a:spcPct val="120000"/>
              </a:lnSpc>
              <a:buNone/>
            </a:pPr>
            <a:r>
              <a:rPr lang="en-US" sz="2400" dirty="0"/>
              <a:t>Scholarship, payment plan available.</a:t>
            </a:r>
          </a:p>
          <a:p>
            <a:pPr marL="0" indent="0">
              <a:lnSpc>
                <a:spcPct val="120000"/>
              </a:lnSpc>
              <a:buNone/>
            </a:pPr>
            <a:r>
              <a:rPr lang="en-US" sz="2400" dirty="0"/>
              <a:t>Please take advantage of your employer match programs that may be available.</a:t>
            </a:r>
          </a:p>
        </p:txBody>
      </p:sp>
    </p:spTree>
    <p:extLst>
      <p:ext uri="{BB962C8B-B14F-4D97-AF65-F5344CB8AC3E}">
        <p14:creationId xmlns:p14="http://schemas.microsoft.com/office/powerpoint/2010/main" val="566016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FF5F9-2C96-1FDD-8BA7-2FBB29D0D151}"/>
              </a:ext>
            </a:extLst>
          </p:cNvPr>
          <p:cNvSpPr>
            <a:spLocks noGrp="1"/>
          </p:cNvSpPr>
          <p:nvPr>
            <p:ph type="title"/>
          </p:nvPr>
        </p:nvSpPr>
        <p:spPr>
          <a:xfrm>
            <a:off x="838200" y="245327"/>
            <a:ext cx="4521199" cy="1035005"/>
          </a:xfrm>
        </p:spPr>
        <p:txBody>
          <a:bodyPr/>
          <a:lstStyle/>
          <a:p>
            <a:r>
              <a:rPr lang="en-US" b="1" dirty="0">
                <a:latin typeface="Arial"/>
                <a:cs typeface="Arial"/>
              </a:rPr>
              <a:t>Fundraising</a:t>
            </a:r>
          </a:p>
        </p:txBody>
      </p:sp>
      <p:sp>
        <p:nvSpPr>
          <p:cNvPr id="3" name="Content Placeholder 2">
            <a:extLst>
              <a:ext uri="{FF2B5EF4-FFF2-40B4-BE49-F238E27FC236}">
                <a16:creationId xmlns:a16="http://schemas.microsoft.com/office/drawing/2014/main" id="{A5A51780-B863-CC22-B216-C6E2CFE65661}"/>
              </a:ext>
            </a:extLst>
          </p:cNvPr>
          <p:cNvSpPr>
            <a:spLocks noGrp="1"/>
          </p:cNvSpPr>
          <p:nvPr>
            <p:ph idx="1"/>
          </p:nvPr>
        </p:nvSpPr>
        <p:spPr>
          <a:xfrm>
            <a:off x="838200" y="1516566"/>
            <a:ext cx="10515600" cy="5285628"/>
          </a:xfrm>
        </p:spPr>
        <p:txBody>
          <a:bodyPr vert="horz" lIns="91440" tIns="45720" rIns="91440" bIns="45720" rtlCol="0" anchor="t">
            <a:normAutofit fontScale="25000" lnSpcReduction="20000"/>
          </a:bodyPr>
          <a:lstStyle/>
          <a:p>
            <a:pPr marL="0" indent="0">
              <a:lnSpc>
                <a:spcPct val="120000"/>
              </a:lnSpc>
              <a:buClr>
                <a:srgbClr val="000000"/>
              </a:buClr>
              <a:buNone/>
            </a:pPr>
            <a:endParaRPr lang="en-US" sz="5100" kern="0" dirty="0">
              <a:solidFill>
                <a:srgbClr val="000000"/>
              </a:solidFill>
              <a:ea typeface="Nunito"/>
              <a:cs typeface="Arial" panose="020B0604020202020204" pitchFamily="34" charset="0"/>
              <a:sym typeface="Nunito"/>
            </a:endParaRPr>
          </a:p>
          <a:p>
            <a:pPr>
              <a:lnSpc>
                <a:spcPct val="120000"/>
              </a:lnSpc>
              <a:buClr>
                <a:srgbClr val="000000"/>
              </a:buClr>
            </a:pPr>
            <a:r>
              <a:rPr lang="en-US" sz="9600" kern="0" dirty="0">
                <a:solidFill>
                  <a:srgbClr val="000000"/>
                </a:solidFill>
                <a:ea typeface="Nunito"/>
                <a:cs typeface="Arial"/>
                <a:sym typeface="Nunito"/>
              </a:rPr>
              <a:t>We have a new fantastic fundraising card with multiple generous deals. </a:t>
            </a:r>
          </a:p>
          <a:p>
            <a:pPr>
              <a:lnSpc>
                <a:spcPct val="120000"/>
              </a:lnSpc>
              <a:buClr>
                <a:srgbClr val="000000"/>
              </a:buClr>
            </a:pPr>
            <a:r>
              <a:rPr lang="en-US" sz="9600" kern="0" dirty="0">
                <a:solidFill>
                  <a:srgbClr val="000000"/>
                </a:solidFill>
                <a:ea typeface="Nunito"/>
                <a:cs typeface="Arial"/>
                <a:sym typeface="Nunito"/>
              </a:rPr>
              <a:t>Price: $25 per card ($17 per card profit to our team)</a:t>
            </a:r>
            <a:endParaRPr lang="en-US" sz="9600" dirty="0">
              <a:solidFill>
                <a:srgbClr val="000000"/>
              </a:solidFill>
              <a:ea typeface="Nunito"/>
              <a:cs typeface="Arial"/>
              <a:sym typeface="Nunito"/>
            </a:endParaRPr>
          </a:p>
          <a:p>
            <a:pPr>
              <a:lnSpc>
                <a:spcPct val="120000"/>
              </a:lnSpc>
              <a:buClr>
                <a:srgbClr val="000000"/>
              </a:buClr>
            </a:pPr>
            <a:r>
              <a:rPr lang="en-US" sz="9600" kern="0" dirty="0">
                <a:solidFill>
                  <a:srgbClr val="000000"/>
                </a:solidFill>
                <a:ea typeface="Nunito"/>
                <a:cs typeface="Arial"/>
                <a:sym typeface="Nunito"/>
              </a:rPr>
              <a:t>The card is valued at over $300 and offers 11 free coupons. The free coupons pay for the card! </a:t>
            </a:r>
            <a:endParaRPr lang="en-US" sz="9600" kern="0" dirty="0">
              <a:solidFill>
                <a:srgbClr val="000000"/>
              </a:solidFill>
              <a:ea typeface="Nunito"/>
              <a:cs typeface="Arial" panose="020B0604020202020204" pitchFamily="34" charset="0"/>
              <a:sym typeface="Nunito"/>
            </a:endParaRPr>
          </a:p>
          <a:p>
            <a:pPr>
              <a:lnSpc>
                <a:spcPct val="120000"/>
              </a:lnSpc>
              <a:buClr>
                <a:srgbClr val="000000"/>
              </a:buClr>
            </a:pPr>
            <a:r>
              <a:rPr lang="en-US" sz="9600" kern="0" dirty="0">
                <a:solidFill>
                  <a:srgbClr val="000000"/>
                </a:solidFill>
                <a:ea typeface="Nunito"/>
                <a:cs typeface="Arial"/>
                <a:sym typeface="Nunito"/>
              </a:rPr>
              <a:t>The expectation is for every player to sell 12 cards.  Please pick cards up TONIGHT before you leave. </a:t>
            </a:r>
            <a:r>
              <a:rPr lang="en-US" sz="9600" u="sng" kern="0" dirty="0">
                <a:solidFill>
                  <a:srgbClr val="000000"/>
                </a:solidFill>
                <a:ea typeface="Nunito"/>
                <a:cs typeface="Arial"/>
                <a:sym typeface="Nunito"/>
              </a:rPr>
              <a:t>Cards must be sold by March 16th! </a:t>
            </a:r>
            <a:r>
              <a:rPr lang="en-US" sz="9600" kern="0" dirty="0">
                <a:solidFill>
                  <a:srgbClr val="000000"/>
                </a:solidFill>
                <a:ea typeface="Nunito"/>
                <a:cs typeface="Arial"/>
                <a:sym typeface="Nunito"/>
              </a:rPr>
              <a:t> </a:t>
            </a:r>
            <a:endParaRPr lang="en-US" sz="9600" kern="0" dirty="0">
              <a:solidFill>
                <a:srgbClr val="000000"/>
              </a:solidFill>
              <a:ea typeface="Nunito"/>
              <a:cs typeface="Arial" panose="020B0604020202020204" pitchFamily="34" charset="0"/>
            </a:endParaRPr>
          </a:p>
          <a:p>
            <a:pPr>
              <a:lnSpc>
                <a:spcPct val="120000"/>
              </a:lnSpc>
              <a:buClr>
                <a:srgbClr val="000000"/>
              </a:buClr>
            </a:pPr>
            <a:r>
              <a:rPr lang="en-US" sz="9600" kern="0" dirty="0">
                <a:solidFill>
                  <a:srgbClr val="000000"/>
                </a:solidFill>
                <a:ea typeface="Nunito"/>
                <a:cs typeface="Arial"/>
              </a:rPr>
              <a:t>Blitz Day: March 15</a:t>
            </a:r>
            <a:r>
              <a:rPr lang="en-US" sz="9600" kern="0" baseline="30000" dirty="0">
                <a:solidFill>
                  <a:srgbClr val="000000"/>
                </a:solidFill>
                <a:ea typeface="Nunito"/>
                <a:cs typeface="Arial"/>
              </a:rPr>
              <a:t>th</a:t>
            </a:r>
            <a:r>
              <a:rPr lang="en-US" sz="9600" kern="0" dirty="0">
                <a:solidFill>
                  <a:srgbClr val="000000"/>
                </a:solidFill>
                <a:ea typeface="Nunito"/>
                <a:cs typeface="Arial"/>
              </a:rPr>
              <a:t>  5pm to 7pm</a:t>
            </a:r>
            <a:endParaRPr lang="en-US" sz="9600" kern="0" dirty="0">
              <a:solidFill>
                <a:srgbClr val="000000"/>
              </a:solidFill>
              <a:highlight>
                <a:srgbClr val="FFFF00"/>
              </a:highlight>
              <a:ea typeface="Nunito"/>
              <a:cs typeface="Arial" panose="020B0604020202020204" pitchFamily="34" charset="0"/>
            </a:endParaRPr>
          </a:p>
          <a:p>
            <a:pPr>
              <a:lnSpc>
                <a:spcPct val="120000"/>
              </a:lnSpc>
              <a:buClr>
                <a:srgbClr val="000000"/>
              </a:buClr>
            </a:pPr>
            <a:r>
              <a:rPr lang="en-US" sz="9600" kern="0" dirty="0">
                <a:solidFill>
                  <a:srgbClr val="000000"/>
                </a:solidFill>
                <a:ea typeface="Nunito"/>
                <a:cs typeface="Arial"/>
                <a:sym typeface="Nunito"/>
              </a:rPr>
              <a:t>NEW!!  All players selling 12+ cards will receive an exclusive Royals Lacrosse Jacket!!</a:t>
            </a:r>
            <a:endParaRPr lang="en-US" sz="9600" kern="0" dirty="0">
              <a:solidFill>
                <a:srgbClr val="000000"/>
              </a:solidFill>
              <a:ea typeface="Nunito"/>
              <a:cs typeface="Arial" panose="020B0604020202020204" pitchFamily="34" charset="0"/>
              <a:sym typeface="Nunito"/>
            </a:endParaRPr>
          </a:p>
          <a:p>
            <a:pPr marL="228600">
              <a:lnSpc>
                <a:spcPct val="120000"/>
              </a:lnSpc>
              <a:buClr>
                <a:srgbClr val="000000"/>
              </a:buClr>
            </a:pPr>
            <a:r>
              <a:rPr lang="en-US" sz="9600" kern="0" dirty="0">
                <a:solidFill>
                  <a:srgbClr val="000000"/>
                </a:solidFill>
                <a:ea typeface="Nunito"/>
                <a:cs typeface="Arial"/>
                <a:sym typeface="Nunito"/>
              </a:rPr>
              <a:t>We appreciate your support in helping us continue to grow Royals Lacrosse!</a:t>
            </a:r>
            <a:endParaRPr lang="en-US" sz="9600" kern="0" dirty="0">
              <a:solidFill>
                <a:srgbClr val="000000"/>
              </a:solidFill>
              <a:ea typeface="Nunito"/>
              <a:cs typeface="Arial"/>
            </a:endParaRPr>
          </a:p>
          <a:p>
            <a:endParaRPr lang="en-US" dirty="0"/>
          </a:p>
        </p:txBody>
      </p:sp>
      <p:sp>
        <p:nvSpPr>
          <p:cNvPr id="4" name="TextBox 3">
            <a:extLst>
              <a:ext uri="{FF2B5EF4-FFF2-40B4-BE49-F238E27FC236}">
                <a16:creationId xmlns:a16="http://schemas.microsoft.com/office/drawing/2014/main" id="{AF55E0AA-5D11-946D-84EB-673E211EC1E9}"/>
              </a:ext>
            </a:extLst>
          </p:cNvPr>
          <p:cNvSpPr txBox="1"/>
          <p:nvPr/>
        </p:nvSpPr>
        <p:spPr>
          <a:xfrm>
            <a:off x="838200" y="1280333"/>
            <a:ext cx="4521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cs typeface="Arial"/>
              </a:rPr>
              <a:t>2024 Fundraiser Cards</a:t>
            </a:r>
            <a:endParaRPr lang="en-US" sz="2400" dirty="0">
              <a:cs typeface="Arial"/>
            </a:endParaRPr>
          </a:p>
        </p:txBody>
      </p:sp>
    </p:spTree>
    <p:extLst>
      <p:ext uri="{BB962C8B-B14F-4D97-AF65-F5344CB8AC3E}">
        <p14:creationId xmlns:p14="http://schemas.microsoft.com/office/powerpoint/2010/main" val="635929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90F1-A57A-1A8D-3EBA-8BDDE29A96CE}"/>
              </a:ext>
            </a:extLst>
          </p:cNvPr>
          <p:cNvSpPr>
            <a:spLocks noGrp="1"/>
          </p:cNvSpPr>
          <p:nvPr>
            <p:ph type="title"/>
          </p:nvPr>
        </p:nvSpPr>
        <p:spPr>
          <a:xfrm>
            <a:off x="521677" y="140785"/>
            <a:ext cx="8527181" cy="1300043"/>
          </a:xfrm>
        </p:spPr>
        <p:txBody>
          <a:bodyPr/>
          <a:lstStyle/>
          <a:p>
            <a:r>
              <a:rPr lang="en-US" b="1" dirty="0">
                <a:latin typeface="Arial"/>
                <a:cs typeface="Arial"/>
              </a:rPr>
              <a:t>Additional Fundraisers</a:t>
            </a:r>
          </a:p>
        </p:txBody>
      </p:sp>
      <p:sp>
        <p:nvSpPr>
          <p:cNvPr id="3" name="Content Placeholder 2">
            <a:extLst>
              <a:ext uri="{FF2B5EF4-FFF2-40B4-BE49-F238E27FC236}">
                <a16:creationId xmlns:a16="http://schemas.microsoft.com/office/drawing/2014/main" id="{E24F3F61-4492-7E87-6890-48F035BF70C8}"/>
              </a:ext>
            </a:extLst>
          </p:cNvPr>
          <p:cNvSpPr>
            <a:spLocks noGrp="1"/>
          </p:cNvSpPr>
          <p:nvPr>
            <p:ph idx="1"/>
          </p:nvPr>
        </p:nvSpPr>
        <p:spPr>
          <a:xfrm>
            <a:off x="602166" y="1293542"/>
            <a:ext cx="10751634" cy="5353336"/>
          </a:xfrm>
        </p:spPr>
        <p:txBody>
          <a:bodyPr vert="horz" lIns="91440" tIns="45720" rIns="91440" bIns="45720" rtlCol="0" anchor="t">
            <a:normAutofit fontScale="85000" lnSpcReduction="20000"/>
          </a:bodyPr>
          <a:lstStyle/>
          <a:p>
            <a:pPr marL="0" indent="0">
              <a:buClr>
                <a:srgbClr val="000000"/>
              </a:buClr>
              <a:buSzPts val="3600"/>
              <a:buNone/>
            </a:pPr>
            <a:r>
              <a:rPr lang="en-US" b="1" kern="0" dirty="0">
                <a:solidFill>
                  <a:srgbClr val="000000"/>
                </a:solidFill>
                <a:ea typeface="Nunito"/>
                <a:cs typeface="Arial"/>
                <a:sym typeface="Nunito"/>
              </a:rPr>
              <a:t>Grocery Bagging</a:t>
            </a:r>
          </a:p>
          <a:p>
            <a:pPr marL="0" indent="0">
              <a:lnSpc>
                <a:spcPct val="120000"/>
              </a:lnSpc>
              <a:buClr>
                <a:srgbClr val="000000"/>
              </a:buClr>
              <a:buNone/>
            </a:pPr>
            <a:r>
              <a:rPr lang="en-US" sz="2600" kern="0" dirty="0">
                <a:solidFill>
                  <a:srgbClr val="000000"/>
                </a:solidFill>
                <a:ea typeface="Nunito"/>
                <a:cs typeface="Arial" panose="020B0604020202020204" pitchFamily="34" charset="0"/>
                <a:sym typeface="Nunito"/>
              </a:rPr>
              <a:t>Players encouraged to sign up for one 2-hour shift at  </a:t>
            </a:r>
          </a:p>
          <a:p>
            <a:pPr marL="457200" lvl="1" indent="0">
              <a:lnSpc>
                <a:spcPct val="120000"/>
              </a:lnSpc>
              <a:buClr>
                <a:srgbClr val="000000"/>
              </a:buClr>
              <a:buSzPts val="3600"/>
              <a:buNone/>
            </a:pPr>
            <a:r>
              <a:rPr lang="en-US" sz="2600" kern="0" dirty="0">
                <a:solidFill>
                  <a:srgbClr val="000000"/>
                </a:solidFill>
                <a:ea typeface="Nunito"/>
                <a:cs typeface="Arial" panose="020B0604020202020204" pitchFamily="34" charset="0"/>
                <a:sym typeface="Nunito"/>
              </a:rPr>
              <a:t>Kowalski’s or Jerry’s:  Fall and Spring Opportunities</a:t>
            </a:r>
          </a:p>
          <a:p>
            <a:pPr marL="0" indent="0">
              <a:buClr>
                <a:srgbClr val="000000"/>
              </a:buClr>
              <a:buNone/>
            </a:pPr>
            <a:endParaRPr lang="en-US" sz="2200" kern="0" dirty="0">
              <a:solidFill>
                <a:srgbClr val="000000"/>
              </a:solidFill>
              <a:ea typeface="Nunito"/>
              <a:cs typeface="Arial" panose="020B0604020202020204" pitchFamily="34" charset="0"/>
              <a:sym typeface="Nunito"/>
            </a:endParaRPr>
          </a:p>
          <a:p>
            <a:pPr marL="0" indent="0">
              <a:buClr>
                <a:srgbClr val="000000"/>
              </a:buClr>
              <a:buSzPts val="3600"/>
              <a:buNone/>
            </a:pPr>
            <a:r>
              <a:rPr lang="en-US" b="1" kern="0" dirty="0">
                <a:solidFill>
                  <a:srgbClr val="000000"/>
                </a:solidFill>
                <a:ea typeface="Nunito"/>
                <a:cs typeface="Arial"/>
                <a:sym typeface="Nunito"/>
              </a:rPr>
              <a:t>Applebee’s Pancake Breakfast</a:t>
            </a:r>
            <a:r>
              <a:rPr lang="en-US" kern="0" dirty="0">
                <a:solidFill>
                  <a:srgbClr val="000000"/>
                </a:solidFill>
                <a:ea typeface="Nunito"/>
                <a:cs typeface="Arial"/>
                <a:sym typeface="Nunito"/>
              </a:rPr>
              <a:t> </a:t>
            </a:r>
          </a:p>
          <a:p>
            <a:pPr marL="0" indent="0">
              <a:buClr>
                <a:srgbClr val="000000"/>
              </a:buClr>
              <a:buSzPts val="3600"/>
              <a:buNone/>
            </a:pPr>
            <a:r>
              <a:rPr lang="en-US" sz="2600" kern="0" dirty="0">
                <a:solidFill>
                  <a:srgbClr val="000000"/>
                </a:solidFill>
                <a:ea typeface="Nunito"/>
                <a:cs typeface="Arial"/>
                <a:sym typeface="Nunito"/>
              </a:rPr>
              <a:t>March 16</a:t>
            </a:r>
            <a:r>
              <a:rPr lang="en-US" sz="2600" kern="0" baseline="30000" dirty="0">
                <a:solidFill>
                  <a:srgbClr val="000000"/>
                </a:solidFill>
                <a:ea typeface="Nunito"/>
                <a:cs typeface="Arial"/>
                <a:sym typeface="Nunito"/>
              </a:rPr>
              <a:t>th</a:t>
            </a:r>
            <a:r>
              <a:rPr lang="en-US" sz="2600" kern="0" dirty="0">
                <a:solidFill>
                  <a:srgbClr val="000000"/>
                </a:solidFill>
                <a:ea typeface="Nunito"/>
                <a:cs typeface="Arial"/>
                <a:sym typeface="Nunito"/>
              </a:rPr>
              <a:t> 8am to 10am</a:t>
            </a:r>
          </a:p>
          <a:p>
            <a:pPr marL="0" indent="0">
              <a:buClr>
                <a:srgbClr val="000000"/>
              </a:buClr>
              <a:buSzPts val="3600"/>
              <a:buNone/>
            </a:pPr>
            <a:r>
              <a:rPr lang="en-US" sz="2600" kern="0" dirty="0">
                <a:solidFill>
                  <a:srgbClr val="000000"/>
                </a:solidFill>
                <a:ea typeface="Nunito"/>
                <a:cs typeface="Arial" panose="020B0604020202020204" pitchFamily="34" charset="0"/>
                <a:sym typeface="Nunito"/>
              </a:rPr>
              <a:t>Hosted by both Boys &amp; Girls Royal Lacrosse Teams</a:t>
            </a:r>
          </a:p>
          <a:p>
            <a:pPr marL="0" indent="0">
              <a:buClr>
                <a:srgbClr val="000000"/>
              </a:buClr>
              <a:buSzPts val="3600"/>
              <a:buNone/>
            </a:pPr>
            <a:r>
              <a:rPr lang="en-US" sz="2600" kern="0" dirty="0">
                <a:solidFill>
                  <a:srgbClr val="000000"/>
                </a:solidFill>
                <a:ea typeface="Nunito"/>
                <a:cs typeface="Arial" panose="020B0604020202020204" pitchFamily="34" charset="0"/>
                <a:sym typeface="Nunito"/>
              </a:rPr>
              <a:t>Tickets: $10 per ticket. 4 tickets per family to use/sell</a:t>
            </a:r>
            <a:r>
              <a:rPr lang="en-US" kern="0" dirty="0">
                <a:solidFill>
                  <a:srgbClr val="000000"/>
                </a:solidFill>
                <a:ea typeface="Nunito"/>
                <a:cs typeface="Arial" panose="020B0604020202020204" pitchFamily="34" charset="0"/>
                <a:sym typeface="Nunito"/>
              </a:rPr>
              <a:t>.</a:t>
            </a:r>
          </a:p>
          <a:p>
            <a:pPr indent="0">
              <a:buClr>
                <a:srgbClr val="000000"/>
              </a:buClr>
              <a:buNone/>
            </a:pPr>
            <a:endParaRPr lang="en-US" sz="2200" kern="0" dirty="0">
              <a:solidFill>
                <a:srgbClr val="000000"/>
              </a:solidFill>
              <a:ea typeface="Nunito"/>
              <a:cs typeface="Arial" panose="020B0604020202020204" pitchFamily="34" charset="0"/>
              <a:sym typeface="Nunito"/>
            </a:endParaRPr>
          </a:p>
          <a:p>
            <a:pPr marL="0" indent="0">
              <a:buClr>
                <a:srgbClr val="000000"/>
              </a:buClr>
              <a:buSzPts val="3600"/>
              <a:buNone/>
            </a:pPr>
            <a:r>
              <a:rPr lang="en-US" b="1" kern="0" dirty="0">
                <a:solidFill>
                  <a:srgbClr val="000000"/>
                </a:solidFill>
                <a:ea typeface="Nunito"/>
                <a:cs typeface="Arial"/>
                <a:sym typeface="Nunito"/>
              </a:rPr>
              <a:t>Fall Fan Angel Fundraiser</a:t>
            </a:r>
            <a:endParaRPr lang="en-US" b="1" kern="0" dirty="0">
              <a:solidFill>
                <a:srgbClr val="000000"/>
              </a:solidFill>
              <a:ea typeface="Nunito"/>
              <a:cs typeface="Arial"/>
            </a:endParaRPr>
          </a:p>
          <a:p>
            <a:pPr marL="457200" lvl="1" indent="0">
              <a:lnSpc>
                <a:spcPct val="120000"/>
              </a:lnSpc>
              <a:buClr>
                <a:srgbClr val="000000"/>
              </a:buClr>
              <a:buSzPts val="3600"/>
              <a:buNone/>
            </a:pPr>
            <a:r>
              <a:rPr lang="en-US" sz="2600" kern="0" dirty="0">
                <a:solidFill>
                  <a:srgbClr val="000000"/>
                </a:solidFill>
                <a:ea typeface="Nunito"/>
                <a:cs typeface="Arial" panose="020B0604020202020204" pitchFamily="34" charset="0"/>
                <a:sym typeface="Nunito"/>
              </a:rPr>
              <a:t>We raised over $9,000 toward helmets and equipment</a:t>
            </a:r>
          </a:p>
          <a:p>
            <a:pPr marL="457200" lvl="1" indent="0">
              <a:lnSpc>
                <a:spcPct val="120000"/>
              </a:lnSpc>
              <a:buClr>
                <a:srgbClr val="000000"/>
              </a:buClr>
              <a:buSzPts val="3600"/>
              <a:buNone/>
            </a:pPr>
            <a:r>
              <a:rPr lang="en-US" sz="2600" kern="0" dirty="0">
                <a:solidFill>
                  <a:srgbClr val="000000"/>
                </a:solidFill>
                <a:ea typeface="Nunito"/>
                <a:cs typeface="Arial" panose="020B0604020202020204" pitchFamily="34" charset="0"/>
                <a:sym typeface="Nunito"/>
              </a:rPr>
              <a:t>Players with highest fundraising earnings: Vincent Hunt, Max Henry &amp; Levi Johnson!  </a:t>
            </a:r>
          </a:p>
          <a:p>
            <a:pPr marL="457200" lvl="1" indent="0">
              <a:lnSpc>
                <a:spcPct val="120000"/>
              </a:lnSpc>
              <a:buClr>
                <a:srgbClr val="000000"/>
              </a:buClr>
              <a:buSzPts val="3600"/>
              <a:buNone/>
            </a:pPr>
            <a:r>
              <a:rPr lang="en-US" sz="2600" kern="0" dirty="0">
                <a:solidFill>
                  <a:srgbClr val="000000"/>
                </a:solidFill>
                <a:ea typeface="Nunito"/>
                <a:cs typeface="Arial" panose="020B0604020202020204" pitchFamily="34" charset="0"/>
                <a:sym typeface="Nunito"/>
              </a:rPr>
              <a:t>Thank you to all who participated!</a:t>
            </a:r>
          </a:p>
          <a:p>
            <a:pPr marL="0" indent="0">
              <a:buNone/>
            </a:pPr>
            <a:endParaRPr lang="en-US" dirty="0"/>
          </a:p>
        </p:txBody>
      </p:sp>
    </p:spTree>
    <p:extLst>
      <p:ext uri="{BB962C8B-B14F-4D97-AF65-F5344CB8AC3E}">
        <p14:creationId xmlns:p14="http://schemas.microsoft.com/office/powerpoint/2010/main" val="2735070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8BA6B-9447-737F-E2D1-05D944E0B164}"/>
              </a:ext>
            </a:extLst>
          </p:cNvPr>
          <p:cNvSpPr>
            <a:spLocks noGrp="1"/>
          </p:cNvSpPr>
          <p:nvPr>
            <p:ph type="title"/>
          </p:nvPr>
        </p:nvSpPr>
        <p:spPr>
          <a:xfrm>
            <a:off x="262964" y="0"/>
            <a:ext cx="8344301" cy="992035"/>
          </a:xfrm>
        </p:spPr>
        <p:txBody>
          <a:bodyPr/>
          <a:lstStyle/>
          <a:p>
            <a:r>
              <a:rPr lang="en-US" b="1">
                <a:latin typeface="Arial"/>
                <a:cs typeface="Arial"/>
              </a:rPr>
              <a:t>Volunteering</a:t>
            </a:r>
          </a:p>
        </p:txBody>
      </p:sp>
      <p:sp>
        <p:nvSpPr>
          <p:cNvPr id="4" name="Content Placeholder 3">
            <a:extLst>
              <a:ext uri="{FF2B5EF4-FFF2-40B4-BE49-F238E27FC236}">
                <a16:creationId xmlns:a16="http://schemas.microsoft.com/office/drawing/2014/main" id="{21E4AE05-3AB0-ECA1-4D2F-6B907D5EB02C}"/>
              </a:ext>
            </a:extLst>
          </p:cNvPr>
          <p:cNvSpPr>
            <a:spLocks noGrp="1"/>
          </p:cNvSpPr>
          <p:nvPr>
            <p:ph sz="half" idx="1"/>
          </p:nvPr>
        </p:nvSpPr>
        <p:spPr>
          <a:xfrm>
            <a:off x="236317" y="1631315"/>
            <a:ext cx="5181600" cy="4351338"/>
          </a:xfrm>
        </p:spPr>
        <p:txBody>
          <a:bodyPr>
            <a:normAutofit fontScale="70000" lnSpcReduction="20000"/>
          </a:bodyPr>
          <a:lstStyle/>
          <a:p>
            <a:pPr marL="482600" indent="-457200">
              <a:lnSpc>
                <a:spcPct val="150000"/>
              </a:lnSpc>
              <a:buClr>
                <a:srgbClr val="000000"/>
              </a:buClr>
              <a:buSzPts val="2800"/>
            </a:pPr>
            <a:r>
              <a:rPr lang="en-US" kern="0" dirty="0">
                <a:solidFill>
                  <a:srgbClr val="000000"/>
                </a:solidFill>
                <a:ea typeface="Nunito"/>
                <a:cs typeface="Arial" panose="020B0604020202020204" pitchFamily="34" charset="0"/>
                <a:sym typeface="Nunito"/>
              </a:rPr>
              <a:t>Volunteers are critical to the success of the program</a:t>
            </a:r>
          </a:p>
          <a:p>
            <a:pPr marL="482600" indent="-457200">
              <a:lnSpc>
                <a:spcPct val="150000"/>
              </a:lnSpc>
              <a:buClr>
                <a:srgbClr val="000000"/>
              </a:buClr>
              <a:buSzPts val="2800"/>
            </a:pPr>
            <a:r>
              <a:rPr lang="en-US" sz="2800" kern="0" dirty="0">
                <a:solidFill>
                  <a:srgbClr val="000000"/>
                </a:solidFill>
                <a:ea typeface="Nunito"/>
                <a:cs typeface="Arial" panose="020B0604020202020204" pitchFamily="34" charset="0"/>
                <a:sym typeface="Nunito"/>
              </a:rPr>
              <a:t>Require all families to volunteer – minimum of 3 shifts per player</a:t>
            </a:r>
          </a:p>
          <a:p>
            <a:pPr marL="482600" indent="-457200">
              <a:lnSpc>
                <a:spcPct val="150000"/>
              </a:lnSpc>
              <a:buClr>
                <a:srgbClr val="000000"/>
              </a:buClr>
              <a:buSzPts val="2800"/>
            </a:pPr>
            <a:r>
              <a:rPr lang="en-US" kern="0" dirty="0">
                <a:solidFill>
                  <a:srgbClr val="000000"/>
                </a:solidFill>
                <a:ea typeface="Nunito"/>
                <a:cs typeface="Arial" panose="020B0604020202020204" pitchFamily="34" charset="0"/>
                <a:sym typeface="Nunito"/>
              </a:rPr>
              <a:t>Sign Up will be sent out in early April.  Families who do not sign up will be assigned to remaining open slots</a:t>
            </a:r>
          </a:p>
          <a:p>
            <a:pPr marL="482600" indent="-457200">
              <a:lnSpc>
                <a:spcPct val="150000"/>
              </a:lnSpc>
              <a:buClr>
                <a:srgbClr val="000000"/>
              </a:buClr>
              <a:buSzPts val="2800"/>
            </a:pPr>
            <a:r>
              <a:rPr lang="en-US" sz="2800" kern="0" dirty="0">
                <a:solidFill>
                  <a:srgbClr val="000000"/>
                </a:solidFill>
                <a:ea typeface="Nunito"/>
                <a:cs typeface="Arial" panose="020B0604020202020204" pitchFamily="34" charset="0"/>
                <a:sym typeface="Nunito"/>
              </a:rPr>
              <a:t>If you are unable to fulfill a shift, it is your responsibility to find a replacement</a:t>
            </a:r>
          </a:p>
          <a:p>
            <a:pPr marL="25400" indent="0">
              <a:lnSpc>
                <a:spcPct val="150000"/>
              </a:lnSpc>
              <a:buClr>
                <a:srgbClr val="000000"/>
              </a:buClr>
              <a:buSzPts val="2800"/>
              <a:buNone/>
            </a:pPr>
            <a:endParaRPr lang="en-US" sz="2800" kern="0" dirty="0">
              <a:solidFill>
                <a:srgbClr val="000000"/>
              </a:solidFill>
              <a:ea typeface="Nunito"/>
              <a:cs typeface="Arial" panose="020B0604020202020204" pitchFamily="34" charset="0"/>
              <a:sym typeface="Nunito"/>
            </a:endParaRPr>
          </a:p>
          <a:p>
            <a:endParaRPr lang="en-US" dirty="0"/>
          </a:p>
        </p:txBody>
      </p:sp>
      <p:sp>
        <p:nvSpPr>
          <p:cNvPr id="5" name="Content Placeholder 4">
            <a:extLst>
              <a:ext uri="{FF2B5EF4-FFF2-40B4-BE49-F238E27FC236}">
                <a16:creationId xmlns:a16="http://schemas.microsoft.com/office/drawing/2014/main" id="{66D425C9-A22B-5D92-DEB7-1FABA0FA96BB}"/>
              </a:ext>
            </a:extLst>
          </p:cNvPr>
          <p:cNvSpPr>
            <a:spLocks noGrp="1"/>
          </p:cNvSpPr>
          <p:nvPr>
            <p:ph sz="half" idx="2"/>
          </p:nvPr>
        </p:nvSpPr>
        <p:spPr>
          <a:xfrm>
            <a:off x="6016465" y="1631315"/>
            <a:ext cx="5181600" cy="4351338"/>
          </a:xfrm>
        </p:spPr>
        <p:txBody>
          <a:bodyPr>
            <a:normAutofit fontScale="70000" lnSpcReduction="20000"/>
          </a:bodyPr>
          <a:lstStyle/>
          <a:p>
            <a:pPr marL="25400" indent="0">
              <a:lnSpc>
                <a:spcPct val="150000"/>
              </a:lnSpc>
              <a:buClr>
                <a:srgbClr val="000000"/>
              </a:buClr>
              <a:buSzPts val="2800"/>
              <a:buNone/>
            </a:pPr>
            <a:r>
              <a:rPr lang="en-US" sz="2600" kern="0" dirty="0">
                <a:solidFill>
                  <a:srgbClr val="000000"/>
                </a:solidFill>
                <a:ea typeface="Nunito"/>
                <a:cs typeface="Arial" panose="020B0604020202020204" pitchFamily="34" charset="0"/>
                <a:sym typeface="Nunito"/>
              </a:rPr>
              <a:t>Game Day Volunteers needed for all JV and Varsity Games</a:t>
            </a:r>
          </a:p>
          <a:p>
            <a:pPr marL="311150" indent="-285750">
              <a:lnSpc>
                <a:spcPct val="150000"/>
              </a:lnSpc>
              <a:buClr>
                <a:srgbClr val="000000"/>
              </a:buClr>
              <a:buSzPts val="2800"/>
            </a:pPr>
            <a:r>
              <a:rPr lang="en-US" sz="2600" kern="0" dirty="0">
                <a:solidFill>
                  <a:srgbClr val="000000"/>
                </a:solidFill>
                <a:ea typeface="Nunito"/>
                <a:cs typeface="Arial" panose="020B0604020202020204" pitchFamily="34" charset="0"/>
                <a:sym typeface="Nunito"/>
              </a:rPr>
              <a:t>Scoreboard (1)</a:t>
            </a:r>
          </a:p>
          <a:p>
            <a:pPr marL="311150" indent="-285750">
              <a:lnSpc>
                <a:spcPct val="150000"/>
              </a:lnSpc>
              <a:buClr>
                <a:srgbClr val="000000"/>
              </a:buClr>
              <a:buSzPts val="2800"/>
            </a:pPr>
            <a:r>
              <a:rPr lang="en-US" sz="2600" kern="0" dirty="0">
                <a:solidFill>
                  <a:srgbClr val="000000"/>
                </a:solidFill>
                <a:ea typeface="Nunito"/>
                <a:cs typeface="Arial" panose="020B0604020202020204" pitchFamily="34" charset="0"/>
                <a:sym typeface="Nunito"/>
              </a:rPr>
              <a:t>Penalty Table (2)</a:t>
            </a:r>
          </a:p>
          <a:p>
            <a:pPr marL="311150" indent="-285750">
              <a:lnSpc>
                <a:spcPct val="150000"/>
              </a:lnSpc>
              <a:buClr>
                <a:srgbClr val="000000"/>
              </a:buClr>
              <a:buSzPts val="2800"/>
            </a:pPr>
            <a:r>
              <a:rPr lang="en-US" sz="2600" kern="0" dirty="0">
                <a:solidFill>
                  <a:srgbClr val="000000"/>
                </a:solidFill>
                <a:ea typeface="Nunito"/>
                <a:cs typeface="Arial" panose="020B0604020202020204" pitchFamily="34" charset="0"/>
                <a:sym typeface="Nunito"/>
              </a:rPr>
              <a:t>Concessions (2)</a:t>
            </a:r>
          </a:p>
          <a:p>
            <a:pPr marL="311150" indent="-285750">
              <a:lnSpc>
                <a:spcPct val="150000"/>
              </a:lnSpc>
              <a:buClr>
                <a:srgbClr val="000000"/>
              </a:buClr>
              <a:buSzPts val="2800"/>
            </a:pPr>
            <a:r>
              <a:rPr lang="en-US" sz="2600" kern="0" dirty="0">
                <a:solidFill>
                  <a:srgbClr val="000000"/>
                </a:solidFill>
                <a:ea typeface="Nunito"/>
                <a:cs typeface="Arial" panose="020B0604020202020204" pitchFamily="34" charset="0"/>
                <a:sym typeface="Nunito"/>
              </a:rPr>
              <a:t>Announcer (required for Varsity only)</a:t>
            </a:r>
          </a:p>
          <a:p>
            <a:pPr marL="311150" indent="-285750">
              <a:lnSpc>
                <a:spcPct val="150000"/>
              </a:lnSpc>
              <a:buClr>
                <a:srgbClr val="000000"/>
              </a:buClr>
              <a:buSzPts val="2800"/>
            </a:pPr>
            <a:r>
              <a:rPr lang="en-US" sz="2600" kern="0" dirty="0">
                <a:solidFill>
                  <a:srgbClr val="000000"/>
                </a:solidFill>
                <a:ea typeface="Nunito"/>
                <a:cs typeface="Arial" panose="020B0604020202020204" pitchFamily="34" charset="0"/>
                <a:sym typeface="Nunito"/>
              </a:rPr>
              <a:t>Stats (required for Varsity only)</a:t>
            </a:r>
          </a:p>
          <a:p>
            <a:pPr marL="311150" indent="-285750">
              <a:lnSpc>
                <a:spcPct val="150000"/>
              </a:lnSpc>
              <a:buClr>
                <a:srgbClr val="000000"/>
              </a:buClr>
              <a:buSzPts val="2800"/>
            </a:pPr>
            <a:r>
              <a:rPr lang="en-US" sz="2600" kern="0" dirty="0">
                <a:solidFill>
                  <a:srgbClr val="000000"/>
                </a:solidFill>
                <a:ea typeface="Nunito"/>
                <a:cs typeface="Arial" panose="020B0604020202020204" pitchFamily="34" charset="0"/>
                <a:sym typeface="Nunito"/>
              </a:rPr>
              <a:t>Team Dinners</a:t>
            </a:r>
          </a:p>
          <a:p>
            <a:pPr marL="311150" indent="-285750">
              <a:lnSpc>
                <a:spcPct val="150000"/>
              </a:lnSpc>
              <a:buClr>
                <a:srgbClr val="000000"/>
              </a:buClr>
              <a:buSzPts val="2800"/>
            </a:pPr>
            <a:r>
              <a:rPr lang="en-US" sz="2600" kern="0" dirty="0">
                <a:solidFill>
                  <a:srgbClr val="000000"/>
                </a:solidFill>
                <a:ea typeface="Nunito"/>
                <a:cs typeface="Arial" panose="020B0604020202020204" pitchFamily="34" charset="0"/>
                <a:sym typeface="Nunito"/>
              </a:rPr>
              <a:t>Serving and Clean Up</a:t>
            </a:r>
          </a:p>
          <a:p>
            <a:pPr marL="25400" indent="0">
              <a:lnSpc>
                <a:spcPct val="150000"/>
              </a:lnSpc>
              <a:buClr>
                <a:srgbClr val="000000"/>
              </a:buClr>
              <a:buSzPts val="2800"/>
              <a:buNone/>
            </a:pPr>
            <a:endParaRPr lang="en-US" sz="1400" kern="0" dirty="0">
              <a:solidFill>
                <a:srgbClr val="000000"/>
              </a:solidFill>
              <a:ea typeface="Nunito"/>
              <a:cs typeface="Arial" panose="020B0604020202020204" pitchFamily="34" charset="0"/>
              <a:sym typeface="Nunito"/>
            </a:endParaRPr>
          </a:p>
          <a:p>
            <a:pPr marL="0" indent="0">
              <a:buNone/>
            </a:pPr>
            <a:endParaRPr lang="en-US" dirty="0"/>
          </a:p>
        </p:txBody>
      </p:sp>
      <p:sp>
        <p:nvSpPr>
          <p:cNvPr id="6" name="TextBox 5">
            <a:extLst>
              <a:ext uri="{FF2B5EF4-FFF2-40B4-BE49-F238E27FC236}">
                <a16:creationId xmlns:a16="http://schemas.microsoft.com/office/drawing/2014/main" id="{AA5278B3-7D52-D14B-A2FB-ADCCAD0DE156}"/>
              </a:ext>
            </a:extLst>
          </p:cNvPr>
          <p:cNvSpPr txBox="1"/>
          <p:nvPr/>
        </p:nvSpPr>
        <p:spPr>
          <a:xfrm>
            <a:off x="236317" y="1261983"/>
            <a:ext cx="4016415" cy="369332"/>
          </a:xfrm>
          <a:prstGeom prst="rect">
            <a:avLst/>
          </a:prstGeom>
          <a:noFill/>
        </p:spPr>
        <p:txBody>
          <a:bodyPr wrap="square" rtlCol="0">
            <a:spAutoFit/>
          </a:bodyPr>
          <a:lstStyle/>
          <a:p>
            <a:r>
              <a:rPr lang="en-US" b="1" dirty="0"/>
              <a:t>Expectations</a:t>
            </a:r>
          </a:p>
        </p:txBody>
      </p:sp>
      <p:sp>
        <p:nvSpPr>
          <p:cNvPr id="7" name="TextBox 6">
            <a:extLst>
              <a:ext uri="{FF2B5EF4-FFF2-40B4-BE49-F238E27FC236}">
                <a16:creationId xmlns:a16="http://schemas.microsoft.com/office/drawing/2014/main" id="{1CE41A48-F1AE-0279-17E2-245866F16361}"/>
              </a:ext>
            </a:extLst>
          </p:cNvPr>
          <p:cNvSpPr txBox="1"/>
          <p:nvPr/>
        </p:nvSpPr>
        <p:spPr>
          <a:xfrm>
            <a:off x="6016465" y="1194930"/>
            <a:ext cx="4016415" cy="369332"/>
          </a:xfrm>
          <a:prstGeom prst="rect">
            <a:avLst/>
          </a:prstGeom>
          <a:noFill/>
        </p:spPr>
        <p:txBody>
          <a:bodyPr wrap="square" rtlCol="0">
            <a:spAutoFit/>
          </a:bodyPr>
          <a:lstStyle/>
          <a:p>
            <a:r>
              <a:rPr lang="en-US" b="1" dirty="0"/>
              <a:t>Opportunities</a:t>
            </a:r>
          </a:p>
        </p:txBody>
      </p:sp>
      <p:sp>
        <p:nvSpPr>
          <p:cNvPr id="8" name="TextBox 7">
            <a:extLst>
              <a:ext uri="{FF2B5EF4-FFF2-40B4-BE49-F238E27FC236}">
                <a16:creationId xmlns:a16="http://schemas.microsoft.com/office/drawing/2014/main" id="{4F3D87D5-052B-C0A4-F14D-ACB01CB00734}"/>
              </a:ext>
            </a:extLst>
          </p:cNvPr>
          <p:cNvSpPr txBox="1"/>
          <p:nvPr/>
        </p:nvSpPr>
        <p:spPr>
          <a:xfrm>
            <a:off x="1724620" y="6160268"/>
            <a:ext cx="8417689" cy="923330"/>
          </a:xfrm>
          <a:prstGeom prst="rect">
            <a:avLst/>
          </a:prstGeom>
          <a:noFill/>
        </p:spPr>
        <p:txBody>
          <a:bodyPr wrap="none" rtlCol="0">
            <a:spAutoFit/>
          </a:bodyPr>
          <a:lstStyle/>
          <a:p>
            <a:r>
              <a:rPr lang="en-US" sz="1800" kern="0" dirty="0">
                <a:solidFill>
                  <a:srgbClr val="000000"/>
                </a:solidFill>
                <a:ea typeface="Nunito"/>
                <a:cs typeface="Arial" panose="020B0604020202020204" pitchFamily="34" charset="0"/>
                <a:sym typeface="Nunito"/>
              </a:rPr>
              <a:t>We also need help with Senior Night, Staff Appreciation, End of Season Banquet </a:t>
            </a:r>
          </a:p>
          <a:p>
            <a:pPr algn="ctr"/>
            <a:r>
              <a:rPr lang="en-US" sz="1800" kern="0" dirty="0">
                <a:solidFill>
                  <a:srgbClr val="000000"/>
                </a:solidFill>
                <a:ea typeface="Nunito"/>
                <a:cs typeface="Arial" panose="020B0604020202020204" pitchFamily="34" charset="0"/>
                <a:sym typeface="Nunito"/>
              </a:rPr>
              <a:t>Please contact Stacy Jacobson is you are interested!</a:t>
            </a:r>
          </a:p>
          <a:p>
            <a:endParaRPr lang="en-US" dirty="0"/>
          </a:p>
        </p:txBody>
      </p:sp>
    </p:spTree>
    <p:extLst>
      <p:ext uri="{BB962C8B-B14F-4D97-AF65-F5344CB8AC3E}">
        <p14:creationId xmlns:p14="http://schemas.microsoft.com/office/powerpoint/2010/main" val="2390757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0D169-87ED-D793-21C4-A3F68A1ABDA5}"/>
              </a:ext>
            </a:extLst>
          </p:cNvPr>
          <p:cNvSpPr>
            <a:spLocks noGrp="1"/>
          </p:cNvSpPr>
          <p:nvPr>
            <p:ph type="title"/>
          </p:nvPr>
        </p:nvSpPr>
        <p:spPr>
          <a:xfrm>
            <a:off x="451338" y="175954"/>
            <a:ext cx="8527181" cy="1300043"/>
          </a:xfrm>
        </p:spPr>
        <p:txBody>
          <a:bodyPr/>
          <a:lstStyle/>
          <a:p>
            <a:r>
              <a:rPr lang="en-US" b="1">
                <a:latin typeface="Arial"/>
                <a:cs typeface="Arial"/>
              </a:rPr>
              <a:t>Team Dinners</a:t>
            </a:r>
          </a:p>
        </p:txBody>
      </p:sp>
      <p:sp>
        <p:nvSpPr>
          <p:cNvPr id="3" name="Content Placeholder 2">
            <a:extLst>
              <a:ext uri="{FF2B5EF4-FFF2-40B4-BE49-F238E27FC236}">
                <a16:creationId xmlns:a16="http://schemas.microsoft.com/office/drawing/2014/main" id="{7C93E064-A8F9-C483-076C-5468DD0C0C33}"/>
              </a:ext>
            </a:extLst>
          </p:cNvPr>
          <p:cNvSpPr>
            <a:spLocks noGrp="1"/>
          </p:cNvSpPr>
          <p:nvPr>
            <p:ph idx="1"/>
          </p:nvPr>
        </p:nvSpPr>
        <p:spPr>
          <a:xfrm>
            <a:off x="446049" y="1293542"/>
            <a:ext cx="11262731" cy="5353336"/>
          </a:xfrm>
        </p:spPr>
        <p:txBody>
          <a:bodyPr vert="horz" lIns="91440" tIns="45720" rIns="91440" bIns="45720" rtlCol="0" anchor="t">
            <a:noAutofit/>
          </a:bodyPr>
          <a:lstStyle/>
          <a:p>
            <a:pPr marL="25400" indent="0">
              <a:lnSpc>
                <a:spcPct val="120000"/>
              </a:lnSpc>
              <a:buClr>
                <a:srgbClr val="000000"/>
              </a:buClr>
              <a:buSzPts val="2800"/>
              <a:buNone/>
            </a:pPr>
            <a:r>
              <a:rPr lang="en-US" sz="2000" kern="0" dirty="0">
                <a:solidFill>
                  <a:srgbClr val="000000"/>
                </a:solidFill>
                <a:ea typeface="Nunito"/>
                <a:cs typeface="Arial"/>
                <a:sym typeface="Nunito"/>
              </a:rPr>
              <a:t>Team Dinners are a favorite Royals Lacrosse Tradition!</a:t>
            </a:r>
          </a:p>
          <a:p>
            <a:pPr marL="25400" indent="0">
              <a:lnSpc>
                <a:spcPct val="120000"/>
              </a:lnSpc>
              <a:buClr>
                <a:srgbClr val="000000"/>
              </a:buClr>
              <a:buSzPts val="2800"/>
              <a:buNone/>
            </a:pPr>
            <a:r>
              <a:rPr lang="en-US" sz="2000" kern="0" dirty="0">
                <a:solidFill>
                  <a:srgbClr val="000000"/>
                </a:solidFill>
                <a:ea typeface="Nunito"/>
                <a:cs typeface="Arial"/>
                <a:sym typeface="Nunito"/>
              </a:rPr>
              <a:t>Team Dinner Coordinator:  Stacy Hanson </a:t>
            </a:r>
            <a:endParaRPr lang="en-US" sz="1000" kern="0" dirty="0">
              <a:solidFill>
                <a:srgbClr val="000000"/>
              </a:solidFill>
              <a:ea typeface="Nunito"/>
              <a:cs typeface="Arial" panose="020B0604020202020204" pitchFamily="34" charset="0"/>
              <a:sym typeface="Nunito"/>
            </a:endParaRPr>
          </a:p>
          <a:p>
            <a:pPr marL="25400" indent="0">
              <a:lnSpc>
                <a:spcPct val="120000"/>
              </a:lnSpc>
              <a:buClr>
                <a:srgbClr val="000000"/>
              </a:buClr>
              <a:buSzPts val="2800"/>
              <a:buNone/>
            </a:pPr>
            <a:endParaRPr lang="en-US" sz="800" kern="0" dirty="0">
              <a:solidFill>
                <a:srgbClr val="000000"/>
              </a:solidFill>
              <a:ea typeface="Nunito"/>
              <a:cs typeface="Arial" panose="020B0604020202020204" pitchFamily="34" charset="0"/>
              <a:sym typeface="Nunito"/>
            </a:endParaRPr>
          </a:p>
          <a:p>
            <a:pPr marL="25400" indent="0">
              <a:lnSpc>
                <a:spcPct val="120000"/>
              </a:lnSpc>
              <a:buNone/>
            </a:pPr>
            <a:r>
              <a:rPr lang="en-US" sz="2000" u="sng" kern="0" dirty="0">
                <a:cs typeface="Arial"/>
              </a:rPr>
              <a:t>Dates:</a:t>
            </a:r>
          </a:p>
          <a:p>
            <a:pPr marL="25400" indent="0">
              <a:lnSpc>
                <a:spcPct val="120000"/>
              </a:lnSpc>
              <a:buNone/>
            </a:pPr>
            <a:r>
              <a:rPr lang="en-US" sz="2000" kern="0" dirty="0">
                <a:solidFill>
                  <a:srgbClr val="000000"/>
                </a:solidFill>
                <a:ea typeface="Nunito"/>
                <a:cs typeface="Arial"/>
              </a:rPr>
              <a:t>Thursday, April 11   Thursday, May 9</a:t>
            </a:r>
            <a:endParaRPr lang="en-US" sz="2000" kern="0" dirty="0">
              <a:solidFill>
                <a:srgbClr val="000000"/>
              </a:solidFill>
              <a:ea typeface="Nunito"/>
              <a:cs typeface="Arial" panose="020B0604020202020204" pitchFamily="34" charset="0"/>
            </a:endParaRPr>
          </a:p>
          <a:p>
            <a:pPr marL="25400" indent="0">
              <a:lnSpc>
                <a:spcPct val="120000"/>
              </a:lnSpc>
              <a:buNone/>
            </a:pPr>
            <a:r>
              <a:rPr lang="en-US" sz="2000" kern="0" dirty="0">
                <a:solidFill>
                  <a:srgbClr val="000000"/>
                </a:solidFill>
                <a:ea typeface="Nunito"/>
                <a:cs typeface="Arial"/>
              </a:rPr>
              <a:t>Thursday, April 25   Thursday, May 23</a:t>
            </a:r>
            <a:endParaRPr lang="en-US" sz="2000" kern="0" dirty="0">
              <a:solidFill>
                <a:srgbClr val="000000"/>
              </a:solidFill>
              <a:ea typeface="Nunito"/>
              <a:cs typeface="Arial" panose="020B0604020202020204" pitchFamily="34" charset="0"/>
            </a:endParaRPr>
          </a:p>
          <a:p>
            <a:pPr marL="25400" indent="0">
              <a:lnSpc>
                <a:spcPct val="120000"/>
              </a:lnSpc>
              <a:buNone/>
            </a:pPr>
            <a:r>
              <a:rPr lang="en-US" sz="2000" kern="0" dirty="0">
                <a:solidFill>
                  <a:srgbClr val="000000"/>
                </a:solidFill>
                <a:ea typeface="Nunito"/>
                <a:cs typeface="Arial"/>
              </a:rPr>
              <a:t>Thursday May 2</a:t>
            </a:r>
            <a:endParaRPr lang="en-US" sz="800" kern="0" dirty="0">
              <a:solidFill>
                <a:srgbClr val="000000"/>
              </a:solidFill>
              <a:ea typeface="Nunito"/>
              <a:cs typeface="Arial"/>
            </a:endParaRPr>
          </a:p>
          <a:p>
            <a:pPr marL="25400" indent="0">
              <a:lnSpc>
                <a:spcPct val="120000"/>
              </a:lnSpc>
              <a:buNone/>
            </a:pPr>
            <a:endParaRPr lang="en-US" sz="800" kern="0" dirty="0">
              <a:solidFill>
                <a:srgbClr val="000000"/>
              </a:solidFill>
              <a:ea typeface="Nunito"/>
              <a:cs typeface="Arial" panose="020B0604020202020204" pitchFamily="34" charset="0"/>
              <a:sym typeface="Nunito"/>
            </a:endParaRPr>
          </a:p>
          <a:p>
            <a:pPr marL="0" indent="0">
              <a:lnSpc>
                <a:spcPct val="120000"/>
              </a:lnSpc>
              <a:buClr>
                <a:srgbClr val="000000"/>
              </a:buClr>
              <a:buNone/>
            </a:pPr>
            <a:r>
              <a:rPr lang="en-US" sz="2000" kern="0" dirty="0">
                <a:solidFill>
                  <a:srgbClr val="000000"/>
                </a:solidFill>
                <a:ea typeface="Nunito"/>
                <a:cs typeface="Arial"/>
                <a:sym typeface="Nunito"/>
              </a:rPr>
              <a:t>Dinners are held in the WHS Cafeteria after Practice  (both JV, Varsity teams &amp; managers attend)</a:t>
            </a:r>
            <a:endParaRPr lang="en-US" sz="1000" kern="0" dirty="0">
              <a:solidFill>
                <a:srgbClr val="000000"/>
              </a:solidFill>
              <a:ea typeface="Nunito"/>
              <a:cs typeface="Arial"/>
              <a:sym typeface="Nunito"/>
            </a:endParaRPr>
          </a:p>
          <a:p>
            <a:pPr marL="0" indent="0">
              <a:lnSpc>
                <a:spcPct val="120000"/>
              </a:lnSpc>
              <a:buClr>
                <a:srgbClr val="000000"/>
              </a:buClr>
              <a:buNone/>
            </a:pPr>
            <a:r>
              <a:rPr lang="en-US" sz="2000" kern="0" dirty="0">
                <a:solidFill>
                  <a:srgbClr val="000000"/>
                </a:solidFill>
                <a:ea typeface="Nunito"/>
                <a:cs typeface="Arial"/>
                <a:sym typeface="Nunito"/>
              </a:rPr>
              <a:t>All families are asked to support our team dinners by contributing a main dish, side dish, beverage or dessert.  A meal assignment list will be sent out in early April.</a:t>
            </a:r>
            <a:endParaRPr lang="en-US" sz="1000" kern="0" dirty="0">
              <a:solidFill>
                <a:srgbClr val="000000"/>
              </a:solidFill>
              <a:ea typeface="Nunito"/>
              <a:cs typeface="Arial" panose="020B0604020202020204" pitchFamily="34" charset="0"/>
              <a:sym typeface="Nunito"/>
            </a:endParaRPr>
          </a:p>
          <a:p>
            <a:pPr marL="0" indent="0">
              <a:lnSpc>
                <a:spcPct val="120000"/>
              </a:lnSpc>
              <a:buClr>
                <a:srgbClr val="000000"/>
              </a:buClr>
              <a:buNone/>
            </a:pPr>
            <a:r>
              <a:rPr lang="en-US" sz="2000" kern="0" dirty="0">
                <a:solidFill>
                  <a:srgbClr val="000000"/>
                </a:solidFill>
                <a:ea typeface="Nunito"/>
                <a:cs typeface="Arial"/>
                <a:sym typeface="Nunito"/>
              </a:rPr>
              <a:t>Serving/Clean-up volunteer opportunities will be included in volunteer sign-up that will be sent out </a:t>
            </a:r>
            <a:endParaRPr lang="en-US" sz="2000" kern="0" dirty="0">
              <a:solidFill>
                <a:srgbClr val="000000"/>
              </a:solidFill>
              <a:ea typeface="Nunito"/>
              <a:cs typeface="Arial" panose="020B0604020202020204" pitchFamily="34" charset="0"/>
            </a:endParaRPr>
          </a:p>
        </p:txBody>
      </p:sp>
    </p:spTree>
    <p:extLst>
      <p:ext uri="{BB962C8B-B14F-4D97-AF65-F5344CB8AC3E}">
        <p14:creationId xmlns:p14="http://schemas.microsoft.com/office/powerpoint/2010/main" val="40413839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53850</TotalTime>
  <Words>2881</Words>
  <Application>Microsoft Macintosh PowerPoint</Application>
  <PresentationFormat>Widescreen</PresentationFormat>
  <Paragraphs>378</Paragraphs>
  <Slides>30</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Nunito</vt:lpstr>
      <vt:lpstr>Office Theme</vt:lpstr>
      <vt:lpstr>Woodbury Royals Boys Lacrosse </vt:lpstr>
      <vt:lpstr>Agenda</vt:lpstr>
      <vt:lpstr>2024 Coaching Staff </vt:lpstr>
      <vt:lpstr>Booster Club Board</vt:lpstr>
      <vt:lpstr>Booster Club Fees</vt:lpstr>
      <vt:lpstr>Fundraising</vt:lpstr>
      <vt:lpstr>Additional Fundraisers</vt:lpstr>
      <vt:lpstr>Volunteering</vt:lpstr>
      <vt:lpstr>Team Dinners</vt:lpstr>
      <vt:lpstr>Sponsorships</vt:lpstr>
      <vt:lpstr>2023 Sponsors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Box Lunches – Away Games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Woodbury Royals Boys Lacrosse</dc:title>
  <dc:creator>stacy jacobson</dc:creator>
  <cp:lastModifiedBy>Jack Henry</cp:lastModifiedBy>
  <cp:revision>6</cp:revision>
  <dcterms:created xsi:type="dcterms:W3CDTF">2024-01-13T02:44:05Z</dcterms:created>
  <dcterms:modified xsi:type="dcterms:W3CDTF">2024-02-28T21:40:11Z</dcterms:modified>
</cp:coreProperties>
</file>