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9" r:id="rId3"/>
    <p:sldId id="270" r:id="rId4"/>
    <p:sldId id="271" r:id="rId5"/>
    <p:sldId id="273" r:id="rId6"/>
    <p:sldId id="272" r:id="rId7"/>
    <p:sldId id="261" r:id="rId8"/>
    <p:sldId id="264" r:id="rId9"/>
    <p:sldId id="274" r:id="rId10"/>
    <p:sldId id="275" r:id="rId11"/>
    <p:sldId id="276" r:id="rId12"/>
    <p:sldId id="277" r:id="rId13"/>
    <p:sldId id="278" r:id="rId14"/>
    <p:sldId id="279" r:id="rId15"/>
    <p:sldId id="262" r:id="rId16"/>
    <p:sldId id="285" r:id="rId17"/>
    <p:sldId id="260" r:id="rId18"/>
    <p:sldId id="286" r:id="rId19"/>
    <p:sldId id="287" r:id="rId20"/>
    <p:sldId id="265" r:id="rId21"/>
    <p:sldId id="266" r:id="rId22"/>
    <p:sldId id="267" r:id="rId23"/>
    <p:sldId id="288" r:id="rId24"/>
    <p:sldId id="268" r:id="rId25"/>
    <p:sldId id="280"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94" y="132"/>
      </p:cViewPr>
      <p:guideLst/>
    </p:cSldViewPr>
  </p:slideViewPr>
  <p:notesTextViewPr>
    <p:cViewPr>
      <p:scale>
        <a:sx n="1" d="1"/>
        <a:sy n="1" d="1"/>
      </p:scale>
      <p:origin x="0" y="0"/>
    </p:cViewPr>
  </p:notesTextViewPr>
  <p:sorterViewPr>
    <p:cViewPr>
      <p:scale>
        <a:sx n="190" d="100"/>
        <a:sy n="190" d="100"/>
      </p:scale>
      <p:origin x="0" y="-46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2/4/2025</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51578" y="1527"/>
            <a:ext cx="9603275" cy="1049235"/>
          </a:xfrm>
        </p:spPr>
        <p:txBody>
          <a:bodyPr/>
          <a:lstStyle/>
          <a:p>
            <a:r>
              <a:rPr lang="en-US" dirty="0"/>
              <a:t>Click to edit Master title style</a:t>
            </a:r>
          </a:p>
        </p:txBody>
      </p:sp>
      <p:sp>
        <p:nvSpPr>
          <p:cNvPr id="3" name="Content Placeholder 2"/>
          <p:cNvSpPr>
            <a:spLocks noGrp="1"/>
          </p:cNvSpPr>
          <p:nvPr>
            <p:ph idx="1"/>
          </p:nvPr>
        </p:nvSpPr>
        <p:spPr>
          <a:xfrm>
            <a:off x="1451579" y="1125440"/>
            <a:ext cx="9603275" cy="4340906"/>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47331" y="1088100"/>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2/4/2025</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2/4/2025</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C6610-F516-0C7E-F1F4-E87B73520595}"/>
              </a:ext>
            </a:extLst>
          </p:cNvPr>
          <p:cNvSpPr>
            <a:spLocks noGrp="1"/>
          </p:cNvSpPr>
          <p:nvPr>
            <p:ph type="ctrTitle"/>
          </p:nvPr>
        </p:nvSpPr>
        <p:spPr/>
        <p:txBody>
          <a:bodyPr>
            <a:normAutofit/>
          </a:bodyPr>
          <a:lstStyle/>
          <a:p>
            <a:r>
              <a:rPr lang="en-US" sz="4800" dirty="0"/>
              <a:t>4</a:t>
            </a:r>
            <a:r>
              <a:rPr lang="en-US" sz="4800" baseline="30000" dirty="0"/>
              <a:t>th</a:t>
            </a:r>
            <a:r>
              <a:rPr lang="en-US" sz="4800" dirty="0"/>
              <a:t> Association Meeting</a:t>
            </a:r>
          </a:p>
        </p:txBody>
      </p:sp>
      <p:sp>
        <p:nvSpPr>
          <p:cNvPr id="3" name="Subtitle 2">
            <a:extLst>
              <a:ext uri="{FF2B5EF4-FFF2-40B4-BE49-F238E27FC236}">
                <a16:creationId xmlns:a16="http://schemas.microsoft.com/office/drawing/2014/main" id="{9F374386-1089-A4A1-2C82-BD1C9589E0B7}"/>
              </a:ext>
            </a:extLst>
          </p:cNvPr>
          <p:cNvSpPr>
            <a:spLocks noGrp="1"/>
          </p:cNvSpPr>
          <p:nvPr>
            <p:ph type="subTitle" idx="1"/>
          </p:nvPr>
        </p:nvSpPr>
        <p:spPr/>
        <p:txBody>
          <a:bodyPr/>
          <a:lstStyle/>
          <a:p>
            <a:r>
              <a:rPr lang="en-US" dirty="0"/>
              <a:t>Tuesday, February 4</a:t>
            </a:r>
            <a:r>
              <a:rPr lang="en-US" baseline="30000" dirty="0"/>
              <a:t>th</a:t>
            </a:r>
            <a:r>
              <a:rPr lang="en-US" dirty="0"/>
              <a:t>, 2025</a:t>
            </a:r>
          </a:p>
        </p:txBody>
      </p:sp>
    </p:spTree>
    <p:extLst>
      <p:ext uri="{BB962C8B-B14F-4D97-AF65-F5344CB8AC3E}">
        <p14:creationId xmlns:p14="http://schemas.microsoft.com/office/powerpoint/2010/main" val="4102609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17BD7-74EC-9741-5335-F0D771E5D907}"/>
              </a:ext>
            </a:extLst>
          </p:cNvPr>
          <p:cNvSpPr>
            <a:spLocks noGrp="1"/>
          </p:cNvSpPr>
          <p:nvPr>
            <p:ph type="title"/>
          </p:nvPr>
        </p:nvSpPr>
        <p:spPr/>
        <p:txBody>
          <a:bodyPr/>
          <a:lstStyle/>
          <a:p>
            <a:r>
              <a:rPr lang="en-US" dirty="0"/>
              <a:t>Pre-Meet Duties</a:t>
            </a:r>
          </a:p>
        </p:txBody>
      </p:sp>
      <p:sp>
        <p:nvSpPr>
          <p:cNvPr id="3" name="Content Placeholder 2">
            <a:extLst>
              <a:ext uri="{FF2B5EF4-FFF2-40B4-BE49-F238E27FC236}">
                <a16:creationId xmlns:a16="http://schemas.microsoft.com/office/drawing/2014/main" id="{81C8ED2C-CB7B-EE45-E69E-BBBE86A2FCCB}"/>
              </a:ext>
            </a:extLst>
          </p:cNvPr>
          <p:cNvSpPr>
            <a:spLocks noGrp="1"/>
          </p:cNvSpPr>
          <p:nvPr>
            <p:ph idx="1"/>
          </p:nvPr>
        </p:nvSpPr>
        <p:spPr/>
        <p:txBody>
          <a:bodyPr>
            <a:normAutofit lnSpcReduction="10000"/>
          </a:bodyPr>
          <a:lstStyle/>
          <a:p>
            <a:r>
              <a:rPr lang="en-US" sz="2000" dirty="0"/>
              <a:t>I would also emphasize how important it is to do your pre-meet duties by advising coached to: </a:t>
            </a:r>
          </a:p>
          <a:p>
            <a:r>
              <a:rPr lang="en-US" sz="2000" dirty="0"/>
              <a:t>        make sure all their wrestlers shoes are double knotted </a:t>
            </a:r>
            <a:br>
              <a:rPr lang="en-US" sz="2000" dirty="0"/>
            </a:br>
            <a:r>
              <a:rPr lang="en-US" sz="2000" dirty="0"/>
              <a:t>        or taped</a:t>
            </a:r>
          </a:p>
          <a:p>
            <a:r>
              <a:rPr lang="en-US" sz="2000" dirty="0"/>
              <a:t>        they come to the table properly equipped and </a:t>
            </a:r>
            <a:br>
              <a:rPr lang="en-US" sz="2000" dirty="0"/>
            </a:br>
            <a:r>
              <a:rPr lang="en-US" sz="2000" dirty="0"/>
              <a:t>        ready to wrestler. That means headgear on when </a:t>
            </a:r>
            <a:br>
              <a:rPr lang="en-US" sz="2000" dirty="0"/>
            </a:br>
            <a:r>
              <a:rPr lang="en-US" sz="2000" dirty="0"/>
              <a:t>        reporting to the table</a:t>
            </a:r>
          </a:p>
          <a:p>
            <a:r>
              <a:rPr lang="en-US" sz="2000" dirty="0"/>
              <a:t>        Make sure you ask each wrestler AT THE TABLE what </a:t>
            </a:r>
            <a:br>
              <a:rPr lang="en-US" sz="2000" dirty="0"/>
            </a:br>
            <a:r>
              <a:rPr lang="en-US" sz="2000" dirty="0"/>
              <a:t>        weight they are so you do not have the wrong kids </a:t>
            </a:r>
            <a:br>
              <a:rPr lang="en-US" sz="2000" dirty="0"/>
            </a:br>
            <a:r>
              <a:rPr lang="en-US" sz="2000" dirty="0"/>
              <a:t>        wrestle. This is on you!</a:t>
            </a:r>
          </a:p>
          <a:p>
            <a:r>
              <a:rPr lang="en-US" b="0" i="0" dirty="0">
                <a:solidFill>
                  <a:srgbClr val="1D2228"/>
                </a:solidFill>
                <a:effectLst/>
              </a:rPr>
              <a:t>Emphasize to call official to table to avoid penalties.</a:t>
            </a:r>
            <a:endParaRPr lang="en-US" sz="2000" dirty="0"/>
          </a:p>
          <a:p>
            <a:endParaRPr lang="en-US" dirty="0"/>
          </a:p>
        </p:txBody>
      </p:sp>
    </p:spTree>
    <p:extLst>
      <p:ext uri="{BB962C8B-B14F-4D97-AF65-F5344CB8AC3E}">
        <p14:creationId xmlns:p14="http://schemas.microsoft.com/office/powerpoint/2010/main" val="1671222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1054C-6D51-A959-A96B-BCB1804FAFEA}"/>
              </a:ext>
            </a:extLst>
          </p:cNvPr>
          <p:cNvSpPr>
            <a:spLocks noGrp="1"/>
          </p:cNvSpPr>
          <p:nvPr>
            <p:ph type="title"/>
          </p:nvPr>
        </p:nvSpPr>
        <p:spPr/>
        <p:txBody>
          <a:bodyPr/>
          <a:lstStyle/>
          <a:p>
            <a:r>
              <a:rPr lang="en-US" dirty="0"/>
              <a:t>Working Final matches in post season</a:t>
            </a:r>
          </a:p>
        </p:txBody>
      </p:sp>
      <p:sp>
        <p:nvSpPr>
          <p:cNvPr id="3" name="Content Placeholder 2">
            <a:extLst>
              <a:ext uri="{FF2B5EF4-FFF2-40B4-BE49-F238E27FC236}">
                <a16:creationId xmlns:a16="http://schemas.microsoft.com/office/drawing/2014/main" id="{90E3E4C5-97EF-86C1-EB01-EADF37B3D1FF}"/>
              </a:ext>
            </a:extLst>
          </p:cNvPr>
          <p:cNvSpPr>
            <a:spLocks noGrp="1"/>
          </p:cNvSpPr>
          <p:nvPr>
            <p:ph idx="1"/>
          </p:nvPr>
        </p:nvSpPr>
        <p:spPr/>
        <p:txBody>
          <a:bodyPr>
            <a:normAutofit/>
          </a:bodyPr>
          <a:lstStyle/>
          <a:p>
            <a:r>
              <a:rPr lang="en-US" sz="2000" dirty="0"/>
              <a:t>When working the final match of the team district or Individual finals for the 1</a:t>
            </a:r>
            <a:r>
              <a:rPr lang="en-US" sz="2000" baseline="30000" dirty="0"/>
              <a:t>st</a:t>
            </a:r>
            <a:r>
              <a:rPr lang="en-US" sz="2000" dirty="0"/>
              <a:t> &amp; 2</a:t>
            </a:r>
            <a:r>
              <a:rPr lang="en-US" sz="2000" baseline="30000" dirty="0"/>
              <a:t>nd</a:t>
            </a:r>
            <a:r>
              <a:rPr lang="en-US" sz="2000" dirty="0"/>
              <a:t> or 3</a:t>
            </a:r>
            <a:r>
              <a:rPr lang="en-US" sz="2000" baseline="30000" dirty="0"/>
              <a:t>rd</a:t>
            </a:r>
            <a:r>
              <a:rPr lang="en-US" sz="2000" dirty="0"/>
              <a:t> &amp; 4th, we will be using the two man system.</a:t>
            </a:r>
            <a:br>
              <a:rPr lang="en-US" sz="2000" dirty="0"/>
            </a:br>
            <a:br>
              <a:rPr lang="en-US" sz="2000" dirty="0"/>
            </a:br>
            <a:r>
              <a:rPr lang="en-US" sz="2000" dirty="0"/>
              <a:t>I know that some of you do not like assistants but they can be your best friend when issues come up. I will tell you from my experience and most veterans, we have no problem with assistants. They can be a useful tool when a locked hands on the opposite site or support from them when you make a tough call. To believe or give the impression that they are not needed, could leave you vulnerable or he could say, didn’t see it because you told him you didn’t need his help.</a:t>
            </a:r>
          </a:p>
          <a:p>
            <a:r>
              <a:rPr lang="en-US" sz="2000" dirty="0"/>
              <a:t>Be careful!</a:t>
            </a:r>
          </a:p>
          <a:p>
            <a:endParaRPr lang="en-US" dirty="0"/>
          </a:p>
        </p:txBody>
      </p:sp>
    </p:spTree>
    <p:extLst>
      <p:ext uri="{BB962C8B-B14F-4D97-AF65-F5344CB8AC3E}">
        <p14:creationId xmlns:p14="http://schemas.microsoft.com/office/powerpoint/2010/main" val="917482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E2A15-DEFA-6A92-F69A-AFDB7CFD8A24}"/>
              </a:ext>
            </a:extLst>
          </p:cNvPr>
          <p:cNvSpPr>
            <a:spLocks noGrp="1"/>
          </p:cNvSpPr>
          <p:nvPr>
            <p:ph type="title"/>
          </p:nvPr>
        </p:nvSpPr>
        <p:spPr/>
        <p:txBody>
          <a:bodyPr/>
          <a:lstStyle/>
          <a:p>
            <a:r>
              <a:rPr lang="en-US" dirty="0"/>
              <a:t>Point of emphasis</a:t>
            </a:r>
          </a:p>
        </p:txBody>
      </p:sp>
      <p:sp>
        <p:nvSpPr>
          <p:cNvPr id="3" name="Content Placeholder 2">
            <a:extLst>
              <a:ext uri="{FF2B5EF4-FFF2-40B4-BE49-F238E27FC236}">
                <a16:creationId xmlns:a16="http://schemas.microsoft.com/office/drawing/2014/main" id="{F5501957-40FF-6D3F-41A4-F6A7062E3826}"/>
              </a:ext>
            </a:extLst>
          </p:cNvPr>
          <p:cNvSpPr>
            <a:spLocks noGrp="1"/>
          </p:cNvSpPr>
          <p:nvPr>
            <p:ph idx="1"/>
          </p:nvPr>
        </p:nvSpPr>
        <p:spPr>
          <a:xfrm>
            <a:off x="1373519" y="1050762"/>
            <a:ext cx="9603275" cy="4340906"/>
          </a:xfrm>
        </p:spPr>
        <p:txBody>
          <a:bodyPr/>
          <a:lstStyle/>
          <a:p>
            <a:r>
              <a:rPr lang="en-US" sz="2000" b="1" u="sng" dirty="0"/>
              <a:t>Restricted Breathing:</a:t>
            </a:r>
            <a:r>
              <a:rPr lang="en-US" sz="2000" dirty="0"/>
              <a:t> Recently, several wrestlers have been "choked out" during wrestling. We need to pay special attention to holds/maneuvers that restrict the airways or blood flow. These are illegal and must be </a:t>
            </a:r>
            <a:r>
              <a:rPr lang="en-US" sz="2000" b="1" dirty="0"/>
              <a:t>immediately stopped.</a:t>
            </a:r>
            <a:r>
              <a:rPr lang="en-US" sz="2000" dirty="0"/>
              <a:t> </a:t>
            </a:r>
            <a:r>
              <a:rPr lang="en-US" sz="2000" b="1" u="sng" dirty="0"/>
              <a:t>Rule 5.14.2</a:t>
            </a:r>
            <a:r>
              <a:rPr lang="en-US" sz="2000" dirty="0"/>
              <a:t>... </a:t>
            </a:r>
            <a:r>
              <a:rPr lang="en-US" sz="2000" b="1" i="1" dirty="0"/>
              <a:t>Any hold/maneuver with the pressure exerted over the opponent's mouth, nose, throat, or neck that restricts breathing or circulation is illegal</a:t>
            </a:r>
            <a:endParaRPr lang="en-US" b="1" i="1" dirty="0"/>
          </a:p>
          <a:p>
            <a:r>
              <a:rPr lang="en-US" sz="2000" b="1" i="1" dirty="0"/>
              <a:t>In MOST situations, neck pressure is on the “elbow” side not the hand side.</a:t>
            </a:r>
          </a:p>
          <a:p>
            <a:endParaRPr lang="en-US" sz="2000" dirty="0"/>
          </a:p>
          <a:p>
            <a:endParaRPr lang="en-US" dirty="0"/>
          </a:p>
        </p:txBody>
      </p:sp>
      <p:pic>
        <p:nvPicPr>
          <p:cNvPr id="1028" name="Picture 4" descr="Front Headlock Counter to Single-Leg ...">
            <a:extLst>
              <a:ext uri="{FF2B5EF4-FFF2-40B4-BE49-F238E27FC236}">
                <a16:creationId xmlns:a16="http://schemas.microsoft.com/office/drawing/2014/main" id="{1CDB4954-1E95-A1FE-2E71-AF4729A92C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3331" y="3648592"/>
            <a:ext cx="2600325" cy="17621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ont headlock: how common is this hold ...">
            <a:extLst>
              <a:ext uri="{FF2B5EF4-FFF2-40B4-BE49-F238E27FC236}">
                <a16:creationId xmlns:a16="http://schemas.microsoft.com/office/drawing/2014/main" id="{BC92891C-A512-85A3-52F8-76BB5D6E9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420" y="3758943"/>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260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3F7AFA-B7DC-3741-09D0-37AAEE6A2D37}"/>
              </a:ext>
            </a:extLst>
          </p:cNvPr>
          <p:cNvSpPr>
            <a:spLocks noGrp="1"/>
          </p:cNvSpPr>
          <p:nvPr>
            <p:ph idx="1"/>
          </p:nvPr>
        </p:nvSpPr>
        <p:spPr/>
        <p:txBody>
          <a:bodyPr/>
          <a:lstStyle/>
          <a:p>
            <a:r>
              <a:rPr lang="en-US" sz="2000" b="1" u="sng" dirty="0"/>
              <a:t>Blood Time</a:t>
            </a:r>
            <a:r>
              <a:rPr lang="en-US" sz="2000" b="1" dirty="0"/>
              <a:t>: </a:t>
            </a:r>
            <a:r>
              <a:rPr lang="en-US" sz="2000" dirty="0"/>
              <a:t>The match shall be stopped for any wrestler who is bleeding, has an open wound, has any amount of blood on their uniform, or has blood on themselves, shall be directed to be treated until the bleeding is stopped, the wound is covered, the uniform and/or body is appropriately cleaned, and the uniform is changed before returning to competition. </a:t>
            </a:r>
            <a:r>
              <a:rPr lang="en-US" sz="2000" b="1" dirty="0"/>
              <a:t>Rule 8.2.8...</a:t>
            </a:r>
            <a:r>
              <a:rPr lang="en-US" sz="2000" dirty="0"/>
              <a:t>The official interpretation is to </a:t>
            </a:r>
            <a:r>
              <a:rPr lang="en-US" sz="2000" b="1" u="sng" dirty="0"/>
              <a:t>keep blood time running if additional</a:t>
            </a:r>
            <a:r>
              <a:rPr lang="en-US" sz="2000" u="sng" dirty="0"/>
              <a:t> </a:t>
            </a:r>
            <a:r>
              <a:rPr lang="en-US" sz="2000" b="1" u="sng" dirty="0"/>
              <a:t>measures</a:t>
            </a:r>
            <a:r>
              <a:rPr lang="en-US" sz="2000" dirty="0"/>
              <a:t> are used to control bleeding. That would include, but not be limited to, </a:t>
            </a:r>
            <a:r>
              <a:rPr lang="en-US" sz="2000" b="1" u="sng" dirty="0"/>
              <a:t>using tape</a:t>
            </a:r>
            <a:r>
              <a:rPr lang="en-US" sz="2000" dirty="0"/>
              <a:t> to keep the nose plug in place or to cover a wound.</a:t>
            </a:r>
          </a:p>
          <a:p>
            <a:endParaRPr lang="en-US" dirty="0"/>
          </a:p>
        </p:txBody>
      </p:sp>
      <p:sp>
        <p:nvSpPr>
          <p:cNvPr id="4" name="TextBox 3">
            <a:extLst>
              <a:ext uri="{FF2B5EF4-FFF2-40B4-BE49-F238E27FC236}">
                <a16:creationId xmlns:a16="http://schemas.microsoft.com/office/drawing/2014/main" id="{44795A16-C681-5CB7-46A3-62CE67C51141}"/>
              </a:ext>
            </a:extLst>
          </p:cNvPr>
          <p:cNvSpPr txBox="1"/>
          <p:nvPr/>
        </p:nvSpPr>
        <p:spPr>
          <a:xfrm>
            <a:off x="1451579" y="0"/>
            <a:ext cx="7367301" cy="584775"/>
          </a:xfrm>
          <a:prstGeom prst="rect">
            <a:avLst/>
          </a:prstGeom>
          <a:noFill/>
        </p:spPr>
        <p:txBody>
          <a:bodyPr wrap="square">
            <a:spAutoFit/>
          </a:bodyPr>
          <a:lstStyle/>
          <a:p>
            <a:r>
              <a:rPr lang="en-US" sz="3200" dirty="0"/>
              <a:t>POINT OF EMPHASIS</a:t>
            </a:r>
          </a:p>
        </p:txBody>
      </p:sp>
    </p:spTree>
    <p:extLst>
      <p:ext uri="{BB962C8B-B14F-4D97-AF65-F5344CB8AC3E}">
        <p14:creationId xmlns:p14="http://schemas.microsoft.com/office/powerpoint/2010/main" val="539284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E72DF-EB74-44D9-CF91-8635F7EA7BC0}"/>
              </a:ext>
            </a:extLst>
          </p:cNvPr>
          <p:cNvSpPr>
            <a:spLocks noGrp="1"/>
          </p:cNvSpPr>
          <p:nvPr>
            <p:ph type="title"/>
          </p:nvPr>
        </p:nvSpPr>
        <p:spPr/>
        <p:txBody>
          <a:bodyPr/>
          <a:lstStyle/>
          <a:p>
            <a:r>
              <a:rPr lang="en-US" dirty="0"/>
              <a:t>Keeping your mind in the match</a:t>
            </a:r>
          </a:p>
        </p:txBody>
      </p:sp>
      <p:sp>
        <p:nvSpPr>
          <p:cNvPr id="3" name="Content Placeholder 2">
            <a:extLst>
              <a:ext uri="{FF2B5EF4-FFF2-40B4-BE49-F238E27FC236}">
                <a16:creationId xmlns:a16="http://schemas.microsoft.com/office/drawing/2014/main" id="{69434F30-C2C1-335D-3B1E-1CDCAD224255}"/>
              </a:ext>
            </a:extLst>
          </p:cNvPr>
          <p:cNvSpPr>
            <a:spLocks noGrp="1"/>
          </p:cNvSpPr>
          <p:nvPr>
            <p:ph idx="1"/>
          </p:nvPr>
        </p:nvSpPr>
        <p:spPr/>
        <p:txBody>
          <a:bodyPr>
            <a:normAutofit/>
          </a:bodyPr>
          <a:lstStyle/>
          <a:p>
            <a:r>
              <a:rPr lang="en-US" b="1" dirty="0"/>
              <a:t>Make sure you know what has happened in your match – Stalling or warnings</a:t>
            </a:r>
            <a:endParaRPr lang="en-US" dirty="0"/>
          </a:p>
          <a:p>
            <a:r>
              <a:rPr lang="en-US" b="1" dirty="0"/>
              <a:t>Check with the table before starting overtime so you don’t have a problem.</a:t>
            </a:r>
            <a:endParaRPr lang="en-US" dirty="0"/>
          </a:p>
          <a:p>
            <a:endParaRPr lang="en-US" dirty="0"/>
          </a:p>
          <a:p>
            <a:endParaRPr lang="en-US" dirty="0"/>
          </a:p>
        </p:txBody>
      </p:sp>
    </p:spTree>
    <p:extLst>
      <p:ext uri="{BB962C8B-B14F-4D97-AF65-F5344CB8AC3E}">
        <p14:creationId xmlns:p14="http://schemas.microsoft.com/office/powerpoint/2010/main" val="2313949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DA787-E70D-07A0-56EC-06C354AB29D7}"/>
              </a:ext>
            </a:extLst>
          </p:cNvPr>
          <p:cNvSpPr>
            <a:spLocks noGrp="1"/>
          </p:cNvSpPr>
          <p:nvPr>
            <p:ph type="title"/>
          </p:nvPr>
        </p:nvSpPr>
        <p:spPr/>
        <p:txBody>
          <a:bodyPr/>
          <a:lstStyle/>
          <a:p>
            <a:r>
              <a:rPr lang="en-US" dirty="0"/>
              <a:t>Assistant Referee</a:t>
            </a:r>
          </a:p>
        </p:txBody>
      </p:sp>
      <p:sp>
        <p:nvSpPr>
          <p:cNvPr id="3" name="Content Placeholder 2">
            <a:extLst>
              <a:ext uri="{FF2B5EF4-FFF2-40B4-BE49-F238E27FC236}">
                <a16:creationId xmlns:a16="http://schemas.microsoft.com/office/drawing/2014/main" id="{4AC7AEDF-CE1C-A98C-3F33-09FA6170EF42}"/>
              </a:ext>
            </a:extLst>
          </p:cNvPr>
          <p:cNvSpPr>
            <a:spLocks noGrp="1"/>
          </p:cNvSpPr>
          <p:nvPr>
            <p:ph idx="1"/>
          </p:nvPr>
        </p:nvSpPr>
        <p:spPr/>
        <p:txBody>
          <a:bodyPr/>
          <a:lstStyle/>
          <a:p>
            <a:r>
              <a:rPr lang="en-US" dirty="0"/>
              <a:t>Assistant should:</a:t>
            </a:r>
          </a:p>
          <a:p>
            <a:pPr lvl="1"/>
            <a:r>
              <a:rPr lang="en-US" dirty="0"/>
              <a:t>Assist with checking equipment</a:t>
            </a:r>
          </a:p>
          <a:p>
            <a:pPr lvl="1"/>
            <a:r>
              <a:rPr lang="en-US" dirty="0"/>
              <a:t>Always see the clock, start/stop.  Help with decisions as time expires.</a:t>
            </a:r>
          </a:p>
          <a:p>
            <a:pPr lvl="1"/>
            <a:r>
              <a:rPr lang="en-US" dirty="0"/>
              <a:t>Work as a team. Express any opinion to the lead, no visual or verbal that anyone else can see/hear.</a:t>
            </a:r>
          </a:p>
          <a:p>
            <a:r>
              <a:rPr lang="en-US" dirty="0"/>
              <a:t>Stay outside of the 28-foot circle, unless directed otherwise by the LR and at 180 degrees</a:t>
            </a:r>
          </a:p>
          <a:p>
            <a:r>
              <a:rPr lang="en-US" dirty="0"/>
              <a:t>Movement and communication should be constant. Ex: good call or nodding your head.</a:t>
            </a:r>
          </a:p>
          <a:p>
            <a:r>
              <a:rPr lang="en-US" dirty="0"/>
              <a:t>Bring infractions to the LR's immediate attention in a manner that does not draw attention to the AR. </a:t>
            </a:r>
          </a:p>
          <a:p>
            <a:endParaRPr lang="en-US" dirty="0"/>
          </a:p>
        </p:txBody>
      </p:sp>
    </p:spTree>
    <p:extLst>
      <p:ext uri="{BB962C8B-B14F-4D97-AF65-F5344CB8AC3E}">
        <p14:creationId xmlns:p14="http://schemas.microsoft.com/office/powerpoint/2010/main" val="3963394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AAB9C-CF9C-6D83-BB42-F2550E2C4484}"/>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59D7D698-D216-D710-3A63-E6DB36B0A584}"/>
              </a:ext>
            </a:extLst>
          </p:cNvPr>
          <p:cNvSpPr>
            <a:spLocks noGrp="1"/>
          </p:cNvSpPr>
          <p:nvPr>
            <p:ph idx="1"/>
          </p:nvPr>
        </p:nvSpPr>
        <p:spPr/>
        <p:txBody>
          <a:bodyPr/>
          <a:lstStyle/>
          <a:p>
            <a:r>
              <a:rPr lang="en-US" dirty="0"/>
              <a:t>Be responsible for the time. Make sure the clock starts and stops on the LR’s whistle. </a:t>
            </a:r>
          </a:p>
          <a:p>
            <a:r>
              <a:rPr lang="en-US" dirty="0"/>
              <a:t> Watch the clock with wrestlers in your field of vision. </a:t>
            </a:r>
          </a:p>
          <a:p>
            <a:pPr lvl="1"/>
            <a:r>
              <a:rPr lang="en-US" dirty="0"/>
              <a:t>The AR should count down “four, three, two, one … Time!” (Especially if no tapper is present).</a:t>
            </a:r>
          </a:p>
          <a:p>
            <a:r>
              <a:rPr lang="en-US" dirty="0"/>
              <a:t>Assist the LR with injury (including HNC), recovery, and blood time protocol.  Support the LR while on the mat. </a:t>
            </a:r>
          </a:p>
        </p:txBody>
      </p:sp>
    </p:spTree>
    <p:extLst>
      <p:ext uri="{BB962C8B-B14F-4D97-AF65-F5344CB8AC3E}">
        <p14:creationId xmlns:p14="http://schemas.microsoft.com/office/powerpoint/2010/main" val="1486184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02C84-0B8F-323C-26FC-DE891EEADC07}"/>
              </a:ext>
            </a:extLst>
          </p:cNvPr>
          <p:cNvSpPr>
            <a:spLocks noGrp="1"/>
          </p:cNvSpPr>
          <p:nvPr>
            <p:ph type="title"/>
          </p:nvPr>
        </p:nvSpPr>
        <p:spPr/>
        <p:txBody>
          <a:bodyPr/>
          <a:lstStyle/>
          <a:p>
            <a:r>
              <a:rPr lang="en-US" dirty="0"/>
              <a:t>Releasing the tilt or cradle</a:t>
            </a:r>
          </a:p>
        </p:txBody>
      </p:sp>
      <p:sp>
        <p:nvSpPr>
          <p:cNvPr id="3" name="Content Placeholder 2">
            <a:extLst>
              <a:ext uri="{FF2B5EF4-FFF2-40B4-BE49-F238E27FC236}">
                <a16:creationId xmlns:a16="http://schemas.microsoft.com/office/drawing/2014/main" id="{922A1C0C-31B3-70F1-1AD6-352D34DEC61D}"/>
              </a:ext>
            </a:extLst>
          </p:cNvPr>
          <p:cNvSpPr>
            <a:spLocks noGrp="1"/>
          </p:cNvSpPr>
          <p:nvPr>
            <p:ph idx="1"/>
          </p:nvPr>
        </p:nvSpPr>
        <p:spPr/>
        <p:txBody>
          <a:bodyPr/>
          <a:lstStyle/>
          <a:p>
            <a:r>
              <a:rPr lang="en-US" dirty="0"/>
              <a:t>Any move that DOES NOT ALLOW the bottom wrestler to get back to a defensible position means they are still in the same situation. DO NOT award the points while in the same situation. Offensive wrestler must release the arm(s) to allow bottom wrestler to be able to defend again prior to awarding near fall points.</a:t>
            </a:r>
          </a:p>
        </p:txBody>
      </p:sp>
    </p:spTree>
    <p:extLst>
      <p:ext uri="{BB962C8B-B14F-4D97-AF65-F5344CB8AC3E}">
        <p14:creationId xmlns:p14="http://schemas.microsoft.com/office/powerpoint/2010/main" val="3820984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75DC-0673-FBF4-9131-E72C107C2F8C}"/>
              </a:ext>
            </a:extLst>
          </p:cNvPr>
          <p:cNvSpPr>
            <a:spLocks noGrp="1"/>
          </p:cNvSpPr>
          <p:nvPr>
            <p:ph type="title"/>
          </p:nvPr>
        </p:nvSpPr>
        <p:spPr/>
        <p:txBody>
          <a:bodyPr/>
          <a:lstStyle/>
          <a:p>
            <a:r>
              <a:rPr lang="en-US" dirty="0"/>
              <a:t>Chicken Wing</a:t>
            </a:r>
          </a:p>
        </p:txBody>
      </p:sp>
      <p:pic>
        <p:nvPicPr>
          <p:cNvPr id="4" name="Content Placeholder 3">
            <a:extLst>
              <a:ext uri="{FF2B5EF4-FFF2-40B4-BE49-F238E27FC236}">
                <a16:creationId xmlns:a16="http://schemas.microsoft.com/office/drawing/2014/main" id="{CD9B1EDA-E5DD-E60A-EB28-A27ADFBEBF73}"/>
              </a:ext>
            </a:extLst>
          </p:cNvPr>
          <p:cNvPicPr>
            <a:picLocks noGrp="1" noChangeAspect="1"/>
          </p:cNvPicPr>
          <p:nvPr>
            <p:ph idx="1"/>
          </p:nvPr>
        </p:nvPicPr>
        <p:blipFill>
          <a:blip r:embed="rId2"/>
          <a:stretch>
            <a:fillRect/>
          </a:stretch>
        </p:blipFill>
        <p:spPr>
          <a:xfrm>
            <a:off x="3697305" y="1125538"/>
            <a:ext cx="5111715" cy="4340225"/>
          </a:xfrm>
          <a:prstGeom prst="rect">
            <a:avLst/>
          </a:prstGeom>
        </p:spPr>
      </p:pic>
    </p:spTree>
    <p:extLst>
      <p:ext uri="{BB962C8B-B14F-4D97-AF65-F5344CB8AC3E}">
        <p14:creationId xmlns:p14="http://schemas.microsoft.com/office/powerpoint/2010/main" val="2163173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1A615-C6F9-9EC9-4007-F0BA19E70792}"/>
              </a:ext>
            </a:extLst>
          </p:cNvPr>
          <p:cNvSpPr>
            <a:spLocks noGrp="1"/>
          </p:cNvSpPr>
          <p:nvPr>
            <p:ph type="title"/>
          </p:nvPr>
        </p:nvSpPr>
        <p:spPr/>
        <p:txBody>
          <a:bodyPr/>
          <a:lstStyle/>
          <a:p>
            <a:r>
              <a:rPr lang="en-US" dirty="0"/>
              <a:t>Illegal?</a:t>
            </a:r>
          </a:p>
        </p:txBody>
      </p:sp>
      <p:sp>
        <p:nvSpPr>
          <p:cNvPr id="3" name="Content Placeholder 2">
            <a:extLst>
              <a:ext uri="{FF2B5EF4-FFF2-40B4-BE49-F238E27FC236}">
                <a16:creationId xmlns:a16="http://schemas.microsoft.com/office/drawing/2014/main" id="{26CB0199-9652-FCA5-CBA7-9221284F7F08}"/>
              </a:ext>
            </a:extLst>
          </p:cNvPr>
          <p:cNvSpPr>
            <a:spLocks noGrp="1"/>
          </p:cNvSpPr>
          <p:nvPr>
            <p:ph idx="1"/>
          </p:nvPr>
        </p:nvSpPr>
        <p:spPr/>
        <p:txBody>
          <a:bodyPr/>
          <a:lstStyle/>
          <a:p>
            <a:r>
              <a:rPr lang="en-US" dirty="0"/>
              <a:t>As long as there is NO pressure going parallel, you should stop it and call it potentially dangerous. It is NOT an automatic penalty just because the hand is upward.</a:t>
            </a:r>
          </a:p>
          <a:p>
            <a:endParaRPr lang="en-US" dirty="0"/>
          </a:p>
          <a:p>
            <a:pPr marL="0" marR="0" indent="0" algn="l">
              <a:spcBef>
                <a:spcPts val="0"/>
              </a:spcBef>
              <a:spcAft>
                <a:spcPts val="0"/>
              </a:spcAft>
              <a:buNone/>
            </a:pPr>
            <a:endParaRPr lang="en-US" sz="1800" b="0" i="0" dirty="0">
              <a:solidFill>
                <a:srgbClr val="1D2228"/>
              </a:solidFill>
              <a:effectLst/>
              <a:latin typeface="Aptos" panose="020B0004020202020204" pitchFamily="34" charset="0"/>
            </a:endParaRPr>
          </a:p>
          <a:p>
            <a:pPr marL="0" marR="0" indent="0" algn="l">
              <a:spcBef>
                <a:spcPts val="0"/>
              </a:spcBef>
              <a:spcAft>
                <a:spcPts val="0"/>
              </a:spcAft>
              <a:buNone/>
            </a:pPr>
            <a:r>
              <a:rPr lang="en-US" sz="2400" b="0" i="0" dirty="0">
                <a:solidFill>
                  <a:srgbClr val="1D2228"/>
                </a:solidFill>
                <a:effectLst/>
                <a:latin typeface="Aptos" panose="020B0004020202020204" pitchFamily="34" charset="0"/>
              </a:rPr>
              <a:t>If you can catch before it goes </a:t>
            </a:r>
            <a:r>
              <a:rPr lang="en-US" sz="2400" b="1" i="1" dirty="0">
                <a:solidFill>
                  <a:srgbClr val="1D2228"/>
                </a:solidFill>
                <a:effectLst/>
                <a:latin typeface="Aptos" panose="020B0004020202020204" pitchFamily="34" charset="0"/>
              </a:rPr>
              <a:t>beyond the limit of normal range of motion,</a:t>
            </a:r>
            <a:r>
              <a:rPr lang="en-US" sz="2400" b="0" i="0" dirty="0">
                <a:solidFill>
                  <a:srgbClr val="1D2228"/>
                </a:solidFill>
                <a:effectLst/>
                <a:latin typeface="Aptos" panose="020B0004020202020204" pitchFamily="34" charset="0"/>
              </a:rPr>
              <a:t> it would be potentially dangerous</a:t>
            </a:r>
            <a:r>
              <a:rPr lang="en-US" sz="1800" b="0" i="0" dirty="0">
                <a:solidFill>
                  <a:srgbClr val="1D2228"/>
                </a:solidFill>
                <a:effectLst/>
                <a:latin typeface="Aptos" panose="020B0004020202020204" pitchFamily="34" charset="0"/>
              </a:rPr>
              <a:t>.</a:t>
            </a:r>
          </a:p>
          <a:p>
            <a:pPr marL="0" marR="0" algn="l">
              <a:spcBef>
                <a:spcPts val="0"/>
              </a:spcBef>
              <a:spcAft>
                <a:spcPts val="0"/>
              </a:spcAft>
            </a:pPr>
            <a:endParaRPr lang="en-US" sz="1800" b="0" i="0" dirty="0">
              <a:solidFill>
                <a:srgbClr val="1D2228"/>
              </a:solidFill>
              <a:effectLst/>
              <a:latin typeface="Aptos" panose="020B0004020202020204" pitchFamily="34" charset="0"/>
            </a:endParaRPr>
          </a:p>
          <a:p>
            <a:endParaRPr lang="en-US" dirty="0"/>
          </a:p>
        </p:txBody>
      </p:sp>
    </p:spTree>
    <p:extLst>
      <p:ext uri="{BB962C8B-B14F-4D97-AF65-F5344CB8AC3E}">
        <p14:creationId xmlns:p14="http://schemas.microsoft.com/office/powerpoint/2010/main" val="2112259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C8C9E-620C-EF70-548D-021ABDC4BE28}"/>
              </a:ext>
            </a:extLst>
          </p:cNvPr>
          <p:cNvSpPr>
            <a:spLocks noGrp="1"/>
          </p:cNvSpPr>
          <p:nvPr>
            <p:ph type="title"/>
          </p:nvPr>
        </p:nvSpPr>
        <p:spPr>
          <a:xfrm>
            <a:off x="1451578" y="1269610"/>
            <a:ext cx="9603275" cy="1049235"/>
          </a:xfrm>
        </p:spPr>
        <p:txBody>
          <a:bodyPr/>
          <a:lstStyle/>
          <a:p>
            <a:r>
              <a:rPr lang="en-US" dirty="0"/>
              <a:t>Time Change for Farmington middle school</a:t>
            </a:r>
          </a:p>
        </p:txBody>
      </p:sp>
      <p:sp>
        <p:nvSpPr>
          <p:cNvPr id="3" name="Content Placeholder 2">
            <a:extLst>
              <a:ext uri="{FF2B5EF4-FFF2-40B4-BE49-F238E27FC236}">
                <a16:creationId xmlns:a16="http://schemas.microsoft.com/office/drawing/2014/main" id="{14EFC5CA-A023-A4C7-FDF8-9BAECC1A6E8C}"/>
              </a:ext>
            </a:extLst>
          </p:cNvPr>
          <p:cNvSpPr>
            <a:spLocks noGrp="1"/>
          </p:cNvSpPr>
          <p:nvPr>
            <p:ph idx="1"/>
          </p:nvPr>
        </p:nvSpPr>
        <p:spPr/>
        <p:txBody>
          <a:bodyPr/>
          <a:lstStyle/>
          <a:p>
            <a:endParaRPr lang="en-US" dirty="0"/>
          </a:p>
          <a:p>
            <a:endParaRPr lang="en-US" dirty="0"/>
          </a:p>
          <a:p>
            <a:endParaRPr lang="en-US" dirty="0"/>
          </a:p>
          <a:p>
            <a:r>
              <a:rPr lang="en-US" dirty="0"/>
              <a:t>The middle school meets that were scheduled for a 4:00 start are now starting at 3:45.</a:t>
            </a:r>
          </a:p>
        </p:txBody>
      </p:sp>
    </p:spTree>
    <p:extLst>
      <p:ext uri="{BB962C8B-B14F-4D97-AF65-F5344CB8AC3E}">
        <p14:creationId xmlns:p14="http://schemas.microsoft.com/office/powerpoint/2010/main" val="3673048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6503-0034-A81E-58A6-F30AD0928BA8}"/>
              </a:ext>
            </a:extLst>
          </p:cNvPr>
          <p:cNvSpPr>
            <a:spLocks noGrp="1"/>
          </p:cNvSpPr>
          <p:nvPr>
            <p:ph type="title"/>
          </p:nvPr>
        </p:nvSpPr>
        <p:spPr/>
        <p:txBody>
          <a:bodyPr/>
          <a:lstStyle/>
          <a:p>
            <a:r>
              <a:rPr lang="en-US" dirty="0"/>
              <a:t>Rules question</a:t>
            </a:r>
          </a:p>
        </p:txBody>
      </p:sp>
      <p:sp>
        <p:nvSpPr>
          <p:cNvPr id="3" name="Content Placeholder 2">
            <a:extLst>
              <a:ext uri="{FF2B5EF4-FFF2-40B4-BE49-F238E27FC236}">
                <a16:creationId xmlns:a16="http://schemas.microsoft.com/office/drawing/2014/main" id="{3CF30248-5CD1-28EE-8805-B6DAD602C3BC}"/>
              </a:ext>
            </a:extLst>
          </p:cNvPr>
          <p:cNvSpPr>
            <a:spLocks noGrp="1"/>
          </p:cNvSpPr>
          <p:nvPr>
            <p:ph idx="1"/>
          </p:nvPr>
        </p:nvSpPr>
        <p:spPr/>
        <p:txBody>
          <a:bodyPr>
            <a:normAutofit fontScale="32500" lnSpcReduction="20000"/>
          </a:bodyPr>
          <a:lstStyle/>
          <a:p>
            <a:pPr algn="l" rtl="0"/>
            <a:r>
              <a:rPr lang="en-US" sz="5600" b="0" i="0" dirty="0">
                <a:solidFill>
                  <a:srgbClr val="26282A"/>
                </a:solidFill>
                <a:effectLst/>
              </a:rPr>
              <a:t>Offensive wrestler is on his feet behind the defensive wrestler, who is also on his feet. Referee makes stalling signal (audible and hand signal- Rule 7-6; Art. 4(d)) but does not blow whistle to stop match and enforce warning because in judgment of Referee an escape was imminent. Rule 8-1; Art. 2(e)</a:t>
            </a:r>
            <a:br>
              <a:rPr lang="en-US" sz="5600" b="0" i="0" dirty="0">
                <a:solidFill>
                  <a:srgbClr val="26282A"/>
                </a:solidFill>
                <a:effectLst/>
              </a:rPr>
            </a:br>
            <a:br>
              <a:rPr lang="en-US" sz="5600" b="0" i="0" dirty="0">
                <a:solidFill>
                  <a:srgbClr val="26282A"/>
                </a:solidFill>
                <a:effectLst/>
              </a:rPr>
            </a:br>
            <a:endParaRPr lang="en-US" sz="5600" b="0" i="0" dirty="0">
              <a:solidFill>
                <a:srgbClr val="26282A"/>
              </a:solidFill>
              <a:effectLst/>
            </a:endParaRPr>
          </a:p>
          <a:p>
            <a:pPr algn="l" rtl="0"/>
            <a:r>
              <a:rPr lang="en-US" sz="5600" b="0" i="0" dirty="0">
                <a:solidFill>
                  <a:srgbClr val="26282A"/>
                </a:solidFill>
                <a:effectLst/>
              </a:rPr>
              <a:t>Wrestling continues and offensive wrestler drops down to lower portion of defensive wrestlers legs and holds there for a bit but regains control over defensive wrestler.</a:t>
            </a:r>
            <a:br>
              <a:rPr lang="en-US" sz="5600" b="0" i="0" dirty="0">
                <a:solidFill>
                  <a:srgbClr val="26282A"/>
                </a:solidFill>
                <a:effectLst/>
              </a:rPr>
            </a:br>
            <a:endParaRPr lang="en-US" sz="5600" b="0" i="0" dirty="0">
              <a:solidFill>
                <a:srgbClr val="26282A"/>
              </a:solidFill>
              <a:effectLst/>
            </a:endParaRPr>
          </a:p>
          <a:p>
            <a:pPr algn="l" rtl="0"/>
            <a:r>
              <a:rPr lang="en-US" sz="5600" b="0" i="0" dirty="0">
                <a:solidFill>
                  <a:srgbClr val="26282A"/>
                </a:solidFill>
                <a:effectLst/>
              </a:rPr>
              <a:t>Question: If imminent situation does not resolve in points and referee gave warning for stalling.  Is not stopping the match, when the imminent situation clears, create bad time.</a:t>
            </a:r>
            <a:br>
              <a:rPr lang="en-US" sz="5600" b="0" i="0" dirty="0">
                <a:solidFill>
                  <a:srgbClr val="1D2228"/>
                </a:solidFill>
                <a:effectLst/>
              </a:rPr>
            </a:br>
            <a:endParaRPr lang="en-US" sz="5600" b="0" i="0" dirty="0">
              <a:solidFill>
                <a:srgbClr val="1D2228"/>
              </a:solidFill>
              <a:effectLst/>
            </a:endParaRPr>
          </a:p>
          <a:p>
            <a:br>
              <a:rPr lang="en-US" b="0" i="0" dirty="0">
                <a:solidFill>
                  <a:srgbClr val="1D2228"/>
                </a:solidFill>
                <a:effectLst/>
                <a:latin typeface="OpenSans VF"/>
              </a:rPr>
            </a:br>
            <a:endParaRPr lang="en-US" dirty="0"/>
          </a:p>
        </p:txBody>
      </p:sp>
    </p:spTree>
    <p:extLst>
      <p:ext uri="{BB962C8B-B14F-4D97-AF65-F5344CB8AC3E}">
        <p14:creationId xmlns:p14="http://schemas.microsoft.com/office/powerpoint/2010/main" val="3608292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0E49B-DFC6-21A1-3D0E-D23B60122371}"/>
              </a:ext>
            </a:extLst>
          </p:cNvPr>
          <p:cNvSpPr>
            <a:spLocks noGrp="1"/>
          </p:cNvSpPr>
          <p:nvPr>
            <p:ph type="title"/>
          </p:nvPr>
        </p:nvSpPr>
        <p:spPr/>
        <p:txBody>
          <a:bodyPr/>
          <a:lstStyle/>
          <a:p>
            <a:r>
              <a:rPr lang="en-US" dirty="0"/>
              <a:t>answer</a:t>
            </a:r>
          </a:p>
        </p:txBody>
      </p:sp>
      <p:sp>
        <p:nvSpPr>
          <p:cNvPr id="3" name="Content Placeholder 2">
            <a:extLst>
              <a:ext uri="{FF2B5EF4-FFF2-40B4-BE49-F238E27FC236}">
                <a16:creationId xmlns:a16="http://schemas.microsoft.com/office/drawing/2014/main" id="{83BB0E3B-48E2-EB0D-4F59-1AA533F2E138}"/>
              </a:ext>
            </a:extLst>
          </p:cNvPr>
          <p:cNvSpPr>
            <a:spLocks noGrp="1"/>
          </p:cNvSpPr>
          <p:nvPr>
            <p:ph idx="1"/>
          </p:nvPr>
        </p:nvSpPr>
        <p:spPr/>
        <p:txBody>
          <a:bodyPr/>
          <a:lstStyle/>
          <a:p>
            <a:r>
              <a:rPr lang="en-US" b="0" i="0" dirty="0">
                <a:solidFill>
                  <a:srgbClr val="000000"/>
                </a:solidFill>
                <a:effectLst/>
                <a:latin typeface="Arial" panose="020B0604020202020204" pitchFamily="34" charset="0"/>
              </a:rPr>
              <a:t>Regarding stalling on the offensive wrestler, as long as the offensive wrestler is stalling when the defensive wrestler is on his feet, you can award a stalling, without a stoppage. Upon the 2nd stalling, you would award the point and wrestling continues. This would be repeated if it happens again except when 2 points are awarded. </a:t>
            </a:r>
          </a:p>
          <a:p>
            <a:r>
              <a:rPr lang="en-US" b="0" i="0" dirty="0">
                <a:solidFill>
                  <a:srgbClr val="000000"/>
                </a:solidFill>
                <a:effectLst/>
                <a:latin typeface="Arial" panose="020B0604020202020204" pitchFamily="34" charset="0"/>
              </a:rPr>
              <a:t>At that time, you would stop the match and do a re-start, providing the top man choice of position (top, bottom, neutral). </a:t>
            </a:r>
          </a:p>
          <a:p>
            <a:r>
              <a:rPr lang="en-US" b="0" i="0" dirty="0">
                <a:solidFill>
                  <a:srgbClr val="000000"/>
                </a:solidFill>
                <a:effectLst/>
                <a:latin typeface="Arial" panose="020B0604020202020204" pitchFamily="34" charset="0"/>
              </a:rPr>
              <a:t>Imminent is not involved in this situation.</a:t>
            </a:r>
            <a:endParaRPr lang="en-US" dirty="0"/>
          </a:p>
        </p:txBody>
      </p:sp>
    </p:spTree>
    <p:extLst>
      <p:ext uri="{BB962C8B-B14F-4D97-AF65-F5344CB8AC3E}">
        <p14:creationId xmlns:p14="http://schemas.microsoft.com/office/powerpoint/2010/main" val="1160956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0952C-5519-3FDD-6232-22472F707FD0}"/>
              </a:ext>
            </a:extLst>
          </p:cNvPr>
          <p:cNvSpPr>
            <a:spLocks noGrp="1"/>
          </p:cNvSpPr>
          <p:nvPr>
            <p:ph type="title"/>
          </p:nvPr>
        </p:nvSpPr>
        <p:spPr/>
        <p:txBody>
          <a:bodyPr/>
          <a:lstStyle/>
          <a:p>
            <a:r>
              <a:rPr lang="en-US" dirty="0"/>
              <a:t>Poke to the eye</a:t>
            </a:r>
          </a:p>
        </p:txBody>
      </p:sp>
      <p:sp>
        <p:nvSpPr>
          <p:cNvPr id="3" name="Content Placeholder 2">
            <a:extLst>
              <a:ext uri="{FF2B5EF4-FFF2-40B4-BE49-F238E27FC236}">
                <a16:creationId xmlns:a16="http://schemas.microsoft.com/office/drawing/2014/main" id="{F29877E0-1CA2-90D6-F2B8-1157EFC2FD5E}"/>
              </a:ext>
            </a:extLst>
          </p:cNvPr>
          <p:cNvSpPr>
            <a:spLocks noGrp="1"/>
          </p:cNvSpPr>
          <p:nvPr>
            <p:ph idx="1"/>
          </p:nvPr>
        </p:nvSpPr>
        <p:spPr/>
        <p:txBody>
          <a:bodyPr/>
          <a:lstStyle/>
          <a:p>
            <a:r>
              <a:rPr lang="en-US" b="0" i="0" dirty="0">
                <a:solidFill>
                  <a:srgbClr val="222222"/>
                </a:solidFill>
                <a:effectLst/>
                <a:latin typeface="Arial" panose="020B0604020202020204" pitchFamily="34" charset="0"/>
              </a:rPr>
              <a:t>I was talking with a coach about </a:t>
            </a:r>
            <a:r>
              <a:rPr lang="en-US" b="0" i="0" dirty="0" err="1">
                <a:solidFill>
                  <a:srgbClr val="222222"/>
                </a:solidFill>
                <a:effectLst/>
                <a:latin typeface="Arial" panose="020B0604020202020204" pitchFamily="34" charset="0"/>
              </a:rPr>
              <a:t>Reffing</a:t>
            </a:r>
            <a:r>
              <a:rPr lang="en-US" b="0" i="0" dirty="0">
                <a:solidFill>
                  <a:srgbClr val="222222"/>
                </a:solidFill>
                <a:effectLst/>
                <a:latin typeface="Arial" panose="020B0604020202020204" pitchFamily="34" charset="0"/>
              </a:rPr>
              <a:t> in Battle Creek. He says they were calling a poke in the eye as an automatic unnecessary roughness call. He said it was consistent all day. </a:t>
            </a:r>
          </a:p>
          <a:p>
            <a:endParaRPr lang="en-US" dirty="0">
              <a:solidFill>
                <a:srgbClr val="222222"/>
              </a:solidFill>
              <a:latin typeface="Arial" panose="020B0604020202020204" pitchFamily="34" charset="0"/>
            </a:endParaRPr>
          </a:p>
          <a:p>
            <a:r>
              <a:rPr lang="en-US" b="0" i="0" dirty="0">
                <a:solidFill>
                  <a:srgbClr val="222222"/>
                </a:solidFill>
                <a:effectLst/>
                <a:latin typeface="Arial" panose="020B0604020202020204" pitchFamily="34" charset="0"/>
              </a:rPr>
              <a:t>Answer:  </a:t>
            </a:r>
            <a:r>
              <a:rPr lang="en-US" b="0" i="1" dirty="0">
                <a:solidFill>
                  <a:srgbClr val="222222"/>
                </a:solidFill>
                <a:effectLst/>
                <a:latin typeface="Arial" panose="020B0604020202020204" pitchFamily="34" charset="0"/>
              </a:rPr>
              <a:t>Good question. I agree with the call, and it matches the NFHS interpretation. Any poke to the eye is illegal and should be called as such</a:t>
            </a:r>
            <a:r>
              <a:rPr lang="en-US" b="0" i="0" dirty="0">
                <a:solidFill>
                  <a:srgbClr val="222222"/>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3788155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E9EC-06FA-2094-A129-DA784AF4E8A6}"/>
              </a:ext>
            </a:extLst>
          </p:cNvPr>
          <p:cNvSpPr>
            <a:spLocks noGrp="1"/>
          </p:cNvSpPr>
          <p:nvPr>
            <p:ph type="title"/>
          </p:nvPr>
        </p:nvSpPr>
        <p:spPr/>
        <p:txBody>
          <a:bodyPr/>
          <a:lstStyle/>
          <a:p>
            <a:r>
              <a:rPr lang="en-US" dirty="0"/>
              <a:t>Taunting</a:t>
            </a:r>
          </a:p>
        </p:txBody>
      </p:sp>
      <p:sp>
        <p:nvSpPr>
          <p:cNvPr id="3" name="Content Placeholder 2">
            <a:extLst>
              <a:ext uri="{FF2B5EF4-FFF2-40B4-BE49-F238E27FC236}">
                <a16:creationId xmlns:a16="http://schemas.microsoft.com/office/drawing/2014/main" id="{F12D3639-6A83-7564-BAB1-0FA319B8D38C}"/>
              </a:ext>
            </a:extLst>
          </p:cNvPr>
          <p:cNvSpPr>
            <a:spLocks noGrp="1"/>
          </p:cNvSpPr>
          <p:nvPr>
            <p:ph idx="1"/>
          </p:nvPr>
        </p:nvSpPr>
        <p:spPr/>
        <p:txBody>
          <a:bodyPr>
            <a:normAutofit/>
          </a:bodyPr>
          <a:lstStyle/>
          <a:p>
            <a:r>
              <a:rPr lang="en-US" sz="2200" dirty="0"/>
              <a:t>Taunting Rule 5.26 </a:t>
            </a:r>
          </a:p>
          <a:p>
            <a:r>
              <a:rPr lang="en-US" sz="2200" dirty="0"/>
              <a:t> Taunting is any act or action which is intended or designed to embarrass, ridicule, or demean others under any circumstances including on the basis of race, religion, gender, or national origin. </a:t>
            </a:r>
          </a:p>
          <a:p>
            <a:r>
              <a:rPr lang="en-US" sz="2200" dirty="0"/>
              <a:t> NOTE: The NFHS disapproves of any form of taunting which is intended or designed to embarrass, ridicule or demean others under any circumstances including based on race, religion, gender or national origin </a:t>
            </a:r>
          </a:p>
          <a:p>
            <a:r>
              <a:rPr lang="en-US" sz="2200" dirty="0"/>
              <a:t>E.g... Releasing a defensive wrestler off their back from an obvious pinning situation</a:t>
            </a:r>
          </a:p>
        </p:txBody>
      </p:sp>
    </p:spTree>
    <p:extLst>
      <p:ext uri="{BB962C8B-B14F-4D97-AF65-F5344CB8AC3E}">
        <p14:creationId xmlns:p14="http://schemas.microsoft.com/office/powerpoint/2010/main" val="540300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0EA1-A636-305B-0863-8A936C339E66}"/>
              </a:ext>
            </a:extLst>
          </p:cNvPr>
          <p:cNvSpPr>
            <a:spLocks noGrp="1"/>
          </p:cNvSpPr>
          <p:nvPr>
            <p:ph type="title"/>
          </p:nvPr>
        </p:nvSpPr>
        <p:spPr/>
        <p:txBody>
          <a:bodyPr/>
          <a:lstStyle/>
          <a:p>
            <a:r>
              <a:rPr lang="en-US" dirty="0"/>
              <a:t>Question	</a:t>
            </a:r>
          </a:p>
        </p:txBody>
      </p:sp>
      <p:sp>
        <p:nvSpPr>
          <p:cNvPr id="3" name="Content Placeholder 2">
            <a:extLst>
              <a:ext uri="{FF2B5EF4-FFF2-40B4-BE49-F238E27FC236}">
                <a16:creationId xmlns:a16="http://schemas.microsoft.com/office/drawing/2014/main" id="{E807E945-CE65-AADE-EE67-D66A84182B3E}"/>
              </a:ext>
            </a:extLst>
          </p:cNvPr>
          <p:cNvSpPr>
            <a:spLocks noGrp="1"/>
          </p:cNvSpPr>
          <p:nvPr>
            <p:ph idx="1"/>
          </p:nvPr>
        </p:nvSpPr>
        <p:spPr/>
        <p:txBody>
          <a:bodyPr/>
          <a:lstStyle/>
          <a:p>
            <a:r>
              <a:rPr lang="en-US" dirty="0"/>
              <a:t>Do we caution the wrestler who is asking to go neutral after setting the bottom wrestler. It seems to be different everywhere.</a:t>
            </a:r>
          </a:p>
          <a:p>
            <a:endParaRPr lang="en-US" dirty="0"/>
          </a:p>
          <a:p>
            <a:pPr marL="0" indent="0">
              <a:buNone/>
            </a:pPr>
            <a:r>
              <a:rPr lang="en-US" dirty="0"/>
              <a:t>Answer:  According to the NFHS and MHSAA interpretation of Rule 5.19.8, the offensive wrestler </a:t>
            </a:r>
            <a:r>
              <a:rPr lang="en-US" u="sng" dirty="0"/>
              <a:t>MUST</a:t>
            </a:r>
            <a:r>
              <a:rPr lang="en-US" dirty="0"/>
              <a:t> indicate an optional start or an intent to release the defensive wrestler before the official verbally “sets” the defensive wrestler. Failure to do so results in an improper start and a caution is to be given.</a:t>
            </a:r>
          </a:p>
        </p:txBody>
      </p:sp>
    </p:spTree>
    <p:extLst>
      <p:ext uri="{BB962C8B-B14F-4D97-AF65-F5344CB8AC3E}">
        <p14:creationId xmlns:p14="http://schemas.microsoft.com/office/powerpoint/2010/main" val="3229028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2994-2FC3-C47E-185A-E10572CC7766}"/>
              </a:ext>
            </a:extLst>
          </p:cNvPr>
          <p:cNvSpPr>
            <a:spLocks noGrp="1"/>
          </p:cNvSpPr>
          <p:nvPr>
            <p:ph type="title"/>
          </p:nvPr>
        </p:nvSpPr>
        <p:spPr/>
        <p:txBody>
          <a:bodyPr/>
          <a:lstStyle/>
          <a:p>
            <a:r>
              <a:rPr lang="en-US" dirty="0"/>
              <a:t>When the Defensive Wrestler Comes to Their Feet:</a:t>
            </a:r>
          </a:p>
        </p:txBody>
      </p:sp>
      <p:sp>
        <p:nvSpPr>
          <p:cNvPr id="3" name="Content Placeholder 2">
            <a:extLst>
              <a:ext uri="{FF2B5EF4-FFF2-40B4-BE49-F238E27FC236}">
                <a16:creationId xmlns:a16="http://schemas.microsoft.com/office/drawing/2014/main" id="{1E253AA5-C63D-C57D-D495-2273C595D979}"/>
              </a:ext>
            </a:extLst>
          </p:cNvPr>
          <p:cNvSpPr>
            <a:spLocks noGrp="1"/>
          </p:cNvSpPr>
          <p:nvPr>
            <p:ph idx="1"/>
          </p:nvPr>
        </p:nvSpPr>
        <p:spPr/>
        <p:txBody>
          <a:bodyPr>
            <a:normAutofit/>
          </a:bodyPr>
          <a:lstStyle/>
          <a:p>
            <a:r>
              <a:rPr lang="en-US" dirty="0"/>
              <a:t>Pay attention to hand control and fingers. </a:t>
            </a:r>
            <a:br>
              <a:rPr lang="en-US" dirty="0"/>
            </a:br>
            <a:r>
              <a:rPr lang="en-US" dirty="0"/>
              <a:t>If the offensive wrestler does not make an honest attempt to return the defensive wrestler to the mat, the referee will warn and/or penalize the offensive wrestler for stalling. </a:t>
            </a:r>
            <a:r>
              <a:rPr lang="en-US" u="sng" dirty="0">
                <a:solidFill>
                  <a:srgbClr val="FF0000"/>
                </a:solidFill>
              </a:rPr>
              <a:t>YOU DO NOT DO ANY COUNT AND NO 5 SECOND RULE</a:t>
            </a:r>
            <a:br>
              <a:rPr lang="en-US" dirty="0"/>
            </a:br>
            <a:br>
              <a:rPr lang="en-US" dirty="0"/>
            </a:br>
            <a:r>
              <a:rPr lang="en-US" dirty="0"/>
              <a:t>Do not stop the match when making a stalling call in this situation. </a:t>
            </a:r>
            <a:br>
              <a:rPr lang="en-US" dirty="0"/>
            </a:br>
            <a:br>
              <a:rPr lang="en-US" dirty="0"/>
            </a:br>
            <a:r>
              <a:rPr lang="en-US" dirty="0"/>
              <a:t>If an arm(s) of the defensive wrestler is trapped, locked to the side, or the defensive wrestler cannot protect themselves when being lifted off or returned to the mat, the referee shall blow the whistle to stop the move or maneuver as potentially dangerous. </a:t>
            </a:r>
          </a:p>
        </p:txBody>
      </p:sp>
    </p:spTree>
    <p:extLst>
      <p:ext uri="{BB962C8B-B14F-4D97-AF65-F5344CB8AC3E}">
        <p14:creationId xmlns:p14="http://schemas.microsoft.com/office/powerpoint/2010/main" val="1341499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3" name="Picture 12">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id="{1C2A4B30-77D7-4FFB-8B53-A88BD68CA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E12798-CA4C-D8EC-91CC-4B9A935C72DF}"/>
              </a:ext>
            </a:extLst>
          </p:cNvPr>
          <p:cNvSpPr>
            <a:spLocks noGrp="1"/>
          </p:cNvSpPr>
          <p:nvPr>
            <p:ph type="title"/>
          </p:nvPr>
        </p:nvSpPr>
        <p:spPr>
          <a:xfrm>
            <a:off x="1451580" y="804519"/>
            <a:ext cx="4325112" cy="1049235"/>
          </a:xfrm>
        </p:spPr>
        <p:txBody>
          <a:bodyPr vert="horz" lIns="91440" tIns="45720" rIns="91440" bIns="45720" rtlCol="0" anchor="t">
            <a:normAutofit/>
          </a:bodyPr>
          <a:lstStyle/>
          <a:p>
            <a:r>
              <a:rPr lang="en-US" sz="2800"/>
              <a:t>Blair Ride 2.0</a:t>
            </a:r>
          </a:p>
        </p:txBody>
      </p:sp>
      <p:cxnSp>
        <p:nvCxnSpPr>
          <p:cNvPr id="21" name="Straight Connector 20">
            <a:extLst>
              <a:ext uri="{FF2B5EF4-FFF2-40B4-BE49-F238E27FC236}">
                <a16:creationId xmlns:a16="http://schemas.microsoft.com/office/drawing/2014/main" id="{373AAE2E-5D6B-4952-A4BB-546C49F8DE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43251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3" name="Rectangle 22">
            <a:extLst>
              <a:ext uri="{FF2B5EF4-FFF2-40B4-BE49-F238E27FC236}">
                <a16:creationId xmlns:a16="http://schemas.microsoft.com/office/drawing/2014/main" id="{01E4D783-AD45-49E7-B6C7-BBACB8290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Content Placeholder 2">
            <a:extLst>
              <a:ext uri="{FF2B5EF4-FFF2-40B4-BE49-F238E27FC236}">
                <a16:creationId xmlns:a16="http://schemas.microsoft.com/office/drawing/2014/main" id="{FCF1215E-775C-9E84-4E89-F84CC421FD5C}"/>
              </a:ext>
            </a:extLst>
          </p:cNvPr>
          <p:cNvSpPr>
            <a:spLocks noGrp="1"/>
          </p:cNvSpPr>
          <p:nvPr>
            <p:ph type="body" sz="half" idx="2"/>
          </p:nvPr>
        </p:nvSpPr>
        <p:spPr>
          <a:xfrm>
            <a:off x="1451579" y="2015732"/>
            <a:ext cx="4325113" cy="4074172"/>
          </a:xfrm>
        </p:spPr>
        <p:txBody>
          <a:bodyPr vert="horz" lIns="91440" tIns="45720" rIns="91440" bIns="45720" rtlCol="0" anchor="t">
            <a:normAutofit/>
          </a:bodyPr>
          <a:lstStyle/>
          <a:p>
            <a:pPr marL="285750" indent="-228600">
              <a:buFont typeface="Arial" panose="020B0604020202020204" pitchFamily="34" charset="0"/>
              <a:buChar char="•"/>
            </a:pPr>
            <a:r>
              <a:rPr lang="en-US" dirty="0"/>
              <a:t>The Blair ride (Pictured right) is not Potentially Dangerous by application, but is either PD or Illegal by pressure.</a:t>
            </a:r>
          </a:p>
          <a:p>
            <a:pPr marL="285750" indent="-228600">
              <a:buFont typeface="Arial" panose="020B0604020202020204" pitchFamily="34" charset="0"/>
              <a:buChar char="•"/>
            </a:pPr>
            <a:r>
              <a:rPr lang="en-US" dirty="0"/>
              <a:t>Notice the offensive wrestlers elbow in all three pics.  Notice anything in common?</a:t>
            </a:r>
          </a:p>
          <a:p>
            <a:pPr indent="-228600">
              <a:buFont typeface="Arial" panose="020B0604020202020204" pitchFamily="34" charset="0"/>
              <a:buChar char="•"/>
            </a:pPr>
            <a:endParaRPr lang="en-US" dirty="0"/>
          </a:p>
          <a:p>
            <a:pPr indent="-228600">
              <a:buFont typeface="Arial" panose="020B0604020202020204" pitchFamily="34" charset="0"/>
              <a:buChar char="•"/>
            </a:pPr>
            <a:endParaRPr lang="en-US" dirty="0"/>
          </a:p>
        </p:txBody>
      </p:sp>
      <p:pic>
        <p:nvPicPr>
          <p:cNvPr id="5" name="Picture 4" descr="A diagram of a wrestling lesson&#10;&#10;Description automatically generated">
            <a:extLst>
              <a:ext uri="{FF2B5EF4-FFF2-40B4-BE49-F238E27FC236}">
                <a16:creationId xmlns:a16="http://schemas.microsoft.com/office/drawing/2014/main" id="{C4BF95A0-DD27-FF6B-5400-05F9793C2893}"/>
              </a:ext>
            </a:extLst>
          </p:cNvPr>
          <p:cNvPicPr>
            <a:picLocks noChangeAspect="1"/>
          </p:cNvPicPr>
          <p:nvPr/>
        </p:nvPicPr>
        <p:blipFill>
          <a:blip r:embed="rId3"/>
          <a:stretch>
            <a:fillRect/>
          </a:stretch>
        </p:blipFill>
        <p:spPr>
          <a:xfrm>
            <a:off x="6721239" y="804519"/>
            <a:ext cx="4030106" cy="5285385"/>
          </a:xfrm>
          <a:prstGeom prst="rect">
            <a:avLst/>
          </a:prstGeom>
        </p:spPr>
      </p:pic>
    </p:spTree>
    <p:extLst>
      <p:ext uri="{BB962C8B-B14F-4D97-AF65-F5344CB8AC3E}">
        <p14:creationId xmlns:p14="http://schemas.microsoft.com/office/powerpoint/2010/main" val="3439278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DC34E-A164-C8E8-BEC3-22B3FEDC9CD8}"/>
              </a:ext>
            </a:extLst>
          </p:cNvPr>
          <p:cNvSpPr>
            <a:spLocks noGrp="1"/>
          </p:cNvSpPr>
          <p:nvPr>
            <p:ph type="title"/>
          </p:nvPr>
        </p:nvSpPr>
        <p:spPr/>
        <p:txBody>
          <a:bodyPr/>
          <a:lstStyle/>
          <a:p>
            <a:r>
              <a:rPr lang="en-US" dirty="0"/>
              <a:t>Making calls vs calling what you see</a:t>
            </a:r>
          </a:p>
        </p:txBody>
      </p:sp>
      <p:sp>
        <p:nvSpPr>
          <p:cNvPr id="3" name="Content Placeholder 2">
            <a:extLst>
              <a:ext uri="{FF2B5EF4-FFF2-40B4-BE49-F238E27FC236}">
                <a16:creationId xmlns:a16="http://schemas.microsoft.com/office/drawing/2014/main" id="{9BAEADCB-8AAE-6957-1DB3-E67F8CC8189B}"/>
              </a:ext>
            </a:extLst>
          </p:cNvPr>
          <p:cNvSpPr>
            <a:spLocks noGrp="1"/>
          </p:cNvSpPr>
          <p:nvPr>
            <p:ph idx="1"/>
          </p:nvPr>
        </p:nvSpPr>
        <p:spPr/>
        <p:txBody>
          <a:bodyPr>
            <a:normAutofit lnSpcReduction="10000"/>
          </a:bodyPr>
          <a:lstStyle/>
          <a:p>
            <a:r>
              <a:rPr lang="en-US" dirty="0"/>
              <a:t>There have been a few instances this year, of officials seeming to be looking to make a call, instead of calling what they see.</a:t>
            </a:r>
          </a:p>
          <a:p>
            <a:r>
              <a:rPr lang="en-US" dirty="0"/>
              <a:t>Always be prepared to make any call you see.</a:t>
            </a:r>
          </a:p>
          <a:p>
            <a:r>
              <a:rPr lang="en-US" dirty="0"/>
              <a:t>Never be looking to make “A” call.</a:t>
            </a:r>
          </a:p>
          <a:p>
            <a:endParaRPr lang="en-US" dirty="0"/>
          </a:p>
          <a:p>
            <a:r>
              <a:rPr lang="en-US" dirty="0"/>
              <a:t>When you have a situation that is not repeated, or happening for the first time, if Potentially Dangerous is an option, use it.  If something looks weird, Stalemate it.</a:t>
            </a:r>
          </a:p>
          <a:p>
            <a:r>
              <a:rPr lang="en-US" dirty="0"/>
              <a:t>PD and Stalemate are situations where both sides will most likely be fine, and will avoid further issues.</a:t>
            </a:r>
          </a:p>
          <a:p>
            <a:r>
              <a:rPr lang="en-US" dirty="0"/>
              <a:t>DO NOT MAKE A CALL TO MAKE A CALL.</a:t>
            </a:r>
          </a:p>
        </p:txBody>
      </p:sp>
    </p:spTree>
    <p:extLst>
      <p:ext uri="{BB962C8B-B14F-4D97-AF65-F5344CB8AC3E}">
        <p14:creationId xmlns:p14="http://schemas.microsoft.com/office/powerpoint/2010/main" val="2476403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F51AC-95AC-8318-279E-05CB8A8C5C84}"/>
              </a:ext>
            </a:extLst>
          </p:cNvPr>
          <p:cNvSpPr>
            <a:spLocks noGrp="1"/>
          </p:cNvSpPr>
          <p:nvPr>
            <p:ph type="title"/>
          </p:nvPr>
        </p:nvSpPr>
        <p:spPr/>
        <p:txBody>
          <a:bodyPr/>
          <a:lstStyle/>
          <a:p>
            <a:r>
              <a:rPr lang="en-US" dirty="0"/>
              <a:t>Final Officials for 2025</a:t>
            </a:r>
          </a:p>
        </p:txBody>
      </p:sp>
      <p:sp>
        <p:nvSpPr>
          <p:cNvPr id="3" name="Content Placeholder 2">
            <a:extLst>
              <a:ext uri="{FF2B5EF4-FFF2-40B4-BE49-F238E27FC236}">
                <a16:creationId xmlns:a16="http://schemas.microsoft.com/office/drawing/2014/main" id="{F2174D7B-64FB-6BA1-7D09-6CD5C3CBEE20}"/>
              </a:ext>
            </a:extLst>
          </p:cNvPr>
          <p:cNvSpPr>
            <a:spLocks noGrp="1"/>
          </p:cNvSpPr>
          <p:nvPr>
            <p:ph idx="1"/>
          </p:nvPr>
        </p:nvSpPr>
        <p:spPr/>
        <p:txBody>
          <a:bodyPr/>
          <a:lstStyle/>
          <a:p>
            <a:r>
              <a:rPr lang="en-US" dirty="0"/>
              <a:t>Last year, we had 13 at the Individuals and 2 at the Teams for a total of 15.</a:t>
            </a:r>
          </a:p>
          <a:p>
            <a:endParaRPr lang="en-US" dirty="0"/>
          </a:p>
          <a:p>
            <a:r>
              <a:rPr lang="en-US" dirty="0"/>
              <a:t>This year we have 17 at the Individuals and 1 at the Teams for a total 18. </a:t>
            </a:r>
          </a:p>
          <a:p>
            <a:endParaRPr lang="en-US" dirty="0"/>
          </a:p>
          <a:p>
            <a:r>
              <a:rPr lang="en-US" dirty="0"/>
              <a:t>From zone 3 we have a total of 19 at the Individuals and 2 at the Teams for a total of 21.</a:t>
            </a:r>
          </a:p>
          <a:p>
            <a:endParaRPr lang="en-US" dirty="0"/>
          </a:p>
          <a:p>
            <a:r>
              <a:rPr lang="en-US" dirty="0"/>
              <a:t>21 out of 48 used for the finals or 44% from Zone 3… GREAT NUMBERS!!!!</a:t>
            </a:r>
          </a:p>
        </p:txBody>
      </p:sp>
    </p:spTree>
    <p:extLst>
      <p:ext uri="{BB962C8B-B14F-4D97-AF65-F5344CB8AC3E}">
        <p14:creationId xmlns:p14="http://schemas.microsoft.com/office/powerpoint/2010/main" val="723781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350BA-CA90-6F48-63D6-D4852702903D}"/>
              </a:ext>
            </a:extLst>
          </p:cNvPr>
          <p:cNvSpPr>
            <a:spLocks noGrp="1"/>
          </p:cNvSpPr>
          <p:nvPr>
            <p:ph type="title"/>
          </p:nvPr>
        </p:nvSpPr>
        <p:spPr/>
        <p:txBody>
          <a:bodyPr/>
          <a:lstStyle/>
          <a:p>
            <a:r>
              <a:rPr lang="en-US" dirty="0"/>
              <a:t>Final officials for 2025 are:</a:t>
            </a:r>
          </a:p>
        </p:txBody>
      </p:sp>
      <p:sp>
        <p:nvSpPr>
          <p:cNvPr id="3" name="Content Placeholder 2">
            <a:extLst>
              <a:ext uri="{FF2B5EF4-FFF2-40B4-BE49-F238E27FC236}">
                <a16:creationId xmlns:a16="http://schemas.microsoft.com/office/drawing/2014/main" id="{5AADDB1D-7B95-604E-6035-AD95999B52CA}"/>
              </a:ext>
            </a:extLst>
          </p:cNvPr>
          <p:cNvSpPr>
            <a:spLocks noGrp="1"/>
          </p:cNvSpPr>
          <p:nvPr>
            <p:ph idx="1"/>
          </p:nvPr>
        </p:nvSpPr>
        <p:spPr/>
        <p:txBody>
          <a:bodyPr/>
          <a:lstStyle/>
          <a:p>
            <a:r>
              <a:rPr lang="en-US" dirty="0"/>
              <a:t>John Andrews             Tom Arsenault         Mike </a:t>
            </a:r>
            <a:r>
              <a:rPr lang="en-US" dirty="0" err="1"/>
              <a:t>Billiu</a:t>
            </a:r>
            <a:r>
              <a:rPr lang="en-US" dirty="0"/>
              <a:t>              </a:t>
            </a:r>
            <a:r>
              <a:rPr lang="en-US" dirty="0">
                <a:highlight>
                  <a:srgbClr val="FFFF00"/>
                </a:highlight>
              </a:rPr>
              <a:t>Mike Carrier (1</a:t>
            </a:r>
            <a:r>
              <a:rPr lang="en-US" baseline="30000" dirty="0">
                <a:highlight>
                  <a:srgbClr val="FFFF00"/>
                </a:highlight>
              </a:rPr>
              <a:t>st</a:t>
            </a:r>
            <a:r>
              <a:rPr lang="en-US" dirty="0"/>
              <a:t>)</a:t>
            </a:r>
          </a:p>
          <a:p>
            <a:r>
              <a:rPr lang="en-US" dirty="0"/>
              <a:t>Chad </a:t>
            </a:r>
            <a:r>
              <a:rPr lang="en-US" dirty="0" err="1"/>
              <a:t>Davinich</a:t>
            </a:r>
            <a:r>
              <a:rPr lang="en-US" dirty="0"/>
              <a:t>	          Dave Hall                Bobby Hearn          </a:t>
            </a:r>
            <a:r>
              <a:rPr lang="en-US" dirty="0">
                <a:highlight>
                  <a:srgbClr val="FFFF00"/>
                </a:highlight>
              </a:rPr>
              <a:t>Kyle Hucul (1</a:t>
            </a:r>
            <a:r>
              <a:rPr lang="en-US" baseline="30000" dirty="0">
                <a:highlight>
                  <a:srgbClr val="FFFF00"/>
                </a:highlight>
              </a:rPr>
              <a:t>st</a:t>
            </a:r>
            <a:r>
              <a:rPr lang="en-US" dirty="0">
                <a:highlight>
                  <a:srgbClr val="FFFF00"/>
                </a:highlight>
              </a:rPr>
              <a:t>)</a:t>
            </a:r>
          </a:p>
          <a:p>
            <a:r>
              <a:rPr lang="en-US" dirty="0"/>
              <a:t>Gary </a:t>
            </a:r>
            <a:r>
              <a:rPr lang="en-US" dirty="0" err="1"/>
              <a:t>Kowalewski</a:t>
            </a:r>
            <a:r>
              <a:rPr lang="en-US" dirty="0"/>
              <a:t>        Bryan </a:t>
            </a:r>
            <a:r>
              <a:rPr lang="en-US" dirty="0" err="1"/>
              <a:t>Legree</a:t>
            </a:r>
            <a:r>
              <a:rPr lang="en-US" dirty="0"/>
              <a:t>          Steve Livings           Josh </a:t>
            </a:r>
            <a:r>
              <a:rPr lang="en-US" dirty="0" err="1"/>
              <a:t>Orzechowski</a:t>
            </a:r>
            <a:endParaRPr lang="en-US" dirty="0"/>
          </a:p>
          <a:p>
            <a:r>
              <a:rPr lang="en-US" dirty="0"/>
              <a:t>Ron Nagy                   </a:t>
            </a:r>
            <a:r>
              <a:rPr lang="en-US" dirty="0">
                <a:highlight>
                  <a:srgbClr val="FFFF00"/>
                </a:highlight>
              </a:rPr>
              <a:t>Brian Salk (1</a:t>
            </a:r>
            <a:r>
              <a:rPr lang="en-US" baseline="30000" dirty="0">
                <a:highlight>
                  <a:srgbClr val="FFFF00"/>
                </a:highlight>
              </a:rPr>
              <a:t>st</a:t>
            </a:r>
            <a:r>
              <a:rPr lang="en-US" dirty="0"/>
              <a:t>)         Jerrid Schalk           Matt </a:t>
            </a:r>
            <a:r>
              <a:rPr lang="en-US" dirty="0" err="1"/>
              <a:t>Stabley</a:t>
            </a:r>
            <a:r>
              <a:rPr lang="en-US" dirty="0"/>
              <a:t>   </a:t>
            </a:r>
          </a:p>
          <a:p>
            <a:r>
              <a:rPr lang="en-US" dirty="0">
                <a:highlight>
                  <a:srgbClr val="FFFF00"/>
                </a:highlight>
              </a:rPr>
              <a:t>Robert </a:t>
            </a:r>
            <a:r>
              <a:rPr lang="en-US" dirty="0" err="1">
                <a:highlight>
                  <a:srgbClr val="FFFF00"/>
                </a:highlight>
              </a:rPr>
              <a:t>Szukala</a:t>
            </a:r>
            <a:r>
              <a:rPr lang="en-US" dirty="0">
                <a:highlight>
                  <a:srgbClr val="FFFF00"/>
                </a:highlight>
              </a:rPr>
              <a:t> (1</a:t>
            </a:r>
            <a:r>
              <a:rPr lang="en-US" baseline="30000" dirty="0">
                <a:highlight>
                  <a:srgbClr val="FFFF00"/>
                </a:highlight>
              </a:rPr>
              <a:t>st</a:t>
            </a:r>
            <a:r>
              <a:rPr lang="en-US" dirty="0"/>
              <a:t>)     Dave </a:t>
            </a:r>
            <a:r>
              <a:rPr lang="en-US" dirty="0" err="1"/>
              <a:t>Witgen</a:t>
            </a:r>
            <a:r>
              <a:rPr lang="en-US" dirty="0"/>
              <a:t>       </a:t>
            </a:r>
          </a:p>
          <a:p>
            <a:endParaRPr lang="en-US" dirty="0"/>
          </a:p>
          <a:p>
            <a:pPr marL="0" indent="0">
              <a:buNone/>
            </a:pPr>
            <a:r>
              <a:rPr lang="en-US" dirty="0"/>
              <a:t>DOESN’T GET ANY BETTER THAN THIS!!!!!!   </a:t>
            </a:r>
          </a:p>
        </p:txBody>
      </p:sp>
    </p:spTree>
    <p:extLst>
      <p:ext uri="{BB962C8B-B14F-4D97-AF65-F5344CB8AC3E}">
        <p14:creationId xmlns:p14="http://schemas.microsoft.com/office/powerpoint/2010/main" val="4233625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F1A0-0597-F515-27F8-7EC249C2C344}"/>
              </a:ext>
            </a:extLst>
          </p:cNvPr>
          <p:cNvSpPr>
            <a:spLocks noGrp="1"/>
          </p:cNvSpPr>
          <p:nvPr>
            <p:ph type="title"/>
          </p:nvPr>
        </p:nvSpPr>
        <p:spPr/>
        <p:txBody>
          <a:bodyPr/>
          <a:lstStyle/>
          <a:p>
            <a:pPr algn="ctr"/>
            <a:r>
              <a:rPr lang="en-US" dirty="0" err="1"/>
              <a:t>Post-sEASON</a:t>
            </a:r>
            <a:endParaRPr lang="en-US" dirty="0"/>
          </a:p>
        </p:txBody>
      </p:sp>
      <p:sp>
        <p:nvSpPr>
          <p:cNvPr id="3" name="Content Placeholder 2">
            <a:extLst>
              <a:ext uri="{FF2B5EF4-FFF2-40B4-BE49-F238E27FC236}">
                <a16:creationId xmlns:a16="http://schemas.microsoft.com/office/drawing/2014/main" id="{C5689EBB-23FE-643F-395C-C0200D33454B}"/>
              </a:ext>
            </a:extLst>
          </p:cNvPr>
          <p:cNvSpPr>
            <a:spLocks noGrp="1"/>
          </p:cNvSpPr>
          <p:nvPr>
            <p:ph idx="1"/>
          </p:nvPr>
        </p:nvSpPr>
        <p:spPr/>
        <p:txBody>
          <a:bodyPr/>
          <a:lstStyle/>
          <a:p>
            <a:r>
              <a:rPr lang="en-US" sz="2000" b="1" dirty="0"/>
              <a:t>Districts – Team and Individual – </a:t>
            </a:r>
            <a:r>
              <a:rPr lang="en-US" sz="2000" dirty="0"/>
              <a:t>With everything going on, if you are working Wednesday and not Thursday or vice versa and are open and available, let me know and if a problem arises, we can contact you at the last minute. Maybe even have your stuff in the car.</a:t>
            </a:r>
          </a:p>
          <a:p>
            <a:r>
              <a:rPr lang="en-US" sz="2000" dirty="0"/>
              <a:t>We had 8 Individual Districts with 1of ours on Sunday.</a:t>
            </a:r>
          </a:p>
          <a:p>
            <a:endParaRPr lang="en-US" dirty="0"/>
          </a:p>
        </p:txBody>
      </p:sp>
    </p:spTree>
    <p:extLst>
      <p:ext uri="{BB962C8B-B14F-4D97-AF65-F5344CB8AC3E}">
        <p14:creationId xmlns:p14="http://schemas.microsoft.com/office/powerpoint/2010/main" val="877661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FEB91-7BAE-4D7B-694E-533EF0367D2A}"/>
              </a:ext>
            </a:extLst>
          </p:cNvPr>
          <p:cNvSpPr>
            <a:spLocks noGrp="1"/>
          </p:cNvSpPr>
          <p:nvPr>
            <p:ph type="title"/>
          </p:nvPr>
        </p:nvSpPr>
        <p:spPr/>
        <p:txBody>
          <a:bodyPr/>
          <a:lstStyle/>
          <a:p>
            <a:r>
              <a:rPr lang="en-US" dirty="0"/>
              <a:t>Districts information</a:t>
            </a:r>
          </a:p>
        </p:txBody>
      </p:sp>
      <p:sp>
        <p:nvSpPr>
          <p:cNvPr id="3" name="Content Placeholder 2">
            <a:extLst>
              <a:ext uri="{FF2B5EF4-FFF2-40B4-BE49-F238E27FC236}">
                <a16:creationId xmlns:a16="http://schemas.microsoft.com/office/drawing/2014/main" id="{D9CBD036-9092-FFD9-D74C-773A9DB642A9}"/>
              </a:ext>
            </a:extLst>
          </p:cNvPr>
          <p:cNvSpPr>
            <a:spLocks noGrp="1"/>
          </p:cNvSpPr>
          <p:nvPr>
            <p:ph idx="1"/>
          </p:nvPr>
        </p:nvSpPr>
        <p:spPr/>
        <p:txBody>
          <a:bodyPr/>
          <a:lstStyle/>
          <a:p>
            <a:r>
              <a:rPr lang="en-US" b="0" i="0" dirty="0">
                <a:solidFill>
                  <a:srgbClr val="1D2228"/>
                </a:solidFill>
                <a:effectLst/>
              </a:rPr>
              <a:t>Arrival time due to weigh-ins. </a:t>
            </a:r>
          </a:p>
          <a:p>
            <a:r>
              <a:rPr lang="en-US" b="0" i="0" dirty="0">
                <a:solidFill>
                  <a:srgbClr val="1D2228"/>
                </a:solidFill>
                <a:effectLst/>
              </a:rPr>
              <a:t>Draw of wt. class.</a:t>
            </a:r>
          </a:p>
          <a:p>
            <a:r>
              <a:rPr lang="en-US" b="0" i="0" dirty="0">
                <a:solidFill>
                  <a:srgbClr val="1D2228"/>
                </a:solidFill>
                <a:effectLst/>
              </a:rPr>
              <a:t>Districts the official conducts draw and that is where skin checks and weigh-ins start. </a:t>
            </a:r>
            <a:br>
              <a:rPr lang="en-US" b="0" i="0" dirty="0">
                <a:solidFill>
                  <a:srgbClr val="1D2228"/>
                </a:solidFill>
                <a:effectLst/>
              </a:rPr>
            </a:br>
            <a:r>
              <a:rPr lang="en-US" b="0" i="0" dirty="0">
                <a:solidFill>
                  <a:srgbClr val="1D2228"/>
                </a:solidFill>
                <a:effectLst/>
              </a:rPr>
              <a:t>Regionals wt. class is provided by MHSAA. </a:t>
            </a:r>
          </a:p>
          <a:p>
            <a:r>
              <a:rPr lang="en-US" b="0" i="0" dirty="0">
                <a:solidFill>
                  <a:srgbClr val="1D2228"/>
                </a:solidFill>
                <a:effectLst/>
              </a:rPr>
              <a:t>Dress code :white and black stripes only or is grey an option ? We  can wear MHSAA issued finals jerseys. </a:t>
            </a:r>
          </a:p>
          <a:p>
            <a:r>
              <a:rPr lang="en-US" b="0" i="0" dirty="0">
                <a:solidFill>
                  <a:srgbClr val="1D2228"/>
                </a:solidFill>
                <a:effectLst/>
              </a:rPr>
              <a:t>Emphasize to call official to table to avoid penalties. </a:t>
            </a:r>
          </a:p>
          <a:p>
            <a:r>
              <a:rPr lang="en-US" b="0" i="0" dirty="0">
                <a:solidFill>
                  <a:srgbClr val="1D2228"/>
                </a:solidFill>
                <a:effectLst/>
              </a:rPr>
              <a:t>How we will call tap-outs as an association.</a:t>
            </a:r>
            <a:endParaRPr lang="en-US" dirty="0"/>
          </a:p>
        </p:txBody>
      </p:sp>
    </p:spTree>
    <p:extLst>
      <p:ext uri="{BB962C8B-B14F-4D97-AF65-F5344CB8AC3E}">
        <p14:creationId xmlns:p14="http://schemas.microsoft.com/office/powerpoint/2010/main" val="3209232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5E97F-A4C4-0678-921F-8EC2278035A7}"/>
              </a:ext>
            </a:extLst>
          </p:cNvPr>
          <p:cNvSpPr>
            <a:spLocks noGrp="1"/>
          </p:cNvSpPr>
          <p:nvPr>
            <p:ph type="title"/>
          </p:nvPr>
        </p:nvSpPr>
        <p:spPr/>
        <p:txBody>
          <a:bodyPr/>
          <a:lstStyle/>
          <a:p>
            <a:r>
              <a:rPr lang="en-US" dirty="0"/>
              <a:t>Post Season</a:t>
            </a:r>
          </a:p>
        </p:txBody>
      </p:sp>
      <p:sp>
        <p:nvSpPr>
          <p:cNvPr id="3" name="Content Placeholder 2">
            <a:extLst>
              <a:ext uri="{FF2B5EF4-FFF2-40B4-BE49-F238E27FC236}">
                <a16:creationId xmlns:a16="http://schemas.microsoft.com/office/drawing/2014/main" id="{B4A9B7BC-5FF4-B066-9F96-CF1ECC6E2CCB}"/>
              </a:ext>
            </a:extLst>
          </p:cNvPr>
          <p:cNvSpPr>
            <a:spLocks noGrp="1"/>
          </p:cNvSpPr>
          <p:nvPr>
            <p:ph idx="1"/>
          </p:nvPr>
        </p:nvSpPr>
        <p:spPr>
          <a:xfrm>
            <a:off x="1380227" y="1371600"/>
            <a:ext cx="9674628" cy="4094745"/>
          </a:xfrm>
        </p:spPr>
        <p:txBody>
          <a:bodyPr>
            <a:normAutofit/>
          </a:bodyPr>
          <a:lstStyle/>
          <a:p>
            <a:pPr marL="0" indent="0">
              <a:buNone/>
            </a:pPr>
            <a:r>
              <a:rPr lang="en-US" dirty="0"/>
              <a:t>Individual Tournament </a:t>
            </a:r>
          </a:p>
          <a:p>
            <a:pPr marL="0" indent="0">
              <a:buNone/>
            </a:pPr>
            <a:r>
              <a:rPr lang="en-US" dirty="0"/>
              <a:t>District $250.00 •</a:t>
            </a:r>
          </a:p>
          <a:p>
            <a:pPr marL="0" indent="0">
              <a:buNone/>
            </a:pPr>
            <a:r>
              <a:rPr lang="en-US" dirty="0"/>
              <a:t>Regional $250.00 </a:t>
            </a:r>
            <a:br>
              <a:rPr lang="en-US" dirty="0"/>
            </a:br>
            <a:r>
              <a:rPr lang="en-US" dirty="0"/>
              <a:t> Note: The one assigned head official shall receive an additional $15 for conducting </a:t>
            </a:r>
            <a:br>
              <a:rPr lang="en-US" dirty="0"/>
            </a:br>
            <a:r>
              <a:rPr lang="en-US" dirty="0"/>
              <a:t>          inspections, observing the weigh-in, and serving on the Grievance Committee. </a:t>
            </a:r>
          </a:p>
          <a:p>
            <a:pPr marL="0" indent="0">
              <a:buNone/>
            </a:pPr>
            <a:r>
              <a:rPr lang="en-US" u="sng" dirty="0"/>
              <a:t>Team Tournament </a:t>
            </a:r>
          </a:p>
          <a:p>
            <a:pPr marL="0" indent="0">
              <a:buNone/>
            </a:pPr>
            <a:r>
              <a:rPr lang="en-US" dirty="0"/>
              <a:t> District $130.00 </a:t>
            </a:r>
          </a:p>
          <a:p>
            <a:pPr marL="0" indent="0">
              <a:buNone/>
            </a:pPr>
            <a:r>
              <a:rPr lang="en-US" dirty="0"/>
              <a:t> Regional $145.00</a:t>
            </a:r>
          </a:p>
        </p:txBody>
      </p:sp>
    </p:spTree>
    <p:extLst>
      <p:ext uri="{BB962C8B-B14F-4D97-AF65-F5344CB8AC3E}">
        <p14:creationId xmlns:p14="http://schemas.microsoft.com/office/powerpoint/2010/main" val="295534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E27A3-577A-39A3-6F4B-1F6C148B25E0}"/>
              </a:ext>
            </a:extLst>
          </p:cNvPr>
          <p:cNvSpPr>
            <a:spLocks noGrp="1"/>
          </p:cNvSpPr>
          <p:nvPr>
            <p:ph type="title"/>
          </p:nvPr>
        </p:nvSpPr>
        <p:spPr>
          <a:xfrm>
            <a:off x="1488902" y="0"/>
            <a:ext cx="9603275" cy="1049235"/>
          </a:xfrm>
        </p:spPr>
        <p:txBody>
          <a:bodyPr>
            <a:normAutofit/>
          </a:bodyPr>
          <a:lstStyle/>
          <a:p>
            <a:r>
              <a:rPr lang="en-US" sz="4800" dirty="0"/>
              <a:t>Team District Schedule</a:t>
            </a:r>
          </a:p>
        </p:txBody>
      </p:sp>
      <p:sp>
        <p:nvSpPr>
          <p:cNvPr id="3" name="Content Placeholder 2">
            <a:extLst>
              <a:ext uri="{FF2B5EF4-FFF2-40B4-BE49-F238E27FC236}">
                <a16:creationId xmlns:a16="http://schemas.microsoft.com/office/drawing/2014/main" id="{4EC1F00A-F0DC-949B-C100-E177F3CCC2D4}"/>
              </a:ext>
            </a:extLst>
          </p:cNvPr>
          <p:cNvSpPr>
            <a:spLocks noGrp="1"/>
          </p:cNvSpPr>
          <p:nvPr>
            <p:ph idx="1"/>
          </p:nvPr>
        </p:nvSpPr>
        <p:spPr>
          <a:xfrm>
            <a:off x="382555" y="1238250"/>
            <a:ext cx="11439331" cy="4815231"/>
          </a:xfrm>
        </p:spPr>
        <p:txBody>
          <a:bodyPr>
            <a:normAutofit/>
          </a:bodyPr>
          <a:lstStyle/>
          <a:p>
            <a:r>
              <a:rPr lang="en-US" sz="1400" dirty="0"/>
              <a:t>Time Schedule</a:t>
            </a:r>
          </a:p>
          <a:p>
            <a:r>
              <a:rPr lang="en-US" sz="1400" dirty="0"/>
              <a:t> Wrestling may not begin before 3:30 p.m. but must begin by 6:00 p.m.</a:t>
            </a:r>
          </a:p>
          <a:p>
            <a:r>
              <a:rPr lang="en-US" sz="1400" dirty="0"/>
              <a:t> Shoulder-to-shoulder weigh-ins are to be conducted on-site 60 MINUTES before the meet is scheduled to begin. Weigh-in shall be conducted as stated in the MHSAA Weigh-In Procedures (MHSAA.com).</a:t>
            </a:r>
          </a:p>
          <a:p>
            <a:r>
              <a:rPr lang="en-US" sz="1400" dirty="0"/>
              <a:t> A referee and, when possible, a physician (MD, DO, PA, or NP) with experience in skin conditions (dermatologist, for example) shall inspect contestants before they are allowed to weigh-in. After entering, wrestlers are to remain in the weigh-in area until they have completed the weigh-in.  </a:t>
            </a:r>
          </a:p>
          <a:p>
            <a:r>
              <a:rPr lang="en-US" sz="1400" dirty="0"/>
              <a:t>One scale shall be used in the Team weigh-in and begin with the drawn weight class.  </a:t>
            </a:r>
          </a:p>
          <a:p>
            <a:r>
              <a:rPr lang="en-US" sz="1400" dirty="0"/>
              <a:t>The official facilitating the weigh-in shall call up each weight class accordingly. If there is a point where wrestlers choose not to step on the scale (wanting to wait to see who steps on the scale for the other team), the official will call the weight class for a final time and then will move on to the next weight class. The weigh-in concludes after the last weight class</a:t>
            </a:r>
          </a:p>
          <a:p>
            <a:r>
              <a:rPr lang="en-US" sz="1400" dirty="0"/>
              <a:t> The weigh-in shall be up to one hour in length, and the exact weight of each contestant shall be recorded on the Team Weigh-In Form. </a:t>
            </a:r>
          </a:p>
          <a:p>
            <a:r>
              <a:rPr lang="en-US" sz="1400" dirty="0"/>
              <a:t>There is to be a ten (10) minute break between the Semifinal and Final rounds of wrestling. The weight drawn shall be the starting weight class for the Semifinal match(es) and weigh-in. For the Final match, the starting weight class shall be one above the Semifinal starting weight as prescribed by NFHS Wrestling Rule 1-1-2. </a:t>
            </a:r>
          </a:p>
          <a:p>
            <a:pPr marL="0" indent="0">
              <a:buNone/>
            </a:pPr>
            <a:endParaRPr lang="en-US" sz="900" dirty="0"/>
          </a:p>
        </p:txBody>
      </p:sp>
    </p:spTree>
    <p:extLst>
      <p:ext uri="{BB962C8B-B14F-4D97-AF65-F5344CB8AC3E}">
        <p14:creationId xmlns:p14="http://schemas.microsoft.com/office/powerpoint/2010/main" val="721766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3D357-F199-9590-77C5-7A71AD044D7C}"/>
              </a:ext>
            </a:extLst>
          </p:cNvPr>
          <p:cNvSpPr>
            <a:spLocks noGrp="1"/>
          </p:cNvSpPr>
          <p:nvPr>
            <p:ph type="title"/>
          </p:nvPr>
        </p:nvSpPr>
        <p:spPr/>
        <p:txBody>
          <a:bodyPr/>
          <a:lstStyle/>
          <a:p>
            <a:r>
              <a:rPr lang="en-US" dirty="0"/>
              <a:t>Inspections and Weigh-Ins</a:t>
            </a:r>
          </a:p>
        </p:txBody>
      </p:sp>
      <p:sp>
        <p:nvSpPr>
          <p:cNvPr id="3" name="Content Placeholder 2">
            <a:extLst>
              <a:ext uri="{FF2B5EF4-FFF2-40B4-BE49-F238E27FC236}">
                <a16:creationId xmlns:a16="http://schemas.microsoft.com/office/drawing/2014/main" id="{9CE52DCF-601B-4E47-325E-F56B5C6E1BA2}"/>
              </a:ext>
            </a:extLst>
          </p:cNvPr>
          <p:cNvSpPr>
            <a:spLocks noGrp="1"/>
          </p:cNvSpPr>
          <p:nvPr>
            <p:ph idx="1"/>
          </p:nvPr>
        </p:nvSpPr>
        <p:spPr/>
        <p:txBody>
          <a:bodyPr>
            <a:normAutofit/>
          </a:bodyPr>
          <a:lstStyle/>
          <a:p>
            <a:r>
              <a:rPr lang="en-US" sz="2000" dirty="0"/>
              <a:t>Teams- Weigh-ins: They are 1 hour before wrestling begins </a:t>
            </a:r>
            <a:br>
              <a:rPr lang="en-US" sz="2000" dirty="0"/>
            </a:br>
            <a:r>
              <a:rPr lang="en-US" sz="2000" dirty="0"/>
              <a:t>              so the officials need arrive at the school 1 ½ hour </a:t>
            </a:r>
            <a:br>
              <a:rPr lang="en-US" sz="2000" dirty="0"/>
            </a:br>
            <a:r>
              <a:rPr lang="en-US" sz="2000" dirty="0"/>
              <a:t>              prior to the match, get dressed and be ready to </a:t>
            </a:r>
            <a:br>
              <a:rPr lang="en-US" sz="2000" dirty="0"/>
            </a:br>
            <a:r>
              <a:rPr lang="en-US" sz="2000" dirty="0"/>
              <a:t>              do weigh-ins.</a:t>
            </a:r>
          </a:p>
          <a:p>
            <a:endParaRPr lang="en-US" sz="2000" dirty="0"/>
          </a:p>
          <a:p>
            <a:r>
              <a:rPr lang="en-US" sz="2000" dirty="0"/>
              <a:t>Individual Districts: Weigh-ins are 1 ½ hours prior to wrestling </a:t>
            </a:r>
            <a:br>
              <a:rPr lang="en-US" sz="2000" dirty="0"/>
            </a:br>
            <a:r>
              <a:rPr lang="en-US" sz="2000" dirty="0"/>
              <a:t>              so you need arrive at 7:30 am to be dressed and </a:t>
            </a:r>
            <a:br>
              <a:rPr lang="en-US" sz="2000" dirty="0"/>
            </a:br>
            <a:r>
              <a:rPr lang="en-US" sz="2000" dirty="0"/>
              <a:t>              ready for inspections. It takes everyone to get this </a:t>
            </a:r>
            <a:br>
              <a:rPr lang="en-US" sz="2000" dirty="0"/>
            </a:br>
            <a:r>
              <a:rPr lang="en-US" sz="2000" dirty="0"/>
              <a:t>              taken are of so you can start on time.</a:t>
            </a:r>
          </a:p>
          <a:p>
            <a:endParaRPr lang="en-US" dirty="0"/>
          </a:p>
        </p:txBody>
      </p:sp>
    </p:spTree>
    <p:extLst>
      <p:ext uri="{BB962C8B-B14F-4D97-AF65-F5344CB8AC3E}">
        <p14:creationId xmlns:p14="http://schemas.microsoft.com/office/powerpoint/2010/main" val="88009483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5330</TotalTime>
  <Words>2343</Words>
  <Application>Microsoft Office PowerPoint</Application>
  <PresentationFormat>Widescreen</PresentationFormat>
  <Paragraphs>126</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Aptos</vt:lpstr>
      <vt:lpstr>Arial</vt:lpstr>
      <vt:lpstr>Gill Sans MT</vt:lpstr>
      <vt:lpstr>OpenSans VF</vt:lpstr>
      <vt:lpstr>Gallery</vt:lpstr>
      <vt:lpstr>4th Association Meeting</vt:lpstr>
      <vt:lpstr>Time Change for Farmington middle school</vt:lpstr>
      <vt:lpstr>Final Officials for 2025</vt:lpstr>
      <vt:lpstr>Final officials for 2025 are:</vt:lpstr>
      <vt:lpstr>Post-sEASON</vt:lpstr>
      <vt:lpstr>Districts information</vt:lpstr>
      <vt:lpstr>Post Season</vt:lpstr>
      <vt:lpstr>Team District Schedule</vt:lpstr>
      <vt:lpstr>Inspections and Weigh-Ins</vt:lpstr>
      <vt:lpstr>Pre-Meet Duties</vt:lpstr>
      <vt:lpstr>Working Final matches in post season</vt:lpstr>
      <vt:lpstr>Point of emphasis</vt:lpstr>
      <vt:lpstr>PowerPoint Presentation</vt:lpstr>
      <vt:lpstr>Keeping your mind in the match</vt:lpstr>
      <vt:lpstr>Assistant Referee</vt:lpstr>
      <vt:lpstr>continued</vt:lpstr>
      <vt:lpstr>Releasing the tilt or cradle</vt:lpstr>
      <vt:lpstr>Chicken Wing</vt:lpstr>
      <vt:lpstr>Illegal?</vt:lpstr>
      <vt:lpstr>Rules question</vt:lpstr>
      <vt:lpstr>answer</vt:lpstr>
      <vt:lpstr>Poke to the eye</vt:lpstr>
      <vt:lpstr>Taunting</vt:lpstr>
      <vt:lpstr>Question </vt:lpstr>
      <vt:lpstr>When the Defensive Wrestler Comes to Their Feet:</vt:lpstr>
      <vt:lpstr>Blair Ride 2.0</vt:lpstr>
      <vt:lpstr>Making calls vs calling what you see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4th Association Meeting</dc:title>
  <dc:creator>Ron Nagy</dc:creator>
  <cp:lastModifiedBy>Ron Nagy</cp:lastModifiedBy>
  <cp:revision>42</cp:revision>
  <dcterms:created xsi:type="dcterms:W3CDTF">2025-01-26T16:45:47Z</dcterms:created>
  <dcterms:modified xsi:type="dcterms:W3CDTF">2025-02-04T21:32:42Z</dcterms:modified>
</cp:coreProperties>
</file>