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34"/>
  </p:notesMasterIdLst>
  <p:sldIdLst>
    <p:sldId id="256" r:id="rId5"/>
    <p:sldId id="257" r:id="rId6"/>
    <p:sldId id="260" r:id="rId7"/>
    <p:sldId id="259" r:id="rId8"/>
    <p:sldId id="340" r:id="rId9"/>
    <p:sldId id="321" r:id="rId10"/>
    <p:sldId id="345" r:id="rId11"/>
    <p:sldId id="350" r:id="rId12"/>
    <p:sldId id="334" r:id="rId13"/>
    <p:sldId id="335" r:id="rId14"/>
    <p:sldId id="336" r:id="rId15"/>
    <p:sldId id="290" r:id="rId16"/>
    <p:sldId id="329" r:id="rId17"/>
    <p:sldId id="348" r:id="rId18"/>
    <p:sldId id="349" r:id="rId19"/>
    <p:sldId id="323" r:id="rId20"/>
    <p:sldId id="346" r:id="rId21"/>
    <p:sldId id="306" r:id="rId22"/>
    <p:sldId id="324" r:id="rId23"/>
    <p:sldId id="325" r:id="rId24"/>
    <p:sldId id="307" r:id="rId25"/>
    <p:sldId id="338" r:id="rId26"/>
    <p:sldId id="331" r:id="rId27"/>
    <p:sldId id="308" r:id="rId28"/>
    <p:sldId id="341" r:id="rId29"/>
    <p:sldId id="344" r:id="rId30"/>
    <p:sldId id="347" r:id="rId31"/>
    <p:sldId id="343" r:id="rId32"/>
    <p:sldId id="337"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A6A486-DB53-454F-A4DC-0A2BF51652EE}" v="313" dt="2024-04-12T23:01:16.0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81466" autoAdjust="0"/>
  </p:normalViewPr>
  <p:slideViewPr>
    <p:cSldViewPr snapToGrid="0">
      <p:cViewPr varScale="1">
        <p:scale>
          <a:sx n="56" d="100"/>
          <a:sy n="56" d="100"/>
        </p:scale>
        <p:origin x="121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A0B17F-65EF-4577-B126-5B4E43FB4094}" type="doc">
      <dgm:prSet loTypeId="urn:microsoft.com/office/officeart/2005/8/layout/hList1" loCatId="list" qsTypeId="urn:microsoft.com/office/officeart/2005/8/quickstyle/3d1" qsCatId="3D" csTypeId="urn:microsoft.com/office/officeart/2005/8/colors/accent1_2" csCatId="accent1" phldr="1"/>
      <dgm:spPr/>
      <dgm:t>
        <a:bodyPr/>
        <a:lstStyle/>
        <a:p>
          <a:endParaRPr lang="en-CA"/>
        </a:p>
      </dgm:t>
    </dgm:pt>
    <dgm:pt modelId="{D9512A97-2388-41B7-982F-652989C76518}">
      <dgm:prSet phldrT="[Text]" custT="1"/>
      <dgm:spPr/>
      <dgm:t>
        <a:bodyPr/>
        <a:lstStyle/>
        <a:p>
          <a:r>
            <a:rPr lang="en-CA" sz="2400" dirty="0"/>
            <a:t>Single Signboard</a:t>
          </a:r>
        </a:p>
        <a:p>
          <a:r>
            <a:rPr lang="en-CA" sz="1800" i="1" dirty="0"/>
            <a:t>(3-year term)</a:t>
          </a:r>
        </a:p>
      </dgm:t>
    </dgm:pt>
    <dgm:pt modelId="{27E89B98-E36A-4108-94DE-60B9CDE80B9B}" type="parTrans" cxnId="{E7B2BA4D-9806-4DAB-9F57-476BBD409C7A}">
      <dgm:prSet/>
      <dgm:spPr/>
      <dgm:t>
        <a:bodyPr/>
        <a:lstStyle/>
        <a:p>
          <a:endParaRPr lang="en-CA" sz="1200"/>
        </a:p>
      </dgm:t>
    </dgm:pt>
    <dgm:pt modelId="{5496A173-2810-4A33-A16D-CCC0027CFFF9}" type="sibTrans" cxnId="{E7B2BA4D-9806-4DAB-9F57-476BBD409C7A}">
      <dgm:prSet/>
      <dgm:spPr/>
      <dgm:t>
        <a:bodyPr/>
        <a:lstStyle/>
        <a:p>
          <a:endParaRPr lang="en-CA" sz="1200"/>
        </a:p>
      </dgm:t>
    </dgm:pt>
    <dgm:pt modelId="{3A00A98B-4789-4A52-89CA-7974F4CD19EB}">
      <dgm:prSet phldrT="[Text]" custT="1"/>
      <dgm:spPr/>
      <dgm:t>
        <a:bodyPr/>
        <a:lstStyle/>
        <a:p>
          <a:pPr marL="0" indent="0" algn="l">
            <a:buNone/>
          </a:pPr>
          <a:r>
            <a:rPr lang="en-CA" sz="2400" dirty="0"/>
            <a:t>$1,275 per board</a:t>
          </a:r>
        </a:p>
      </dgm:t>
    </dgm:pt>
    <dgm:pt modelId="{C0EA51F6-1936-43AA-9327-E411159FD47F}" type="parTrans" cxnId="{B02EBACF-5B0D-47E3-8BC8-F294C907849F}">
      <dgm:prSet/>
      <dgm:spPr/>
      <dgm:t>
        <a:bodyPr/>
        <a:lstStyle/>
        <a:p>
          <a:endParaRPr lang="en-CA" sz="1200"/>
        </a:p>
      </dgm:t>
    </dgm:pt>
    <dgm:pt modelId="{E74E4754-BE40-4830-94FF-8D5F3ED9051A}" type="sibTrans" cxnId="{B02EBACF-5B0D-47E3-8BC8-F294C907849F}">
      <dgm:prSet/>
      <dgm:spPr/>
      <dgm:t>
        <a:bodyPr/>
        <a:lstStyle/>
        <a:p>
          <a:endParaRPr lang="en-CA" sz="1200"/>
        </a:p>
      </dgm:t>
    </dgm:pt>
    <dgm:pt modelId="{2541237B-49B9-4D3D-930D-05D8E19D63C7}">
      <dgm:prSet phldrT="[Text]" custT="1"/>
      <dgm:spPr/>
      <dgm:t>
        <a:bodyPr/>
        <a:lstStyle/>
        <a:p>
          <a:pPr marL="0" indent="0" algn="l">
            <a:buNone/>
          </a:pPr>
          <a:r>
            <a:rPr lang="en-CA" sz="2400" u="sng" dirty="0"/>
            <a:t>(-$475) costs</a:t>
          </a:r>
        </a:p>
      </dgm:t>
    </dgm:pt>
    <dgm:pt modelId="{66C484A3-1619-4B65-A951-769770E12424}" type="parTrans" cxnId="{3117803C-41EA-4661-B7B5-F2A49C911642}">
      <dgm:prSet/>
      <dgm:spPr/>
      <dgm:t>
        <a:bodyPr/>
        <a:lstStyle/>
        <a:p>
          <a:endParaRPr lang="en-CA" sz="1200"/>
        </a:p>
      </dgm:t>
    </dgm:pt>
    <dgm:pt modelId="{5B4F9803-23AB-4309-8B05-E1F7A27818D9}" type="sibTrans" cxnId="{3117803C-41EA-4661-B7B5-F2A49C911642}">
      <dgm:prSet/>
      <dgm:spPr/>
      <dgm:t>
        <a:bodyPr/>
        <a:lstStyle/>
        <a:p>
          <a:endParaRPr lang="en-CA" sz="1200"/>
        </a:p>
      </dgm:t>
    </dgm:pt>
    <dgm:pt modelId="{9C76BCBB-7888-4D21-9ED3-004D08DA27D0}">
      <dgm:prSet phldrT="[Text]" custT="1"/>
      <dgm:spPr/>
      <dgm:t>
        <a:bodyPr/>
        <a:lstStyle/>
        <a:p>
          <a:r>
            <a:rPr lang="en-CA" sz="2400" dirty="0"/>
            <a:t>Four Signboards</a:t>
          </a:r>
        </a:p>
        <a:p>
          <a:r>
            <a:rPr lang="en-CA" sz="1800" i="1" dirty="0"/>
            <a:t>(3-year term)</a:t>
          </a:r>
        </a:p>
      </dgm:t>
    </dgm:pt>
    <dgm:pt modelId="{083B8098-F658-4A83-8DF0-4FF2BB526889}" type="parTrans" cxnId="{1489F34E-03C0-4301-83E2-34782598873F}">
      <dgm:prSet/>
      <dgm:spPr/>
      <dgm:t>
        <a:bodyPr/>
        <a:lstStyle/>
        <a:p>
          <a:endParaRPr lang="en-CA" sz="1200"/>
        </a:p>
      </dgm:t>
    </dgm:pt>
    <dgm:pt modelId="{5843CA93-85CB-4975-8176-AF7304631BA9}" type="sibTrans" cxnId="{1489F34E-03C0-4301-83E2-34782598873F}">
      <dgm:prSet/>
      <dgm:spPr/>
      <dgm:t>
        <a:bodyPr/>
        <a:lstStyle/>
        <a:p>
          <a:endParaRPr lang="en-CA" sz="1200"/>
        </a:p>
      </dgm:t>
    </dgm:pt>
    <dgm:pt modelId="{6051873E-B2C3-4926-B64E-BA81E8031581}">
      <dgm:prSet phldrT="[Text]" custT="1"/>
      <dgm:spPr/>
      <dgm:t>
        <a:bodyPr/>
        <a:lstStyle/>
        <a:p>
          <a:pPr marL="0" indent="0" algn="l">
            <a:buNone/>
          </a:pPr>
          <a:r>
            <a:rPr lang="en-CA" sz="2400" dirty="0"/>
            <a:t>$4,800 for boards</a:t>
          </a:r>
        </a:p>
      </dgm:t>
    </dgm:pt>
    <dgm:pt modelId="{69DEDA39-ADEA-4CB1-AFCA-9EADC3CFF4D9}" type="parTrans" cxnId="{E9265575-0958-4317-B3A1-54315A18FFB3}">
      <dgm:prSet/>
      <dgm:spPr/>
      <dgm:t>
        <a:bodyPr/>
        <a:lstStyle/>
        <a:p>
          <a:endParaRPr lang="en-CA" sz="1200"/>
        </a:p>
      </dgm:t>
    </dgm:pt>
    <dgm:pt modelId="{94FE7F41-CF2B-4855-BE1F-093EB0EEB933}" type="sibTrans" cxnId="{E9265575-0958-4317-B3A1-54315A18FFB3}">
      <dgm:prSet/>
      <dgm:spPr/>
      <dgm:t>
        <a:bodyPr/>
        <a:lstStyle/>
        <a:p>
          <a:endParaRPr lang="en-CA" sz="1200"/>
        </a:p>
      </dgm:t>
    </dgm:pt>
    <dgm:pt modelId="{25095EDB-AF3F-4FBC-A921-164ED723D581}">
      <dgm:prSet phldrT="[Text]" custT="1"/>
      <dgm:spPr/>
      <dgm:t>
        <a:bodyPr/>
        <a:lstStyle/>
        <a:p>
          <a:pPr>
            <a:spcAft>
              <a:spcPts val="0"/>
            </a:spcAft>
          </a:pPr>
          <a:r>
            <a:rPr lang="en-CA" sz="2400" dirty="0"/>
            <a:t>Bleacher Board / Picnic Table</a:t>
          </a:r>
        </a:p>
        <a:p>
          <a:pPr>
            <a:spcAft>
              <a:spcPct val="35000"/>
            </a:spcAft>
          </a:pPr>
          <a:r>
            <a:rPr lang="en-CA" sz="1800" i="1" dirty="0"/>
            <a:t>(3-year term)</a:t>
          </a:r>
          <a:endParaRPr lang="en-CA" sz="1200" i="1" dirty="0"/>
        </a:p>
      </dgm:t>
    </dgm:pt>
    <dgm:pt modelId="{3E85A401-D2A1-4FC8-9A40-D47AD82B8DDE}" type="parTrans" cxnId="{DA1BA1E6-B086-4D17-A35B-99099BEC2FB8}">
      <dgm:prSet/>
      <dgm:spPr/>
      <dgm:t>
        <a:bodyPr/>
        <a:lstStyle/>
        <a:p>
          <a:endParaRPr lang="en-CA" sz="1200"/>
        </a:p>
      </dgm:t>
    </dgm:pt>
    <dgm:pt modelId="{B1E4B265-3F2B-4FE6-BDB4-C7515E26DEA9}" type="sibTrans" cxnId="{DA1BA1E6-B086-4D17-A35B-99099BEC2FB8}">
      <dgm:prSet/>
      <dgm:spPr/>
      <dgm:t>
        <a:bodyPr/>
        <a:lstStyle/>
        <a:p>
          <a:endParaRPr lang="en-CA" sz="1200"/>
        </a:p>
      </dgm:t>
    </dgm:pt>
    <dgm:pt modelId="{3AD60973-346D-4CAD-B487-6D051672BBC0}">
      <dgm:prSet phldrT="[Text]" custT="1"/>
      <dgm:spPr/>
      <dgm:t>
        <a:bodyPr/>
        <a:lstStyle/>
        <a:p>
          <a:pPr marL="0" indent="0" algn="l">
            <a:buNone/>
          </a:pPr>
          <a:r>
            <a:rPr lang="en-CA" sz="2400" dirty="0"/>
            <a:t>$2,075 per board</a:t>
          </a:r>
        </a:p>
      </dgm:t>
    </dgm:pt>
    <dgm:pt modelId="{2EC8885D-2A3E-4B13-A6A8-D79F5B495D71}" type="parTrans" cxnId="{4191E52C-EFB1-47B8-8F73-CB54123F0CB1}">
      <dgm:prSet/>
      <dgm:spPr/>
      <dgm:t>
        <a:bodyPr/>
        <a:lstStyle/>
        <a:p>
          <a:endParaRPr lang="en-CA" sz="1200"/>
        </a:p>
      </dgm:t>
    </dgm:pt>
    <dgm:pt modelId="{C267311B-66A8-4412-B4F4-EE94E8E98CBF}" type="sibTrans" cxnId="{4191E52C-EFB1-47B8-8F73-CB54123F0CB1}">
      <dgm:prSet/>
      <dgm:spPr/>
      <dgm:t>
        <a:bodyPr/>
        <a:lstStyle/>
        <a:p>
          <a:endParaRPr lang="en-CA" sz="1200"/>
        </a:p>
      </dgm:t>
    </dgm:pt>
    <dgm:pt modelId="{4971D319-6D2C-4394-82A5-CC0FA5315D8C}">
      <dgm:prSet phldrT="[Text]" custT="1"/>
      <dgm:spPr/>
      <dgm:t>
        <a:bodyPr/>
        <a:lstStyle/>
        <a:p>
          <a:pPr marL="0" indent="0" algn="l">
            <a:buNone/>
          </a:pPr>
          <a:r>
            <a:rPr lang="en-CA" sz="2400" dirty="0"/>
            <a:t>$800 shared</a:t>
          </a:r>
        </a:p>
      </dgm:t>
    </dgm:pt>
    <dgm:pt modelId="{5AE5709A-497E-41A0-857F-74E249318691}" type="parTrans" cxnId="{743FEE71-08D8-478A-AFEE-18A336F29A3F}">
      <dgm:prSet/>
      <dgm:spPr/>
      <dgm:t>
        <a:bodyPr/>
        <a:lstStyle/>
        <a:p>
          <a:endParaRPr lang="en-CA"/>
        </a:p>
      </dgm:t>
    </dgm:pt>
    <dgm:pt modelId="{5943E3D1-B7DA-4637-91AF-D1455D168368}" type="sibTrans" cxnId="{743FEE71-08D8-478A-AFEE-18A336F29A3F}">
      <dgm:prSet/>
      <dgm:spPr/>
      <dgm:t>
        <a:bodyPr/>
        <a:lstStyle/>
        <a:p>
          <a:endParaRPr lang="en-CA"/>
        </a:p>
      </dgm:t>
    </dgm:pt>
    <dgm:pt modelId="{D10B3755-86A7-413F-B888-6F1D00ACAF6F}">
      <dgm:prSet phldrT="[Text]" custT="1"/>
      <dgm:spPr/>
      <dgm:t>
        <a:bodyPr/>
        <a:lstStyle/>
        <a:p>
          <a:pPr marL="0" indent="0" algn="ctr">
            <a:buNone/>
          </a:pPr>
          <a:r>
            <a:rPr lang="en-CA" sz="2800" dirty="0">
              <a:solidFill>
                <a:srgbClr val="FF0000"/>
              </a:solidFill>
            </a:rPr>
            <a:t>$400</a:t>
          </a:r>
          <a:br>
            <a:rPr lang="en-CA" sz="2800" dirty="0">
              <a:solidFill>
                <a:srgbClr val="FF0000"/>
              </a:solidFill>
            </a:rPr>
          </a:br>
          <a:r>
            <a:rPr lang="en-CA" sz="2000" dirty="0">
              <a:solidFill>
                <a:srgbClr val="FF0000"/>
              </a:solidFill>
            </a:rPr>
            <a:t>to Seller</a:t>
          </a:r>
        </a:p>
      </dgm:t>
    </dgm:pt>
    <dgm:pt modelId="{AE9C1982-40AD-4D57-9E62-F3ECD77C007A}" type="parTrans" cxnId="{586B1BD6-A6E3-4CF6-B92F-E5FA585F867F}">
      <dgm:prSet/>
      <dgm:spPr/>
      <dgm:t>
        <a:bodyPr/>
        <a:lstStyle/>
        <a:p>
          <a:endParaRPr lang="en-CA"/>
        </a:p>
      </dgm:t>
    </dgm:pt>
    <dgm:pt modelId="{6CC339F4-5FAE-48AD-B16E-ECB2FFBC3D14}" type="sibTrans" cxnId="{586B1BD6-A6E3-4CF6-B92F-E5FA585F867F}">
      <dgm:prSet/>
      <dgm:spPr/>
      <dgm:t>
        <a:bodyPr/>
        <a:lstStyle/>
        <a:p>
          <a:endParaRPr lang="en-CA"/>
        </a:p>
      </dgm:t>
    </dgm:pt>
    <dgm:pt modelId="{72D97ABE-47CD-46BB-A516-484946637C38}">
      <dgm:prSet phldrT="[Text]" custT="1"/>
      <dgm:spPr/>
      <dgm:t>
        <a:bodyPr/>
        <a:lstStyle/>
        <a:p>
          <a:pPr marL="0" indent="0" algn="l">
            <a:buNone/>
          </a:pPr>
          <a:endParaRPr lang="en-CA" sz="2800" dirty="0"/>
        </a:p>
      </dgm:t>
    </dgm:pt>
    <dgm:pt modelId="{123785B5-70A4-4DF2-8770-3420AB6AF588}" type="parTrans" cxnId="{75F8DAE1-D6FB-405A-8596-E2B013D96788}">
      <dgm:prSet/>
      <dgm:spPr/>
      <dgm:t>
        <a:bodyPr/>
        <a:lstStyle/>
        <a:p>
          <a:endParaRPr lang="en-CA"/>
        </a:p>
      </dgm:t>
    </dgm:pt>
    <dgm:pt modelId="{7C568886-66F7-453E-B2FF-FC3ED1ECEF95}" type="sibTrans" cxnId="{75F8DAE1-D6FB-405A-8596-E2B013D96788}">
      <dgm:prSet/>
      <dgm:spPr/>
      <dgm:t>
        <a:bodyPr/>
        <a:lstStyle/>
        <a:p>
          <a:endParaRPr lang="en-CA"/>
        </a:p>
      </dgm:t>
    </dgm:pt>
    <dgm:pt modelId="{B1501317-7566-4BD7-AF34-EF2196AA7C0C}">
      <dgm:prSet custT="1"/>
      <dgm:spPr/>
      <dgm:t>
        <a:bodyPr/>
        <a:lstStyle/>
        <a:p>
          <a:pPr marL="0" indent="0" algn="l">
            <a:buNone/>
            <a:tabLst>
              <a:tab pos="180975" algn="l"/>
            </a:tabLst>
          </a:pPr>
          <a:r>
            <a:rPr lang="en-CA" sz="2400" u="sng" dirty="0"/>
            <a:t>(-$1,675) costs</a:t>
          </a:r>
        </a:p>
      </dgm:t>
    </dgm:pt>
    <dgm:pt modelId="{F172683C-9D91-46E4-B0BE-E511E80D9C09}" type="parTrans" cxnId="{7B874EBB-D665-4655-B427-1911B4CE98AD}">
      <dgm:prSet/>
      <dgm:spPr/>
      <dgm:t>
        <a:bodyPr/>
        <a:lstStyle/>
        <a:p>
          <a:endParaRPr lang="en-CA"/>
        </a:p>
      </dgm:t>
    </dgm:pt>
    <dgm:pt modelId="{4C2A02F7-F379-4FA6-BD63-30E80BCDF3FA}" type="sibTrans" cxnId="{7B874EBB-D665-4655-B427-1911B4CE98AD}">
      <dgm:prSet/>
      <dgm:spPr/>
      <dgm:t>
        <a:bodyPr/>
        <a:lstStyle/>
        <a:p>
          <a:endParaRPr lang="en-CA"/>
        </a:p>
      </dgm:t>
    </dgm:pt>
    <dgm:pt modelId="{4CEAA2C1-574F-46BB-999C-A24E039F7E25}">
      <dgm:prSet custT="1"/>
      <dgm:spPr/>
      <dgm:t>
        <a:bodyPr/>
        <a:lstStyle/>
        <a:p>
          <a:pPr marL="0" indent="0" algn="l">
            <a:buNone/>
            <a:tabLst>
              <a:tab pos="180975" algn="l"/>
            </a:tabLst>
          </a:pPr>
          <a:r>
            <a:rPr lang="en-CA" sz="2400" dirty="0"/>
            <a:t>$3,125 shared</a:t>
          </a:r>
        </a:p>
      </dgm:t>
    </dgm:pt>
    <dgm:pt modelId="{2C0F5369-7750-480E-B75C-15BEEB5866B7}" type="parTrans" cxnId="{769D80A5-3B73-4941-8C8B-55ACFB2E9B78}">
      <dgm:prSet/>
      <dgm:spPr/>
      <dgm:t>
        <a:bodyPr/>
        <a:lstStyle/>
        <a:p>
          <a:endParaRPr lang="en-CA"/>
        </a:p>
      </dgm:t>
    </dgm:pt>
    <dgm:pt modelId="{7831DF4D-A2D5-44D2-AFE6-7246289CC20B}" type="sibTrans" cxnId="{769D80A5-3B73-4941-8C8B-55ACFB2E9B78}">
      <dgm:prSet/>
      <dgm:spPr/>
      <dgm:t>
        <a:bodyPr/>
        <a:lstStyle/>
        <a:p>
          <a:endParaRPr lang="en-CA"/>
        </a:p>
      </dgm:t>
    </dgm:pt>
    <dgm:pt modelId="{6DC92419-EF68-479F-963E-0202EEF8C94D}">
      <dgm:prSet custT="1"/>
      <dgm:spPr/>
      <dgm:t>
        <a:bodyPr/>
        <a:lstStyle/>
        <a:p>
          <a:pPr marL="0" indent="0" algn="l">
            <a:tabLst>
              <a:tab pos="180975" algn="l"/>
            </a:tabLst>
          </a:pPr>
          <a:endParaRPr lang="en-CA" sz="2800" dirty="0"/>
        </a:p>
      </dgm:t>
    </dgm:pt>
    <dgm:pt modelId="{A9517875-4A3F-48D1-A8B1-3D5652B55658}" type="parTrans" cxnId="{EBE09105-F756-47CB-8D6F-45D6E4F84B85}">
      <dgm:prSet/>
      <dgm:spPr/>
      <dgm:t>
        <a:bodyPr/>
        <a:lstStyle/>
        <a:p>
          <a:endParaRPr lang="en-CA"/>
        </a:p>
      </dgm:t>
    </dgm:pt>
    <dgm:pt modelId="{2AED1401-BA23-490F-9A6F-2272083125FA}" type="sibTrans" cxnId="{EBE09105-F756-47CB-8D6F-45D6E4F84B85}">
      <dgm:prSet/>
      <dgm:spPr/>
      <dgm:t>
        <a:bodyPr/>
        <a:lstStyle/>
        <a:p>
          <a:endParaRPr lang="en-CA"/>
        </a:p>
      </dgm:t>
    </dgm:pt>
    <dgm:pt modelId="{7B634CAC-89FC-4432-B798-BD4F2C95E9F7}">
      <dgm:prSet custT="1"/>
      <dgm:spPr/>
      <dgm:t>
        <a:bodyPr/>
        <a:lstStyle/>
        <a:p>
          <a:pPr marL="0" indent="0" algn="ctr">
            <a:buNone/>
            <a:tabLst>
              <a:tab pos="180975" algn="l"/>
            </a:tabLst>
          </a:pPr>
          <a:r>
            <a:rPr lang="en-CA" sz="2800" dirty="0">
              <a:solidFill>
                <a:srgbClr val="FF0000"/>
              </a:solidFill>
            </a:rPr>
            <a:t>$1,562.50</a:t>
          </a:r>
          <a:br>
            <a:rPr lang="en-CA" sz="2800" dirty="0">
              <a:solidFill>
                <a:srgbClr val="FF0000"/>
              </a:solidFill>
            </a:rPr>
          </a:br>
          <a:r>
            <a:rPr lang="en-CA" sz="2000" dirty="0">
              <a:solidFill>
                <a:srgbClr val="FF0000"/>
              </a:solidFill>
            </a:rPr>
            <a:t>to Seller</a:t>
          </a:r>
          <a:endParaRPr lang="en-CA" sz="2000" dirty="0"/>
        </a:p>
      </dgm:t>
    </dgm:pt>
    <dgm:pt modelId="{BB3F475C-CDC9-499B-AC0E-98582A0B4F2B}" type="parTrans" cxnId="{DD2FFACB-2DA0-4AD0-9A4C-B65E892462C1}">
      <dgm:prSet/>
      <dgm:spPr/>
      <dgm:t>
        <a:bodyPr/>
        <a:lstStyle/>
        <a:p>
          <a:endParaRPr lang="en-CA"/>
        </a:p>
      </dgm:t>
    </dgm:pt>
    <dgm:pt modelId="{52ED2C2E-E7B8-433C-9CC0-F813E72F03AD}" type="sibTrans" cxnId="{DD2FFACB-2DA0-4AD0-9A4C-B65E892462C1}">
      <dgm:prSet/>
      <dgm:spPr/>
      <dgm:t>
        <a:bodyPr/>
        <a:lstStyle/>
        <a:p>
          <a:endParaRPr lang="en-CA"/>
        </a:p>
      </dgm:t>
    </dgm:pt>
    <dgm:pt modelId="{6C282A1A-8190-4B8F-ACAC-2977C4B4776A}">
      <dgm:prSet custT="1"/>
      <dgm:spPr/>
      <dgm:t>
        <a:bodyPr/>
        <a:lstStyle/>
        <a:p>
          <a:pPr marL="0" indent="0" algn="l">
            <a:buNone/>
          </a:pPr>
          <a:r>
            <a:rPr lang="en-CA" sz="2400" u="sng" dirty="0"/>
            <a:t>(-$725) costs</a:t>
          </a:r>
        </a:p>
      </dgm:t>
    </dgm:pt>
    <dgm:pt modelId="{775DFF7D-BCB7-4CFB-9FBB-B66533249D5E}" type="parTrans" cxnId="{8BC06F63-1B79-4D64-B388-78863248FBC7}">
      <dgm:prSet/>
      <dgm:spPr/>
      <dgm:t>
        <a:bodyPr/>
        <a:lstStyle/>
        <a:p>
          <a:endParaRPr lang="en-CA"/>
        </a:p>
      </dgm:t>
    </dgm:pt>
    <dgm:pt modelId="{705CBE84-81F8-484F-9041-B807B0DB09D7}" type="sibTrans" cxnId="{8BC06F63-1B79-4D64-B388-78863248FBC7}">
      <dgm:prSet/>
      <dgm:spPr/>
      <dgm:t>
        <a:bodyPr/>
        <a:lstStyle/>
        <a:p>
          <a:endParaRPr lang="en-CA"/>
        </a:p>
      </dgm:t>
    </dgm:pt>
    <dgm:pt modelId="{8650906B-A1BC-4260-9D73-DCCB89671B21}">
      <dgm:prSet custT="1"/>
      <dgm:spPr/>
      <dgm:t>
        <a:bodyPr/>
        <a:lstStyle/>
        <a:p>
          <a:pPr marL="0" indent="0" algn="l">
            <a:buNone/>
          </a:pPr>
          <a:r>
            <a:rPr lang="en-CA" sz="2400" dirty="0"/>
            <a:t>$1,350 shared</a:t>
          </a:r>
        </a:p>
      </dgm:t>
    </dgm:pt>
    <dgm:pt modelId="{2146714F-E260-4FB4-BB38-C3D0901B7DCA}" type="parTrans" cxnId="{051955B6-B774-4CAE-A82B-73FEB3C75541}">
      <dgm:prSet/>
      <dgm:spPr/>
      <dgm:t>
        <a:bodyPr/>
        <a:lstStyle/>
        <a:p>
          <a:endParaRPr lang="en-CA"/>
        </a:p>
      </dgm:t>
    </dgm:pt>
    <dgm:pt modelId="{81B7AFFE-7913-4288-BFEC-626F000692A5}" type="sibTrans" cxnId="{051955B6-B774-4CAE-A82B-73FEB3C75541}">
      <dgm:prSet/>
      <dgm:spPr/>
      <dgm:t>
        <a:bodyPr/>
        <a:lstStyle/>
        <a:p>
          <a:endParaRPr lang="en-CA"/>
        </a:p>
      </dgm:t>
    </dgm:pt>
    <dgm:pt modelId="{1D2ED554-0BBD-486A-B5C5-B5D84EFEC96B}">
      <dgm:prSet custT="1"/>
      <dgm:spPr/>
      <dgm:t>
        <a:bodyPr/>
        <a:lstStyle/>
        <a:p>
          <a:pPr marL="0" indent="0" algn="l">
            <a:buNone/>
          </a:pPr>
          <a:endParaRPr lang="en-CA" sz="2800" dirty="0"/>
        </a:p>
      </dgm:t>
    </dgm:pt>
    <dgm:pt modelId="{720E666D-A1C3-4588-9F16-E4471B223C1A}" type="parTrans" cxnId="{61688B9A-2380-42B6-8D6C-4DE6DD4005E3}">
      <dgm:prSet/>
      <dgm:spPr/>
      <dgm:t>
        <a:bodyPr/>
        <a:lstStyle/>
        <a:p>
          <a:endParaRPr lang="en-CA"/>
        </a:p>
      </dgm:t>
    </dgm:pt>
    <dgm:pt modelId="{6BFBB2CA-1F36-4378-928E-0F3065511F52}" type="sibTrans" cxnId="{61688B9A-2380-42B6-8D6C-4DE6DD4005E3}">
      <dgm:prSet/>
      <dgm:spPr/>
      <dgm:t>
        <a:bodyPr/>
        <a:lstStyle/>
        <a:p>
          <a:endParaRPr lang="en-CA"/>
        </a:p>
      </dgm:t>
    </dgm:pt>
    <dgm:pt modelId="{CF7927E1-3863-48E5-9D75-C881F4281487}">
      <dgm:prSet custT="1"/>
      <dgm:spPr/>
      <dgm:t>
        <a:bodyPr/>
        <a:lstStyle/>
        <a:p>
          <a:pPr marL="0" indent="0" algn="ctr">
            <a:buNone/>
          </a:pPr>
          <a:r>
            <a:rPr lang="en-CA" sz="2800" dirty="0">
              <a:solidFill>
                <a:srgbClr val="FF0000"/>
              </a:solidFill>
            </a:rPr>
            <a:t>$675</a:t>
          </a:r>
          <a:br>
            <a:rPr lang="en-CA" sz="2800" dirty="0">
              <a:solidFill>
                <a:srgbClr val="FF0000"/>
              </a:solidFill>
            </a:rPr>
          </a:br>
          <a:r>
            <a:rPr lang="en-CA" sz="2000" dirty="0">
              <a:solidFill>
                <a:srgbClr val="FF0000"/>
              </a:solidFill>
            </a:rPr>
            <a:t>to Seller</a:t>
          </a:r>
          <a:endParaRPr lang="en-CA" sz="2000" dirty="0"/>
        </a:p>
      </dgm:t>
    </dgm:pt>
    <dgm:pt modelId="{24FC91D4-CF4C-4CE7-9A1C-24E9DD837616}" type="parTrans" cxnId="{64B31F7F-2FDF-4809-A4AD-ECC4F0FAD507}">
      <dgm:prSet/>
      <dgm:spPr/>
      <dgm:t>
        <a:bodyPr/>
        <a:lstStyle/>
        <a:p>
          <a:endParaRPr lang="en-CA"/>
        </a:p>
      </dgm:t>
    </dgm:pt>
    <dgm:pt modelId="{E065E1A0-8DA9-4D12-9BF5-5A98302B1CCA}" type="sibTrans" cxnId="{64B31F7F-2FDF-4809-A4AD-ECC4F0FAD507}">
      <dgm:prSet/>
      <dgm:spPr/>
      <dgm:t>
        <a:bodyPr/>
        <a:lstStyle/>
        <a:p>
          <a:endParaRPr lang="en-CA"/>
        </a:p>
      </dgm:t>
    </dgm:pt>
    <dgm:pt modelId="{118ED2BE-07BC-429F-91ED-4F7490FC610E}">
      <dgm:prSet phldrT="[Text]" custT="1"/>
      <dgm:spPr/>
      <dgm:t>
        <a:bodyPr/>
        <a:lstStyle/>
        <a:p>
          <a:pPr marL="180975" indent="0" algn="l">
            <a:buNone/>
          </a:pPr>
          <a:endParaRPr lang="en-CA" sz="2400" dirty="0"/>
        </a:p>
      </dgm:t>
    </dgm:pt>
    <dgm:pt modelId="{FB95AF4A-6194-4480-9245-341CAA7096E0}" type="parTrans" cxnId="{33DD328C-0CBC-4B6E-8586-B125ED483394}">
      <dgm:prSet/>
      <dgm:spPr/>
      <dgm:t>
        <a:bodyPr/>
        <a:lstStyle/>
        <a:p>
          <a:endParaRPr lang="en-CA"/>
        </a:p>
      </dgm:t>
    </dgm:pt>
    <dgm:pt modelId="{3169038A-02C1-4D9E-B036-3CF0A3DA2B11}" type="sibTrans" cxnId="{33DD328C-0CBC-4B6E-8586-B125ED483394}">
      <dgm:prSet/>
      <dgm:spPr/>
      <dgm:t>
        <a:bodyPr/>
        <a:lstStyle/>
        <a:p>
          <a:endParaRPr lang="en-CA"/>
        </a:p>
      </dgm:t>
    </dgm:pt>
    <dgm:pt modelId="{C8CE4208-B0C8-44AF-A97D-2E85126F8986}">
      <dgm:prSet phldrT="[Text]" custT="1"/>
      <dgm:spPr/>
      <dgm:t>
        <a:bodyPr/>
        <a:lstStyle/>
        <a:p>
          <a:pPr marL="180975" indent="0" algn="l">
            <a:buNone/>
          </a:pPr>
          <a:endParaRPr lang="en-CA" sz="2400" dirty="0"/>
        </a:p>
      </dgm:t>
    </dgm:pt>
    <dgm:pt modelId="{5A350253-F4EA-4E3A-9B84-AC01F3023AA3}" type="parTrans" cxnId="{FE76384F-45A3-4803-9485-B82A8C6C6A0C}">
      <dgm:prSet/>
      <dgm:spPr/>
      <dgm:t>
        <a:bodyPr/>
        <a:lstStyle/>
        <a:p>
          <a:endParaRPr lang="en-CA"/>
        </a:p>
      </dgm:t>
    </dgm:pt>
    <dgm:pt modelId="{AD39254B-CFFA-458A-B222-0D3B7E5412A4}" type="sibTrans" cxnId="{FE76384F-45A3-4803-9485-B82A8C6C6A0C}">
      <dgm:prSet/>
      <dgm:spPr/>
      <dgm:t>
        <a:bodyPr/>
        <a:lstStyle/>
        <a:p>
          <a:endParaRPr lang="en-CA"/>
        </a:p>
      </dgm:t>
    </dgm:pt>
    <dgm:pt modelId="{A77E6C46-B47C-4378-906A-139AC43EC659}">
      <dgm:prSet phldrT="[Text]" custT="1"/>
      <dgm:spPr/>
      <dgm:t>
        <a:bodyPr/>
        <a:lstStyle/>
        <a:p>
          <a:pPr marL="228600" indent="0" algn="l">
            <a:buNone/>
          </a:pPr>
          <a:endParaRPr lang="en-CA" sz="2400" dirty="0"/>
        </a:p>
      </dgm:t>
    </dgm:pt>
    <dgm:pt modelId="{DA6D7B93-369F-47B5-A123-1984D9CFFAD2}" type="parTrans" cxnId="{22A2F725-4B51-46FD-A0E7-13CD77F55C75}">
      <dgm:prSet/>
      <dgm:spPr/>
      <dgm:t>
        <a:bodyPr/>
        <a:lstStyle/>
        <a:p>
          <a:endParaRPr lang="en-CA"/>
        </a:p>
      </dgm:t>
    </dgm:pt>
    <dgm:pt modelId="{0944C4D0-50BC-4D58-A297-66B06A289946}" type="sibTrans" cxnId="{22A2F725-4B51-46FD-A0E7-13CD77F55C75}">
      <dgm:prSet/>
      <dgm:spPr/>
      <dgm:t>
        <a:bodyPr/>
        <a:lstStyle/>
        <a:p>
          <a:endParaRPr lang="en-CA"/>
        </a:p>
      </dgm:t>
    </dgm:pt>
    <dgm:pt modelId="{83E6484D-34DB-4AF6-A72D-038F3FA36C24}">
      <dgm:prSet phldrT="[Text]" custT="1"/>
      <dgm:spPr/>
      <dgm:t>
        <a:bodyPr/>
        <a:lstStyle/>
        <a:p>
          <a:r>
            <a:rPr lang="en-CA" sz="2400" dirty="0"/>
            <a:t>Diamond Naming</a:t>
          </a:r>
        </a:p>
        <a:p>
          <a:r>
            <a:rPr lang="en-CA" sz="1800" i="1" dirty="0"/>
            <a:t>(5-year term)</a:t>
          </a:r>
        </a:p>
      </dgm:t>
    </dgm:pt>
    <dgm:pt modelId="{D5D9C1B7-B02C-4C71-AC3D-246B63AD8A22}" type="parTrans" cxnId="{0DB56414-FA47-4435-A175-633BE2D72E90}">
      <dgm:prSet/>
      <dgm:spPr/>
      <dgm:t>
        <a:bodyPr/>
        <a:lstStyle/>
        <a:p>
          <a:endParaRPr lang="en-CA"/>
        </a:p>
      </dgm:t>
    </dgm:pt>
    <dgm:pt modelId="{E2C016E5-9C2D-493A-A804-9AF9BC61BA8A}" type="sibTrans" cxnId="{0DB56414-FA47-4435-A175-633BE2D72E90}">
      <dgm:prSet/>
      <dgm:spPr/>
      <dgm:t>
        <a:bodyPr/>
        <a:lstStyle/>
        <a:p>
          <a:endParaRPr lang="en-CA"/>
        </a:p>
      </dgm:t>
    </dgm:pt>
    <dgm:pt modelId="{A852EBAB-D4B7-4FC0-A844-EC9125FB146B}">
      <dgm:prSet custT="1"/>
      <dgm:spPr/>
      <dgm:t>
        <a:bodyPr/>
        <a:lstStyle/>
        <a:p>
          <a:pPr algn="l" defTabSz="1066800">
            <a:buNone/>
          </a:pPr>
          <a:r>
            <a:rPr lang="en-CA" sz="2400" dirty="0"/>
            <a:t>$10,000 diamond</a:t>
          </a:r>
        </a:p>
      </dgm:t>
    </dgm:pt>
    <dgm:pt modelId="{9FEBCEDF-914F-4AD6-93E5-D251CF5C6702}" type="parTrans" cxnId="{12CA5C0C-68E9-462D-B066-B54AEA72D3B6}">
      <dgm:prSet/>
      <dgm:spPr/>
      <dgm:t>
        <a:bodyPr/>
        <a:lstStyle/>
        <a:p>
          <a:endParaRPr lang="en-CA"/>
        </a:p>
      </dgm:t>
    </dgm:pt>
    <dgm:pt modelId="{B6BAF6C5-CCA9-4B6A-A830-337EC8D79F9C}" type="sibTrans" cxnId="{12CA5C0C-68E9-462D-B066-B54AEA72D3B6}">
      <dgm:prSet/>
      <dgm:spPr/>
      <dgm:t>
        <a:bodyPr/>
        <a:lstStyle/>
        <a:p>
          <a:endParaRPr lang="en-CA"/>
        </a:p>
      </dgm:t>
    </dgm:pt>
    <dgm:pt modelId="{CF2AFCEB-C6A2-4C4F-BDA8-C3860E9A98A7}">
      <dgm:prSet custT="1"/>
      <dgm:spPr/>
      <dgm:t>
        <a:bodyPr/>
        <a:lstStyle/>
        <a:p>
          <a:pPr algn="l" defTabSz="1066800">
            <a:buNone/>
          </a:pPr>
          <a:r>
            <a:rPr lang="en-CA" sz="2400" dirty="0"/>
            <a:t>$8,000 shared</a:t>
          </a:r>
        </a:p>
      </dgm:t>
    </dgm:pt>
    <dgm:pt modelId="{65A8BF96-DD7C-4CF7-BD82-03310439C722}" type="parTrans" cxnId="{6ED6AFF1-7FD8-4537-BE8F-CFE4B3B0B0AA}">
      <dgm:prSet/>
      <dgm:spPr/>
      <dgm:t>
        <a:bodyPr/>
        <a:lstStyle/>
        <a:p>
          <a:endParaRPr lang="en-CA"/>
        </a:p>
      </dgm:t>
    </dgm:pt>
    <dgm:pt modelId="{B5514434-D847-44A4-9263-289FB1A37720}" type="sibTrans" cxnId="{6ED6AFF1-7FD8-4537-BE8F-CFE4B3B0B0AA}">
      <dgm:prSet/>
      <dgm:spPr/>
      <dgm:t>
        <a:bodyPr/>
        <a:lstStyle/>
        <a:p>
          <a:endParaRPr lang="en-CA"/>
        </a:p>
      </dgm:t>
    </dgm:pt>
    <dgm:pt modelId="{47C57B60-9892-4748-BFEB-D7AD6DF64474}">
      <dgm:prSet/>
      <dgm:spPr/>
      <dgm:t>
        <a:bodyPr/>
        <a:lstStyle/>
        <a:p>
          <a:pPr algn="l" defTabSz="1289050">
            <a:buNone/>
          </a:pPr>
          <a:endParaRPr lang="en-CA" sz="2900" dirty="0"/>
        </a:p>
      </dgm:t>
    </dgm:pt>
    <dgm:pt modelId="{D8E84279-729D-4094-A87E-FC6D67C62125}" type="parTrans" cxnId="{29CCBD90-B890-4960-BECE-248FA675BE49}">
      <dgm:prSet/>
      <dgm:spPr/>
      <dgm:t>
        <a:bodyPr/>
        <a:lstStyle/>
        <a:p>
          <a:endParaRPr lang="en-CA"/>
        </a:p>
      </dgm:t>
    </dgm:pt>
    <dgm:pt modelId="{72304D6C-86AC-4907-8661-0429378D7D13}" type="sibTrans" cxnId="{29CCBD90-B890-4960-BECE-248FA675BE49}">
      <dgm:prSet/>
      <dgm:spPr/>
      <dgm:t>
        <a:bodyPr/>
        <a:lstStyle/>
        <a:p>
          <a:endParaRPr lang="en-CA"/>
        </a:p>
      </dgm:t>
    </dgm:pt>
    <dgm:pt modelId="{961B67D0-B3C9-4F1E-9557-E4F206AFB600}">
      <dgm:prSet custT="1"/>
      <dgm:spPr/>
      <dgm:t>
        <a:bodyPr/>
        <a:lstStyle/>
        <a:p>
          <a:pPr algn="ctr" defTabSz="1617663">
            <a:buNone/>
          </a:pPr>
          <a:r>
            <a:rPr lang="en-CA" sz="2800" dirty="0">
              <a:solidFill>
                <a:srgbClr val="FF0000"/>
              </a:solidFill>
            </a:rPr>
            <a:t>$4,000</a:t>
          </a:r>
          <a:endParaRPr lang="en-CA" sz="2000" dirty="0"/>
        </a:p>
      </dgm:t>
    </dgm:pt>
    <dgm:pt modelId="{60F32487-8FF8-4A5D-9B11-D43043840C04}" type="parTrans" cxnId="{9FD56916-785B-452E-B295-048CA50E7C9A}">
      <dgm:prSet/>
      <dgm:spPr/>
      <dgm:t>
        <a:bodyPr/>
        <a:lstStyle/>
        <a:p>
          <a:endParaRPr lang="en-CA"/>
        </a:p>
      </dgm:t>
    </dgm:pt>
    <dgm:pt modelId="{1DA88928-53B1-4092-AE64-D190C3C3BD88}" type="sibTrans" cxnId="{9FD56916-785B-452E-B295-048CA50E7C9A}">
      <dgm:prSet/>
      <dgm:spPr/>
      <dgm:t>
        <a:bodyPr/>
        <a:lstStyle/>
        <a:p>
          <a:endParaRPr lang="en-CA"/>
        </a:p>
      </dgm:t>
    </dgm:pt>
    <dgm:pt modelId="{A464C9B8-F579-420A-AC91-46ECC2268066}">
      <dgm:prSet custT="1"/>
      <dgm:spPr/>
      <dgm:t>
        <a:bodyPr/>
        <a:lstStyle/>
        <a:p>
          <a:pPr algn="l" defTabSz="1066800">
            <a:buNone/>
          </a:pPr>
          <a:endParaRPr lang="en-CA" sz="2400" dirty="0"/>
        </a:p>
      </dgm:t>
    </dgm:pt>
    <dgm:pt modelId="{700062D5-AB34-4110-A4F8-05FBE298177D}" type="parTrans" cxnId="{57F822AF-05EB-4645-AEA7-830DC06EE0A7}">
      <dgm:prSet/>
      <dgm:spPr/>
      <dgm:t>
        <a:bodyPr/>
        <a:lstStyle/>
        <a:p>
          <a:endParaRPr lang="en-CA"/>
        </a:p>
      </dgm:t>
    </dgm:pt>
    <dgm:pt modelId="{F1AAB1E4-0B54-4770-B944-740AE7F9344F}" type="sibTrans" cxnId="{57F822AF-05EB-4645-AEA7-830DC06EE0A7}">
      <dgm:prSet/>
      <dgm:spPr/>
      <dgm:t>
        <a:bodyPr/>
        <a:lstStyle/>
        <a:p>
          <a:endParaRPr lang="en-CA"/>
        </a:p>
      </dgm:t>
    </dgm:pt>
    <dgm:pt modelId="{DEBEC750-4E37-4347-AAC9-1603659944A1}">
      <dgm:prSet custT="1"/>
      <dgm:spPr/>
      <dgm:t>
        <a:bodyPr/>
        <a:lstStyle/>
        <a:p>
          <a:pPr algn="l" defTabSz="1066800">
            <a:buNone/>
          </a:pPr>
          <a:r>
            <a:rPr lang="en-CA" sz="2400" u="sng" dirty="0"/>
            <a:t>(-$2,000) costs</a:t>
          </a:r>
          <a:endParaRPr lang="en-CA" sz="2400" dirty="0"/>
        </a:p>
      </dgm:t>
    </dgm:pt>
    <dgm:pt modelId="{382CFB0E-9D7F-4A70-BB98-FA7C7F760E07}" type="parTrans" cxnId="{2B98BC3C-D9FE-40D1-8A8B-12AAB9046EF5}">
      <dgm:prSet/>
      <dgm:spPr/>
      <dgm:t>
        <a:bodyPr/>
        <a:lstStyle/>
        <a:p>
          <a:endParaRPr lang="en-CA"/>
        </a:p>
      </dgm:t>
    </dgm:pt>
    <dgm:pt modelId="{539BE3AB-5354-4CF5-A34A-83A33C14A5A9}" type="sibTrans" cxnId="{2B98BC3C-D9FE-40D1-8A8B-12AAB9046EF5}">
      <dgm:prSet/>
      <dgm:spPr/>
      <dgm:t>
        <a:bodyPr/>
        <a:lstStyle/>
        <a:p>
          <a:endParaRPr lang="en-CA"/>
        </a:p>
      </dgm:t>
    </dgm:pt>
    <dgm:pt modelId="{F16535BE-A00E-4DE5-80DA-E5061835EF2E}">
      <dgm:prSet custT="1"/>
      <dgm:spPr/>
      <dgm:t>
        <a:bodyPr/>
        <a:lstStyle/>
        <a:p>
          <a:pPr algn="ctr" defTabSz="1617663">
            <a:buNone/>
          </a:pPr>
          <a:r>
            <a:rPr lang="en-CA" sz="2000" dirty="0">
              <a:solidFill>
                <a:srgbClr val="FF0000"/>
              </a:solidFill>
            </a:rPr>
            <a:t>to Seller</a:t>
          </a:r>
          <a:endParaRPr lang="en-CA" sz="2000" dirty="0"/>
        </a:p>
      </dgm:t>
    </dgm:pt>
    <dgm:pt modelId="{8EAA0C48-2D55-4876-8AE3-242AD9300E3C}" type="parTrans" cxnId="{3A55C347-B6FE-4B8B-9EA1-528D42175818}">
      <dgm:prSet/>
      <dgm:spPr/>
      <dgm:t>
        <a:bodyPr/>
        <a:lstStyle/>
        <a:p>
          <a:endParaRPr lang="en-CA"/>
        </a:p>
      </dgm:t>
    </dgm:pt>
    <dgm:pt modelId="{F0BA27BA-4A39-45B0-861A-A220A6D09534}" type="sibTrans" cxnId="{3A55C347-B6FE-4B8B-9EA1-528D42175818}">
      <dgm:prSet/>
      <dgm:spPr/>
      <dgm:t>
        <a:bodyPr/>
        <a:lstStyle/>
        <a:p>
          <a:endParaRPr lang="en-CA"/>
        </a:p>
      </dgm:t>
    </dgm:pt>
    <dgm:pt modelId="{C4950C95-DBF8-463D-AB9C-62068E422539}" type="pres">
      <dgm:prSet presAssocID="{90A0B17F-65EF-4577-B126-5B4E43FB4094}" presName="Name0" presStyleCnt="0">
        <dgm:presLayoutVars>
          <dgm:dir/>
          <dgm:animLvl val="lvl"/>
          <dgm:resizeHandles val="exact"/>
        </dgm:presLayoutVars>
      </dgm:prSet>
      <dgm:spPr/>
    </dgm:pt>
    <dgm:pt modelId="{F6609961-5BF3-4B3E-9742-EDFE05B7C75E}" type="pres">
      <dgm:prSet presAssocID="{D9512A97-2388-41B7-982F-652989C76518}" presName="composite" presStyleCnt="0"/>
      <dgm:spPr/>
    </dgm:pt>
    <dgm:pt modelId="{D370E4D9-7797-40DB-9EA0-CB1C99CDEC20}" type="pres">
      <dgm:prSet presAssocID="{D9512A97-2388-41B7-982F-652989C76518}" presName="parTx" presStyleLbl="alignNode1" presStyleIdx="0" presStyleCnt="4" custScaleY="100000">
        <dgm:presLayoutVars>
          <dgm:chMax val="0"/>
          <dgm:chPref val="0"/>
          <dgm:bulletEnabled val="1"/>
        </dgm:presLayoutVars>
      </dgm:prSet>
      <dgm:spPr/>
    </dgm:pt>
    <dgm:pt modelId="{44F5CBB7-7047-463D-A4A0-4AECB24AA673}" type="pres">
      <dgm:prSet presAssocID="{D9512A97-2388-41B7-982F-652989C76518}" presName="desTx" presStyleLbl="alignAccFollowNode1" presStyleIdx="0" presStyleCnt="4">
        <dgm:presLayoutVars>
          <dgm:bulletEnabled val="1"/>
        </dgm:presLayoutVars>
      </dgm:prSet>
      <dgm:spPr/>
    </dgm:pt>
    <dgm:pt modelId="{EF896ABA-0027-49B4-A964-84A37B36E07C}" type="pres">
      <dgm:prSet presAssocID="{5496A173-2810-4A33-A16D-CCC0027CFFF9}" presName="space" presStyleCnt="0"/>
      <dgm:spPr/>
    </dgm:pt>
    <dgm:pt modelId="{F9D9736B-7240-4461-B916-D74DC387C81A}" type="pres">
      <dgm:prSet presAssocID="{9C76BCBB-7888-4D21-9ED3-004D08DA27D0}" presName="composite" presStyleCnt="0"/>
      <dgm:spPr/>
    </dgm:pt>
    <dgm:pt modelId="{6F47F0B7-B434-438E-9B5A-82E427EFFE01}" type="pres">
      <dgm:prSet presAssocID="{9C76BCBB-7888-4D21-9ED3-004D08DA27D0}" presName="parTx" presStyleLbl="alignNode1" presStyleIdx="1" presStyleCnt="4" custScaleY="100000">
        <dgm:presLayoutVars>
          <dgm:chMax val="0"/>
          <dgm:chPref val="0"/>
          <dgm:bulletEnabled val="1"/>
        </dgm:presLayoutVars>
      </dgm:prSet>
      <dgm:spPr/>
    </dgm:pt>
    <dgm:pt modelId="{F9FAF010-83A3-4A1B-BB53-AC1CBED0C88E}" type="pres">
      <dgm:prSet presAssocID="{9C76BCBB-7888-4D21-9ED3-004D08DA27D0}" presName="desTx" presStyleLbl="alignAccFollowNode1" presStyleIdx="1" presStyleCnt="4" custScaleY="100000">
        <dgm:presLayoutVars>
          <dgm:bulletEnabled val="1"/>
        </dgm:presLayoutVars>
      </dgm:prSet>
      <dgm:spPr/>
    </dgm:pt>
    <dgm:pt modelId="{35D6BC4C-805B-46D5-B3CE-5D9EF238F925}" type="pres">
      <dgm:prSet presAssocID="{5843CA93-85CB-4975-8176-AF7304631BA9}" presName="space" presStyleCnt="0"/>
      <dgm:spPr/>
    </dgm:pt>
    <dgm:pt modelId="{C79B904D-73FB-4FE1-87C2-AB993EC0B45A}" type="pres">
      <dgm:prSet presAssocID="{25095EDB-AF3F-4FBC-A921-164ED723D581}" presName="composite" presStyleCnt="0"/>
      <dgm:spPr/>
    </dgm:pt>
    <dgm:pt modelId="{60CF88FE-00AD-4016-8B50-33877FF54B52}" type="pres">
      <dgm:prSet presAssocID="{25095EDB-AF3F-4FBC-A921-164ED723D581}" presName="parTx" presStyleLbl="alignNode1" presStyleIdx="2" presStyleCnt="4" custScaleY="100000">
        <dgm:presLayoutVars>
          <dgm:chMax val="0"/>
          <dgm:chPref val="0"/>
          <dgm:bulletEnabled val="1"/>
        </dgm:presLayoutVars>
      </dgm:prSet>
      <dgm:spPr/>
    </dgm:pt>
    <dgm:pt modelId="{A2039138-A98C-427A-A019-512857B4E3D4}" type="pres">
      <dgm:prSet presAssocID="{25095EDB-AF3F-4FBC-A921-164ED723D581}" presName="desTx" presStyleLbl="alignAccFollowNode1" presStyleIdx="2" presStyleCnt="4" custScaleX="99530" custLinFactNeighborX="349" custLinFactNeighborY="352">
        <dgm:presLayoutVars>
          <dgm:bulletEnabled val="1"/>
        </dgm:presLayoutVars>
      </dgm:prSet>
      <dgm:spPr/>
    </dgm:pt>
    <dgm:pt modelId="{3C2027B7-6961-4AF1-841B-678FD5C58FEA}" type="pres">
      <dgm:prSet presAssocID="{B1E4B265-3F2B-4FE6-BDB4-C7515E26DEA9}" presName="space" presStyleCnt="0"/>
      <dgm:spPr/>
    </dgm:pt>
    <dgm:pt modelId="{352FE608-714C-4B0B-AB85-E7C199E1BB88}" type="pres">
      <dgm:prSet presAssocID="{83E6484D-34DB-4AF6-A72D-038F3FA36C24}" presName="composite" presStyleCnt="0"/>
      <dgm:spPr/>
    </dgm:pt>
    <dgm:pt modelId="{3DDE9C89-E34F-4184-96C7-0DF70FEBE93F}" type="pres">
      <dgm:prSet presAssocID="{83E6484D-34DB-4AF6-A72D-038F3FA36C24}" presName="parTx" presStyleLbl="alignNode1" presStyleIdx="3" presStyleCnt="4" custScaleY="100000">
        <dgm:presLayoutVars>
          <dgm:chMax val="0"/>
          <dgm:chPref val="0"/>
          <dgm:bulletEnabled val="1"/>
        </dgm:presLayoutVars>
      </dgm:prSet>
      <dgm:spPr/>
    </dgm:pt>
    <dgm:pt modelId="{A942D3C6-C602-4838-B929-0C19C42BF4D9}" type="pres">
      <dgm:prSet presAssocID="{83E6484D-34DB-4AF6-A72D-038F3FA36C24}" presName="desTx" presStyleLbl="alignAccFollowNode1" presStyleIdx="3" presStyleCnt="4" custLinFactNeighborX="-388">
        <dgm:presLayoutVars>
          <dgm:bulletEnabled val="1"/>
        </dgm:presLayoutVars>
      </dgm:prSet>
      <dgm:spPr/>
    </dgm:pt>
  </dgm:ptLst>
  <dgm:cxnLst>
    <dgm:cxn modelId="{EBE09105-F756-47CB-8D6F-45D6E4F84B85}" srcId="{9C76BCBB-7888-4D21-9ED3-004D08DA27D0}" destId="{6DC92419-EF68-479F-963E-0202EEF8C94D}" srcOrd="4" destOrd="0" parTransId="{A9517875-4A3F-48D1-A8B1-3D5652B55658}" sibTransId="{2AED1401-BA23-490F-9A6F-2272083125FA}"/>
    <dgm:cxn modelId="{97A7A60A-C2B8-4632-84D4-6049B9E96CDD}" type="presOf" srcId="{F16535BE-A00E-4DE5-80DA-E5061835EF2E}" destId="{A942D3C6-C602-4838-B929-0C19C42BF4D9}" srcOrd="0" destOrd="6" presId="urn:microsoft.com/office/officeart/2005/8/layout/hList1"/>
    <dgm:cxn modelId="{12CA5C0C-68E9-462D-B066-B54AEA72D3B6}" srcId="{83E6484D-34DB-4AF6-A72D-038F3FA36C24}" destId="{A852EBAB-D4B7-4FC0-A844-EC9125FB146B}" srcOrd="1" destOrd="0" parTransId="{9FEBCEDF-914F-4AD6-93E5-D251CF5C6702}" sibTransId="{B6BAF6C5-CCA9-4B6A-A830-337EC8D79F9C}"/>
    <dgm:cxn modelId="{0DB56414-FA47-4435-A175-633BE2D72E90}" srcId="{90A0B17F-65EF-4577-B126-5B4E43FB4094}" destId="{83E6484D-34DB-4AF6-A72D-038F3FA36C24}" srcOrd="3" destOrd="0" parTransId="{D5D9C1B7-B02C-4C71-AC3D-246B63AD8A22}" sibTransId="{E2C016E5-9C2D-493A-A804-9AF9BC61BA8A}"/>
    <dgm:cxn modelId="{9FD56916-785B-452E-B295-048CA50E7C9A}" srcId="{83E6484D-34DB-4AF6-A72D-038F3FA36C24}" destId="{961B67D0-B3C9-4F1E-9557-E4F206AFB600}" srcOrd="5" destOrd="0" parTransId="{60F32487-8FF8-4A5D-9B11-D43043840C04}" sibTransId="{1DA88928-53B1-4092-AE64-D190C3C3BD88}"/>
    <dgm:cxn modelId="{5900CA23-4E4B-4C06-94BA-E7A355E19D0F}" type="presOf" srcId="{DEBEC750-4E37-4347-AAC9-1603659944A1}" destId="{A942D3C6-C602-4838-B929-0C19C42BF4D9}" srcOrd="0" destOrd="2" presId="urn:microsoft.com/office/officeart/2005/8/layout/hList1"/>
    <dgm:cxn modelId="{22A2F725-4B51-46FD-A0E7-13CD77F55C75}" srcId="{25095EDB-AF3F-4FBC-A921-164ED723D581}" destId="{A77E6C46-B47C-4378-906A-139AC43EC659}" srcOrd="0" destOrd="0" parTransId="{DA6D7B93-369F-47B5-A123-1984D9CFFAD2}" sibTransId="{0944C4D0-50BC-4D58-A297-66B06A289946}"/>
    <dgm:cxn modelId="{4191E52C-EFB1-47B8-8F73-CB54123F0CB1}" srcId="{25095EDB-AF3F-4FBC-A921-164ED723D581}" destId="{3AD60973-346D-4CAD-B487-6D051672BBC0}" srcOrd="1" destOrd="0" parTransId="{2EC8885D-2A3E-4B13-A6A8-D79F5B495D71}" sibTransId="{C267311B-66A8-4412-B4F4-EE94E8E98CBF}"/>
    <dgm:cxn modelId="{3DBCA52F-B459-4EB3-AB94-BC5B932834C4}" type="presOf" srcId="{90A0B17F-65EF-4577-B126-5B4E43FB4094}" destId="{C4950C95-DBF8-463D-AB9C-62068E422539}" srcOrd="0" destOrd="0" presId="urn:microsoft.com/office/officeart/2005/8/layout/hList1"/>
    <dgm:cxn modelId="{3117803C-41EA-4661-B7B5-F2A49C911642}" srcId="{D9512A97-2388-41B7-982F-652989C76518}" destId="{2541237B-49B9-4D3D-930D-05D8E19D63C7}" srcOrd="2" destOrd="0" parTransId="{66C484A3-1619-4B65-A951-769770E12424}" sibTransId="{5B4F9803-23AB-4309-8B05-E1F7A27818D9}"/>
    <dgm:cxn modelId="{2B98BC3C-D9FE-40D1-8A8B-12AAB9046EF5}" srcId="{83E6484D-34DB-4AF6-A72D-038F3FA36C24}" destId="{DEBEC750-4E37-4347-AAC9-1603659944A1}" srcOrd="2" destOrd="0" parTransId="{382CFB0E-9D7F-4A70-BB98-FA7C7F760E07}" sibTransId="{539BE3AB-5354-4CF5-A34A-83A33C14A5A9}"/>
    <dgm:cxn modelId="{148B1441-2976-4BEE-81AB-2EDF3CC4B8E9}" type="presOf" srcId="{4971D319-6D2C-4394-82A5-CC0FA5315D8C}" destId="{44F5CBB7-7047-463D-A4A0-4AECB24AA673}" srcOrd="0" destOrd="3" presId="urn:microsoft.com/office/officeart/2005/8/layout/hList1"/>
    <dgm:cxn modelId="{8BC06F63-1B79-4D64-B388-78863248FBC7}" srcId="{25095EDB-AF3F-4FBC-A921-164ED723D581}" destId="{6C282A1A-8190-4B8F-ACAC-2977C4B4776A}" srcOrd="2" destOrd="0" parTransId="{775DFF7D-BCB7-4CFB-9FBB-B66533249D5E}" sibTransId="{705CBE84-81F8-484F-9041-B807B0DB09D7}"/>
    <dgm:cxn modelId="{3A55C347-B6FE-4B8B-9EA1-528D42175818}" srcId="{83E6484D-34DB-4AF6-A72D-038F3FA36C24}" destId="{F16535BE-A00E-4DE5-80DA-E5061835EF2E}" srcOrd="6" destOrd="0" parTransId="{8EAA0C48-2D55-4876-8AE3-242AD9300E3C}" sibTransId="{F0BA27BA-4A39-45B0-861A-A220A6D09534}"/>
    <dgm:cxn modelId="{E5083C4B-ED6E-4C0C-98B1-B46499BC1288}" type="presOf" srcId="{A77E6C46-B47C-4378-906A-139AC43EC659}" destId="{A2039138-A98C-427A-A019-512857B4E3D4}" srcOrd="0" destOrd="0" presId="urn:microsoft.com/office/officeart/2005/8/layout/hList1"/>
    <dgm:cxn modelId="{9FA89B4D-44FF-4885-83AB-CD8218A2F9D9}" type="presOf" srcId="{A464C9B8-F579-420A-AC91-46ECC2268066}" destId="{A942D3C6-C602-4838-B929-0C19C42BF4D9}" srcOrd="0" destOrd="0" presId="urn:microsoft.com/office/officeart/2005/8/layout/hList1"/>
    <dgm:cxn modelId="{E7B2BA4D-9806-4DAB-9F57-476BBD409C7A}" srcId="{90A0B17F-65EF-4577-B126-5B4E43FB4094}" destId="{D9512A97-2388-41B7-982F-652989C76518}" srcOrd="0" destOrd="0" parTransId="{27E89B98-E36A-4108-94DE-60B9CDE80B9B}" sibTransId="{5496A173-2810-4A33-A16D-CCC0027CFFF9}"/>
    <dgm:cxn modelId="{1489F34E-03C0-4301-83E2-34782598873F}" srcId="{90A0B17F-65EF-4577-B126-5B4E43FB4094}" destId="{9C76BCBB-7888-4D21-9ED3-004D08DA27D0}" srcOrd="1" destOrd="0" parTransId="{083B8098-F658-4A83-8DF0-4FF2BB526889}" sibTransId="{5843CA93-85CB-4975-8176-AF7304631BA9}"/>
    <dgm:cxn modelId="{FE76384F-45A3-4803-9485-B82A8C6C6A0C}" srcId="{9C76BCBB-7888-4D21-9ED3-004D08DA27D0}" destId="{C8CE4208-B0C8-44AF-A97D-2E85126F8986}" srcOrd="0" destOrd="0" parTransId="{5A350253-F4EA-4E3A-9B84-AC01F3023AA3}" sibTransId="{AD39254B-CFFA-458A-B222-0D3B7E5412A4}"/>
    <dgm:cxn modelId="{D31D826F-CCA9-4A4D-B6F3-6DEADD4DEFE1}" type="presOf" srcId="{3AD60973-346D-4CAD-B487-6D051672BBC0}" destId="{A2039138-A98C-427A-A019-512857B4E3D4}" srcOrd="0" destOrd="1" presId="urn:microsoft.com/office/officeart/2005/8/layout/hList1"/>
    <dgm:cxn modelId="{743FEE71-08D8-478A-AFEE-18A336F29A3F}" srcId="{D9512A97-2388-41B7-982F-652989C76518}" destId="{4971D319-6D2C-4394-82A5-CC0FA5315D8C}" srcOrd="3" destOrd="0" parTransId="{5AE5709A-497E-41A0-857F-74E249318691}" sibTransId="{5943E3D1-B7DA-4637-91AF-D1455D168368}"/>
    <dgm:cxn modelId="{20AC7D73-2575-45B4-B645-77298BEC1A02}" type="presOf" srcId="{CF7927E1-3863-48E5-9D75-C881F4281487}" destId="{A2039138-A98C-427A-A019-512857B4E3D4}" srcOrd="0" destOrd="5" presId="urn:microsoft.com/office/officeart/2005/8/layout/hList1"/>
    <dgm:cxn modelId="{E9265575-0958-4317-B3A1-54315A18FFB3}" srcId="{9C76BCBB-7888-4D21-9ED3-004D08DA27D0}" destId="{6051873E-B2C3-4926-B64E-BA81E8031581}" srcOrd="1" destOrd="0" parTransId="{69DEDA39-ADEA-4CB1-AFCA-9EADC3CFF4D9}" sibTransId="{94FE7F41-CF2B-4855-BE1F-093EB0EEB933}"/>
    <dgm:cxn modelId="{CA231576-B9BD-45A9-9EBA-999BA871BA0F}" type="presOf" srcId="{6C282A1A-8190-4B8F-ACAC-2977C4B4776A}" destId="{A2039138-A98C-427A-A019-512857B4E3D4}" srcOrd="0" destOrd="2" presId="urn:microsoft.com/office/officeart/2005/8/layout/hList1"/>
    <dgm:cxn modelId="{64B31F7F-2FDF-4809-A4AD-ECC4F0FAD507}" srcId="{25095EDB-AF3F-4FBC-A921-164ED723D581}" destId="{CF7927E1-3863-48E5-9D75-C881F4281487}" srcOrd="5" destOrd="0" parTransId="{24FC91D4-CF4C-4CE7-9A1C-24E9DD837616}" sibTransId="{E065E1A0-8DA9-4D12-9BF5-5A98302B1CCA}"/>
    <dgm:cxn modelId="{33DD328C-0CBC-4B6E-8586-B125ED483394}" srcId="{D9512A97-2388-41B7-982F-652989C76518}" destId="{118ED2BE-07BC-429F-91ED-4F7490FC610E}" srcOrd="0" destOrd="0" parTransId="{FB95AF4A-6194-4480-9245-341CAA7096E0}" sibTransId="{3169038A-02C1-4D9E-B036-3CF0A3DA2B11}"/>
    <dgm:cxn modelId="{29CCBD90-B890-4960-BECE-248FA675BE49}" srcId="{83E6484D-34DB-4AF6-A72D-038F3FA36C24}" destId="{47C57B60-9892-4748-BFEB-D7AD6DF64474}" srcOrd="4" destOrd="0" parTransId="{D8E84279-729D-4094-A87E-FC6D67C62125}" sibTransId="{72304D6C-86AC-4907-8661-0429378D7D13}"/>
    <dgm:cxn modelId="{D8D64E94-62F1-40D7-AAF7-9912E5952A93}" type="presOf" srcId="{72D97ABE-47CD-46BB-A516-484946637C38}" destId="{44F5CBB7-7047-463D-A4A0-4AECB24AA673}" srcOrd="0" destOrd="4" presId="urn:microsoft.com/office/officeart/2005/8/layout/hList1"/>
    <dgm:cxn modelId="{10B2DF98-44FE-42DA-8C49-57F763EAA6AA}" type="presOf" srcId="{4CEAA2C1-574F-46BB-999C-A24E039F7E25}" destId="{F9FAF010-83A3-4A1B-BB53-AC1CBED0C88E}" srcOrd="0" destOrd="3" presId="urn:microsoft.com/office/officeart/2005/8/layout/hList1"/>
    <dgm:cxn modelId="{61688B9A-2380-42B6-8D6C-4DE6DD4005E3}" srcId="{25095EDB-AF3F-4FBC-A921-164ED723D581}" destId="{1D2ED554-0BBD-486A-B5C5-B5D84EFEC96B}" srcOrd="4" destOrd="0" parTransId="{720E666D-A1C3-4588-9F16-E4471B223C1A}" sibTransId="{6BFBB2CA-1F36-4378-928E-0F3065511F52}"/>
    <dgm:cxn modelId="{92E3119E-85C4-4A1A-923F-A2F77032E197}" type="presOf" srcId="{118ED2BE-07BC-429F-91ED-4F7490FC610E}" destId="{44F5CBB7-7047-463D-A4A0-4AECB24AA673}" srcOrd="0" destOrd="0" presId="urn:microsoft.com/office/officeart/2005/8/layout/hList1"/>
    <dgm:cxn modelId="{47C5749F-0DF4-4E04-9A2A-AB12EFA9EE48}" type="presOf" srcId="{7B634CAC-89FC-4432-B798-BD4F2C95E9F7}" destId="{F9FAF010-83A3-4A1B-BB53-AC1CBED0C88E}" srcOrd="0" destOrd="5" presId="urn:microsoft.com/office/officeart/2005/8/layout/hList1"/>
    <dgm:cxn modelId="{F3B651A5-01C6-42FA-8529-CE14B1A6EA00}" type="presOf" srcId="{9C76BCBB-7888-4D21-9ED3-004D08DA27D0}" destId="{6F47F0B7-B434-438E-9B5A-82E427EFFE01}" srcOrd="0" destOrd="0" presId="urn:microsoft.com/office/officeart/2005/8/layout/hList1"/>
    <dgm:cxn modelId="{769D80A5-3B73-4941-8C8B-55ACFB2E9B78}" srcId="{9C76BCBB-7888-4D21-9ED3-004D08DA27D0}" destId="{4CEAA2C1-574F-46BB-999C-A24E039F7E25}" srcOrd="3" destOrd="0" parTransId="{2C0F5369-7750-480E-B75C-15BEEB5866B7}" sibTransId="{7831DF4D-A2D5-44D2-AFE6-7246289CC20B}"/>
    <dgm:cxn modelId="{0B1A81A8-FC34-4638-B809-AAFB248F3B1E}" type="presOf" srcId="{D9512A97-2388-41B7-982F-652989C76518}" destId="{D370E4D9-7797-40DB-9EA0-CB1C99CDEC20}" srcOrd="0" destOrd="0" presId="urn:microsoft.com/office/officeart/2005/8/layout/hList1"/>
    <dgm:cxn modelId="{8D7650A9-19A8-4C68-9A62-80694E664C8B}" type="presOf" srcId="{CF2AFCEB-C6A2-4C4F-BDA8-C3860E9A98A7}" destId="{A942D3C6-C602-4838-B929-0C19C42BF4D9}" srcOrd="0" destOrd="3" presId="urn:microsoft.com/office/officeart/2005/8/layout/hList1"/>
    <dgm:cxn modelId="{57F822AF-05EB-4645-AEA7-830DC06EE0A7}" srcId="{83E6484D-34DB-4AF6-A72D-038F3FA36C24}" destId="{A464C9B8-F579-420A-AC91-46ECC2268066}" srcOrd="0" destOrd="0" parTransId="{700062D5-AB34-4110-A4F8-05FBE298177D}" sibTransId="{F1AAB1E4-0B54-4770-B944-740AE7F9344F}"/>
    <dgm:cxn modelId="{97B094AF-C95A-4E23-BBD4-129EAA19D14D}" type="presOf" srcId="{1D2ED554-0BBD-486A-B5C5-B5D84EFEC96B}" destId="{A2039138-A98C-427A-A019-512857B4E3D4}" srcOrd="0" destOrd="4" presId="urn:microsoft.com/office/officeart/2005/8/layout/hList1"/>
    <dgm:cxn modelId="{8C4B48B6-D26C-4595-86C2-EE212EFC8D6B}" type="presOf" srcId="{47C57B60-9892-4748-BFEB-D7AD6DF64474}" destId="{A942D3C6-C602-4838-B929-0C19C42BF4D9}" srcOrd="0" destOrd="4" presId="urn:microsoft.com/office/officeart/2005/8/layout/hList1"/>
    <dgm:cxn modelId="{051955B6-B774-4CAE-A82B-73FEB3C75541}" srcId="{25095EDB-AF3F-4FBC-A921-164ED723D581}" destId="{8650906B-A1BC-4260-9D73-DCCB89671B21}" srcOrd="3" destOrd="0" parTransId="{2146714F-E260-4FB4-BB38-C3D0901B7DCA}" sibTransId="{81B7AFFE-7913-4288-BFEC-626F000692A5}"/>
    <dgm:cxn modelId="{E6E61FB8-1081-4C49-BFFD-C32BF0570E13}" type="presOf" srcId="{6051873E-B2C3-4926-B64E-BA81E8031581}" destId="{F9FAF010-83A3-4A1B-BB53-AC1CBED0C88E}" srcOrd="0" destOrd="1" presId="urn:microsoft.com/office/officeart/2005/8/layout/hList1"/>
    <dgm:cxn modelId="{4768D4BA-DEEF-4F6D-9A82-8F5F17F4A568}" type="presOf" srcId="{961B67D0-B3C9-4F1E-9557-E4F206AFB600}" destId="{A942D3C6-C602-4838-B929-0C19C42BF4D9}" srcOrd="0" destOrd="5" presId="urn:microsoft.com/office/officeart/2005/8/layout/hList1"/>
    <dgm:cxn modelId="{7B874EBB-D665-4655-B427-1911B4CE98AD}" srcId="{9C76BCBB-7888-4D21-9ED3-004D08DA27D0}" destId="{B1501317-7566-4BD7-AF34-EF2196AA7C0C}" srcOrd="2" destOrd="0" parTransId="{F172683C-9D91-46E4-B0BE-E511E80D9C09}" sibTransId="{4C2A02F7-F379-4FA6-BD63-30E80BCDF3FA}"/>
    <dgm:cxn modelId="{5A0708BE-C2CC-47F0-A4B5-934EB0F91144}" type="presOf" srcId="{D10B3755-86A7-413F-B888-6F1D00ACAF6F}" destId="{44F5CBB7-7047-463D-A4A0-4AECB24AA673}" srcOrd="0" destOrd="5" presId="urn:microsoft.com/office/officeart/2005/8/layout/hList1"/>
    <dgm:cxn modelId="{E89A4FC0-9B4E-4FA8-A27F-040F48CF39E3}" type="presOf" srcId="{C8CE4208-B0C8-44AF-A97D-2E85126F8986}" destId="{F9FAF010-83A3-4A1B-BB53-AC1CBED0C88E}" srcOrd="0" destOrd="0" presId="urn:microsoft.com/office/officeart/2005/8/layout/hList1"/>
    <dgm:cxn modelId="{25746CC6-43A0-417A-AD03-F75F79A82713}" type="presOf" srcId="{B1501317-7566-4BD7-AF34-EF2196AA7C0C}" destId="{F9FAF010-83A3-4A1B-BB53-AC1CBED0C88E}" srcOrd="0" destOrd="2" presId="urn:microsoft.com/office/officeart/2005/8/layout/hList1"/>
    <dgm:cxn modelId="{B50F4DC9-1BB3-4317-9B18-FDF3BDBB2129}" type="presOf" srcId="{A852EBAB-D4B7-4FC0-A844-EC9125FB146B}" destId="{A942D3C6-C602-4838-B929-0C19C42BF4D9}" srcOrd="0" destOrd="1" presId="urn:microsoft.com/office/officeart/2005/8/layout/hList1"/>
    <dgm:cxn modelId="{DD2FFACB-2DA0-4AD0-9A4C-B65E892462C1}" srcId="{9C76BCBB-7888-4D21-9ED3-004D08DA27D0}" destId="{7B634CAC-89FC-4432-B798-BD4F2C95E9F7}" srcOrd="5" destOrd="0" parTransId="{BB3F475C-CDC9-499B-AC0E-98582A0B4F2B}" sibTransId="{52ED2C2E-E7B8-433C-9CC0-F813E72F03AD}"/>
    <dgm:cxn modelId="{B02EBACF-5B0D-47E3-8BC8-F294C907849F}" srcId="{D9512A97-2388-41B7-982F-652989C76518}" destId="{3A00A98B-4789-4A52-89CA-7974F4CD19EB}" srcOrd="1" destOrd="0" parTransId="{C0EA51F6-1936-43AA-9327-E411159FD47F}" sibTransId="{E74E4754-BE40-4830-94FF-8D5F3ED9051A}"/>
    <dgm:cxn modelId="{ACF8A4D3-6E72-428F-9CE9-F0338B190D80}" type="presOf" srcId="{2541237B-49B9-4D3D-930D-05D8E19D63C7}" destId="{44F5CBB7-7047-463D-A4A0-4AECB24AA673}" srcOrd="0" destOrd="2" presId="urn:microsoft.com/office/officeart/2005/8/layout/hList1"/>
    <dgm:cxn modelId="{586B1BD6-A6E3-4CF6-B92F-E5FA585F867F}" srcId="{D9512A97-2388-41B7-982F-652989C76518}" destId="{D10B3755-86A7-413F-B888-6F1D00ACAF6F}" srcOrd="5" destOrd="0" parTransId="{AE9C1982-40AD-4D57-9E62-F3ECD77C007A}" sibTransId="{6CC339F4-5FAE-48AD-B16E-ECB2FFBC3D14}"/>
    <dgm:cxn modelId="{443A7DD6-D74B-4916-BF20-0CFF5964EA3C}" type="presOf" srcId="{25095EDB-AF3F-4FBC-A921-164ED723D581}" destId="{60CF88FE-00AD-4016-8B50-33877FF54B52}" srcOrd="0" destOrd="0" presId="urn:microsoft.com/office/officeart/2005/8/layout/hList1"/>
    <dgm:cxn modelId="{9C9C62DF-A176-4F41-AEF5-F4D6F483FDCB}" type="presOf" srcId="{6DC92419-EF68-479F-963E-0202EEF8C94D}" destId="{F9FAF010-83A3-4A1B-BB53-AC1CBED0C88E}" srcOrd="0" destOrd="4" presId="urn:microsoft.com/office/officeart/2005/8/layout/hList1"/>
    <dgm:cxn modelId="{75F8DAE1-D6FB-405A-8596-E2B013D96788}" srcId="{D9512A97-2388-41B7-982F-652989C76518}" destId="{72D97ABE-47CD-46BB-A516-484946637C38}" srcOrd="4" destOrd="0" parTransId="{123785B5-70A4-4DF2-8770-3420AB6AF588}" sibTransId="{7C568886-66F7-453E-B2FF-FC3ED1ECEF95}"/>
    <dgm:cxn modelId="{DA1BA1E6-B086-4D17-A35B-99099BEC2FB8}" srcId="{90A0B17F-65EF-4577-B126-5B4E43FB4094}" destId="{25095EDB-AF3F-4FBC-A921-164ED723D581}" srcOrd="2" destOrd="0" parTransId="{3E85A401-D2A1-4FC8-9A40-D47AD82B8DDE}" sibTransId="{B1E4B265-3F2B-4FE6-BDB4-C7515E26DEA9}"/>
    <dgm:cxn modelId="{6ED6AFF1-7FD8-4537-BE8F-CFE4B3B0B0AA}" srcId="{83E6484D-34DB-4AF6-A72D-038F3FA36C24}" destId="{CF2AFCEB-C6A2-4C4F-BDA8-C3860E9A98A7}" srcOrd="3" destOrd="0" parTransId="{65A8BF96-DD7C-4CF7-BD82-03310439C722}" sibTransId="{B5514434-D847-44A4-9263-289FB1A37720}"/>
    <dgm:cxn modelId="{36AC84F4-32DD-42F3-8CEB-86FEA076D317}" type="presOf" srcId="{83E6484D-34DB-4AF6-A72D-038F3FA36C24}" destId="{3DDE9C89-E34F-4184-96C7-0DF70FEBE93F}" srcOrd="0" destOrd="0" presId="urn:microsoft.com/office/officeart/2005/8/layout/hList1"/>
    <dgm:cxn modelId="{EF517AFB-1B6E-426D-A66A-9CB37388E585}" type="presOf" srcId="{8650906B-A1BC-4260-9D73-DCCB89671B21}" destId="{A2039138-A98C-427A-A019-512857B4E3D4}" srcOrd="0" destOrd="3" presId="urn:microsoft.com/office/officeart/2005/8/layout/hList1"/>
    <dgm:cxn modelId="{53D513FE-F572-4D17-BD33-1B74E6E3C49E}" type="presOf" srcId="{3A00A98B-4789-4A52-89CA-7974F4CD19EB}" destId="{44F5CBB7-7047-463D-A4A0-4AECB24AA673}" srcOrd="0" destOrd="1" presId="urn:microsoft.com/office/officeart/2005/8/layout/hList1"/>
    <dgm:cxn modelId="{022F0385-BDCF-4D4A-8053-A0BC5D76AC4E}" type="presParOf" srcId="{C4950C95-DBF8-463D-AB9C-62068E422539}" destId="{F6609961-5BF3-4B3E-9742-EDFE05B7C75E}" srcOrd="0" destOrd="0" presId="urn:microsoft.com/office/officeart/2005/8/layout/hList1"/>
    <dgm:cxn modelId="{A37875BA-3AB8-4D90-BC77-6DE22DF0E23A}" type="presParOf" srcId="{F6609961-5BF3-4B3E-9742-EDFE05B7C75E}" destId="{D370E4D9-7797-40DB-9EA0-CB1C99CDEC20}" srcOrd="0" destOrd="0" presId="urn:microsoft.com/office/officeart/2005/8/layout/hList1"/>
    <dgm:cxn modelId="{132A0342-A07F-46E0-A620-ABA3E75A8ED6}" type="presParOf" srcId="{F6609961-5BF3-4B3E-9742-EDFE05B7C75E}" destId="{44F5CBB7-7047-463D-A4A0-4AECB24AA673}" srcOrd="1" destOrd="0" presId="urn:microsoft.com/office/officeart/2005/8/layout/hList1"/>
    <dgm:cxn modelId="{5E4DCC77-9890-4F99-95C0-BE4A1531F528}" type="presParOf" srcId="{C4950C95-DBF8-463D-AB9C-62068E422539}" destId="{EF896ABA-0027-49B4-A964-84A37B36E07C}" srcOrd="1" destOrd="0" presId="urn:microsoft.com/office/officeart/2005/8/layout/hList1"/>
    <dgm:cxn modelId="{C2379CC3-D4AD-452C-BA86-C356703A884A}" type="presParOf" srcId="{C4950C95-DBF8-463D-AB9C-62068E422539}" destId="{F9D9736B-7240-4461-B916-D74DC387C81A}" srcOrd="2" destOrd="0" presId="urn:microsoft.com/office/officeart/2005/8/layout/hList1"/>
    <dgm:cxn modelId="{93C2F6AC-3484-4BD3-8DF5-6564EF753BF6}" type="presParOf" srcId="{F9D9736B-7240-4461-B916-D74DC387C81A}" destId="{6F47F0B7-B434-438E-9B5A-82E427EFFE01}" srcOrd="0" destOrd="0" presId="urn:microsoft.com/office/officeart/2005/8/layout/hList1"/>
    <dgm:cxn modelId="{12CB2EB9-6A8B-465E-B25D-98CE206730AD}" type="presParOf" srcId="{F9D9736B-7240-4461-B916-D74DC387C81A}" destId="{F9FAF010-83A3-4A1B-BB53-AC1CBED0C88E}" srcOrd="1" destOrd="0" presId="urn:microsoft.com/office/officeart/2005/8/layout/hList1"/>
    <dgm:cxn modelId="{16030D5F-B9D5-42E7-AC56-E65BF09CF3E3}" type="presParOf" srcId="{C4950C95-DBF8-463D-AB9C-62068E422539}" destId="{35D6BC4C-805B-46D5-B3CE-5D9EF238F925}" srcOrd="3" destOrd="0" presId="urn:microsoft.com/office/officeart/2005/8/layout/hList1"/>
    <dgm:cxn modelId="{64F34C73-7FCA-449A-8F68-2E6BB75BCC87}" type="presParOf" srcId="{C4950C95-DBF8-463D-AB9C-62068E422539}" destId="{C79B904D-73FB-4FE1-87C2-AB993EC0B45A}" srcOrd="4" destOrd="0" presId="urn:microsoft.com/office/officeart/2005/8/layout/hList1"/>
    <dgm:cxn modelId="{904BAD15-3D67-41A4-9C9D-8F7361CD1768}" type="presParOf" srcId="{C79B904D-73FB-4FE1-87C2-AB993EC0B45A}" destId="{60CF88FE-00AD-4016-8B50-33877FF54B52}" srcOrd="0" destOrd="0" presId="urn:microsoft.com/office/officeart/2005/8/layout/hList1"/>
    <dgm:cxn modelId="{1C7935EE-FD53-47C9-8168-2969F9A90500}" type="presParOf" srcId="{C79B904D-73FB-4FE1-87C2-AB993EC0B45A}" destId="{A2039138-A98C-427A-A019-512857B4E3D4}" srcOrd="1" destOrd="0" presId="urn:microsoft.com/office/officeart/2005/8/layout/hList1"/>
    <dgm:cxn modelId="{6D2E958C-09C0-4350-822D-21372A86C6A9}" type="presParOf" srcId="{C4950C95-DBF8-463D-AB9C-62068E422539}" destId="{3C2027B7-6961-4AF1-841B-678FD5C58FEA}" srcOrd="5" destOrd="0" presId="urn:microsoft.com/office/officeart/2005/8/layout/hList1"/>
    <dgm:cxn modelId="{60739CEC-1DA1-4A5A-90F3-B79A860E778A}" type="presParOf" srcId="{C4950C95-DBF8-463D-AB9C-62068E422539}" destId="{352FE608-714C-4B0B-AB85-E7C199E1BB88}" srcOrd="6" destOrd="0" presId="urn:microsoft.com/office/officeart/2005/8/layout/hList1"/>
    <dgm:cxn modelId="{32BD332F-B90D-4318-9289-459EB6441CD2}" type="presParOf" srcId="{352FE608-714C-4B0B-AB85-E7C199E1BB88}" destId="{3DDE9C89-E34F-4184-96C7-0DF70FEBE93F}" srcOrd="0" destOrd="0" presId="urn:microsoft.com/office/officeart/2005/8/layout/hList1"/>
    <dgm:cxn modelId="{FD95B2B1-5944-44E4-AC42-A10BF654717C}" type="presParOf" srcId="{352FE608-714C-4B0B-AB85-E7C199E1BB88}" destId="{A942D3C6-C602-4838-B929-0C19C42BF4D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53E85E-5237-4512-A444-0ADD65080A1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CA"/>
        </a:p>
      </dgm:t>
    </dgm:pt>
    <dgm:pt modelId="{9D773715-F3E9-4120-9C63-4B10055FF1F8}">
      <dgm:prSet phldrT="[Text]" custT="1"/>
      <dgm:spPr/>
      <dgm:t>
        <a:bodyPr/>
        <a:lstStyle/>
        <a:p>
          <a:r>
            <a:rPr lang="en-CA" sz="2000" dirty="0"/>
            <a:t>Riverside Honda &amp; Skidoo</a:t>
          </a:r>
        </a:p>
      </dgm:t>
    </dgm:pt>
    <dgm:pt modelId="{D316CF9C-ED51-4233-B4DB-6F5D1A442287}" type="parTrans" cxnId="{3E7CA67A-6478-42ED-AD66-90D7EC7D885E}">
      <dgm:prSet/>
      <dgm:spPr/>
      <dgm:t>
        <a:bodyPr/>
        <a:lstStyle/>
        <a:p>
          <a:endParaRPr lang="en-CA" sz="1000"/>
        </a:p>
      </dgm:t>
    </dgm:pt>
    <dgm:pt modelId="{774D8132-D219-4923-9D75-0EE3D89FF8F1}" type="sibTrans" cxnId="{3E7CA67A-6478-42ED-AD66-90D7EC7D885E}">
      <dgm:prSet/>
      <dgm:spPr/>
      <dgm:t>
        <a:bodyPr/>
        <a:lstStyle/>
        <a:p>
          <a:endParaRPr lang="en-CA" sz="1000"/>
        </a:p>
      </dgm:t>
    </dgm:pt>
    <dgm:pt modelId="{366550E3-5F98-4583-8421-6BE19CF9AFB8}">
      <dgm:prSet phldrT="[Text]" custT="1"/>
      <dgm:spPr/>
      <dgm:t>
        <a:bodyPr/>
        <a:lstStyle/>
        <a:p>
          <a:r>
            <a:rPr lang="en-CA" sz="2000" dirty="0"/>
            <a:t>Canadian Brewhouse</a:t>
          </a:r>
        </a:p>
      </dgm:t>
    </dgm:pt>
    <dgm:pt modelId="{EA588AA9-DE11-40CF-981A-1DCC717559A8}" type="parTrans" cxnId="{E7DC9C7E-2C73-494E-A979-59023FFBAE2C}">
      <dgm:prSet/>
      <dgm:spPr/>
      <dgm:t>
        <a:bodyPr/>
        <a:lstStyle/>
        <a:p>
          <a:endParaRPr lang="en-CA" sz="1000"/>
        </a:p>
      </dgm:t>
    </dgm:pt>
    <dgm:pt modelId="{029AEC91-14B5-4360-A1FD-188FBA816EAC}" type="sibTrans" cxnId="{E7DC9C7E-2C73-494E-A979-59023FFBAE2C}">
      <dgm:prSet/>
      <dgm:spPr/>
      <dgm:t>
        <a:bodyPr/>
        <a:lstStyle/>
        <a:p>
          <a:endParaRPr lang="en-CA" sz="1000"/>
        </a:p>
      </dgm:t>
    </dgm:pt>
    <dgm:pt modelId="{226A163F-B54B-46E8-B13B-0C221E57160D}">
      <dgm:prSet phldrT="[Text]" custT="1"/>
      <dgm:spPr/>
      <dgm:t>
        <a:bodyPr/>
        <a:lstStyle/>
        <a:p>
          <a:r>
            <a:rPr lang="en-CA" sz="2000" dirty="0"/>
            <a:t>Labatt Breweries</a:t>
          </a:r>
        </a:p>
      </dgm:t>
    </dgm:pt>
    <dgm:pt modelId="{6A1C142A-59C4-4CF2-9518-B2572A8A3881}" type="parTrans" cxnId="{22715199-6003-4C41-91A7-11EBCC60354B}">
      <dgm:prSet/>
      <dgm:spPr/>
      <dgm:t>
        <a:bodyPr/>
        <a:lstStyle/>
        <a:p>
          <a:endParaRPr lang="en-CA" sz="1000"/>
        </a:p>
      </dgm:t>
    </dgm:pt>
    <dgm:pt modelId="{1309780F-EE4B-4A67-9C9D-A793D94654F1}" type="sibTrans" cxnId="{22715199-6003-4C41-91A7-11EBCC60354B}">
      <dgm:prSet/>
      <dgm:spPr/>
      <dgm:t>
        <a:bodyPr/>
        <a:lstStyle/>
        <a:p>
          <a:endParaRPr lang="en-CA" sz="1000"/>
        </a:p>
      </dgm:t>
    </dgm:pt>
    <dgm:pt modelId="{184C491F-3EE5-44F9-B620-F758A84F2328}" type="pres">
      <dgm:prSet presAssocID="{3153E85E-5237-4512-A444-0ADD65080A19}" presName="diagram" presStyleCnt="0">
        <dgm:presLayoutVars>
          <dgm:dir/>
          <dgm:resizeHandles val="exact"/>
        </dgm:presLayoutVars>
      </dgm:prSet>
      <dgm:spPr/>
    </dgm:pt>
    <dgm:pt modelId="{F2550C10-FD44-4F9E-B666-5DE188C5D7C1}" type="pres">
      <dgm:prSet presAssocID="{9D773715-F3E9-4120-9C63-4B10055FF1F8}" presName="node" presStyleLbl="node1" presStyleIdx="0" presStyleCnt="3">
        <dgm:presLayoutVars>
          <dgm:bulletEnabled val="1"/>
        </dgm:presLayoutVars>
      </dgm:prSet>
      <dgm:spPr/>
    </dgm:pt>
    <dgm:pt modelId="{166E47D2-E2DA-4A52-841D-8A1551DB3BA6}" type="pres">
      <dgm:prSet presAssocID="{774D8132-D219-4923-9D75-0EE3D89FF8F1}" presName="sibTrans" presStyleCnt="0"/>
      <dgm:spPr/>
    </dgm:pt>
    <dgm:pt modelId="{40971A68-D219-4DA1-8540-124A0823078B}" type="pres">
      <dgm:prSet presAssocID="{366550E3-5F98-4583-8421-6BE19CF9AFB8}" presName="node" presStyleLbl="node1" presStyleIdx="1" presStyleCnt="3">
        <dgm:presLayoutVars>
          <dgm:bulletEnabled val="1"/>
        </dgm:presLayoutVars>
      </dgm:prSet>
      <dgm:spPr/>
    </dgm:pt>
    <dgm:pt modelId="{F121F938-E1D5-49DA-BD0E-5EFC6B8CE8B8}" type="pres">
      <dgm:prSet presAssocID="{029AEC91-14B5-4360-A1FD-188FBA816EAC}" presName="sibTrans" presStyleCnt="0"/>
      <dgm:spPr/>
    </dgm:pt>
    <dgm:pt modelId="{8C1E901F-FB16-4B26-B003-6BAA47601B3E}" type="pres">
      <dgm:prSet presAssocID="{226A163F-B54B-46E8-B13B-0C221E57160D}" presName="node" presStyleLbl="node1" presStyleIdx="2" presStyleCnt="3">
        <dgm:presLayoutVars>
          <dgm:bulletEnabled val="1"/>
        </dgm:presLayoutVars>
      </dgm:prSet>
      <dgm:spPr/>
    </dgm:pt>
  </dgm:ptLst>
  <dgm:cxnLst>
    <dgm:cxn modelId="{FCB99A11-B338-4949-89DE-DC29AD37EC51}" type="presOf" srcId="{366550E3-5F98-4583-8421-6BE19CF9AFB8}" destId="{40971A68-D219-4DA1-8540-124A0823078B}" srcOrd="0" destOrd="0" presId="urn:microsoft.com/office/officeart/2005/8/layout/default"/>
    <dgm:cxn modelId="{89D7AB16-1EFF-4F7C-84BD-D3C25BF7148B}" type="presOf" srcId="{3153E85E-5237-4512-A444-0ADD65080A19}" destId="{184C491F-3EE5-44F9-B620-F758A84F2328}" srcOrd="0" destOrd="0" presId="urn:microsoft.com/office/officeart/2005/8/layout/default"/>
    <dgm:cxn modelId="{F9107473-81CF-41EC-9682-E05941B7391F}" type="presOf" srcId="{9D773715-F3E9-4120-9C63-4B10055FF1F8}" destId="{F2550C10-FD44-4F9E-B666-5DE188C5D7C1}" srcOrd="0" destOrd="0" presId="urn:microsoft.com/office/officeart/2005/8/layout/default"/>
    <dgm:cxn modelId="{3E7CA67A-6478-42ED-AD66-90D7EC7D885E}" srcId="{3153E85E-5237-4512-A444-0ADD65080A19}" destId="{9D773715-F3E9-4120-9C63-4B10055FF1F8}" srcOrd="0" destOrd="0" parTransId="{D316CF9C-ED51-4233-B4DB-6F5D1A442287}" sibTransId="{774D8132-D219-4923-9D75-0EE3D89FF8F1}"/>
    <dgm:cxn modelId="{E7DC9C7E-2C73-494E-A979-59023FFBAE2C}" srcId="{3153E85E-5237-4512-A444-0ADD65080A19}" destId="{366550E3-5F98-4583-8421-6BE19CF9AFB8}" srcOrd="1" destOrd="0" parTransId="{EA588AA9-DE11-40CF-981A-1DCC717559A8}" sibTransId="{029AEC91-14B5-4360-A1FD-188FBA816EAC}"/>
    <dgm:cxn modelId="{22715199-6003-4C41-91A7-11EBCC60354B}" srcId="{3153E85E-5237-4512-A444-0ADD65080A19}" destId="{226A163F-B54B-46E8-B13B-0C221E57160D}" srcOrd="2" destOrd="0" parTransId="{6A1C142A-59C4-4CF2-9518-B2572A8A3881}" sibTransId="{1309780F-EE4B-4A67-9C9D-A793D94654F1}"/>
    <dgm:cxn modelId="{8EC521BD-EAFA-4122-ACD8-7E0EEC97E17C}" type="presOf" srcId="{226A163F-B54B-46E8-B13B-0C221E57160D}" destId="{8C1E901F-FB16-4B26-B003-6BAA47601B3E}" srcOrd="0" destOrd="0" presId="urn:microsoft.com/office/officeart/2005/8/layout/default"/>
    <dgm:cxn modelId="{A8D41391-9EE3-48AC-A216-B245E45474E5}" type="presParOf" srcId="{184C491F-3EE5-44F9-B620-F758A84F2328}" destId="{F2550C10-FD44-4F9E-B666-5DE188C5D7C1}" srcOrd="0" destOrd="0" presId="urn:microsoft.com/office/officeart/2005/8/layout/default"/>
    <dgm:cxn modelId="{D5889761-682E-41E1-970B-0D748FD23922}" type="presParOf" srcId="{184C491F-3EE5-44F9-B620-F758A84F2328}" destId="{166E47D2-E2DA-4A52-841D-8A1551DB3BA6}" srcOrd="1" destOrd="0" presId="urn:microsoft.com/office/officeart/2005/8/layout/default"/>
    <dgm:cxn modelId="{4AD6D7AE-8475-4285-A832-2AA7252AEA2C}" type="presParOf" srcId="{184C491F-3EE5-44F9-B620-F758A84F2328}" destId="{40971A68-D219-4DA1-8540-124A0823078B}" srcOrd="2" destOrd="0" presId="urn:microsoft.com/office/officeart/2005/8/layout/default"/>
    <dgm:cxn modelId="{F6D82EFD-DECC-45AB-9DFA-3BDC83B1BB80}" type="presParOf" srcId="{184C491F-3EE5-44F9-B620-F758A84F2328}" destId="{F121F938-E1D5-49DA-BD0E-5EFC6B8CE8B8}" srcOrd="3" destOrd="0" presId="urn:microsoft.com/office/officeart/2005/8/layout/default"/>
    <dgm:cxn modelId="{B2ECCB6C-355A-4807-B618-95972486399B}" type="presParOf" srcId="{184C491F-3EE5-44F9-B620-F758A84F2328}" destId="{8C1E901F-FB16-4B26-B003-6BAA47601B3E}"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3E85E-5237-4512-A444-0ADD65080A19}"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CA"/>
        </a:p>
      </dgm:t>
    </dgm:pt>
    <dgm:pt modelId="{A75B8322-85CB-46E2-946A-C31EB65AFAD1}">
      <dgm:prSet phldrT="[Text]" custT="1"/>
      <dgm:spPr/>
      <dgm:t>
        <a:bodyPr/>
        <a:lstStyle/>
        <a:p>
          <a:r>
            <a:rPr lang="en-CA" sz="2000" dirty="0"/>
            <a:t>Mission Fun and Games</a:t>
          </a:r>
        </a:p>
      </dgm:t>
    </dgm:pt>
    <dgm:pt modelId="{64F49FF8-82B5-4A80-8510-ABEAF2646AA0}" type="parTrans" cxnId="{9E8002F0-6635-484D-BC78-596D07D1C7D6}">
      <dgm:prSet/>
      <dgm:spPr/>
      <dgm:t>
        <a:bodyPr/>
        <a:lstStyle/>
        <a:p>
          <a:endParaRPr lang="en-CA" sz="1000"/>
        </a:p>
      </dgm:t>
    </dgm:pt>
    <dgm:pt modelId="{92C95854-D828-48F9-B979-606826430F96}" type="sibTrans" cxnId="{9E8002F0-6635-484D-BC78-596D07D1C7D6}">
      <dgm:prSet/>
      <dgm:spPr/>
      <dgm:t>
        <a:bodyPr/>
        <a:lstStyle/>
        <a:p>
          <a:endParaRPr lang="en-CA" sz="1000"/>
        </a:p>
      </dgm:t>
    </dgm:pt>
    <dgm:pt modelId="{36A8B96E-C190-4309-BFAE-28A00B1BA235}">
      <dgm:prSet phldrT="[Text]" custT="1"/>
      <dgm:spPr/>
      <dgm:t>
        <a:bodyPr/>
        <a:lstStyle/>
        <a:p>
          <a:r>
            <a:rPr lang="en-CA" sz="2000" dirty="0"/>
            <a:t>Phoenix Fence</a:t>
          </a:r>
        </a:p>
      </dgm:t>
    </dgm:pt>
    <dgm:pt modelId="{48059C46-3CBC-4219-8685-6C81171F511D}" type="parTrans" cxnId="{51462CE2-B672-4EDF-9BEB-EDA4E577F466}">
      <dgm:prSet/>
      <dgm:spPr/>
      <dgm:t>
        <a:bodyPr/>
        <a:lstStyle/>
        <a:p>
          <a:endParaRPr lang="en-CA" sz="1000"/>
        </a:p>
      </dgm:t>
    </dgm:pt>
    <dgm:pt modelId="{3C9FF665-FF2B-4186-9260-23F064DB763E}" type="sibTrans" cxnId="{51462CE2-B672-4EDF-9BEB-EDA4E577F466}">
      <dgm:prSet/>
      <dgm:spPr/>
      <dgm:t>
        <a:bodyPr/>
        <a:lstStyle/>
        <a:p>
          <a:endParaRPr lang="en-CA" sz="1000"/>
        </a:p>
      </dgm:t>
    </dgm:pt>
    <dgm:pt modelId="{9D773715-F3E9-4120-9C63-4B10055FF1F8}">
      <dgm:prSet phldrT="[Text]" custT="1"/>
      <dgm:spPr/>
      <dgm:t>
        <a:bodyPr/>
        <a:lstStyle/>
        <a:p>
          <a:r>
            <a:rPr lang="en-CA" sz="2000" dirty="0"/>
            <a:t>Edmonton Police Recruitment</a:t>
          </a:r>
        </a:p>
      </dgm:t>
    </dgm:pt>
    <dgm:pt modelId="{D316CF9C-ED51-4233-B4DB-6F5D1A442287}" type="parTrans" cxnId="{3E7CA67A-6478-42ED-AD66-90D7EC7D885E}">
      <dgm:prSet/>
      <dgm:spPr/>
      <dgm:t>
        <a:bodyPr/>
        <a:lstStyle/>
        <a:p>
          <a:endParaRPr lang="en-CA" sz="1000"/>
        </a:p>
      </dgm:t>
    </dgm:pt>
    <dgm:pt modelId="{774D8132-D219-4923-9D75-0EE3D89FF8F1}" type="sibTrans" cxnId="{3E7CA67A-6478-42ED-AD66-90D7EC7D885E}">
      <dgm:prSet/>
      <dgm:spPr/>
      <dgm:t>
        <a:bodyPr/>
        <a:lstStyle/>
        <a:p>
          <a:endParaRPr lang="en-CA" sz="1000"/>
        </a:p>
      </dgm:t>
    </dgm:pt>
    <dgm:pt modelId="{366550E3-5F98-4583-8421-6BE19CF9AFB8}">
      <dgm:prSet phldrT="[Text]" custT="1"/>
      <dgm:spPr/>
      <dgm:t>
        <a:bodyPr/>
        <a:lstStyle/>
        <a:p>
          <a:r>
            <a:rPr lang="en-CA" sz="2000" dirty="0"/>
            <a:t>Sturgeon Animal Hospital</a:t>
          </a:r>
        </a:p>
      </dgm:t>
    </dgm:pt>
    <dgm:pt modelId="{EA588AA9-DE11-40CF-981A-1DCC717559A8}" type="parTrans" cxnId="{E7DC9C7E-2C73-494E-A979-59023FFBAE2C}">
      <dgm:prSet/>
      <dgm:spPr/>
      <dgm:t>
        <a:bodyPr/>
        <a:lstStyle/>
        <a:p>
          <a:endParaRPr lang="en-CA" sz="1000"/>
        </a:p>
      </dgm:t>
    </dgm:pt>
    <dgm:pt modelId="{029AEC91-14B5-4360-A1FD-188FBA816EAC}" type="sibTrans" cxnId="{E7DC9C7E-2C73-494E-A979-59023FFBAE2C}">
      <dgm:prSet/>
      <dgm:spPr/>
      <dgm:t>
        <a:bodyPr/>
        <a:lstStyle/>
        <a:p>
          <a:endParaRPr lang="en-CA" sz="1000"/>
        </a:p>
      </dgm:t>
    </dgm:pt>
    <dgm:pt modelId="{226A163F-B54B-46E8-B13B-0C221E57160D}">
      <dgm:prSet phldrT="[Text]" custT="1"/>
      <dgm:spPr/>
      <dgm:t>
        <a:bodyPr/>
        <a:lstStyle/>
        <a:p>
          <a:r>
            <a:rPr lang="en-CA" sz="2000" dirty="0"/>
            <a:t>River Valley Realty - Ross Storoshenko</a:t>
          </a:r>
        </a:p>
      </dgm:t>
    </dgm:pt>
    <dgm:pt modelId="{6A1C142A-59C4-4CF2-9518-B2572A8A3881}" type="parTrans" cxnId="{22715199-6003-4C41-91A7-11EBCC60354B}">
      <dgm:prSet/>
      <dgm:spPr/>
      <dgm:t>
        <a:bodyPr/>
        <a:lstStyle/>
        <a:p>
          <a:endParaRPr lang="en-CA" sz="1000"/>
        </a:p>
      </dgm:t>
    </dgm:pt>
    <dgm:pt modelId="{1309780F-EE4B-4A67-9C9D-A793D94654F1}" type="sibTrans" cxnId="{22715199-6003-4C41-91A7-11EBCC60354B}">
      <dgm:prSet/>
      <dgm:spPr/>
      <dgm:t>
        <a:bodyPr/>
        <a:lstStyle/>
        <a:p>
          <a:endParaRPr lang="en-CA" sz="1000"/>
        </a:p>
      </dgm:t>
    </dgm:pt>
    <dgm:pt modelId="{61B4BC7F-71F7-4EAA-8FDC-04F1F6A76A34}">
      <dgm:prSet phldrT="[Text]" custT="1"/>
      <dgm:spPr/>
      <dgm:t>
        <a:bodyPr/>
        <a:lstStyle/>
        <a:p>
          <a:r>
            <a:rPr lang="en-CA" sz="2000" dirty="0"/>
            <a:t>Core Networks</a:t>
          </a:r>
        </a:p>
      </dgm:t>
    </dgm:pt>
    <dgm:pt modelId="{84C487C2-C2CC-4606-9969-2126FEA274E7}" type="parTrans" cxnId="{F3675DB4-DF22-4694-9747-973DD643B951}">
      <dgm:prSet/>
      <dgm:spPr/>
      <dgm:t>
        <a:bodyPr/>
        <a:lstStyle/>
        <a:p>
          <a:endParaRPr lang="en-CA"/>
        </a:p>
      </dgm:t>
    </dgm:pt>
    <dgm:pt modelId="{53CC7F9E-899C-4366-AA3B-612BBE72B68E}" type="sibTrans" cxnId="{F3675DB4-DF22-4694-9747-973DD643B951}">
      <dgm:prSet/>
      <dgm:spPr/>
      <dgm:t>
        <a:bodyPr/>
        <a:lstStyle/>
        <a:p>
          <a:endParaRPr lang="en-CA"/>
        </a:p>
      </dgm:t>
    </dgm:pt>
    <dgm:pt modelId="{184C491F-3EE5-44F9-B620-F758A84F2328}" type="pres">
      <dgm:prSet presAssocID="{3153E85E-5237-4512-A444-0ADD65080A19}" presName="diagram" presStyleCnt="0">
        <dgm:presLayoutVars>
          <dgm:dir/>
          <dgm:resizeHandles val="exact"/>
        </dgm:presLayoutVars>
      </dgm:prSet>
      <dgm:spPr/>
    </dgm:pt>
    <dgm:pt modelId="{5D600774-2B9A-482D-846A-34BC9C535E0F}" type="pres">
      <dgm:prSet presAssocID="{A75B8322-85CB-46E2-946A-C31EB65AFAD1}" presName="node" presStyleLbl="node1" presStyleIdx="0" presStyleCnt="6">
        <dgm:presLayoutVars>
          <dgm:bulletEnabled val="1"/>
        </dgm:presLayoutVars>
      </dgm:prSet>
      <dgm:spPr/>
    </dgm:pt>
    <dgm:pt modelId="{D23E31A3-FEE8-44AE-8769-A8338D4B8BB5}" type="pres">
      <dgm:prSet presAssocID="{92C95854-D828-48F9-B979-606826430F96}" presName="sibTrans" presStyleCnt="0"/>
      <dgm:spPr/>
    </dgm:pt>
    <dgm:pt modelId="{78827FEB-A0F9-4BA1-AE2F-753EBBD93858}" type="pres">
      <dgm:prSet presAssocID="{36A8B96E-C190-4309-BFAE-28A00B1BA235}" presName="node" presStyleLbl="node1" presStyleIdx="1" presStyleCnt="6">
        <dgm:presLayoutVars>
          <dgm:bulletEnabled val="1"/>
        </dgm:presLayoutVars>
      </dgm:prSet>
      <dgm:spPr/>
    </dgm:pt>
    <dgm:pt modelId="{9E600872-B74A-4240-A154-AD6BBDB14891}" type="pres">
      <dgm:prSet presAssocID="{3C9FF665-FF2B-4186-9260-23F064DB763E}" presName="sibTrans" presStyleCnt="0"/>
      <dgm:spPr/>
    </dgm:pt>
    <dgm:pt modelId="{F2550C10-FD44-4F9E-B666-5DE188C5D7C1}" type="pres">
      <dgm:prSet presAssocID="{9D773715-F3E9-4120-9C63-4B10055FF1F8}" presName="node" presStyleLbl="node1" presStyleIdx="2" presStyleCnt="6">
        <dgm:presLayoutVars>
          <dgm:bulletEnabled val="1"/>
        </dgm:presLayoutVars>
      </dgm:prSet>
      <dgm:spPr/>
    </dgm:pt>
    <dgm:pt modelId="{166E47D2-E2DA-4A52-841D-8A1551DB3BA6}" type="pres">
      <dgm:prSet presAssocID="{774D8132-D219-4923-9D75-0EE3D89FF8F1}" presName="sibTrans" presStyleCnt="0"/>
      <dgm:spPr/>
    </dgm:pt>
    <dgm:pt modelId="{40971A68-D219-4DA1-8540-124A0823078B}" type="pres">
      <dgm:prSet presAssocID="{366550E3-5F98-4583-8421-6BE19CF9AFB8}" presName="node" presStyleLbl="node1" presStyleIdx="3" presStyleCnt="6">
        <dgm:presLayoutVars>
          <dgm:bulletEnabled val="1"/>
        </dgm:presLayoutVars>
      </dgm:prSet>
      <dgm:spPr/>
    </dgm:pt>
    <dgm:pt modelId="{F121F938-E1D5-49DA-BD0E-5EFC6B8CE8B8}" type="pres">
      <dgm:prSet presAssocID="{029AEC91-14B5-4360-A1FD-188FBA816EAC}" presName="sibTrans" presStyleCnt="0"/>
      <dgm:spPr/>
    </dgm:pt>
    <dgm:pt modelId="{8C1E901F-FB16-4B26-B003-6BAA47601B3E}" type="pres">
      <dgm:prSet presAssocID="{226A163F-B54B-46E8-B13B-0C221E57160D}" presName="node" presStyleLbl="node1" presStyleIdx="4" presStyleCnt="6">
        <dgm:presLayoutVars>
          <dgm:bulletEnabled val="1"/>
        </dgm:presLayoutVars>
      </dgm:prSet>
      <dgm:spPr/>
    </dgm:pt>
    <dgm:pt modelId="{49FC56AB-C26C-4555-8254-90C7E666AAF8}" type="pres">
      <dgm:prSet presAssocID="{1309780F-EE4B-4A67-9C9D-A793D94654F1}" presName="sibTrans" presStyleCnt="0"/>
      <dgm:spPr/>
    </dgm:pt>
    <dgm:pt modelId="{1C34A49E-8D79-4BD9-83BE-0BBD10CA11C7}" type="pres">
      <dgm:prSet presAssocID="{61B4BC7F-71F7-4EAA-8FDC-04F1F6A76A34}" presName="node" presStyleLbl="node1" presStyleIdx="5" presStyleCnt="6">
        <dgm:presLayoutVars>
          <dgm:bulletEnabled val="1"/>
        </dgm:presLayoutVars>
      </dgm:prSet>
      <dgm:spPr/>
    </dgm:pt>
  </dgm:ptLst>
  <dgm:cxnLst>
    <dgm:cxn modelId="{FCB99A11-B338-4949-89DE-DC29AD37EC51}" type="presOf" srcId="{366550E3-5F98-4583-8421-6BE19CF9AFB8}" destId="{40971A68-D219-4DA1-8540-124A0823078B}" srcOrd="0" destOrd="0" presId="urn:microsoft.com/office/officeart/2005/8/layout/default"/>
    <dgm:cxn modelId="{89D7AB16-1EFF-4F7C-84BD-D3C25BF7148B}" type="presOf" srcId="{3153E85E-5237-4512-A444-0ADD65080A19}" destId="{184C491F-3EE5-44F9-B620-F758A84F2328}" srcOrd="0" destOrd="0" presId="urn:microsoft.com/office/officeart/2005/8/layout/default"/>
    <dgm:cxn modelId="{1B6D215C-F988-440A-B796-A3E4333067FE}" type="presOf" srcId="{61B4BC7F-71F7-4EAA-8FDC-04F1F6A76A34}" destId="{1C34A49E-8D79-4BD9-83BE-0BBD10CA11C7}" srcOrd="0" destOrd="0" presId="urn:microsoft.com/office/officeart/2005/8/layout/default"/>
    <dgm:cxn modelId="{F9107473-81CF-41EC-9682-E05941B7391F}" type="presOf" srcId="{9D773715-F3E9-4120-9C63-4B10055FF1F8}" destId="{F2550C10-FD44-4F9E-B666-5DE188C5D7C1}" srcOrd="0" destOrd="0" presId="urn:microsoft.com/office/officeart/2005/8/layout/default"/>
    <dgm:cxn modelId="{3E7CA67A-6478-42ED-AD66-90D7EC7D885E}" srcId="{3153E85E-5237-4512-A444-0ADD65080A19}" destId="{9D773715-F3E9-4120-9C63-4B10055FF1F8}" srcOrd="2" destOrd="0" parTransId="{D316CF9C-ED51-4233-B4DB-6F5D1A442287}" sibTransId="{774D8132-D219-4923-9D75-0EE3D89FF8F1}"/>
    <dgm:cxn modelId="{E7DC9C7E-2C73-494E-A979-59023FFBAE2C}" srcId="{3153E85E-5237-4512-A444-0ADD65080A19}" destId="{366550E3-5F98-4583-8421-6BE19CF9AFB8}" srcOrd="3" destOrd="0" parTransId="{EA588AA9-DE11-40CF-981A-1DCC717559A8}" sibTransId="{029AEC91-14B5-4360-A1FD-188FBA816EAC}"/>
    <dgm:cxn modelId="{22715199-6003-4C41-91A7-11EBCC60354B}" srcId="{3153E85E-5237-4512-A444-0ADD65080A19}" destId="{226A163F-B54B-46E8-B13B-0C221E57160D}" srcOrd="4" destOrd="0" parTransId="{6A1C142A-59C4-4CF2-9518-B2572A8A3881}" sibTransId="{1309780F-EE4B-4A67-9C9D-A793D94654F1}"/>
    <dgm:cxn modelId="{CA1507A4-6AE1-4DAA-A751-87A085FF1CBA}" type="presOf" srcId="{36A8B96E-C190-4309-BFAE-28A00B1BA235}" destId="{78827FEB-A0F9-4BA1-AE2F-753EBBD93858}" srcOrd="0" destOrd="0" presId="urn:microsoft.com/office/officeart/2005/8/layout/default"/>
    <dgm:cxn modelId="{F3675DB4-DF22-4694-9747-973DD643B951}" srcId="{3153E85E-5237-4512-A444-0ADD65080A19}" destId="{61B4BC7F-71F7-4EAA-8FDC-04F1F6A76A34}" srcOrd="5" destOrd="0" parTransId="{84C487C2-C2CC-4606-9969-2126FEA274E7}" sibTransId="{53CC7F9E-899C-4366-AA3B-612BBE72B68E}"/>
    <dgm:cxn modelId="{8EC521BD-EAFA-4122-ACD8-7E0EEC97E17C}" type="presOf" srcId="{226A163F-B54B-46E8-B13B-0C221E57160D}" destId="{8C1E901F-FB16-4B26-B003-6BAA47601B3E}" srcOrd="0" destOrd="0" presId="urn:microsoft.com/office/officeart/2005/8/layout/default"/>
    <dgm:cxn modelId="{446F6DC2-438D-4F9F-88D0-B583F686C276}" type="presOf" srcId="{A75B8322-85CB-46E2-946A-C31EB65AFAD1}" destId="{5D600774-2B9A-482D-846A-34BC9C535E0F}" srcOrd="0" destOrd="0" presId="urn:microsoft.com/office/officeart/2005/8/layout/default"/>
    <dgm:cxn modelId="{51462CE2-B672-4EDF-9BEB-EDA4E577F466}" srcId="{3153E85E-5237-4512-A444-0ADD65080A19}" destId="{36A8B96E-C190-4309-BFAE-28A00B1BA235}" srcOrd="1" destOrd="0" parTransId="{48059C46-3CBC-4219-8685-6C81171F511D}" sibTransId="{3C9FF665-FF2B-4186-9260-23F064DB763E}"/>
    <dgm:cxn modelId="{9E8002F0-6635-484D-BC78-596D07D1C7D6}" srcId="{3153E85E-5237-4512-A444-0ADD65080A19}" destId="{A75B8322-85CB-46E2-946A-C31EB65AFAD1}" srcOrd="0" destOrd="0" parTransId="{64F49FF8-82B5-4A80-8510-ABEAF2646AA0}" sibTransId="{92C95854-D828-48F9-B979-606826430F96}"/>
    <dgm:cxn modelId="{92E561EB-96A4-4C8A-92F0-5D213CBACFEE}" type="presParOf" srcId="{184C491F-3EE5-44F9-B620-F758A84F2328}" destId="{5D600774-2B9A-482D-846A-34BC9C535E0F}" srcOrd="0" destOrd="0" presId="urn:microsoft.com/office/officeart/2005/8/layout/default"/>
    <dgm:cxn modelId="{1D355DB2-8271-458E-815F-249C99DB359E}" type="presParOf" srcId="{184C491F-3EE5-44F9-B620-F758A84F2328}" destId="{D23E31A3-FEE8-44AE-8769-A8338D4B8BB5}" srcOrd="1" destOrd="0" presId="urn:microsoft.com/office/officeart/2005/8/layout/default"/>
    <dgm:cxn modelId="{EB439FFB-3EE3-46F9-89A5-560FDE6FAA2C}" type="presParOf" srcId="{184C491F-3EE5-44F9-B620-F758A84F2328}" destId="{78827FEB-A0F9-4BA1-AE2F-753EBBD93858}" srcOrd="2" destOrd="0" presId="urn:microsoft.com/office/officeart/2005/8/layout/default"/>
    <dgm:cxn modelId="{A931DBC6-7606-432A-8B97-B1136D9ABA88}" type="presParOf" srcId="{184C491F-3EE5-44F9-B620-F758A84F2328}" destId="{9E600872-B74A-4240-A154-AD6BBDB14891}" srcOrd="3" destOrd="0" presId="urn:microsoft.com/office/officeart/2005/8/layout/default"/>
    <dgm:cxn modelId="{A8D41391-9EE3-48AC-A216-B245E45474E5}" type="presParOf" srcId="{184C491F-3EE5-44F9-B620-F758A84F2328}" destId="{F2550C10-FD44-4F9E-B666-5DE188C5D7C1}" srcOrd="4" destOrd="0" presId="urn:microsoft.com/office/officeart/2005/8/layout/default"/>
    <dgm:cxn modelId="{D5889761-682E-41E1-970B-0D748FD23922}" type="presParOf" srcId="{184C491F-3EE5-44F9-B620-F758A84F2328}" destId="{166E47D2-E2DA-4A52-841D-8A1551DB3BA6}" srcOrd="5" destOrd="0" presId="urn:microsoft.com/office/officeart/2005/8/layout/default"/>
    <dgm:cxn modelId="{4AD6D7AE-8475-4285-A832-2AA7252AEA2C}" type="presParOf" srcId="{184C491F-3EE5-44F9-B620-F758A84F2328}" destId="{40971A68-D219-4DA1-8540-124A0823078B}" srcOrd="6" destOrd="0" presId="urn:microsoft.com/office/officeart/2005/8/layout/default"/>
    <dgm:cxn modelId="{F6D82EFD-DECC-45AB-9DFA-3BDC83B1BB80}" type="presParOf" srcId="{184C491F-3EE5-44F9-B620-F758A84F2328}" destId="{F121F938-E1D5-49DA-BD0E-5EFC6B8CE8B8}" srcOrd="7" destOrd="0" presId="urn:microsoft.com/office/officeart/2005/8/layout/default"/>
    <dgm:cxn modelId="{B2ECCB6C-355A-4807-B618-95972486399B}" type="presParOf" srcId="{184C491F-3EE5-44F9-B620-F758A84F2328}" destId="{8C1E901F-FB16-4B26-B003-6BAA47601B3E}" srcOrd="8" destOrd="0" presId="urn:microsoft.com/office/officeart/2005/8/layout/default"/>
    <dgm:cxn modelId="{BE1D50BE-4B94-4DE9-AEF6-DE497B8AB3B7}" type="presParOf" srcId="{184C491F-3EE5-44F9-B620-F758A84F2328}" destId="{49FC56AB-C26C-4555-8254-90C7E666AAF8}" srcOrd="9" destOrd="0" presId="urn:microsoft.com/office/officeart/2005/8/layout/default"/>
    <dgm:cxn modelId="{21C1B692-6F7A-4B26-88A2-14236B2DE286}" type="presParOf" srcId="{184C491F-3EE5-44F9-B620-F758A84F2328}" destId="{1C34A49E-8D79-4BD9-83BE-0BBD10CA11C7}" srcOrd="10"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53E85E-5237-4512-A444-0ADD65080A19}"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CA"/>
        </a:p>
      </dgm:t>
    </dgm:pt>
    <dgm:pt modelId="{A75B8322-85CB-46E2-946A-C31EB65AFAD1}">
      <dgm:prSet phldrT="[Text]" custT="1"/>
      <dgm:spPr/>
      <dgm:t>
        <a:bodyPr/>
        <a:lstStyle/>
        <a:p>
          <a:r>
            <a:rPr lang="en-CA" sz="1800" dirty="0"/>
            <a:t>Alley Kat Brewery Co</a:t>
          </a:r>
        </a:p>
      </dgm:t>
    </dgm:pt>
    <dgm:pt modelId="{64F49FF8-82B5-4A80-8510-ABEAF2646AA0}" type="parTrans" cxnId="{9E8002F0-6635-484D-BC78-596D07D1C7D6}">
      <dgm:prSet/>
      <dgm:spPr/>
      <dgm:t>
        <a:bodyPr/>
        <a:lstStyle/>
        <a:p>
          <a:endParaRPr lang="en-CA" sz="900"/>
        </a:p>
      </dgm:t>
    </dgm:pt>
    <dgm:pt modelId="{92C95854-D828-48F9-B979-606826430F96}" type="sibTrans" cxnId="{9E8002F0-6635-484D-BC78-596D07D1C7D6}">
      <dgm:prSet/>
      <dgm:spPr/>
      <dgm:t>
        <a:bodyPr/>
        <a:lstStyle/>
        <a:p>
          <a:endParaRPr lang="en-CA" sz="900"/>
        </a:p>
      </dgm:t>
    </dgm:pt>
    <dgm:pt modelId="{9D773715-F3E9-4120-9C63-4B10055FF1F8}">
      <dgm:prSet phldrT="[Text]" custT="1"/>
      <dgm:spPr/>
      <dgm:t>
        <a:bodyPr/>
        <a:lstStyle/>
        <a:p>
          <a:r>
            <a:rPr lang="en-CA" sz="1800" dirty="0"/>
            <a:t>Canadian Fence</a:t>
          </a:r>
        </a:p>
      </dgm:t>
    </dgm:pt>
    <dgm:pt modelId="{D316CF9C-ED51-4233-B4DB-6F5D1A442287}" type="parTrans" cxnId="{3E7CA67A-6478-42ED-AD66-90D7EC7D885E}">
      <dgm:prSet/>
      <dgm:spPr/>
      <dgm:t>
        <a:bodyPr/>
        <a:lstStyle/>
        <a:p>
          <a:endParaRPr lang="en-CA" sz="900"/>
        </a:p>
      </dgm:t>
    </dgm:pt>
    <dgm:pt modelId="{774D8132-D219-4923-9D75-0EE3D89FF8F1}" type="sibTrans" cxnId="{3E7CA67A-6478-42ED-AD66-90D7EC7D885E}">
      <dgm:prSet/>
      <dgm:spPr/>
      <dgm:t>
        <a:bodyPr/>
        <a:lstStyle/>
        <a:p>
          <a:endParaRPr lang="en-CA" sz="900"/>
        </a:p>
      </dgm:t>
    </dgm:pt>
    <dgm:pt modelId="{366550E3-5F98-4583-8421-6BE19CF9AFB8}">
      <dgm:prSet phldrT="[Text]" custT="1"/>
      <dgm:spPr/>
      <dgm:t>
        <a:bodyPr/>
        <a:lstStyle/>
        <a:p>
          <a:r>
            <a:rPr lang="en-CA" sz="1800" dirty="0"/>
            <a:t>Grandin Agencies</a:t>
          </a:r>
        </a:p>
      </dgm:t>
    </dgm:pt>
    <dgm:pt modelId="{EA588AA9-DE11-40CF-981A-1DCC717559A8}" type="parTrans" cxnId="{E7DC9C7E-2C73-494E-A979-59023FFBAE2C}">
      <dgm:prSet/>
      <dgm:spPr/>
      <dgm:t>
        <a:bodyPr/>
        <a:lstStyle/>
        <a:p>
          <a:endParaRPr lang="en-CA" sz="900"/>
        </a:p>
      </dgm:t>
    </dgm:pt>
    <dgm:pt modelId="{029AEC91-14B5-4360-A1FD-188FBA816EAC}" type="sibTrans" cxnId="{E7DC9C7E-2C73-494E-A979-59023FFBAE2C}">
      <dgm:prSet/>
      <dgm:spPr/>
      <dgm:t>
        <a:bodyPr/>
        <a:lstStyle/>
        <a:p>
          <a:endParaRPr lang="en-CA" sz="900"/>
        </a:p>
      </dgm:t>
    </dgm:pt>
    <dgm:pt modelId="{07C6D0D3-8D30-41DE-B43A-DA8AB09B09B5}">
      <dgm:prSet phldrT="[Text]" custT="1"/>
      <dgm:spPr/>
      <dgm:t>
        <a:bodyPr/>
        <a:lstStyle/>
        <a:p>
          <a:r>
            <a:rPr lang="en-CA" sz="1800" dirty="0"/>
            <a:t>MFP Resources</a:t>
          </a:r>
        </a:p>
      </dgm:t>
    </dgm:pt>
    <dgm:pt modelId="{4F594325-72C6-4027-ADB3-2D295112B307}" type="parTrans" cxnId="{0E4A7D3F-86D0-40F5-AEB9-003D83DA5125}">
      <dgm:prSet/>
      <dgm:spPr/>
      <dgm:t>
        <a:bodyPr/>
        <a:lstStyle/>
        <a:p>
          <a:endParaRPr lang="en-CA" sz="1600"/>
        </a:p>
      </dgm:t>
    </dgm:pt>
    <dgm:pt modelId="{7F8BF21F-A0A9-4D21-9AC3-D9C076188E37}" type="sibTrans" cxnId="{0E4A7D3F-86D0-40F5-AEB9-003D83DA5125}">
      <dgm:prSet/>
      <dgm:spPr/>
      <dgm:t>
        <a:bodyPr/>
        <a:lstStyle/>
        <a:p>
          <a:endParaRPr lang="en-CA" sz="1600"/>
        </a:p>
      </dgm:t>
    </dgm:pt>
    <dgm:pt modelId="{E97295E2-09FD-4834-A640-5FDBEDC1927E}">
      <dgm:prSet phldrT="[Text]" custT="1"/>
      <dgm:spPr/>
      <dgm:t>
        <a:bodyPr/>
        <a:lstStyle/>
        <a:p>
          <a:r>
            <a:rPr lang="en-CA" sz="1800" dirty="0"/>
            <a:t>Musco Lighting</a:t>
          </a:r>
        </a:p>
      </dgm:t>
    </dgm:pt>
    <dgm:pt modelId="{671EA0FF-0FCD-48AE-9154-0FEEA0153BEC}" type="parTrans" cxnId="{895CD2D4-6D5A-4372-8808-BA67A697C6AD}">
      <dgm:prSet/>
      <dgm:spPr/>
      <dgm:t>
        <a:bodyPr/>
        <a:lstStyle/>
        <a:p>
          <a:endParaRPr lang="en-CA" sz="1600"/>
        </a:p>
      </dgm:t>
    </dgm:pt>
    <dgm:pt modelId="{C989D67F-8696-4A37-A5E3-68449A9025B6}" type="sibTrans" cxnId="{895CD2D4-6D5A-4372-8808-BA67A697C6AD}">
      <dgm:prSet/>
      <dgm:spPr/>
      <dgm:t>
        <a:bodyPr/>
        <a:lstStyle/>
        <a:p>
          <a:endParaRPr lang="en-CA" sz="1600"/>
        </a:p>
      </dgm:t>
    </dgm:pt>
    <dgm:pt modelId="{62F06819-1434-4823-9168-F4EFC351141A}">
      <dgm:prSet phldrT="[Text]" custT="1"/>
      <dgm:spPr/>
      <dgm:t>
        <a:bodyPr/>
        <a:lstStyle/>
        <a:p>
          <a:r>
            <a:rPr lang="en-CA" sz="1800" dirty="0"/>
            <a:t>RMB &amp; Associates</a:t>
          </a:r>
        </a:p>
      </dgm:t>
    </dgm:pt>
    <dgm:pt modelId="{CAE40147-4BBE-434A-AAD3-82D9C93CD3C5}" type="parTrans" cxnId="{0FA98C46-08F1-4AFB-99EC-A334580EB093}">
      <dgm:prSet/>
      <dgm:spPr/>
      <dgm:t>
        <a:bodyPr/>
        <a:lstStyle/>
        <a:p>
          <a:endParaRPr lang="en-CA" sz="1600"/>
        </a:p>
      </dgm:t>
    </dgm:pt>
    <dgm:pt modelId="{82262F1B-6040-4BAB-A45A-2595AE4D77A0}" type="sibTrans" cxnId="{0FA98C46-08F1-4AFB-99EC-A334580EB093}">
      <dgm:prSet/>
      <dgm:spPr/>
      <dgm:t>
        <a:bodyPr/>
        <a:lstStyle/>
        <a:p>
          <a:endParaRPr lang="en-CA" sz="1600"/>
        </a:p>
      </dgm:t>
    </dgm:pt>
    <dgm:pt modelId="{5CC90A16-3740-441C-BC6C-B7C39C272B44}">
      <dgm:prSet phldrT="[Text]" custT="1"/>
      <dgm:spPr/>
      <dgm:t>
        <a:bodyPr/>
        <a:lstStyle/>
        <a:p>
          <a:r>
            <a:rPr lang="en-CA" sz="1800" dirty="0"/>
            <a:t>Southview Acura</a:t>
          </a:r>
        </a:p>
      </dgm:t>
    </dgm:pt>
    <dgm:pt modelId="{5AEBA92C-41D0-4C49-9FF4-8F4E9E785719}" type="parTrans" cxnId="{37677E59-B927-446C-98C5-5978C2C72720}">
      <dgm:prSet/>
      <dgm:spPr/>
      <dgm:t>
        <a:bodyPr/>
        <a:lstStyle/>
        <a:p>
          <a:endParaRPr lang="en-CA"/>
        </a:p>
      </dgm:t>
    </dgm:pt>
    <dgm:pt modelId="{4B81D12B-8EC1-4049-94BB-E94BEB18A42A}" type="sibTrans" cxnId="{37677E59-B927-446C-98C5-5978C2C72720}">
      <dgm:prSet/>
      <dgm:spPr/>
      <dgm:t>
        <a:bodyPr/>
        <a:lstStyle/>
        <a:p>
          <a:endParaRPr lang="en-CA"/>
        </a:p>
      </dgm:t>
    </dgm:pt>
    <dgm:pt modelId="{4C8D32AF-85BC-471F-AF08-EE21538C86B2}">
      <dgm:prSet phldrT="[Text]" custT="1"/>
      <dgm:spPr/>
      <dgm:t>
        <a:bodyPr/>
        <a:lstStyle/>
        <a:p>
          <a:r>
            <a:rPr lang="en-CA" sz="1800" dirty="0"/>
            <a:t>Sparklean DKI</a:t>
          </a:r>
        </a:p>
      </dgm:t>
    </dgm:pt>
    <dgm:pt modelId="{8D997780-FC1D-4F9B-962B-D6D0B6324AD3}" type="parTrans" cxnId="{7B016653-6E88-4838-94D3-CD06207920A2}">
      <dgm:prSet/>
      <dgm:spPr/>
      <dgm:t>
        <a:bodyPr/>
        <a:lstStyle/>
        <a:p>
          <a:endParaRPr lang="en-CA"/>
        </a:p>
      </dgm:t>
    </dgm:pt>
    <dgm:pt modelId="{38005669-F896-43C7-8B46-6C4F22F6C687}" type="sibTrans" cxnId="{7B016653-6E88-4838-94D3-CD06207920A2}">
      <dgm:prSet/>
      <dgm:spPr/>
      <dgm:t>
        <a:bodyPr/>
        <a:lstStyle/>
        <a:p>
          <a:endParaRPr lang="en-CA"/>
        </a:p>
      </dgm:t>
    </dgm:pt>
    <dgm:pt modelId="{D03A0CF6-5D15-498D-9C3B-CFF581C7E024}">
      <dgm:prSet/>
      <dgm:spPr/>
      <dgm:t>
        <a:bodyPr/>
        <a:lstStyle/>
        <a:p>
          <a:r>
            <a:rPr lang="en-US" dirty="0"/>
            <a:t>St. Albert Inn &amp; Suites</a:t>
          </a:r>
        </a:p>
      </dgm:t>
    </dgm:pt>
    <dgm:pt modelId="{5F1964D1-9A95-4F0C-B061-E480563324D0}" type="parTrans" cxnId="{9831CAE7-0AA3-4C45-B2A0-5D08C14707F4}">
      <dgm:prSet/>
      <dgm:spPr/>
      <dgm:t>
        <a:bodyPr/>
        <a:lstStyle/>
        <a:p>
          <a:endParaRPr lang="en-US"/>
        </a:p>
      </dgm:t>
    </dgm:pt>
    <dgm:pt modelId="{D9B771F6-A9B6-4EBD-A948-5AE132530032}" type="sibTrans" cxnId="{9831CAE7-0AA3-4C45-B2A0-5D08C14707F4}">
      <dgm:prSet/>
      <dgm:spPr/>
      <dgm:t>
        <a:bodyPr/>
        <a:lstStyle/>
        <a:p>
          <a:endParaRPr lang="en-US"/>
        </a:p>
      </dgm:t>
    </dgm:pt>
    <dgm:pt modelId="{EC43905A-44A2-49C4-830B-65741C249330}">
      <dgm:prSet/>
      <dgm:spPr/>
      <dgm:t>
        <a:bodyPr/>
        <a:lstStyle/>
        <a:p>
          <a:r>
            <a:rPr lang="en-US" dirty="0"/>
            <a:t>Top Hat Advisory</a:t>
          </a:r>
        </a:p>
      </dgm:t>
    </dgm:pt>
    <dgm:pt modelId="{E1F7D7BD-8CB0-4528-8A7A-F7B59CAB4FC1}" type="parTrans" cxnId="{4456FCE9-7942-4F47-9AB6-71C9C63AEC99}">
      <dgm:prSet/>
      <dgm:spPr/>
      <dgm:t>
        <a:bodyPr/>
        <a:lstStyle/>
        <a:p>
          <a:endParaRPr lang="en-US"/>
        </a:p>
      </dgm:t>
    </dgm:pt>
    <dgm:pt modelId="{317C9E80-888F-4046-9BBF-9410ED34B2DD}" type="sibTrans" cxnId="{4456FCE9-7942-4F47-9AB6-71C9C63AEC99}">
      <dgm:prSet/>
      <dgm:spPr/>
      <dgm:t>
        <a:bodyPr/>
        <a:lstStyle/>
        <a:p>
          <a:endParaRPr lang="en-US"/>
        </a:p>
      </dgm:t>
    </dgm:pt>
    <dgm:pt modelId="{0E8BC109-7DC2-4F9D-BD0C-2B1F9628478A}">
      <dgm:prSet/>
      <dgm:spPr/>
      <dgm:t>
        <a:bodyPr/>
        <a:lstStyle/>
        <a:p>
          <a:r>
            <a:rPr lang="en-US" dirty="0"/>
            <a:t>Tri-Tec Project Management</a:t>
          </a:r>
        </a:p>
      </dgm:t>
    </dgm:pt>
    <dgm:pt modelId="{D6FA472D-EC77-43D0-A9A4-E3A9C7A7EA8F}" type="parTrans" cxnId="{37F3580D-C640-4363-A265-086E394373E4}">
      <dgm:prSet/>
      <dgm:spPr/>
      <dgm:t>
        <a:bodyPr/>
        <a:lstStyle/>
        <a:p>
          <a:endParaRPr lang="en-US"/>
        </a:p>
      </dgm:t>
    </dgm:pt>
    <dgm:pt modelId="{1199D611-13AD-4A37-8464-D7D25CBDB570}" type="sibTrans" cxnId="{37F3580D-C640-4363-A265-086E394373E4}">
      <dgm:prSet/>
      <dgm:spPr/>
      <dgm:t>
        <a:bodyPr/>
        <a:lstStyle/>
        <a:p>
          <a:endParaRPr lang="en-US"/>
        </a:p>
      </dgm:t>
    </dgm:pt>
    <dgm:pt modelId="{13FA78A0-B075-4975-86CF-912C09C5A7C1}">
      <dgm:prSet/>
      <dgm:spPr/>
      <dgm:t>
        <a:bodyPr/>
        <a:lstStyle/>
        <a:p>
          <a:r>
            <a:rPr lang="en-US" dirty="0"/>
            <a:t>Sturgeon Auto Body</a:t>
          </a:r>
        </a:p>
      </dgm:t>
    </dgm:pt>
    <dgm:pt modelId="{C704BFB4-1305-4E1E-AB4F-77538BCBB163}" type="parTrans" cxnId="{9044FE09-85F6-452B-8766-92E1E5EED119}">
      <dgm:prSet/>
      <dgm:spPr/>
      <dgm:t>
        <a:bodyPr/>
        <a:lstStyle/>
        <a:p>
          <a:endParaRPr lang="en-US"/>
        </a:p>
      </dgm:t>
    </dgm:pt>
    <dgm:pt modelId="{2AC2450C-6312-4C67-8113-E68CE6AE0074}" type="sibTrans" cxnId="{9044FE09-85F6-452B-8766-92E1E5EED119}">
      <dgm:prSet/>
      <dgm:spPr/>
      <dgm:t>
        <a:bodyPr/>
        <a:lstStyle/>
        <a:p>
          <a:endParaRPr lang="en-US"/>
        </a:p>
      </dgm:t>
    </dgm:pt>
    <dgm:pt modelId="{184C491F-3EE5-44F9-B620-F758A84F2328}" type="pres">
      <dgm:prSet presAssocID="{3153E85E-5237-4512-A444-0ADD65080A19}" presName="diagram" presStyleCnt="0">
        <dgm:presLayoutVars>
          <dgm:dir/>
          <dgm:resizeHandles val="exact"/>
        </dgm:presLayoutVars>
      </dgm:prSet>
      <dgm:spPr/>
    </dgm:pt>
    <dgm:pt modelId="{5D600774-2B9A-482D-846A-34BC9C535E0F}" type="pres">
      <dgm:prSet presAssocID="{A75B8322-85CB-46E2-946A-C31EB65AFAD1}" presName="node" presStyleLbl="node1" presStyleIdx="0" presStyleCnt="12">
        <dgm:presLayoutVars>
          <dgm:bulletEnabled val="1"/>
        </dgm:presLayoutVars>
      </dgm:prSet>
      <dgm:spPr/>
    </dgm:pt>
    <dgm:pt modelId="{D23E31A3-FEE8-44AE-8769-A8338D4B8BB5}" type="pres">
      <dgm:prSet presAssocID="{92C95854-D828-48F9-B979-606826430F96}" presName="sibTrans" presStyleCnt="0"/>
      <dgm:spPr/>
    </dgm:pt>
    <dgm:pt modelId="{F2550C10-FD44-4F9E-B666-5DE188C5D7C1}" type="pres">
      <dgm:prSet presAssocID="{9D773715-F3E9-4120-9C63-4B10055FF1F8}" presName="node" presStyleLbl="node1" presStyleIdx="1" presStyleCnt="12">
        <dgm:presLayoutVars>
          <dgm:bulletEnabled val="1"/>
        </dgm:presLayoutVars>
      </dgm:prSet>
      <dgm:spPr/>
    </dgm:pt>
    <dgm:pt modelId="{166E47D2-E2DA-4A52-841D-8A1551DB3BA6}" type="pres">
      <dgm:prSet presAssocID="{774D8132-D219-4923-9D75-0EE3D89FF8F1}" presName="sibTrans" presStyleCnt="0"/>
      <dgm:spPr/>
    </dgm:pt>
    <dgm:pt modelId="{40971A68-D219-4DA1-8540-124A0823078B}" type="pres">
      <dgm:prSet presAssocID="{366550E3-5F98-4583-8421-6BE19CF9AFB8}" presName="node" presStyleLbl="node1" presStyleIdx="2" presStyleCnt="12">
        <dgm:presLayoutVars>
          <dgm:bulletEnabled val="1"/>
        </dgm:presLayoutVars>
      </dgm:prSet>
      <dgm:spPr/>
    </dgm:pt>
    <dgm:pt modelId="{F121F938-E1D5-49DA-BD0E-5EFC6B8CE8B8}" type="pres">
      <dgm:prSet presAssocID="{029AEC91-14B5-4360-A1FD-188FBA816EAC}" presName="sibTrans" presStyleCnt="0"/>
      <dgm:spPr/>
    </dgm:pt>
    <dgm:pt modelId="{2986B3D8-8C08-44E3-BFD3-6995E26C48C1}" type="pres">
      <dgm:prSet presAssocID="{07C6D0D3-8D30-41DE-B43A-DA8AB09B09B5}" presName="node" presStyleLbl="node1" presStyleIdx="3" presStyleCnt="12">
        <dgm:presLayoutVars>
          <dgm:bulletEnabled val="1"/>
        </dgm:presLayoutVars>
      </dgm:prSet>
      <dgm:spPr/>
    </dgm:pt>
    <dgm:pt modelId="{D330ADC3-463F-4777-924C-593CD7AE4E98}" type="pres">
      <dgm:prSet presAssocID="{7F8BF21F-A0A9-4D21-9AC3-D9C076188E37}" presName="sibTrans" presStyleCnt="0"/>
      <dgm:spPr/>
    </dgm:pt>
    <dgm:pt modelId="{709878B7-986F-4619-9BD8-39765FF45227}" type="pres">
      <dgm:prSet presAssocID="{E97295E2-09FD-4834-A640-5FDBEDC1927E}" presName="node" presStyleLbl="node1" presStyleIdx="4" presStyleCnt="12">
        <dgm:presLayoutVars>
          <dgm:bulletEnabled val="1"/>
        </dgm:presLayoutVars>
      </dgm:prSet>
      <dgm:spPr/>
    </dgm:pt>
    <dgm:pt modelId="{D67F042D-E019-4703-ACAC-9F3D0808C9B0}" type="pres">
      <dgm:prSet presAssocID="{C989D67F-8696-4A37-A5E3-68449A9025B6}" presName="sibTrans" presStyleCnt="0"/>
      <dgm:spPr/>
    </dgm:pt>
    <dgm:pt modelId="{CF9DB7E6-5092-467B-BFEC-851B5E311210}" type="pres">
      <dgm:prSet presAssocID="{62F06819-1434-4823-9168-F4EFC351141A}" presName="node" presStyleLbl="node1" presStyleIdx="5" presStyleCnt="12">
        <dgm:presLayoutVars>
          <dgm:bulletEnabled val="1"/>
        </dgm:presLayoutVars>
      </dgm:prSet>
      <dgm:spPr/>
    </dgm:pt>
    <dgm:pt modelId="{9C83391E-2C19-4C90-9B20-9F0D5BD69DDE}" type="pres">
      <dgm:prSet presAssocID="{82262F1B-6040-4BAB-A45A-2595AE4D77A0}" presName="sibTrans" presStyleCnt="0"/>
      <dgm:spPr/>
    </dgm:pt>
    <dgm:pt modelId="{E410DF19-BD40-4D5C-9CCD-D390ED8DCD5B}" type="pres">
      <dgm:prSet presAssocID="{5CC90A16-3740-441C-BC6C-B7C39C272B44}" presName="node" presStyleLbl="node1" presStyleIdx="6" presStyleCnt="12">
        <dgm:presLayoutVars>
          <dgm:bulletEnabled val="1"/>
        </dgm:presLayoutVars>
      </dgm:prSet>
      <dgm:spPr/>
    </dgm:pt>
    <dgm:pt modelId="{A94B28CB-4CA3-463D-A7BD-362CF0D49F5F}" type="pres">
      <dgm:prSet presAssocID="{4B81D12B-8EC1-4049-94BB-E94BEB18A42A}" presName="sibTrans" presStyleCnt="0"/>
      <dgm:spPr/>
    </dgm:pt>
    <dgm:pt modelId="{202C18E0-A9A4-4323-ADBB-FB3322012BEC}" type="pres">
      <dgm:prSet presAssocID="{4C8D32AF-85BC-471F-AF08-EE21538C86B2}" presName="node" presStyleLbl="node1" presStyleIdx="7" presStyleCnt="12">
        <dgm:presLayoutVars>
          <dgm:bulletEnabled val="1"/>
        </dgm:presLayoutVars>
      </dgm:prSet>
      <dgm:spPr/>
    </dgm:pt>
    <dgm:pt modelId="{38D8E62E-7316-4974-AFA6-620FD9A65FFC}" type="pres">
      <dgm:prSet presAssocID="{38005669-F896-43C7-8B46-6C4F22F6C687}" presName="sibTrans" presStyleCnt="0"/>
      <dgm:spPr/>
    </dgm:pt>
    <dgm:pt modelId="{8F4505FA-32FF-4D20-906D-6F465DA30BB7}" type="pres">
      <dgm:prSet presAssocID="{D03A0CF6-5D15-498D-9C3B-CFF581C7E024}" presName="node" presStyleLbl="node1" presStyleIdx="8" presStyleCnt="12">
        <dgm:presLayoutVars>
          <dgm:bulletEnabled val="1"/>
        </dgm:presLayoutVars>
      </dgm:prSet>
      <dgm:spPr/>
    </dgm:pt>
    <dgm:pt modelId="{B9441F97-7208-40E9-941E-86C2DC9954BA}" type="pres">
      <dgm:prSet presAssocID="{D9B771F6-A9B6-4EBD-A948-5AE132530032}" presName="sibTrans" presStyleCnt="0"/>
      <dgm:spPr/>
    </dgm:pt>
    <dgm:pt modelId="{7EF194CD-E9B3-4C41-96AB-3211BC014EA9}" type="pres">
      <dgm:prSet presAssocID="{13FA78A0-B075-4975-86CF-912C09C5A7C1}" presName="node" presStyleLbl="node1" presStyleIdx="9" presStyleCnt="12">
        <dgm:presLayoutVars>
          <dgm:bulletEnabled val="1"/>
        </dgm:presLayoutVars>
      </dgm:prSet>
      <dgm:spPr/>
    </dgm:pt>
    <dgm:pt modelId="{CB2375BB-535D-4480-9E49-9637C320C2A6}" type="pres">
      <dgm:prSet presAssocID="{2AC2450C-6312-4C67-8113-E68CE6AE0074}" presName="sibTrans" presStyleCnt="0"/>
      <dgm:spPr/>
    </dgm:pt>
    <dgm:pt modelId="{48369933-B774-4F9D-8E98-65A9E02A02C5}" type="pres">
      <dgm:prSet presAssocID="{EC43905A-44A2-49C4-830B-65741C249330}" presName="node" presStyleLbl="node1" presStyleIdx="10" presStyleCnt="12">
        <dgm:presLayoutVars>
          <dgm:bulletEnabled val="1"/>
        </dgm:presLayoutVars>
      </dgm:prSet>
      <dgm:spPr/>
    </dgm:pt>
    <dgm:pt modelId="{7DADD78C-D7A9-4A8A-B03C-95A1CAFCBF12}" type="pres">
      <dgm:prSet presAssocID="{317C9E80-888F-4046-9BBF-9410ED34B2DD}" presName="sibTrans" presStyleCnt="0"/>
      <dgm:spPr/>
    </dgm:pt>
    <dgm:pt modelId="{6B84130C-1A68-4888-871C-F0CE31FE940C}" type="pres">
      <dgm:prSet presAssocID="{0E8BC109-7DC2-4F9D-BD0C-2B1F9628478A}" presName="node" presStyleLbl="node1" presStyleIdx="11" presStyleCnt="12">
        <dgm:presLayoutVars>
          <dgm:bulletEnabled val="1"/>
        </dgm:presLayoutVars>
      </dgm:prSet>
      <dgm:spPr/>
    </dgm:pt>
  </dgm:ptLst>
  <dgm:cxnLst>
    <dgm:cxn modelId="{27C92107-BB10-4077-8083-326426B603D2}" type="presOf" srcId="{13FA78A0-B075-4975-86CF-912C09C5A7C1}" destId="{7EF194CD-E9B3-4C41-96AB-3211BC014EA9}" srcOrd="0" destOrd="0" presId="urn:microsoft.com/office/officeart/2005/8/layout/default"/>
    <dgm:cxn modelId="{9044FE09-85F6-452B-8766-92E1E5EED119}" srcId="{3153E85E-5237-4512-A444-0ADD65080A19}" destId="{13FA78A0-B075-4975-86CF-912C09C5A7C1}" srcOrd="9" destOrd="0" parTransId="{C704BFB4-1305-4E1E-AB4F-77538BCBB163}" sibTransId="{2AC2450C-6312-4C67-8113-E68CE6AE0074}"/>
    <dgm:cxn modelId="{37F3580D-C640-4363-A265-086E394373E4}" srcId="{3153E85E-5237-4512-A444-0ADD65080A19}" destId="{0E8BC109-7DC2-4F9D-BD0C-2B1F9628478A}" srcOrd="11" destOrd="0" parTransId="{D6FA472D-EC77-43D0-A9A4-E3A9C7A7EA8F}" sibTransId="{1199D611-13AD-4A37-8464-D7D25CBDB570}"/>
    <dgm:cxn modelId="{FCB99A11-B338-4949-89DE-DC29AD37EC51}" type="presOf" srcId="{366550E3-5F98-4583-8421-6BE19CF9AFB8}" destId="{40971A68-D219-4DA1-8540-124A0823078B}" srcOrd="0" destOrd="0" presId="urn:microsoft.com/office/officeart/2005/8/layout/default"/>
    <dgm:cxn modelId="{E2D78912-0867-429C-BD06-CFBFBF3DD473}" type="presOf" srcId="{5CC90A16-3740-441C-BC6C-B7C39C272B44}" destId="{E410DF19-BD40-4D5C-9CCD-D390ED8DCD5B}" srcOrd="0" destOrd="0" presId="urn:microsoft.com/office/officeart/2005/8/layout/default"/>
    <dgm:cxn modelId="{89D7AB16-1EFF-4F7C-84BD-D3C25BF7148B}" type="presOf" srcId="{3153E85E-5237-4512-A444-0ADD65080A19}" destId="{184C491F-3EE5-44F9-B620-F758A84F2328}" srcOrd="0" destOrd="0" presId="urn:microsoft.com/office/officeart/2005/8/layout/default"/>
    <dgm:cxn modelId="{516C9625-DB78-4C2D-9132-0D43DE6184AC}" type="presOf" srcId="{62F06819-1434-4823-9168-F4EFC351141A}" destId="{CF9DB7E6-5092-467B-BFEC-851B5E311210}" srcOrd="0" destOrd="0" presId="urn:microsoft.com/office/officeart/2005/8/layout/default"/>
    <dgm:cxn modelId="{0E4A7D3F-86D0-40F5-AEB9-003D83DA5125}" srcId="{3153E85E-5237-4512-A444-0ADD65080A19}" destId="{07C6D0D3-8D30-41DE-B43A-DA8AB09B09B5}" srcOrd="3" destOrd="0" parTransId="{4F594325-72C6-4027-ADB3-2D295112B307}" sibTransId="{7F8BF21F-A0A9-4D21-9AC3-D9C076188E37}"/>
    <dgm:cxn modelId="{B6AA1340-81D5-4EDA-93D3-E54DEDD64517}" type="presOf" srcId="{0E8BC109-7DC2-4F9D-BD0C-2B1F9628478A}" destId="{6B84130C-1A68-4888-871C-F0CE31FE940C}" srcOrd="0" destOrd="0" presId="urn:microsoft.com/office/officeart/2005/8/layout/default"/>
    <dgm:cxn modelId="{B43B455D-9C9C-4B51-BA3C-E5CCD7D66BB6}" type="presOf" srcId="{D03A0CF6-5D15-498D-9C3B-CFF581C7E024}" destId="{8F4505FA-32FF-4D20-906D-6F465DA30BB7}" srcOrd="0" destOrd="0" presId="urn:microsoft.com/office/officeart/2005/8/layout/default"/>
    <dgm:cxn modelId="{E20A975D-80E0-4487-A315-47149F1449A9}" type="presOf" srcId="{07C6D0D3-8D30-41DE-B43A-DA8AB09B09B5}" destId="{2986B3D8-8C08-44E3-BFD3-6995E26C48C1}" srcOrd="0" destOrd="0" presId="urn:microsoft.com/office/officeart/2005/8/layout/default"/>
    <dgm:cxn modelId="{0FA98C46-08F1-4AFB-99EC-A334580EB093}" srcId="{3153E85E-5237-4512-A444-0ADD65080A19}" destId="{62F06819-1434-4823-9168-F4EFC351141A}" srcOrd="5" destOrd="0" parTransId="{CAE40147-4BBE-434A-AAD3-82D9C93CD3C5}" sibTransId="{82262F1B-6040-4BAB-A45A-2595AE4D77A0}"/>
    <dgm:cxn modelId="{7B016653-6E88-4838-94D3-CD06207920A2}" srcId="{3153E85E-5237-4512-A444-0ADD65080A19}" destId="{4C8D32AF-85BC-471F-AF08-EE21538C86B2}" srcOrd="7" destOrd="0" parTransId="{8D997780-FC1D-4F9B-962B-D6D0B6324AD3}" sibTransId="{38005669-F896-43C7-8B46-6C4F22F6C687}"/>
    <dgm:cxn modelId="{F9107473-81CF-41EC-9682-E05941B7391F}" type="presOf" srcId="{9D773715-F3E9-4120-9C63-4B10055FF1F8}" destId="{F2550C10-FD44-4F9E-B666-5DE188C5D7C1}" srcOrd="0" destOrd="0" presId="urn:microsoft.com/office/officeart/2005/8/layout/default"/>
    <dgm:cxn modelId="{37677E59-B927-446C-98C5-5978C2C72720}" srcId="{3153E85E-5237-4512-A444-0ADD65080A19}" destId="{5CC90A16-3740-441C-BC6C-B7C39C272B44}" srcOrd="6" destOrd="0" parTransId="{5AEBA92C-41D0-4C49-9FF4-8F4E9E785719}" sibTransId="{4B81D12B-8EC1-4049-94BB-E94BEB18A42A}"/>
    <dgm:cxn modelId="{3E7CA67A-6478-42ED-AD66-90D7EC7D885E}" srcId="{3153E85E-5237-4512-A444-0ADD65080A19}" destId="{9D773715-F3E9-4120-9C63-4B10055FF1F8}" srcOrd="1" destOrd="0" parTransId="{D316CF9C-ED51-4233-B4DB-6F5D1A442287}" sibTransId="{774D8132-D219-4923-9D75-0EE3D89FF8F1}"/>
    <dgm:cxn modelId="{E7DC9C7E-2C73-494E-A979-59023FFBAE2C}" srcId="{3153E85E-5237-4512-A444-0ADD65080A19}" destId="{366550E3-5F98-4583-8421-6BE19CF9AFB8}" srcOrd="2" destOrd="0" parTransId="{EA588AA9-DE11-40CF-981A-1DCC717559A8}" sibTransId="{029AEC91-14B5-4360-A1FD-188FBA816EAC}"/>
    <dgm:cxn modelId="{FF7B45B9-ADE7-4221-B48D-CB08F94B8F72}" type="presOf" srcId="{E97295E2-09FD-4834-A640-5FDBEDC1927E}" destId="{709878B7-986F-4619-9BD8-39765FF45227}" srcOrd="0" destOrd="0" presId="urn:microsoft.com/office/officeart/2005/8/layout/default"/>
    <dgm:cxn modelId="{2ABA41BA-CC33-4EA2-887D-5046E1E5A03F}" type="presOf" srcId="{4C8D32AF-85BC-471F-AF08-EE21538C86B2}" destId="{202C18E0-A9A4-4323-ADBB-FB3322012BEC}" srcOrd="0" destOrd="0" presId="urn:microsoft.com/office/officeart/2005/8/layout/default"/>
    <dgm:cxn modelId="{446F6DC2-438D-4F9F-88D0-B583F686C276}" type="presOf" srcId="{A75B8322-85CB-46E2-946A-C31EB65AFAD1}" destId="{5D600774-2B9A-482D-846A-34BC9C535E0F}" srcOrd="0" destOrd="0" presId="urn:microsoft.com/office/officeart/2005/8/layout/default"/>
    <dgm:cxn modelId="{895CD2D4-6D5A-4372-8808-BA67A697C6AD}" srcId="{3153E85E-5237-4512-A444-0ADD65080A19}" destId="{E97295E2-09FD-4834-A640-5FDBEDC1927E}" srcOrd="4" destOrd="0" parTransId="{671EA0FF-0FCD-48AE-9154-0FEEA0153BEC}" sibTransId="{C989D67F-8696-4A37-A5E3-68449A9025B6}"/>
    <dgm:cxn modelId="{8522C4D9-DFB3-490A-AC4B-CEAD1947F749}" type="presOf" srcId="{EC43905A-44A2-49C4-830B-65741C249330}" destId="{48369933-B774-4F9D-8E98-65A9E02A02C5}" srcOrd="0" destOrd="0" presId="urn:microsoft.com/office/officeart/2005/8/layout/default"/>
    <dgm:cxn modelId="{9831CAE7-0AA3-4C45-B2A0-5D08C14707F4}" srcId="{3153E85E-5237-4512-A444-0ADD65080A19}" destId="{D03A0CF6-5D15-498D-9C3B-CFF581C7E024}" srcOrd="8" destOrd="0" parTransId="{5F1964D1-9A95-4F0C-B061-E480563324D0}" sibTransId="{D9B771F6-A9B6-4EBD-A948-5AE132530032}"/>
    <dgm:cxn modelId="{4456FCE9-7942-4F47-9AB6-71C9C63AEC99}" srcId="{3153E85E-5237-4512-A444-0ADD65080A19}" destId="{EC43905A-44A2-49C4-830B-65741C249330}" srcOrd="10" destOrd="0" parTransId="{E1F7D7BD-8CB0-4528-8A7A-F7B59CAB4FC1}" sibTransId="{317C9E80-888F-4046-9BBF-9410ED34B2DD}"/>
    <dgm:cxn modelId="{9E8002F0-6635-484D-BC78-596D07D1C7D6}" srcId="{3153E85E-5237-4512-A444-0ADD65080A19}" destId="{A75B8322-85CB-46E2-946A-C31EB65AFAD1}" srcOrd="0" destOrd="0" parTransId="{64F49FF8-82B5-4A80-8510-ABEAF2646AA0}" sibTransId="{92C95854-D828-48F9-B979-606826430F96}"/>
    <dgm:cxn modelId="{92E561EB-96A4-4C8A-92F0-5D213CBACFEE}" type="presParOf" srcId="{184C491F-3EE5-44F9-B620-F758A84F2328}" destId="{5D600774-2B9A-482D-846A-34BC9C535E0F}" srcOrd="0" destOrd="0" presId="urn:microsoft.com/office/officeart/2005/8/layout/default"/>
    <dgm:cxn modelId="{1D355DB2-8271-458E-815F-249C99DB359E}" type="presParOf" srcId="{184C491F-3EE5-44F9-B620-F758A84F2328}" destId="{D23E31A3-FEE8-44AE-8769-A8338D4B8BB5}" srcOrd="1" destOrd="0" presId="urn:microsoft.com/office/officeart/2005/8/layout/default"/>
    <dgm:cxn modelId="{A8D41391-9EE3-48AC-A216-B245E45474E5}" type="presParOf" srcId="{184C491F-3EE5-44F9-B620-F758A84F2328}" destId="{F2550C10-FD44-4F9E-B666-5DE188C5D7C1}" srcOrd="2" destOrd="0" presId="urn:microsoft.com/office/officeart/2005/8/layout/default"/>
    <dgm:cxn modelId="{D5889761-682E-41E1-970B-0D748FD23922}" type="presParOf" srcId="{184C491F-3EE5-44F9-B620-F758A84F2328}" destId="{166E47D2-E2DA-4A52-841D-8A1551DB3BA6}" srcOrd="3" destOrd="0" presId="urn:microsoft.com/office/officeart/2005/8/layout/default"/>
    <dgm:cxn modelId="{4AD6D7AE-8475-4285-A832-2AA7252AEA2C}" type="presParOf" srcId="{184C491F-3EE5-44F9-B620-F758A84F2328}" destId="{40971A68-D219-4DA1-8540-124A0823078B}" srcOrd="4" destOrd="0" presId="urn:microsoft.com/office/officeart/2005/8/layout/default"/>
    <dgm:cxn modelId="{F6D82EFD-DECC-45AB-9DFA-3BDC83B1BB80}" type="presParOf" srcId="{184C491F-3EE5-44F9-B620-F758A84F2328}" destId="{F121F938-E1D5-49DA-BD0E-5EFC6B8CE8B8}" srcOrd="5" destOrd="0" presId="urn:microsoft.com/office/officeart/2005/8/layout/default"/>
    <dgm:cxn modelId="{D3CF1789-C87D-4977-A3A1-6164110CF40B}" type="presParOf" srcId="{184C491F-3EE5-44F9-B620-F758A84F2328}" destId="{2986B3D8-8C08-44E3-BFD3-6995E26C48C1}" srcOrd="6" destOrd="0" presId="urn:microsoft.com/office/officeart/2005/8/layout/default"/>
    <dgm:cxn modelId="{C6A11754-3A95-47C8-BF8A-EBC09426C092}" type="presParOf" srcId="{184C491F-3EE5-44F9-B620-F758A84F2328}" destId="{D330ADC3-463F-4777-924C-593CD7AE4E98}" srcOrd="7" destOrd="0" presId="urn:microsoft.com/office/officeart/2005/8/layout/default"/>
    <dgm:cxn modelId="{3431B494-3405-4F20-85D1-9194D4C0D8A6}" type="presParOf" srcId="{184C491F-3EE5-44F9-B620-F758A84F2328}" destId="{709878B7-986F-4619-9BD8-39765FF45227}" srcOrd="8" destOrd="0" presId="urn:microsoft.com/office/officeart/2005/8/layout/default"/>
    <dgm:cxn modelId="{C95DCB92-5759-4BEB-9930-A6B3577D6E0A}" type="presParOf" srcId="{184C491F-3EE5-44F9-B620-F758A84F2328}" destId="{D67F042D-E019-4703-ACAC-9F3D0808C9B0}" srcOrd="9" destOrd="0" presId="urn:microsoft.com/office/officeart/2005/8/layout/default"/>
    <dgm:cxn modelId="{912B1499-EE8D-467F-9046-A9295402AA20}" type="presParOf" srcId="{184C491F-3EE5-44F9-B620-F758A84F2328}" destId="{CF9DB7E6-5092-467B-BFEC-851B5E311210}" srcOrd="10" destOrd="0" presId="urn:microsoft.com/office/officeart/2005/8/layout/default"/>
    <dgm:cxn modelId="{709A80D1-3674-4716-82D9-DB3CC57FE840}" type="presParOf" srcId="{184C491F-3EE5-44F9-B620-F758A84F2328}" destId="{9C83391E-2C19-4C90-9B20-9F0D5BD69DDE}" srcOrd="11" destOrd="0" presId="urn:microsoft.com/office/officeart/2005/8/layout/default"/>
    <dgm:cxn modelId="{FEBB1F3D-5169-4163-AFFB-F66EB980432A}" type="presParOf" srcId="{184C491F-3EE5-44F9-B620-F758A84F2328}" destId="{E410DF19-BD40-4D5C-9CCD-D390ED8DCD5B}" srcOrd="12" destOrd="0" presId="urn:microsoft.com/office/officeart/2005/8/layout/default"/>
    <dgm:cxn modelId="{BC495671-BD9A-4A10-9712-5CC3956D1EE2}" type="presParOf" srcId="{184C491F-3EE5-44F9-B620-F758A84F2328}" destId="{A94B28CB-4CA3-463D-A7BD-362CF0D49F5F}" srcOrd="13" destOrd="0" presId="urn:microsoft.com/office/officeart/2005/8/layout/default"/>
    <dgm:cxn modelId="{3AB84DF2-4088-4438-8BBC-74D48DE9EF67}" type="presParOf" srcId="{184C491F-3EE5-44F9-B620-F758A84F2328}" destId="{202C18E0-A9A4-4323-ADBB-FB3322012BEC}" srcOrd="14" destOrd="0" presId="urn:microsoft.com/office/officeart/2005/8/layout/default"/>
    <dgm:cxn modelId="{213C07B1-ACC6-44FA-8FBE-BFA2A75245C9}" type="presParOf" srcId="{184C491F-3EE5-44F9-B620-F758A84F2328}" destId="{38D8E62E-7316-4974-AFA6-620FD9A65FFC}" srcOrd="15" destOrd="0" presId="urn:microsoft.com/office/officeart/2005/8/layout/default"/>
    <dgm:cxn modelId="{B7E4A08A-5B30-42BD-A6FB-46E52F3FC0EF}" type="presParOf" srcId="{184C491F-3EE5-44F9-B620-F758A84F2328}" destId="{8F4505FA-32FF-4D20-906D-6F465DA30BB7}" srcOrd="16" destOrd="0" presId="urn:microsoft.com/office/officeart/2005/8/layout/default"/>
    <dgm:cxn modelId="{7FC795C9-D081-42D1-A2F6-903DB861FAE7}" type="presParOf" srcId="{184C491F-3EE5-44F9-B620-F758A84F2328}" destId="{B9441F97-7208-40E9-941E-86C2DC9954BA}" srcOrd="17" destOrd="0" presId="urn:microsoft.com/office/officeart/2005/8/layout/default"/>
    <dgm:cxn modelId="{B4ED1C9F-BD27-4275-88DA-00DAA92AD4FB}" type="presParOf" srcId="{184C491F-3EE5-44F9-B620-F758A84F2328}" destId="{7EF194CD-E9B3-4C41-96AB-3211BC014EA9}" srcOrd="18" destOrd="0" presId="urn:microsoft.com/office/officeart/2005/8/layout/default"/>
    <dgm:cxn modelId="{24A79A32-BB10-4888-BBCA-92EF16BFB5B4}" type="presParOf" srcId="{184C491F-3EE5-44F9-B620-F758A84F2328}" destId="{CB2375BB-535D-4480-9E49-9637C320C2A6}" srcOrd="19" destOrd="0" presId="urn:microsoft.com/office/officeart/2005/8/layout/default"/>
    <dgm:cxn modelId="{89E9A718-5359-46A0-891A-85494C5EADB1}" type="presParOf" srcId="{184C491F-3EE5-44F9-B620-F758A84F2328}" destId="{48369933-B774-4F9D-8E98-65A9E02A02C5}" srcOrd="20" destOrd="0" presId="urn:microsoft.com/office/officeart/2005/8/layout/default"/>
    <dgm:cxn modelId="{D1A28D3D-49A1-4411-BE9F-994C43E3987C}" type="presParOf" srcId="{184C491F-3EE5-44F9-B620-F758A84F2328}" destId="{7DADD78C-D7A9-4A8A-B03C-95A1CAFCBF12}" srcOrd="21" destOrd="0" presId="urn:microsoft.com/office/officeart/2005/8/layout/default"/>
    <dgm:cxn modelId="{D9C32BD9-39A1-434A-AD63-05AD66AB551E}" type="presParOf" srcId="{184C491F-3EE5-44F9-B620-F758A84F2328}" destId="{6B84130C-1A68-4888-871C-F0CE31FE940C}" srcOrd="22" destOrd="0" presId="urn:microsoft.com/office/officeart/2005/8/layout/defaul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70E4D9-7797-40DB-9EA0-CB1C99CDEC20}">
      <dsp:nvSpPr>
        <dsp:cNvPr id="0" name=""/>
        <dsp:cNvSpPr/>
      </dsp:nvSpPr>
      <dsp:spPr>
        <a:xfrm>
          <a:off x="4269" y="427842"/>
          <a:ext cx="2566990" cy="102679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CA" sz="2400" kern="1200" dirty="0"/>
            <a:t>Single Signboard</a:t>
          </a:r>
        </a:p>
        <a:p>
          <a:pPr marL="0" lvl="0" indent="0" algn="ctr" defTabSz="1066800">
            <a:lnSpc>
              <a:spcPct val="90000"/>
            </a:lnSpc>
            <a:spcBef>
              <a:spcPct val="0"/>
            </a:spcBef>
            <a:spcAft>
              <a:spcPct val="35000"/>
            </a:spcAft>
            <a:buNone/>
          </a:pPr>
          <a:r>
            <a:rPr lang="en-CA" sz="1800" i="1" kern="1200" dirty="0"/>
            <a:t>(3-year term)</a:t>
          </a:r>
        </a:p>
      </dsp:txBody>
      <dsp:txXfrm>
        <a:off x="4269" y="427842"/>
        <a:ext cx="2566990" cy="1026796"/>
      </dsp:txXfrm>
    </dsp:sp>
    <dsp:sp modelId="{44F5CBB7-7047-463D-A4A0-4AECB24AA673}">
      <dsp:nvSpPr>
        <dsp:cNvPr id="0" name=""/>
        <dsp:cNvSpPr/>
      </dsp:nvSpPr>
      <dsp:spPr>
        <a:xfrm>
          <a:off x="4269" y="1454638"/>
          <a:ext cx="2566990" cy="3170475"/>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180975" lvl="1" indent="0" algn="l" defTabSz="1066800">
            <a:lnSpc>
              <a:spcPct val="90000"/>
            </a:lnSpc>
            <a:spcBef>
              <a:spcPct val="0"/>
            </a:spcBef>
            <a:spcAft>
              <a:spcPct val="15000"/>
            </a:spcAft>
            <a:buNone/>
          </a:pPr>
          <a:endParaRPr lang="en-CA" sz="2400" kern="1200" dirty="0"/>
        </a:p>
        <a:p>
          <a:pPr marL="0" lvl="1" indent="0" algn="l" defTabSz="1066800">
            <a:lnSpc>
              <a:spcPct val="90000"/>
            </a:lnSpc>
            <a:spcBef>
              <a:spcPct val="0"/>
            </a:spcBef>
            <a:spcAft>
              <a:spcPct val="15000"/>
            </a:spcAft>
            <a:buNone/>
          </a:pPr>
          <a:r>
            <a:rPr lang="en-CA" sz="2400" kern="1200" dirty="0"/>
            <a:t>$1,275 per board</a:t>
          </a:r>
        </a:p>
        <a:p>
          <a:pPr marL="0" lvl="1" indent="0" algn="l" defTabSz="1066800">
            <a:lnSpc>
              <a:spcPct val="90000"/>
            </a:lnSpc>
            <a:spcBef>
              <a:spcPct val="0"/>
            </a:spcBef>
            <a:spcAft>
              <a:spcPct val="15000"/>
            </a:spcAft>
            <a:buNone/>
          </a:pPr>
          <a:r>
            <a:rPr lang="en-CA" sz="2400" u="sng" kern="1200" dirty="0"/>
            <a:t>(-$475) costs</a:t>
          </a:r>
        </a:p>
        <a:p>
          <a:pPr marL="0" lvl="1" indent="0" algn="l" defTabSz="1066800">
            <a:lnSpc>
              <a:spcPct val="90000"/>
            </a:lnSpc>
            <a:spcBef>
              <a:spcPct val="0"/>
            </a:spcBef>
            <a:spcAft>
              <a:spcPct val="15000"/>
            </a:spcAft>
            <a:buNone/>
          </a:pPr>
          <a:r>
            <a:rPr lang="en-CA" sz="2400" kern="1200" dirty="0"/>
            <a:t>$800 shared</a:t>
          </a:r>
        </a:p>
        <a:p>
          <a:pPr marL="0" lvl="1" indent="0" algn="l" defTabSz="1244600">
            <a:lnSpc>
              <a:spcPct val="90000"/>
            </a:lnSpc>
            <a:spcBef>
              <a:spcPct val="0"/>
            </a:spcBef>
            <a:spcAft>
              <a:spcPct val="15000"/>
            </a:spcAft>
            <a:buNone/>
          </a:pPr>
          <a:endParaRPr lang="en-CA" sz="2800" kern="1200" dirty="0"/>
        </a:p>
        <a:p>
          <a:pPr marL="0" lvl="1" indent="0" algn="ctr" defTabSz="1244600">
            <a:lnSpc>
              <a:spcPct val="90000"/>
            </a:lnSpc>
            <a:spcBef>
              <a:spcPct val="0"/>
            </a:spcBef>
            <a:spcAft>
              <a:spcPct val="15000"/>
            </a:spcAft>
            <a:buNone/>
          </a:pPr>
          <a:r>
            <a:rPr lang="en-CA" sz="2800" kern="1200" dirty="0">
              <a:solidFill>
                <a:srgbClr val="FF0000"/>
              </a:solidFill>
            </a:rPr>
            <a:t>$400</a:t>
          </a:r>
          <a:br>
            <a:rPr lang="en-CA" sz="2800" kern="1200" dirty="0">
              <a:solidFill>
                <a:srgbClr val="FF0000"/>
              </a:solidFill>
            </a:rPr>
          </a:br>
          <a:r>
            <a:rPr lang="en-CA" sz="2000" kern="1200" dirty="0">
              <a:solidFill>
                <a:srgbClr val="FF0000"/>
              </a:solidFill>
            </a:rPr>
            <a:t>to Seller</a:t>
          </a:r>
        </a:p>
      </dsp:txBody>
      <dsp:txXfrm>
        <a:off x="4269" y="1454638"/>
        <a:ext cx="2566990" cy="3170475"/>
      </dsp:txXfrm>
    </dsp:sp>
    <dsp:sp modelId="{6F47F0B7-B434-438E-9B5A-82E427EFFE01}">
      <dsp:nvSpPr>
        <dsp:cNvPr id="0" name=""/>
        <dsp:cNvSpPr/>
      </dsp:nvSpPr>
      <dsp:spPr>
        <a:xfrm>
          <a:off x="2930637" y="427842"/>
          <a:ext cx="2566990" cy="102679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CA" sz="2400" kern="1200" dirty="0"/>
            <a:t>Four Signboards</a:t>
          </a:r>
        </a:p>
        <a:p>
          <a:pPr marL="0" lvl="0" indent="0" algn="ctr" defTabSz="1066800">
            <a:lnSpc>
              <a:spcPct val="90000"/>
            </a:lnSpc>
            <a:spcBef>
              <a:spcPct val="0"/>
            </a:spcBef>
            <a:spcAft>
              <a:spcPct val="35000"/>
            </a:spcAft>
            <a:buNone/>
          </a:pPr>
          <a:r>
            <a:rPr lang="en-CA" sz="1800" i="1" kern="1200" dirty="0"/>
            <a:t>(3-year term)</a:t>
          </a:r>
        </a:p>
      </dsp:txBody>
      <dsp:txXfrm>
        <a:off x="2930637" y="427842"/>
        <a:ext cx="2566990" cy="1026796"/>
      </dsp:txXfrm>
    </dsp:sp>
    <dsp:sp modelId="{F9FAF010-83A3-4A1B-BB53-AC1CBED0C88E}">
      <dsp:nvSpPr>
        <dsp:cNvPr id="0" name=""/>
        <dsp:cNvSpPr/>
      </dsp:nvSpPr>
      <dsp:spPr>
        <a:xfrm>
          <a:off x="2930637" y="1454638"/>
          <a:ext cx="2566990" cy="3170475"/>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180975" lvl="1" indent="0" algn="l" defTabSz="1066800">
            <a:lnSpc>
              <a:spcPct val="90000"/>
            </a:lnSpc>
            <a:spcBef>
              <a:spcPct val="0"/>
            </a:spcBef>
            <a:spcAft>
              <a:spcPct val="15000"/>
            </a:spcAft>
            <a:buNone/>
          </a:pPr>
          <a:endParaRPr lang="en-CA" sz="2400" kern="1200" dirty="0"/>
        </a:p>
        <a:p>
          <a:pPr marL="0" lvl="1" indent="0" algn="l" defTabSz="1066800">
            <a:lnSpc>
              <a:spcPct val="90000"/>
            </a:lnSpc>
            <a:spcBef>
              <a:spcPct val="0"/>
            </a:spcBef>
            <a:spcAft>
              <a:spcPct val="15000"/>
            </a:spcAft>
            <a:buNone/>
          </a:pPr>
          <a:r>
            <a:rPr lang="en-CA" sz="2400" kern="1200" dirty="0"/>
            <a:t>$4,800 for boards</a:t>
          </a:r>
        </a:p>
        <a:p>
          <a:pPr marL="0" lvl="1" indent="0" algn="l" defTabSz="1066800">
            <a:lnSpc>
              <a:spcPct val="90000"/>
            </a:lnSpc>
            <a:spcBef>
              <a:spcPct val="0"/>
            </a:spcBef>
            <a:spcAft>
              <a:spcPct val="15000"/>
            </a:spcAft>
            <a:buNone/>
            <a:tabLst>
              <a:tab pos="180975" algn="l"/>
            </a:tabLst>
          </a:pPr>
          <a:r>
            <a:rPr lang="en-CA" sz="2400" u="sng" kern="1200" dirty="0"/>
            <a:t>(-$1,675) costs</a:t>
          </a:r>
        </a:p>
        <a:p>
          <a:pPr marL="0" lvl="1" indent="0" algn="l" defTabSz="1066800">
            <a:lnSpc>
              <a:spcPct val="90000"/>
            </a:lnSpc>
            <a:spcBef>
              <a:spcPct val="0"/>
            </a:spcBef>
            <a:spcAft>
              <a:spcPct val="15000"/>
            </a:spcAft>
            <a:buNone/>
            <a:tabLst>
              <a:tab pos="180975" algn="l"/>
            </a:tabLst>
          </a:pPr>
          <a:r>
            <a:rPr lang="en-CA" sz="2400" kern="1200" dirty="0"/>
            <a:t>$3,125 shared</a:t>
          </a:r>
        </a:p>
        <a:p>
          <a:pPr marL="0" lvl="1" indent="0" algn="l" defTabSz="1244600">
            <a:lnSpc>
              <a:spcPct val="90000"/>
            </a:lnSpc>
            <a:spcBef>
              <a:spcPct val="0"/>
            </a:spcBef>
            <a:spcAft>
              <a:spcPct val="15000"/>
            </a:spcAft>
            <a:buChar char="•"/>
            <a:tabLst>
              <a:tab pos="180975" algn="l"/>
            </a:tabLst>
          </a:pPr>
          <a:endParaRPr lang="en-CA" sz="2800" kern="1200" dirty="0"/>
        </a:p>
        <a:p>
          <a:pPr marL="0" lvl="1" indent="0" algn="ctr" defTabSz="1244600">
            <a:lnSpc>
              <a:spcPct val="90000"/>
            </a:lnSpc>
            <a:spcBef>
              <a:spcPct val="0"/>
            </a:spcBef>
            <a:spcAft>
              <a:spcPct val="15000"/>
            </a:spcAft>
            <a:buNone/>
            <a:tabLst>
              <a:tab pos="180975" algn="l"/>
            </a:tabLst>
          </a:pPr>
          <a:r>
            <a:rPr lang="en-CA" sz="2800" kern="1200" dirty="0">
              <a:solidFill>
                <a:srgbClr val="FF0000"/>
              </a:solidFill>
            </a:rPr>
            <a:t>$1,562.50</a:t>
          </a:r>
          <a:br>
            <a:rPr lang="en-CA" sz="2800" kern="1200" dirty="0">
              <a:solidFill>
                <a:srgbClr val="FF0000"/>
              </a:solidFill>
            </a:rPr>
          </a:br>
          <a:r>
            <a:rPr lang="en-CA" sz="2000" kern="1200" dirty="0">
              <a:solidFill>
                <a:srgbClr val="FF0000"/>
              </a:solidFill>
            </a:rPr>
            <a:t>to Seller</a:t>
          </a:r>
          <a:endParaRPr lang="en-CA" sz="2000" kern="1200" dirty="0"/>
        </a:p>
      </dsp:txBody>
      <dsp:txXfrm>
        <a:off x="2930637" y="1454638"/>
        <a:ext cx="2566990" cy="3170475"/>
      </dsp:txXfrm>
    </dsp:sp>
    <dsp:sp modelId="{60CF88FE-00AD-4016-8B50-33877FF54B52}">
      <dsp:nvSpPr>
        <dsp:cNvPr id="0" name=""/>
        <dsp:cNvSpPr/>
      </dsp:nvSpPr>
      <dsp:spPr>
        <a:xfrm>
          <a:off x="5857006" y="427842"/>
          <a:ext cx="2566990" cy="102679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ts val="0"/>
            </a:spcAft>
            <a:buNone/>
          </a:pPr>
          <a:r>
            <a:rPr lang="en-CA" sz="2400" kern="1200" dirty="0"/>
            <a:t>Bleacher Board / Picnic Table</a:t>
          </a:r>
        </a:p>
        <a:p>
          <a:pPr marL="0" lvl="0" indent="0" algn="ctr" defTabSz="1066800">
            <a:lnSpc>
              <a:spcPct val="90000"/>
            </a:lnSpc>
            <a:spcBef>
              <a:spcPct val="0"/>
            </a:spcBef>
            <a:spcAft>
              <a:spcPct val="35000"/>
            </a:spcAft>
            <a:buNone/>
          </a:pPr>
          <a:r>
            <a:rPr lang="en-CA" sz="1800" i="1" kern="1200" dirty="0"/>
            <a:t>(3-year term)</a:t>
          </a:r>
          <a:endParaRPr lang="en-CA" sz="1200" i="1" kern="1200" dirty="0"/>
        </a:p>
      </dsp:txBody>
      <dsp:txXfrm>
        <a:off x="5857006" y="427842"/>
        <a:ext cx="2566990" cy="1026796"/>
      </dsp:txXfrm>
    </dsp:sp>
    <dsp:sp modelId="{A2039138-A98C-427A-A019-512857B4E3D4}">
      <dsp:nvSpPr>
        <dsp:cNvPr id="0" name=""/>
        <dsp:cNvSpPr/>
      </dsp:nvSpPr>
      <dsp:spPr>
        <a:xfrm>
          <a:off x="5871998" y="1465798"/>
          <a:ext cx="2554925" cy="3170475"/>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0" algn="l" defTabSz="1066800">
            <a:lnSpc>
              <a:spcPct val="90000"/>
            </a:lnSpc>
            <a:spcBef>
              <a:spcPct val="0"/>
            </a:spcBef>
            <a:spcAft>
              <a:spcPct val="15000"/>
            </a:spcAft>
            <a:buNone/>
          </a:pPr>
          <a:endParaRPr lang="en-CA" sz="2400" kern="1200" dirty="0"/>
        </a:p>
        <a:p>
          <a:pPr marL="0" lvl="1" indent="0" algn="l" defTabSz="1066800">
            <a:lnSpc>
              <a:spcPct val="90000"/>
            </a:lnSpc>
            <a:spcBef>
              <a:spcPct val="0"/>
            </a:spcBef>
            <a:spcAft>
              <a:spcPct val="15000"/>
            </a:spcAft>
            <a:buNone/>
          </a:pPr>
          <a:r>
            <a:rPr lang="en-CA" sz="2400" kern="1200" dirty="0"/>
            <a:t>$2,075 per board</a:t>
          </a:r>
        </a:p>
        <a:p>
          <a:pPr marL="0" lvl="1" indent="0" algn="l" defTabSz="1066800">
            <a:lnSpc>
              <a:spcPct val="90000"/>
            </a:lnSpc>
            <a:spcBef>
              <a:spcPct val="0"/>
            </a:spcBef>
            <a:spcAft>
              <a:spcPct val="15000"/>
            </a:spcAft>
            <a:buNone/>
          </a:pPr>
          <a:r>
            <a:rPr lang="en-CA" sz="2400" u="sng" kern="1200" dirty="0"/>
            <a:t>(-$725) costs</a:t>
          </a:r>
        </a:p>
        <a:p>
          <a:pPr marL="0" lvl="1" indent="0" algn="l" defTabSz="1066800">
            <a:lnSpc>
              <a:spcPct val="90000"/>
            </a:lnSpc>
            <a:spcBef>
              <a:spcPct val="0"/>
            </a:spcBef>
            <a:spcAft>
              <a:spcPct val="15000"/>
            </a:spcAft>
            <a:buNone/>
          </a:pPr>
          <a:r>
            <a:rPr lang="en-CA" sz="2400" kern="1200" dirty="0"/>
            <a:t>$1,350 shared</a:t>
          </a:r>
        </a:p>
        <a:p>
          <a:pPr marL="0" lvl="1" indent="0" algn="l" defTabSz="1244600">
            <a:lnSpc>
              <a:spcPct val="90000"/>
            </a:lnSpc>
            <a:spcBef>
              <a:spcPct val="0"/>
            </a:spcBef>
            <a:spcAft>
              <a:spcPct val="15000"/>
            </a:spcAft>
            <a:buNone/>
          </a:pPr>
          <a:endParaRPr lang="en-CA" sz="2800" kern="1200" dirty="0"/>
        </a:p>
        <a:p>
          <a:pPr marL="0" lvl="1" indent="0" algn="ctr" defTabSz="1244600">
            <a:lnSpc>
              <a:spcPct val="90000"/>
            </a:lnSpc>
            <a:spcBef>
              <a:spcPct val="0"/>
            </a:spcBef>
            <a:spcAft>
              <a:spcPct val="15000"/>
            </a:spcAft>
            <a:buNone/>
          </a:pPr>
          <a:r>
            <a:rPr lang="en-CA" sz="2800" kern="1200" dirty="0">
              <a:solidFill>
                <a:srgbClr val="FF0000"/>
              </a:solidFill>
            </a:rPr>
            <a:t>$675</a:t>
          </a:r>
          <a:br>
            <a:rPr lang="en-CA" sz="2800" kern="1200" dirty="0">
              <a:solidFill>
                <a:srgbClr val="FF0000"/>
              </a:solidFill>
            </a:rPr>
          </a:br>
          <a:r>
            <a:rPr lang="en-CA" sz="2000" kern="1200" dirty="0">
              <a:solidFill>
                <a:srgbClr val="FF0000"/>
              </a:solidFill>
            </a:rPr>
            <a:t>to Seller</a:t>
          </a:r>
          <a:endParaRPr lang="en-CA" sz="2000" kern="1200" dirty="0"/>
        </a:p>
      </dsp:txBody>
      <dsp:txXfrm>
        <a:off x="5871998" y="1465798"/>
        <a:ext cx="2554925" cy="3170475"/>
      </dsp:txXfrm>
    </dsp:sp>
    <dsp:sp modelId="{3DDE9C89-E34F-4184-96C7-0DF70FEBE93F}">
      <dsp:nvSpPr>
        <dsp:cNvPr id="0" name=""/>
        <dsp:cNvSpPr/>
      </dsp:nvSpPr>
      <dsp:spPr>
        <a:xfrm>
          <a:off x="8783375" y="427842"/>
          <a:ext cx="2566990" cy="102679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CA" sz="2400" kern="1200" dirty="0"/>
            <a:t>Diamond Naming</a:t>
          </a:r>
        </a:p>
        <a:p>
          <a:pPr marL="0" lvl="0" indent="0" algn="ctr" defTabSz="1066800">
            <a:lnSpc>
              <a:spcPct val="90000"/>
            </a:lnSpc>
            <a:spcBef>
              <a:spcPct val="0"/>
            </a:spcBef>
            <a:spcAft>
              <a:spcPct val="35000"/>
            </a:spcAft>
            <a:buNone/>
          </a:pPr>
          <a:r>
            <a:rPr lang="en-CA" sz="1800" i="1" kern="1200" dirty="0"/>
            <a:t>(5-year term)</a:t>
          </a:r>
        </a:p>
      </dsp:txBody>
      <dsp:txXfrm>
        <a:off x="8783375" y="427842"/>
        <a:ext cx="2566990" cy="1026796"/>
      </dsp:txXfrm>
    </dsp:sp>
    <dsp:sp modelId="{A942D3C6-C602-4838-B929-0C19C42BF4D9}">
      <dsp:nvSpPr>
        <dsp:cNvPr id="0" name=""/>
        <dsp:cNvSpPr/>
      </dsp:nvSpPr>
      <dsp:spPr>
        <a:xfrm>
          <a:off x="8773415" y="1454638"/>
          <a:ext cx="2566990" cy="3170475"/>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None/>
          </a:pPr>
          <a:endParaRPr lang="en-CA" sz="2400" kern="1200" dirty="0"/>
        </a:p>
        <a:p>
          <a:pPr marL="228600" lvl="1" indent="-228600" algn="l" defTabSz="1066800">
            <a:lnSpc>
              <a:spcPct val="90000"/>
            </a:lnSpc>
            <a:spcBef>
              <a:spcPct val="0"/>
            </a:spcBef>
            <a:spcAft>
              <a:spcPct val="15000"/>
            </a:spcAft>
            <a:buNone/>
          </a:pPr>
          <a:r>
            <a:rPr lang="en-CA" sz="2400" kern="1200" dirty="0"/>
            <a:t>$10,000 diamond</a:t>
          </a:r>
        </a:p>
        <a:p>
          <a:pPr marL="228600" lvl="1" indent="-228600" algn="l" defTabSz="1066800">
            <a:lnSpc>
              <a:spcPct val="90000"/>
            </a:lnSpc>
            <a:spcBef>
              <a:spcPct val="0"/>
            </a:spcBef>
            <a:spcAft>
              <a:spcPct val="15000"/>
            </a:spcAft>
            <a:buNone/>
          </a:pPr>
          <a:r>
            <a:rPr lang="en-CA" sz="2400" u="sng" kern="1200" dirty="0"/>
            <a:t>(-$2,000) costs</a:t>
          </a:r>
          <a:endParaRPr lang="en-CA" sz="2400" kern="1200" dirty="0"/>
        </a:p>
        <a:p>
          <a:pPr marL="228600" lvl="1" indent="-228600" algn="l" defTabSz="1066800">
            <a:lnSpc>
              <a:spcPct val="90000"/>
            </a:lnSpc>
            <a:spcBef>
              <a:spcPct val="0"/>
            </a:spcBef>
            <a:spcAft>
              <a:spcPct val="15000"/>
            </a:spcAft>
            <a:buNone/>
          </a:pPr>
          <a:r>
            <a:rPr lang="en-CA" sz="2400" kern="1200" dirty="0"/>
            <a:t>$8,000 shared</a:t>
          </a:r>
        </a:p>
        <a:p>
          <a:pPr marL="285750" lvl="1" indent="-285750" algn="l" defTabSz="1289050">
            <a:lnSpc>
              <a:spcPct val="90000"/>
            </a:lnSpc>
            <a:spcBef>
              <a:spcPct val="0"/>
            </a:spcBef>
            <a:spcAft>
              <a:spcPct val="15000"/>
            </a:spcAft>
            <a:buNone/>
          </a:pPr>
          <a:endParaRPr lang="en-CA" sz="2900" kern="1200" dirty="0"/>
        </a:p>
        <a:p>
          <a:pPr marL="285750" lvl="1" indent="-285750" algn="ctr" defTabSz="1617663">
            <a:lnSpc>
              <a:spcPct val="90000"/>
            </a:lnSpc>
            <a:spcBef>
              <a:spcPct val="0"/>
            </a:spcBef>
            <a:spcAft>
              <a:spcPct val="15000"/>
            </a:spcAft>
            <a:buNone/>
          </a:pPr>
          <a:r>
            <a:rPr lang="en-CA" sz="2800" kern="1200" dirty="0">
              <a:solidFill>
                <a:srgbClr val="FF0000"/>
              </a:solidFill>
            </a:rPr>
            <a:t>$4,000</a:t>
          </a:r>
          <a:endParaRPr lang="en-CA" sz="2000" kern="1200" dirty="0"/>
        </a:p>
        <a:p>
          <a:pPr marL="228600" lvl="1" indent="-228600" algn="ctr" defTabSz="1617663">
            <a:lnSpc>
              <a:spcPct val="90000"/>
            </a:lnSpc>
            <a:spcBef>
              <a:spcPct val="0"/>
            </a:spcBef>
            <a:spcAft>
              <a:spcPct val="15000"/>
            </a:spcAft>
            <a:buNone/>
          </a:pPr>
          <a:r>
            <a:rPr lang="en-CA" sz="2000" kern="1200" dirty="0">
              <a:solidFill>
                <a:srgbClr val="FF0000"/>
              </a:solidFill>
            </a:rPr>
            <a:t>to Seller</a:t>
          </a:r>
          <a:endParaRPr lang="en-CA" sz="2000" kern="1200" dirty="0"/>
        </a:p>
      </dsp:txBody>
      <dsp:txXfrm>
        <a:off x="8773415" y="1454638"/>
        <a:ext cx="2566990" cy="31704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550C10-FD44-4F9E-B666-5DE188C5D7C1}">
      <dsp:nvSpPr>
        <dsp:cNvPr id="0" name=""/>
        <dsp:cNvSpPr/>
      </dsp:nvSpPr>
      <dsp:spPr>
        <a:xfrm>
          <a:off x="0" y="162988"/>
          <a:ext cx="2394894" cy="143693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dirty="0"/>
            <a:t>Riverside Honda &amp; Skidoo</a:t>
          </a:r>
        </a:p>
      </dsp:txBody>
      <dsp:txXfrm>
        <a:off x="0" y="162988"/>
        <a:ext cx="2394894" cy="1436936"/>
      </dsp:txXfrm>
    </dsp:sp>
    <dsp:sp modelId="{40971A68-D219-4DA1-8540-124A0823078B}">
      <dsp:nvSpPr>
        <dsp:cNvPr id="0" name=""/>
        <dsp:cNvSpPr/>
      </dsp:nvSpPr>
      <dsp:spPr>
        <a:xfrm>
          <a:off x="0" y="1839414"/>
          <a:ext cx="2394894" cy="143693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dirty="0"/>
            <a:t>Canadian Brewhouse</a:t>
          </a:r>
        </a:p>
      </dsp:txBody>
      <dsp:txXfrm>
        <a:off x="0" y="1839414"/>
        <a:ext cx="2394894" cy="1436936"/>
      </dsp:txXfrm>
    </dsp:sp>
    <dsp:sp modelId="{8C1E901F-FB16-4B26-B003-6BAA47601B3E}">
      <dsp:nvSpPr>
        <dsp:cNvPr id="0" name=""/>
        <dsp:cNvSpPr/>
      </dsp:nvSpPr>
      <dsp:spPr>
        <a:xfrm>
          <a:off x="0" y="3515840"/>
          <a:ext cx="2394894" cy="143693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dirty="0"/>
            <a:t>Labatt Breweries</a:t>
          </a:r>
        </a:p>
      </dsp:txBody>
      <dsp:txXfrm>
        <a:off x="0" y="3515840"/>
        <a:ext cx="2394894" cy="14369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600774-2B9A-482D-846A-34BC9C535E0F}">
      <dsp:nvSpPr>
        <dsp:cNvPr id="0" name=""/>
        <dsp:cNvSpPr/>
      </dsp:nvSpPr>
      <dsp:spPr>
        <a:xfrm>
          <a:off x="548" y="295112"/>
          <a:ext cx="2139896" cy="128393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dirty="0"/>
            <a:t>Mission Fun and Games</a:t>
          </a:r>
        </a:p>
      </dsp:txBody>
      <dsp:txXfrm>
        <a:off x="548" y="295112"/>
        <a:ext cx="2139896" cy="1283937"/>
      </dsp:txXfrm>
    </dsp:sp>
    <dsp:sp modelId="{78827FEB-A0F9-4BA1-AE2F-753EBBD93858}">
      <dsp:nvSpPr>
        <dsp:cNvPr id="0" name=""/>
        <dsp:cNvSpPr/>
      </dsp:nvSpPr>
      <dsp:spPr>
        <a:xfrm>
          <a:off x="2354434" y="295112"/>
          <a:ext cx="2139896" cy="1283937"/>
        </a:xfrm>
        <a:prstGeom prst="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dirty="0"/>
            <a:t>Phoenix Fence</a:t>
          </a:r>
        </a:p>
      </dsp:txBody>
      <dsp:txXfrm>
        <a:off x="2354434" y="295112"/>
        <a:ext cx="2139896" cy="1283937"/>
      </dsp:txXfrm>
    </dsp:sp>
    <dsp:sp modelId="{F2550C10-FD44-4F9E-B666-5DE188C5D7C1}">
      <dsp:nvSpPr>
        <dsp:cNvPr id="0" name=""/>
        <dsp:cNvSpPr/>
      </dsp:nvSpPr>
      <dsp:spPr>
        <a:xfrm>
          <a:off x="548" y="1793039"/>
          <a:ext cx="2139896" cy="1283937"/>
        </a:xfrm>
        <a:prstGeom prst="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dirty="0"/>
            <a:t>Edmonton Police Recruitment</a:t>
          </a:r>
        </a:p>
      </dsp:txBody>
      <dsp:txXfrm>
        <a:off x="548" y="1793039"/>
        <a:ext cx="2139896" cy="1283937"/>
      </dsp:txXfrm>
    </dsp:sp>
    <dsp:sp modelId="{40971A68-D219-4DA1-8540-124A0823078B}">
      <dsp:nvSpPr>
        <dsp:cNvPr id="0" name=""/>
        <dsp:cNvSpPr/>
      </dsp:nvSpPr>
      <dsp:spPr>
        <a:xfrm>
          <a:off x="2354434" y="1793039"/>
          <a:ext cx="2139896" cy="1283937"/>
        </a:xfrm>
        <a:prstGeom prst="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dirty="0"/>
            <a:t>Sturgeon Animal Hospital</a:t>
          </a:r>
        </a:p>
      </dsp:txBody>
      <dsp:txXfrm>
        <a:off x="2354434" y="1793039"/>
        <a:ext cx="2139896" cy="1283937"/>
      </dsp:txXfrm>
    </dsp:sp>
    <dsp:sp modelId="{8C1E901F-FB16-4B26-B003-6BAA47601B3E}">
      <dsp:nvSpPr>
        <dsp:cNvPr id="0" name=""/>
        <dsp:cNvSpPr/>
      </dsp:nvSpPr>
      <dsp:spPr>
        <a:xfrm>
          <a:off x="548" y="3290967"/>
          <a:ext cx="2139896" cy="1283937"/>
        </a:xfrm>
        <a:prstGeom prst="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dirty="0"/>
            <a:t>River Valley Realty - Ross Storoshenko</a:t>
          </a:r>
        </a:p>
      </dsp:txBody>
      <dsp:txXfrm>
        <a:off x="548" y="3290967"/>
        <a:ext cx="2139896" cy="1283937"/>
      </dsp:txXfrm>
    </dsp:sp>
    <dsp:sp modelId="{1C34A49E-8D79-4BD9-83BE-0BBD10CA11C7}">
      <dsp:nvSpPr>
        <dsp:cNvPr id="0" name=""/>
        <dsp:cNvSpPr/>
      </dsp:nvSpPr>
      <dsp:spPr>
        <a:xfrm>
          <a:off x="2354434" y="3290967"/>
          <a:ext cx="2139896" cy="1283937"/>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dirty="0"/>
            <a:t>Core Networks</a:t>
          </a:r>
        </a:p>
      </dsp:txBody>
      <dsp:txXfrm>
        <a:off x="2354434" y="3290967"/>
        <a:ext cx="2139896" cy="12839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600774-2B9A-482D-846A-34BC9C535E0F}">
      <dsp:nvSpPr>
        <dsp:cNvPr id="0" name=""/>
        <dsp:cNvSpPr/>
      </dsp:nvSpPr>
      <dsp:spPr>
        <a:xfrm>
          <a:off x="0" y="649043"/>
          <a:ext cx="1350108" cy="81006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dirty="0"/>
            <a:t>Alley Kat Brewery Co</a:t>
          </a:r>
        </a:p>
      </dsp:txBody>
      <dsp:txXfrm>
        <a:off x="0" y="649043"/>
        <a:ext cx="1350108" cy="810064"/>
      </dsp:txXfrm>
    </dsp:sp>
    <dsp:sp modelId="{F2550C10-FD44-4F9E-B666-5DE188C5D7C1}">
      <dsp:nvSpPr>
        <dsp:cNvPr id="0" name=""/>
        <dsp:cNvSpPr/>
      </dsp:nvSpPr>
      <dsp:spPr>
        <a:xfrm>
          <a:off x="1485118" y="649043"/>
          <a:ext cx="1350108" cy="81006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dirty="0"/>
            <a:t>Canadian Fence</a:t>
          </a:r>
        </a:p>
      </dsp:txBody>
      <dsp:txXfrm>
        <a:off x="1485118" y="649043"/>
        <a:ext cx="1350108" cy="810064"/>
      </dsp:txXfrm>
    </dsp:sp>
    <dsp:sp modelId="{40971A68-D219-4DA1-8540-124A0823078B}">
      <dsp:nvSpPr>
        <dsp:cNvPr id="0" name=""/>
        <dsp:cNvSpPr/>
      </dsp:nvSpPr>
      <dsp:spPr>
        <a:xfrm>
          <a:off x="2970237" y="649043"/>
          <a:ext cx="1350108" cy="81006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dirty="0"/>
            <a:t>Grandin Agencies</a:t>
          </a:r>
        </a:p>
      </dsp:txBody>
      <dsp:txXfrm>
        <a:off x="2970237" y="649043"/>
        <a:ext cx="1350108" cy="810064"/>
      </dsp:txXfrm>
    </dsp:sp>
    <dsp:sp modelId="{2986B3D8-8C08-44E3-BFD3-6995E26C48C1}">
      <dsp:nvSpPr>
        <dsp:cNvPr id="0" name=""/>
        <dsp:cNvSpPr/>
      </dsp:nvSpPr>
      <dsp:spPr>
        <a:xfrm>
          <a:off x="0" y="1594119"/>
          <a:ext cx="1350108" cy="81006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dirty="0"/>
            <a:t>MFP Resources</a:t>
          </a:r>
        </a:p>
      </dsp:txBody>
      <dsp:txXfrm>
        <a:off x="0" y="1594119"/>
        <a:ext cx="1350108" cy="810064"/>
      </dsp:txXfrm>
    </dsp:sp>
    <dsp:sp modelId="{709878B7-986F-4619-9BD8-39765FF45227}">
      <dsp:nvSpPr>
        <dsp:cNvPr id="0" name=""/>
        <dsp:cNvSpPr/>
      </dsp:nvSpPr>
      <dsp:spPr>
        <a:xfrm>
          <a:off x="1485118" y="1594119"/>
          <a:ext cx="1350108" cy="81006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dirty="0"/>
            <a:t>Musco Lighting</a:t>
          </a:r>
        </a:p>
      </dsp:txBody>
      <dsp:txXfrm>
        <a:off x="1485118" y="1594119"/>
        <a:ext cx="1350108" cy="810064"/>
      </dsp:txXfrm>
    </dsp:sp>
    <dsp:sp modelId="{CF9DB7E6-5092-467B-BFEC-851B5E311210}">
      <dsp:nvSpPr>
        <dsp:cNvPr id="0" name=""/>
        <dsp:cNvSpPr/>
      </dsp:nvSpPr>
      <dsp:spPr>
        <a:xfrm>
          <a:off x="2970237" y="1594119"/>
          <a:ext cx="1350108" cy="81006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dirty="0"/>
            <a:t>RMB &amp; Associates</a:t>
          </a:r>
        </a:p>
      </dsp:txBody>
      <dsp:txXfrm>
        <a:off x="2970237" y="1594119"/>
        <a:ext cx="1350108" cy="810064"/>
      </dsp:txXfrm>
    </dsp:sp>
    <dsp:sp modelId="{E410DF19-BD40-4D5C-9CCD-D390ED8DCD5B}">
      <dsp:nvSpPr>
        <dsp:cNvPr id="0" name=""/>
        <dsp:cNvSpPr/>
      </dsp:nvSpPr>
      <dsp:spPr>
        <a:xfrm>
          <a:off x="0" y="2539194"/>
          <a:ext cx="1350108" cy="81006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dirty="0"/>
            <a:t>Southview Acura</a:t>
          </a:r>
        </a:p>
      </dsp:txBody>
      <dsp:txXfrm>
        <a:off x="0" y="2539194"/>
        <a:ext cx="1350108" cy="810064"/>
      </dsp:txXfrm>
    </dsp:sp>
    <dsp:sp modelId="{202C18E0-A9A4-4323-ADBB-FB3322012BEC}">
      <dsp:nvSpPr>
        <dsp:cNvPr id="0" name=""/>
        <dsp:cNvSpPr/>
      </dsp:nvSpPr>
      <dsp:spPr>
        <a:xfrm>
          <a:off x="1485118" y="2539194"/>
          <a:ext cx="1350108" cy="81006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dirty="0"/>
            <a:t>Sparklean DKI</a:t>
          </a:r>
        </a:p>
      </dsp:txBody>
      <dsp:txXfrm>
        <a:off x="1485118" y="2539194"/>
        <a:ext cx="1350108" cy="810064"/>
      </dsp:txXfrm>
    </dsp:sp>
    <dsp:sp modelId="{8F4505FA-32FF-4D20-906D-6F465DA30BB7}">
      <dsp:nvSpPr>
        <dsp:cNvPr id="0" name=""/>
        <dsp:cNvSpPr/>
      </dsp:nvSpPr>
      <dsp:spPr>
        <a:xfrm>
          <a:off x="2970237" y="2539194"/>
          <a:ext cx="1350108" cy="81006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St. Albert Inn &amp; Suites</a:t>
          </a:r>
        </a:p>
      </dsp:txBody>
      <dsp:txXfrm>
        <a:off x="2970237" y="2539194"/>
        <a:ext cx="1350108" cy="810064"/>
      </dsp:txXfrm>
    </dsp:sp>
    <dsp:sp modelId="{7EF194CD-E9B3-4C41-96AB-3211BC014EA9}">
      <dsp:nvSpPr>
        <dsp:cNvPr id="0" name=""/>
        <dsp:cNvSpPr/>
      </dsp:nvSpPr>
      <dsp:spPr>
        <a:xfrm>
          <a:off x="0" y="3484270"/>
          <a:ext cx="1350108" cy="81006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Sturgeon Auto Body</a:t>
          </a:r>
        </a:p>
      </dsp:txBody>
      <dsp:txXfrm>
        <a:off x="0" y="3484270"/>
        <a:ext cx="1350108" cy="810064"/>
      </dsp:txXfrm>
    </dsp:sp>
    <dsp:sp modelId="{48369933-B774-4F9D-8E98-65A9E02A02C5}">
      <dsp:nvSpPr>
        <dsp:cNvPr id="0" name=""/>
        <dsp:cNvSpPr/>
      </dsp:nvSpPr>
      <dsp:spPr>
        <a:xfrm>
          <a:off x="1485118" y="3484270"/>
          <a:ext cx="1350108" cy="81006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Top Hat Advisory</a:t>
          </a:r>
        </a:p>
      </dsp:txBody>
      <dsp:txXfrm>
        <a:off x="1485118" y="3484270"/>
        <a:ext cx="1350108" cy="810064"/>
      </dsp:txXfrm>
    </dsp:sp>
    <dsp:sp modelId="{6B84130C-1A68-4888-871C-F0CE31FE940C}">
      <dsp:nvSpPr>
        <dsp:cNvPr id="0" name=""/>
        <dsp:cNvSpPr/>
      </dsp:nvSpPr>
      <dsp:spPr>
        <a:xfrm>
          <a:off x="2970237" y="3484270"/>
          <a:ext cx="1350108" cy="81006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Tri-Tec Project Management</a:t>
          </a:r>
        </a:p>
      </dsp:txBody>
      <dsp:txXfrm>
        <a:off x="2970237" y="3484270"/>
        <a:ext cx="1350108" cy="81006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54DC6C-6BF2-4819-B532-DCD1B365DB6B}" type="datetimeFigureOut">
              <a:rPr lang="en-CA" smtClean="0"/>
              <a:t>2024-04-12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96CE58-A9DD-46E4-AF1A-F349B06A4E99}" type="slidenum">
              <a:rPr lang="en-CA" smtClean="0"/>
              <a:t>‹#›</a:t>
            </a:fld>
            <a:endParaRPr lang="en-CA"/>
          </a:p>
        </p:txBody>
      </p:sp>
    </p:spTree>
    <p:extLst>
      <p:ext uri="{BB962C8B-B14F-4D97-AF65-F5344CB8AC3E}">
        <p14:creationId xmlns:p14="http://schemas.microsoft.com/office/powerpoint/2010/main" val="3729512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D96CE58-A9DD-46E4-AF1A-F349B06A4E99}" type="slidenum">
              <a:rPr lang="en-CA" smtClean="0"/>
              <a:t>1</a:t>
            </a:fld>
            <a:endParaRPr lang="en-CA"/>
          </a:p>
        </p:txBody>
      </p:sp>
    </p:spTree>
    <p:extLst>
      <p:ext uri="{BB962C8B-B14F-4D97-AF65-F5344CB8AC3E}">
        <p14:creationId xmlns:p14="http://schemas.microsoft.com/office/powerpoint/2010/main" val="2469621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Beverage Room will continue to do well with 59 teams</a:t>
            </a:r>
          </a:p>
          <a:p>
            <a:r>
              <a:rPr lang="en-CA" b="1" dirty="0"/>
              <a:t>Tournament </a:t>
            </a:r>
            <a:r>
              <a:rPr lang="en-CA" b="1" dirty="0" err="1"/>
              <a:t>bev</a:t>
            </a:r>
            <a:r>
              <a:rPr lang="en-CA" b="1" dirty="0"/>
              <a:t> revenue is conservative since most of the new </a:t>
            </a:r>
            <a:r>
              <a:rPr lang="en-CA" b="1" dirty="0" err="1"/>
              <a:t>trounaments</a:t>
            </a:r>
            <a:r>
              <a:rPr lang="en-CA" b="1" dirty="0"/>
              <a:t> are girls fastball</a:t>
            </a:r>
          </a:p>
          <a:p>
            <a:r>
              <a:rPr lang="en-CA" b="1" dirty="0"/>
              <a:t>Price of beer is up 9% </a:t>
            </a:r>
          </a:p>
          <a:p>
            <a:endParaRPr lang="en-CA" b="1" dirty="0"/>
          </a:p>
        </p:txBody>
      </p:sp>
      <p:sp>
        <p:nvSpPr>
          <p:cNvPr id="4" name="Slide Number Placeholder 3"/>
          <p:cNvSpPr>
            <a:spLocks noGrp="1"/>
          </p:cNvSpPr>
          <p:nvPr>
            <p:ph type="sldNum" sz="quarter" idx="5"/>
          </p:nvPr>
        </p:nvSpPr>
        <p:spPr/>
        <p:txBody>
          <a:bodyPr/>
          <a:lstStyle/>
          <a:p>
            <a:fld id="{6D96CE58-A9DD-46E4-AF1A-F349B06A4E99}" type="slidenum">
              <a:rPr lang="en-CA" smtClean="0"/>
              <a:t>10</a:t>
            </a:fld>
            <a:endParaRPr lang="en-CA"/>
          </a:p>
        </p:txBody>
      </p:sp>
    </p:spTree>
    <p:extLst>
      <p:ext uri="{BB962C8B-B14F-4D97-AF65-F5344CB8AC3E}">
        <p14:creationId xmlns:p14="http://schemas.microsoft.com/office/powerpoint/2010/main" val="2730885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dirty="0"/>
          </a:p>
        </p:txBody>
      </p:sp>
      <p:sp>
        <p:nvSpPr>
          <p:cNvPr id="4" name="Slide Number Placeholder 3"/>
          <p:cNvSpPr>
            <a:spLocks noGrp="1"/>
          </p:cNvSpPr>
          <p:nvPr>
            <p:ph type="sldNum" sz="quarter" idx="5"/>
          </p:nvPr>
        </p:nvSpPr>
        <p:spPr/>
        <p:txBody>
          <a:bodyPr/>
          <a:lstStyle/>
          <a:p>
            <a:fld id="{6D96CE58-A9DD-46E4-AF1A-F349B06A4E99}" type="slidenum">
              <a:rPr lang="en-CA" smtClean="0"/>
              <a:t>11</a:t>
            </a:fld>
            <a:endParaRPr lang="en-CA"/>
          </a:p>
        </p:txBody>
      </p:sp>
    </p:spTree>
    <p:extLst>
      <p:ext uri="{BB962C8B-B14F-4D97-AF65-F5344CB8AC3E}">
        <p14:creationId xmlns:p14="http://schemas.microsoft.com/office/powerpoint/2010/main" val="3430963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dirty="0"/>
          </a:p>
        </p:txBody>
      </p:sp>
      <p:sp>
        <p:nvSpPr>
          <p:cNvPr id="4" name="Slide Number Placeholder 3"/>
          <p:cNvSpPr>
            <a:spLocks noGrp="1"/>
          </p:cNvSpPr>
          <p:nvPr>
            <p:ph type="sldNum" sz="quarter" idx="5"/>
          </p:nvPr>
        </p:nvSpPr>
        <p:spPr/>
        <p:txBody>
          <a:bodyPr/>
          <a:lstStyle/>
          <a:p>
            <a:fld id="{6D96CE58-A9DD-46E4-AF1A-F349B06A4E99}" type="slidenum">
              <a:rPr lang="en-CA" smtClean="0"/>
              <a:t>12</a:t>
            </a:fld>
            <a:endParaRPr lang="en-CA"/>
          </a:p>
        </p:txBody>
      </p:sp>
    </p:spTree>
    <p:extLst>
      <p:ext uri="{BB962C8B-B14F-4D97-AF65-F5344CB8AC3E}">
        <p14:creationId xmlns:p14="http://schemas.microsoft.com/office/powerpoint/2010/main" val="1324579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Lynda to speak to this</a:t>
            </a:r>
          </a:p>
        </p:txBody>
      </p:sp>
      <p:sp>
        <p:nvSpPr>
          <p:cNvPr id="4" name="Slide Number Placeholder 3"/>
          <p:cNvSpPr>
            <a:spLocks noGrp="1"/>
          </p:cNvSpPr>
          <p:nvPr>
            <p:ph type="sldNum" sz="quarter" idx="5"/>
          </p:nvPr>
        </p:nvSpPr>
        <p:spPr/>
        <p:txBody>
          <a:bodyPr/>
          <a:lstStyle/>
          <a:p>
            <a:fld id="{6D96CE58-A9DD-46E4-AF1A-F349B06A4E99}" type="slidenum">
              <a:rPr lang="en-CA" smtClean="0"/>
              <a:t>13</a:t>
            </a:fld>
            <a:endParaRPr lang="en-CA"/>
          </a:p>
        </p:txBody>
      </p:sp>
    </p:spTree>
    <p:extLst>
      <p:ext uri="{BB962C8B-B14F-4D97-AF65-F5344CB8AC3E}">
        <p14:creationId xmlns:p14="http://schemas.microsoft.com/office/powerpoint/2010/main" val="3268009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D96CE58-A9DD-46E4-AF1A-F349B06A4E99}" type="slidenum">
              <a:rPr lang="en-CA" smtClean="0"/>
              <a:t>14</a:t>
            </a:fld>
            <a:endParaRPr lang="en-CA"/>
          </a:p>
        </p:txBody>
      </p:sp>
    </p:spTree>
    <p:extLst>
      <p:ext uri="{BB962C8B-B14F-4D97-AF65-F5344CB8AC3E}">
        <p14:creationId xmlns:p14="http://schemas.microsoft.com/office/powerpoint/2010/main" val="187602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Mention Picnic tables may be coming in the future</a:t>
            </a:r>
          </a:p>
        </p:txBody>
      </p:sp>
      <p:sp>
        <p:nvSpPr>
          <p:cNvPr id="4" name="Slide Number Placeholder 3"/>
          <p:cNvSpPr>
            <a:spLocks noGrp="1"/>
          </p:cNvSpPr>
          <p:nvPr>
            <p:ph type="sldNum" sz="quarter" idx="5"/>
          </p:nvPr>
        </p:nvSpPr>
        <p:spPr/>
        <p:txBody>
          <a:bodyPr/>
          <a:lstStyle/>
          <a:p>
            <a:fld id="{6D96CE58-A9DD-46E4-AF1A-F349B06A4E99}" type="slidenum">
              <a:rPr lang="en-CA" smtClean="0"/>
              <a:t>15</a:t>
            </a:fld>
            <a:endParaRPr lang="en-CA"/>
          </a:p>
        </p:txBody>
      </p:sp>
    </p:spTree>
    <p:extLst>
      <p:ext uri="{BB962C8B-B14F-4D97-AF65-F5344CB8AC3E}">
        <p14:creationId xmlns:p14="http://schemas.microsoft.com/office/powerpoint/2010/main" val="26959653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D96CE58-A9DD-46E4-AF1A-F349B06A4E99}" type="slidenum">
              <a:rPr lang="en-CA" smtClean="0"/>
              <a:t>16</a:t>
            </a:fld>
            <a:endParaRPr lang="en-CA"/>
          </a:p>
        </p:txBody>
      </p:sp>
    </p:spTree>
    <p:extLst>
      <p:ext uri="{BB962C8B-B14F-4D97-AF65-F5344CB8AC3E}">
        <p14:creationId xmlns:p14="http://schemas.microsoft.com/office/powerpoint/2010/main" val="36354294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D4A5B4-F8D8-489F-EA51-414E804238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7CEF60-EC3A-172F-F9F5-0BF5EA706F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CCFF15-8D8A-E389-ECE2-1A270F4D3E56}"/>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DA96FDA8-7D81-909E-CD7B-70C57DF11AFF}"/>
              </a:ext>
            </a:extLst>
          </p:cNvPr>
          <p:cNvSpPr>
            <a:spLocks noGrp="1"/>
          </p:cNvSpPr>
          <p:nvPr>
            <p:ph type="sldNum" sz="quarter" idx="5"/>
          </p:nvPr>
        </p:nvSpPr>
        <p:spPr/>
        <p:txBody>
          <a:bodyPr/>
          <a:lstStyle/>
          <a:p>
            <a:fld id="{6D96CE58-A9DD-46E4-AF1A-F349B06A4E99}" type="slidenum">
              <a:rPr lang="en-CA" smtClean="0"/>
              <a:t>17</a:t>
            </a:fld>
            <a:endParaRPr lang="en-CA"/>
          </a:p>
        </p:txBody>
      </p:sp>
    </p:spTree>
    <p:extLst>
      <p:ext uri="{BB962C8B-B14F-4D97-AF65-F5344CB8AC3E}">
        <p14:creationId xmlns:p14="http://schemas.microsoft.com/office/powerpoint/2010/main" val="19599396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D96CE58-A9DD-46E4-AF1A-F349B06A4E99}" type="slidenum">
              <a:rPr lang="en-CA" smtClean="0"/>
              <a:t>18</a:t>
            </a:fld>
            <a:endParaRPr lang="en-CA"/>
          </a:p>
        </p:txBody>
      </p:sp>
    </p:spTree>
    <p:extLst>
      <p:ext uri="{BB962C8B-B14F-4D97-AF65-F5344CB8AC3E}">
        <p14:creationId xmlns:p14="http://schemas.microsoft.com/office/powerpoint/2010/main" val="16851213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D96CE58-A9DD-46E4-AF1A-F349B06A4E99}" type="slidenum">
              <a:rPr lang="en-CA" smtClean="0"/>
              <a:t>19</a:t>
            </a:fld>
            <a:endParaRPr lang="en-CA"/>
          </a:p>
        </p:txBody>
      </p:sp>
    </p:spTree>
    <p:extLst>
      <p:ext uri="{BB962C8B-B14F-4D97-AF65-F5344CB8AC3E}">
        <p14:creationId xmlns:p14="http://schemas.microsoft.com/office/powerpoint/2010/main" val="3172641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D96CE58-A9DD-46E4-AF1A-F349B06A4E99}" type="slidenum">
              <a:rPr lang="en-CA" smtClean="0"/>
              <a:t>2</a:t>
            </a:fld>
            <a:endParaRPr lang="en-CA"/>
          </a:p>
        </p:txBody>
      </p:sp>
    </p:spTree>
    <p:extLst>
      <p:ext uri="{BB962C8B-B14F-4D97-AF65-F5344CB8AC3E}">
        <p14:creationId xmlns:p14="http://schemas.microsoft.com/office/powerpoint/2010/main" val="13377873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D96CE58-A9DD-46E4-AF1A-F349B06A4E99}" type="slidenum">
              <a:rPr lang="en-CA" smtClean="0"/>
              <a:t>20</a:t>
            </a:fld>
            <a:endParaRPr lang="en-CA"/>
          </a:p>
        </p:txBody>
      </p:sp>
    </p:spTree>
    <p:extLst>
      <p:ext uri="{BB962C8B-B14F-4D97-AF65-F5344CB8AC3E}">
        <p14:creationId xmlns:p14="http://schemas.microsoft.com/office/powerpoint/2010/main" val="25254913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Caution – phone line is not operational yet.</a:t>
            </a:r>
          </a:p>
          <a:p>
            <a:endParaRPr lang="en-CA" dirty="0"/>
          </a:p>
        </p:txBody>
      </p:sp>
      <p:sp>
        <p:nvSpPr>
          <p:cNvPr id="4" name="Slide Number Placeholder 3"/>
          <p:cNvSpPr>
            <a:spLocks noGrp="1"/>
          </p:cNvSpPr>
          <p:nvPr>
            <p:ph type="sldNum" sz="quarter" idx="5"/>
          </p:nvPr>
        </p:nvSpPr>
        <p:spPr/>
        <p:txBody>
          <a:bodyPr/>
          <a:lstStyle/>
          <a:p>
            <a:fld id="{6D96CE58-A9DD-46E4-AF1A-F349B06A4E99}" type="slidenum">
              <a:rPr lang="en-CA" smtClean="0"/>
              <a:t>21</a:t>
            </a:fld>
            <a:endParaRPr lang="en-CA"/>
          </a:p>
        </p:txBody>
      </p:sp>
    </p:spTree>
    <p:extLst>
      <p:ext uri="{BB962C8B-B14F-4D97-AF65-F5344CB8AC3E}">
        <p14:creationId xmlns:p14="http://schemas.microsoft.com/office/powerpoint/2010/main" val="33695906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D96CE58-A9DD-46E4-AF1A-F349B06A4E99}" type="slidenum">
              <a:rPr lang="en-CA" smtClean="0"/>
              <a:t>22</a:t>
            </a:fld>
            <a:endParaRPr lang="en-CA"/>
          </a:p>
        </p:txBody>
      </p:sp>
    </p:spTree>
    <p:extLst>
      <p:ext uri="{BB962C8B-B14F-4D97-AF65-F5344CB8AC3E}">
        <p14:creationId xmlns:p14="http://schemas.microsoft.com/office/powerpoint/2010/main" val="39795864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D96CE58-A9DD-46E4-AF1A-F349B06A4E99}" type="slidenum">
              <a:rPr lang="en-CA" smtClean="0"/>
              <a:t>23</a:t>
            </a:fld>
            <a:endParaRPr lang="en-CA"/>
          </a:p>
        </p:txBody>
      </p:sp>
    </p:spTree>
    <p:extLst>
      <p:ext uri="{BB962C8B-B14F-4D97-AF65-F5344CB8AC3E}">
        <p14:creationId xmlns:p14="http://schemas.microsoft.com/office/powerpoint/2010/main" val="38727807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D96CE58-A9DD-46E4-AF1A-F349B06A4E99}" type="slidenum">
              <a:rPr lang="en-CA" smtClean="0"/>
              <a:t>24</a:t>
            </a:fld>
            <a:endParaRPr lang="en-CA"/>
          </a:p>
        </p:txBody>
      </p:sp>
    </p:spTree>
    <p:extLst>
      <p:ext uri="{BB962C8B-B14F-4D97-AF65-F5344CB8AC3E}">
        <p14:creationId xmlns:p14="http://schemas.microsoft.com/office/powerpoint/2010/main" val="4843084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D96CE58-A9DD-46E4-AF1A-F349B06A4E99}" type="slidenum">
              <a:rPr lang="en-CA" smtClean="0"/>
              <a:t>25</a:t>
            </a:fld>
            <a:endParaRPr lang="en-CA"/>
          </a:p>
        </p:txBody>
      </p:sp>
    </p:spTree>
    <p:extLst>
      <p:ext uri="{BB962C8B-B14F-4D97-AF65-F5344CB8AC3E}">
        <p14:creationId xmlns:p14="http://schemas.microsoft.com/office/powerpoint/2010/main" val="26018759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D96CE58-A9DD-46E4-AF1A-F349B06A4E99}" type="slidenum">
              <a:rPr lang="en-CA" smtClean="0"/>
              <a:t>26</a:t>
            </a:fld>
            <a:endParaRPr lang="en-CA"/>
          </a:p>
        </p:txBody>
      </p:sp>
    </p:spTree>
    <p:extLst>
      <p:ext uri="{BB962C8B-B14F-4D97-AF65-F5344CB8AC3E}">
        <p14:creationId xmlns:p14="http://schemas.microsoft.com/office/powerpoint/2010/main" val="18651149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B3846-9CF0-7EC5-B94C-5E21D80EAF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7786BD-A9C7-A26B-564E-BCEBE0531A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6EEE2B-2ACF-9FB4-BDD1-47541BA3EBDD}"/>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B21A6038-A4DC-1466-A7C5-CAD95E18EC0B}"/>
              </a:ext>
            </a:extLst>
          </p:cNvPr>
          <p:cNvSpPr>
            <a:spLocks noGrp="1"/>
          </p:cNvSpPr>
          <p:nvPr>
            <p:ph type="sldNum" sz="quarter" idx="5"/>
          </p:nvPr>
        </p:nvSpPr>
        <p:spPr/>
        <p:txBody>
          <a:bodyPr/>
          <a:lstStyle/>
          <a:p>
            <a:fld id="{6D96CE58-A9DD-46E4-AF1A-F349B06A4E99}" type="slidenum">
              <a:rPr lang="en-CA" smtClean="0"/>
              <a:t>27</a:t>
            </a:fld>
            <a:endParaRPr lang="en-CA"/>
          </a:p>
        </p:txBody>
      </p:sp>
    </p:spTree>
    <p:extLst>
      <p:ext uri="{BB962C8B-B14F-4D97-AF65-F5344CB8AC3E}">
        <p14:creationId xmlns:p14="http://schemas.microsoft.com/office/powerpoint/2010/main" val="27160782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If you get the opportunity to support any of these companies, we would encourage members and players to support them.  They are also shared on our website with links to their sites.</a:t>
            </a:r>
          </a:p>
        </p:txBody>
      </p:sp>
      <p:sp>
        <p:nvSpPr>
          <p:cNvPr id="4" name="Slide Number Placeholder 3"/>
          <p:cNvSpPr>
            <a:spLocks noGrp="1"/>
          </p:cNvSpPr>
          <p:nvPr>
            <p:ph type="sldNum" sz="quarter" idx="5"/>
          </p:nvPr>
        </p:nvSpPr>
        <p:spPr/>
        <p:txBody>
          <a:bodyPr/>
          <a:lstStyle/>
          <a:p>
            <a:fld id="{6D96CE58-A9DD-46E4-AF1A-F349B06A4E99}" type="slidenum">
              <a:rPr lang="en-CA" smtClean="0"/>
              <a:t>28</a:t>
            </a:fld>
            <a:endParaRPr lang="en-CA"/>
          </a:p>
        </p:txBody>
      </p:sp>
    </p:spTree>
    <p:extLst>
      <p:ext uri="{BB962C8B-B14F-4D97-AF65-F5344CB8AC3E}">
        <p14:creationId xmlns:p14="http://schemas.microsoft.com/office/powerpoint/2010/main" val="1031072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D96CE58-A9DD-46E4-AF1A-F349B06A4E99}" type="slidenum">
              <a:rPr lang="en-CA" smtClean="0"/>
              <a:t>29</a:t>
            </a:fld>
            <a:endParaRPr lang="en-CA"/>
          </a:p>
        </p:txBody>
      </p:sp>
    </p:spTree>
    <p:extLst>
      <p:ext uri="{BB962C8B-B14F-4D97-AF65-F5344CB8AC3E}">
        <p14:creationId xmlns:p14="http://schemas.microsoft.com/office/powerpoint/2010/main" val="728845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D96CE58-A9DD-46E4-AF1A-F349B06A4E99}" type="slidenum">
              <a:rPr lang="en-CA" smtClean="0"/>
              <a:t>3</a:t>
            </a:fld>
            <a:endParaRPr lang="en-CA"/>
          </a:p>
        </p:txBody>
      </p:sp>
    </p:spTree>
    <p:extLst>
      <p:ext uri="{BB962C8B-B14F-4D97-AF65-F5344CB8AC3E}">
        <p14:creationId xmlns:p14="http://schemas.microsoft.com/office/powerpoint/2010/main" val="3741780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D96CE58-A9DD-46E4-AF1A-F349B06A4E99}" type="slidenum">
              <a:rPr lang="en-CA" smtClean="0"/>
              <a:t>4</a:t>
            </a:fld>
            <a:endParaRPr lang="en-CA"/>
          </a:p>
        </p:txBody>
      </p:sp>
    </p:spTree>
    <p:extLst>
      <p:ext uri="{BB962C8B-B14F-4D97-AF65-F5344CB8AC3E}">
        <p14:creationId xmlns:p14="http://schemas.microsoft.com/office/powerpoint/2010/main" val="3842254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D96CE58-A9DD-46E4-AF1A-F349B06A4E99}" type="slidenum">
              <a:rPr lang="en-CA" smtClean="0"/>
              <a:t>5</a:t>
            </a:fld>
            <a:endParaRPr lang="en-CA"/>
          </a:p>
        </p:txBody>
      </p:sp>
    </p:spTree>
    <p:extLst>
      <p:ext uri="{BB962C8B-B14F-4D97-AF65-F5344CB8AC3E}">
        <p14:creationId xmlns:p14="http://schemas.microsoft.com/office/powerpoint/2010/main" val="1239045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D96CE58-A9DD-46E4-AF1A-F349B06A4E99}" type="slidenum">
              <a:rPr lang="en-CA" smtClean="0"/>
              <a:t>6</a:t>
            </a:fld>
            <a:endParaRPr lang="en-CA"/>
          </a:p>
        </p:txBody>
      </p:sp>
    </p:spTree>
    <p:extLst>
      <p:ext uri="{BB962C8B-B14F-4D97-AF65-F5344CB8AC3E}">
        <p14:creationId xmlns:p14="http://schemas.microsoft.com/office/powerpoint/2010/main" val="2832133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A6D26-2FF9-8CD7-F9DD-27F6512C7C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F5E3E8-03D5-553E-FFD8-01756C77E0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5C31FD-47D0-415A-76E1-BD0F1E67120A}"/>
              </a:ext>
            </a:extLst>
          </p:cNvPr>
          <p:cNvSpPr>
            <a:spLocks noGrp="1"/>
          </p:cNvSpPr>
          <p:nvPr>
            <p:ph type="body" idx="1"/>
          </p:nvPr>
        </p:nvSpPr>
        <p:spPr/>
        <p:txBody>
          <a:bodyPr/>
          <a:lstStyle/>
          <a:p>
            <a:r>
              <a:rPr lang="en-CA" dirty="0"/>
              <a:t>Discuss importance of fundraising. Aging facility.  Aging equipment.  All require $$$.</a:t>
            </a:r>
          </a:p>
          <a:p>
            <a:endParaRPr lang="en-CA" dirty="0"/>
          </a:p>
          <a:p>
            <a:r>
              <a:rPr lang="en-CA" dirty="0"/>
              <a:t>Our options for paying for these are:</a:t>
            </a:r>
          </a:p>
          <a:p>
            <a:pPr marL="228600" indent="-228600">
              <a:buAutoNum type="arabicPeriod"/>
            </a:pPr>
            <a:r>
              <a:rPr lang="en-CA" dirty="0"/>
              <a:t>Grants  - need to be planned well in advance and not guaranteed</a:t>
            </a:r>
          </a:p>
          <a:p>
            <a:pPr marL="228600" indent="-228600">
              <a:buAutoNum type="arabicPeriod"/>
            </a:pPr>
            <a:r>
              <a:rPr lang="en-CA" dirty="0"/>
              <a:t>Fee Increases – seeing your first one this year in five or six years. </a:t>
            </a:r>
          </a:p>
          <a:p>
            <a:pPr marL="228600" indent="-228600">
              <a:buAutoNum type="arabicPeriod"/>
            </a:pPr>
            <a:r>
              <a:rPr lang="en-CA" dirty="0"/>
              <a:t>Cash Calls – last one was three years @ $200 to pay for netting project</a:t>
            </a:r>
          </a:p>
          <a:p>
            <a:pPr marL="228600" indent="-228600">
              <a:buAutoNum type="arabicPeriod"/>
            </a:pPr>
            <a:r>
              <a:rPr lang="en-CA" dirty="0"/>
              <a:t>Beverage price increases</a:t>
            </a:r>
          </a:p>
          <a:p>
            <a:pPr marL="228600" indent="-228600">
              <a:buAutoNum type="arabicPeriod"/>
            </a:pPr>
            <a:r>
              <a:rPr lang="en-CA" dirty="0"/>
              <a:t>Withdraw beer rebate program</a:t>
            </a:r>
          </a:p>
          <a:p>
            <a:pPr marL="228600" indent="-228600">
              <a:buAutoNum type="arabicPeriod"/>
            </a:pPr>
            <a:r>
              <a:rPr lang="en-CA" dirty="0"/>
              <a:t>And Lastly, fundraising</a:t>
            </a:r>
          </a:p>
          <a:p>
            <a:pPr marL="228600" indent="-228600">
              <a:buAutoNum type="arabicPeriod"/>
            </a:pPr>
            <a:endParaRPr lang="en-CA" dirty="0"/>
          </a:p>
          <a:p>
            <a:pPr marL="0" indent="0">
              <a:buNone/>
            </a:pPr>
            <a:r>
              <a:rPr lang="en-CA" dirty="0"/>
              <a:t>The executive has prioritized fundraising as a legitimate option</a:t>
            </a:r>
          </a:p>
          <a:p>
            <a:pPr marL="0" indent="0">
              <a:buNone/>
            </a:pPr>
            <a:r>
              <a:rPr lang="en-CA" dirty="0"/>
              <a:t>Our Operations Coordinator has been amazing at advancing these initiatives</a:t>
            </a:r>
          </a:p>
          <a:p>
            <a:pPr marL="0" indent="0">
              <a:buNone/>
            </a:pPr>
            <a:endParaRPr lang="en-CA" dirty="0"/>
          </a:p>
          <a:p>
            <a:pPr marL="0" indent="0">
              <a:buNone/>
            </a:pPr>
            <a:r>
              <a:rPr lang="en-CA" dirty="0"/>
              <a:t>Here is a breakdown:</a:t>
            </a:r>
          </a:p>
          <a:p>
            <a:pPr marL="0" indent="0">
              <a:buNone/>
            </a:pPr>
            <a:endParaRPr lang="en-CA" dirty="0"/>
          </a:p>
          <a:p>
            <a:pPr marL="0" indent="0">
              <a:buNone/>
            </a:pPr>
            <a:endParaRPr lang="en-CA" dirty="0"/>
          </a:p>
          <a:p>
            <a:pPr marL="228600" indent="-228600">
              <a:buAutoNum type="arabicPeriod"/>
            </a:pPr>
            <a:endParaRPr lang="en-CA" dirty="0"/>
          </a:p>
        </p:txBody>
      </p:sp>
      <p:sp>
        <p:nvSpPr>
          <p:cNvPr id="4" name="Slide Number Placeholder 3">
            <a:extLst>
              <a:ext uri="{FF2B5EF4-FFF2-40B4-BE49-F238E27FC236}">
                <a16:creationId xmlns:a16="http://schemas.microsoft.com/office/drawing/2014/main" id="{7AA67422-88E8-8012-2A6C-7D7CEA053046}"/>
              </a:ext>
            </a:extLst>
          </p:cNvPr>
          <p:cNvSpPr>
            <a:spLocks noGrp="1"/>
          </p:cNvSpPr>
          <p:nvPr>
            <p:ph type="sldNum" sz="quarter" idx="5"/>
          </p:nvPr>
        </p:nvSpPr>
        <p:spPr/>
        <p:txBody>
          <a:bodyPr/>
          <a:lstStyle/>
          <a:p>
            <a:fld id="{6D96CE58-A9DD-46E4-AF1A-F349B06A4E99}" type="slidenum">
              <a:rPr lang="en-CA" smtClean="0"/>
              <a:t>7</a:t>
            </a:fld>
            <a:endParaRPr lang="en-CA"/>
          </a:p>
        </p:txBody>
      </p:sp>
    </p:spTree>
    <p:extLst>
      <p:ext uri="{BB962C8B-B14F-4D97-AF65-F5344CB8AC3E}">
        <p14:creationId xmlns:p14="http://schemas.microsoft.com/office/powerpoint/2010/main" val="3177461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 will discuss the budget in four parts &amp; remain open for any questions.</a:t>
            </a:r>
          </a:p>
          <a:p>
            <a:pPr marL="228600" indent="-228600">
              <a:buAutoNum type="arabicParenR"/>
            </a:pPr>
            <a:r>
              <a:rPr lang="en-CA" dirty="0"/>
              <a:t>League Operations</a:t>
            </a:r>
          </a:p>
          <a:p>
            <a:pPr marL="228600" indent="-228600">
              <a:buAutoNum type="arabicParenR"/>
            </a:pPr>
            <a:r>
              <a:rPr lang="en-CA" dirty="0"/>
              <a:t>Concession</a:t>
            </a:r>
          </a:p>
          <a:p>
            <a:pPr marL="228600" indent="-228600">
              <a:buAutoNum type="arabicParenR"/>
            </a:pPr>
            <a:r>
              <a:rPr lang="en-CA" dirty="0"/>
              <a:t>Beverage Room</a:t>
            </a:r>
          </a:p>
          <a:p>
            <a:pPr marL="228600" indent="-228600">
              <a:buAutoNum type="arabicParenR"/>
            </a:pPr>
            <a:r>
              <a:rPr lang="en-CA" dirty="0"/>
              <a:t>Overall Review</a:t>
            </a:r>
          </a:p>
          <a:p>
            <a:endParaRPr lang="en-CA" dirty="0"/>
          </a:p>
          <a:p>
            <a:r>
              <a:rPr lang="en-CA" dirty="0"/>
              <a:t>Significant increase in revenues from 52 to 59 teams. $6k grant for new POS</a:t>
            </a:r>
          </a:p>
          <a:p>
            <a:r>
              <a:rPr lang="en-CA" dirty="0"/>
              <a:t>Expenses related to batting cage – some amortization</a:t>
            </a:r>
          </a:p>
          <a:p>
            <a:pPr marL="0" indent="0">
              <a:buFontTx/>
              <a:buNone/>
            </a:pPr>
            <a:r>
              <a:rPr lang="en-CA" dirty="0"/>
              <a:t>New website costs in admin</a:t>
            </a:r>
          </a:p>
          <a:p>
            <a:pPr marL="0" indent="0">
              <a:buFontTx/>
              <a:buNone/>
            </a:pPr>
            <a:r>
              <a:rPr lang="en-CA" dirty="0"/>
              <a:t>Utilities with large increase last year are also in admin. May be savings.</a:t>
            </a:r>
          </a:p>
          <a:p>
            <a:endParaRPr lang="en-CA" dirty="0"/>
          </a:p>
          <a:p>
            <a:endParaRPr lang="en-CA" dirty="0"/>
          </a:p>
        </p:txBody>
      </p:sp>
      <p:sp>
        <p:nvSpPr>
          <p:cNvPr id="4" name="Slide Number Placeholder 3"/>
          <p:cNvSpPr>
            <a:spLocks noGrp="1"/>
          </p:cNvSpPr>
          <p:nvPr>
            <p:ph type="sldNum" sz="quarter" idx="5"/>
          </p:nvPr>
        </p:nvSpPr>
        <p:spPr/>
        <p:txBody>
          <a:bodyPr/>
          <a:lstStyle/>
          <a:p>
            <a:fld id="{6D96CE58-A9DD-46E4-AF1A-F349B06A4E99}" type="slidenum">
              <a:rPr lang="en-CA" smtClean="0"/>
              <a:t>8</a:t>
            </a:fld>
            <a:endParaRPr lang="en-CA"/>
          </a:p>
        </p:txBody>
      </p:sp>
    </p:spTree>
    <p:extLst>
      <p:ext uri="{BB962C8B-B14F-4D97-AF65-F5344CB8AC3E}">
        <p14:creationId xmlns:p14="http://schemas.microsoft.com/office/powerpoint/2010/main" val="1984386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More teams and more tournaments</a:t>
            </a:r>
          </a:p>
          <a:p>
            <a:r>
              <a:rPr lang="en-CA" b="1" dirty="0"/>
              <a:t>Kept expense higher, but there is room to improve with best practices.</a:t>
            </a:r>
          </a:p>
          <a:p>
            <a:r>
              <a:rPr lang="en-CA" b="1" dirty="0"/>
              <a:t>Risk in losing tournaments to weather, didn’t account for it since we have a healthy expense number.</a:t>
            </a:r>
            <a:endParaRPr lang="en-CA" dirty="0"/>
          </a:p>
        </p:txBody>
      </p:sp>
      <p:sp>
        <p:nvSpPr>
          <p:cNvPr id="4" name="Slide Number Placeholder 3"/>
          <p:cNvSpPr>
            <a:spLocks noGrp="1"/>
          </p:cNvSpPr>
          <p:nvPr>
            <p:ph type="sldNum" sz="quarter" idx="5"/>
          </p:nvPr>
        </p:nvSpPr>
        <p:spPr/>
        <p:txBody>
          <a:bodyPr/>
          <a:lstStyle/>
          <a:p>
            <a:fld id="{6D96CE58-A9DD-46E4-AF1A-F349B06A4E99}" type="slidenum">
              <a:rPr lang="en-CA" smtClean="0"/>
              <a:t>9</a:t>
            </a:fld>
            <a:endParaRPr lang="en-CA"/>
          </a:p>
        </p:txBody>
      </p:sp>
    </p:spTree>
    <p:extLst>
      <p:ext uri="{BB962C8B-B14F-4D97-AF65-F5344CB8AC3E}">
        <p14:creationId xmlns:p14="http://schemas.microsoft.com/office/powerpoint/2010/main" val="91377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CBE823A-D20C-42BD-8E06-FF3F86FFC63E}" type="datetime1">
              <a:rPr lang="en-CA" smtClean="0"/>
              <a:t>2024-04-12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AB69B05-8098-4314-A6E1-272A1D49D671}" type="slidenum">
              <a:rPr lang="en-CA" smtClean="0"/>
              <a:t>‹#›</a:t>
            </a:fld>
            <a:endParaRPr lang="en-CA"/>
          </a:p>
        </p:txBody>
      </p:sp>
    </p:spTree>
    <p:extLst>
      <p:ext uri="{BB962C8B-B14F-4D97-AF65-F5344CB8AC3E}">
        <p14:creationId xmlns:p14="http://schemas.microsoft.com/office/powerpoint/2010/main" val="738510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5B79D1-29A2-422F-B91A-8713BDD8FEC6}" type="datetime1">
              <a:rPr lang="en-CA" smtClean="0"/>
              <a:t>2024-04-12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AB69B05-8098-4314-A6E1-272A1D49D671}" type="slidenum">
              <a:rPr lang="en-CA" smtClean="0"/>
              <a:t>‹#›</a:t>
            </a:fld>
            <a:endParaRPr lang="en-CA"/>
          </a:p>
        </p:txBody>
      </p:sp>
    </p:spTree>
    <p:extLst>
      <p:ext uri="{BB962C8B-B14F-4D97-AF65-F5344CB8AC3E}">
        <p14:creationId xmlns:p14="http://schemas.microsoft.com/office/powerpoint/2010/main" val="2515593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782E28-A4ED-4FC7-9A09-981C823A3430}" type="datetime1">
              <a:rPr lang="en-CA" smtClean="0"/>
              <a:t>2024-04-12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AB69B05-8098-4314-A6E1-272A1D49D671}" type="slidenum">
              <a:rPr lang="en-CA" smtClean="0"/>
              <a:t>‹#›</a:t>
            </a:fld>
            <a:endParaRPr lang="en-CA"/>
          </a:p>
        </p:txBody>
      </p:sp>
    </p:spTree>
    <p:extLst>
      <p:ext uri="{BB962C8B-B14F-4D97-AF65-F5344CB8AC3E}">
        <p14:creationId xmlns:p14="http://schemas.microsoft.com/office/powerpoint/2010/main" val="3063368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021494-A72C-4B2E-A5D4-BCD77F9FB00D}" type="datetime1">
              <a:rPr lang="en-CA" smtClean="0"/>
              <a:t>2024-04-12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AB69B05-8098-4314-A6E1-272A1D49D671}" type="slidenum">
              <a:rPr lang="en-CA" smtClean="0"/>
              <a:t>‹#›</a:t>
            </a:fld>
            <a:endParaRPr lang="en-CA"/>
          </a:p>
        </p:txBody>
      </p:sp>
    </p:spTree>
    <p:extLst>
      <p:ext uri="{BB962C8B-B14F-4D97-AF65-F5344CB8AC3E}">
        <p14:creationId xmlns:p14="http://schemas.microsoft.com/office/powerpoint/2010/main" val="1176146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F5564-9B02-43C7-A306-E09F8E0990F3}" type="datetime1">
              <a:rPr lang="en-CA" smtClean="0"/>
              <a:t>2024-04-12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AB69B05-8098-4314-A6E1-272A1D49D671}" type="slidenum">
              <a:rPr lang="en-CA" smtClean="0"/>
              <a:t>‹#›</a:t>
            </a:fld>
            <a:endParaRPr lang="en-CA"/>
          </a:p>
        </p:txBody>
      </p:sp>
    </p:spTree>
    <p:extLst>
      <p:ext uri="{BB962C8B-B14F-4D97-AF65-F5344CB8AC3E}">
        <p14:creationId xmlns:p14="http://schemas.microsoft.com/office/powerpoint/2010/main" val="2471993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F17744-78B3-48D0-B97D-CA154AC69F9F}" type="datetime1">
              <a:rPr lang="en-CA" smtClean="0"/>
              <a:t>2024-04-12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AB69B05-8098-4314-A6E1-272A1D49D671}" type="slidenum">
              <a:rPr lang="en-CA" smtClean="0"/>
              <a:t>‹#›</a:t>
            </a:fld>
            <a:endParaRPr lang="en-CA"/>
          </a:p>
        </p:txBody>
      </p:sp>
    </p:spTree>
    <p:extLst>
      <p:ext uri="{BB962C8B-B14F-4D97-AF65-F5344CB8AC3E}">
        <p14:creationId xmlns:p14="http://schemas.microsoft.com/office/powerpoint/2010/main" val="1349767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AB3AB6-99BF-4A0F-A610-68AA31E83F1D}" type="datetime1">
              <a:rPr lang="en-CA" smtClean="0"/>
              <a:t>2024-04-12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FAB69B05-8098-4314-A6E1-272A1D49D671}" type="slidenum">
              <a:rPr lang="en-CA" smtClean="0"/>
              <a:t>‹#›</a:t>
            </a:fld>
            <a:endParaRPr lang="en-CA"/>
          </a:p>
        </p:txBody>
      </p:sp>
    </p:spTree>
    <p:extLst>
      <p:ext uri="{BB962C8B-B14F-4D97-AF65-F5344CB8AC3E}">
        <p14:creationId xmlns:p14="http://schemas.microsoft.com/office/powerpoint/2010/main" val="995389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76EA6ED-44BB-47FF-9277-500B0FD01228}" type="datetime1">
              <a:rPr lang="en-CA" smtClean="0"/>
              <a:t>2024-04-12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FAB69B05-8098-4314-A6E1-272A1D49D671}" type="slidenum">
              <a:rPr lang="en-CA" smtClean="0"/>
              <a:t>‹#›</a:t>
            </a:fld>
            <a:endParaRPr lang="en-CA"/>
          </a:p>
        </p:txBody>
      </p:sp>
    </p:spTree>
    <p:extLst>
      <p:ext uri="{BB962C8B-B14F-4D97-AF65-F5344CB8AC3E}">
        <p14:creationId xmlns:p14="http://schemas.microsoft.com/office/powerpoint/2010/main" val="2329965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A222EC-4503-46C1-8EB5-2640E45954F2}" type="datetime1">
              <a:rPr lang="en-CA" smtClean="0"/>
              <a:t>2024-04-12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FAB69B05-8098-4314-A6E1-272A1D49D671}" type="slidenum">
              <a:rPr lang="en-CA" smtClean="0"/>
              <a:t>‹#›</a:t>
            </a:fld>
            <a:endParaRPr lang="en-CA"/>
          </a:p>
        </p:txBody>
      </p:sp>
    </p:spTree>
    <p:extLst>
      <p:ext uri="{BB962C8B-B14F-4D97-AF65-F5344CB8AC3E}">
        <p14:creationId xmlns:p14="http://schemas.microsoft.com/office/powerpoint/2010/main" val="1810966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D65187F-E100-4262-B836-BA8219A89CF7}" type="datetime1">
              <a:rPr lang="en-CA" smtClean="0"/>
              <a:t>2024-04-12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AB69B05-8098-4314-A6E1-272A1D49D671}" type="slidenum">
              <a:rPr lang="en-CA" smtClean="0"/>
              <a:t>‹#›</a:t>
            </a:fld>
            <a:endParaRPr lang="en-CA"/>
          </a:p>
        </p:txBody>
      </p:sp>
    </p:spTree>
    <p:extLst>
      <p:ext uri="{BB962C8B-B14F-4D97-AF65-F5344CB8AC3E}">
        <p14:creationId xmlns:p14="http://schemas.microsoft.com/office/powerpoint/2010/main" val="2211973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4B8387-6498-4AF2-ADE9-E50FFDC20966}" type="datetime1">
              <a:rPr lang="en-CA" smtClean="0"/>
              <a:t>2024-04-12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AB69B05-8098-4314-A6E1-272A1D49D671}" type="slidenum">
              <a:rPr lang="en-CA" smtClean="0"/>
              <a:t>‹#›</a:t>
            </a:fld>
            <a:endParaRPr lang="en-CA"/>
          </a:p>
        </p:txBody>
      </p:sp>
    </p:spTree>
    <p:extLst>
      <p:ext uri="{BB962C8B-B14F-4D97-AF65-F5344CB8AC3E}">
        <p14:creationId xmlns:p14="http://schemas.microsoft.com/office/powerpoint/2010/main" val="3097227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323060-F7F7-41B3-AB63-77BA7FB1AA23}" type="datetime1">
              <a:rPr lang="en-CA" smtClean="0"/>
              <a:t>2024-04-12</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B69B05-8098-4314-A6E1-272A1D49D671}" type="slidenum">
              <a:rPr lang="en-CA" smtClean="0"/>
              <a:t>‹#›</a:t>
            </a:fld>
            <a:endParaRPr lang="en-CA"/>
          </a:p>
        </p:txBody>
      </p:sp>
    </p:spTree>
    <p:extLst>
      <p:ext uri="{BB962C8B-B14F-4D97-AF65-F5344CB8AC3E}">
        <p14:creationId xmlns:p14="http://schemas.microsoft.com/office/powerpoint/2010/main" val="28833064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admin@samspaslowpitch.co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hyperlink" Target="mailto:admin@samspaslowpitch.co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hyperlink" Target="mailto:admin@samspaslowpitch.co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sv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28.xml"/><Relationship Id="rId16" Type="http://schemas.openxmlformats.org/officeDocument/2006/relationships/diagramColors" Target="../diagrams/colors4.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FEB05-F1D4-43B7-B078-8EBA31EC4D0B}"/>
              </a:ext>
            </a:extLst>
          </p:cNvPr>
          <p:cNvSpPr>
            <a:spLocks noGrp="1"/>
          </p:cNvSpPr>
          <p:nvPr>
            <p:ph type="ctrTitle"/>
          </p:nvPr>
        </p:nvSpPr>
        <p:spPr>
          <a:xfrm>
            <a:off x="870152" y="635001"/>
            <a:ext cx="10091632" cy="2053116"/>
          </a:xfrm>
        </p:spPr>
        <p:txBody>
          <a:bodyPr/>
          <a:lstStyle/>
          <a:p>
            <a:r>
              <a:rPr lang="en-CA" dirty="0">
                <a:solidFill>
                  <a:srgbClr val="00B0F0"/>
                </a:solidFill>
              </a:rPr>
              <a:t>2024 General Meeting</a:t>
            </a:r>
          </a:p>
        </p:txBody>
      </p:sp>
      <p:sp>
        <p:nvSpPr>
          <p:cNvPr id="3" name="Subtitle 2">
            <a:extLst>
              <a:ext uri="{FF2B5EF4-FFF2-40B4-BE49-F238E27FC236}">
                <a16:creationId xmlns:a16="http://schemas.microsoft.com/office/drawing/2014/main" id="{6851C1A4-4FA0-4055-883D-E7E59009C33C}"/>
              </a:ext>
            </a:extLst>
          </p:cNvPr>
          <p:cNvSpPr>
            <a:spLocks noGrp="1"/>
          </p:cNvSpPr>
          <p:nvPr>
            <p:ph type="subTitle" idx="1"/>
          </p:nvPr>
        </p:nvSpPr>
        <p:spPr>
          <a:xfrm>
            <a:off x="1524000" y="2573794"/>
            <a:ext cx="9144000" cy="500731"/>
          </a:xfrm>
        </p:spPr>
        <p:txBody>
          <a:bodyPr/>
          <a:lstStyle/>
          <a:p>
            <a:r>
              <a:rPr lang="en-CA" dirty="0"/>
              <a:t>April 13, 2024 – 10:00 AM</a:t>
            </a:r>
            <a:endParaRPr lang="en-CA" baseline="30000" dirty="0"/>
          </a:p>
          <a:p>
            <a:endParaRPr lang="en-CA" dirty="0"/>
          </a:p>
        </p:txBody>
      </p:sp>
      <p:sp>
        <p:nvSpPr>
          <p:cNvPr id="9" name="Subtitle 2">
            <a:extLst>
              <a:ext uri="{FF2B5EF4-FFF2-40B4-BE49-F238E27FC236}">
                <a16:creationId xmlns:a16="http://schemas.microsoft.com/office/drawing/2014/main" id="{B71A4697-708C-4A62-B670-EE088872A007}"/>
              </a:ext>
            </a:extLst>
          </p:cNvPr>
          <p:cNvSpPr txBox="1">
            <a:spLocks/>
          </p:cNvSpPr>
          <p:nvPr/>
        </p:nvSpPr>
        <p:spPr>
          <a:xfrm>
            <a:off x="598024" y="3088993"/>
            <a:ext cx="11254451" cy="50073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b="1" dirty="0">
                <a:solidFill>
                  <a:srgbClr val="FF0000"/>
                </a:solidFill>
              </a:rPr>
              <a:t>St. Albert Legion</a:t>
            </a:r>
          </a:p>
          <a:p>
            <a:pPr lvl="1" algn="l"/>
            <a:endParaRPr lang="en-CA" dirty="0"/>
          </a:p>
          <a:p>
            <a:pPr algn="l"/>
            <a:endParaRPr lang="en-CA" dirty="0"/>
          </a:p>
        </p:txBody>
      </p:sp>
      <p:pic>
        <p:nvPicPr>
          <p:cNvPr id="6" name="Picture 5">
            <a:extLst>
              <a:ext uri="{FF2B5EF4-FFF2-40B4-BE49-F238E27FC236}">
                <a16:creationId xmlns:a16="http://schemas.microsoft.com/office/drawing/2014/main" id="{29C01099-9725-492F-852E-1799FD7DE313}"/>
              </a:ext>
            </a:extLst>
          </p:cNvPr>
          <p:cNvPicPr>
            <a:picLocks noChangeAspect="1"/>
          </p:cNvPicPr>
          <p:nvPr/>
        </p:nvPicPr>
        <p:blipFill>
          <a:blip r:embed="rId3"/>
          <a:stretch>
            <a:fillRect/>
          </a:stretch>
        </p:blipFill>
        <p:spPr>
          <a:xfrm>
            <a:off x="0" y="12138"/>
            <a:ext cx="12192000" cy="1757670"/>
          </a:xfrm>
          <a:prstGeom prst="rect">
            <a:avLst/>
          </a:prstGeom>
        </p:spPr>
      </p:pic>
    </p:spTree>
    <p:extLst>
      <p:ext uri="{BB962C8B-B14F-4D97-AF65-F5344CB8AC3E}">
        <p14:creationId xmlns:p14="http://schemas.microsoft.com/office/powerpoint/2010/main" val="2435619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1180504" y="141595"/>
            <a:ext cx="9624461" cy="628048"/>
          </a:xfrm>
          <a:solidFill>
            <a:schemeClr val="accent6">
              <a:lumMod val="60000"/>
              <a:lumOff val="40000"/>
            </a:schemeClr>
          </a:solidFill>
        </p:spPr>
        <p:txBody>
          <a:bodyPr>
            <a:normAutofit fontScale="90000"/>
          </a:bodyPr>
          <a:lstStyle/>
          <a:p>
            <a:pPr algn="ctr"/>
            <a:r>
              <a:rPr lang="en-CA" dirty="0"/>
              <a:t>2024 Budget Presentation (Brian)</a:t>
            </a:r>
          </a:p>
        </p:txBody>
      </p:sp>
      <p:sp>
        <p:nvSpPr>
          <p:cNvPr id="7" name="TextBox 6">
            <a:extLst>
              <a:ext uri="{FF2B5EF4-FFF2-40B4-BE49-F238E27FC236}">
                <a16:creationId xmlns:a16="http://schemas.microsoft.com/office/drawing/2014/main" id="{6EC4243A-D1B1-4267-BE78-8B21F0F4D545}"/>
              </a:ext>
            </a:extLst>
          </p:cNvPr>
          <p:cNvSpPr txBox="1"/>
          <p:nvPr/>
        </p:nvSpPr>
        <p:spPr>
          <a:xfrm>
            <a:off x="1064491" y="1413658"/>
            <a:ext cx="10510982" cy="523220"/>
          </a:xfrm>
          <a:prstGeom prst="rect">
            <a:avLst/>
          </a:prstGeom>
          <a:noFill/>
        </p:spPr>
        <p:txBody>
          <a:bodyPr wrap="square">
            <a:spAutoFit/>
          </a:bodyPr>
          <a:lstStyle/>
          <a:p>
            <a:pPr algn="ctr"/>
            <a:r>
              <a:rPr lang="en-CA" sz="2800" b="1" dirty="0"/>
              <a:t>Summary of Beverage Room Operations</a:t>
            </a:r>
            <a:endParaRPr lang="en-CA" sz="2000" i="1" dirty="0"/>
          </a:p>
        </p:txBody>
      </p:sp>
      <p:sp>
        <p:nvSpPr>
          <p:cNvPr id="3" name="Slide Number Placeholder 2">
            <a:extLst>
              <a:ext uri="{FF2B5EF4-FFF2-40B4-BE49-F238E27FC236}">
                <a16:creationId xmlns:a16="http://schemas.microsoft.com/office/drawing/2014/main" id="{AC1464AD-E1C7-4848-B326-9B07A7754AEB}"/>
              </a:ext>
            </a:extLst>
          </p:cNvPr>
          <p:cNvSpPr>
            <a:spLocks noGrp="1"/>
          </p:cNvSpPr>
          <p:nvPr>
            <p:ph type="sldNum" sz="quarter" idx="12"/>
          </p:nvPr>
        </p:nvSpPr>
        <p:spPr/>
        <p:txBody>
          <a:bodyPr/>
          <a:lstStyle/>
          <a:p>
            <a:fld id="{FAB69B05-8098-4314-A6E1-272A1D49D671}" type="slidenum">
              <a:rPr lang="en-CA" smtClean="0"/>
              <a:t>10</a:t>
            </a:fld>
            <a:endParaRPr lang="en-CA"/>
          </a:p>
        </p:txBody>
      </p:sp>
      <p:graphicFrame>
        <p:nvGraphicFramePr>
          <p:cNvPr id="4" name="Table 4">
            <a:extLst>
              <a:ext uri="{FF2B5EF4-FFF2-40B4-BE49-F238E27FC236}">
                <a16:creationId xmlns:a16="http://schemas.microsoft.com/office/drawing/2014/main" id="{6523331C-211F-46AF-8493-4CE98B9A2307}"/>
              </a:ext>
            </a:extLst>
          </p:cNvPr>
          <p:cNvGraphicFramePr>
            <a:graphicFrameLocks noGrp="1"/>
          </p:cNvGraphicFramePr>
          <p:nvPr/>
        </p:nvGraphicFramePr>
        <p:xfrm>
          <a:off x="655782" y="1936878"/>
          <a:ext cx="10698018" cy="3201965"/>
        </p:xfrm>
        <a:graphic>
          <a:graphicData uri="http://schemas.openxmlformats.org/drawingml/2006/table">
            <a:tbl>
              <a:tblPr firstRow="1" bandRow="1">
                <a:tableStyleId>{5C22544A-7EE6-4342-B048-85BDC9FD1C3A}</a:tableStyleId>
              </a:tblPr>
              <a:tblGrid>
                <a:gridCol w="3569487">
                  <a:extLst>
                    <a:ext uri="{9D8B030D-6E8A-4147-A177-3AD203B41FA5}">
                      <a16:colId xmlns:a16="http://schemas.microsoft.com/office/drawing/2014/main" val="494544718"/>
                    </a:ext>
                  </a:extLst>
                </a:gridCol>
                <a:gridCol w="2291314">
                  <a:extLst>
                    <a:ext uri="{9D8B030D-6E8A-4147-A177-3AD203B41FA5}">
                      <a16:colId xmlns:a16="http://schemas.microsoft.com/office/drawing/2014/main" val="234872432"/>
                    </a:ext>
                  </a:extLst>
                </a:gridCol>
                <a:gridCol w="2411908">
                  <a:extLst>
                    <a:ext uri="{9D8B030D-6E8A-4147-A177-3AD203B41FA5}">
                      <a16:colId xmlns:a16="http://schemas.microsoft.com/office/drawing/2014/main" val="1334370936"/>
                    </a:ext>
                  </a:extLst>
                </a:gridCol>
                <a:gridCol w="2425309">
                  <a:extLst>
                    <a:ext uri="{9D8B030D-6E8A-4147-A177-3AD203B41FA5}">
                      <a16:colId xmlns:a16="http://schemas.microsoft.com/office/drawing/2014/main" val="1377263952"/>
                    </a:ext>
                  </a:extLst>
                </a:gridCol>
              </a:tblGrid>
              <a:tr h="500185">
                <a:tc>
                  <a:txBody>
                    <a:bodyPr/>
                    <a:lstStyle/>
                    <a:p>
                      <a:endParaRPr lang="en-CA" sz="2000" dirty="0"/>
                    </a:p>
                  </a:txBody>
                  <a:tcPr anchor="ctr"/>
                </a:tc>
                <a:tc>
                  <a:txBody>
                    <a:bodyPr/>
                    <a:lstStyle/>
                    <a:p>
                      <a:pPr algn="ctr"/>
                      <a:r>
                        <a:rPr lang="en-CA" sz="2000" dirty="0"/>
                        <a:t>2024</a:t>
                      </a:r>
                      <a:br>
                        <a:rPr lang="en-CA" sz="2000" dirty="0"/>
                      </a:br>
                      <a:r>
                        <a:rPr lang="en-CA" sz="2000" dirty="0"/>
                        <a:t>Budget</a:t>
                      </a:r>
                    </a:p>
                  </a:txBody>
                  <a:tcPr anchor="ctr"/>
                </a:tc>
                <a:tc>
                  <a:txBody>
                    <a:bodyPr/>
                    <a:lstStyle/>
                    <a:p>
                      <a:pPr algn="ctr"/>
                      <a:r>
                        <a:rPr lang="en-CA" sz="2000" dirty="0"/>
                        <a:t>2023</a:t>
                      </a:r>
                      <a:br>
                        <a:rPr lang="en-CA" sz="2000" dirty="0"/>
                      </a:br>
                      <a:r>
                        <a:rPr lang="en-CA" sz="2000" dirty="0"/>
                        <a:t>Budget</a:t>
                      </a:r>
                    </a:p>
                  </a:txBody>
                  <a:tcPr anchor="ctr"/>
                </a:tc>
                <a:tc>
                  <a:txBody>
                    <a:bodyPr/>
                    <a:lstStyle/>
                    <a:p>
                      <a:pPr algn="ctr"/>
                      <a:r>
                        <a:rPr lang="en-CA" sz="2000" dirty="0"/>
                        <a:t>2023</a:t>
                      </a:r>
                      <a:br>
                        <a:rPr lang="en-CA" sz="2000" dirty="0"/>
                      </a:br>
                      <a:r>
                        <a:rPr lang="en-CA" sz="2000" dirty="0"/>
                        <a:t>Actual</a:t>
                      </a:r>
                    </a:p>
                  </a:txBody>
                  <a:tcPr anchor="ctr"/>
                </a:tc>
                <a:extLst>
                  <a:ext uri="{0D108BD9-81ED-4DB2-BD59-A6C34878D82A}">
                    <a16:rowId xmlns:a16="http://schemas.microsoft.com/office/drawing/2014/main" val="2643699774"/>
                  </a:ext>
                </a:extLst>
              </a:tr>
              <a:tr h="500185">
                <a:tc>
                  <a:txBody>
                    <a:bodyPr/>
                    <a:lstStyle/>
                    <a:p>
                      <a:r>
                        <a:rPr lang="en-CA" sz="2000" dirty="0"/>
                        <a:t>  League Revenue</a:t>
                      </a:r>
                    </a:p>
                  </a:txBody>
                  <a:tcPr anchor="ctr"/>
                </a:tc>
                <a:tc>
                  <a:txBody>
                    <a:bodyPr/>
                    <a:lstStyle/>
                    <a:p>
                      <a:pPr algn="ctr"/>
                      <a:r>
                        <a:rPr lang="en-CA" sz="2000" dirty="0"/>
                        <a:t>$161k</a:t>
                      </a:r>
                    </a:p>
                  </a:txBody>
                  <a:tcPr anchor="ctr"/>
                </a:tc>
                <a:tc>
                  <a:txBody>
                    <a:bodyPr/>
                    <a:lstStyle/>
                    <a:p>
                      <a:pPr algn="ctr"/>
                      <a:r>
                        <a:rPr lang="en-CA" sz="2000" dirty="0"/>
                        <a:t>$136k</a:t>
                      </a:r>
                    </a:p>
                  </a:txBody>
                  <a:tcPr anchor="ctr"/>
                </a:tc>
                <a:tc>
                  <a:txBody>
                    <a:bodyPr/>
                    <a:lstStyle/>
                    <a:p>
                      <a:pPr algn="ctr"/>
                      <a:r>
                        <a:rPr lang="en-CA" sz="2000" dirty="0"/>
                        <a:t>$142k</a:t>
                      </a:r>
                    </a:p>
                  </a:txBody>
                  <a:tcPr anchor="ctr"/>
                </a:tc>
                <a:extLst>
                  <a:ext uri="{0D108BD9-81ED-4DB2-BD59-A6C34878D82A}">
                    <a16:rowId xmlns:a16="http://schemas.microsoft.com/office/drawing/2014/main" val="3183261590"/>
                  </a:ext>
                </a:extLst>
              </a:tr>
              <a:tr h="500185">
                <a:tc>
                  <a:txBody>
                    <a:bodyPr/>
                    <a:lstStyle/>
                    <a:p>
                      <a:r>
                        <a:rPr lang="en-CA" sz="2000" dirty="0"/>
                        <a:t>  Tourney Revenue</a:t>
                      </a:r>
                    </a:p>
                  </a:txBody>
                  <a:tcPr anchor="ctr"/>
                </a:tc>
                <a:tc>
                  <a:txBody>
                    <a:bodyPr/>
                    <a:lstStyle/>
                    <a:p>
                      <a:pPr algn="ctr"/>
                      <a:r>
                        <a:rPr lang="en-CA" sz="2000" dirty="0"/>
                        <a:t>$45k</a:t>
                      </a:r>
                    </a:p>
                  </a:txBody>
                  <a:tcPr anchor="ctr"/>
                </a:tc>
                <a:tc>
                  <a:txBody>
                    <a:bodyPr/>
                    <a:lstStyle/>
                    <a:p>
                      <a:pPr algn="ctr"/>
                      <a:r>
                        <a:rPr lang="en-CA" sz="2000" dirty="0"/>
                        <a:t>$32k</a:t>
                      </a:r>
                    </a:p>
                  </a:txBody>
                  <a:tcPr anchor="ctr"/>
                </a:tc>
                <a:tc>
                  <a:txBody>
                    <a:bodyPr/>
                    <a:lstStyle/>
                    <a:p>
                      <a:pPr algn="ctr"/>
                      <a:r>
                        <a:rPr lang="en-CA" sz="2000" dirty="0"/>
                        <a:t>$36k</a:t>
                      </a:r>
                    </a:p>
                  </a:txBody>
                  <a:tcPr anchor="ctr"/>
                </a:tc>
                <a:extLst>
                  <a:ext uri="{0D108BD9-81ED-4DB2-BD59-A6C34878D82A}">
                    <a16:rowId xmlns:a16="http://schemas.microsoft.com/office/drawing/2014/main" val="4243640603"/>
                  </a:ext>
                </a:extLst>
              </a:tr>
              <a:tr h="500185">
                <a:tc>
                  <a:txBody>
                    <a:bodyPr/>
                    <a:lstStyle/>
                    <a:p>
                      <a:r>
                        <a:rPr lang="en-CA" sz="2000" b="1" dirty="0"/>
                        <a:t>TOTAL GENERAL REVENUE</a:t>
                      </a:r>
                    </a:p>
                  </a:txBody>
                  <a:tcPr anchor="ctr"/>
                </a:tc>
                <a:tc>
                  <a:txBody>
                    <a:bodyPr/>
                    <a:lstStyle/>
                    <a:p>
                      <a:pPr algn="ctr"/>
                      <a:r>
                        <a:rPr lang="en-CA" sz="2000" b="1" dirty="0"/>
                        <a:t>$206k</a:t>
                      </a:r>
                    </a:p>
                  </a:txBody>
                  <a:tcPr anchor="ctr"/>
                </a:tc>
                <a:tc>
                  <a:txBody>
                    <a:bodyPr/>
                    <a:lstStyle/>
                    <a:p>
                      <a:pPr algn="ctr"/>
                      <a:r>
                        <a:rPr lang="en-CA" sz="2000" b="1" dirty="0"/>
                        <a:t>$168k</a:t>
                      </a:r>
                    </a:p>
                  </a:txBody>
                  <a:tcPr anchor="ctr"/>
                </a:tc>
                <a:tc>
                  <a:txBody>
                    <a:bodyPr/>
                    <a:lstStyle/>
                    <a:p>
                      <a:pPr algn="ctr"/>
                      <a:r>
                        <a:rPr lang="en-CA" sz="2000" b="1" dirty="0"/>
                        <a:t>$178k</a:t>
                      </a:r>
                    </a:p>
                  </a:txBody>
                  <a:tcPr anchor="ctr"/>
                </a:tc>
                <a:extLst>
                  <a:ext uri="{0D108BD9-81ED-4DB2-BD59-A6C34878D82A}">
                    <a16:rowId xmlns:a16="http://schemas.microsoft.com/office/drawing/2014/main" val="2218848982"/>
                  </a:ext>
                </a:extLst>
              </a:tr>
              <a:tr h="500185">
                <a:tc>
                  <a:txBody>
                    <a:bodyPr/>
                    <a:lstStyle/>
                    <a:p>
                      <a:pPr algn="l"/>
                      <a:r>
                        <a:rPr lang="en-CA" sz="2000" b="1" dirty="0"/>
                        <a:t>  </a:t>
                      </a:r>
                      <a:r>
                        <a:rPr lang="en-CA" sz="2000" b="0" dirty="0"/>
                        <a:t>Expenses</a:t>
                      </a:r>
                    </a:p>
                  </a:txBody>
                  <a:tcPr anchor="ctr"/>
                </a:tc>
                <a:tc>
                  <a:txBody>
                    <a:bodyPr/>
                    <a:lstStyle/>
                    <a:p>
                      <a:pPr algn="ctr"/>
                      <a:r>
                        <a:rPr lang="en-CA" sz="2000" b="0" dirty="0"/>
                        <a:t>$128k</a:t>
                      </a:r>
                    </a:p>
                  </a:txBody>
                  <a:tcPr anchor="ctr"/>
                </a:tc>
                <a:tc>
                  <a:txBody>
                    <a:bodyPr/>
                    <a:lstStyle/>
                    <a:p>
                      <a:pPr algn="ctr"/>
                      <a:r>
                        <a:rPr lang="en-CA" sz="2000" b="0" dirty="0"/>
                        <a:t>$93k</a:t>
                      </a:r>
                    </a:p>
                  </a:txBody>
                  <a:tcPr anchor="ctr"/>
                </a:tc>
                <a:tc>
                  <a:txBody>
                    <a:bodyPr/>
                    <a:lstStyle/>
                    <a:p>
                      <a:pPr algn="ctr"/>
                      <a:r>
                        <a:rPr lang="en-CA" sz="2000" b="0" dirty="0"/>
                        <a:t>$105k</a:t>
                      </a:r>
                    </a:p>
                  </a:txBody>
                  <a:tcPr anchor="ctr"/>
                </a:tc>
                <a:extLst>
                  <a:ext uri="{0D108BD9-81ED-4DB2-BD59-A6C34878D82A}">
                    <a16:rowId xmlns:a16="http://schemas.microsoft.com/office/drawing/2014/main" val="1264525165"/>
                  </a:ext>
                </a:extLst>
              </a:tr>
              <a:tr h="500185">
                <a:tc>
                  <a:txBody>
                    <a:bodyPr/>
                    <a:lstStyle/>
                    <a:p>
                      <a:pPr algn="l"/>
                      <a:r>
                        <a:rPr lang="en-CA" sz="2000" b="1" dirty="0"/>
                        <a:t>Gain/LOSS from OPERATIONS</a:t>
                      </a:r>
                    </a:p>
                  </a:txBody>
                  <a:tcPr anchor="ctr"/>
                </a:tc>
                <a:tc>
                  <a:txBody>
                    <a:bodyPr/>
                    <a:lstStyle/>
                    <a:p>
                      <a:pPr algn="ctr"/>
                      <a:r>
                        <a:rPr lang="en-CA" sz="2000" b="1" dirty="0">
                          <a:solidFill>
                            <a:schemeClr val="tx1"/>
                          </a:solidFill>
                        </a:rPr>
                        <a:t>$78k</a:t>
                      </a:r>
                    </a:p>
                  </a:txBody>
                  <a:tcPr anchor="ctr"/>
                </a:tc>
                <a:tc>
                  <a:txBody>
                    <a:bodyPr/>
                    <a:lstStyle/>
                    <a:p>
                      <a:pPr algn="ctr"/>
                      <a:r>
                        <a:rPr lang="en-CA" sz="2000" b="1" dirty="0">
                          <a:solidFill>
                            <a:schemeClr val="tx1"/>
                          </a:solidFill>
                        </a:rPr>
                        <a:t>$75k</a:t>
                      </a:r>
                    </a:p>
                  </a:txBody>
                  <a:tcPr anchor="ctr"/>
                </a:tc>
                <a:tc>
                  <a:txBody>
                    <a:bodyPr/>
                    <a:lstStyle/>
                    <a:p>
                      <a:pPr algn="ctr"/>
                      <a:r>
                        <a:rPr lang="en-CA" sz="2000" b="1" dirty="0"/>
                        <a:t>$73k</a:t>
                      </a:r>
                    </a:p>
                  </a:txBody>
                  <a:tcPr anchor="ctr"/>
                </a:tc>
                <a:extLst>
                  <a:ext uri="{0D108BD9-81ED-4DB2-BD59-A6C34878D82A}">
                    <a16:rowId xmlns:a16="http://schemas.microsoft.com/office/drawing/2014/main" val="1082974530"/>
                  </a:ext>
                </a:extLst>
              </a:tr>
            </a:tbl>
          </a:graphicData>
        </a:graphic>
      </p:graphicFrame>
    </p:spTree>
    <p:extLst>
      <p:ext uri="{BB962C8B-B14F-4D97-AF65-F5344CB8AC3E}">
        <p14:creationId xmlns:p14="http://schemas.microsoft.com/office/powerpoint/2010/main" val="3302841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1180504" y="141595"/>
            <a:ext cx="9624461" cy="628048"/>
          </a:xfrm>
          <a:solidFill>
            <a:schemeClr val="accent6">
              <a:lumMod val="60000"/>
              <a:lumOff val="40000"/>
            </a:schemeClr>
          </a:solidFill>
        </p:spPr>
        <p:txBody>
          <a:bodyPr>
            <a:normAutofit fontScale="90000"/>
          </a:bodyPr>
          <a:lstStyle/>
          <a:p>
            <a:pPr algn="ctr"/>
            <a:r>
              <a:rPr lang="en-CA" dirty="0"/>
              <a:t>2024 Budget Presentation (Brian)</a:t>
            </a:r>
          </a:p>
        </p:txBody>
      </p:sp>
      <p:sp>
        <p:nvSpPr>
          <p:cNvPr id="7" name="TextBox 6">
            <a:extLst>
              <a:ext uri="{FF2B5EF4-FFF2-40B4-BE49-F238E27FC236}">
                <a16:creationId xmlns:a16="http://schemas.microsoft.com/office/drawing/2014/main" id="{6EC4243A-D1B1-4267-BE78-8B21F0F4D545}"/>
              </a:ext>
            </a:extLst>
          </p:cNvPr>
          <p:cNvSpPr txBox="1"/>
          <p:nvPr/>
        </p:nvSpPr>
        <p:spPr>
          <a:xfrm>
            <a:off x="1028397" y="1155425"/>
            <a:ext cx="10510982" cy="523220"/>
          </a:xfrm>
          <a:prstGeom prst="rect">
            <a:avLst/>
          </a:prstGeom>
          <a:noFill/>
        </p:spPr>
        <p:txBody>
          <a:bodyPr wrap="square">
            <a:spAutoFit/>
          </a:bodyPr>
          <a:lstStyle/>
          <a:p>
            <a:pPr algn="ctr"/>
            <a:r>
              <a:rPr lang="en-CA" sz="2800" b="1" dirty="0"/>
              <a:t>Summary of SAMSPA Financial Budget</a:t>
            </a:r>
            <a:endParaRPr lang="en-CA" sz="2000" i="1" dirty="0"/>
          </a:p>
        </p:txBody>
      </p:sp>
      <p:sp>
        <p:nvSpPr>
          <p:cNvPr id="3" name="Slide Number Placeholder 2">
            <a:extLst>
              <a:ext uri="{FF2B5EF4-FFF2-40B4-BE49-F238E27FC236}">
                <a16:creationId xmlns:a16="http://schemas.microsoft.com/office/drawing/2014/main" id="{AC1464AD-E1C7-4848-B326-9B07A7754AEB}"/>
              </a:ext>
            </a:extLst>
          </p:cNvPr>
          <p:cNvSpPr>
            <a:spLocks noGrp="1"/>
          </p:cNvSpPr>
          <p:nvPr>
            <p:ph type="sldNum" sz="quarter" idx="12"/>
          </p:nvPr>
        </p:nvSpPr>
        <p:spPr/>
        <p:txBody>
          <a:bodyPr/>
          <a:lstStyle/>
          <a:p>
            <a:fld id="{FAB69B05-8098-4314-A6E1-272A1D49D671}" type="slidenum">
              <a:rPr lang="en-CA" smtClean="0"/>
              <a:t>11</a:t>
            </a:fld>
            <a:endParaRPr lang="en-CA"/>
          </a:p>
        </p:txBody>
      </p:sp>
      <p:graphicFrame>
        <p:nvGraphicFramePr>
          <p:cNvPr id="4" name="Table 4">
            <a:extLst>
              <a:ext uri="{FF2B5EF4-FFF2-40B4-BE49-F238E27FC236}">
                <a16:creationId xmlns:a16="http://schemas.microsoft.com/office/drawing/2014/main" id="{6523331C-211F-46AF-8493-4CE98B9A2307}"/>
              </a:ext>
            </a:extLst>
          </p:cNvPr>
          <p:cNvGraphicFramePr>
            <a:graphicFrameLocks noGrp="1"/>
          </p:cNvGraphicFramePr>
          <p:nvPr/>
        </p:nvGraphicFramePr>
        <p:xfrm>
          <a:off x="655782" y="1678645"/>
          <a:ext cx="10698018" cy="4702520"/>
        </p:xfrm>
        <a:graphic>
          <a:graphicData uri="http://schemas.openxmlformats.org/drawingml/2006/table">
            <a:tbl>
              <a:tblPr firstRow="1" bandRow="1">
                <a:tableStyleId>{5C22544A-7EE6-4342-B048-85BDC9FD1C3A}</a:tableStyleId>
              </a:tblPr>
              <a:tblGrid>
                <a:gridCol w="3569487">
                  <a:extLst>
                    <a:ext uri="{9D8B030D-6E8A-4147-A177-3AD203B41FA5}">
                      <a16:colId xmlns:a16="http://schemas.microsoft.com/office/drawing/2014/main" val="494544718"/>
                    </a:ext>
                  </a:extLst>
                </a:gridCol>
                <a:gridCol w="2291314">
                  <a:extLst>
                    <a:ext uri="{9D8B030D-6E8A-4147-A177-3AD203B41FA5}">
                      <a16:colId xmlns:a16="http://schemas.microsoft.com/office/drawing/2014/main" val="234872432"/>
                    </a:ext>
                  </a:extLst>
                </a:gridCol>
                <a:gridCol w="2411908">
                  <a:extLst>
                    <a:ext uri="{9D8B030D-6E8A-4147-A177-3AD203B41FA5}">
                      <a16:colId xmlns:a16="http://schemas.microsoft.com/office/drawing/2014/main" val="1334370936"/>
                    </a:ext>
                  </a:extLst>
                </a:gridCol>
                <a:gridCol w="2425309">
                  <a:extLst>
                    <a:ext uri="{9D8B030D-6E8A-4147-A177-3AD203B41FA5}">
                      <a16:colId xmlns:a16="http://schemas.microsoft.com/office/drawing/2014/main" val="1377263952"/>
                    </a:ext>
                  </a:extLst>
                </a:gridCol>
              </a:tblGrid>
              <a:tr h="500185">
                <a:tc>
                  <a:txBody>
                    <a:bodyPr/>
                    <a:lstStyle/>
                    <a:p>
                      <a:endParaRPr lang="en-CA" sz="2000" dirty="0"/>
                    </a:p>
                  </a:txBody>
                  <a:tcPr anchor="ctr"/>
                </a:tc>
                <a:tc>
                  <a:txBody>
                    <a:bodyPr/>
                    <a:lstStyle/>
                    <a:p>
                      <a:pPr algn="ctr"/>
                      <a:r>
                        <a:rPr lang="en-CA" sz="2000" dirty="0"/>
                        <a:t>2024</a:t>
                      </a:r>
                      <a:br>
                        <a:rPr lang="en-CA" sz="2000" dirty="0"/>
                      </a:br>
                      <a:r>
                        <a:rPr lang="en-CA" sz="2000" dirty="0"/>
                        <a:t>Budget</a:t>
                      </a:r>
                    </a:p>
                  </a:txBody>
                  <a:tcPr anchor="ctr"/>
                </a:tc>
                <a:tc>
                  <a:txBody>
                    <a:bodyPr/>
                    <a:lstStyle/>
                    <a:p>
                      <a:pPr algn="ctr"/>
                      <a:r>
                        <a:rPr lang="en-CA" sz="2000" dirty="0"/>
                        <a:t>2023</a:t>
                      </a:r>
                      <a:br>
                        <a:rPr lang="en-CA" sz="2000" dirty="0"/>
                      </a:br>
                      <a:r>
                        <a:rPr lang="en-CA" sz="2000" dirty="0"/>
                        <a:t>Budget</a:t>
                      </a:r>
                    </a:p>
                  </a:txBody>
                  <a:tcPr anchor="ctr"/>
                </a:tc>
                <a:tc>
                  <a:txBody>
                    <a:bodyPr/>
                    <a:lstStyle/>
                    <a:p>
                      <a:pPr algn="ctr"/>
                      <a:r>
                        <a:rPr lang="en-CA" sz="2000" dirty="0"/>
                        <a:t>2023</a:t>
                      </a:r>
                      <a:br>
                        <a:rPr lang="en-CA" sz="2000" dirty="0"/>
                      </a:br>
                      <a:r>
                        <a:rPr lang="en-CA" sz="2000" dirty="0"/>
                        <a:t>Actual</a:t>
                      </a:r>
                    </a:p>
                  </a:txBody>
                  <a:tcPr anchor="ctr"/>
                </a:tc>
                <a:extLst>
                  <a:ext uri="{0D108BD9-81ED-4DB2-BD59-A6C34878D82A}">
                    <a16:rowId xmlns:a16="http://schemas.microsoft.com/office/drawing/2014/main" val="2643699774"/>
                  </a:ext>
                </a:extLst>
              </a:tr>
              <a:tr h="500185">
                <a:tc>
                  <a:txBody>
                    <a:bodyPr/>
                    <a:lstStyle/>
                    <a:p>
                      <a:r>
                        <a:rPr lang="en-CA" sz="2000" dirty="0"/>
                        <a:t>Gain/Loss League</a:t>
                      </a:r>
                    </a:p>
                  </a:txBody>
                  <a:tcPr anchor="ctr"/>
                </a:tc>
                <a:tc>
                  <a:txBody>
                    <a:bodyPr/>
                    <a:lstStyle/>
                    <a:p>
                      <a:pPr algn="ctr"/>
                      <a:r>
                        <a:rPr lang="en-CA" sz="2000" b="1" dirty="0">
                          <a:solidFill>
                            <a:srgbClr val="FF0000"/>
                          </a:solidFill>
                        </a:rPr>
                        <a:t>($97k)</a:t>
                      </a:r>
                    </a:p>
                  </a:txBody>
                  <a:tcPr anchor="ctr"/>
                </a:tc>
                <a:tc>
                  <a:txBody>
                    <a:bodyPr/>
                    <a:lstStyle/>
                    <a:p>
                      <a:pPr algn="ctr"/>
                      <a:r>
                        <a:rPr lang="en-CA" sz="2000" b="1" dirty="0">
                          <a:solidFill>
                            <a:srgbClr val="FF0000"/>
                          </a:solidFill>
                        </a:rPr>
                        <a:t>($95k)</a:t>
                      </a:r>
                    </a:p>
                  </a:txBody>
                  <a:tcPr anchor="ctr"/>
                </a:tc>
                <a:tc>
                  <a:txBody>
                    <a:bodyPr/>
                    <a:lstStyle/>
                    <a:p>
                      <a:pPr algn="ctr"/>
                      <a:r>
                        <a:rPr lang="en-CA" sz="2000" b="1" dirty="0">
                          <a:solidFill>
                            <a:srgbClr val="FF0000"/>
                          </a:solidFill>
                        </a:rPr>
                        <a:t>($112k)</a:t>
                      </a:r>
                    </a:p>
                  </a:txBody>
                  <a:tcPr anchor="ctr"/>
                </a:tc>
                <a:extLst>
                  <a:ext uri="{0D108BD9-81ED-4DB2-BD59-A6C34878D82A}">
                    <a16:rowId xmlns:a16="http://schemas.microsoft.com/office/drawing/2014/main" val="3183261590"/>
                  </a:ext>
                </a:extLst>
              </a:tr>
              <a:tr h="500185">
                <a:tc>
                  <a:txBody>
                    <a:bodyPr/>
                    <a:lstStyle/>
                    <a:p>
                      <a:r>
                        <a:rPr lang="en-CA" sz="2000" dirty="0"/>
                        <a:t>Gain/Loss Concession</a:t>
                      </a:r>
                    </a:p>
                  </a:txBody>
                  <a:tcPr anchor="ctr"/>
                </a:tc>
                <a:tc>
                  <a:txBody>
                    <a:bodyPr/>
                    <a:lstStyle/>
                    <a:p>
                      <a:pPr algn="ctr"/>
                      <a:r>
                        <a:rPr lang="en-CA" sz="2000" b="1" dirty="0">
                          <a:solidFill>
                            <a:schemeClr val="tx1"/>
                          </a:solidFill>
                        </a:rPr>
                        <a:t>$9k</a:t>
                      </a:r>
                    </a:p>
                  </a:txBody>
                  <a:tcPr anchor="ctr"/>
                </a:tc>
                <a:tc>
                  <a:txBody>
                    <a:bodyPr/>
                    <a:lstStyle/>
                    <a:p>
                      <a:pPr algn="ctr"/>
                      <a:r>
                        <a:rPr lang="en-CA" sz="2000" b="1" dirty="0">
                          <a:solidFill>
                            <a:schemeClr val="tx1"/>
                          </a:solidFill>
                        </a:rPr>
                        <a:t>$18k</a:t>
                      </a:r>
                    </a:p>
                  </a:txBody>
                  <a:tcPr anchor="ctr"/>
                </a:tc>
                <a:tc>
                  <a:txBody>
                    <a:bodyPr/>
                    <a:lstStyle/>
                    <a:p>
                      <a:pPr algn="ctr"/>
                      <a:r>
                        <a:rPr lang="en-CA" sz="2000" b="1" dirty="0"/>
                        <a:t>$5k</a:t>
                      </a:r>
                    </a:p>
                  </a:txBody>
                  <a:tcPr anchor="ctr"/>
                </a:tc>
                <a:extLst>
                  <a:ext uri="{0D108BD9-81ED-4DB2-BD59-A6C34878D82A}">
                    <a16:rowId xmlns:a16="http://schemas.microsoft.com/office/drawing/2014/main" val="4243640603"/>
                  </a:ext>
                </a:extLst>
              </a:tr>
              <a:tr h="500185">
                <a:tc>
                  <a:txBody>
                    <a:bodyPr/>
                    <a:lstStyle/>
                    <a:p>
                      <a:r>
                        <a:rPr lang="en-CA" sz="2000" dirty="0"/>
                        <a:t>Gain/Loss Beverage Room</a:t>
                      </a:r>
                    </a:p>
                  </a:txBody>
                  <a:tcPr anchor="ctr"/>
                </a:tc>
                <a:tc>
                  <a:txBody>
                    <a:bodyPr/>
                    <a:lstStyle/>
                    <a:p>
                      <a:pPr algn="ctr"/>
                      <a:r>
                        <a:rPr lang="en-CA" sz="2000" b="1" dirty="0">
                          <a:solidFill>
                            <a:schemeClr val="tx1"/>
                          </a:solidFill>
                        </a:rPr>
                        <a:t>$78k</a:t>
                      </a:r>
                    </a:p>
                  </a:txBody>
                  <a:tcPr anchor="ctr"/>
                </a:tc>
                <a:tc>
                  <a:txBody>
                    <a:bodyPr/>
                    <a:lstStyle/>
                    <a:p>
                      <a:pPr algn="ctr"/>
                      <a:r>
                        <a:rPr lang="en-CA" sz="2000" b="1" dirty="0">
                          <a:solidFill>
                            <a:schemeClr val="tx1"/>
                          </a:solidFill>
                        </a:rPr>
                        <a:t>$75k</a:t>
                      </a:r>
                    </a:p>
                  </a:txBody>
                  <a:tcPr anchor="ctr"/>
                </a:tc>
                <a:tc>
                  <a:txBody>
                    <a:bodyPr/>
                    <a:lstStyle/>
                    <a:p>
                      <a:pPr algn="ctr"/>
                      <a:r>
                        <a:rPr lang="en-CA" sz="2000" b="1" dirty="0"/>
                        <a:t>$73k</a:t>
                      </a:r>
                    </a:p>
                  </a:txBody>
                  <a:tcPr anchor="ctr"/>
                </a:tc>
                <a:extLst>
                  <a:ext uri="{0D108BD9-81ED-4DB2-BD59-A6C34878D82A}">
                    <a16:rowId xmlns:a16="http://schemas.microsoft.com/office/drawing/2014/main" val="4011202593"/>
                  </a:ext>
                </a:extLst>
              </a:tr>
              <a:tr h="500185">
                <a:tc>
                  <a:txBody>
                    <a:bodyPr/>
                    <a:lstStyle/>
                    <a:p>
                      <a:r>
                        <a:rPr lang="en-CA" sz="2000" b="1" dirty="0"/>
                        <a:t>Gain/Loss Operations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b="1" dirty="0">
                          <a:solidFill>
                            <a:srgbClr val="FF0000"/>
                          </a:solidFill>
                        </a:rPr>
                        <a:t>($10k)</a:t>
                      </a:r>
                    </a:p>
                  </a:txBody>
                  <a:tcPr anchor="ctr"/>
                </a:tc>
                <a:tc>
                  <a:txBody>
                    <a:bodyPr/>
                    <a:lstStyle/>
                    <a:p>
                      <a:pPr algn="ctr"/>
                      <a:r>
                        <a:rPr lang="en-CA" sz="2000" b="1" dirty="0">
                          <a:solidFill>
                            <a:srgbClr val="FF0000"/>
                          </a:solidFill>
                        </a:rPr>
                        <a:t>($2k)</a:t>
                      </a:r>
                    </a:p>
                  </a:txBody>
                  <a:tcPr anchor="ctr"/>
                </a:tc>
                <a:tc>
                  <a:txBody>
                    <a:bodyPr/>
                    <a:lstStyle/>
                    <a:p>
                      <a:pPr algn="ctr"/>
                      <a:r>
                        <a:rPr lang="en-CA" sz="2000" b="1" dirty="0">
                          <a:solidFill>
                            <a:srgbClr val="FF0000"/>
                          </a:solidFill>
                        </a:rPr>
                        <a:t>($34k)</a:t>
                      </a:r>
                    </a:p>
                  </a:txBody>
                  <a:tcPr anchor="ctr"/>
                </a:tc>
                <a:extLst>
                  <a:ext uri="{0D108BD9-81ED-4DB2-BD59-A6C34878D82A}">
                    <a16:rowId xmlns:a16="http://schemas.microsoft.com/office/drawing/2014/main" val="2218848982"/>
                  </a:ext>
                </a:extLst>
              </a:tr>
              <a:tr h="500185">
                <a:tc>
                  <a:txBody>
                    <a:bodyPr/>
                    <a:lstStyle/>
                    <a:p>
                      <a:pPr algn="l"/>
                      <a:r>
                        <a:rPr lang="en-CA" sz="2000" kern="1200" dirty="0">
                          <a:solidFill>
                            <a:schemeClr val="dk1"/>
                          </a:solidFill>
                          <a:latin typeface="+mn-lt"/>
                          <a:ea typeface="+mn-ea"/>
                          <a:cs typeface="+mn-cs"/>
                        </a:rPr>
                        <a:t>Fundraising (net)</a:t>
                      </a:r>
                    </a:p>
                  </a:txBody>
                  <a:tcPr anchor="ctr"/>
                </a:tc>
                <a:tc>
                  <a:txBody>
                    <a:bodyPr/>
                    <a:lstStyle/>
                    <a:p>
                      <a:pPr algn="ctr"/>
                      <a:r>
                        <a:rPr lang="en-CA" sz="2000" b="0" dirty="0"/>
                        <a:t>$21k</a:t>
                      </a:r>
                    </a:p>
                  </a:txBody>
                  <a:tcPr anchor="ctr"/>
                </a:tc>
                <a:tc>
                  <a:txBody>
                    <a:bodyPr/>
                    <a:lstStyle/>
                    <a:p>
                      <a:pPr algn="ctr"/>
                      <a:r>
                        <a:rPr lang="en-CA" sz="2000" b="0" dirty="0"/>
                        <a:t>$4k</a:t>
                      </a:r>
                    </a:p>
                  </a:txBody>
                  <a:tcPr anchor="ctr"/>
                </a:tc>
                <a:tc>
                  <a:txBody>
                    <a:bodyPr/>
                    <a:lstStyle/>
                    <a:p>
                      <a:pPr algn="ctr"/>
                      <a:r>
                        <a:rPr lang="en-CA" sz="2000" b="0" dirty="0"/>
                        <a:t>$4k</a:t>
                      </a:r>
                    </a:p>
                  </a:txBody>
                  <a:tcPr anchor="ctr"/>
                </a:tc>
                <a:extLst>
                  <a:ext uri="{0D108BD9-81ED-4DB2-BD59-A6C34878D82A}">
                    <a16:rowId xmlns:a16="http://schemas.microsoft.com/office/drawing/2014/main" val="1264525165"/>
                  </a:ext>
                </a:extLst>
              </a:tr>
              <a:tr h="500185">
                <a:tc>
                  <a:txBody>
                    <a:bodyPr/>
                    <a:lstStyle/>
                    <a:p>
                      <a:pPr algn="l"/>
                      <a:r>
                        <a:rPr lang="en-CA" sz="2000" b="1" dirty="0"/>
                        <a:t>Gain/Loss change in Reserves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b="1" dirty="0">
                          <a:solidFill>
                            <a:schemeClr val="tx1"/>
                          </a:solidFill>
                        </a:rPr>
                        <a:t>$11k</a:t>
                      </a:r>
                    </a:p>
                  </a:txBody>
                  <a:tcPr anchor="ctr"/>
                </a:tc>
                <a:tc>
                  <a:txBody>
                    <a:bodyPr/>
                    <a:lstStyle/>
                    <a:p>
                      <a:pPr algn="ctr"/>
                      <a:r>
                        <a:rPr lang="en-CA" sz="2000" b="1" dirty="0">
                          <a:solidFill>
                            <a:schemeClr val="tx1"/>
                          </a:solidFill>
                        </a:rPr>
                        <a:t>$2k</a:t>
                      </a:r>
                    </a:p>
                  </a:txBody>
                  <a:tcPr anchor="ctr"/>
                </a:tc>
                <a:tc>
                  <a:txBody>
                    <a:bodyPr/>
                    <a:lstStyle/>
                    <a:p>
                      <a:pPr algn="ctr"/>
                      <a:r>
                        <a:rPr lang="en-CA" sz="2000" b="1" dirty="0">
                          <a:solidFill>
                            <a:srgbClr val="FF0000"/>
                          </a:solidFill>
                        </a:rPr>
                        <a:t>($30k)</a:t>
                      </a:r>
                    </a:p>
                  </a:txBody>
                  <a:tcPr anchor="ctr"/>
                </a:tc>
                <a:extLst>
                  <a:ext uri="{0D108BD9-81ED-4DB2-BD59-A6C34878D82A}">
                    <a16:rowId xmlns:a16="http://schemas.microsoft.com/office/drawing/2014/main" val="1082974530"/>
                  </a:ext>
                </a:extLst>
              </a:tr>
              <a:tr h="500185">
                <a:tc>
                  <a:txBody>
                    <a:bodyPr/>
                    <a:lstStyle/>
                    <a:p>
                      <a:pPr algn="l"/>
                      <a:r>
                        <a:rPr lang="en-US" sz="2000" b="1" dirty="0"/>
                        <a:t>Amortization</a:t>
                      </a:r>
                      <a:endParaRPr lang="en-CA" sz="20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b="1" dirty="0">
                          <a:solidFill>
                            <a:srgbClr val="FF0000"/>
                          </a:solidFill>
                        </a:rPr>
                        <a:t>($106k)</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b="1" dirty="0">
                          <a:solidFill>
                            <a:srgbClr val="FF0000"/>
                          </a:solidFill>
                        </a:rPr>
                        <a:t>($100k)</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b="1" dirty="0">
                          <a:solidFill>
                            <a:srgbClr val="FF0000"/>
                          </a:solidFill>
                        </a:rPr>
                        <a:t>($104k)</a:t>
                      </a:r>
                    </a:p>
                  </a:txBody>
                  <a:tcPr anchor="ctr"/>
                </a:tc>
                <a:extLst>
                  <a:ext uri="{0D108BD9-81ED-4DB2-BD59-A6C34878D82A}">
                    <a16:rowId xmlns:a16="http://schemas.microsoft.com/office/drawing/2014/main" val="4090745921"/>
                  </a:ext>
                </a:extLst>
              </a:tr>
              <a:tr h="500185">
                <a:tc>
                  <a:txBody>
                    <a:bodyPr/>
                    <a:lstStyle/>
                    <a:p>
                      <a:pPr algn="l"/>
                      <a:r>
                        <a:rPr lang="en-US" sz="2000" b="1" dirty="0"/>
                        <a:t>Gain/ Loss</a:t>
                      </a:r>
                      <a:endParaRPr lang="en-CA" sz="20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b="1" dirty="0">
                          <a:solidFill>
                            <a:srgbClr val="FF0000"/>
                          </a:solidFill>
                        </a:rPr>
                        <a:t>($95k)</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b="1" dirty="0">
                          <a:solidFill>
                            <a:srgbClr val="FF0000"/>
                          </a:solidFill>
                        </a:rPr>
                        <a:t>($98k)</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b="1" dirty="0">
                          <a:solidFill>
                            <a:srgbClr val="FF0000"/>
                          </a:solidFill>
                        </a:rPr>
                        <a:t>($134k)</a:t>
                      </a:r>
                    </a:p>
                  </a:txBody>
                  <a:tcPr anchor="ctr"/>
                </a:tc>
                <a:extLst>
                  <a:ext uri="{0D108BD9-81ED-4DB2-BD59-A6C34878D82A}">
                    <a16:rowId xmlns:a16="http://schemas.microsoft.com/office/drawing/2014/main" val="3533320541"/>
                  </a:ext>
                </a:extLst>
              </a:tr>
            </a:tbl>
          </a:graphicData>
        </a:graphic>
      </p:graphicFrame>
      <p:sp>
        <p:nvSpPr>
          <p:cNvPr id="5" name="TextBox 4">
            <a:extLst>
              <a:ext uri="{FF2B5EF4-FFF2-40B4-BE49-F238E27FC236}">
                <a16:creationId xmlns:a16="http://schemas.microsoft.com/office/drawing/2014/main" id="{F5F01F87-A9E4-52F0-1FE3-616EEFFDA5CC}"/>
              </a:ext>
            </a:extLst>
          </p:cNvPr>
          <p:cNvSpPr txBox="1"/>
          <p:nvPr/>
        </p:nvSpPr>
        <p:spPr>
          <a:xfrm>
            <a:off x="2224127" y="6504401"/>
            <a:ext cx="7091916" cy="369332"/>
          </a:xfrm>
          <a:prstGeom prst="rect">
            <a:avLst/>
          </a:prstGeom>
          <a:noFill/>
        </p:spPr>
        <p:txBody>
          <a:bodyPr wrap="square" rtlCol="0">
            <a:spAutoFit/>
          </a:bodyPr>
          <a:lstStyle/>
          <a:p>
            <a:pPr algn="ctr"/>
            <a:r>
              <a:rPr lang="en-US" i="1" dirty="0">
                <a:solidFill>
                  <a:srgbClr val="FF0000"/>
                </a:solidFill>
              </a:rPr>
              <a:t>Motion to approve budget</a:t>
            </a:r>
            <a:endParaRPr lang="en-US" dirty="0"/>
          </a:p>
        </p:txBody>
      </p:sp>
    </p:spTree>
    <p:extLst>
      <p:ext uri="{BB962C8B-B14F-4D97-AF65-F5344CB8AC3E}">
        <p14:creationId xmlns:p14="http://schemas.microsoft.com/office/powerpoint/2010/main" val="2736409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1180504" y="141595"/>
            <a:ext cx="9624461" cy="628048"/>
          </a:xfrm>
          <a:solidFill>
            <a:schemeClr val="accent6">
              <a:lumMod val="60000"/>
              <a:lumOff val="40000"/>
            </a:schemeClr>
          </a:solidFill>
        </p:spPr>
        <p:txBody>
          <a:bodyPr>
            <a:normAutofit fontScale="90000"/>
          </a:bodyPr>
          <a:lstStyle/>
          <a:p>
            <a:pPr algn="ctr"/>
            <a:r>
              <a:rPr lang="en-CA" dirty="0"/>
              <a:t>SAMSPA Auditors for 2024 (Brian)</a:t>
            </a:r>
          </a:p>
        </p:txBody>
      </p:sp>
      <p:sp>
        <p:nvSpPr>
          <p:cNvPr id="7" name="TextBox 6">
            <a:extLst>
              <a:ext uri="{FF2B5EF4-FFF2-40B4-BE49-F238E27FC236}">
                <a16:creationId xmlns:a16="http://schemas.microsoft.com/office/drawing/2014/main" id="{6EC4243A-D1B1-4267-BE78-8B21F0F4D545}"/>
              </a:ext>
            </a:extLst>
          </p:cNvPr>
          <p:cNvSpPr txBox="1"/>
          <p:nvPr/>
        </p:nvSpPr>
        <p:spPr>
          <a:xfrm>
            <a:off x="312521" y="853261"/>
            <a:ext cx="11360426" cy="5262979"/>
          </a:xfrm>
          <a:prstGeom prst="rect">
            <a:avLst/>
          </a:prstGeom>
          <a:noFill/>
        </p:spPr>
        <p:txBody>
          <a:bodyPr wrap="square">
            <a:spAutoFit/>
          </a:bodyPr>
          <a:lstStyle/>
          <a:p>
            <a:pPr lvl="1" algn="ctr"/>
            <a:endParaRPr lang="en-CA" sz="2800" dirty="0"/>
          </a:p>
          <a:p>
            <a:pPr lvl="1" algn="ctr"/>
            <a:r>
              <a:rPr lang="en-CA" sz="2800" dirty="0"/>
              <a:t>2024 Auditor - </a:t>
            </a:r>
            <a:r>
              <a:rPr lang="en-CA" sz="2400" dirty="0"/>
              <a:t>vacancy</a:t>
            </a:r>
            <a:endParaRPr lang="en-CA" sz="1200" dirty="0"/>
          </a:p>
          <a:p>
            <a:pPr marL="908050" lvl="3"/>
            <a:endParaRPr lang="en-CA" sz="2400" i="1" dirty="0"/>
          </a:p>
          <a:p>
            <a:pPr marL="0" lvl="1" indent="-6350" algn="ctr"/>
            <a:r>
              <a:rPr lang="en-CA" sz="2800" i="1" dirty="0">
                <a:solidFill>
                  <a:srgbClr val="0070C0"/>
                </a:solidFill>
              </a:rPr>
              <a:t>Andre Hebert was appointed at the 2024 AGM</a:t>
            </a:r>
            <a:br>
              <a:rPr lang="en-CA" sz="2800" i="1" dirty="0">
                <a:solidFill>
                  <a:srgbClr val="0070C0"/>
                </a:solidFill>
              </a:rPr>
            </a:br>
            <a:br>
              <a:rPr lang="en-CA" sz="2800" i="1" dirty="0">
                <a:solidFill>
                  <a:srgbClr val="0070C0"/>
                </a:solidFill>
              </a:rPr>
            </a:br>
            <a:r>
              <a:rPr lang="en-CA" sz="2800" i="1" dirty="0">
                <a:solidFill>
                  <a:srgbClr val="0070C0"/>
                </a:solidFill>
              </a:rPr>
              <a:t>Call from floor for a second auditor.</a:t>
            </a:r>
            <a:br>
              <a:rPr lang="en-CA" sz="2400" i="1" dirty="0"/>
            </a:br>
            <a:br>
              <a:rPr lang="en-CA" sz="2400" i="1" dirty="0"/>
            </a:br>
            <a:endParaRPr lang="en-CA" sz="2400" i="1" dirty="0"/>
          </a:p>
          <a:p>
            <a:pPr marL="450850" lvl="2" algn="ctr"/>
            <a:r>
              <a:rPr lang="en-CA" sz="2400" i="1" dirty="0"/>
              <a:t>SAMSPA requires two volunteer auditors.</a:t>
            </a:r>
            <a:br>
              <a:rPr lang="en-CA" sz="2400" i="1" dirty="0"/>
            </a:br>
            <a:r>
              <a:rPr lang="en-CA" sz="2400" i="1" dirty="0"/>
              <a:t>Volunteer auditors must be approved at a General Meeting of the society</a:t>
            </a:r>
          </a:p>
          <a:p>
            <a:pPr marL="908050" lvl="3" algn="ctr"/>
            <a:endParaRPr lang="en-CA" sz="2400" i="1" dirty="0"/>
          </a:p>
          <a:p>
            <a:pPr marL="908050" lvl="3" algn="ctr"/>
            <a:br>
              <a:rPr lang="en-CA" sz="2400" i="1" dirty="0"/>
            </a:br>
            <a:r>
              <a:rPr lang="en-CA" sz="2400" i="1" dirty="0">
                <a:solidFill>
                  <a:srgbClr val="FF0000"/>
                </a:solidFill>
              </a:rPr>
              <a:t>Motion to appoint 2024 Auditor</a:t>
            </a:r>
            <a:endParaRPr lang="en-CA" sz="2000" i="1" dirty="0">
              <a:solidFill>
                <a:srgbClr val="FF0000"/>
              </a:solidFill>
            </a:endParaRPr>
          </a:p>
        </p:txBody>
      </p:sp>
      <p:sp>
        <p:nvSpPr>
          <p:cNvPr id="3" name="Slide Number Placeholder 2">
            <a:extLst>
              <a:ext uri="{FF2B5EF4-FFF2-40B4-BE49-F238E27FC236}">
                <a16:creationId xmlns:a16="http://schemas.microsoft.com/office/drawing/2014/main" id="{AC1464AD-E1C7-4848-B326-9B07A7754AEB}"/>
              </a:ext>
            </a:extLst>
          </p:cNvPr>
          <p:cNvSpPr>
            <a:spLocks noGrp="1"/>
          </p:cNvSpPr>
          <p:nvPr>
            <p:ph type="sldNum" sz="quarter" idx="12"/>
          </p:nvPr>
        </p:nvSpPr>
        <p:spPr/>
        <p:txBody>
          <a:bodyPr/>
          <a:lstStyle/>
          <a:p>
            <a:fld id="{FAB69B05-8098-4314-A6E1-272A1D49D671}" type="slidenum">
              <a:rPr lang="en-CA" smtClean="0"/>
              <a:t>12</a:t>
            </a:fld>
            <a:endParaRPr lang="en-CA" dirty="0"/>
          </a:p>
        </p:txBody>
      </p:sp>
    </p:spTree>
    <p:extLst>
      <p:ext uri="{BB962C8B-B14F-4D97-AF65-F5344CB8AC3E}">
        <p14:creationId xmlns:p14="http://schemas.microsoft.com/office/powerpoint/2010/main" val="2787240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583894" y="305421"/>
            <a:ext cx="11049917" cy="628048"/>
          </a:xfrm>
          <a:solidFill>
            <a:schemeClr val="accent6">
              <a:lumMod val="60000"/>
              <a:lumOff val="40000"/>
            </a:schemeClr>
          </a:solidFill>
        </p:spPr>
        <p:txBody>
          <a:bodyPr>
            <a:normAutofit fontScale="90000"/>
          </a:bodyPr>
          <a:lstStyle/>
          <a:p>
            <a:pPr algn="ctr"/>
            <a:r>
              <a:rPr lang="en-CA" dirty="0"/>
              <a:t>Fundraising (Lynda)</a:t>
            </a:r>
          </a:p>
        </p:txBody>
      </p:sp>
      <p:sp>
        <p:nvSpPr>
          <p:cNvPr id="6" name="Slide Number Placeholder 5">
            <a:extLst>
              <a:ext uri="{FF2B5EF4-FFF2-40B4-BE49-F238E27FC236}">
                <a16:creationId xmlns:a16="http://schemas.microsoft.com/office/drawing/2014/main" id="{4E79CC56-7DDC-437A-B49E-C695A9E27C77}"/>
              </a:ext>
            </a:extLst>
          </p:cNvPr>
          <p:cNvSpPr>
            <a:spLocks noGrp="1"/>
          </p:cNvSpPr>
          <p:nvPr>
            <p:ph type="sldNum" sz="quarter" idx="12"/>
          </p:nvPr>
        </p:nvSpPr>
        <p:spPr/>
        <p:txBody>
          <a:bodyPr/>
          <a:lstStyle/>
          <a:p>
            <a:fld id="{FAB69B05-8098-4314-A6E1-272A1D49D671}" type="slidenum">
              <a:rPr lang="en-CA" smtClean="0"/>
              <a:t>13</a:t>
            </a:fld>
            <a:endParaRPr lang="en-CA" dirty="0"/>
          </a:p>
        </p:txBody>
      </p:sp>
      <p:sp>
        <p:nvSpPr>
          <p:cNvPr id="7" name="TextBox 6">
            <a:extLst>
              <a:ext uri="{FF2B5EF4-FFF2-40B4-BE49-F238E27FC236}">
                <a16:creationId xmlns:a16="http://schemas.microsoft.com/office/drawing/2014/main" id="{6EC4243A-D1B1-4267-BE78-8B21F0F4D545}"/>
              </a:ext>
            </a:extLst>
          </p:cNvPr>
          <p:cNvSpPr txBox="1"/>
          <p:nvPr/>
        </p:nvSpPr>
        <p:spPr>
          <a:xfrm>
            <a:off x="558190" y="1016942"/>
            <a:ext cx="6887156" cy="5755422"/>
          </a:xfrm>
          <a:prstGeom prst="rect">
            <a:avLst/>
          </a:prstGeom>
          <a:noFill/>
        </p:spPr>
        <p:txBody>
          <a:bodyPr wrap="square">
            <a:spAutoFit/>
          </a:bodyPr>
          <a:lstStyle/>
          <a:p>
            <a:pPr algn="ctr"/>
            <a:r>
              <a:rPr lang="en-CA" sz="2400" b="1" dirty="0">
                <a:effectLst/>
              </a:rPr>
              <a:t>SAMSPA Fundraising Tournament</a:t>
            </a:r>
            <a:br>
              <a:rPr lang="en-CA" sz="2400" b="1" dirty="0">
                <a:effectLst/>
              </a:rPr>
            </a:br>
            <a:r>
              <a:rPr lang="en-CA" sz="1600" dirty="0">
                <a:effectLst/>
              </a:rPr>
              <a:t>presented by </a:t>
            </a:r>
            <a:r>
              <a:rPr lang="en-CA" sz="2400" b="1" dirty="0">
                <a:solidFill>
                  <a:srgbClr val="00B050"/>
                </a:solidFill>
                <a:effectLst/>
              </a:rPr>
              <a:t>ALLEY KAT BREWING CO</a:t>
            </a:r>
          </a:p>
          <a:p>
            <a:pPr algn="ctr"/>
            <a:r>
              <a:rPr lang="en-CA" sz="2400" dirty="0">
                <a:solidFill>
                  <a:srgbClr val="FF0000"/>
                </a:solidFill>
                <a:effectLst/>
              </a:rPr>
              <a:t>July 12-14</a:t>
            </a:r>
          </a:p>
          <a:p>
            <a:pPr marL="342900" indent="-342900">
              <a:buFont typeface="Arial" panose="020B0604020202020204" pitchFamily="34" charset="0"/>
              <a:buChar char="•"/>
            </a:pPr>
            <a:endParaRPr lang="en-CA" sz="800" dirty="0">
              <a:effectLst/>
            </a:endParaRPr>
          </a:p>
          <a:p>
            <a:pPr marL="342900" indent="-342900">
              <a:buFont typeface="Arial" panose="020B0604020202020204" pitchFamily="34" charset="0"/>
              <a:buChar char="•"/>
            </a:pPr>
            <a:r>
              <a:rPr lang="en-CA" sz="2400" dirty="0">
                <a:effectLst/>
              </a:rPr>
              <a:t>Supports our facility helps keep our fees down</a:t>
            </a:r>
          </a:p>
          <a:p>
            <a:pPr marL="342900" indent="-342900">
              <a:buFont typeface="Arial" panose="020B0604020202020204" pitchFamily="34" charset="0"/>
              <a:buChar char="•"/>
            </a:pPr>
            <a:r>
              <a:rPr lang="en-CA" sz="2400" dirty="0"/>
              <a:t>Mixed Tournament (6-4-EH) – 5 Games Min</a:t>
            </a:r>
            <a:endParaRPr lang="en-CA" sz="2400" dirty="0">
              <a:effectLst/>
            </a:endParaRPr>
          </a:p>
          <a:p>
            <a:pPr marL="342900" indent="-342900">
              <a:buFont typeface="Arial" panose="020B0604020202020204" pitchFamily="34" charset="0"/>
              <a:buChar char="•"/>
            </a:pPr>
            <a:r>
              <a:rPr lang="en-CA" sz="2400" dirty="0">
                <a:effectLst/>
              </a:rPr>
              <a:t>Currently </a:t>
            </a:r>
            <a:r>
              <a:rPr lang="en-CA" sz="2400" dirty="0"/>
              <a:t>we </a:t>
            </a:r>
            <a:r>
              <a:rPr lang="en-CA" sz="2400" dirty="0">
                <a:effectLst/>
              </a:rPr>
              <a:t>have 16 teams, looking for 8 more</a:t>
            </a:r>
          </a:p>
          <a:p>
            <a:pPr marL="342900" indent="-342900">
              <a:buFont typeface="Arial" panose="020B0604020202020204" pitchFamily="34" charset="0"/>
              <a:buChar char="•"/>
            </a:pPr>
            <a:r>
              <a:rPr lang="en-CA" sz="2400" dirty="0">
                <a:effectLst/>
              </a:rPr>
              <a:t>Please spread the word!</a:t>
            </a:r>
          </a:p>
          <a:p>
            <a:pPr marL="342900" indent="-342900">
              <a:buFont typeface="Arial" panose="020B0604020202020204" pitchFamily="34" charset="0"/>
              <a:buChar char="•"/>
            </a:pPr>
            <a:r>
              <a:rPr lang="en-CA" sz="2400" dirty="0">
                <a:effectLst/>
              </a:rPr>
              <a:t>Volunteers Needed! </a:t>
            </a:r>
          </a:p>
          <a:p>
            <a:pPr marL="800100" lvl="1" indent="-342900">
              <a:buFont typeface="Arial" panose="020B0604020202020204" pitchFamily="34" charset="0"/>
              <a:buChar char="•"/>
            </a:pPr>
            <a:r>
              <a:rPr lang="en-CA" sz="2400" dirty="0">
                <a:effectLst/>
              </a:rPr>
              <a:t>Registration table, and auction table</a:t>
            </a:r>
          </a:p>
          <a:p>
            <a:pPr marL="800100" lvl="1" indent="-342900">
              <a:buFont typeface="Arial" panose="020B0604020202020204" pitchFamily="34" charset="0"/>
              <a:buChar char="•"/>
            </a:pPr>
            <a:r>
              <a:rPr lang="en-CA" sz="2400" dirty="0"/>
              <a:t>U</a:t>
            </a:r>
            <a:r>
              <a:rPr lang="en-CA" sz="2400" dirty="0">
                <a:effectLst/>
              </a:rPr>
              <a:t>mping </a:t>
            </a:r>
            <a:r>
              <a:rPr lang="en-CA" sz="2400" dirty="0"/>
              <a:t>for Fri/</a:t>
            </a:r>
            <a:r>
              <a:rPr lang="en-CA" sz="2400" dirty="0">
                <a:effectLst/>
              </a:rPr>
              <a:t>Sat games </a:t>
            </a:r>
          </a:p>
          <a:p>
            <a:pPr marL="800100" lvl="1" indent="-342900">
              <a:buFont typeface="Arial" panose="020B0604020202020204" pitchFamily="34" charset="0"/>
              <a:buChar char="•"/>
            </a:pPr>
            <a:r>
              <a:rPr lang="en-CA" sz="2400" dirty="0"/>
              <a:t>A</a:t>
            </a:r>
            <a:r>
              <a:rPr lang="en-CA" sz="2400" dirty="0">
                <a:effectLst/>
              </a:rPr>
              <a:t>s a batting cage supervisor </a:t>
            </a:r>
          </a:p>
          <a:p>
            <a:pPr marL="800100" lvl="1" indent="-342900">
              <a:buFont typeface="Arial" panose="020B0604020202020204" pitchFamily="34" charset="0"/>
              <a:buChar char="•"/>
            </a:pPr>
            <a:r>
              <a:rPr lang="en-CA" sz="2400" dirty="0"/>
              <a:t>S</a:t>
            </a:r>
            <a:r>
              <a:rPr lang="en-CA" sz="2400" dirty="0">
                <a:effectLst/>
              </a:rPr>
              <a:t>elling 50/50 tickets</a:t>
            </a:r>
          </a:p>
          <a:p>
            <a:pPr marL="342900" indent="-342900">
              <a:buFont typeface="Arial" panose="020B0604020202020204" pitchFamily="34" charset="0"/>
              <a:buChar char="•"/>
            </a:pPr>
            <a:r>
              <a:rPr lang="en-CA" sz="2400" dirty="0">
                <a:effectLst/>
              </a:rPr>
              <a:t>Looking for </a:t>
            </a:r>
            <a:r>
              <a:rPr lang="en-CA" sz="2400" b="1" dirty="0">
                <a:effectLst/>
              </a:rPr>
              <a:t>team prizes</a:t>
            </a:r>
            <a:r>
              <a:rPr lang="en-CA" sz="2400" dirty="0">
                <a:effectLst/>
              </a:rPr>
              <a:t>.</a:t>
            </a:r>
          </a:p>
          <a:p>
            <a:pPr marL="342900" indent="-342900">
              <a:buFont typeface="Arial" panose="020B0604020202020204" pitchFamily="34" charset="0"/>
              <a:buChar char="•"/>
            </a:pPr>
            <a:r>
              <a:rPr lang="en-CA" sz="2400" dirty="0">
                <a:effectLst/>
              </a:rPr>
              <a:t>If you can help, please contact Lynda at </a:t>
            </a:r>
            <a:r>
              <a:rPr lang="en-CA" sz="2400" dirty="0">
                <a:solidFill>
                  <a:srgbClr val="1155CC"/>
                </a:solidFill>
                <a:effectLst/>
                <a:hlinkClick r:id="rId3"/>
              </a:rPr>
              <a:t>admin@samspaslowpitch.com</a:t>
            </a:r>
            <a:r>
              <a:rPr lang="en-CA" sz="2400" dirty="0">
                <a:effectLst/>
              </a:rPr>
              <a:t> or 587.987.7454</a:t>
            </a:r>
            <a:endParaRPr lang="en-CA" sz="2400" dirty="0"/>
          </a:p>
        </p:txBody>
      </p:sp>
      <p:pic>
        <p:nvPicPr>
          <p:cNvPr id="9" name="Picture 8" descr="A poster for a baseball game&#10;&#10;Description automatically generated">
            <a:extLst>
              <a:ext uri="{FF2B5EF4-FFF2-40B4-BE49-F238E27FC236}">
                <a16:creationId xmlns:a16="http://schemas.microsoft.com/office/drawing/2014/main" id="{7CB02651-7030-FA03-C4D7-1F7AFBBDD8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5345" y="933469"/>
            <a:ext cx="4188466" cy="5924531"/>
          </a:xfrm>
          <a:prstGeom prst="rect">
            <a:avLst/>
          </a:prstGeom>
        </p:spPr>
      </p:pic>
    </p:spTree>
    <p:extLst>
      <p:ext uri="{BB962C8B-B14F-4D97-AF65-F5344CB8AC3E}">
        <p14:creationId xmlns:p14="http://schemas.microsoft.com/office/powerpoint/2010/main" val="723068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ACABC9A-0936-4376-91E9-875E61EE2C90}"/>
              </a:ext>
            </a:extLst>
          </p:cNvPr>
          <p:cNvSpPr/>
          <p:nvPr/>
        </p:nvSpPr>
        <p:spPr>
          <a:xfrm>
            <a:off x="1180504" y="2931997"/>
            <a:ext cx="9733302" cy="1261999"/>
          </a:xfrm>
          <a:prstGeom prst="roundRect">
            <a:avLst/>
          </a:prstGeom>
          <a:solidFill>
            <a:schemeClr val="accent1">
              <a:lumMod val="20000"/>
              <a:lumOff val="8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CA"/>
          </a:p>
        </p:txBody>
      </p:sp>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1180504" y="141595"/>
            <a:ext cx="9624461" cy="628048"/>
          </a:xfrm>
          <a:solidFill>
            <a:schemeClr val="accent6">
              <a:lumMod val="60000"/>
              <a:lumOff val="40000"/>
            </a:schemeClr>
          </a:solidFill>
        </p:spPr>
        <p:txBody>
          <a:bodyPr>
            <a:normAutofit fontScale="90000"/>
          </a:bodyPr>
          <a:lstStyle/>
          <a:p>
            <a:pPr algn="ctr"/>
            <a:r>
              <a:rPr lang="en-CA" dirty="0"/>
              <a:t>Signboard Advertising Program (Lynda)</a:t>
            </a:r>
          </a:p>
        </p:txBody>
      </p:sp>
      <p:sp>
        <p:nvSpPr>
          <p:cNvPr id="7" name="TextBox 6">
            <a:extLst>
              <a:ext uri="{FF2B5EF4-FFF2-40B4-BE49-F238E27FC236}">
                <a16:creationId xmlns:a16="http://schemas.microsoft.com/office/drawing/2014/main" id="{6EC4243A-D1B1-4267-BE78-8B21F0F4D545}"/>
              </a:ext>
            </a:extLst>
          </p:cNvPr>
          <p:cNvSpPr txBox="1"/>
          <p:nvPr/>
        </p:nvSpPr>
        <p:spPr>
          <a:xfrm>
            <a:off x="1180504" y="960983"/>
            <a:ext cx="9624461" cy="5670783"/>
          </a:xfrm>
          <a:prstGeom prst="rect">
            <a:avLst/>
          </a:prstGeom>
          <a:noFill/>
        </p:spPr>
        <p:txBody>
          <a:bodyPr wrap="square">
            <a:spAutoFit/>
          </a:bodyPr>
          <a:lstStyle/>
          <a:p>
            <a:r>
              <a:rPr lang="en-CA" sz="2400" b="1" i="0" u="none" strike="noStrike" baseline="0" dirty="0">
                <a:solidFill>
                  <a:srgbClr val="FF0000"/>
                </a:solidFill>
              </a:rPr>
              <a:t>Issue:</a:t>
            </a:r>
            <a:r>
              <a:rPr lang="en-CA" sz="2400" i="0" u="none" strike="noStrike" baseline="0" dirty="0">
                <a:solidFill>
                  <a:srgbClr val="FF0000"/>
                </a:solidFill>
              </a:rPr>
              <a:t>		</a:t>
            </a:r>
            <a:r>
              <a:rPr lang="en-CA" sz="2400" dirty="0"/>
              <a:t>- No Director or employee responsible for signboard sales</a:t>
            </a:r>
            <a:br>
              <a:rPr lang="en-CA" sz="2400" b="1" dirty="0"/>
            </a:br>
            <a:r>
              <a:rPr lang="en-CA" sz="2400" b="1" dirty="0"/>
              <a:t>		- </a:t>
            </a:r>
            <a:r>
              <a:rPr lang="en-CA" sz="2400" i="0" u="none" strike="noStrike" baseline="0" dirty="0"/>
              <a:t>Large supply of unallocated signboard space </a:t>
            </a:r>
            <a:endParaRPr lang="en-CA" sz="2400" b="1" dirty="0">
              <a:solidFill>
                <a:srgbClr val="FF0000"/>
              </a:solidFill>
            </a:endParaRPr>
          </a:p>
          <a:p>
            <a:r>
              <a:rPr lang="en-CA" sz="2400" b="1" i="0" u="none" strike="noStrike" baseline="0" dirty="0">
                <a:solidFill>
                  <a:srgbClr val="FF0000"/>
                </a:solidFill>
              </a:rPr>
              <a:t>		</a:t>
            </a:r>
            <a:r>
              <a:rPr lang="en-CA" sz="2400" b="1" i="0" u="none" strike="noStrike" baseline="0" dirty="0"/>
              <a:t>- </a:t>
            </a:r>
            <a:r>
              <a:rPr lang="en-CA" sz="2400" i="0" u="none" strike="noStrike" baseline="0" dirty="0"/>
              <a:t>Current incentive program not adequate for sales growth</a:t>
            </a:r>
          </a:p>
          <a:p>
            <a:br>
              <a:rPr lang="en-CA" sz="1050" b="1" dirty="0">
                <a:solidFill>
                  <a:srgbClr val="FF0000"/>
                </a:solidFill>
              </a:rPr>
            </a:br>
            <a:r>
              <a:rPr lang="en-CA" sz="2400" b="1" dirty="0">
                <a:solidFill>
                  <a:srgbClr val="FF0000"/>
                </a:solidFill>
              </a:rPr>
              <a:t>Opportunity: </a:t>
            </a:r>
            <a:r>
              <a:rPr lang="en-CA" sz="2400" b="1" i="0" u="none" strike="noStrike" baseline="0" dirty="0">
                <a:solidFill>
                  <a:srgbClr val="FF0000"/>
                </a:solidFill>
              </a:rPr>
              <a:t>	</a:t>
            </a:r>
            <a:r>
              <a:rPr lang="en-CA" sz="2400" b="1" i="0" u="none" strike="noStrike" baseline="0" dirty="0"/>
              <a:t>- </a:t>
            </a:r>
            <a:r>
              <a:rPr lang="en-CA" sz="2400" i="0" u="none" strike="noStrike" baseline="0" dirty="0"/>
              <a:t>Encourage sales through </a:t>
            </a:r>
            <a:r>
              <a:rPr lang="en-CA" sz="2400" b="1" i="0" u="none" strike="noStrike" baseline="0" dirty="0"/>
              <a:t>higher incentives</a:t>
            </a:r>
            <a:br>
              <a:rPr lang="en-CA" sz="2400" b="1" i="0" u="none" strike="noStrike" baseline="0" dirty="0"/>
            </a:br>
            <a:endParaRPr lang="en-CA" sz="2400" b="1" i="0" u="none" strike="noStrike" baseline="0" dirty="0"/>
          </a:p>
          <a:p>
            <a:endParaRPr lang="en-CA" sz="1050" i="0" u="none" strike="noStrike" baseline="0" dirty="0"/>
          </a:p>
          <a:p>
            <a:pPr algn="ctr"/>
            <a:br>
              <a:rPr lang="en-CA" sz="1200" b="1" i="0" u="none" strike="noStrike" baseline="0" dirty="0">
                <a:solidFill>
                  <a:srgbClr val="0070C0"/>
                </a:solidFill>
              </a:rPr>
            </a:br>
            <a:r>
              <a:rPr lang="en-CA" sz="3200" b="1" i="0" u="none" strike="noStrike" baseline="0" dirty="0">
                <a:solidFill>
                  <a:srgbClr val="0070C0"/>
                </a:solidFill>
              </a:rPr>
              <a:t>50 / 50 split of net revenue after costs</a:t>
            </a:r>
          </a:p>
          <a:p>
            <a:pPr algn="ctr"/>
            <a:endParaRPr lang="en-CA" sz="3200" b="1" dirty="0">
              <a:solidFill>
                <a:srgbClr val="0070C0"/>
              </a:solidFill>
            </a:endParaRPr>
          </a:p>
          <a:p>
            <a:r>
              <a:rPr lang="en-CA" sz="2400" b="1" i="0" u="none" strike="noStrike" baseline="0" dirty="0"/>
              <a:t>Available to:</a:t>
            </a:r>
          </a:p>
          <a:p>
            <a:pPr marL="914400" lvl="1" indent="-457200">
              <a:buFont typeface="Arial" panose="020B0604020202020204" pitchFamily="34" charset="0"/>
              <a:buChar char="•"/>
            </a:pPr>
            <a:r>
              <a:rPr lang="en-CA" sz="2000" dirty="0"/>
              <a:t>SAMSPA Players and Teams (Money in your Mitt Program)</a:t>
            </a:r>
          </a:p>
          <a:p>
            <a:pPr marL="914400" lvl="1" indent="-457200">
              <a:buFont typeface="Arial" panose="020B0604020202020204" pitchFamily="34" charset="0"/>
              <a:buChar char="•"/>
            </a:pPr>
            <a:r>
              <a:rPr lang="en-CA" sz="2000" i="0" u="none" strike="noStrike" baseline="0" dirty="0"/>
              <a:t>Local Community Groups</a:t>
            </a:r>
          </a:p>
          <a:p>
            <a:pPr marL="914400" lvl="1" indent="-457200">
              <a:buFont typeface="Arial" panose="020B0604020202020204" pitchFamily="34" charset="0"/>
              <a:buChar char="•"/>
            </a:pPr>
            <a:r>
              <a:rPr lang="en-CA" sz="2000" dirty="0"/>
              <a:t>Individuals</a:t>
            </a:r>
            <a:endParaRPr lang="en-CA" sz="1400" dirty="0"/>
          </a:p>
          <a:p>
            <a:endParaRPr lang="en-CA" b="1" dirty="0"/>
          </a:p>
          <a:p>
            <a:r>
              <a:rPr lang="en-CA" sz="2400" b="1" dirty="0"/>
              <a:t>Applies to:</a:t>
            </a:r>
          </a:p>
          <a:p>
            <a:pPr marL="914400" lvl="1" indent="-457200">
              <a:buFont typeface="Arial" panose="020B0604020202020204" pitchFamily="34" charset="0"/>
              <a:buChar char="•"/>
            </a:pPr>
            <a:r>
              <a:rPr lang="en-CA" sz="2000" dirty="0"/>
              <a:t>Fence boards, bleacher signs, picnic tables and diamond naming rights</a:t>
            </a:r>
          </a:p>
        </p:txBody>
      </p:sp>
      <p:sp>
        <p:nvSpPr>
          <p:cNvPr id="3" name="Slide Number Placeholder 2">
            <a:extLst>
              <a:ext uri="{FF2B5EF4-FFF2-40B4-BE49-F238E27FC236}">
                <a16:creationId xmlns:a16="http://schemas.microsoft.com/office/drawing/2014/main" id="{AC1464AD-E1C7-4848-B326-9B07A7754AEB}"/>
              </a:ext>
            </a:extLst>
          </p:cNvPr>
          <p:cNvSpPr>
            <a:spLocks noGrp="1"/>
          </p:cNvSpPr>
          <p:nvPr>
            <p:ph type="sldNum" sz="quarter" idx="12"/>
          </p:nvPr>
        </p:nvSpPr>
        <p:spPr/>
        <p:txBody>
          <a:bodyPr/>
          <a:lstStyle/>
          <a:p>
            <a:fld id="{FAB69B05-8098-4314-A6E1-272A1D49D671}" type="slidenum">
              <a:rPr lang="en-CA" smtClean="0"/>
              <a:t>14</a:t>
            </a:fld>
            <a:endParaRPr lang="en-CA"/>
          </a:p>
        </p:txBody>
      </p:sp>
    </p:spTree>
    <p:extLst>
      <p:ext uri="{BB962C8B-B14F-4D97-AF65-F5344CB8AC3E}">
        <p14:creationId xmlns:p14="http://schemas.microsoft.com/office/powerpoint/2010/main" val="3530654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1180504" y="141595"/>
            <a:ext cx="9624461" cy="628048"/>
          </a:xfrm>
          <a:solidFill>
            <a:schemeClr val="accent6">
              <a:lumMod val="60000"/>
              <a:lumOff val="40000"/>
            </a:schemeClr>
          </a:solidFill>
        </p:spPr>
        <p:txBody>
          <a:bodyPr>
            <a:normAutofit fontScale="90000"/>
          </a:bodyPr>
          <a:lstStyle/>
          <a:p>
            <a:pPr algn="ctr"/>
            <a:r>
              <a:rPr lang="en-CA" dirty="0"/>
              <a:t>Signboard Advertising Program - Examples</a:t>
            </a:r>
          </a:p>
        </p:txBody>
      </p:sp>
      <p:sp>
        <p:nvSpPr>
          <p:cNvPr id="7" name="TextBox 6">
            <a:extLst>
              <a:ext uri="{FF2B5EF4-FFF2-40B4-BE49-F238E27FC236}">
                <a16:creationId xmlns:a16="http://schemas.microsoft.com/office/drawing/2014/main" id="{6EC4243A-D1B1-4267-BE78-8B21F0F4D545}"/>
              </a:ext>
            </a:extLst>
          </p:cNvPr>
          <p:cNvSpPr txBox="1"/>
          <p:nvPr/>
        </p:nvSpPr>
        <p:spPr>
          <a:xfrm>
            <a:off x="1180504" y="960983"/>
            <a:ext cx="9624461" cy="1569660"/>
          </a:xfrm>
          <a:prstGeom prst="rect">
            <a:avLst/>
          </a:prstGeom>
          <a:noFill/>
        </p:spPr>
        <p:txBody>
          <a:bodyPr wrap="square">
            <a:spAutoFit/>
          </a:bodyPr>
          <a:lstStyle/>
          <a:p>
            <a:r>
              <a:rPr lang="en-CA" sz="2400" b="1" i="0" u="none" strike="noStrike" baseline="0" dirty="0">
                <a:solidFill>
                  <a:srgbClr val="FF0000"/>
                </a:solidFill>
              </a:rPr>
              <a:t>		</a:t>
            </a:r>
          </a:p>
          <a:p>
            <a:endParaRPr lang="en-CA" sz="2400" b="1" dirty="0">
              <a:solidFill>
                <a:srgbClr val="FF0000"/>
              </a:solidFill>
            </a:endParaRPr>
          </a:p>
          <a:p>
            <a:endParaRPr lang="en-CA" sz="2400" b="1" dirty="0">
              <a:solidFill>
                <a:srgbClr val="FF0000"/>
              </a:solidFill>
            </a:endParaRPr>
          </a:p>
          <a:p>
            <a:endParaRPr lang="en-CA" sz="2400" b="1" dirty="0">
              <a:solidFill>
                <a:srgbClr val="FF0000"/>
              </a:solidFill>
            </a:endParaRPr>
          </a:p>
        </p:txBody>
      </p:sp>
      <p:sp>
        <p:nvSpPr>
          <p:cNvPr id="3" name="Slide Number Placeholder 2">
            <a:extLst>
              <a:ext uri="{FF2B5EF4-FFF2-40B4-BE49-F238E27FC236}">
                <a16:creationId xmlns:a16="http://schemas.microsoft.com/office/drawing/2014/main" id="{AC1464AD-E1C7-4848-B326-9B07A7754AEB}"/>
              </a:ext>
            </a:extLst>
          </p:cNvPr>
          <p:cNvSpPr>
            <a:spLocks noGrp="1"/>
          </p:cNvSpPr>
          <p:nvPr>
            <p:ph type="sldNum" sz="quarter" idx="12"/>
          </p:nvPr>
        </p:nvSpPr>
        <p:spPr/>
        <p:txBody>
          <a:bodyPr/>
          <a:lstStyle/>
          <a:p>
            <a:fld id="{FAB69B05-8098-4314-A6E1-272A1D49D671}" type="slidenum">
              <a:rPr lang="en-CA" smtClean="0"/>
              <a:t>15</a:t>
            </a:fld>
            <a:endParaRPr lang="en-CA"/>
          </a:p>
        </p:txBody>
      </p:sp>
      <p:graphicFrame>
        <p:nvGraphicFramePr>
          <p:cNvPr id="6" name="Diagram 5">
            <a:extLst>
              <a:ext uri="{FF2B5EF4-FFF2-40B4-BE49-F238E27FC236}">
                <a16:creationId xmlns:a16="http://schemas.microsoft.com/office/drawing/2014/main" id="{9847CDB8-E715-4704-BFF8-A5B6268B0A18}"/>
              </a:ext>
            </a:extLst>
          </p:cNvPr>
          <p:cNvGraphicFramePr/>
          <p:nvPr/>
        </p:nvGraphicFramePr>
        <p:xfrm>
          <a:off x="421244" y="1145513"/>
          <a:ext cx="11354635" cy="50529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14294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1180504" y="222620"/>
            <a:ext cx="9624461" cy="628048"/>
          </a:xfrm>
          <a:solidFill>
            <a:schemeClr val="accent6">
              <a:lumMod val="60000"/>
              <a:lumOff val="40000"/>
            </a:schemeClr>
          </a:solidFill>
        </p:spPr>
        <p:txBody>
          <a:bodyPr>
            <a:normAutofit fontScale="90000"/>
          </a:bodyPr>
          <a:lstStyle/>
          <a:p>
            <a:pPr algn="ctr"/>
            <a:r>
              <a:rPr lang="en-CA" dirty="0"/>
              <a:t>Information Items (Kelly)</a:t>
            </a:r>
          </a:p>
        </p:txBody>
      </p:sp>
      <p:sp>
        <p:nvSpPr>
          <p:cNvPr id="3" name="Slide Number Placeholder 2">
            <a:extLst>
              <a:ext uri="{FF2B5EF4-FFF2-40B4-BE49-F238E27FC236}">
                <a16:creationId xmlns:a16="http://schemas.microsoft.com/office/drawing/2014/main" id="{AC1464AD-E1C7-4848-B326-9B07A7754AEB}"/>
              </a:ext>
            </a:extLst>
          </p:cNvPr>
          <p:cNvSpPr>
            <a:spLocks noGrp="1"/>
          </p:cNvSpPr>
          <p:nvPr>
            <p:ph type="sldNum" sz="quarter" idx="12"/>
          </p:nvPr>
        </p:nvSpPr>
        <p:spPr/>
        <p:txBody>
          <a:bodyPr/>
          <a:lstStyle/>
          <a:p>
            <a:fld id="{FAB69B05-8098-4314-A6E1-272A1D49D671}" type="slidenum">
              <a:rPr lang="en-CA" smtClean="0"/>
              <a:t>16</a:t>
            </a:fld>
            <a:endParaRPr lang="en-CA"/>
          </a:p>
        </p:txBody>
      </p:sp>
      <p:sp>
        <p:nvSpPr>
          <p:cNvPr id="7" name="TextBox 6">
            <a:extLst>
              <a:ext uri="{FF2B5EF4-FFF2-40B4-BE49-F238E27FC236}">
                <a16:creationId xmlns:a16="http://schemas.microsoft.com/office/drawing/2014/main" id="{6EC4243A-D1B1-4267-BE78-8B21F0F4D545}"/>
              </a:ext>
            </a:extLst>
          </p:cNvPr>
          <p:cNvSpPr txBox="1"/>
          <p:nvPr/>
        </p:nvSpPr>
        <p:spPr>
          <a:xfrm>
            <a:off x="840509" y="928834"/>
            <a:ext cx="10510982" cy="461665"/>
          </a:xfrm>
          <a:prstGeom prst="rect">
            <a:avLst/>
          </a:prstGeom>
          <a:noFill/>
        </p:spPr>
        <p:txBody>
          <a:bodyPr wrap="square">
            <a:spAutoFit/>
          </a:bodyPr>
          <a:lstStyle/>
          <a:p>
            <a:endParaRPr lang="en-CA" sz="2400" dirty="0"/>
          </a:p>
        </p:txBody>
      </p:sp>
      <p:sp>
        <p:nvSpPr>
          <p:cNvPr id="6" name="TextBox 5">
            <a:extLst>
              <a:ext uri="{FF2B5EF4-FFF2-40B4-BE49-F238E27FC236}">
                <a16:creationId xmlns:a16="http://schemas.microsoft.com/office/drawing/2014/main" id="{7E602607-B04C-4501-8088-AA5D302ADE3B}"/>
              </a:ext>
            </a:extLst>
          </p:cNvPr>
          <p:cNvSpPr txBox="1"/>
          <p:nvPr/>
        </p:nvSpPr>
        <p:spPr>
          <a:xfrm>
            <a:off x="1411858" y="1380434"/>
            <a:ext cx="7430095" cy="3431709"/>
          </a:xfrm>
          <a:prstGeom prst="rect">
            <a:avLst/>
          </a:prstGeom>
          <a:noFill/>
        </p:spPr>
        <p:txBody>
          <a:bodyPr wrap="square" rtlCol="0">
            <a:spAutoFit/>
          </a:bodyPr>
          <a:lstStyle/>
          <a:p>
            <a:pPr>
              <a:spcAft>
                <a:spcPts val="600"/>
              </a:spcAft>
            </a:pPr>
            <a:r>
              <a:rPr lang="en-CA" sz="2800" b="1" dirty="0"/>
              <a:t>Spring Work Bee (April 27/28)</a:t>
            </a:r>
          </a:p>
          <a:p>
            <a:pPr marL="914400" lvl="1" indent="-457200">
              <a:spcAft>
                <a:spcPts val="600"/>
              </a:spcAft>
              <a:buFont typeface="Arial" panose="020B0604020202020204" pitchFamily="34" charset="0"/>
              <a:buChar char="•"/>
            </a:pPr>
            <a:r>
              <a:rPr lang="en-CA" sz="2800" dirty="0"/>
              <a:t>Each team provides two volunteers</a:t>
            </a:r>
          </a:p>
          <a:p>
            <a:pPr marL="914400" lvl="1" indent="-457200">
              <a:spcAft>
                <a:spcPts val="600"/>
              </a:spcAft>
              <a:buFont typeface="Arial" panose="020B0604020202020204" pitchFamily="34" charset="0"/>
              <a:buChar char="•"/>
            </a:pPr>
            <a:r>
              <a:rPr lang="en-CA" sz="2800" dirty="0"/>
              <a:t>Four time slots (9-1 and 1-5 on SAT/SUN)</a:t>
            </a:r>
          </a:p>
          <a:p>
            <a:pPr marL="914400" lvl="1" indent="-457200">
              <a:spcAft>
                <a:spcPts val="600"/>
              </a:spcAft>
              <a:buFont typeface="Arial" panose="020B0604020202020204" pitchFamily="34" charset="0"/>
              <a:buChar char="•"/>
            </a:pPr>
            <a:r>
              <a:rPr lang="en-CA" sz="2800" dirty="0"/>
              <a:t>Register your two players with Lynda</a:t>
            </a:r>
          </a:p>
          <a:p>
            <a:pPr marL="914400" lvl="1" indent="-457200">
              <a:spcAft>
                <a:spcPts val="600"/>
              </a:spcAft>
              <a:buFont typeface="Arial" panose="020B0604020202020204" pitchFamily="34" charset="0"/>
              <a:buChar char="•"/>
            </a:pPr>
            <a:r>
              <a:rPr lang="en-CA" sz="2800" dirty="0"/>
              <a:t>There is a schedule published on the website under the </a:t>
            </a:r>
            <a:r>
              <a:rPr lang="en-CA" sz="2800" b="1" dirty="0"/>
              <a:t>Teams</a:t>
            </a:r>
            <a:r>
              <a:rPr lang="en-CA" sz="2800" dirty="0"/>
              <a:t> menu</a:t>
            </a:r>
          </a:p>
          <a:p>
            <a:pPr marL="1371600" lvl="2" indent="-457200">
              <a:spcAft>
                <a:spcPts val="600"/>
              </a:spcAft>
              <a:buFont typeface="Arial" panose="020B0604020202020204" pitchFamily="34" charset="0"/>
              <a:buChar char="•"/>
            </a:pPr>
            <a:endParaRPr lang="en-CA" sz="2400" dirty="0">
              <a:solidFill>
                <a:srgbClr val="FF0000"/>
              </a:solidFill>
            </a:endParaRPr>
          </a:p>
        </p:txBody>
      </p:sp>
    </p:spTree>
    <p:extLst>
      <p:ext uri="{BB962C8B-B14F-4D97-AF65-F5344CB8AC3E}">
        <p14:creationId xmlns:p14="http://schemas.microsoft.com/office/powerpoint/2010/main" val="1560257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E5AB2-68BC-8A38-2EBF-6FA66B8F70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A2B6B3-5BA0-A697-1CB8-616C002C17CD}"/>
              </a:ext>
            </a:extLst>
          </p:cNvPr>
          <p:cNvSpPr>
            <a:spLocks noGrp="1"/>
          </p:cNvSpPr>
          <p:nvPr>
            <p:ph type="title"/>
          </p:nvPr>
        </p:nvSpPr>
        <p:spPr>
          <a:xfrm>
            <a:off x="1180504" y="222620"/>
            <a:ext cx="9624461" cy="628048"/>
          </a:xfrm>
          <a:solidFill>
            <a:schemeClr val="accent6">
              <a:lumMod val="60000"/>
              <a:lumOff val="40000"/>
            </a:schemeClr>
          </a:solidFill>
        </p:spPr>
        <p:txBody>
          <a:bodyPr>
            <a:normAutofit fontScale="90000"/>
          </a:bodyPr>
          <a:lstStyle/>
          <a:p>
            <a:pPr algn="ctr"/>
            <a:r>
              <a:rPr lang="en-CA" dirty="0"/>
              <a:t>Information Items (Kelly)</a:t>
            </a:r>
          </a:p>
        </p:txBody>
      </p:sp>
      <p:sp>
        <p:nvSpPr>
          <p:cNvPr id="3" name="Slide Number Placeholder 2">
            <a:extLst>
              <a:ext uri="{FF2B5EF4-FFF2-40B4-BE49-F238E27FC236}">
                <a16:creationId xmlns:a16="http://schemas.microsoft.com/office/drawing/2014/main" id="{1ECF3B64-DC69-BE03-A1FB-10B3178F2A67}"/>
              </a:ext>
            </a:extLst>
          </p:cNvPr>
          <p:cNvSpPr>
            <a:spLocks noGrp="1"/>
          </p:cNvSpPr>
          <p:nvPr>
            <p:ph type="sldNum" sz="quarter" idx="12"/>
          </p:nvPr>
        </p:nvSpPr>
        <p:spPr/>
        <p:txBody>
          <a:bodyPr/>
          <a:lstStyle/>
          <a:p>
            <a:fld id="{FAB69B05-8098-4314-A6E1-272A1D49D671}" type="slidenum">
              <a:rPr lang="en-CA" smtClean="0"/>
              <a:t>17</a:t>
            </a:fld>
            <a:endParaRPr lang="en-CA"/>
          </a:p>
        </p:txBody>
      </p:sp>
      <p:sp>
        <p:nvSpPr>
          <p:cNvPr id="7" name="TextBox 6">
            <a:extLst>
              <a:ext uri="{FF2B5EF4-FFF2-40B4-BE49-F238E27FC236}">
                <a16:creationId xmlns:a16="http://schemas.microsoft.com/office/drawing/2014/main" id="{FD2147A8-24A7-8B9F-16BD-00AAAC3D2664}"/>
              </a:ext>
            </a:extLst>
          </p:cNvPr>
          <p:cNvSpPr txBox="1"/>
          <p:nvPr/>
        </p:nvSpPr>
        <p:spPr>
          <a:xfrm>
            <a:off x="840509" y="928834"/>
            <a:ext cx="10510982" cy="461665"/>
          </a:xfrm>
          <a:prstGeom prst="rect">
            <a:avLst/>
          </a:prstGeom>
          <a:noFill/>
        </p:spPr>
        <p:txBody>
          <a:bodyPr wrap="square">
            <a:spAutoFit/>
          </a:bodyPr>
          <a:lstStyle/>
          <a:p>
            <a:endParaRPr lang="en-CA" sz="2400" dirty="0"/>
          </a:p>
        </p:txBody>
      </p:sp>
      <p:sp>
        <p:nvSpPr>
          <p:cNvPr id="6" name="TextBox 5">
            <a:extLst>
              <a:ext uri="{FF2B5EF4-FFF2-40B4-BE49-F238E27FC236}">
                <a16:creationId xmlns:a16="http://schemas.microsoft.com/office/drawing/2014/main" id="{9FA16319-B37E-AF4C-B9A4-BA2463BAE551}"/>
              </a:ext>
            </a:extLst>
          </p:cNvPr>
          <p:cNvSpPr txBox="1"/>
          <p:nvPr/>
        </p:nvSpPr>
        <p:spPr>
          <a:xfrm>
            <a:off x="1180504" y="1149407"/>
            <a:ext cx="7430095" cy="5324535"/>
          </a:xfrm>
          <a:prstGeom prst="rect">
            <a:avLst/>
          </a:prstGeom>
          <a:noFill/>
        </p:spPr>
        <p:txBody>
          <a:bodyPr wrap="square" rtlCol="0">
            <a:spAutoFit/>
          </a:bodyPr>
          <a:lstStyle/>
          <a:p>
            <a:pPr>
              <a:spcAft>
                <a:spcPts val="600"/>
              </a:spcAft>
            </a:pPr>
            <a:r>
              <a:rPr lang="en-CA" sz="2800" b="1" dirty="0"/>
              <a:t>Policies</a:t>
            </a:r>
          </a:p>
          <a:p>
            <a:pPr marL="914400" lvl="1" indent="-457200">
              <a:spcAft>
                <a:spcPts val="600"/>
              </a:spcAft>
              <a:buFont typeface="Arial" panose="020B0604020202020204" pitchFamily="34" charset="0"/>
              <a:buChar char="•"/>
            </a:pPr>
            <a:r>
              <a:rPr lang="en-CA" sz="2800" dirty="0"/>
              <a:t>Alcohol and Drug Policy</a:t>
            </a:r>
          </a:p>
          <a:p>
            <a:pPr marL="1371600" lvl="2" indent="-457200">
              <a:spcAft>
                <a:spcPts val="600"/>
              </a:spcAft>
              <a:buFont typeface="Arial" panose="020B0604020202020204" pitchFamily="34" charset="0"/>
              <a:buChar char="•"/>
            </a:pPr>
            <a:r>
              <a:rPr lang="en-CA" sz="2400" dirty="0">
                <a:solidFill>
                  <a:srgbClr val="FF0000"/>
                </a:solidFill>
              </a:rPr>
              <a:t>No bringing in outside liquor</a:t>
            </a:r>
          </a:p>
          <a:p>
            <a:pPr marL="1371600" lvl="2" indent="-457200">
              <a:spcAft>
                <a:spcPts val="600"/>
              </a:spcAft>
              <a:buFont typeface="Arial" panose="020B0604020202020204" pitchFamily="34" charset="0"/>
              <a:buChar char="•"/>
            </a:pPr>
            <a:r>
              <a:rPr lang="en-CA" sz="2400" dirty="0">
                <a:solidFill>
                  <a:srgbClr val="FF0000"/>
                </a:solidFill>
              </a:rPr>
              <a:t>No drinking in dugout or surrounding area while game is on</a:t>
            </a:r>
          </a:p>
          <a:p>
            <a:pPr marL="1371600" lvl="2" indent="-457200">
              <a:spcAft>
                <a:spcPts val="600"/>
              </a:spcAft>
              <a:buFont typeface="Arial" panose="020B0604020202020204" pitchFamily="34" charset="0"/>
              <a:buChar char="•"/>
            </a:pPr>
            <a:r>
              <a:rPr lang="en-CA" sz="2400" dirty="0">
                <a:solidFill>
                  <a:srgbClr val="FF0000"/>
                </a:solidFill>
              </a:rPr>
              <a:t>First offense $100, second offense is team expulsion from league</a:t>
            </a:r>
            <a:endParaRPr lang="en-CA" sz="2800" dirty="0"/>
          </a:p>
          <a:p>
            <a:pPr marL="914400" lvl="1" indent="-457200">
              <a:spcAft>
                <a:spcPts val="600"/>
              </a:spcAft>
              <a:buFont typeface="Arial" panose="020B0604020202020204" pitchFamily="34" charset="0"/>
              <a:buChar char="•"/>
            </a:pPr>
            <a:r>
              <a:rPr lang="en-CA" sz="2800" dirty="0"/>
              <a:t>Air Quality Policy</a:t>
            </a:r>
          </a:p>
          <a:p>
            <a:pPr marL="1371600" lvl="2" indent="-457200">
              <a:spcAft>
                <a:spcPts val="600"/>
              </a:spcAft>
              <a:buFont typeface="Arial" panose="020B0604020202020204" pitchFamily="34" charset="0"/>
              <a:buChar char="•"/>
            </a:pPr>
            <a:r>
              <a:rPr lang="en-CA" sz="2400" dirty="0">
                <a:solidFill>
                  <a:srgbClr val="FF0000"/>
                </a:solidFill>
              </a:rPr>
              <a:t>Use Air Quality Health Index (AQHI) at</a:t>
            </a:r>
            <a:br>
              <a:rPr lang="en-CA" sz="2400" dirty="0">
                <a:solidFill>
                  <a:srgbClr val="FF0000"/>
                </a:solidFill>
              </a:rPr>
            </a:br>
            <a:r>
              <a:rPr lang="en-CA" sz="2400" dirty="0">
                <a:solidFill>
                  <a:srgbClr val="FF0000"/>
                </a:solidFill>
                <a:hlinkClick r:id="rId3"/>
              </a:rPr>
              <a:t>http://airquality.alberta.ca/map/</a:t>
            </a:r>
            <a:r>
              <a:rPr lang="en-CA" sz="2400" dirty="0">
                <a:solidFill>
                  <a:srgbClr val="FF0000"/>
                </a:solidFill>
              </a:rPr>
              <a:t> </a:t>
            </a:r>
          </a:p>
          <a:p>
            <a:pPr marL="1371600" lvl="2" indent="-457200">
              <a:spcAft>
                <a:spcPts val="600"/>
              </a:spcAft>
              <a:buFont typeface="Arial" panose="020B0604020202020204" pitchFamily="34" charset="0"/>
              <a:buChar char="•"/>
            </a:pPr>
            <a:r>
              <a:rPr lang="en-CA" sz="2400" dirty="0">
                <a:solidFill>
                  <a:srgbClr val="FF0000"/>
                </a:solidFill>
              </a:rPr>
              <a:t>AQHI = 7-9 (President makes call)</a:t>
            </a:r>
          </a:p>
          <a:p>
            <a:pPr marL="1371600" lvl="2" indent="-457200">
              <a:spcAft>
                <a:spcPts val="600"/>
              </a:spcAft>
              <a:buFont typeface="Arial" panose="020B0604020202020204" pitchFamily="34" charset="0"/>
              <a:buChar char="•"/>
            </a:pPr>
            <a:r>
              <a:rPr lang="en-CA" sz="2400" dirty="0">
                <a:solidFill>
                  <a:srgbClr val="FF0000"/>
                </a:solidFill>
              </a:rPr>
              <a:t>AQHI = 10+ (Games cancelled)</a:t>
            </a:r>
          </a:p>
        </p:txBody>
      </p:sp>
      <p:pic>
        <p:nvPicPr>
          <p:cNvPr id="5" name="Picture 4" descr="A picture containing whiteboard&#10;&#10;Description automatically generated">
            <a:extLst>
              <a:ext uri="{FF2B5EF4-FFF2-40B4-BE49-F238E27FC236}">
                <a16:creationId xmlns:a16="http://schemas.microsoft.com/office/drawing/2014/main" id="{FF7043CD-F2CE-5F9E-630F-BFBF39F8CB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5859" y="1676029"/>
            <a:ext cx="3000375" cy="3048000"/>
          </a:xfrm>
          <a:prstGeom prst="rect">
            <a:avLst/>
          </a:prstGeom>
        </p:spPr>
      </p:pic>
    </p:spTree>
    <p:extLst>
      <p:ext uri="{BB962C8B-B14F-4D97-AF65-F5344CB8AC3E}">
        <p14:creationId xmlns:p14="http://schemas.microsoft.com/office/powerpoint/2010/main" val="4210886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1180504" y="222620"/>
            <a:ext cx="9624461" cy="628048"/>
          </a:xfrm>
          <a:solidFill>
            <a:schemeClr val="accent6">
              <a:lumMod val="60000"/>
              <a:lumOff val="40000"/>
            </a:schemeClr>
          </a:solidFill>
        </p:spPr>
        <p:txBody>
          <a:bodyPr>
            <a:normAutofit fontScale="90000"/>
          </a:bodyPr>
          <a:lstStyle/>
          <a:p>
            <a:pPr algn="ctr"/>
            <a:r>
              <a:rPr lang="en-CA" dirty="0"/>
              <a:t>Information Items (Kelly)</a:t>
            </a:r>
          </a:p>
        </p:txBody>
      </p:sp>
      <p:sp>
        <p:nvSpPr>
          <p:cNvPr id="3" name="Slide Number Placeholder 2">
            <a:extLst>
              <a:ext uri="{FF2B5EF4-FFF2-40B4-BE49-F238E27FC236}">
                <a16:creationId xmlns:a16="http://schemas.microsoft.com/office/drawing/2014/main" id="{AC1464AD-E1C7-4848-B326-9B07A7754AEB}"/>
              </a:ext>
            </a:extLst>
          </p:cNvPr>
          <p:cNvSpPr>
            <a:spLocks noGrp="1"/>
          </p:cNvSpPr>
          <p:nvPr>
            <p:ph type="sldNum" sz="quarter" idx="12"/>
          </p:nvPr>
        </p:nvSpPr>
        <p:spPr/>
        <p:txBody>
          <a:bodyPr/>
          <a:lstStyle/>
          <a:p>
            <a:fld id="{FAB69B05-8098-4314-A6E1-272A1D49D671}" type="slidenum">
              <a:rPr lang="en-CA" smtClean="0"/>
              <a:t>18</a:t>
            </a:fld>
            <a:endParaRPr lang="en-CA"/>
          </a:p>
        </p:txBody>
      </p:sp>
      <p:sp>
        <p:nvSpPr>
          <p:cNvPr id="7" name="TextBox 6">
            <a:extLst>
              <a:ext uri="{FF2B5EF4-FFF2-40B4-BE49-F238E27FC236}">
                <a16:creationId xmlns:a16="http://schemas.microsoft.com/office/drawing/2014/main" id="{6EC4243A-D1B1-4267-BE78-8B21F0F4D545}"/>
              </a:ext>
            </a:extLst>
          </p:cNvPr>
          <p:cNvSpPr txBox="1"/>
          <p:nvPr/>
        </p:nvSpPr>
        <p:spPr>
          <a:xfrm>
            <a:off x="840509" y="928834"/>
            <a:ext cx="10510982" cy="461665"/>
          </a:xfrm>
          <a:prstGeom prst="rect">
            <a:avLst/>
          </a:prstGeom>
          <a:noFill/>
        </p:spPr>
        <p:txBody>
          <a:bodyPr wrap="square">
            <a:spAutoFit/>
          </a:bodyPr>
          <a:lstStyle/>
          <a:p>
            <a:endParaRPr lang="en-CA" sz="2400" dirty="0"/>
          </a:p>
        </p:txBody>
      </p:sp>
      <p:sp>
        <p:nvSpPr>
          <p:cNvPr id="6" name="TextBox 5">
            <a:extLst>
              <a:ext uri="{FF2B5EF4-FFF2-40B4-BE49-F238E27FC236}">
                <a16:creationId xmlns:a16="http://schemas.microsoft.com/office/drawing/2014/main" id="{7E602607-B04C-4501-8088-AA5D302ADE3B}"/>
              </a:ext>
            </a:extLst>
          </p:cNvPr>
          <p:cNvSpPr txBox="1"/>
          <p:nvPr/>
        </p:nvSpPr>
        <p:spPr>
          <a:xfrm>
            <a:off x="1180504" y="961460"/>
            <a:ext cx="7430095" cy="5693866"/>
          </a:xfrm>
          <a:prstGeom prst="rect">
            <a:avLst/>
          </a:prstGeom>
          <a:noFill/>
        </p:spPr>
        <p:txBody>
          <a:bodyPr wrap="square" rtlCol="0">
            <a:spAutoFit/>
          </a:bodyPr>
          <a:lstStyle/>
          <a:p>
            <a:pPr>
              <a:spcAft>
                <a:spcPts val="600"/>
              </a:spcAft>
            </a:pPr>
            <a:r>
              <a:rPr lang="en-CA" sz="2800" b="1" dirty="0"/>
              <a:t>Policies</a:t>
            </a:r>
          </a:p>
          <a:p>
            <a:pPr marL="914400" lvl="1" indent="-457200">
              <a:spcAft>
                <a:spcPts val="600"/>
              </a:spcAft>
              <a:buFont typeface="Arial" panose="020B0604020202020204" pitchFamily="34" charset="0"/>
              <a:buChar char="•"/>
            </a:pPr>
            <a:r>
              <a:rPr lang="en-CA" sz="2800" dirty="0"/>
              <a:t>Roster Policy</a:t>
            </a:r>
          </a:p>
          <a:p>
            <a:pPr marL="1371600" lvl="2" indent="-457200">
              <a:spcAft>
                <a:spcPts val="600"/>
              </a:spcAft>
              <a:buFont typeface="Arial" panose="020B0604020202020204" pitchFamily="34" charset="0"/>
              <a:buChar char="•"/>
            </a:pPr>
            <a:r>
              <a:rPr lang="en-CA" sz="2000" dirty="0">
                <a:solidFill>
                  <a:srgbClr val="FF0000"/>
                </a:solidFill>
              </a:rPr>
              <a:t>Team rosters due no later than June 1</a:t>
            </a:r>
          </a:p>
          <a:p>
            <a:pPr marL="1371600" lvl="2" indent="-457200">
              <a:spcAft>
                <a:spcPts val="600"/>
              </a:spcAft>
              <a:buFont typeface="Arial" panose="020B0604020202020204" pitchFamily="34" charset="0"/>
              <a:buChar char="•"/>
            </a:pPr>
            <a:r>
              <a:rPr lang="en-CA" sz="2000" dirty="0">
                <a:solidFill>
                  <a:srgbClr val="FF0000"/>
                </a:solidFill>
              </a:rPr>
              <a:t>Submit via webpage</a:t>
            </a:r>
          </a:p>
          <a:p>
            <a:pPr marL="1371600" lvl="2" indent="-457200">
              <a:spcAft>
                <a:spcPts val="600"/>
              </a:spcAft>
              <a:buFont typeface="Arial" panose="020B0604020202020204" pitchFamily="34" charset="0"/>
              <a:buChar char="•"/>
            </a:pPr>
            <a:r>
              <a:rPr lang="en-CA" sz="2000" dirty="0">
                <a:solidFill>
                  <a:srgbClr val="FF0000"/>
                </a:solidFill>
              </a:rPr>
              <a:t>Teams can only use players on roster for playoffs</a:t>
            </a:r>
          </a:p>
          <a:p>
            <a:pPr marL="1371600" lvl="2" indent="-457200">
              <a:spcAft>
                <a:spcPts val="600"/>
              </a:spcAft>
              <a:buFont typeface="Arial" panose="020B0604020202020204" pitchFamily="34" charset="0"/>
              <a:buChar char="•"/>
            </a:pPr>
            <a:r>
              <a:rPr lang="en-CA" sz="2000" dirty="0">
                <a:solidFill>
                  <a:srgbClr val="FF0000"/>
                </a:solidFill>
              </a:rPr>
              <a:t>Maximum roster size of 25</a:t>
            </a:r>
          </a:p>
          <a:p>
            <a:pPr marL="1371600" lvl="2" indent="-457200">
              <a:spcAft>
                <a:spcPts val="600"/>
              </a:spcAft>
              <a:buFont typeface="Arial" panose="020B0604020202020204" pitchFamily="34" charset="0"/>
              <a:buChar char="•"/>
            </a:pPr>
            <a:r>
              <a:rPr lang="en-CA" sz="2000" dirty="0">
                <a:solidFill>
                  <a:srgbClr val="FF0000"/>
                </a:solidFill>
              </a:rPr>
              <a:t>Players cannot be on two roster in same Division</a:t>
            </a:r>
          </a:p>
          <a:p>
            <a:pPr marL="1371600" lvl="2" indent="-457200">
              <a:spcAft>
                <a:spcPts val="600"/>
              </a:spcAft>
              <a:buFont typeface="Arial" panose="020B0604020202020204" pitchFamily="34" charset="0"/>
              <a:buChar char="•"/>
            </a:pPr>
            <a:r>
              <a:rPr lang="en-CA" sz="2000" dirty="0">
                <a:solidFill>
                  <a:srgbClr val="FF0000"/>
                </a:solidFill>
              </a:rPr>
              <a:t>Failure to submit roster by due date will result in forfeited games after June 1 until roster is submitted</a:t>
            </a:r>
          </a:p>
          <a:p>
            <a:pPr marL="914400" lvl="1" indent="-457200">
              <a:spcAft>
                <a:spcPts val="600"/>
              </a:spcAft>
              <a:buFont typeface="Arial" panose="020B0604020202020204" pitchFamily="34" charset="0"/>
              <a:buChar char="•"/>
            </a:pPr>
            <a:r>
              <a:rPr lang="en-CA" sz="2800" dirty="0"/>
              <a:t>Uniform Policy</a:t>
            </a:r>
          </a:p>
          <a:p>
            <a:pPr marL="1371600" lvl="2" indent="-457200">
              <a:spcAft>
                <a:spcPts val="600"/>
              </a:spcAft>
              <a:buFont typeface="Arial" panose="020B0604020202020204" pitchFamily="34" charset="0"/>
              <a:buChar char="•"/>
            </a:pPr>
            <a:r>
              <a:rPr lang="en-CA" sz="2000" dirty="0">
                <a:solidFill>
                  <a:srgbClr val="FF0000"/>
                </a:solidFill>
              </a:rPr>
              <a:t>Minimum of 7 players should have matching uniforms</a:t>
            </a:r>
          </a:p>
          <a:p>
            <a:pPr marL="1371600" lvl="2" indent="-457200">
              <a:spcAft>
                <a:spcPts val="600"/>
              </a:spcAft>
              <a:buFont typeface="Arial" panose="020B0604020202020204" pitchFamily="34" charset="0"/>
              <a:buChar char="•"/>
            </a:pPr>
            <a:r>
              <a:rPr lang="en-CA" sz="2000" dirty="0">
                <a:solidFill>
                  <a:srgbClr val="FF0000"/>
                </a:solidFill>
              </a:rPr>
              <a:t>Jerseys are to include numbers</a:t>
            </a:r>
          </a:p>
          <a:p>
            <a:pPr marL="1371600" lvl="2" indent="-457200">
              <a:spcAft>
                <a:spcPts val="600"/>
              </a:spcAft>
              <a:buFont typeface="Arial" panose="020B0604020202020204" pitchFamily="34" charset="0"/>
              <a:buChar char="•"/>
            </a:pPr>
            <a:r>
              <a:rPr lang="en-CA" sz="2000" dirty="0">
                <a:solidFill>
                  <a:srgbClr val="FF0000"/>
                </a:solidFill>
              </a:rPr>
              <a:t>Caps are optional, but should match</a:t>
            </a:r>
          </a:p>
          <a:p>
            <a:pPr marL="1371600" lvl="2" indent="-457200">
              <a:spcAft>
                <a:spcPts val="600"/>
              </a:spcAft>
              <a:buFont typeface="Arial" panose="020B0604020202020204" pitchFamily="34" charset="0"/>
              <a:buChar char="•"/>
            </a:pPr>
            <a:r>
              <a:rPr lang="en-CA" sz="2000" dirty="0">
                <a:solidFill>
                  <a:srgbClr val="FF0000"/>
                </a:solidFill>
              </a:rPr>
              <a:t>Teams have until June 30 to comply</a:t>
            </a:r>
          </a:p>
        </p:txBody>
      </p:sp>
      <p:pic>
        <p:nvPicPr>
          <p:cNvPr id="5" name="Picture 4" descr="A picture containing whiteboard&#10;&#10;Description automatically generated">
            <a:extLst>
              <a:ext uri="{FF2B5EF4-FFF2-40B4-BE49-F238E27FC236}">
                <a16:creationId xmlns:a16="http://schemas.microsoft.com/office/drawing/2014/main" id="{4D34FF64-E18C-4ABE-B895-894C4BAA78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5859" y="1676029"/>
            <a:ext cx="3000375" cy="3048000"/>
          </a:xfrm>
          <a:prstGeom prst="rect">
            <a:avLst/>
          </a:prstGeom>
        </p:spPr>
      </p:pic>
    </p:spTree>
    <p:extLst>
      <p:ext uri="{BB962C8B-B14F-4D97-AF65-F5344CB8AC3E}">
        <p14:creationId xmlns:p14="http://schemas.microsoft.com/office/powerpoint/2010/main" val="2434573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1180504" y="222620"/>
            <a:ext cx="9624461" cy="628048"/>
          </a:xfrm>
          <a:solidFill>
            <a:schemeClr val="accent6">
              <a:lumMod val="60000"/>
              <a:lumOff val="40000"/>
            </a:schemeClr>
          </a:solidFill>
        </p:spPr>
        <p:txBody>
          <a:bodyPr>
            <a:normAutofit fontScale="90000"/>
          </a:bodyPr>
          <a:lstStyle/>
          <a:p>
            <a:pPr algn="ctr"/>
            <a:r>
              <a:rPr lang="en-CA" dirty="0"/>
              <a:t>Information Items (Kelly)</a:t>
            </a:r>
          </a:p>
        </p:txBody>
      </p:sp>
      <p:sp>
        <p:nvSpPr>
          <p:cNvPr id="3" name="Slide Number Placeholder 2">
            <a:extLst>
              <a:ext uri="{FF2B5EF4-FFF2-40B4-BE49-F238E27FC236}">
                <a16:creationId xmlns:a16="http://schemas.microsoft.com/office/drawing/2014/main" id="{AC1464AD-E1C7-4848-B326-9B07A7754AEB}"/>
              </a:ext>
            </a:extLst>
          </p:cNvPr>
          <p:cNvSpPr>
            <a:spLocks noGrp="1"/>
          </p:cNvSpPr>
          <p:nvPr>
            <p:ph type="sldNum" sz="quarter" idx="12"/>
          </p:nvPr>
        </p:nvSpPr>
        <p:spPr/>
        <p:txBody>
          <a:bodyPr/>
          <a:lstStyle/>
          <a:p>
            <a:fld id="{FAB69B05-8098-4314-A6E1-272A1D49D671}" type="slidenum">
              <a:rPr lang="en-CA" smtClean="0"/>
              <a:t>19</a:t>
            </a:fld>
            <a:endParaRPr lang="en-CA"/>
          </a:p>
        </p:txBody>
      </p:sp>
      <p:sp>
        <p:nvSpPr>
          <p:cNvPr id="7" name="TextBox 6">
            <a:extLst>
              <a:ext uri="{FF2B5EF4-FFF2-40B4-BE49-F238E27FC236}">
                <a16:creationId xmlns:a16="http://schemas.microsoft.com/office/drawing/2014/main" id="{6EC4243A-D1B1-4267-BE78-8B21F0F4D545}"/>
              </a:ext>
            </a:extLst>
          </p:cNvPr>
          <p:cNvSpPr txBox="1"/>
          <p:nvPr/>
        </p:nvSpPr>
        <p:spPr>
          <a:xfrm>
            <a:off x="840509" y="928834"/>
            <a:ext cx="10510982" cy="461665"/>
          </a:xfrm>
          <a:prstGeom prst="rect">
            <a:avLst/>
          </a:prstGeom>
          <a:noFill/>
        </p:spPr>
        <p:txBody>
          <a:bodyPr wrap="square">
            <a:spAutoFit/>
          </a:bodyPr>
          <a:lstStyle/>
          <a:p>
            <a:endParaRPr lang="en-CA" sz="2400" dirty="0"/>
          </a:p>
        </p:txBody>
      </p:sp>
      <p:sp>
        <p:nvSpPr>
          <p:cNvPr id="6" name="TextBox 5">
            <a:extLst>
              <a:ext uri="{FF2B5EF4-FFF2-40B4-BE49-F238E27FC236}">
                <a16:creationId xmlns:a16="http://schemas.microsoft.com/office/drawing/2014/main" id="{7E602607-B04C-4501-8088-AA5D302ADE3B}"/>
              </a:ext>
            </a:extLst>
          </p:cNvPr>
          <p:cNvSpPr txBox="1"/>
          <p:nvPr/>
        </p:nvSpPr>
        <p:spPr>
          <a:xfrm>
            <a:off x="385589" y="961460"/>
            <a:ext cx="9000782" cy="4970591"/>
          </a:xfrm>
          <a:prstGeom prst="rect">
            <a:avLst/>
          </a:prstGeom>
          <a:noFill/>
        </p:spPr>
        <p:txBody>
          <a:bodyPr wrap="square" rtlCol="0">
            <a:spAutoFit/>
          </a:bodyPr>
          <a:lstStyle/>
          <a:p>
            <a:pPr>
              <a:spcAft>
                <a:spcPts val="600"/>
              </a:spcAft>
            </a:pPr>
            <a:r>
              <a:rPr lang="en-CA" sz="2800" b="1" dirty="0"/>
              <a:t>Policies</a:t>
            </a:r>
          </a:p>
          <a:p>
            <a:pPr marL="914400" lvl="1" indent="-457200">
              <a:spcAft>
                <a:spcPts val="600"/>
              </a:spcAft>
              <a:buFont typeface="Arial" panose="020B0604020202020204" pitchFamily="34" charset="0"/>
              <a:buChar char="•"/>
            </a:pPr>
            <a:r>
              <a:rPr lang="en-CA" sz="2800" dirty="0"/>
              <a:t>Smoking Policy</a:t>
            </a:r>
          </a:p>
          <a:p>
            <a:pPr marL="1371600" lvl="2" indent="-457200">
              <a:spcAft>
                <a:spcPts val="600"/>
              </a:spcAft>
              <a:buFont typeface="Arial" panose="020B0604020202020204" pitchFamily="34" charset="0"/>
              <a:buChar char="•"/>
            </a:pPr>
            <a:r>
              <a:rPr lang="en-CA" sz="2000" dirty="0">
                <a:solidFill>
                  <a:srgbClr val="FF0000"/>
                </a:solidFill>
              </a:rPr>
              <a:t>SAMSPA is non-smoking except designated smoking areas</a:t>
            </a:r>
          </a:p>
          <a:p>
            <a:pPr marL="1371600" lvl="2" indent="-457200">
              <a:spcAft>
                <a:spcPts val="600"/>
              </a:spcAft>
              <a:buFont typeface="Arial" panose="020B0604020202020204" pitchFamily="34" charset="0"/>
              <a:buChar char="•"/>
            </a:pPr>
            <a:r>
              <a:rPr lang="en-CA" sz="2000" dirty="0">
                <a:solidFill>
                  <a:srgbClr val="FF0000"/>
                </a:solidFill>
              </a:rPr>
              <a:t>Last year, cigarette butts were found often at/in dugouts</a:t>
            </a:r>
          </a:p>
          <a:p>
            <a:pPr marL="914400" lvl="1" indent="-457200">
              <a:spcAft>
                <a:spcPts val="600"/>
              </a:spcAft>
              <a:buFont typeface="Arial" panose="020B0604020202020204" pitchFamily="34" charset="0"/>
              <a:buChar char="•"/>
            </a:pPr>
            <a:r>
              <a:rPr lang="en-CA" sz="2800" dirty="0"/>
              <a:t>Cannabis Policy</a:t>
            </a:r>
          </a:p>
          <a:p>
            <a:pPr marL="1371600" lvl="2" indent="-457200">
              <a:spcAft>
                <a:spcPts val="600"/>
              </a:spcAft>
              <a:buFont typeface="Arial" panose="020B0604020202020204" pitchFamily="34" charset="0"/>
              <a:buChar char="•"/>
            </a:pPr>
            <a:r>
              <a:rPr lang="en-CA" sz="2000" dirty="0">
                <a:solidFill>
                  <a:srgbClr val="FF0000"/>
                </a:solidFill>
              </a:rPr>
              <a:t>Our guidance on Cannabis restrictions come from the City of St. Albert</a:t>
            </a:r>
          </a:p>
          <a:p>
            <a:pPr marL="1371600" lvl="2" indent="-457200">
              <a:spcAft>
                <a:spcPts val="600"/>
              </a:spcAft>
              <a:buFont typeface="Arial" panose="020B0604020202020204" pitchFamily="34" charset="0"/>
              <a:buChar char="•"/>
            </a:pPr>
            <a:r>
              <a:rPr lang="en-CA" sz="2000" dirty="0">
                <a:solidFill>
                  <a:srgbClr val="FF0000"/>
                </a:solidFill>
              </a:rPr>
              <a:t>Space leased from the City is considered public and as such, </a:t>
            </a:r>
            <a:r>
              <a:rPr lang="en-CA" sz="2000" b="1" dirty="0">
                <a:solidFill>
                  <a:srgbClr val="FF0000"/>
                </a:solidFill>
              </a:rPr>
              <a:t>consumption of cannabis is not permitted at SAMSPA</a:t>
            </a:r>
            <a:endParaRPr lang="en-CA" sz="2800" dirty="0"/>
          </a:p>
          <a:p>
            <a:pPr lvl="2">
              <a:spcAft>
                <a:spcPts val="600"/>
              </a:spcAft>
            </a:pPr>
            <a:endParaRPr lang="en-CA" sz="2000" dirty="0">
              <a:solidFill>
                <a:srgbClr val="FF0000"/>
              </a:solidFill>
            </a:endParaRPr>
          </a:p>
          <a:p>
            <a:pPr lvl="1">
              <a:spcAft>
                <a:spcPts val="600"/>
              </a:spcAft>
            </a:pPr>
            <a:r>
              <a:rPr lang="en-CA" sz="2400" dirty="0">
                <a:solidFill>
                  <a:srgbClr val="FF0000"/>
                </a:solidFill>
              </a:rPr>
              <a:t>Please review all policies and rules on the SAMSPA website and ensure your players are familiar with them.  </a:t>
            </a:r>
          </a:p>
          <a:p>
            <a:pPr>
              <a:spcAft>
                <a:spcPts val="600"/>
              </a:spcAft>
            </a:pPr>
            <a:endParaRPr lang="en-CA" sz="2000" dirty="0"/>
          </a:p>
        </p:txBody>
      </p:sp>
      <p:pic>
        <p:nvPicPr>
          <p:cNvPr id="5" name="Picture 4" descr="A picture containing whiteboard&#10;&#10;Description automatically generated">
            <a:extLst>
              <a:ext uri="{FF2B5EF4-FFF2-40B4-BE49-F238E27FC236}">
                <a16:creationId xmlns:a16="http://schemas.microsoft.com/office/drawing/2014/main" id="{4D34FF64-E18C-4ABE-B895-894C4BAA78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1163" y="1572772"/>
            <a:ext cx="2743200" cy="3048000"/>
          </a:xfrm>
          <a:prstGeom prst="rect">
            <a:avLst/>
          </a:prstGeom>
        </p:spPr>
      </p:pic>
    </p:spTree>
    <p:extLst>
      <p:ext uri="{BB962C8B-B14F-4D97-AF65-F5344CB8AC3E}">
        <p14:creationId xmlns:p14="http://schemas.microsoft.com/office/powerpoint/2010/main" val="4066185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838200" y="136525"/>
            <a:ext cx="10515600" cy="628048"/>
          </a:xfrm>
          <a:solidFill>
            <a:schemeClr val="accent6">
              <a:lumMod val="60000"/>
              <a:lumOff val="40000"/>
            </a:schemeClr>
          </a:solidFill>
        </p:spPr>
        <p:txBody>
          <a:bodyPr>
            <a:normAutofit fontScale="90000"/>
          </a:bodyPr>
          <a:lstStyle/>
          <a:p>
            <a:pPr algn="ctr"/>
            <a:r>
              <a:rPr lang="en-CA"/>
              <a:t>AGENDA</a:t>
            </a:r>
            <a:endParaRPr lang="en-CA" dirty="0"/>
          </a:p>
        </p:txBody>
      </p:sp>
      <p:sp>
        <p:nvSpPr>
          <p:cNvPr id="3" name="Slide Number Placeholder 2">
            <a:extLst>
              <a:ext uri="{FF2B5EF4-FFF2-40B4-BE49-F238E27FC236}">
                <a16:creationId xmlns:a16="http://schemas.microsoft.com/office/drawing/2014/main" id="{3C98759C-D9FD-4CAB-95B9-2991F6D648B3}"/>
              </a:ext>
            </a:extLst>
          </p:cNvPr>
          <p:cNvSpPr>
            <a:spLocks noGrp="1"/>
          </p:cNvSpPr>
          <p:nvPr>
            <p:ph type="sldNum" sz="quarter" idx="12"/>
          </p:nvPr>
        </p:nvSpPr>
        <p:spPr/>
        <p:txBody>
          <a:bodyPr/>
          <a:lstStyle/>
          <a:p>
            <a:fld id="{FAB69B05-8098-4314-A6E1-272A1D49D671}" type="slidenum">
              <a:rPr lang="en-CA" smtClean="0"/>
              <a:t>2</a:t>
            </a:fld>
            <a:endParaRPr lang="en-CA"/>
          </a:p>
        </p:txBody>
      </p:sp>
      <p:sp>
        <p:nvSpPr>
          <p:cNvPr id="6" name="TextBox 5">
            <a:extLst>
              <a:ext uri="{FF2B5EF4-FFF2-40B4-BE49-F238E27FC236}">
                <a16:creationId xmlns:a16="http://schemas.microsoft.com/office/drawing/2014/main" id="{3A65AB2F-1129-4547-AB05-78E4C16040D8}"/>
              </a:ext>
            </a:extLst>
          </p:cNvPr>
          <p:cNvSpPr txBox="1"/>
          <p:nvPr/>
        </p:nvSpPr>
        <p:spPr>
          <a:xfrm>
            <a:off x="1169043" y="781387"/>
            <a:ext cx="6655443" cy="5940088"/>
          </a:xfrm>
          <a:prstGeom prst="rect">
            <a:avLst/>
          </a:prstGeom>
          <a:noFill/>
        </p:spPr>
        <p:txBody>
          <a:bodyPr wrap="square" rtlCol="0">
            <a:spAutoFit/>
          </a:bodyPr>
          <a:lstStyle/>
          <a:p>
            <a:pPr marL="342900" indent="-342900">
              <a:buAutoNum type="arabicPeriod"/>
            </a:pPr>
            <a:r>
              <a:rPr lang="en-CA" sz="2000" dirty="0"/>
              <a:t>Quorum / Minutes (VOTE) / Agenda (VOTE)</a:t>
            </a:r>
          </a:p>
          <a:p>
            <a:pPr marL="342900" indent="-342900">
              <a:buAutoNum type="arabicPeriod"/>
            </a:pPr>
            <a:r>
              <a:rPr lang="en-CA" sz="2000" dirty="0"/>
              <a:t>Updates</a:t>
            </a:r>
          </a:p>
          <a:p>
            <a:pPr marL="800100" lvl="1" indent="-342900">
              <a:buFont typeface="Arial" panose="020B0604020202020204" pitchFamily="34" charset="0"/>
              <a:buChar char="•"/>
            </a:pPr>
            <a:r>
              <a:rPr lang="en-CA" sz="2000" dirty="0"/>
              <a:t>League Updates</a:t>
            </a:r>
          </a:p>
          <a:p>
            <a:pPr marL="800100" lvl="1" indent="-342900">
              <a:buFont typeface="Arial" panose="020B0604020202020204" pitchFamily="34" charset="0"/>
              <a:buChar char="•"/>
            </a:pPr>
            <a:r>
              <a:rPr lang="en-CA" sz="2000" dirty="0"/>
              <a:t>Board Member Portfolios / Committees</a:t>
            </a:r>
          </a:p>
          <a:p>
            <a:pPr marL="800100" lvl="1" indent="-342900">
              <a:buFont typeface="Arial" panose="020B0604020202020204" pitchFamily="34" charset="0"/>
              <a:buChar char="•"/>
            </a:pPr>
            <a:r>
              <a:rPr lang="en-CA" sz="2000" dirty="0"/>
              <a:t>Budget Presentation (VOTE)</a:t>
            </a:r>
          </a:p>
          <a:p>
            <a:pPr marL="800100" lvl="1" indent="-342900">
              <a:buFont typeface="Arial" panose="020B0604020202020204" pitchFamily="34" charset="0"/>
              <a:buChar char="•"/>
            </a:pPr>
            <a:r>
              <a:rPr lang="en-CA" sz="2000" dirty="0"/>
              <a:t>Fundraising Initiative </a:t>
            </a:r>
            <a:br>
              <a:rPr lang="en-CA" sz="2000" dirty="0"/>
            </a:br>
            <a:endParaRPr lang="en-CA" sz="2000" dirty="0">
              <a:solidFill>
                <a:srgbClr val="FF0000"/>
              </a:solidFill>
            </a:endParaRPr>
          </a:p>
          <a:p>
            <a:pPr marL="342900" indent="-342900">
              <a:buAutoNum type="arabicPeriod"/>
            </a:pPr>
            <a:r>
              <a:rPr lang="en-CA" sz="2000" dirty="0"/>
              <a:t>Advertising Incentive Program</a:t>
            </a:r>
            <a:br>
              <a:rPr lang="en-CA" sz="2000" dirty="0"/>
            </a:br>
            <a:endParaRPr lang="en-CA" sz="2000" dirty="0"/>
          </a:p>
          <a:p>
            <a:pPr marL="342900" indent="-342900">
              <a:buAutoNum type="arabicPeriod"/>
            </a:pPr>
            <a:r>
              <a:rPr lang="en-CA" sz="2000" dirty="0"/>
              <a:t>Information Items</a:t>
            </a:r>
          </a:p>
          <a:p>
            <a:pPr marL="800100" lvl="1" indent="-342900">
              <a:buFont typeface="Arial" panose="020B0604020202020204" pitchFamily="34" charset="0"/>
              <a:buChar char="•"/>
            </a:pPr>
            <a:r>
              <a:rPr lang="en-CA" sz="2000" dirty="0"/>
              <a:t>Spring Work Bee</a:t>
            </a:r>
          </a:p>
          <a:p>
            <a:pPr marL="800100" lvl="1" indent="-342900">
              <a:buFont typeface="Arial" panose="020B0604020202020204" pitchFamily="34" charset="0"/>
              <a:buChar char="•"/>
            </a:pPr>
            <a:r>
              <a:rPr lang="en-CA" sz="2000" dirty="0"/>
              <a:t>Policy Review</a:t>
            </a:r>
          </a:p>
          <a:p>
            <a:pPr marL="800100" lvl="1" indent="-342900">
              <a:buFont typeface="Arial" panose="020B0604020202020204" pitchFamily="34" charset="0"/>
              <a:buChar char="•"/>
            </a:pPr>
            <a:r>
              <a:rPr lang="en-CA" sz="2000" dirty="0"/>
              <a:t>League Procedures</a:t>
            </a:r>
          </a:p>
          <a:p>
            <a:pPr marL="800100" lvl="1" indent="-342900">
              <a:buFont typeface="Arial" panose="020B0604020202020204" pitchFamily="34" charset="0"/>
              <a:buChar char="•"/>
            </a:pPr>
            <a:r>
              <a:rPr lang="en-CA" sz="2000" dirty="0"/>
              <a:t>League Communications</a:t>
            </a:r>
            <a:br>
              <a:rPr lang="en-CA" sz="2000" dirty="0"/>
            </a:br>
            <a:endParaRPr lang="en-CA" sz="2000" dirty="0"/>
          </a:p>
          <a:p>
            <a:pPr marL="342900" indent="-342900">
              <a:buFont typeface="+mj-lt"/>
              <a:buAutoNum type="arabicPeriod"/>
            </a:pPr>
            <a:r>
              <a:rPr lang="en-CA" sz="2000" dirty="0"/>
              <a:t>Rule Changes </a:t>
            </a:r>
          </a:p>
          <a:p>
            <a:pPr marL="342900" indent="-342900">
              <a:buFont typeface="+mj-lt"/>
              <a:buAutoNum type="arabicPeriod"/>
            </a:pPr>
            <a:r>
              <a:rPr lang="en-CA" sz="2000" dirty="0"/>
              <a:t>Divisional Alignment</a:t>
            </a:r>
          </a:p>
          <a:p>
            <a:pPr marL="342900" indent="-342900">
              <a:buFont typeface="+mj-lt"/>
              <a:buAutoNum type="arabicPeriod"/>
            </a:pPr>
            <a:r>
              <a:rPr lang="en-CA" sz="2000" dirty="0"/>
              <a:t>New Business</a:t>
            </a:r>
          </a:p>
          <a:p>
            <a:pPr marL="342900" indent="-342900">
              <a:buFont typeface="+mj-lt"/>
              <a:buAutoNum type="arabicPeriod"/>
            </a:pPr>
            <a:r>
              <a:rPr lang="en-CA" sz="2000" dirty="0"/>
              <a:t>Adjourn (VOTE)</a:t>
            </a:r>
          </a:p>
        </p:txBody>
      </p:sp>
      <p:sp>
        <p:nvSpPr>
          <p:cNvPr id="8" name="TextBox 7">
            <a:extLst>
              <a:ext uri="{FF2B5EF4-FFF2-40B4-BE49-F238E27FC236}">
                <a16:creationId xmlns:a16="http://schemas.microsoft.com/office/drawing/2014/main" id="{3D729847-F64D-41AF-9C65-9BE14BEC0594}"/>
              </a:ext>
            </a:extLst>
          </p:cNvPr>
          <p:cNvSpPr txBox="1"/>
          <p:nvPr/>
        </p:nvSpPr>
        <p:spPr>
          <a:xfrm>
            <a:off x="8075576" y="781387"/>
            <a:ext cx="3278224" cy="5632311"/>
          </a:xfrm>
          <a:prstGeom prst="rect">
            <a:avLst/>
          </a:prstGeom>
          <a:noFill/>
        </p:spPr>
        <p:txBody>
          <a:bodyPr wrap="square" rtlCol="0">
            <a:spAutoFit/>
          </a:bodyPr>
          <a:lstStyle/>
          <a:p>
            <a:r>
              <a:rPr lang="en-CA" sz="2000" i="1" dirty="0">
                <a:solidFill>
                  <a:srgbClr val="FF0000"/>
                </a:solidFill>
              </a:rPr>
              <a:t>Darren		10:05</a:t>
            </a:r>
          </a:p>
          <a:p>
            <a:br>
              <a:rPr lang="en-CA" sz="2000" i="1" dirty="0">
                <a:solidFill>
                  <a:srgbClr val="FF0000"/>
                </a:solidFill>
              </a:rPr>
            </a:br>
            <a:r>
              <a:rPr lang="en-CA" sz="2000" i="1" dirty="0">
                <a:solidFill>
                  <a:srgbClr val="FF0000"/>
                </a:solidFill>
              </a:rPr>
              <a:t>Joel			10:15</a:t>
            </a:r>
          </a:p>
          <a:p>
            <a:r>
              <a:rPr lang="en-CA" sz="2000" i="1" dirty="0">
                <a:solidFill>
                  <a:srgbClr val="FF0000"/>
                </a:solidFill>
              </a:rPr>
              <a:t>Joel			10:25		</a:t>
            </a:r>
          </a:p>
          <a:p>
            <a:pPr marL="0" lvl="1"/>
            <a:r>
              <a:rPr lang="en-CA" sz="2000" i="1" dirty="0">
                <a:solidFill>
                  <a:srgbClr val="FF0000"/>
                </a:solidFill>
              </a:rPr>
              <a:t>Brian		10:30</a:t>
            </a:r>
          </a:p>
          <a:p>
            <a:pPr marL="0" lvl="1"/>
            <a:r>
              <a:rPr lang="en-CA" sz="2000" i="1" dirty="0">
                <a:solidFill>
                  <a:srgbClr val="FF0000"/>
                </a:solidFill>
              </a:rPr>
              <a:t>Lynda		10:55</a:t>
            </a:r>
            <a:br>
              <a:rPr lang="en-CA" sz="2000" i="1" dirty="0">
                <a:solidFill>
                  <a:srgbClr val="FF0000"/>
                </a:solidFill>
              </a:rPr>
            </a:br>
            <a:br>
              <a:rPr lang="en-CA" sz="2000" i="1" dirty="0">
                <a:solidFill>
                  <a:srgbClr val="FF0000"/>
                </a:solidFill>
              </a:rPr>
            </a:br>
            <a:r>
              <a:rPr lang="en-CA" sz="2000" i="1" dirty="0">
                <a:solidFill>
                  <a:srgbClr val="FF0000"/>
                </a:solidFill>
              </a:rPr>
              <a:t>Wayne		11:00</a:t>
            </a:r>
            <a:br>
              <a:rPr lang="en-CA" sz="2000" i="1" dirty="0">
                <a:solidFill>
                  <a:srgbClr val="FF0000"/>
                </a:solidFill>
              </a:rPr>
            </a:br>
            <a:br>
              <a:rPr lang="en-CA" sz="2000" i="1" dirty="0">
                <a:solidFill>
                  <a:srgbClr val="FF0000"/>
                </a:solidFill>
              </a:rPr>
            </a:br>
            <a:r>
              <a:rPr lang="en-CA" sz="2000" i="1" dirty="0">
                <a:solidFill>
                  <a:srgbClr val="FF0000"/>
                </a:solidFill>
              </a:rPr>
              <a:t>Joel	/ Kelly	11:10</a:t>
            </a:r>
          </a:p>
          <a:p>
            <a:br>
              <a:rPr lang="en-CA" sz="2000" i="1" dirty="0">
                <a:solidFill>
                  <a:srgbClr val="FF0000"/>
                </a:solidFill>
              </a:rPr>
            </a:br>
            <a:br>
              <a:rPr lang="en-CA" sz="2000" i="1" dirty="0">
                <a:solidFill>
                  <a:srgbClr val="FF0000"/>
                </a:solidFill>
              </a:rPr>
            </a:br>
            <a:endParaRPr lang="en-CA" sz="2000" i="1" dirty="0">
              <a:solidFill>
                <a:srgbClr val="FF0000"/>
              </a:solidFill>
            </a:endParaRPr>
          </a:p>
          <a:p>
            <a:br>
              <a:rPr lang="en-CA" sz="2000" i="1" dirty="0">
                <a:solidFill>
                  <a:srgbClr val="FF0000"/>
                </a:solidFill>
              </a:rPr>
            </a:br>
            <a:br>
              <a:rPr lang="en-CA" sz="2000" i="1" dirty="0">
                <a:solidFill>
                  <a:srgbClr val="FF0000"/>
                </a:solidFill>
              </a:rPr>
            </a:br>
            <a:r>
              <a:rPr lang="en-CA" sz="2000" i="1" dirty="0">
                <a:solidFill>
                  <a:srgbClr val="FF0000"/>
                </a:solidFill>
              </a:rPr>
              <a:t>Kelly/Darren	11:30</a:t>
            </a:r>
          </a:p>
          <a:p>
            <a:r>
              <a:rPr lang="en-CA" sz="2000" i="1" dirty="0">
                <a:solidFill>
                  <a:srgbClr val="FF0000"/>
                </a:solidFill>
              </a:rPr>
              <a:t>Joel			11:40</a:t>
            </a:r>
          </a:p>
          <a:p>
            <a:r>
              <a:rPr lang="en-CA" sz="2000" i="1" dirty="0">
                <a:solidFill>
                  <a:srgbClr val="FF0000"/>
                </a:solidFill>
              </a:rPr>
              <a:t>Joel			11:45</a:t>
            </a:r>
            <a:endParaRPr lang="en-CA" sz="2400" i="1" dirty="0">
              <a:solidFill>
                <a:srgbClr val="FF0000"/>
              </a:solidFill>
            </a:endParaRPr>
          </a:p>
        </p:txBody>
      </p:sp>
    </p:spTree>
    <p:extLst>
      <p:ext uri="{BB962C8B-B14F-4D97-AF65-F5344CB8AC3E}">
        <p14:creationId xmlns:p14="http://schemas.microsoft.com/office/powerpoint/2010/main" val="41241416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1180504" y="222620"/>
            <a:ext cx="9624461" cy="628048"/>
          </a:xfrm>
          <a:solidFill>
            <a:schemeClr val="accent6">
              <a:lumMod val="60000"/>
              <a:lumOff val="40000"/>
            </a:schemeClr>
          </a:solidFill>
        </p:spPr>
        <p:txBody>
          <a:bodyPr>
            <a:normAutofit fontScale="90000"/>
          </a:bodyPr>
          <a:lstStyle/>
          <a:p>
            <a:pPr algn="ctr"/>
            <a:r>
              <a:rPr lang="en-CA" dirty="0"/>
              <a:t>Information Items (Joel)</a:t>
            </a:r>
            <a:endParaRPr lang="en-CA" dirty="0">
              <a:solidFill>
                <a:srgbClr val="FF0000"/>
              </a:solidFill>
            </a:endParaRPr>
          </a:p>
        </p:txBody>
      </p:sp>
      <p:sp>
        <p:nvSpPr>
          <p:cNvPr id="3" name="Slide Number Placeholder 2">
            <a:extLst>
              <a:ext uri="{FF2B5EF4-FFF2-40B4-BE49-F238E27FC236}">
                <a16:creationId xmlns:a16="http://schemas.microsoft.com/office/drawing/2014/main" id="{AC1464AD-E1C7-4848-B326-9B07A7754AEB}"/>
              </a:ext>
            </a:extLst>
          </p:cNvPr>
          <p:cNvSpPr>
            <a:spLocks noGrp="1"/>
          </p:cNvSpPr>
          <p:nvPr>
            <p:ph type="sldNum" sz="quarter" idx="12"/>
          </p:nvPr>
        </p:nvSpPr>
        <p:spPr/>
        <p:txBody>
          <a:bodyPr/>
          <a:lstStyle/>
          <a:p>
            <a:fld id="{FAB69B05-8098-4314-A6E1-272A1D49D671}" type="slidenum">
              <a:rPr lang="en-CA" smtClean="0"/>
              <a:t>20</a:t>
            </a:fld>
            <a:endParaRPr lang="en-CA"/>
          </a:p>
        </p:txBody>
      </p:sp>
      <p:sp>
        <p:nvSpPr>
          <p:cNvPr id="7" name="TextBox 6">
            <a:extLst>
              <a:ext uri="{FF2B5EF4-FFF2-40B4-BE49-F238E27FC236}">
                <a16:creationId xmlns:a16="http://schemas.microsoft.com/office/drawing/2014/main" id="{6EC4243A-D1B1-4267-BE78-8B21F0F4D545}"/>
              </a:ext>
            </a:extLst>
          </p:cNvPr>
          <p:cNvSpPr txBox="1"/>
          <p:nvPr/>
        </p:nvSpPr>
        <p:spPr>
          <a:xfrm>
            <a:off x="840509" y="928834"/>
            <a:ext cx="10510982" cy="461665"/>
          </a:xfrm>
          <a:prstGeom prst="rect">
            <a:avLst/>
          </a:prstGeom>
          <a:noFill/>
        </p:spPr>
        <p:txBody>
          <a:bodyPr wrap="square">
            <a:spAutoFit/>
          </a:bodyPr>
          <a:lstStyle/>
          <a:p>
            <a:endParaRPr lang="en-CA" sz="2400" dirty="0"/>
          </a:p>
        </p:txBody>
      </p:sp>
      <p:sp>
        <p:nvSpPr>
          <p:cNvPr id="6" name="TextBox 5">
            <a:extLst>
              <a:ext uri="{FF2B5EF4-FFF2-40B4-BE49-F238E27FC236}">
                <a16:creationId xmlns:a16="http://schemas.microsoft.com/office/drawing/2014/main" id="{7E602607-B04C-4501-8088-AA5D302ADE3B}"/>
              </a:ext>
            </a:extLst>
          </p:cNvPr>
          <p:cNvSpPr txBox="1"/>
          <p:nvPr/>
        </p:nvSpPr>
        <p:spPr>
          <a:xfrm>
            <a:off x="5178751" y="850668"/>
            <a:ext cx="6819544" cy="5986254"/>
          </a:xfrm>
          <a:prstGeom prst="rect">
            <a:avLst/>
          </a:prstGeom>
          <a:noFill/>
        </p:spPr>
        <p:txBody>
          <a:bodyPr wrap="square" rtlCol="0">
            <a:spAutoFit/>
          </a:bodyPr>
          <a:lstStyle/>
          <a:p>
            <a:pPr>
              <a:spcAft>
                <a:spcPts val="600"/>
              </a:spcAft>
            </a:pPr>
            <a:r>
              <a:rPr lang="en-CA" sz="2800" b="1" dirty="0"/>
              <a:t>League Procedures</a:t>
            </a:r>
          </a:p>
          <a:p>
            <a:pPr marL="914400" lvl="1" indent="-457200">
              <a:spcAft>
                <a:spcPts val="600"/>
              </a:spcAft>
              <a:buFont typeface="Arial" panose="020B0604020202020204" pitchFamily="34" charset="0"/>
              <a:buChar char="•"/>
            </a:pPr>
            <a:r>
              <a:rPr lang="en-CA" sz="2400" dirty="0"/>
              <a:t>Player Waitlist</a:t>
            </a:r>
          </a:p>
          <a:p>
            <a:pPr marL="1371600" lvl="2" indent="-457200">
              <a:spcAft>
                <a:spcPts val="600"/>
              </a:spcAft>
              <a:buFont typeface="Arial" panose="020B0604020202020204" pitchFamily="34" charset="0"/>
              <a:buChar char="•"/>
            </a:pPr>
            <a:r>
              <a:rPr lang="en-CA" sz="2000" dirty="0">
                <a:solidFill>
                  <a:srgbClr val="FF0000"/>
                </a:solidFill>
              </a:rPr>
              <a:t>We have 14 players looking for teams on website</a:t>
            </a:r>
          </a:p>
          <a:p>
            <a:pPr marL="914400" lvl="1" indent="-457200">
              <a:spcAft>
                <a:spcPts val="600"/>
              </a:spcAft>
              <a:buFont typeface="Arial" panose="020B0604020202020204" pitchFamily="34" charset="0"/>
              <a:buChar char="•"/>
            </a:pPr>
            <a:r>
              <a:rPr lang="en-CA" sz="2400" dirty="0"/>
              <a:t>Protests</a:t>
            </a:r>
          </a:p>
          <a:p>
            <a:pPr marL="1371600" lvl="2" indent="-457200">
              <a:spcAft>
                <a:spcPts val="600"/>
              </a:spcAft>
              <a:buFont typeface="Arial" panose="020B0604020202020204" pitchFamily="34" charset="0"/>
              <a:buChar char="•"/>
            </a:pPr>
            <a:r>
              <a:rPr lang="en-CA" sz="2000" dirty="0">
                <a:solidFill>
                  <a:srgbClr val="FF0000"/>
                </a:solidFill>
              </a:rPr>
              <a:t>File protests with SAMSPA Operations Coordinator at </a:t>
            </a:r>
            <a:r>
              <a:rPr lang="en-CA" sz="2000" dirty="0">
                <a:solidFill>
                  <a:srgbClr val="FF0000"/>
                </a:solidFill>
                <a:hlinkClick r:id="rId3"/>
              </a:rPr>
              <a:t>admin@samspaslowpitch.com</a:t>
            </a:r>
            <a:r>
              <a:rPr lang="en-CA" sz="2000" dirty="0">
                <a:solidFill>
                  <a:srgbClr val="FF0000"/>
                </a:solidFill>
              </a:rPr>
              <a:t> </a:t>
            </a:r>
          </a:p>
          <a:p>
            <a:pPr marL="914400" lvl="1" indent="-457200">
              <a:spcAft>
                <a:spcPts val="600"/>
              </a:spcAft>
              <a:buFont typeface="Arial" panose="020B0604020202020204" pitchFamily="34" charset="0"/>
              <a:buChar char="•"/>
            </a:pPr>
            <a:r>
              <a:rPr lang="en-CA" sz="2400" dirty="0"/>
              <a:t>Game Sheets </a:t>
            </a:r>
          </a:p>
          <a:p>
            <a:pPr marL="1371600" lvl="2" indent="-457200">
              <a:spcAft>
                <a:spcPts val="600"/>
              </a:spcAft>
              <a:buFont typeface="Arial" panose="020B0604020202020204" pitchFamily="34" charset="0"/>
              <a:buChar char="•"/>
            </a:pPr>
            <a:r>
              <a:rPr lang="en-CA" sz="2000" dirty="0">
                <a:solidFill>
                  <a:srgbClr val="FF0000"/>
                </a:solidFill>
              </a:rPr>
              <a:t>Keep until end of season</a:t>
            </a:r>
          </a:p>
          <a:p>
            <a:pPr marL="914400" lvl="1" indent="-457200">
              <a:spcAft>
                <a:spcPts val="600"/>
              </a:spcAft>
              <a:buFont typeface="Arial" panose="020B0604020202020204" pitchFamily="34" charset="0"/>
              <a:buChar char="•"/>
            </a:pPr>
            <a:r>
              <a:rPr lang="en-CA" sz="2400" dirty="0"/>
              <a:t>Posting Scores</a:t>
            </a:r>
          </a:p>
          <a:p>
            <a:pPr marL="1371600" lvl="2" indent="-457200">
              <a:spcAft>
                <a:spcPts val="600"/>
              </a:spcAft>
              <a:buFont typeface="Arial" panose="020B0604020202020204" pitchFamily="34" charset="0"/>
              <a:buChar char="•"/>
            </a:pPr>
            <a:r>
              <a:rPr lang="en-CA" sz="2000" dirty="0">
                <a:solidFill>
                  <a:srgbClr val="FF0000"/>
                </a:solidFill>
              </a:rPr>
              <a:t>Post via website or app (TBD) by winning team no later than next day</a:t>
            </a:r>
          </a:p>
          <a:p>
            <a:pPr marL="914400" lvl="1" indent="-457200">
              <a:spcAft>
                <a:spcPts val="600"/>
              </a:spcAft>
              <a:buFont typeface="Arial" panose="020B0604020202020204" pitchFamily="34" charset="0"/>
              <a:buChar char="•"/>
            </a:pPr>
            <a:r>
              <a:rPr lang="en-CA" sz="2400" dirty="0"/>
              <a:t>Cancellations / Defaults</a:t>
            </a:r>
          </a:p>
          <a:p>
            <a:pPr marL="1371600" lvl="2" indent="-457200">
              <a:spcAft>
                <a:spcPts val="600"/>
              </a:spcAft>
              <a:buFont typeface="Arial" panose="020B0604020202020204" pitchFamily="34" charset="0"/>
              <a:buChar char="•"/>
            </a:pPr>
            <a:r>
              <a:rPr lang="en-CA" sz="2000" dirty="0">
                <a:solidFill>
                  <a:srgbClr val="FF0000"/>
                </a:solidFill>
              </a:rPr>
              <a:t>Must provide 24 hours notice for cancellation otherwise subject to a $100 fine</a:t>
            </a:r>
          </a:p>
          <a:p>
            <a:pPr marL="1371600" lvl="2" indent="-457200">
              <a:spcAft>
                <a:spcPts val="600"/>
              </a:spcAft>
              <a:buFont typeface="Arial" panose="020B0604020202020204" pitchFamily="34" charset="0"/>
              <a:buChar char="•"/>
            </a:pPr>
            <a:r>
              <a:rPr lang="en-CA" sz="2000" dirty="0">
                <a:solidFill>
                  <a:srgbClr val="FF0000"/>
                </a:solidFill>
              </a:rPr>
              <a:t>Add note about reschedule opportunities</a:t>
            </a:r>
          </a:p>
        </p:txBody>
      </p:sp>
      <p:pic>
        <p:nvPicPr>
          <p:cNvPr id="8" name="Picture 7" descr="Icon&#10;&#10;Description automatically generated">
            <a:extLst>
              <a:ext uri="{FF2B5EF4-FFF2-40B4-BE49-F238E27FC236}">
                <a16:creationId xmlns:a16="http://schemas.microsoft.com/office/drawing/2014/main" id="{9892A299-03F9-4C28-AF49-D055DDA6D4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4255" y="1238093"/>
            <a:ext cx="2190750" cy="2095500"/>
          </a:xfrm>
          <a:prstGeom prst="rect">
            <a:avLst/>
          </a:prstGeom>
        </p:spPr>
      </p:pic>
      <p:sp>
        <p:nvSpPr>
          <p:cNvPr id="9" name="Rectangle: Rounded Corners 8">
            <a:extLst>
              <a:ext uri="{FF2B5EF4-FFF2-40B4-BE49-F238E27FC236}">
                <a16:creationId xmlns:a16="http://schemas.microsoft.com/office/drawing/2014/main" id="{DFCB3363-D5D4-4835-B6DE-02DF96E19F9C}"/>
              </a:ext>
            </a:extLst>
          </p:cNvPr>
          <p:cNvSpPr/>
          <p:nvPr/>
        </p:nvSpPr>
        <p:spPr>
          <a:xfrm>
            <a:off x="623842" y="3819970"/>
            <a:ext cx="4554909" cy="2536380"/>
          </a:xfrm>
          <a:prstGeom prst="roundRect">
            <a:avLst/>
          </a:prstGeom>
          <a:solidFill>
            <a:schemeClr val="accent1">
              <a:lumMod val="20000"/>
              <a:lumOff val="80000"/>
            </a:schemeClr>
          </a:solidFill>
          <a:ln/>
        </p:spPr>
        <p:style>
          <a:lnRef idx="1">
            <a:schemeClr val="accent1"/>
          </a:lnRef>
          <a:fillRef idx="2">
            <a:schemeClr val="accent1"/>
          </a:fillRef>
          <a:effectRef idx="1">
            <a:schemeClr val="accent1"/>
          </a:effectRef>
          <a:fontRef idx="minor">
            <a:schemeClr val="dk1"/>
          </a:fontRef>
        </p:style>
        <p:txBody>
          <a:bodyPr rtlCol="0" anchor="t"/>
          <a:lstStyle/>
          <a:p>
            <a:pPr algn="ctr"/>
            <a:r>
              <a:rPr lang="en-CA" sz="2000" b="1" dirty="0">
                <a:solidFill>
                  <a:srgbClr val="FF0000"/>
                </a:solidFill>
              </a:rPr>
              <a:t>Key Dates</a:t>
            </a:r>
            <a:br>
              <a:rPr lang="en-CA" sz="2000" b="1" dirty="0">
                <a:solidFill>
                  <a:srgbClr val="FF0000"/>
                </a:solidFill>
              </a:rPr>
            </a:br>
            <a:endParaRPr lang="en-CA" sz="1200" b="1" dirty="0">
              <a:solidFill>
                <a:srgbClr val="FF0000"/>
              </a:solidFill>
            </a:endParaRPr>
          </a:p>
          <a:p>
            <a:pPr>
              <a:spcAft>
                <a:spcPts val="1200"/>
              </a:spcAft>
            </a:pPr>
            <a:r>
              <a:rPr lang="en-CA" sz="2000" b="1" dirty="0">
                <a:solidFill>
                  <a:schemeClr val="accent1">
                    <a:lumMod val="50000"/>
                  </a:schemeClr>
                </a:solidFill>
              </a:rPr>
              <a:t>Schedule Release:	April 16, 2024 </a:t>
            </a:r>
          </a:p>
          <a:p>
            <a:pPr>
              <a:spcAft>
                <a:spcPts val="1200"/>
              </a:spcAft>
            </a:pPr>
            <a:r>
              <a:rPr lang="en-CA" sz="2000" b="1" dirty="0">
                <a:solidFill>
                  <a:schemeClr val="accent1">
                    <a:lumMod val="50000"/>
                  </a:schemeClr>
                </a:solidFill>
              </a:rPr>
              <a:t>League Start:  		April 29, 2024</a:t>
            </a:r>
          </a:p>
          <a:p>
            <a:pPr>
              <a:spcAft>
                <a:spcPts val="1200"/>
              </a:spcAft>
            </a:pPr>
            <a:r>
              <a:rPr lang="en-CA" sz="2000" b="1" dirty="0">
                <a:solidFill>
                  <a:schemeClr val="accent1">
                    <a:lumMod val="50000"/>
                  </a:schemeClr>
                </a:solidFill>
              </a:rPr>
              <a:t>Cages Open:			TBD</a:t>
            </a:r>
          </a:p>
          <a:p>
            <a:pPr>
              <a:spcAft>
                <a:spcPts val="1200"/>
              </a:spcAft>
            </a:pPr>
            <a:r>
              <a:rPr lang="en-CA" sz="2000" b="1" dirty="0">
                <a:solidFill>
                  <a:schemeClr val="accent1">
                    <a:lumMod val="50000"/>
                  </a:schemeClr>
                </a:solidFill>
              </a:rPr>
              <a:t>Team Practices:		TBD</a:t>
            </a:r>
          </a:p>
          <a:p>
            <a:endParaRPr lang="en-CA" b="1" dirty="0">
              <a:solidFill>
                <a:schemeClr val="accent1">
                  <a:lumMod val="50000"/>
                </a:schemeClr>
              </a:solidFill>
            </a:endParaRPr>
          </a:p>
        </p:txBody>
      </p:sp>
    </p:spTree>
    <p:extLst>
      <p:ext uri="{BB962C8B-B14F-4D97-AF65-F5344CB8AC3E}">
        <p14:creationId xmlns:p14="http://schemas.microsoft.com/office/powerpoint/2010/main" val="14395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1180504" y="222620"/>
            <a:ext cx="9624461" cy="628048"/>
          </a:xfrm>
          <a:solidFill>
            <a:schemeClr val="accent6">
              <a:lumMod val="60000"/>
              <a:lumOff val="40000"/>
            </a:schemeClr>
          </a:solidFill>
        </p:spPr>
        <p:txBody>
          <a:bodyPr>
            <a:normAutofit fontScale="90000"/>
          </a:bodyPr>
          <a:lstStyle/>
          <a:p>
            <a:pPr algn="ctr"/>
            <a:r>
              <a:rPr lang="en-CA" dirty="0"/>
              <a:t>Information Items (Joel)</a:t>
            </a:r>
            <a:endParaRPr lang="en-CA" dirty="0">
              <a:solidFill>
                <a:srgbClr val="FF0000"/>
              </a:solidFill>
            </a:endParaRPr>
          </a:p>
        </p:txBody>
      </p:sp>
      <p:sp>
        <p:nvSpPr>
          <p:cNvPr id="3" name="Slide Number Placeholder 2">
            <a:extLst>
              <a:ext uri="{FF2B5EF4-FFF2-40B4-BE49-F238E27FC236}">
                <a16:creationId xmlns:a16="http://schemas.microsoft.com/office/drawing/2014/main" id="{AC1464AD-E1C7-4848-B326-9B07A7754AEB}"/>
              </a:ext>
            </a:extLst>
          </p:cNvPr>
          <p:cNvSpPr>
            <a:spLocks noGrp="1"/>
          </p:cNvSpPr>
          <p:nvPr>
            <p:ph type="sldNum" sz="quarter" idx="12"/>
          </p:nvPr>
        </p:nvSpPr>
        <p:spPr/>
        <p:txBody>
          <a:bodyPr/>
          <a:lstStyle/>
          <a:p>
            <a:fld id="{FAB69B05-8098-4314-A6E1-272A1D49D671}" type="slidenum">
              <a:rPr lang="en-CA" smtClean="0"/>
              <a:t>21</a:t>
            </a:fld>
            <a:endParaRPr lang="en-CA"/>
          </a:p>
        </p:txBody>
      </p:sp>
      <p:sp>
        <p:nvSpPr>
          <p:cNvPr id="7" name="TextBox 6">
            <a:extLst>
              <a:ext uri="{FF2B5EF4-FFF2-40B4-BE49-F238E27FC236}">
                <a16:creationId xmlns:a16="http://schemas.microsoft.com/office/drawing/2014/main" id="{6EC4243A-D1B1-4267-BE78-8B21F0F4D545}"/>
              </a:ext>
            </a:extLst>
          </p:cNvPr>
          <p:cNvSpPr txBox="1"/>
          <p:nvPr/>
        </p:nvSpPr>
        <p:spPr>
          <a:xfrm>
            <a:off x="840509" y="928834"/>
            <a:ext cx="10510982" cy="461665"/>
          </a:xfrm>
          <a:prstGeom prst="rect">
            <a:avLst/>
          </a:prstGeom>
          <a:noFill/>
        </p:spPr>
        <p:txBody>
          <a:bodyPr wrap="square">
            <a:spAutoFit/>
          </a:bodyPr>
          <a:lstStyle/>
          <a:p>
            <a:endParaRPr lang="en-CA" sz="2400" dirty="0"/>
          </a:p>
        </p:txBody>
      </p:sp>
      <p:sp>
        <p:nvSpPr>
          <p:cNvPr id="6" name="TextBox 5">
            <a:extLst>
              <a:ext uri="{FF2B5EF4-FFF2-40B4-BE49-F238E27FC236}">
                <a16:creationId xmlns:a16="http://schemas.microsoft.com/office/drawing/2014/main" id="{7E602607-B04C-4501-8088-AA5D302ADE3B}"/>
              </a:ext>
            </a:extLst>
          </p:cNvPr>
          <p:cNvSpPr txBox="1"/>
          <p:nvPr/>
        </p:nvSpPr>
        <p:spPr>
          <a:xfrm>
            <a:off x="5426579" y="928834"/>
            <a:ext cx="6457772" cy="5032147"/>
          </a:xfrm>
          <a:prstGeom prst="rect">
            <a:avLst/>
          </a:prstGeom>
          <a:noFill/>
        </p:spPr>
        <p:txBody>
          <a:bodyPr wrap="square" rtlCol="0">
            <a:spAutoFit/>
          </a:bodyPr>
          <a:lstStyle/>
          <a:p>
            <a:pPr>
              <a:spcAft>
                <a:spcPts val="600"/>
              </a:spcAft>
            </a:pPr>
            <a:r>
              <a:rPr lang="en-CA" sz="2800" b="1" dirty="0"/>
              <a:t>League Procedures</a:t>
            </a:r>
          </a:p>
          <a:p>
            <a:pPr marL="914400" lvl="1" indent="-457200">
              <a:spcAft>
                <a:spcPts val="600"/>
              </a:spcAft>
              <a:buFont typeface="Arial" panose="020B0604020202020204" pitchFamily="34" charset="0"/>
              <a:buChar char="•"/>
            </a:pPr>
            <a:r>
              <a:rPr lang="en-CA" sz="2400" dirty="0"/>
              <a:t>Practice Times</a:t>
            </a:r>
          </a:p>
          <a:p>
            <a:pPr marL="1371600" lvl="2" indent="-457200">
              <a:spcAft>
                <a:spcPts val="600"/>
              </a:spcAft>
              <a:buFont typeface="Arial" panose="020B0604020202020204" pitchFamily="34" charset="0"/>
              <a:buChar char="•"/>
            </a:pPr>
            <a:r>
              <a:rPr lang="en-CA" sz="2000" dirty="0">
                <a:solidFill>
                  <a:srgbClr val="FF0000"/>
                </a:solidFill>
              </a:rPr>
              <a:t>TBD</a:t>
            </a:r>
          </a:p>
          <a:p>
            <a:pPr marL="1371600" lvl="2" indent="-457200">
              <a:spcAft>
                <a:spcPts val="600"/>
              </a:spcAft>
              <a:buFont typeface="Arial" panose="020B0604020202020204" pitchFamily="34" charset="0"/>
              <a:buChar char="•"/>
            </a:pPr>
            <a:r>
              <a:rPr lang="en-CA" sz="2000" dirty="0">
                <a:solidFill>
                  <a:srgbClr val="FF0000"/>
                </a:solidFill>
              </a:rPr>
              <a:t>Subject to playability </a:t>
            </a:r>
          </a:p>
          <a:p>
            <a:pPr marL="1371600" lvl="2" indent="-457200">
              <a:spcAft>
                <a:spcPts val="600"/>
              </a:spcAft>
              <a:buFont typeface="Arial" panose="020B0604020202020204" pitchFamily="34" charset="0"/>
              <a:buChar char="•"/>
            </a:pPr>
            <a:r>
              <a:rPr lang="en-CA" sz="2000" dirty="0">
                <a:solidFill>
                  <a:srgbClr val="FF0000"/>
                </a:solidFill>
              </a:rPr>
              <a:t>More info in a few weeks</a:t>
            </a:r>
          </a:p>
          <a:p>
            <a:pPr marL="1371600" lvl="2" indent="-457200">
              <a:spcAft>
                <a:spcPts val="600"/>
              </a:spcAft>
              <a:buFont typeface="Arial" panose="020B0604020202020204" pitchFamily="34" charset="0"/>
              <a:buChar char="•"/>
            </a:pPr>
            <a:r>
              <a:rPr lang="en-CA" sz="2000" dirty="0">
                <a:solidFill>
                  <a:srgbClr val="FF0000"/>
                </a:solidFill>
              </a:rPr>
              <a:t>Inquire with SAMSPA Operations Coordinator at </a:t>
            </a:r>
            <a:r>
              <a:rPr lang="en-CA" sz="2000" dirty="0">
                <a:solidFill>
                  <a:srgbClr val="FF0000"/>
                </a:solidFill>
                <a:hlinkClick r:id="rId3"/>
              </a:rPr>
              <a:t>admin@samspaslowpitch.com</a:t>
            </a:r>
            <a:r>
              <a:rPr lang="en-CA" sz="2000" dirty="0">
                <a:solidFill>
                  <a:srgbClr val="FF0000"/>
                </a:solidFill>
              </a:rPr>
              <a:t> </a:t>
            </a:r>
            <a:br>
              <a:rPr lang="en-CA" sz="2000" dirty="0">
                <a:solidFill>
                  <a:srgbClr val="FF0000"/>
                </a:solidFill>
              </a:rPr>
            </a:br>
            <a:endParaRPr lang="en-CA" sz="2000" dirty="0">
              <a:solidFill>
                <a:srgbClr val="FF0000"/>
              </a:solidFill>
            </a:endParaRPr>
          </a:p>
          <a:p>
            <a:pPr marL="914400" lvl="1" indent="-457200">
              <a:spcAft>
                <a:spcPts val="600"/>
              </a:spcAft>
              <a:buFont typeface="Arial" panose="020B0604020202020204" pitchFamily="34" charset="0"/>
              <a:buChar char="•"/>
            </a:pPr>
            <a:r>
              <a:rPr lang="en-CA" sz="2400" dirty="0"/>
              <a:t>Safety Update</a:t>
            </a:r>
          </a:p>
          <a:p>
            <a:pPr marL="1371600" lvl="2" indent="-457200">
              <a:spcAft>
                <a:spcPts val="600"/>
              </a:spcAft>
              <a:buFont typeface="Arial" panose="020B0604020202020204" pitchFamily="34" charset="0"/>
              <a:buChar char="•"/>
            </a:pPr>
            <a:r>
              <a:rPr lang="en-CA" sz="2000" dirty="0">
                <a:solidFill>
                  <a:srgbClr val="FF0000"/>
                </a:solidFill>
              </a:rPr>
              <a:t>First Aid kits and Defibrillator will be accessible at the Concession</a:t>
            </a:r>
          </a:p>
          <a:p>
            <a:pPr marL="1371600" lvl="2" indent="-457200">
              <a:spcAft>
                <a:spcPts val="600"/>
              </a:spcAft>
              <a:buFont typeface="Arial" panose="020B0604020202020204" pitchFamily="34" charset="0"/>
              <a:buChar char="•"/>
            </a:pPr>
            <a:r>
              <a:rPr lang="en-CA" sz="2000" dirty="0">
                <a:solidFill>
                  <a:srgbClr val="FF0000"/>
                </a:solidFill>
              </a:rPr>
              <a:t>Fire extinguishers to be checked</a:t>
            </a:r>
          </a:p>
          <a:p>
            <a:pPr marL="1371600" lvl="2" indent="-457200">
              <a:spcAft>
                <a:spcPts val="600"/>
              </a:spcAft>
              <a:buFont typeface="Arial" panose="020B0604020202020204" pitchFamily="34" charset="0"/>
              <a:buChar char="•"/>
            </a:pPr>
            <a:r>
              <a:rPr lang="en-CA" sz="2000" dirty="0">
                <a:solidFill>
                  <a:srgbClr val="FF0000"/>
                </a:solidFill>
              </a:rPr>
              <a:t>Glen </a:t>
            </a:r>
            <a:r>
              <a:rPr lang="en-CA" sz="2000" dirty="0" err="1">
                <a:solidFill>
                  <a:srgbClr val="FF0000"/>
                </a:solidFill>
              </a:rPr>
              <a:t>Dolynchuk</a:t>
            </a:r>
            <a:r>
              <a:rPr lang="en-CA" sz="2000" dirty="0">
                <a:solidFill>
                  <a:srgbClr val="FF0000"/>
                </a:solidFill>
              </a:rPr>
              <a:t> is our Player Safety Director</a:t>
            </a:r>
          </a:p>
        </p:txBody>
      </p:sp>
      <p:pic>
        <p:nvPicPr>
          <p:cNvPr id="8" name="Picture 7" descr="Icon&#10;&#10;Description automatically generated">
            <a:extLst>
              <a:ext uri="{FF2B5EF4-FFF2-40B4-BE49-F238E27FC236}">
                <a16:creationId xmlns:a16="http://schemas.microsoft.com/office/drawing/2014/main" id="{9892A299-03F9-4C28-AF49-D055DDA6D4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3594" y="928834"/>
            <a:ext cx="2190750" cy="2095500"/>
          </a:xfrm>
          <a:prstGeom prst="rect">
            <a:avLst/>
          </a:prstGeom>
        </p:spPr>
      </p:pic>
      <p:sp>
        <p:nvSpPr>
          <p:cNvPr id="10" name="Rectangle: Rounded Corners 9">
            <a:extLst>
              <a:ext uri="{FF2B5EF4-FFF2-40B4-BE49-F238E27FC236}">
                <a16:creationId xmlns:a16="http://schemas.microsoft.com/office/drawing/2014/main" id="{902FFF9D-9B3C-4ADB-B5CD-C3D4648039C0}"/>
              </a:ext>
            </a:extLst>
          </p:cNvPr>
          <p:cNvSpPr/>
          <p:nvPr/>
        </p:nvSpPr>
        <p:spPr>
          <a:xfrm>
            <a:off x="307649" y="3024334"/>
            <a:ext cx="5118930" cy="3755500"/>
          </a:xfrm>
          <a:prstGeom prst="roundRect">
            <a:avLst/>
          </a:prstGeom>
          <a:solidFill>
            <a:schemeClr val="accent1">
              <a:lumMod val="20000"/>
              <a:lumOff val="80000"/>
            </a:schemeClr>
          </a:solidFill>
          <a:ln/>
        </p:spPr>
        <p:style>
          <a:lnRef idx="1">
            <a:schemeClr val="accent1"/>
          </a:lnRef>
          <a:fillRef idx="2">
            <a:schemeClr val="accent1"/>
          </a:fillRef>
          <a:effectRef idx="1">
            <a:schemeClr val="accent1"/>
          </a:effectRef>
          <a:fontRef idx="minor">
            <a:schemeClr val="dk1"/>
          </a:fontRef>
        </p:style>
        <p:txBody>
          <a:bodyPr rtlCol="0" anchor="t"/>
          <a:lstStyle/>
          <a:p>
            <a:pPr algn="ctr"/>
            <a:r>
              <a:rPr lang="en-CA" sz="2000" b="1" dirty="0">
                <a:solidFill>
                  <a:srgbClr val="FF0000"/>
                </a:solidFill>
              </a:rPr>
              <a:t>League Communications</a:t>
            </a:r>
            <a:br>
              <a:rPr lang="en-CA" sz="2000" b="1" dirty="0">
                <a:solidFill>
                  <a:srgbClr val="FF0000"/>
                </a:solidFill>
              </a:rPr>
            </a:br>
            <a:endParaRPr lang="en-CA" sz="1200" b="1" dirty="0">
              <a:solidFill>
                <a:srgbClr val="FF0000"/>
              </a:solidFill>
            </a:endParaRPr>
          </a:p>
          <a:p>
            <a:pPr>
              <a:spcAft>
                <a:spcPts val="1200"/>
              </a:spcAft>
            </a:pPr>
            <a:r>
              <a:rPr lang="en-CA" sz="2000" b="1" dirty="0">
                <a:solidFill>
                  <a:schemeClr val="accent1">
                    <a:lumMod val="50000"/>
                  </a:schemeClr>
                </a:solidFill>
              </a:rPr>
              <a:t>Mandatory Player Emails</a:t>
            </a:r>
          </a:p>
          <a:p>
            <a:pPr>
              <a:spcAft>
                <a:spcPts val="1200"/>
              </a:spcAft>
            </a:pPr>
            <a:r>
              <a:rPr lang="en-CA" sz="2000" b="1" dirty="0">
                <a:solidFill>
                  <a:schemeClr val="accent1">
                    <a:lumMod val="50000"/>
                  </a:schemeClr>
                </a:solidFill>
              </a:rPr>
              <a:t>Field Condition (web, phone, text)</a:t>
            </a:r>
          </a:p>
          <a:p>
            <a:pPr marL="800100" lvl="1" indent="-342900">
              <a:spcAft>
                <a:spcPts val="1200"/>
              </a:spcAft>
              <a:buFont typeface="Arial" panose="020B0604020202020204" pitchFamily="34" charset="0"/>
              <a:buChar char="•"/>
            </a:pPr>
            <a:r>
              <a:rPr lang="en-CA" b="1" dirty="0">
                <a:solidFill>
                  <a:srgbClr val="00B050"/>
                </a:solidFill>
              </a:rPr>
              <a:t>Web: Field Conditions Page</a:t>
            </a:r>
          </a:p>
          <a:p>
            <a:pPr marL="800100" lvl="1" indent="-342900">
              <a:spcAft>
                <a:spcPts val="1200"/>
              </a:spcAft>
              <a:buFont typeface="Arial" panose="020B0604020202020204" pitchFamily="34" charset="0"/>
              <a:buChar char="•"/>
            </a:pPr>
            <a:r>
              <a:rPr lang="en-CA" b="1" dirty="0">
                <a:solidFill>
                  <a:srgbClr val="00B050"/>
                </a:solidFill>
              </a:rPr>
              <a:t>Phone: 780-460-7234 (Option 1)</a:t>
            </a:r>
          </a:p>
          <a:p>
            <a:pPr marL="800100" lvl="1" indent="-342900">
              <a:spcAft>
                <a:spcPts val="1200"/>
              </a:spcAft>
              <a:buFont typeface="Arial" panose="020B0604020202020204" pitchFamily="34" charset="0"/>
              <a:buChar char="•"/>
            </a:pPr>
            <a:r>
              <a:rPr lang="en-CA" b="1" dirty="0">
                <a:solidFill>
                  <a:srgbClr val="00B050"/>
                </a:solidFill>
              </a:rPr>
              <a:t>Text Notifications</a:t>
            </a:r>
          </a:p>
          <a:p>
            <a:pPr marL="800100" lvl="1" indent="-342900">
              <a:spcAft>
                <a:spcPts val="1200"/>
              </a:spcAft>
              <a:buFont typeface="Arial" panose="020B0604020202020204" pitchFamily="34" charset="0"/>
              <a:buChar char="•"/>
            </a:pPr>
            <a:r>
              <a:rPr lang="en-CA" b="1" dirty="0">
                <a:solidFill>
                  <a:srgbClr val="00B050"/>
                </a:solidFill>
              </a:rPr>
              <a:t>Posted at 2PM</a:t>
            </a:r>
          </a:p>
          <a:p>
            <a:pPr>
              <a:spcAft>
                <a:spcPts val="1200"/>
              </a:spcAft>
            </a:pPr>
            <a:r>
              <a:rPr lang="en-CA" sz="2000" b="1" dirty="0">
                <a:solidFill>
                  <a:srgbClr val="002060"/>
                </a:solidFill>
              </a:rPr>
              <a:t>For Assistance: </a:t>
            </a:r>
            <a:r>
              <a:rPr lang="en-CA" b="1" dirty="0">
                <a:solidFill>
                  <a:srgbClr val="002060"/>
                </a:solidFill>
              </a:rPr>
              <a:t>call Lynda (587) 987-7454</a:t>
            </a:r>
          </a:p>
          <a:p>
            <a:endParaRPr lang="en-CA" b="1" dirty="0">
              <a:solidFill>
                <a:schemeClr val="accent1">
                  <a:lumMod val="50000"/>
                </a:schemeClr>
              </a:solidFill>
            </a:endParaRPr>
          </a:p>
        </p:txBody>
      </p:sp>
    </p:spTree>
    <p:extLst>
      <p:ext uri="{BB962C8B-B14F-4D97-AF65-F5344CB8AC3E}">
        <p14:creationId xmlns:p14="http://schemas.microsoft.com/office/powerpoint/2010/main" val="2780720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1180504" y="222620"/>
            <a:ext cx="9624461" cy="628048"/>
          </a:xfrm>
          <a:solidFill>
            <a:schemeClr val="accent6">
              <a:lumMod val="60000"/>
              <a:lumOff val="40000"/>
            </a:schemeClr>
          </a:solidFill>
        </p:spPr>
        <p:txBody>
          <a:bodyPr>
            <a:normAutofit fontScale="90000"/>
          </a:bodyPr>
          <a:lstStyle/>
          <a:p>
            <a:pPr algn="ctr"/>
            <a:r>
              <a:rPr lang="en-CA" dirty="0"/>
              <a:t>Information Items (Joel)</a:t>
            </a:r>
            <a:endParaRPr lang="en-CA" dirty="0">
              <a:solidFill>
                <a:srgbClr val="FF0000"/>
              </a:solidFill>
            </a:endParaRPr>
          </a:p>
        </p:txBody>
      </p:sp>
      <p:sp>
        <p:nvSpPr>
          <p:cNvPr id="3" name="Slide Number Placeholder 2">
            <a:extLst>
              <a:ext uri="{FF2B5EF4-FFF2-40B4-BE49-F238E27FC236}">
                <a16:creationId xmlns:a16="http://schemas.microsoft.com/office/drawing/2014/main" id="{AC1464AD-E1C7-4848-B326-9B07A7754AEB}"/>
              </a:ext>
            </a:extLst>
          </p:cNvPr>
          <p:cNvSpPr>
            <a:spLocks noGrp="1"/>
          </p:cNvSpPr>
          <p:nvPr>
            <p:ph type="sldNum" sz="quarter" idx="12"/>
          </p:nvPr>
        </p:nvSpPr>
        <p:spPr/>
        <p:txBody>
          <a:bodyPr/>
          <a:lstStyle/>
          <a:p>
            <a:fld id="{FAB69B05-8098-4314-A6E1-272A1D49D671}" type="slidenum">
              <a:rPr lang="en-CA" smtClean="0"/>
              <a:t>22</a:t>
            </a:fld>
            <a:endParaRPr lang="en-CA"/>
          </a:p>
        </p:txBody>
      </p:sp>
      <p:sp>
        <p:nvSpPr>
          <p:cNvPr id="7" name="TextBox 6">
            <a:extLst>
              <a:ext uri="{FF2B5EF4-FFF2-40B4-BE49-F238E27FC236}">
                <a16:creationId xmlns:a16="http://schemas.microsoft.com/office/drawing/2014/main" id="{6EC4243A-D1B1-4267-BE78-8B21F0F4D545}"/>
              </a:ext>
            </a:extLst>
          </p:cNvPr>
          <p:cNvSpPr txBox="1"/>
          <p:nvPr/>
        </p:nvSpPr>
        <p:spPr>
          <a:xfrm>
            <a:off x="840509" y="928834"/>
            <a:ext cx="10510982" cy="461665"/>
          </a:xfrm>
          <a:prstGeom prst="rect">
            <a:avLst/>
          </a:prstGeom>
          <a:noFill/>
        </p:spPr>
        <p:txBody>
          <a:bodyPr wrap="square">
            <a:spAutoFit/>
          </a:bodyPr>
          <a:lstStyle/>
          <a:p>
            <a:endParaRPr lang="en-CA" sz="2400" dirty="0"/>
          </a:p>
        </p:txBody>
      </p:sp>
      <p:sp>
        <p:nvSpPr>
          <p:cNvPr id="6" name="TextBox 5">
            <a:extLst>
              <a:ext uri="{FF2B5EF4-FFF2-40B4-BE49-F238E27FC236}">
                <a16:creationId xmlns:a16="http://schemas.microsoft.com/office/drawing/2014/main" id="{7E602607-B04C-4501-8088-AA5D302ADE3B}"/>
              </a:ext>
            </a:extLst>
          </p:cNvPr>
          <p:cNvSpPr txBox="1"/>
          <p:nvPr/>
        </p:nvSpPr>
        <p:spPr>
          <a:xfrm>
            <a:off x="2454442" y="1163083"/>
            <a:ext cx="9652429" cy="4339650"/>
          </a:xfrm>
          <a:prstGeom prst="rect">
            <a:avLst/>
          </a:prstGeom>
          <a:noFill/>
        </p:spPr>
        <p:txBody>
          <a:bodyPr wrap="square" rtlCol="0">
            <a:spAutoFit/>
          </a:bodyPr>
          <a:lstStyle/>
          <a:p>
            <a:pPr>
              <a:spcAft>
                <a:spcPts val="600"/>
              </a:spcAft>
            </a:pPr>
            <a:r>
              <a:rPr lang="en-CA" sz="2800" b="1" dirty="0"/>
              <a:t>New Changes</a:t>
            </a:r>
          </a:p>
          <a:p>
            <a:pPr marL="914400" lvl="1" indent="-457200">
              <a:spcAft>
                <a:spcPts val="600"/>
              </a:spcAft>
              <a:buFont typeface="Arial" panose="020B0604020202020204" pitchFamily="34" charset="0"/>
              <a:buChar char="•"/>
            </a:pPr>
            <a:r>
              <a:rPr lang="en-CA" sz="2400" dirty="0"/>
              <a:t>Rescheduling Games (new this year)</a:t>
            </a:r>
          </a:p>
          <a:p>
            <a:pPr marL="1371600" lvl="2" indent="-457200">
              <a:spcAft>
                <a:spcPts val="600"/>
              </a:spcAft>
              <a:buFont typeface="Arial" panose="020B0604020202020204" pitchFamily="34" charset="0"/>
              <a:buChar char="•"/>
            </a:pPr>
            <a:r>
              <a:rPr lang="en-CA" sz="2000" dirty="0">
                <a:solidFill>
                  <a:srgbClr val="FF0000"/>
                </a:solidFill>
              </a:rPr>
              <a:t>Teams can identify near-term diamond openings and request a re-schedule, rather than outright cancelling games.</a:t>
            </a:r>
          </a:p>
          <a:p>
            <a:pPr marL="1371600" lvl="2" indent="-457200">
              <a:spcAft>
                <a:spcPts val="600"/>
              </a:spcAft>
              <a:buFont typeface="Arial" panose="020B0604020202020204" pitchFamily="34" charset="0"/>
              <a:buChar char="•"/>
            </a:pPr>
            <a:r>
              <a:rPr lang="en-CA" sz="2000" dirty="0">
                <a:solidFill>
                  <a:srgbClr val="FF0000"/>
                </a:solidFill>
              </a:rPr>
              <a:t>Subject to availability </a:t>
            </a:r>
          </a:p>
          <a:p>
            <a:pPr marL="1371600" lvl="2" indent="-457200">
              <a:spcAft>
                <a:spcPts val="600"/>
              </a:spcAft>
              <a:buFont typeface="Arial" panose="020B0604020202020204" pitchFamily="34" charset="0"/>
              <a:buChar char="•"/>
            </a:pPr>
            <a:r>
              <a:rPr lang="en-CA" sz="2000" dirty="0">
                <a:solidFill>
                  <a:srgbClr val="FF0000"/>
                </a:solidFill>
              </a:rPr>
              <a:t>Inquire with SAMSPA Operations Coordinator: </a:t>
            </a:r>
            <a:r>
              <a:rPr lang="en-CA" sz="2000" dirty="0">
                <a:solidFill>
                  <a:srgbClr val="FF0000"/>
                </a:solidFill>
                <a:hlinkClick r:id="rId3"/>
              </a:rPr>
              <a:t>admin@samspaslowpitch.com</a:t>
            </a:r>
            <a:r>
              <a:rPr lang="en-CA" sz="2000" dirty="0">
                <a:solidFill>
                  <a:srgbClr val="FF0000"/>
                </a:solidFill>
              </a:rPr>
              <a:t> </a:t>
            </a:r>
            <a:br>
              <a:rPr lang="en-CA" sz="2000" dirty="0">
                <a:solidFill>
                  <a:srgbClr val="FF0000"/>
                </a:solidFill>
              </a:rPr>
            </a:br>
            <a:endParaRPr lang="en-CA" sz="2000" dirty="0">
              <a:solidFill>
                <a:srgbClr val="FF0000"/>
              </a:solidFill>
            </a:endParaRPr>
          </a:p>
          <a:p>
            <a:pPr marL="914400" lvl="1" indent="-457200">
              <a:spcAft>
                <a:spcPts val="600"/>
              </a:spcAft>
              <a:buFont typeface="Arial" panose="020B0604020202020204" pitchFamily="34" charset="0"/>
              <a:buChar char="•"/>
            </a:pPr>
            <a:r>
              <a:rPr lang="en-CA" sz="2400" dirty="0"/>
              <a:t>New Website</a:t>
            </a:r>
          </a:p>
          <a:p>
            <a:pPr marL="1371600" lvl="2" indent="-457200">
              <a:spcAft>
                <a:spcPts val="600"/>
              </a:spcAft>
              <a:buFont typeface="Arial" panose="020B0604020202020204" pitchFamily="34" charset="0"/>
              <a:buChar char="•"/>
            </a:pPr>
            <a:r>
              <a:rPr lang="en-CA" sz="2000" dirty="0">
                <a:solidFill>
                  <a:srgbClr val="FF0000"/>
                </a:solidFill>
              </a:rPr>
              <a:t>Sports Engine acquired League Athletics</a:t>
            </a:r>
          </a:p>
          <a:p>
            <a:pPr marL="1371600" lvl="2" indent="-457200">
              <a:spcAft>
                <a:spcPts val="600"/>
              </a:spcAft>
              <a:buFont typeface="Arial" panose="020B0604020202020204" pitchFamily="34" charset="0"/>
              <a:buChar char="•"/>
            </a:pPr>
            <a:r>
              <a:rPr lang="en-CA" sz="2000" dirty="0">
                <a:solidFill>
                  <a:srgbClr val="FF0000"/>
                </a:solidFill>
              </a:rPr>
              <a:t>Our upgrade continues and work is still underway</a:t>
            </a:r>
          </a:p>
          <a:p>
            <a:pPr marL="1371600" lvl="2" indent="-457200">
              <a:spcAft>
                <a:spcPts val="600"/>
              </a:spcAft>
              <a:buFont typeface="Arial" panose="020B0604020202020204" pitchFamily="34" charset="0"/>
              <a:buChar char="•"/>
            </a:pPr>
            <a:r>
              <a:rPr lang="en-CA" sz="2000" dirty="0">
                <a:solidFill>
                  <a:srgbClr val="FF0000"/>
                </a:solidFill>
              </a:rPr>
              <a:t>Your patience is appreciated</a:t>
            </a:r>
          </a:p>
        </p:txBody>
      </p:sp>
      <p:pic>
        <p:nvPicPr>
          <p:cNvPr id="8" name="Picture 7" descr="Icon&#10;&#10;Description automatically generated">
            <a:extLst>
              <a:ext uri="{FF2B5EF4-FFF2-40B4-BE49-F238E27FC236}">
                <a16:creationId xmlns:a16="http://schemas.microsoft.com/office/drawing/2014/main" id="{9892A299-03F9-4C28-AF49-D055DDA6D4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29" y="1859035"/>
            <a:ext cx="2190750" cy="2095500"/>
          </a:xfrm>
          <a:prstGeom prst="rect">
            <a:avLst/>
          </a:prstGeom>
        </p:spPr>
      </p:pic>
    </p:spTree>
    <p:extLst>
      <p:ext uri="{BB962C8B-B14F-4D97-AF65-F5344CB8AC3E}">
        <p14:creationId xmlns:p14="http://schemas.microsoft.com/office/powerpoint/2010/main" val="26896457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1180504" y="222620"/>
            <a:ext cx="9624461" cy="628048"/>
          </a:xfrm>
          <a:solidFill>
            <a:schemeClr val="accent6">
              <a:lumMod val="60000"/>
              <a:lumOff val="40000"/>
            </a:schemeClr>
          </a:solidFill>
        </p:spPr>
        <p:txBody>
          <a:bodyPr>
            <a:normAutofit fontScale="90000"/>
          </a:bodyPr>
          <a:lstStyle/>
          <a:p>
            <a:pPr algn="ctr"/>
            <a:r>
              <a:rPr lang="en-CA" dirty="0"/>
              <a:t>Information Items (Joel)</a:t>
            </a:r>
            <a:endParaRPr lang="en-CA" dirty="0">
              <a:solidFill>
                <a:srgbClr val="FF0000"/>
              </a:solidFill>
            </a:endParaRPr>
          </a:p>
        </p:txBody>
      </p:sp>
      <p:sp>
        <p:nvSpPr>
          <p:cNvPr id="3" name="Slide Number Placeholder 2">
            <a:extLst>
              <a:ext uri="{FF2B5EF4-FFF2-40B4-BE49-F238E27FC236}">
                <a16:creationId xmlns:a16="http://schemas.microsoft.com/office/drawing/2014/main" id="{AC1464AD-E1C7-4848-B326-9B07A7754AEB}"/>
              </a:ext>
            </a:extLst>
          </p:cNvPr>
          <p:cNvSpPr>
            <a:spLocks noGrp="1"/>
          </p:cNvSpPr>
          <p:nvPr>
            <p:ph type="sldNum" sz="quarter" idx="12"/>
          </p:nvPr>
        </p:nvSpPr>
        <p:spPr/>
        <p:txBody>
          <a:bodyPr/>
          <a:lstStyle/>
          <a:p>
            <a:fld id="{FAB69B05-8098-4314-A6E1-272A1D49D671}" type="slidenum">
              <a:rPr lang="en-CA" smtClean="0"/>
              <a:t>23</a:t>
            </a:fld>
            <a:endParaRPr lang="en-CA"/>
          </a:p>
        </p:txBody>
      </p:sp>
      <p:sp>
        <p:nvSpPr>
          <p:cNvPr id="7" name="TextBox 6">
            <a:extLst>
              <a:ext uri="{FF2B5EF4-FFF2-40B4-BE49-F238E27FC236}">
                <a16:creationId xmlns:a16="http://schemas.microsoft.com/office/drawing/2014/main" id="{6EC4243A-D1B1-4267-BE78-8B21F0F4D545}"/>
              </a:ext>
            </a:extLst>
          </p:cNvPr>
          <p:cNvSpPr txBox="1"/>
          <p:nvPr/>
        </p:nvSpPr>
        <p:spPr>
          <a:xfrm>
            <a:off x="840509" y="928834"/>
            <a:ext cx="10510982" cy="461665"/>
          </a:xfrm>
          <a:prstGeom prst="rect">
            <a:avLst/>
          </a:prstGeom>
          <a:noFill/>
        </p:spPr>
        <p:txBody>
          <a:bodyPr wrap="square">
            <a:spAutoFit/>
          </a:bodyPr>
          <a:lstStyle/>
          <a:p>
            <a:endParaRPr lang="en-CA" sz="2400" dirty="0"/>
          </a:p>
        </p:txBody>
      </p:sp>
      <p:pic>
        <p:nvPicPr>
          <p:cNvPr id="8" name="Picture 7" descr="Icon&#10;&#10;Description automatically generated">
            <a:extLst>
              <a:ext uri="{FF2B5EF4-FFF2-40B4-BE49-F238E27FC236}">
                <a16:creationId xmlns:a16="http://schemas.microsoft.com/office/drawing/2014/main" id="{9892A299-03F9-4C28-AF49-D055DDA6D4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7815" y="1736379"/>
            <a:ext cx="2190750" cy="2095500"/>
          </a:xfrm>
          <a:prstGeom prst="rect">
            <a:avLst/>
          </a:prstGeom>
        </p:spPr>
      </p:pic>
      <p:sp>
        <p:nvSpPr>
          <p:cNvPr id="10" name="Rectangle: Rounded Corners 9">
            <a:extLst>
              <a:ext uri="{FF2B5EF4-FFF2-40B4-BE49-F238E27FC236}">
                <a16:creationId xmlns:a16="http://schemas.microsoft.com/office/drawing/2014/main" id="{902FFF9D-9B3C-4ADB-B5CD-C3D4648039C0}"/>
              </a:ext>
            </a:extLst>
          </p:cNvPr>
          <p:cNvSpPr/>
          <p:nvPr/>
        </p:nvSpPr>
        <p:spPr>
          <a:xfrm>
            <a:off x="4807052" y="1429748"/>
            <a:ext cx="5551730" cy="2419995"/>
          </a:xfrm>
          <a:prstGeom prst="roundRect">
            <a:avLst/>
          </a:prstGeom>
          <a:solidFill>
            <a:schemeClr val="accent1">
              <a:lumMod val="20000"/>
              <a:lumOff val="80000"/>
            </a:schemeClr>
          </a:solidFill>
          <a:ln/>
        </p:spPr>
        <p:style>
          <a:lnRef idx="1">
            <a:schemeClr val="accent1"/>
          </a:lnRef>
          <a:fillRef idx="2">
            <a:schemeClr val="accent1"/>
          </a:fillRef>
          <a:effectRef idx="1">
            <a:schemeClr val="accent1"/>
          </a:effectRef>
          <a:fontRef idx="minor">
            <a:schemeClr val="dk1"/>
          </a:fontRef>
        </p:style>
        <p:txBody>
          <a:bodyPr rtlCol="0" anchor="t"/>
          <a:lstStyle/>
          <a:p>
            <a:pPr algn="ctr"/>
            <a:r>
              <a:rPr lang="en-CA" sz="2000" b="1" dirty="0">
                <a:solidFill>
                  <a:srgbClr val="FF0000"/>
                </a:solidFill>
              </a:rPr>
              <a:t>Text Notifications</a:t>
            </a:r>
            <a:br>
              <a:rPr lang="en-CA" sz="2000" b="1" dirty="0">
                <a:solidFill>
                  <a:srgbClr val="FF0000"/>
                </a:solidFill>
              </a:rPr>
            </a:br>
            <a:endParaRPr lang="en-CA" sz="1200" b="1" dirty="0">
              <a:solidFill>
                <a:srgbClr val="FF0000"/>
              </a:solidFill>
            </a:endParaRPr>
          </a:p>
          <a:p>
            <a:pPr algn="ctr">
              <a:spcAft>
                <a:spcPts val="1200"/>
              </a:spcAft>
            </a:pPr>
            <a:br>
              <a:rPr lang="en-CA" sz="2000" b="1" dirty="0">
                <a:solidFill>
                  <a:schemeClr val="accent1">
                    <a:lumMod val="50000"/>
                  </a:schemeClr>
                </a:solidFill>
              </a:rPr>
            </a:br>
            <a:r>
              <a:rPr lang="en-CA" sz="2000" b="1" dirty="0">
                <a:solidFill>
                  <a:schemeClr val="accent1">
                    <a:lumMod val="50000"/>
                  </a:schemeClr>
                </a:solidFill>
              </a:rPr>
              <a:t>TBD based on new website capabilities. </a:t>
            </a:r>
            <a:br>
              <a:rPr lang="en-CA" sz="2000" b="1" dirty="0">
                <a:solidFill>
                  <a:schemeClr val="accent1">
                    <a:lumMod val="50000"/>
                  </a:schemeClr>
                </a:solidFill>
              </a:rPr>
            </a:br>
            <a:r>
              <a:rPr lang="en-CA" sz="2000" b="1" dirty="0">
                <a:solidFill>
                  <a:schemeClr val="accent1">
                    <a:lumMod val="50000"/>
                  </a:schemeClr>
                </a:solidFill>
              </a:rPr>
              <a:t>Stay tuned.</a:t>
            </a:r>
            <a:endParaRPr lang="en-CA" b="1" dirty="0">
              <a:solidFill>
                <a:srgbClr val="0070C0"/>
              </a:solidFill>
            </a:endParaRPr>
          </a:p>
          <a:p>
            <a:endParaRPr lang="en-CA" b="1" dirty="0">
              <a:solidFill>
                <a:schemeClr val="accent1">
                  <a:lumMod val="50000"/>
                </a:schemeClr>
              </a:solidFill>
            </a:endParaRPr>
          </a:p>
        </p:txBody>
      </p:sp>
      <p:sp>
        <p:nvSpPr>
          <p:cNvPr id="5" name="Rectangle: Rounded Corners 4">
            <a:extLst>
              <a:ext uri="{FF2B5EF4-FFF2-40B4-BE49-F238E27FC236}">
                <a16:creationId xmlns:a16="http://schemas.microsoft.com/office/drawing/2014/main" id="{2D1C120A-259C-607A-4EFC-F985821B5F6F}"/>
              </a:ext>
            </a:extLst>
          </p:cNvPr>
          <p:cNvSpPr/>
          <p:nvPr/>
        </p:nvSpPr>
        <p:spPr>
          <a:xfrm>
            <a:off x="4807052" y="4118917"/>
            <a:ext cx="5551730" cy="2419995"/>
          </a:xfrm>
          <a:prstGeom prst="roundRect">
            <a:avLst/>
          </a:prstGeom>
          <a:solidFill>
            <a:schemeClr val="accent1">
              <a:lumMod val="20000"/>
              <a:lumOff val="80000"/>
            </a:schemeClr>
          </a:solidFill>
          <a:ln/>
        </p:spPr>
        <p:style>
          <a:lnRef idx="1">
            <a:schemeClr val="accent1"/>
          </a:lnRef>
          <a:fillRef idx="2">
            <a:schemeClr val="accent1"/>
          </a:fillRef>
          <a:effectRef idx="1">
            <a:schemeClr val="accent1"/>
          </a:effectRef>
          <a:fontRef idx="minor">
            <a:schemeClr val="dk1"/>
          </a:fontRef>
        </p:style>
        <p:txBody>
          <a:bodyPr rtlCol="0" anchor="t"/>
          <a:lstStyle/>
          <a:p>
            <a:pPr algn="ctr"/>
            <a:r>
              <a:rPr lang="en-CA" sz="2000" b="1" dirty="0">
                <a:solidFill>
                  <a:srgbClr val="FF0000"/>
                </a:solidFill>
              </a:rPr>
              <a:t>Umpires</a:t>
            </a:r>
            <a:br>
              <a:rPr lang="en-CA" sz="2000" b="1" dirty="0">
                <a:solidFill>
                  <a:srgbClr val="FF0000"/>
                </a:solidFill>
              </a:rPr>
            </a:br>
            <a:endParaRPr lang="en-CA" sz="1200" b="1" dirty="0">
              <a:solidFill>
                <a:srgbClr val="FF0000"/>
              </a:solidFill>
            </a:endParaRPr>
          </a:p>
          <a:p>
            <a:pPr>
              <a:spcAft>
                <a:spcPts val="1200"/>
              </a:spcAft>
            </a:pPr>
            <a:r>
              <a:rPr lang="en-CA" sz="2000" b="1" dirty="0">
                <a:solidFill>
                  <a:schemeClr val="accent1">
                    <a:lumMod val="50000"/>
                  </a:schemeClr>
                </a:solidFill>
              </a:rPr>
              <a:t>EDSUA is actively recruiting more umpires.  Some members of our league are already onboard, but they are looking for a few more.</a:t>
            </a:r>
            <a:br>
              <a:rPr lang="en-CA" sz="2000" b="1" dirty="0">
                <a:solidFill>
                  <a:schemeClr val="accent1">
                    <a:lumMod val="50000"/>
                  </a:schemeClr>
                </a:solidFill>
              </a:rPr>
            </a:br>
            <a:br>
              <a:rPr lang="en-CA" sz="2000" b="1" dirty="0">
                <a:solidFill>
                  <a:schemeClr val="accent1">
                    <a:lumMod val="50000"/>
                  </a:schemeClr>
                </a:solidFill>
              </a:rPr>
            </a:br>
            <a:r>
              <a:rPr lang="en-CA" sz="2000" b="1" dirty="0">
                <a:solidFill>
                  <a:schemeClr val="accent1">
                    <a:lumMod val="50000"/>
                  </a:schemeClr>
                </a:solidFill>
              </a:rPr>
              <a:t>Please pass this on to your team members.</a:t>
            </a:r>
            <a:endParaRPr lang="en-CA" b="1" dirty="0">
              <a:solidFill>
                <a:srgbClr val="0070C0"/>
              </a:solidFill>
            </a:endParaRPr>
          </a:p>
          <a:p>
            <a:endParaRPr lang="en-CA" b="1" dirty="0">
              <a:solidFill>
                <a:schemeClr val="accent1">
                  <a:lumMod val="50000"/>
                </a:schemeClr>
              </a:solidFill>
            </a:endParaRPr>
          </a:p>
        </p:txBody>
      </p:sp>
    </p:spTree>
    <p:extLst>
      <p:ext uri="{BB962C8B-B14F-4D97-AF65-F5344CB8AC3E}">
        <p14:creationId xmlns:p14="http://schemas.microsoft.com/office/powerpoint/2010/main" val="13093314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1180504" y="222620"/>
            <a:ext cx="9624461" cy="628048"/>
          </a:xfrm>
          <a:solidFill>
            <a:schemeClr val="accent6">
              <a:lumMod val="60000"/>
              <a:lumOff val="40000"/>
            </a:schemeClr>
          </a:solidFill>
        </p:spPr>
        <p:txBody>
          <a:bodyPr>
            <a:normAutofit fontScale="90000"/>
          </a:bodyPr>
          <a:lstStyle/>
          <a:p>
            <a:pPr algn="ctr"/>
            <a:r>
              <a:rPr lang="en-CA" dirty="0"/>
              <a:t>Rule Changes (Kelly)</a:t>
            </a:r>
          </a:p>
        </p:txBody>
      </p:sp>
      <p:sp>
        <p:nvSpPr>
          <p:cNvPr id="3" name="Slide Number Placeholder 2">
            <a:extLst>
              <a:ext uri="{FF2B5EF4-FFF2-40B4-BE49-F238E27FC236}">
                <a16:creationId xmlns:a16="http://schemas.microsoft.com/office/drawing/2014/main" id="{AC1464AD-E1C7-4848-B326-9B07A7754AEB}"/>
              </a:ext>
            </a:extLst>
          </p:cNvPr>
          <p:cNvSpPr>
            <a:spLocks noGrp="1"/>
          </p:cNvSpPr>
          <p:nvPr>
            <p:ph type="sldNum" sz="quarter" idx="12"/>
          </p:nvPr>
        </p:nvSpPr>
        <p:spPr/>
        <p:txBody>
          <a:bodyPr/>
          <a:lstStyle/>
          <a:p>
            <a:fld id="{FAB69B05-8098-4314-A6E1-272A1D49D671}" type="slidenum">
              <a:rPr lang="en-CA" smtClean="0"/>
              <a:t>24</a:t>
            </a:fld>
            <a:endParaRPr lang="en-CA"/>
          </a:p>
        </p:txBody>
      </p:sp>
      <p:sp>
        <p:nvSpPr>
          <p:cNvPr id="7" name="TextBox 6">
            <a:extLst>
              <a:ext uri="{FF2B5EF4-FFF2-40B4-BE49-F238E27FC236}">
                <a16:creationId xmlns:a16="http://schemas.microsoft.com/office/drawing/2014/main" id="{6EC4243A-D1B1-4267-BE78-8B21F0F4D545}"/>
              </a:ext>
            </a:extLst>
          </p:cNvPr>
          <p:cNvSpPr txBox="1"/>
          <p:nvPr/>
        </p:nvSpPr>
        <p:spPr>
          <a:xfrm>
            <a:off x="840509" y="979741"/>
            <a:ext cx="10510982" cy="461665"/>
          </a:xfrm>
          <a:prstGeom prst="rect">
            <a:avLst/>
          </a:prstGeom>
          <a:noFill/>
        </p:spPr>
        <p:txBody>
          <a:bodyPr wrap="square">
            <a:spAutoFit/>
          </a:bodyPr>
          <a:lstStyle/>
          <a:p>
            <a:endParaRPr lang="en-CA" sz="2400" dirty="0"/>
          </a:p>
        </p:txBody>
      </p:sp>
      <p:sp>
        <p:nvSpPr>
          <p:cNvPr id="6" name="TextBox 5">
            <a:extLst>
              <a:ext uri="{FF2B5EF4-FFF2-40B4-BE49-F238E27FC236}">
                <a16:creationId xmlns:a16="http://schemas.microsoft.com/office/drawing/2014/main" id="{7E602607-B04C-4501-8088-AA5D302ADE3B}"/>
              </a:ext>
            </a:extLst>
          </p:cNvPr>
          <p:cNvSpPr txBox="1"/>
          <p:nvPr/>
        </p:nvSpPr>
        <p:spPr>
          <a:xfrm>
            <a:off x="1180504" y="995190"/>
            <a:ext cx="8145566" cy="5170646"/>
          </a:xfrm>
          <a:prstGeom prst="rect">
            <a:avLst/>
          </a:prstGeom>
          <a:noFill/>
        </p:spPr>
        <p:txBody>
          <a:bodyPr wrap="square" rtlCol="0">
            <a:spAutoFit/>
          </a:bodyPr>
          <a:lstStyle/>
          <a:p>
            <a:pPr>
              <a:spcAft>
                <a:spcPts val="1200"/>
              </a:spcAft>
            </a:pPr>
            <a:r>
              <a:rPr lang="en-CA" sz="2400" b="1" dirty="0"/>
              <a:t>Rule changes for 2024</a:t>
            </a:r>
          </a:p>
          <a:p>
            <a:pPr marL="800100" lvl="1" indent="-342900">
              <a:spcAft>
                <a:spcPts val="1200"/>
              </a:spcAft>
              <a:buFont typeface="Arial" panose="020B0604020202020204" pitchFamily="34" charset="0"/>
              <a:buChar char="•"/>
            </a:pPr>
            <a:r>
              <a:rPr lang="en-CA" sz="2400" dirty="0">
                <a:solidFill>
                  <a:srgbClr val="FF0000"/>
                </a:solidFill>
              </a:rPr>
              <a:t>Softball Canada Rule Change </a:t>
            </a:r>
          </a:p>
          <a:p>
            <a:pPr marL="1257300" lvl="2" indent="-342900">
              <a:spcAft>
                <a:spcPts val="1200"/>
              </a:spcAft>
              <a:buFont typeface="Arial" panose="020B0604020202020204" pitchFamily="34" charset="0"/>
              <a:buChar char="•"/>
            </a:pPr>
            <a:r>
              <a:rPr lang="en-CA" sz="2400" i="1" dirty="0">
                <a:solidFill>
                  <a:srgbClr val="FF0000"/>
                </a:solidFill>
              </a:rPr>
              <a:t>Batter’s Box Line Rule </a:t>
            </a:r>
          </a:p>
          <a:p>
            <a:pPr marL="1257300" lvl="2" indent="-342900">
              <a:spcAft>
                <a:spcPts val="1200"/>
              </a:spcAft>
              <a:buFont typeface="Arial" panose="020B0604020202020204" pitchFamily="34" charset="0"/>
              <a:buChar char="•"/>
            </a:pPr>
            <a:r>
              <a:rPr lang="en-CA" sz="2400" i="1" dirty="0">
                <a:solidFill>
                  <a:srgbClr val="FF0000"/>
                </a:solidFill>
              </a:rPr>
              <a:t>Compression Sleeves </a:t>
            </a:r>
          </a:p>
          <a:p>
            <a:pPr marL="800100" lvl="1" indent="-342900">
              <a:spcAft>
                <a:spcPts val="1200"/>
              </a:spcAft>
              <a:buFont typeface="Arial" panose="020B0604020202020204" pitchFamily="34" charset="0"/>
              <a:buChar char="•"/>
            </a:pPr>
            <a:r>
              <a:rPr lang="en-CA" sz="2400" dirty="0">
                <a:solidFill>
                  <a:srgbClr val="FF0000"/>
                </a:solidFill>
              </a:rPr>
              <a:t>All Divisions</a:t>
            </a:r>
          </a:p>
          <a:p>
            <a:pPr marL="1257300" lvl="2" indent="-342900">
              <a:spcAft>
                <a:spcPts val="1200"/>
              </a:spcAft>
              <a:buFont typeface="Arial" panose="020B0604020202020204" pitchFamily="34" charset="0"/>
              <a:buChar char="•"/>
            </a:pPr>
            <a:r>
              <a:rPr lang="en-CA" sz="2400" i="1" dirty="0">
                <a:solidFill>
                  <a:srgbClr val="FF0000"/>
                </a:solidFill>
              </a:rPr>
              <a:t>Rule 1 (wording clarification)</a:t>
            </a:r>
          </a:p>
          <a:p>
            <a:pPr marL="1257300" lvl="2" indent="-342900">
              <a:spcAft>
                <a:spcPts val="1200"/>
              </a:spcAft>
              <a:buFont typeface="Arial" panose="020B0604020202020204" pitchFamily="34" charset="0"/>
              <a:buChar char="•"/>
            </a:pPr>
            <a:r>
              <a:rPr lang="en-CA" sz="2400" i="1" dirty="0">
                <a:solidFill>
                  <a:srgbClr val="FF0000"/>
                </a:solidFill>
              </a:rPr>
              <a:t>Rule 3 (wording clarification)</a:t>
            </a:r>
          </a:p>
          <a:p>
            <a:pPr marL="800100" lvl="1" indent="-342900">
              <a:spcAft>
                <a:spcPts val="1200"/>
              </a:spcAft>
              <a:buFont typeface="Arial" panose="020B0604020202020204" pitchFamily="34" charset="0"/>
              <a:buChar char="•"/>
            </a:pPr>
            <a:r>
              <a:rPr lang="en-CA" sz="2400" dirty="0">
                <a:solidFill>
                  <a:srgbClr val="FF0000"/>
                </a:solidFill>
              </a:rPr>
              <a:t>Open</a:t>
            </a:r>
            <a:r>
              <a:rPr lang="en-CA" sz="2400" i="1" dirty="0">
                <a:solidFill>
                  <a:srgbClr val="FF0000"/>
                </a:solidFill>
              </a:rPr>
              <a:t> – Rule 13 –Change - No metal cleats allowed</a:t>
            </a:r>
          </a:p>
          <a:p>
            <a:pPr marL="800100" lvl="1" indent="-342900">
              <a:spcAft>
                <a:spcPts val="1200"/>
              </a:spcAft>
              <a:buFont typeface="Arial" panose="020B0604020202020204" pitchFamily="34" charset="0"/>
              <a:buChar char="•"/>
            </a:pPr>
            <a:r>
              <a:rPr lang="en-CA" sz="2400" dirty="0">
                <a:solidFill>
                  <a:srgbClr val="FF0000"/>
                </a:solidFill>
              </a:rPr>
              <a:t>40/50/60/70</a:t>
            </a:r>
            <a:r>
              <a:rPr lang="en-CA" sz="2400" i="1" dirty="0">
                <a:solidFill>
                  <a:srgbClr val="FF0000"/>
                </a:solidFill>
              </a:rPr>
              <a:t> – Rule 10 – Flip/Flop (wording clarification)</a:t>
            </a:r>
          </a:p>
          <a:p>
            <a:pPr marL="800100" lvl="1" indent="-342900">
              <a:spcAft>
                <a:spcPts val="1200"/>
              </a:spcAft>
              <a:buFont typeface="Arial" panose="020B0604020202020204" pitchFamily="34" charset="0"/>
              <a:buChar char="•"/>
            </a:pPr>
            <a:endParaRPr lang="en-CA" sz="2400" i="1" dirty="0">
              <a:solidFill>
                <a:srgbClr val="FF0000"/>
              </a:solidFill>
            </a:endParaRPr>
          </a:p>
        </p:txBody>
      </p:sp>
      <p:pic>
        <p:nvPicPr>
          <p:cNvPr id="2050" name="Picture 2" descr="Changing Rules Stock Illustrations – 98 Changing Rules Stock Illustrations,  Vectors &amp; Clipart - Dreamstime">
            <a:extLst>
              <a:ext uri="{FF2B5EF4-FFF2-40B4-BE49-F238E27FC236}">
                <a16:creationId xmlns:a16="http://schemas.microsoft.com/office/drawing/2014/main" id="{FE748526-E990-42F7-A8FA-FD63949CEE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4714" y="933514"/>
            <a:ext cx="22860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8502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838200" y="367013"/>
            <a:ext cx="10515600" cy="628048"/>
          </a:xfrm>
          <a:solidFill>
            <a:schemeClr val="accent6">
              <a:lumMod val="60000"/>
              <a:lumOff val="40000"/>
            </a:schemeClr>
          </a:solidFill>
        </p:spPr>
        <p:txBody>
          <a:bodyPr>
            <a:normAutofit fontScale="90000"/>
          </a:bodyPr>
          <a:lstStyle/>
          <a:p>
            <a:pPr algn="ctr"/>
            <a:r>
              <a:rPr lang="en-CA" dirty="0"/>
              <a:t>Divisional Alignment (Dustin)</a:t>
            </a:r>
          </a:p>
        </p:txBody>
      </p:sp>
      <p:sp>
        <p:nvSpPr>
          <p:cNvPr id="3" name="Slide Number Placeholder 2">
            <a:extLst>
              <a:ext uri="{FF2B5EF4-FFF2-40B4-BE49-F238E27FC236}">
                <a16:creationId xmlns:a16="http://schemas.microsoft.com/office/drawing/2014/main" id="{F74B7D1E-CA5C-477D-87D6-8D9F6E46C1BC}"/>
              </a:ext>
            </a:extLst>
          </p:cNvPr>
          <p:cNvSpPr>
            <a:spLocks noGrp="1"/>
          </p:cNvSpPr>
          <p:nvPr>
            <p:ph type="sldNum" sz="quarter" idx="12"/>
          </p:nvPr>
        </p:nvSpPr>
        <p:spPr/>
        <p:txBody>
          <a:bodyPr/>
          <a:lstStyle/>
          <a:p>
            <a:fld id="{FAB69B05-8098-4314-A6E1-272A1D49D671}" type="slidenum">
              <a:rPr lang="en-CA" smtClean="0"/>
              <a:t>25</a:t>
            </a:fld>
            <a:endParaRPr lang="en-CA"/>
          </a:p>
        </p:txBody>
      </p:sp>
      <p:pic>
        <p:nvPicPr>
          <p:cNvPr id="6" name="Picture 5">
            <a:extLst>
              <a:ext uri="{FF2B5EF4-FFF2-40B4-BE49-F238E27FC236}">
                <a16:creationId xmlns:a16="http://schemas.microsoft.com/office/drawing/2014/main" id="{B83E9AB5-BEC5-9A4A-C0A9-5D51DF3A22E0}"/>
              </a:ext>
            </a:extLst>
          </p:cNvPr>
          <p:cNvPicPr>
            <a:picLocks noChangeAspect="1"/>
          </p:cNvPicPr>
          <p:nvPr/>
        </p:nvPicPr>
        <p:blipFill>
          <a:blip r:embed="rId3"/>
          <a:stretch>
            <a:fillRect/>
          </a:stretch>
        </p:blipFill>
        <p:spPr>
          <a:xfrm>
            <a:off x="838199" y="995061"/>
            <a:ext cx="10515599" cy="5726414"/>
          </a:xfrm>
          <a:prstGeom prst="rect">
            <a:avLst/>
          </a:prstGeom>
        </p:spPr>
      </p:pic>
    </p:spTree>
    <p:extLst>
      <p:ext uri="{BB962C8B-B14F-4D97-AF65-F5344CB8AC3E}">
        <p14:creationId xmlns:p14="http://schemas.microsoft.com/office/powerpoint/2010/main" val="1382329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731079" y="100444"/>
            <a:ext cx="10111175" cy="562597"/>
          </a:xfrm>
        </p:spPr>
        <p:txBody>
          <a:bodyPr vert="horz" lIns="91440" tIns="45720" rIns="91440" bIns="45720" rtlCol="0" anchor="ctr">
            <a:normAutofit fontScale="90000"/>
          </a:bodyPr>
          <a:lstStyle/>
          <a:p>
            <a:pPr algn="ctr"/>
            <a:r>
              <a:rPr lang="en-US" sz="4000" b="1" kern="1200" dirty="0">
                <a:latin typeface="+mj-lt"/>
                <a:ea typeface="+mj-ea"/>
                <a:cs typeface="+mj-cs"/>
              </a:rPr>
              <a:t>SAMSPA Diamond Naming Sponsors</a:t>
            </a:r>
          </a:p>
        </p:txBody>
      </p:sp>
      <p:sp>
        <p:nvSpPr>
          <p:cNvPr id="3" name="Slide Number Placeholder 2">
            <a:extLst>
              <a:ext uri="{FF2B5EF4-FFF2-40B4-BE49-F238E27FC236}">
                <a16:creationId xmlns:a16="http://schemas.microsoft.com/office/drawing/2014/main" id="{AC1464AD-E1C7-4848-B326-9B07A7754AEB}"/>
              </a:ext>
            </a:extLst>
          </p:cNvPr>
          <p:cNvSpPr>
            <a:spLocks noGrp="1"/>
          </p:cNvSpPr>
          <p:nvPr>
            <p:ph type="sldNum" sz="quarter" idx="12"/>
          </p:nvPr>
        </p:nvSpPr>
        <p:spPr>
          <a:xfrm>
            <a:off x="8610600" y="6151806"/>
            <a:ext cx="2743200" cy="365125"/>
          </a:xfrm>
        </p:spPr>
        <p:txBody>
          <a:bodyPr vert="horz" lIns="91440" tIns="45720" rIns="91440" bIns="45720" rtlCol="0" anchor="ctr">
            <a:normAutofit/>
          </a:bodyPr>
          <a:lstStyle/>
          <a:p>
            <a:pPr>
              <a:spcAft>
                <a:spcPts val="600"/>
              </a:spcAft>
            </a:pPr>
            <a:fld id="{FAB69B05-8098-4314-A6E1-272A1D49D671}" type="slidenum">
              <a:rPr lang="en-US" smtClean="0"/>
              <a:pPr>
                <a:spcAft>
                  <a:spcPts val="600"/>
                </a:spcAft>
              </a:pPr>
              <a:t>26</a:t>
            </a:fld>
            <a:endParaRPr lang="en-US"/>
          </a:p>
        </p:txBody>
      </p:sp>
      <p:sp>
        <p:nvSpPr>
          <p:cNvPr id="7" name="TextBox 6">
            <a:extLst>
              <a:ext uri="{FF2B5EF4-FFF2-40B4-BE49-F238E27FC236}">
                <a16:creationId xmlns:a16="http://schemas.microsoft.com/office/drawing/2014/main" id="{6EC4243A-D1B1-4267-BE78-8B21F0F4D545}"/>
              </a:ext>
            </a:extLst>
          </p:cNvPr>
          <p:cNvSpPr txBox="1"/>
          <p:nvPr/>
        </p:nvSpPr>
        <p:spPr>
          <a:xfrm>
            <a:off x="840509" y="1184285"/>
            <a:ext cx="10510982" cy="461665"/>
          </a:xfrm>
          <a:prstGeom prst="rect">
            <a:avLst/>
          </a:prstGeom>
          <a:noFill/>
        </p:spPr>
        <p:txBody>
          <a:bodyPr wrap="square">
            <a:spAutoFit/>
          </a:bodyPr>
          <a:lstStyle/>
          <a:p>
            <a:endParaRPr lang="en-CA" sz="2400" dirty="0"/>
          </a:p>
        </p:txBody>
      </p:sp>
      <p:sp>
        <p:nvSpPr>
          <p:cNvPr id="4" name="AutoShape 4" descr="Play It Again Sports">
            <a:extLst>
              <a:ext uri="{FF2B5EF4-FFF2-40B4-BE49-F238E27FC236}">
                <a16:creationId xmlns:a16="http://schemas.microsoft.com/office/drawing/2014/main" id="{FFE3AB08-3CF7-49DC-A8E9-13E0F4E3534F}"/>
              </a:ext>
            </a:extLst>
          </p:cNvPr>
          <p:cNvSpPr>
            <a:spLocks noChangeAspect="1" noChangeArrowheads="1"/>
          </p:cNvSpPr>
          <p:nvPr/>
        </p:nvSpPr>
        <p:spPr bwMode="auto">
          <a:xfrm>
            <a:off x="5943600" y="348114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22" name="Title 1">
            <a:extLst>
              <a:ext uri="{FF2B5EF4-FFF2-40B4-BE49-F238E27FC236}">
                <a16:creationId xmlns:a16="http://schemas.microsoft.com/office/drawing/2014/main" id="{ED307135-D140-97FC-BFA5-4036EA7ACEB0}"/>
              </a:ext>
            </a:extLst>
          </p:cNvPr>
          <p:cNvSpPr txBox="1">
            <a:spLocks/>
          </p:cNvSpPr>
          <p:nvPr/>
        </p:nvSpPr>
        <p:spPr>
          <a:xfrm>
            <a:off x="1180504" y="141595"/>
            <a:ext cx="9624461" cy="628048"/>
          </a:xfrm>
          <a:prstGeom prst="rect">
            <a:avLst/>
          </a:prstGeom>
          <a:solidFill>
            <a:schemeClr val="accent6">
              <a:lumMod val="60000"/>
              <a:lumOff val="40000"/>
            </a:schemeClr>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dirty="0"/>
              <a:t>SAMSPA Concession Sponsor (Joel)</a:t>
            </a:r>
          </a:p>
        </p:txBody>
      </p:sp>
      <p:pic>
        <p:nvPicPr>
          <p:cNvPr id="3074" name="Picture 2">
            <a:extLst>
              <a:ext uri="{FF2B5EF4-FFF2-40B4-BE49-F238E27FC236}">
                <a16:creationId xmlns:a16="http://schemas.microsoft.com/office/drawing/2014/main" id="{3427EF79-35BB-371D-75B0-50153B6A87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5391" y="2167194"/>
            <a:ext cx="5756418" cy="1937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6254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44EAC5-70B5-370C-7325-EBB59CC730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A24C38-54BB-B816-1F8C-D8D0217B4EE1}"/>
              </a:ext>
            </a:extLst>
          </p:cNvPr>
          <p:cNvSpPr>
            <a:spLocks noGrp="1"/>
          </p:cNvSpPr>
          <p:nvPr>
            <p:ph type="title"/>
          </p:nvPr>
        </p:nvSpPr>
        <p:spPr>
          <a:xfrm>
            <a:off x="731079" y="100444"/>
            <a:ext cx="10111175" cy="562597"/>
          </a:xfrm>
        </p:spPr>
        <p:txBody>
          <a:bodyPr vert="horz" lIns="91440" tIns="45720" rIns="91440" bIns="45720" rtlCol="0" anchor="ctr">
            <a:normAutofit fontScale="90000"/>
          </a:bodyPr>
          <a:lstStyle/>
          <a:p>
            <a:pPr algn="ctr"/>
            <a:r>
              <a:rPr lang="en-US" sz="4000" b="1" kern="1200" dirty="0">
                <a:latin typeface="+mj-lt"/>
                <a:ea typeface="+mj-ea"/>
                <a:cs typeface="+mj-cs"/>
              </a:rPr>
              <a:t>SAMSPA Diamond Naming Sponsors</a:t>
            </a:r>
          </a:p>
        </p:txBody>
      </p:sp>
      <p:sp>
        <p:nvSpPr>
          <p:cNvPr id="3" name="Slide Number Placeholder 2">
            <a:extLst>
              <a:ext uri="{FF2B5EF4-FFF2-40B4-BE49-F238E27FC236}">
                <a16:creationId xmlns:a16="http://schemas.microsoft.com/office/drawing/2014/main" id="{08D2B427-E473-28D3-DB1F-27235D475508}"/>
              </a:ext>
            </a:extLst>
          </p:cNvPr>
          <p:cNvSpPr>
            <a:spLocks noGrp="1"/>
          </p:cNvSpPr>
          <p:nvPr>
            <p:ph type="sldNum" sz="quarter" idx="12"/>
          </p:nvPr>
        </p:nvSpPr>
        <p:spPr>
          <a:xfrm>
            <a:off x="8610600" y="6151806"/>
            <a:ext cx="2743200" cy="365125"/>
          </a:xfrm>
        </p:spPr>
        <p:txBody>
          <a:bodyPr vert="horz" lIns="91440" tIns="45720" rIns="91440" bIns="45720" rtlCol="0" anchor="ctr">
            <a:normAutofit/>
          </a:bodyPr>
          <a:lstStyle/>
          <a:p>
            <a:pPr>
              <a:spcAft>
                <a:spcPts val="600"/>
              </a:spcAft>
            </a:pPr>
            <a:fld id="{FAB69B05-8098-4314-A6E1-272A1D49D671}" type="slidenum">
              <a:rPr lang="en-US" smtClean="0"/>
              <a:pPr>
                <a:spcAft>
                  <a:spcPts val="600"/>
                </a:spcAft>
              </a:pPr>
              <a:t>27</a:t>
            </a:fld>
            <a:endParaRPr lang="en-US"/>
          </a:p>
        </p:txBody>
      </p:sp>
      <p:sp>
        <p:nvSpPr>
          <p:cNvPr id="7" name="TextBox 6">
            <a:extLst>
              <a:ext uri="{FF2B5EF4-FFF2-40B4-BE49-F238E27FC236}">
                <a16:creationId xmlns:a16="http://schemas.microsoft.com/office/drawing/2014/main" id="{3D8F055F-3BB3-95CB-BDD8-EF9624C1470D}"/>
              </a:ext>
            </a:extLst>
          </p:cNvPr>
          <p:cNvSpPr txBox="1"/>
          <p:nvPr/>
        </p:nvSpPr>
        <p:spPr>
          <a:xfrm>
            <a:off x="840509" y="1184285"/>
            <a:ext cx="10510982" cy="461665"/>
          </a:xfrm>
          <a:prstGeom prst="rect">
            <a:avLst/>
          </a:prstGeom>
          <a:noFill/>
        </p:spPr>
        <p:txBody>
          <a:bodyPr wrap="square">
            <a:spAutoFit/>
          </a:bodyPr>
          <a:lstStyle/>
          <a:p>
            <a:endParaRPr lang="en-CA" sz="2400" dirty="0"/>
          </a:p>
        </p:txBody>
      </p:sp>
      <p:sp>
        <p:nvSpPr>
          <p:cNvPr id="4" name="AutoShape 4" descr="Play It Again Sports">
            <a:extLst>
              <a:ext uri="{FF2B5EF4-FFF2-40B4-BE49-F238E27FC236}">
                <a16:creationId xmlns:a16="http://schemas.microsoft.com/office/drawing/2014/main" id="{C1AA8F9F-9735-6CCB-C488-845CB377401B}"/>
              </a:ext>
            </a:extLst>
          </p:cNvPr>
          <p:cNvSpPr>
            <a:spLocks noChangeAspect="1" noChangeArrowheads="1"/>
          </p:cNvSpPr>
          <p:nvPr/>
        </p:nvSpPr>
        <p:spPr bwMode="auto">
          <a:xfrm>
            <a:off x="5943600" y="348114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grpSp>
        <p:nvGrpSpPr>
          <p:cNvPr id="17" name="Group 16">
            <a:extLst>
              <a:ext uri="{FF2B5EF4-FFF2-40B4-BE49-F238E27FC236}">
                <a16:creationId xmlns:a16="http://schemas.microsoft.com/office/drawing/2014/main" id="{CDF043B8-0A0D-69F5-D49C-B6603E6D76D3}"/>
              </a:ext>
            </a:extLst>
          </p:cNvPr>
          <p:cNvGrpSpPr/>
          <p:nvPr/>
        </p:nvGrpSpPr>
        <p:grpSpPr>
          <a:xfrm>
            <a:off x="614954" y="4195437"/>
            <a:ext cx="3617240" cy="2033226"/>
            <a:chOff x="7227629" y="4022986"/>
            <a:chExt cx="3617240" cy="2033226"/>
          </a:xfrm>
        </p:grpSpPr>
        <p:sp>
          <p:nvSpPr>
            <p:cNvPr id="15" name="Rectangle 14">
              <a:extLst>
                <a:ext uri="{FF2B5EF4-FFF2-40B4-BE49-F238E27FC236}">
                  <a16:creationId xmlns:a16="http://schemas.microsoft.com/office/drawing/2014/main" id="{E033A3C3-6586-78B6-ABDA-4FD0C768D478}"/>
                </a:ext>
              </a:extLst>
            </p:cNvPr>
            <p:cNvSpPr/>
            <p:nvPr/>
          </p:nvSpPr>
          <p:spPr>
            <a:xfrm>
              <a:off x="7227629" y="4022986"/>
              <a:ext cx="3617240" cy="203322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a:extLst>
                <a:ext uri="{FF2B5EF4-FFF2-40B4-BE49-F238E27FC236}">
                  <a16:creationId xmlns:a16="http://schemas.microsoft.com/office/drawing/2014/main" id="{11E2C94A-AB91-FE51-4202-21A7AF062BA1}"/>
                </a:ext>
              </a:extLst>
            </p:cNvPr>
            <p:cNvPicPr>
              <a:picLocks noChangeAspect="1"/>
            </p:cNvPicPr>
            <p:nvPr/>
          </p:nvPicPr>
          <p:blipFill>
            <a:blip r:embed="rId3"/>
            <a:stretch>
              <a:fillRect/>
            </a:stretch>
          </p:blipFill>
          <p:spPr>
            <a:xfrm>
              <a:off x="7276504" y="4778413"/>
              <a:ext cx="3565750" cy="522371"/>
            </a:xfrm>
            <a:prstGeom prst="rect">
              <a:avLst/>
            </a:prstGeom>
          </p:spPr>
        </p:pic>
      </p:grpSp>
      <p:pic>
        <p:nvPicPr>
          <p:cNvPr id="8" name="Picture 7" descr="Logo&#10;&#10;Description automatically generated">
            <a:extLst>
              <a:ext uri="{FF2B5EF4-FFF2-40B4-BE49-F238E27FC236}">
                <a16:creationId xmlns:a16="http://schemas.microsoft.com/office/drawing/2014/main" id="{08AC968F-3AEC-F1AE-5D0E-B275DB9A24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569" y="1266071"/>
            <a:ext cx="3614625" cy="2033227"/>
          </a:xfrm>
          <a:prstGeom prst="rect">
            <a:avLst/>
          </a:prstGeom>
          <a:solidFill>
            <a:schemeClr val="tx1"/>
          </a:solidFill>
        </p:spPr>
      </p:pic>
      <p:grpSp>
        <p:nvGrpSpPr>
          <p:cNvPr id="16" name="Group 15">
            <a:extLst>
              <a:ext uri="{FF2B5EF4-FFF2-40B4-BE49-F238E27FC236}">
                <a16:creationId xmlns:a16="http://schemas.microsoft.com/office/drawing/2014/main" id="{067BB57D-86FA-D231-096F-2BAA3A9F02F1}"/>
              </a:ext>
            </a:extLst>
          </p:cNvPr>
          <p:cNvGrpSpPr/>
          <p:nvPr/>
        </p:nvGrpSpPr>
        <p:grpSpPr>
          <a:xfrm>
            <a:off x="7959806" y="4195437"/>
            <a:ext cx="3617240" cy="2033226"/>
            <a:chOff x="930391" y="3937891"/>
            <a:chExt cx="3617240" cy="2033226"/>
          </a:xfrm>
        </p:grpSpPr>
        <p:sp>
          <p:nvSpPr>
            <p:cNvPr id="14" name="Rectangle 13">
              <a:extLst>
                <a:ext uri="{FF2B5EF4-FFF2-40B4-BE49-F238E27FC236}">
                  <a16:creationId xmlns:a16="http://schemas.microsoft.com/office/drawing/2014/main" id="{66B69B62-FFAE-3BE1-F83F-DC0FFE595BD7}"/>
                </a:ext>
              </a:extLst>
            </p:cNvPr>
            <p:cNvSpPr/>
            <p:nvPr/>
          </p:nvSpPr>
          <p:spPr>
            <a:xfrm>
              <a:off x="930391" y="3937891"/>
              <a:ext cx="3617240" cy="203322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2" name="Picture 11" descr="Logo&#10;&#10;Description automatically generated with medium confidence">
              <a:extLst>
                <a:ext uri="{FF2B5EF4-FFF2-40B4-BE49-F238E27FC236}">
                  <a16:creationId xmlns:a16="http://schemas.microsoft.com/office/drawing/2014/main" id="{206AC810-150B-4FD7-FE48-B4A7A46D1E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2477" y="4337513"/>
              <a:ext cx="3410452" cy="1233982"/>
            </a:xfrm>
            <a:prstGeom prst="rect">
              <a:avLst/>
            </a:prstGeom>
          </p:spPr>
        </p:pic>
      </p:grpSp>
      <p:grpSp>
        <p:nvGrpSpPr>
          <p:cNvPr id="13" name="Group 12">
            <a:extLst>
              <a:ext uri="{FF2B5EF4-FFF2-40B4-BE49-F238E27FC236}">
                <a16:creationId xmlns:a16="http://schemas.microsoft.com/office/drawing/2014/main" id="{E2BDC4B5-4E5E-59B8-0E98-9A35F4BCDAC0}"/>
              </a:ext>
            </a:extLst>
          </p:cNvPr>
          <p:cNvGrpSpPr/>
          <p:nvPr/>
        </p:nvGrpSpPr>
        <p:grpSpPr>
          <a:xfrm>
            <a:off x="7959806" y="1266071"/>
            <a:ext cx="3614625" cy="2033226"/>
            <a:chOff x="7538646" y="104565"/>
            <a:chExt cx="3614625" cy="2033226"/>
          </a:xfrm>
        </p:grpSpPr>
        <p:sp>
          <p:nvSpPr>
            <p:cNvPr id="11" name="Rectangle 10">
              <a:extLst>
                <a:ext uri="{FF2B5EF4-FFF2-40B4-BE49-F238E27FC236}">
                  <a16:creationId xmlns:a16="http://schemas.microsoft.com/office/drawing/2014/main" id="{8BA9FA52-B89C-4CE7-53CF-0ACA309E3FEF}"/>
                </a:ext>
              </a:extLst>
            </p:cNvPr>
            <p:cNvSpPr/>
            <p:nvPr/>
          </p:nvSpPr>
          <p:spPr>
            <a:xfrm>
              <a:off x="7538646" y="104565"/>
              <a:ext cx="3614625" cy="203322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Graphic 5">
              <a:extLst>
                <a:ext uri="{FF2B5EF4-FFF2-40B4-BE49-F238E27FC236}">
                  <a16:creationId xmlns:a16="http://schemas.microsoft.com/office/drawing/2014/main" id="{FEE29B19-6006-F67A-40DF-64CE63C71AF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877321" y="541779"/>
              <a:ext cx="3053010" cy="1142499"/>
            </a:xfrm>
            <a:prstGeom prst="rect">
              <a:avLst/>
            </a:prstGeom>
          </p:spPr>
        </p:pic>
      </p:grpSp>
      <p:sp>
        <p:nvSpPr>
          <p:cNvPr id="18" name="Rectangle 17">
            <a:extLst>
              <a:ext uri="{FF2B5EF4-FFF2-40B4-BE49-F238E27FC236}">
                <a16:creationId xmlns:a16="http://schemas.microsoft.com/office/drawing/2014/main" id="{828A669E-B83F-0E0A-DE71-0BFF97CB0390}"/>
              </a:ext>
            </a:extLst>
          </p:cNvPr>
          <p:cNvSpPr/>
          <p:nvPr/>
        </p:nvSpPr>
        <p:spPr>
          <a:xfrm>
            <a:off x="6783892" y="1765235"/>
            <a:ext cx="962123" cy="923330"/>
          </a:xfrm>
          <a:prstGeom prst="rect">
            <a:avLst/>
          </a:prstGeom>
          <a:solidFill>
            <a:schemeClr val="accent3">
              <a:lumMod val="20000"/>
              <a:lumOff val="80000"/>
            </a:schemeClr>
          </a:solidFill>
          <a:ln>
            <a:solidFill>
              <a:schemeClr val="accent1">
                <a:lumMod val="20000"/>
                <a:lumOff val="80000"/>
              </a:schemeClr>
            </a:solidFill>
          </a:ln>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D1</a:t>
            </a:r>
          </a:p>
        </p:txBody>
      </p:sp>
      <p:sp>
        <p:nvSpPr>
          <p:cNvPr id="19" name="Rectangle 18">
            <a:extLst>
              <a:ext uri="{FF2B5EF4-FFF2-40B4-BE49-F238E27FC236}">
                <a16:creationId xmlns:a16="http://schemas.microsoft.com/office/drawing/2014/main" id="{6B131154-7A53-2F53-5D9F-A6F94385364A}"/>
              </a:ext>
            </a:extLst>
          </p:cNvPr>
          <p:cNvSpPr/>
          <p:nvPr/>
        </p:nvSpPr>
        <p:spPr>
          <a:xfrm>
            <a:off x="4439025" y="1762407"/>
            <a:ext cx="962122" cy="923330"/>
          </a:xfrm>
          <a:prstGeom prst="rect">
            <a:avLst/>
          </a:prstGeom>
          <a:solidFill>
            <a:schemeClr val="accent3">
              <a:lumMod val="20000"/>
              <a:lumOff val="80000"/>
            </a:schemeClr>
          </a:solidFill>
          <a:ln>
            <a:solidFill>
              <a:schemeClr val="accent1">
                <a:lumMod val="20000"/>
                <a:lumOff val="80000"/>
              </a:schemeClr>
            </a:solidFill>
          </a:ln>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D2</a:t>
            </a:r>
          </a:p>
        </p:txBody>
      </p:sp>
      <p:sp>
        <p:nvSpPr>
          <p:cNvPr id="20" name="Rectangle 19">
            <a:extLst>
              <a:ext uri="{FF2B5EF4-FFF2-40B4-BE49-F238E27FC236}">
                <a16:creationId xmlns:a16="http://schemas.microsoft.com/office/drawing/2014/main" id="{EE8E6E1D-B2EC-0F48-2DA9-712093A70445}"/>
              </a:ext>
            </a:extLst>
          </p:cNvPr>
          <p:cNvSpPr/>
          <p:nvPr/>
        </p:nvSpPr>
        <p:spPr>
          <a:xfrm>
            <a:off x="4439025" y="4750385"/>
            <a:ext cx="962122" cy="923330"/>
          </a:xfrm>
          <a:prstGeom prst="rect">
            <a:avLst/>
          </a:prstGeom>
          <a:solidFill>
            <a:schemeClr val="accent3">
              <a:lumMod val="20000"/>
              <a:lumOff val="80000"/>
            </a:schemeClr>
          </a:solidFill>
          <a:ln>
            <a:solidFill>
              <a:schemeClr val="accent1">
                <a:lumMod val="20000"/>
                <a:lumOff val="80000"/>
              </a:schemeClr>
            </a:solidFill>
          </a:ln>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D3</a:t>
            </a:r>
          </a:p>
        </p:txBody>
      </p:sp>
      <p:sp>
        <p:nvSpPr>
          <p:cNvPr id="21" name="Rectangle 20">
            <a:extLst>
              <a:ext uri="{FF2B5EF4-FFF2-40B4-BE49-F238E27FC236}">
                <a16:creationId xmlns:a16="http://schemas.microsoft.com/office/drawing/2014/main" id="{69632A65-6B85-F0F5-CE5C-DF22CD0CA30E}"/>
              </a:ext>
            </a:extLst>
          </p:cNvPr>
          <p:cNvSpPr/>
          <p:nvPr/>
        </p:nvSpPr>
        <p:spPr>
          <a:xfrm>
            <a:off x="6790855" y="4750385"/>
            <a:ext cx="962122" cy="923330"/>
          </a:xfrm>
          <a:prstGeom prst="rect">
            <a:avLst/>
          </a:prstGeom>
          <a:solidFill>
            <a:schemeClr val="accent3">
              <a:lumMod val="20000"/>
              <a:lumOff val="80000"/>
            </a:schemeClr>
          </a:solidFill>
          <a:ln>
            <a:solidFill>
              <a:schemeClr val="accent1">
                <a:lumMod val="20000"/>
                <a:lumOff val="80000"/>
              </a:schemeClr>
            </a:solidFill>
          </a:ln>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D4</a:t>
            </a:r>
          </a:p>
        </p:txBody>
      </p:sp>
      <p:sp>
        <p:nvSpPr>
          <p:cNvPr id="22" name="Title 1">
            <a:extLst>
              <a:ext uri="{FF2B5EF4-FFF2-40B4-BE49-F238E27FC236}">
                <a16:creationId xmlns:a16="http://schemas.microsoft.com/office/drawing/2014/main" id="{E4ED0975-C4D8-6643-57AE-4CD851D61260}"/>
              </a:ext>
            </a:extLst>
          </p:cNvPr>
          <p:cNvSpPr txBox="1">
            <a:spLocks/>
          </p:cNvSpPr>
          <p:nvPr/>
        </p:nvSpPr>
        <p:spPr>
          <a:xfrm>
            <a:off x="1180504" y="141595"/>
            <a:ext cx="9624461" cy="628048"/>
          </a:xfrm>
          <a:prstGeom prst="rect">
            <a:avLst/>
          </a:prstGeom>
          <a:solidFill>
            <a:schemeClr val="accent6">
              <a:lumMod val="60000"/>
              <a:lumOff val="40000"/>
            </a:schemeClr>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dirty="0"/>
              <a:t>SAMSPA Diamond-Naming Sponsors</a:t>
            </a:r>
          </a:p>
        </p:txBody>
      </p:sp>
    </p:spTree>
    <p:extLst>
      <p:ext uri="{BB962C8B-B14F-4D97-AF65-F5344CB8AC3E}">
        <p14:creationId xmlns:p14="http://schemas.microsoft.com/office/powerpoint/2010/main" val="7635710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1180504" y="141595"/>
            <a:ext cx="9624461" cy="628048"/>
          </a:xfrm>
          <a:solidFill>
            <a:schemeClr val="accent6">
              <a:lumMod val="60000"/>
              <a:lumOff val="40000"/>
            </a:schemeClr>
          </a:solidFill>
        </p:spPr>
        <p:txBody>
          <a:bodyPr>
            <a:normAutofit fontScale="90000"/>
          </a:bodyPr>
          <a:lstStyle/>
          <a:p>
            <a:pPr algn="ctr"/>
            <a:r>
              <a:rPr lang="en-CA" dirty="0"/>
              <a:t>SAMSPA Signboard Sponsors</a:t>
            </a:r>
          </a:p>
        </p:txBody>
      </p:sp>
      <p:sp>
        <p:nvSpPr>
          <p:cNvPr id="7" name="TextBox 6">
            <a:extLst>
              <a:ext uri="{FF2B5EF4-FFF2-40B4-BE49-F238E27FC236}">
                <a16:creationId xmlns:a16="http://schemas.microsoft.com/office/drawing/2014/main" id="{6EC4243A-D1B1-4267-BE78-8B21F0F4D545}"/>
              </a:ext>
            </a:extLst>
          </p:cNvPr>
          <p:cNvSpPr txBox="1"/>
          <p:nvPr/>
        </p:nvSpPr>
        <p:spPr>
          <a:xfrm>
            <a:off x="326273" y="843005"/>
            <a:ext cx="2203374" cy="830997"/>
          </a:xfrm>
          <a:prstGeom prst="rect">
            <a:avLst/>
          </a:prstGeom>
          <a:noFill/>
        </p:spPr>
        <p:txBody>
          <a:bodyPr wrap="square">
            <a:spAutoFit/>
          </a:bodyPr>
          <a:lstStyle/>
          <a:p>
            <a:pPr algn="ctr"/>
            <a:r>
              <a:rPr lang="en-CA" sz="2400" dirty="0"/>
              <a:t>4-Fence Board Sponsors</a:t>
            </a:r>
          </a:p>
        </p:txBody>
      </p:sp>
      <p:sp>
        <p:nvSpPr>
          <p:cNvPr id="3" name="Slide Number Placeholder 2">
            <a:extLst>
              <a:ext uri="{FF2B5EF4-FFF2-40B4-BE49-F238E27FC236}">
                <a16:creationId xmlns:a16="http://schemas.microsoft.com/office/drawing/2014/main" id="{AC1464AD-E1C7-4848-B326-9B07A7754AEB}"/>
              </a:ext>
            </a:extLst>
          </p:cNvPr>
          <p:cNvSpPr>
            <a:spLocks noGrp="1"/>
          </p:cNvSpPr>
          <p:nvPr>
            <p:ph type="sldNum" sz="quarter" idx="12"/>
          </p:nvPr>
        </p:nvSpPr>
        <p:spPr/>
        <p:txBody>
          <a:bodyPr/>
          <a:lstStyle/>
          <a:p>
            <a:fld id="{FAB69B05-8098-4314-A6E1-272A1D49D671}" type="slidenum">
              <a:rPr lang="en-CA" smtClean="0"/>
              <a:t>28</a:t>
            </a:fld>
            <a:endParaRPr lang="en-CA"/>
          </a:p>
        </p:txBody>
      </p:sp>
      <p:graphicFrame>
        <p:nvGraphicFramePr>
          <p:cNvPr id="5" name="Diagram 4">
            <a:extLst>
              <a:ext uri="{FF2B5EF4-FFF2-40B4-BE49-F238E27FC236}">
                <a16:creationId xmlns:a16="http://schemas.microsoft.com/office/drawing/2014/main" id="{B1691191-0657-463D-9761-74AC0F80EE21}"/>
              </a:ext>
            </a:extLst>
          </p:cNvPr>
          <p:cNvGraphicFramePr/>
          <p:nvPr/>
        </p:nvGraphicFramePr>
        <p:xfrm>
          <a:off x="326272" y="1674002"/>
          <a:ext cx="2394894" cy="51157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C5FE8EDB-C80D-4921-88ED-B51572E4B670}"/>
              </a:ext>
            </a:extLst>
          </p:cNvPr>
          <p:cNvSpPr txBox="1"/>
          <p:nvPr/>
        </p:nvSpPr>
        <p:spPr>
          <a:xfrm>
            <a:off x="3536414" y="1240080"/>
            <a:ext cx="3922005" cy="461665"/>
          </a:xfrm>
          <a:prstGeom prst="rect">
            <a:avLst/>
          </a:prstGeom>
          <a:noFill/>
        </p:spPr>
        <p:txBody>
          <a:bodyPr wrap="square">
            <a:spAutoFit/>
          </a:bodyPr>
          <a:lstStyle/>
          <a:p>
            <a:pPr algn="ctr"/>
            <a:r>
              <a:rPr lang="en-CA" sz="2400" dirty="0"/>
              <a:t>Bleacher/Picnic Table Package</a:t>
            </a:r>
          </a:p>
        </p:txBody>
      </p:sp>
      <p:graphicFrame>
        <p:nvGraphicFramePr>
          <p:cNvPr id="10" name="Diagram 9">
            <a:extLst>
              <a:ext uri="{FF2B5EF4-FFF2-40B4-BE49-F238E27FC236}">
                <a16:creationId xmlns:a16="http://schemas.microsoft.com/office/drawing/2014/main" id="{17EB280F-67D6-4EC5-A82C-6388EEDB7138}"/>
              </a:ext>
            </a:extLst>
          </p:cNvPr>
          <p:cNvGraphicFramePr/>
          <p:nvPr>
            <p:extLst>
              <p:ext uri="{D42A27DB-BD31-4B8C-83A1-F6EECF244321}">
                <p14:modId xmlns:p14="http://schemas.microsoft.com/office/powerpoint/2010/main" val="1061917007"/>
              </p:ext>
            </p:extLst>
          </p:nvPr>
        </p:nvGraphicFramePr>
        <p:xfrm>
          <a:off x="3095742" y="1846388"/>
          <a:ext cx="4494880" cy="487001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TextBox 10">
            <a:extLst>
              <a:ext uri="{FF2B5EF4-FFF2-40B4-BE49-F238E27FC236}">
                <a16:creationId xmlns:a16="http://schemas.microsoft.com/office/drawing/2014/main" id="{80683B3E-5FAF-4551-81DD-5365C83FBD21}"/>
              </a:ext>
            </a:extLst>
          </p:cNvPr>
          <p:cNvSpPr txBox="1"/>
          <p:nvPr/>
        </p:nvSpPr>
        <p:spPr>
          <a:xfrm>
            <a:off x="8043764" y="1218231"/>
            <a:ext cx="3675402" cy="461665"/>
          </a:xfrm>
          <a:prstGeom prst="rect">
            <a:avLst/>
          </a:prstGeom>
          <a:noFill/>
        </p:spPr>
        <p:txBody>
          <a:bodyPr wrap="square">
            <a:spAutoFit/>
          </a:bodyPr>
          <a:lstStyle/>
          <a:p>
            <a:pPr algn="ctr"/>
            <a:r>
              <a:rPr lang="en-CA" sz="2400" dirty="0"/>
              <a:t>Fence Board Signage</a:t>
            </a:r>
          </a:p>
        </p:txBody>
      </p:sp>
      <p:graphicFrame>
        <p:nvGraphicFramePr>
          <p:cNvPr id="12" name="Diagram 11">
            <a:extLst>
              <a:ext uri="{FF2B5EF4-FFF2-40B4-BE49-F238E27FC236}">
                <a16:creationId xmlns:a16="http://schemas.microsoft.com/office/drawing/2014/main" id="{19B61592-5CE9-4F56-861D-BE200B2FE6AA}"/>
              </a:ext>
            </a:extLst>
          </p:cNvPr>
          <p:cNvGraphicFramePr/>
          <p:nvPr>
            <p:extLst>
              <p:ext uri="{D42A27DB-BD31-4B8C-83A1-F6EECF244321}">
                <p14:modId xmlns:p14="http://schemas.microsoft.com/office/powerpoint/2010/main" val="800824853"/>
              </p:ext>
            </p:extLst>
          </p:nvPr>
        </p:nvGraphicFramePr>
        <p:xfrm>
          <a:off x="7721292" y="1846388"/>
          <a:ext cx="4320346" cy="494337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41311353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1180503" y="1994620"/>
            <a:ext cx="9624461" cy="628048"/>
          </a:xfrm>
          <a:solidFill>
            <a:schemeClr val="accent6">
              <a:lumMod val="60000"/>
              <a:lumOff val="40000"/>
            </a:schemeClr>
          </a:solidFill>
        </p:spPr>
        <p:txBody>
          <a:bodyPr>
            <a:normAutofit fontScale="90000"/>
          </a:bodyPr>
          <a:lstStyle/>
          <a:p>
            <a:pPr algn="ctr"/>
            <a:r>
              <a:rPr lang="en-CA" dirty="0"/>
              <a:t>New Business</a:t>
            </a:r>
          </a:p>
        </p:txBody>
      </p:sp>
      <p:sp>
        <p:nvSpPr>
          <p:cNvPr id="7" name="TextBox 6">
            <a:extLst>
              <a:ext uri="{FF2B5EF4-FFF2-40B4-BE49-F238E27FC236}">
                <a16:creationId xmlns:a16="http://schemas.microsoft.com/office/drawing/2014/main" id="{6EC4243A-D1B1-4267-BE78-8B21F0F4D545}"/>
              </a:ext>
            </a:extLst>
          </p:cNvPr>
          <p:cNvSpPr txBox="1"/>
          <p:nvPr/>
        </p:nvSpPr>
        <p:spPr>
          <a:xfrm>
            <a:off x="840509" y="979741"/>
            <a:ext cx="10510982" cy="461665"/>
          </a:xfrm>
          <a:prstGeom prst="rect">
            <a:avLst/>
          </a:prstGeom>
          <a:noFill/>
        </p:spPr>
        <p:txBody>
          <a:bodyPr wrap="square">
            <a:spAutoFit/>
          </a:bodyPr>
          <a:lstStyle/>
          <a:p>
            <a:endParaRPr lang="en-CA" sz="2400" dirty="0"/>
          </a:p>
        </p:txBody>
      </p:sp>
      <p:sp>
        <p:nvSpPr>
          <p:cNvPr id="3" name="Slide Number Placeholder 2">
            <a:extLst>
              <a:ext uri="{FF2B5EF4-FFF2-40B4-BE49-F238E27FC236}">
                <a16:creationId xmlns:a16="http://schemas.microsoft.com/office/drawing/2014/main" id="{AC1464AD-E1C7-4848-B326-9B07A7754AEB}"/>
              </a:ext>
            </a:extLst>
          </p:cNvPr>
          <p:cNvSpPr>
            <a:spLocks noGrp="1"/>
          </p:cNvSpPr>
          <p:nvPr>
            <p:ph type="sldNum" sz="quarter" idx="12"/>
          </p:nvPr>
        </p:nvSpPr>
        <p:spPr/>
        <p:txBody>
          <a:bodyPr/>
          <a:lstStyle/>
          <a:p>
            <a:fld id="{FAB69B05-8098-4314-A6E1-272A1D49D671}" type="slidenum">
              <a:rPr lang="en-CA" smtClean="0"/>
              <a:t>29</a:t>
            </a:fld>
            <a:endParaRPr lang="en-CA"/>
          </a:p>
        </p:txBody>
      </p:sp>
      <p:sp>
        <p:nvSpPr>
          <p:cNvPr id="6" name="TextBox 5">
            <a:extLst>
              <a:ext uri="{FF2B5EF4-FFF2-40B4-BE49-F238E27FC236}">
                <a16:creationId xmlns:a16="http://schemas.microsoft.com/office/drawing/2014/main" id="{7E602607-B04C-4501-8088-AA5D302ADE3B}"/>
              </a:ext>
            </a:extLst>
          </p:cNvPr>
          <p:cNvSpPr txBox="1"/>
          <p:nvPr/>
        </p:nvSpPr>
        <p:spPr>
          <a:xfrm>
            <a:off x="1322711" y="2850136"/>
            <a:ext cx="9282896" cy="2646878"/>
          </a:xfrm>
          <a:prstGeom prst="rect">
            <a:avLst/>
          </a:prstGeom>
          <a:noFill/>
        </p:spPr>
        <p:txBody>
          <a:bodyPr wrap="square" rtlCol="0">
            <a:spAutoFit/>
          </a:bodyPr>
          <a:lstStyle/>
          <a:p>
            <a:pPr marL="0" lvl="2" algn="ctr">
              <a:spcAft>
                <a:spcPts val="1200"/>
              </a:spcAft>
            </a:pPr>
            <a:endParaRPr lang="en-CA" sz="2800" b="1" dirty="0"/>
          </a:p>
          <a:p>
            <a:pPr marL="0" lvl="2" algn="ctr">
              <a:spcAft>
                <a:spcPts val="1200"/>
              </a:spcAft>
            </a:pPr>
            <a:endParaRPr lang="en-CA" sz="2800" b="1" dirty="0"/>
          </a:p>
          <a:p>
            <a:pPr marL="0" lvl="2" algn="ctr">
              <a:spcAft>
                <a:spcPts val="1200"/>
              </a:spcAft>
            </a:pPr>
            <a:br>
              <a:rPr lang="en-CA" sz="2800" b="1" dirty="0"/>
            </a:br>
            <a:r>
              <a:rPr lang="en-CA" sz="2800" b="1" dirty="0"/>
              <a:t>From the floor?</a:t>
            </a:r>
          </a:p>
          <a:p>
            <a:pPr marL="0" lvl="2" algn="ctr">
              <a:spcAft>
                <a:spcPts val="1200"/>
              </a:spcAft>
            </a:pPr>
            <a:r>
              <a:rPr lang="en-CA" sz="2400" b="1" dirty="0">
                <a:solidFill>
                  <a:srgbClr val="FF0000"/>
                </a:solidFill>
              </a:rPr>
              <a:t>Motion to Adjourn</a:t>
            </a:r>
          </a:p>
        </p:txBody>
      </p:sp>
      <p:pic>
        <p:nvPicPr>
          <p:cNvPr id="9" name="Picture 8">
            <a:extLst>
              <a:ext uri="{FF2B5EF4-FFF2-40B4-BE49-F238E27FC236}">
                <a16:creationId xmlns:a16="http://schemas.microsoft.com/office/drawing/2014/main" id="{59E36AFC-4664-4417-A786-DE85573649C1}"/>
              </a:ext>
            </a:extLst>
          </p:cNvPr>
          <p:cNvPicPr>
            <a:picLocks noChangeAspect="1"/>
          </p:cNvPicPr>
          <p:nvPr/>
        </p:nvPicPr>
        <p:blipFill>
          <a:blip r:embed="rId3"/>
          <a:stretch>
            <a:fillRect/>
          </a:stretch>
        </p:blipFill>
        <p:spPr>
          <a:xfrm>
            <a:off x="233362" y="12138"/>
            <a:ext cx="11737461" cy="1757670"/>
          </a:xfrm>
          <a:prstGeom prst="rect">
            <a:avLst/>
          </a:prstGeom>
        </p:spPr>
      </p:pic>
    </p:spTree>
    <p:extLst>
      <p:ext uri="{BB962C8B-B14F-4D97-AF65-F5344CB8AC3E}">
        <p14:creationId xmlns:p14="http://schemas.microsoft.com/office/powerpoint/2010/main" val="4294538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838200" y="227627"/>
            <a:ext cx="10515600" cy="628048"/>
          </a:xfrm>
          <a:solidFill>
            <a:schemeClr val="accent6">
              <a:lumMod val="60000"/>
              <a:lumOff val="40000"/>
            </a:schemeClr>
          </a:solidFill>
        </p:spPr>
        <p:txBody>
          <a:bodyPr>
            <a:normAutofit fontScale="90000"/>
          </a:bodyPr>
          <a:lstStyle/>
          <a:p>
            <a:pPr algn="ctr"/>
            <a:r>
              <a:rPr lang="en-CA" dirty="0"/>
              <a:t>	Reserve for Housekeeping (Joel)</a:t>
            </a:r>
          </a:p>
        </p:txBody>
      </p:sp>
      <p:sp>
        <p:nvSpPr>
          <p:cNvPr id="3" name="Slide Number Placeholder 2">
            <a:extLst>
              <a:ext uri="{FF2B5EF4-FFF2-40B4-BE49-F238E27FC236}">
                <a16:creationId xmlns:a16="http://schemas.microsoft.com/office/drawing/2014/main" id="{03574C77-9861-4BF0-92B6-13FF4D8A5C3D}"/>
              </a:ext>
            </a:extLst>
          </p:cNvPr>
          <p:cNvSpPr>
            <a:spLocks noGrp="1"/>
          </p:cNvSpPr>
          <p:nvPr>
            <p:ph type="sldNum" sz="quarter" idx="12"/>
          </p:nvPr>
        </p:nvSpPr>
        <p:spPr/>
        <p:txBody>
          <a:bodyPr/>
          <a:lstStyle/>
          <a:p>
            <a:fld id="{FAB69B05-8098-4314-A6E1-272A1D49D671}" type="slidenum">
              <a:rPr lang="en-CA" smtClean="0"/>
              <a:t>3</a:t>
            </a:fld>
            <a:endParaRPr lang="en-CA"/>
          </a:p>
        </p:txBody>
      </p:sp>
      <p:sp>
        <p:nvSpPr>
          <p:cNvPr id="6" name="TextBox 5">
            <a:extLst>
              <a:ext uri="{FF2B5EF4-FFF2-40B4-BE49-F238E27FC236}">
                <a16:creationId xmlns:a16="http://schemas.microsoft.com/office/drawing/2014/main" id="{3A65AB2F-1129-4547-AB05-78E4C16040D8}"/>
              </a:ext>
            </a:extLst>
          </p:cNvPr>
          <p:cNvSpPr txBox="1"/>
          <p:nvPr/>
        </p:nvSpPr>
        <p:spPr>
          <a:xfrm>
            <a:off x="838200" y="1585841"/>
            <a:ext cx="10254916" cy="3508653"/>
          </a:xfrm>
          <a:prstGeom prst="rect">
            <a:avLst/>
          </a:prstGeom>
          <a:noFill/>
        </p:spPr>
        <p:txBody>
          <a:bodyPr wrap="square" rtlCol="0">
            <a:spAutoFit/>
          </a:bodyPr>
          <a:lstStyle/>
          <a:p>
            <a:r>
              <a:rPr lang="en-CA" sz="2400" b="1" dirty="0"/>
              <a:t>Rules of Order – SAMSPA Bylaws</a:t>
            </a:r>
          </a:p>
          <a:p>
            <a:pPr marL="800100" lvl="1" indent="-342900">
              <a:buFont typeface="Arial" panose="020B0604020202020204" pitchFamily="34" charset="0"/>
              <a:buChar char="•"/>
            </a:pPr>
            <a:endParaRPr lang="en-CA" sz="2400" dirty="0"/>
          </a:p>
          <a:p>
            <a:pPr marL="800100" lvl="1" indent="-342900">
              <a:spcAft>
                <a:spcPts val="1200"/>
              </a:spcAft>
              <a:buFont typeface="Arial" panose="020B0604020202020204" pitchFamily="34" charset="0"/>
              <a:buChar char="•"/>
            </a:pPr>
            <a:r>
              <a:rPr lang="en-CA" sz="2400" dirty="0"/>
              <a:t>6.1 – A quorum is 50% +1, rounded up (we require 30 teams present)</a:t>
            </a:r>
          </a:p>
          <a:p>
            <a:pPr marL="800100" lvl="1" indent="-342900">
              <a:spcAft>
                <a:spcPts val="1200"/>
              </a:spcAft>
              <a:buFont typeface="Arial" panose="020B0604020202020204" pitchFamily="34" charset="0"/>
              <a:buChar char="•"/>
            </a:pPr>
            <a:r>
              <a:rPr lang="en-CA" sz="2400" dirty="0"/>
              <a:t>7.1 – Each team gets one vote only</a:t>
            </a:r>
          </a:p>
          <a:p>
            <a:pPr marL="800100" lvl="1" indent="-342900">
              <a:spcAft>
                <a:spcPts val="1200"/>
              </a:spcAft>
              <a:buFont typeface="Arial" panose="020B0604020202020204" pitchFamily="34" charset="0"/>
              <a:buChar char="•"/>
            </a:pPr>
            <a:r>
              <a:rPr lang="en-CA" sz="2400" dirty="0"/>
              <a:t>8.2 – Resolutions presented during meeting by members require a 2/3rds majority vote to be heard at the meeting</a:t>
            </a:r>
          </a:p>
          <a:p>
            <a:pPr marL="800100" lvl="1" indent="-342900">
              <a:spcAft>
                <a:spcPts val="1200"/>
              </a:spcAft>
              <a:buFont typeface="Arial" panose="020B0604020202020204" pitchFamily="34" charset="0"/>
              <a:buChar char="•"/>
            </a:pPr>
            <a:r>
              <a:rPr lang="en-CA" sz="2400" dirty="0"/>
              <a:t>8.4 – A member should refrain from voting on matters where a conflict of interest exists</a:t>
            </a:r>
          </a:p>
        </p:txBody>
      </p:sp>
    </p:spTree>
    <p:extLst>
      <p:ext uri="{BB962C8B-B14F-4D97-AF65-F5344CB8AC3E}">
        <p14:creationId xmlns:p14="http://schemas.microsoft.com/office/powerpoint/2010/main" val="1689352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838200" y="367013"/>
            <a:ext cx="10515600" cy="628048"/>
          </a:xfrm>
          <a:solidFill>
            <a:schemeClr val="accent6">
              <a:lumMod val="60000"/>
              <a:lumOff val="40000"/>
            </a:schemeClr>
          </a:solidFill>
        </p:spPr>
        <p:txBody>
          <a:bodyPr>
            <a:normAutofit fontScale="90000"/>
          </a:bodyPr>
          <a:lstStyle/>
          <a:p>
            <a:pPr algn="ctr"/>
            <a:r>
              <a:rPr lang="en-CA" dirty="0"/>
              <a:t>Quorum / Minutes / Agenda Approval (Darren)</a:t>
            </a:r>
          </a:p>
        </p:txBody>
      </p:sp>
      <p:sp>
        <p:nvSpPr>
          <p:cNvPr id="3" name="Slide Number Placeholder 2">
            <a:extLst>
              <a:ext uri="{FF2B5EF4-FFF2-40B4-BE49-F238E27FC236}">
                <a16:creationId xmlns:a16="http://schemas.microsoft.com/office/drawing/2014/main" id="{F74B7D1E-CA5C-477D-87D6-8D9F6E46C1BC}"/>
              </a:ext>
            </a:extLst>
          </p:cNvPr>
          <p:cNvSpPr>
            <a:spLocks noGrp="1"/>
          </p:cNvSpPr>
          <p:nvPr>
            <p:ph type="sldNum" sz="quarter" idx="12"/>
          </p:nvPr>
        </p:nvSpPr>
        <p:spPr/>
        <p:txBody>
          <a:bodyPr/>
          <a:lstStyle/>
          <a:p>
            <a:fld id="{FAB69B05-8098-4314-A6E1-272A1D49D671}" type="slidenum">
              <a:rPr lang="en-CA" smtClean="0"/>
              <a:t>4</a:t>
            </a:fld>
            <a:endParaRPr lang="en-CA"/>
          </a:p>
        </p:txBody>
      </p:sp>
      <p:sp>
        <p:nvSpPr>
          <p:cNvPr id="6" name="TextBox 5">
            <a:extLst>
              <a:ext uri="{FF2B5EF4-FFF2-40B4-BE49-F238E27FC236}">
                <a16:creationId xmlns:a16="http://schemas.microsoft.com/office/drawing/2014/main" id="{3A65AB2F-1129-4547-AB05-78E4C16040D8}"/>
              </a:ext>
            </a:extLst>
          </p:cNvPr>
          <p:cNvSpPr txBox="1"/>
          <p:nvPr/>
        </p:nvSpPr>
        <p:spPr>
          <a:xfrm>
            <a:off x="1186542" y="1382486"/>
            <a:ext cx="10080171" cy="3293209"/>
          </a:xfrm>
          <a:prstGeom prst="rect">
            <a:avLst/>
          </a:prstGeom>
          <a:noFill/>
        </p:spPr>
        <p:txBody>
          <a:bodyPr wrap="square" rtlCol="0">
            <a:spAutoFit/>
          </a:bodyPr>
          <a:lstStyle/>
          <a:p>
            <a:r>
              <a:rPr lang="en-CA" sz="4000" b="1" dirty="0"/>
              <a:t>Call to Order</a:t>
            </a:r>
          </a:p>
          <a:p>
            <a:endParaRPr lang="en-CA" sz="2800" dirty="0"/>
          </a:p>
          <a:p>
            <a:pPr marL="342900" indent="-342900">
              <a:buAutoNum type="arabicPeriod"/>
            </a:pPr>
            <a:r>
              <a:rPr lang="en-CA" sz="2800" dirty="0">
                <a:solidFill>
                  <a:srgbClr val="002060"/>
                </a:solidFill>
              </a:rPr>
              <a:t>Roll Call – 30 teams required for Quorum</a:t>
            </a:r>
            <a:br>
              <a:rPr lang="en-CA" sz="2800" dirty="0">
                <a:solidFill>
                  <a:srgbClr val="002060"/>
                </a:solidFill>
              </a:rPr>
            </a:br>
            <a:endParaRPr lang="en-CA" sz="2800" dirty="0">
              <a:solidFill>
                <a:srgbClr val="002060"/>
              </a:solidFill>
            </a:endParaRPr>
          </a:p>
          <a:p>
            <a:pPr marL="342900" indent="-342900">
              <a:buAutoNum type="arabicPeriod"/>
            </a:pPr>
            <a:r>
              <a:rPr lang="en-CA" sz="2800" dirty="0">
                <a:solidFill>
                  <a:srgbClr val="002060"/>
                </a:solidFill>
              </a:rPr>
              <a:t>Motion to Adopt Minutes of Jan 27, 2024 General Meeting</a:t>
            </a:r>
            <a:br>
              <a:rPr lang="en-CA" sz="2800" dirty="0">
                <a:solidFill>
                  <a:srgbClr val="002060"/>
                </a:solidFill>
              </a:rPr>
            </a:br>
            <a:endParaRPr lang="en-CA" sz="2800" dirty="0">
              <a:solidFill>
                <a:srgbClr val="002060"/>
              </a:solidFill>
            </a:endParaRPr>
          </a:p>
          <a:p>
            <a:pPr marL="342900" indent="-342900">
              <a:buAutoNum type="arabicPeriod"/>
            </a:pPr>
            <a:r>
              <a:rPr lang="en-CA" sz="2800" dirty="0">
                <a:solidFill>
                  <a:srgbClr val="002060"/>
                </a:solidFill>
              </a:rPr>
              <a:t>Motion to Adopt Agenda for this Meeting</a:t>
            </a:r>
          </a:p>
        </p:txBody>
      </p:sp>
    </p:spTree>
    <p:extLst>
      <p:ext uri="{BB962C8B-B14F-4D97-AF65-F5344CB8AC3E}">
        <p14:creationId xmlns:p14="http://schemas.microsoft.com/office/powerpoint/2010/main" val="4225981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838200" y="367013"/>
            <a:ext cx="10515600" cy="628048"/>
          </a:xfrm>
          <a:solidFill>
            <a:schemeClr val="accent6">
              <a:lumMod val="60000"/>
              <a:lumOff val="40000"/>
            </a:schemeClr>
          </a:solidFill>
        </p:spPr>
        <p:txBody>
          <a:bodyPr>
            <a:normAutofit fontScale="90000"/>
          </a:bodyPr>
          <a:lstStyle/>
          <a:p>
            <a:pPr algn="ctr"/>
            <a:r>
              <a:rPr lang="en-CA" dirty="0"/>
              <a:t>2024 Board Member Portfolios (Joel)</a:t>
            </a:r>
          </a:p>
        </p:txBody>
      </p:sp>
      <p:sp>
        <p:nvSpPr>
          <p:cNvPr id="3" name="Slide Number Placeholder 2">
            <a:extLst>
              <a:ext uri="{FF2B5EF4-FFF2-40B4-BE49-F238E27FC236}">
                <a16:creationId xmlns:a16="http://schemas.microsoft.com/office/drawing/2014/main" id="{F74B7D1E-CA5C-477D-87D6-8D9F6E46C1BC}"/>
              </a:ext>
            </a:extLst>
          </p:cNvPr>
          <p:cNvSpPr>
            <a:spLocks noGrp="1"/>
          </p:cNvSpPr>
          <p:nvPr>
            <p:ph type="sldNum" sz="quarter" idx="12"/>
          </p:nvPr>
        </p:nvSpPr>
        <p:spPr/>
        <p:txBody>
          <a:bodyPr/>
          <a:lstStyle/>
          <a:p>
            <a:fld id="{FAB69B05-8098-4314-A6E1-272A1D49D671}" type="slidenum">
              <a:rPr lang="en-CA" smtClean="0"/>
              <a:t>5</a:t>
            </a:fld>
            <a:endParaRPr lang="en-CA"/>
          </a:p>
        </p:txBody>
      </p:sp>
      <p:graphicFrame>
        <p:nvGraphicFramePr>
          <p:cNvPr id="4" name="Table 4">
            <a:extLst>
              <a:ext uri="{FF2B5EF4-FFF2-40B4-BE49-F238E27FC236}">
                <a16:creationId xmlns:a16="http://schemas.microsoft.com/office/drawing/2014/main" id="{57AC3236-2B38-E576-6390-E60F9D84C77C}"/>
              </a:ext>
            </a:extLst>
          </p:cNvPr>
          <p:cNvGraphicFramePr>
            <a:graphicFrameLocks noGrp="1"/>
          </p:cNvGraphicFramePr>
          <p:nvPr>
            <p:extLst>
              <p:ext uri="{D42A27DB-BD31-4B8C-83A1-F6EECF244321}">
                <p14:modId xmlns:p14="http://schemas.microsoft.com/office/powerpoint/2010/main" val="1035925957"/>
              </p:ext>
            </p:extLst>
          </p:nvPr>
        </p:nvGraphicFramePr>
        <p:xfrm>
          <a:off x="1275346" y="1490802"/>
          <a:ext cx="9641308" cy="4709138"/>
        </p:xfrm>
        <a:graphic>
          <a:graphicData uri="http://schemas.openxmlformats.org/drawingml/2006/table">
            <a:tbl>
              <a:tblPr firstRow="1" bandRow="1">
                <a:tableStyleId>{22838BEF-8BB2-4498-84A7-C5851F593DF1}</a:tableStyleId>
              </a:tblPr>
              <a:tblGrid>
                <a:gridCol w="4820654">
                  <a:extLst>
                    <a:ext uri="{9D8B030D-6E8A-4147-A177-3AD203B41FA5}">
                      <a16:colId xmlns:a16="http://schemas.microsoft.com/office/drawing/2014/main" val="1719686768"/>
                    </a:ext>
                  </a:extLst>
                </a:gridCol>
                <a:gridCol w="4820654">
                  <a:extLst>
                    <a:ext uri="{9D8B030D-6E8A-4147-A177-3AD203B41FA5}">
                      <a16:colId xmlns:a16="http://schemas.microsoft.com/office/drawing/2014/main" val="3867900122"/>
                    </a:ext>
                  </a:extLst>
                </a:gridCol>
              </a:tblGrid>
              <a:tr h="672734">
                <a:tc>
                  <a:txBody>
                    <a:bodyPr/>
                    <a:lstStyle/>
                    <a:p>
                      <a:pPr algn="ctr"/>
                      <a:r>
                        <a:rPr lang="en-CA" dirty="0"/>
                        <a:t>President (*) – Joel McGovern</a:t>
                      </a:r>
                    </a:p>
                  </a:txBody>
                  <a:tcPr anchor="ctr"/>
                </a:tc>
                <a:tc>
                  <a:txBody>
                    <a:bodyPr/>
                    <a:lstStyle/>
                    <a:p>
                      <a:pPr algn="ctr"/>
                      <a:r>
                        <a:rPr lang="en-CA" dirty="0"/>
                        <a:t>Health &amp; Safety – Glen Dolynchuk</a:t>
                      </a:r>
                    </a:p>
                  </a:txBody>
                  <a:tcPr anchor="ctr"/>
                </a:tc>
                <a:extLst>
                  <a:ext uri="{0D108BD9-81ED-4DB2-BD59-A6C34878D82A}">
                    <a16:rowId xmlns:a16="http://schemas.microsoft.com/office/drawing/2014/main" val="4283695333"/>
                  </a:ext>
                </a:extLst>
              </a:tr>
              <a:tr h="672734">
                <a:tc>
                  <a:txBody>
                    <a:bodyPr/>
                    <a:lstStyle/>
                    <a:p>
                      <a:pPr algn="ctr"/>
                      <a:r>
                        <a:rPr lang="en-CA" b="1" dirty="0"/>
                        <a:t>Treasurer (*) – Brian Dickson</a:t>
                      </a:r>
                    </a:p>
                  </a:txBody>
                  <a:tcPr anchor="ctr"/>
                </a:tc>
                <a:tc>
                  <a:txBody>
                    <a:bodyPr/>
                    <a:lstStyle/>
                    <a:p>
                      <a:pPr algn="ctr"/>
                      <a:r>
                        <a:rPr lang="en-CA" b="1" dirty="0"/>
                        <a:t>Concession – Phil Presakarchuk</a:t>
                      </a:r>
                    </a:p>
                  </a:txBody>
                  <a:tcPr anchor="ctr"/>
                </a:tc>
                <a:extLst>
                  <a:ext uri="{0D108BD9-81ED-4DB2-BD59-A6C34878D82A}">
                    <a16:rowId xmlns:a16="http://schemas.microsoft.com/office/drawing/2014/main" val="500169038"/>
                  </a:ext>
                </a:extLst>
              </a:tr>
              <a:tr h="672734">
                <a:tc>
                  <a:txBody>
                    <a:bodyPr/>
                    <a:lstStyle/>
                    <a:p>
                      <a:pPr algn="ctr"/>
                      <a:r>
                        <a:rPr lang="en-CA" b="1" dirty="0"/>
                        <a:t>Secretary / Rules (*) - Darren McBride</a:t>
                      </a:r>
                    </a:p>
                  </a:txBody>
                  <a:tcPr anchor="ctr"/>
                </a:tc>
                <a:tc>
                  <a:txBody>
                    <a:bodyPr/>
                    <a:lstStyle/>
                    <a:p>
                      <a:pPr algn="ctr"/>
                      <a:r>
                        <a:rPr lang="en-CA" b="1" dirty="0"/>
                        <a:t>Grants – Trevor Zilm</a:t>
                      </a:r>
                    </a:p>
                  </a:txBody>
                  <a:tcPr anchor="ctr"/>
                </a:tc>
                <a:extLst>
                  <a:ext uri="{0D108BD9-81ED-4DB2-BD59-A6C34878D82A}">
                    <a16:rowId xmlns:a16="http://schemas.microsoft.com/office/drawing/2014/main" val="941618161"/>
                  </a:ext>
                </a:extLst>
              </a:tr>
              <a:tr h="672734">
                <a:tc>
                  <a:txBody>
                    <a:bodyPr/>
                    <a:lstStyle/>
                    <a:p>
                      <a:pPr algn="ctr"/>
                      <a:r>
                        <a:rPr lang="en-CA" b="1" dirty="0"/>
                        <a:t>Vice President / Umpires – Kelly Porter</a:t>
                      </a:r>
                    </a:p>
                  </a:txBody>
                  <a:tcPr anchor="ctr"/>
                </a:tc>
                <a:tc>
                  <a:txBody>
                    <a:bodyPr/>
                    <a:lstStyle/>
                    <a:p>
                      <a:pPr algn="ctr"/>
                      <a:r>
                        <a:rPr lang="en-CA" b="1" dirty="0"/>
                        <a:t>Open Division – Dustin Sloan</a:t>
                      </a:r>
                    </a:p>
                  </a:txBody>
                  <a:tcPr anchor="ctr"/>
                </a:tc>
                <a:extLst>
                  <a:ext uri="{0D108BD9-81ED-4DB2-BD59-A6C34878D82A}">
                    <a16:rowId xmlns:a16="http://schemas.microsoft.com/office/drawing/2014/main" val="2766921922"/>
                  </a:ext>
                </a:extLst>
              </a:tr>
              <a:tr h="672734">
                <a:tc>
                  <a:txBody>
                    <a:bodyPr/>
                    <a:lstStyle/>
                    <a:p>
                      <a:pPr algn="ctr"/>
                      <a:r>
                        <a:rPr lang="en-CA" b="1" dirty="0"/>
                        <a:t>Maintenance – Marc Savard</a:t>
                      </a:r>
                    </a:p>
                  </a:txBody>
                  <a:tcPr anchor="ctr"/>
                </a:tc>
                <a:tc>
                  <a:txBody>
                    <a:bodyPr/>
                    <a:lstStyle/>
                    <a:p>
                      <a:pPr algn="ctr"/>
                      <a:r>
                        <a:rPr lang="en-CA" b="1" dirty="0"/>
                        <a:t>40/40 Divisions – Bryan Shields</a:t>
                      </a:r>
                    </a:p>
                  </a:txBody>
                  <a:tcPr anchor="ctr"/>
                </a:tc>
                <a:extLst>
                  <a:ext uri="{0D108BD9-81ED-4DB2-BD59-A6C34878D82A}">
                    <a16:rowId xmlns:a16="http://schemas.microsoft.com/office/drawing/2014/main" val="4222027815"/>
                  </a:ext>
                </a:extLst>
              </a:tr>
              <a:tr h="672734">
                <a:tc>
                  <a:txBody>
                    <a:bodyPr/>
                    <a:lstStyle/>
                    <a:p>
                      <a:pPr algn="ctr"/>
                      <a:r>
                        <a:rPr lang="en-CA" b="1" dirty="0"/>
                        <a:t>Facility – Earl Sloan</a:t>
                      </a:r>
                    </a:p>
                  </a:txBody>
                  <a:tcPr anchor="ctr"/>
                </a:tc>
                <a:tc>
                  <a:txBody>
                    <a:bodyPr/>
                    <a:lstStyle/>
                    <a:p>
                      <a:pPr algn="ctr"/>
                      <a:r>
                        <a:rPr lang="en-CA" b="1" dirty="0"/>
                        <a:t>60/70 Divisions – Bob Franks</a:t>
                      </a:r>
                    </a:p>
                  </a:txBody>
                  <a:tcPr anchor="ctr"/>
                </a:tc>
                <a:extLst>
                  <a:ext uri="{0D108BD9-81ED-4DB2-BD59-A6C34878D82A}">
                    <a16:rowId xmlns:a16="http://schemas.microsoft.com/office/drawing/2014/main" val="4241270578"/>
                  </a:ext>
                </a:extLst>
              </a:tr>
              <a:tr h="672734">
                <a:tc>
                  <a:txBody>
                    <a:bodyPr/>
                    <a:lstStyle/>
                    <a:p>
                      <a:pPr algn="ctr"/>
                      <a:r>
                        <a:rPr lang="en-CA" b="1" dirty="0"/>
                        <a:t>Vacant (Website) </a:t>
                      </a:r>
                    </a:p>
                  </a:txBody>
                  <a:tcPr anchor="ctr"/>
                </a:tc>
                <a:tc>
                  <a:txBody>
                    <a:bodyPr/>
                    <a:lstStyle/>
                    <a:p>
                      <a:pPr algn="ctr"/>
                      <a:endParaRPr lang="en-CA" dirty="0"/>
                    </a:p>
                  </a:txBody>
                  <a:tcPr anchor="ctr"/>
                </a:tc>
                <a:extLst>
                  <a:ext uri="{0D108BD9-81ED-4DB2-BD59-A6C34878D82A}">
                    <a16:rowId xmlns:a16="http://schemas.microsoft.com/office/drawing/2014/main" val="1798560696"/>
                  </a:ext>
                </a:extLst>
              </a:tr>
            </a:tbl>
          </a:graphicData>
        </a:graphic>
      </p:graphicFrame>
      <p:sp>
        <p:nvSpPr>
          <p:cNvPr id="5" name="TextBox 4">
            <a:extLst>
              <a:ext uri="{FF2B5EF4-FFF2-40B4-BE49-F238E27FC236}">
                <a16:creationId xmlns:a16="http://schemas.microsoft.com/office/drawing/2014/main" id="{B53C8848-54CF-A321-B17D-FF109B5FA1C0}"/>
              </a:ext>
            </a:extLst>
          </p:cNvPr>
          <p:cNvSpPr txBox="1"/>
          <p:nvPr/>
        </p:nvSpPr>
        <p:spPr>
          <a:xfrm>
            <a:off x="1275346" y="6211972"/>
            <a:ext cx="3164305" cy="338554"/>
          </a:xfrm>
          <a:prstGeom prst="rect">
            <a:avLst/>
          </a:prstGeom>
          <a:noFill/>
        </p:spPr>
        <p:txBody>
          <a:bodyPr wrap="square" rtlCol="0">
            <a:spAutoFit/>
          </a:bodyPr>
          <a:lstStyle/>
          <a:p>
            <a:r>
              <a:rPr lang="en-CA" sz="1600" dirty="0"/>
              <a:t>(*) </a:t>
            </a:r>
            <a:r>
              <a:rPr lang="en-CA" sz="1400" i="1" dirty="0"/>
              <a:t>Signing Authority</a:t>
            </a:r>
            <a:endParaRPr lang="en-CA" sz="1600" i="1" dirty="0"/>
          </a:p>
        </p:txBody>
      </p:sp>
      <p:sp>
        <p:nvSpPr>
          <p:cNvPr id="6" name="TextBox 5">
            <a:extLst>
              <a:ext uri="{FF2B5EF4-FFF2-40B4-BE49-F238E27FC236}">
                <a16:creationId xmlns:a16="http://schemas.microsoft.com/office/drawing/2014/main" id="{4D15214A-E85E-6682-DFD8-8EA7C46B366C}"/>
              </a:ext>
            </a:extLst>
          </p:cNvPr>
          <p:cNvSpPr txBox="1"/>
          <p:nvPr/>
        </p:nvSpPr>
        <p:spPr>
          <a:xfrm>
            <a:off x="5348177" y="6352143"/>
            <a:ext cx="4189228" cy="338554"/>
          </a:xfrm>
          <a:prstGeom prst="rect">
            <a:avLst/>
          </a:prstGeom>
          <a:noFill/>
        </p:spPr>
        <p:txBody>
          <a:bodyPr wrap="square" rtlCol="0">
            <a:spAutoFit/>
          </a:bodyPr>
          <a:lstStyle/>
          <a:p>
            <a:r>
              <a:rPr lang="en-US" sz="1600" i="1" dirty="0">
                <a:solidFill>
                  <a:srgbClr val="FF0000"/>
                </a:solidFill>
              </a:rPr>
              <a:t>Call for nominations for Director - Website</a:t>
            </a:r>
          </a:p>
        </p:txBody>
      </p:sp>
    </p:spTree>
    <p:extLst>
      <p:ext uri="{BB962C8B-B14F-4D97-AF65-F5344CB8AC3E}">
        <p14:creationId xmlns:p14="http://schemas.microsoft.com/office/powerpoint/2010/main" val="2315041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838200" y="367013"/>
            <a:ext cx="10515600" cy="628048"/>
          </a:xfrm>
          <a:solidFill>
            <a:schemeClr val="accent6">
              <a:lumMod val="60000"/>
              <a:lumOff val="40000"/>
            </a:schemeClr>
          </a:solidFill>
        </p:spPr>
        <p:txBody>
          <a:bodyPr>
            <a:normAutofit fontScale="90000"/>
          </a:bodyPr>
          <a:lstStyle/>
          <a:p>
            <a:pPr algn="ctr"/>
            <a:r>
              <a:rPr lang="en-CA" dirty="0"/>
              <a:t>2024 League Updates (Joel)</a:t>
            </a:r>
          </a:p>
        </p:txBody>
      </p:sp>
      <p:sp>
        <p:nvSpPr>
          <p:cNvPr id="3" name="Slide Number Placeholder 2">
            <a:extLst>
              <a:ext uri="{FF2B5EF4-FFF2-40B4-BE49-F238E27FC236}">
                <a16:creationId xmlns:a16="http://schemas.microsoft.com/office/drawing/2014/main" id="{F74B7D1E-CA5C-477D-87D6-8D9F6E46C1BC}"/>
              </a:ext>
            </a:extLst>
          </p:cNvPr>
          <p:cNvSpPr>
            <a:spLocks noGrp="1"/>
          </p:cNvSpPr>
          <p:nvPr>
            <p:ph type="sldNum" sz="quarter" idx="12"/>
          </p:nvPr>
        </p:nvSpPr>
        <p:spPr/>
        <p:txBody>
          <a:bodyPr/>
          <a:lstStyle/>
          <a:p>
            <a:fld id="{FAB69B05-8098-4314-A6E1-272A1D49D671}" type="slidenum">
              <a:rPr lang="en-CA" smtClean="0"/>
              <a:t>6</a:t>
            </a:fld>
            <a:endParaRPr lang="en-CA"/>
          </a:p>
        </p:txBody>
      </p:sp>
      <p:sp>
        <p:nvSpPr>
          <p:cNvPr id="6" name="TextBox 5">
            <a:extLst>
              <a:ext uri="{FF2B5EF4-FFF2-40B4-BE49-F238E27FC236}">
                <a16:creationId xmlns:a16="http://schemas.microsoft.com/office/drawing/2014/main" id="{3A65AB2F-1129-4547-AB05-78E4C16040D8}"/>
              </a:ext>
            </a:extLst>
          </p:cNvPr>
          <p:cNvSpPr txBox="1"/>
          <p:nvPr/>
        </p:nvSpPr>
        <p:spPr>
          <a:xfrm>
            <a:off x="838199" y="1127570"/>
            <a:ext cx="10515600" cy="1261884"/>
          </a:xfrm>
          <a:prstGeom prst="rect">
            <a:avLst/>
          </a:prstGeom>
          <a:solidFill>
            <a:schemeClr val="accent2">
              <a:lumMod val="40000"/>
              <a:lumOff val="60000"/>
            </a:schemeClr>
          </a:solidFill>
        </p:spPr>
        <p:txBody>
          <a:bodyPr wrap="square" rtlCol="0">
            <a:spAutoFit/>
          </a:bodyPr>
          <a:lstStyle/>
          <a:p>
            <a:pPr algn="ctr"/>
            <a:r>
              <a:rPr lang="en-CA" sz="2800" b="1" dirty="0"/>
              <a:t>Schedule </a:t>
            </a:r>
          </a:p>
          <a:p>
            <a:pPr algn="ctr"/>
            <a:r>
              <a:rPr lang="en-CA" sz="2400" b="1" dirty="0">
                <a:solidFill>
                  <a:srgbClr val="FF0000"/>
                </a:solidFill>
              </a:rPr>
              <a:t>Season Starts April 29 (15 weeks)</a:t>
            </a:r>
          </a:p>
          <a:p>
            <a:pPr algn="ctr"/>
            <a:r>
              <a:rPr lang="en-CA" sz="2400" dirty="0"/>
              <a:t>28 Games </a:t>
            </a:r>
            <a:r>
              <a:rPr lang="en-CA" sz="2400" i="1" dirty="0"/>
              <a:t>plus Playoffs</a:t>
            </a:r>
            <a:endParaRPr lang="en-CA" sz="1050" b="1" i="1" dirty="0"/>
          </a:p>
        </p:txBody>
      </p:sp>
      <p:sp>
        <p:nvSpPr>
          <p:cNvPr id="4" name="TextBox 3">
            <a:extLst>
              <a:ext uri="{FF2B5EF4-FFF2-40B4-BE49-F238E27FC236}">
                <a16:creationId xmlns:a16="http://schemas.microsoft.com/office/drawing/2014/main" id="{9FB49142-04CE-40A8-8035-0A53C3B437FE}"/>
              </a:ext>
            </a:extLst>
          </p:cNvPr>
          <p:cNvSpPr txBox="1"/>
          <p:nvPr/>
        </p:nvSpPr>
        <p:spPr>
          <a:xfrm>
            <a:off x="5426765" y="2503155"/>
            <a:ext cx="5927035" cy="4031873"/>
          </a:xfrm>
          <a:prstGeom prst="rect">
            <a:avLst/>
          </a:prstGeom>
          <a:solidFill>
            <a:schemeClr val="accent4">
              <a:lumMod val="40000"/>
              <a:lumOff val="60000"/>
            </a:schemeClr>
          </a:solidFill>
        </p:spPr>
        <p:txBody>
          <a:bodyPr wrap="square" rtlCol="0">
            <a:spAutoFit/>
          </a:bodyPr>
          <a:lstStyle/>
          <a:p>
            <a:r>
              <a:rPr lang="en-CA" sz="3200" b="1" dirty="0"/>
              <a:t>Bat Testing </a:t>
            </a:r>
            <a:endParaRPr lang="en-CA" sz="4800" b="1" dirty="0"/>
          </a:p>
          <a:p>
            <a:r>
              <a:rPr lang="en-CA" sz="2800" b="1" dirty="0"/>
              <a:t>	</a:t>
            </a:r>
            <a:r>
              <a:rPr lang="en-CA" sz="2800" dirty="0"/>
              <a:t>Bats will require 2024 sticker</a:t>
            </a:r>
          </a:p>
          <a:p>
            <a:r>
              <a:rPr lang="en-CA" sz="2800" dirty="0"/>
              <a:t>	Testing Weekend</a:t>
            </a:r>
          </a:p>
          <a:p>
            <a:r>
              <a:rPr lang="en-CA" sz="2800" dirty="0"/>
              <a:t>		April 20/21, 2024</a:t>
            </a:r>
          </a:p>
          <a:p>
            <a:r>
              <a:rPr lang="en-CA" sz="2800" dirty="0"/>
              <a:t>		9:00 AM to 1:00 PM</a:t>
            </a:r>
          </a:p>
          <a:p>
            <a:r>
              <a:rPr lang="en-CA" sz="2800" dirty="0"/>
              <a:t>		Teams have been notified</a:t>
            </a:r>
            <a:br>
              <a:rPr lang="en-CA" sz="2800" dirty="0"/>
            </a:br>
            <a:r>
              <a:rPr lang="en-CA" sz="2800" dirty="0"/>
              <a:t>	In-Season Testing</a:t>
            </a:r>
          </a:p>
          <a:p>
            <a:r>
              <a:rPr lang="en-CA" sz="2800" dirty="0"/>
              <a:t>		Tuesdays, 6:30 – 7:30 (6 slots)</a:t>
            </a:r>
          </a:p>
          <a:p>
            <a:r>
              <a:rPr lang="en-CA" sz="2800" dirty="0"/>
              <a:t>		Schedule on website</a:t>
            </a:r>
          </a:p>
        </p:txBody>
      </p:sp>
      <p:sp>
        <p:nvSpPr>
          <p:cNvPr id="7" name="TextBox 6">
            <a:extLst>
              <a:ext uri="{FF2B5EF4-FFF2-40B4-BE49-F238E27FC236}">
                <a16:creationId xmlns:a16="http://schemas.microsoft.com/office/drawing/2014/main" id="{0B6BE446-3658-47F0-9BEA-38BA770B97C2}"/>
              </a:ext>
            </a:extLst>
          </p:cNvPr>
          <p:cNvSpPr txBox="1"/>
          <p:nvPr/>
        </p:nvSpPr>
        <p:spPr>
          <a:xfrm>
            <a:off x="838198" y="2515187"/>
            <a:ext cx="4499115" cy="4031873"/>
          </a:xfrm>
          <a:prstGeom prst="rect">
            <a:avLst/>
          </a:prstGeom>
          <a:solidFill>
            <a:schemeClr val="accent1">
              <a:lumMod val="40000"/>
              <a:lumOff val="60000"/>
            </a:schemeClr>
          </a:solidFill>
        </p:spPr>
        <p:txBody>
          <a:bodyPr wrap="square" rtlCol="0">
            <a:spAutoFit/>
          </a:bodyPr>
          <a:lstStyle/>
          <a:p>
            <a:r>
              <a:rPr lang="en-CA" sz="3200" b="1" dirty="0"/>
              <a:t>Divisional Alignment (59)</a:t>
            </a:r>
          </a:p>
          <a:p>
            <a:r>
              <a:rPr lang="en-CA" sz="2800" dirty="0"/>
              <a:t>	A DIV – 8 Teams</a:t>
            </a:r>
          </a:p>
          <a:p>
            <a:r>
              <a:rPr lang="en-CA" sz="2800" dirty="0"/>
              <a:t>	B DIV – 8 Teams</a:t>
            </a:r>
          </a:p>
          <a:p>
            <a:r>
              <a:rPr lang="en-CA" sz="2800" dirty="0"/>
              <a:t>	C DIV – 9 Teams</a:t>
            </a:r>
          </a:p>
          <a:p>
            <a:r>
              <a:rPr lang="en-CA" sz="2800" dirty="0"/>
              <a:t>	D DIV – 8 Teams</a:t>
            </a:r>
          </a:p>
          <a:p>
            <a:r>
              <a:rPr lang="en-CA" sz="2800" dirty="0"/>
              <a:t>	40 DIV – 5 Teams</a:t>
            </a:r>
          </a:p>
          <a:p>
            <a:r>
              <a:rPr lang="en-CA" sz="2800" dirty="0"/>
              <a:t>	50 DIV – 5 Teams </a:t>
            </a:r>
          </a:p>
          <a:p>
            <a:r>
              <a:rPr lang="en-CA" sz="2800" dirty="0"/>
              <a:t>	60 DIV – 9 Teams</a:t>
            </a:r>
          </a:p>
          <a:p>
            <a:r>
              <a:rPr lang="en-CA" sz="2800" dirty="0"/>
              <a:t>	70 DIV – 7 Teams</a:t>
            </a:r>
            <a:endParaRPr lang="en-CA" sz="2400" dirty="0"/>
          </a:p>
        </p:txBody>
      </p:sp>
    </p:spTree>
    <p:extLst>
      <p:ext uri="{BB962C8B-B14F-4D97-AF65-F5344CB8AC3E}">
        <p14:creationId xmlns:p14="http://schemas.microsoft.com/office/powerpoint/2010/main" val="2759444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55278-AD33-F883-2E49-3E8FF91AC6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A239DB-376D-8D1E-4D3E-5C30849535AD}"/>
              </a:ext>
            </a:extLst>
          </p:cNvPr>
          <p:cNvSpPr>
            <a:spLocks noGrp="1"/>
          </p:cNvSpPr>
          <p:nvPr>
            <p:ph type="title"/>
          </p:nvPr>
        </p:nvSpPr>
        <p:spPr>
          <a:xfrm>
            <a:off x="1180504" y="222620"/>
            <a:ext cx="9624461" cy="628048"/>
          </a:xfrm>
          <a:solidFill>
            <a:schemeClr val="accent6">
              <a:lumMod val="60000"/>
              <a:lumOff val="40000"/>
            </a:schemeClr>
          </a:solidFill>
        </p:spPr>
        <p:txBody>
          <a:bodyPr>
            <a:normAutofit fontScale="90000"/>
          </a:bodyPr>
          <a:lstStyle/>
          <a:p>
            <a:pPr algn="ctr"/>
            <a:r>
              <a:rPr lang="en-CA" dirty="0"/>
              <a:t>2024 Updates – Fundraising Efforts (Joel)</a:t>
            </a:r>
          </a:p>
        </p:txBody>
      </p:sp>
      <p:sp>
        <p:nvSpPr>
          <p:cNvPr id="3" name="Slide Number Placeholder 2">
            <a:extLst>
              <a:ext uri="{FF2B5EF4-FFF2-40B4-BE49-F238E27FC236}">
                <a16:creationId xmlns:a16="http://schemas.microsoft.com/office/drawing/2014/main" id="{9BEA916B-70CB-AD59-16A1-311AE0289409}"/>
              </a:ext>
            </a:extLst>
          </p:cNvPr>
          <p:cNvSpPr>
            <a:spLocks noGrp="1"/>
          </p:cNvSpPr>
          <p:nvPr>
            <p:ph type="sldNum" sz="quarter" idx="12"/>
          </p:nvPr>
        </p:nvSpPr>
        <p:spPr/>
        <p:txBody>
          <a:bodyPr/>
          <a:lstStyle/>
          <a:p>
            <a:fld id="{FAB69B05-8098-4314-A6E1-272A1D49D671}" type="slidenum">
              <a:rPr lang="en-CA" smtClean="0"/>
              <a:t>7</a:t>
            </a:fld>
            <a:endParaRPr lang="en-CA"/>
          </a:p>
        </p:txBody>
      </p:sp>
      <p:sp>
        <p:nvSpPr>
          <p:cNvPr id="7" name="TextBox 6">
            <a:extLst>
              <a:ext uri="{FF2B5EF4-FFF2-40B4-BE49-F238E27FC236}">
                <a16:creationId xmlns:a16="http://schemas.microsoft.com/office/drawing/2014/main" id="{13DFB090-20EE-4104-8922-592E15E71C56}"/>
              </a:ext>
            </a:extLst>
          </p:cNvPr>
          <p:cNvSpPr txBox="1"/>
          <p:nvPr/>
        </p:nvSpPr>
        <p:spPr>
          <a:xfrm>
            <a:off x="840509" y="979741"/>
            <a:ext cx="10510982" cy="461665"/>
          </a:xfrm>
          <a:prstGeom prst="rect">
            <a:avLst/>
          </a:prstGeom>
          <a:noFill/>
        </p:spPr>
        <p:txBody>
          <a:bodyPr wrap="square">
            <a:spAutoFit/>
          </a:bodyPr>
          <a:lstStyle/>
          <a:p>
            <a:endParaRPr lang="en-CA" sz="2400" dirty="0"/>
          </a:p>
        </p:txBody>
      </p:sp>
      <p:sp>
        <p:nvSpPr>
          <p:cNvPr id="6" name="TextBox 5">
            <a:extLst>
              <a:ext uri="{FF2B5EF4-FFF2-40B4-BE49-F238E27FC236}">
                <a16:creationId xmlns:a16="http://schemas.microsoft.com/office/drawing/2014/main" id="{1D094725-10E1-CEA9-52BA-E7EAEF3D6C36}"/>
              </a:ext>
            </a:extLst>
          </p:cNvPr>
          <p:cNvSpPr txBox="1"/>
          <p:nvPr/>
        </p:nvSpPr>
        <p:spPr>
          <a:xfrm>
            <a:off x="7030297" y="2796001"/>
            <a:ext cx="513802" cy="2554545"/>
          </a:xfrm>
          <a:prstGeom prst="rect">
            <a:avLst/>
          </a:prstGeom>
          <a:noFill/>
        </p:spPr>
        <p:txBody>
          <a:bodyPr wrap="square" rtlCol="0">
            <a:spAutoFit/>
          </a:bodyPr>
          <a:lstStyle/>
          <a:p>
            <a:pPr>
              <a:spcAft>
                <a:spcPts val="1200"/>
              </a:spcAft>
            </a:pPr>
            <a:endParaRPr lang="en-CA" sz="2400" dirty="0"/>
          </a:p>
          <a:p>
            <a:pPr>
              <a:spcAft>
                <a:spcPts val="1200"/>
              </a:spcAft>
            </a:pPr>
            <a:endParaRPr lang="en-CA" sz="2400" dirty="0"/>
          </a:p>
          <a:p>
            <a:pPr>
              <a:spcAft>
                <a:spcPts val="1200"/>
              </a:spcAft>
            </a:pPr>
            <a:endParaRPr lang="en-CA" sz="2400" dirty="0"/>
          </a:p>
          <a:p>
            <a:pPr>
              <a:spcAft>
                <a:spcPts val="1200"/>
              </a:spcAft>
            </a:pPr>
            <a:endParaRPr lang="en-CA" sz="2400" dirty="0"/>
          </a:p>
          <a:p>
            <a:pPr>
              <a:spcAft>
                <a:spcPts val="1200"/>
              </a:spcAft>
            </a:pPr>
            <a:endParaRPr lang="en-CA" sz="2400" dirty="0"/>
          </a:p>
        </p:txBody>
      </p:sp>
      <p:pic>
        <p:nvPicPr>
          <p:cNvPr id="1030" name="Picture 6" descr="Fundraising Clipart - Gray Elementary">
            <a:extLst>
              <a:ext uri="{FF2B5EF4-FFF2-40B4-BE49-F238E27FC236}">
                <a16:creationId xmlns:a16="http://schemas.microsoft.com/office/drawing/2014/main" id="{549AFB45-8BE3-2357-C608-7CF68EE6C2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6613" y="2699365"/>
            <a:ext cx="2438400" cy="18764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625D9EAC-211D-3EA3-6F00-03B7AEAA1CF4}"/>
              </a:ext>
            </a:extLst>
          </p:cNvPr>
          <p:cNvGraphicFramePr>
            <a:graphicFrameLocks noGrp="1"/>
          </p:cNvGraphicFramePr>
          <p:nvPr>
            <p:extLst>
              <p:ext uri="{D42A27DB-BD31-4B8C-83A1-F6EECF244321}">
                <p14:modId xmlns:p14="http://schemas.microsoft.com/office/powerpoint/2010/main" val="2370760609"/>
              </p:ext>
            </p:extLst>
          </p:nvPr>
        </p:nvGraphicFramePr>
        <p:xfrm>
          <a:off x="1358614" y="1379806"/>
          <a:ext cx="8127999" cy="4822692"/>
        </p:xfrm>
        <a:graphic>
          <a:graphicData uri="http://schemas.openxmlformats.org/drawingml/2006/table">
            <a:tbl>
              <a:tblPr firstRow="1" bandRow="1">
                <a:tableStyleId>{5C22544A-7EE6-4342-B048-85BDC9FD1C3A}</a:tableStyleId>
              </a:tblPr>
              <a:tblGrid>
                <a:gridCol w="3027939">
                  <a:extLst>
                    <a:ext uri="{9D8B030D-6E8A-4147-A177-3AD203B41FA5}">
                      <a16:colId xmlns:a16="http://schemas.microsoft.com/office/drawing/2014/main" val="4163487166"/>
                    </a:ext>
                  </a:extLst>
                </a:gridCol>
                <a:gridCol w="1355075">
                  <a:extLst>
                    <a:ext uri="{9D8B030D-6E8A-4147-A177-3AD203B41FA5}">
                      <a16:colId xmlns:a16="http://schemas.microsoft.com/office/drawing/2014/main" val="3955058432"/>
                    </a:ext>
                  </a:extLst>
                </a:gridCol>
                <a:gridCol w="3744985">
                  <a:extLst>
                    <a:ext uri="{9D8B030D-6E8A-4147-A177-3AD203B41FA5}">
                      <a16:colId xmlns:a16="http://schemas.microsoft.com/office/drawing/2014/main" val="990502295"/>
                    </a:ext>
                  </a:extLst>
                </a:gridCol>
              </a:tblGrid>
              <a:tr h="668692">
                <a:tc gridSpan="3">
                  <a:txBody>
                    <a:bodyPr/>
                    <a:lstStyle/>
                    <a:p>
                      <a:r>
                        <a:rPr lang="en-US" dirty="0"/>
                        <a:t>Off-Season Fundraising Initiatives</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597343179"/>
                  </a:ext>
                </a:extLst>
              </a:tr>
              <a:tr h="519250">
                <a:tc>
                  <a:txBody>
                    <a:bodyPr/>
                    <a:lstStyle/>
                    <a:p>
                      <a:r>
                        <a:rPr lang="en-US" b="1" dirty="0"/>
                        <a:t>Crowdfunding Initiative</a:t>
                      </a:r>
                    </a:p>
                  </a:txBody>
                  <a:tcPr anchor="ctr"/>
                </a:tc>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2494514510"/>
                  </a:ext>
                </a:extLst>
              </a:tr>
              <a:tr h="519250">
                <a:tc>
                  <a:txBody>
                    <a:bodyPr/>
                    <a:lstStyle/>
                    <a:p>
                      <a:pPr algn="r"/>
                      <a:r>
                        <a:rPr lang="en-US" dirty="0"/>
                        <a:t>Donated</a:t>
                      </a:r>
                    </a:p>
                  </a:txBody>
                  <a:tcPr anchor="ctr"/>
                </a:tc>
                <a:tc>
                  <a:txBody>
                    <a:bodyPr/>
                    <a:lstStyle/>
                    <a:p>
                      <a:r>
                        <a:rPr lang="en-US" dirty="0"/>
                        <a:t> $5,276.80</a:t>
                      </a:r>
                    </a:p>
                  </a:txBody>
                  <a:tcPr anchor="ctr"/>
                </a:tc>
                <a:tc>
                  <a:txBody>
                    <a:bodyPr/>
                    <a:lstStyle/>
                    <a:p>
                      <a:endParaRPr lang="en-US" dirty="0"/>
                    </a:p>
                  </a:txBody>
                  <a:tcPr anchor="ctr"/>
                </a:tc>
                <a:extLst>
                  <a:ext uri="{0D108BD9-81ED-4DB2-BD59-A6C34878D82A}">
                    <a16:rowId xmlns:a16="http://schemas.microsoft.com/office/drawing/2014/main" val="3427377949"/>
                  </a:ext>
                </a:extLst>
              </a:tr>
              <a:tr h="519250">
                <a:tc>
                  <a:txBody>
                    <a:bodyPr/>
                    <a:lstStyle/>
                    <a:p>
                      <a:pPr algn="r"/>
                      <a:r>
                        <a:rPr lang="en-US" dirty="0"/>
                        <a:t>Matched</a:t>
                      </a:r>
                    </a:p>
                  </a:txBody>
                  <a:tcPr anchor="ctr"/>
                </a:tc>
                <a:tc>
                  <a:txBody>
                    <a:bodyPr/>
                    <a:lstStyle/>
                    <a:p>
                      <a:r>
                        <a:rPr lang="en-US" dirty="0"/>
                        <a:t> $2,488.40</a:t>
                      </a:r>
                    </a:p>
                  </a:txBody>
                  <a:tcPr anchor="ctr"/>
                </a:tc>
                <a:tc>
                  <a:txBody>
                    <a:bodyPr/>
                    <a:lstStyle/>
                    <a:p>
                      <a:r>
                        <a:rPr lang="en-US" dirty="0"/>
                        <a:t>From government</a:t>
                      </a:r>
                    </a:p>
                  </a:txBody>
                  <a:tcPr anchor="ctr"/>
                </a:tc>
                <a:extLst>
                  <a:ext uri="{0D108BD9-81ED-4DB2-BD59-A6C34878D82A}">
                    <a16:rowId xmlns:a16="http://schemas.microsoft.com/office/drawing/2014/main" val="1949689211"/>
                  </a:ext>
                </a:extLst>
              </a:tr>
              <a:tr h="519250">
                <a:tc>
                  <a:txBody>
                    <a:bodyPr/>
                    <a:lstStyle/>
                    <a:p>
                      <a:pPr algn="r"/>
                      <a:r>
                        <a:rPr lang="en-US" b="1" dirty="0"/>
                        <a:t>TOTAL</a:t>
                      </a:r>
                    </a:p>
                  </a:txBody>
                  <a:tcPr anchor="ctr"/>
                </a:tc>
                <a:tc>
                  <a:txBody>
                    <a:bodyPr/>
                    <a:lstStyle/>
                    <a:p>
                      <a:r>
                        <a:rPr lang="en-US" b="1" dirty="0"/>
                        <a:t> $7,765.20</a:t>
                      </a:r>
                    </a:p>
                  </a:txBody>
                  <a:tcPr anchor="ctr"/>
                </a:tc>
                <a:tc>
                  <a:txBody>
                    <a:bodyPr/>
                    <a:lstStyle/>
                    <a:p>
                      <a:endParaRPr lang="en-US" dirty="0"/>
                    </a:p>
                  </a:txBody>
                  <a:tcPr anchor="ctr"/>
                </a:tc>
                <a:extLst>
                  <a:ext uri="{0D108BD9-81ED-4DB2-BD59-A6C34878D82A}">
                    <a16:rowId xmlns:a16="http://schemas.microsoft.com/office/drawing/2014/main" val="2510188644"/>
                  </a:ext>
                </a:extLst>
              </a:tr>
              <a:tr h="519250">
                <a:tc>
                  <a:txBody>
                    <a:bodyPr/>
                    <a:lstStyle/>
                    <a:p>
                      <a:pPr algn="l"/>
                      <a:r>
                        <a:rPr lang="en-US" b="1" dirty="0"/>
                        <a:t>Online Auction</a:t>
                      </a:r>
                    </a:p>
                  </a:txBody>
                  <a:tcPr anchor="ctr"/>
                </a:tc>
                <a:tc>
                  <a:txBody>
                    <a:bodyPr/>
                    <a:lstStyle/>
                    <a:p>
                      <a:r>
                        <a:rPr lang="en-US" b="1" dirty="0"/>
                        <a:t> $4,085.00</a:t>
                      </a:r>
                    </a:p>
                  </a:txBody>
                  <a:tcPr anchor="ctr"/>
                </a:tc>
                <a:tc>
                  <a:txBody>
                    <a:bodyPr/>
                    <a:lstStyle/>
                    <a:p>
                      <a:r>
                        <a:rPr lang="en-US" dirty="0"/>
                        <a:t>Target was $2,500</a:t>
                      </a:r>
                    </a:p>
                  </a:txBody>
                  <a:tcPr anchor="ctr"/>
                </a:tc>
                <a:extLst>
                  <a:ext uri="{0D108BD9-81ED-4DB2-BD59-A6C34878D82A}">
                    <a16:rowId xmlns:a16="http://schemas.microsoft.com/office/drawing/2014/main" val="2802040670"/>
                  </a:ext>
                </a:extLst>
              </a:tr>
              <a:tr h="519250">
                <a:tc>
                  <a:txBody>
                    <a:bodyPr/>
                    <a:lstStyle/>
                    <a:p>
                      <a:pPr algn="l"/>
                      <a:r>
                        <a:rPr lang="en-US" b="1" dirty="0"/>
                        <a:t>Chuck a Puck</a:t>
                      </a:r>
                    </a:p>
                  </a:txBody>
                  <a:tcPr anchor="ctr"/>
                </a:tc>
                <a:tc>
                  <a:txBody>
                    <a:bodyPr/>
                    <a:lstStyle/>
                    <a:p>
                      <a:r>
                        <a:rPr lang="en-US" b="1" dirty="0"/>
                        <a:t> $1,523.00</a:t>
                      </a:r>
                    </a:p>
                  </a:txBody>
                  <a:tcPr anchor="ctr"/>
                </a:tc>
                <a:tc>
                  <a:txBody>
                    <a:bodyPr/>
                    <a:lstStyle/>
                    <a:p>
                      <a:endParaRPr lang="en-US" dirty="0"/>
                    </a:p>
                  </a:txBody>
                  <a:tcPr anchor="ctr"/>
                </a:tc>
                <a:extLst>
                  <a:ext uri="{0D108BD9-81ED-4DB2-BD59-A6C34878D82A}">
                    <a16:rowId xmlns:a16="http://schemas.microsoft.com/office/drawing/2014/main" val="2542486460"/>
                  </a:ext>
                </a:extLst>
              </a:tr>
              <a:tr h="519250">
                <a:tc>
                  <a:txBody>
                    <a:bodyPr/>
                    <a:lstStyle/>
                    <a:p>
                      <a:pPr algn="l"/>
                      <a:r>
                        <a:rPr lang="en-US" b="1" dirty="0"/>
                        <a:t>Oil Kings 50/50</a:t>
                      </a:r>
                    </a:p>
                  </a:txBody>
                  <a:tcPr anchor="ctr"/>
                </a:tc>
                <a:tc>
                  <a:txBody>
                    <a:bodyPr/>
                    <a:lstStyle/>
                    <a:p>
                      <a:r>
                        <a:rPr lang="en-US" b="1" dirty="0"/>
                        <a:t> $4,000.00</a:t>
                      </a:r>
                    </a:p>
                  </a:txBody>
                  <a:tcPr anchor="ctr"/>
                </a:tc>
                <a:tc>
                  <a:txBody>
                    <a:bodyPr/>
                    <a:lstStyle/>
                    <a:p>
                      <a:r>
                        <a:rPr lang="en-US" dirty="0"/>
                        <a:t>Target – still waiting on final total</a:t>
                      </a:r>
                    </a:p>
                  </a:txBody>
                  <a:tcPr anchor="ctr"/>
                </a:tc>
                <a:extLst>
                  <a:ext uri="{0D108BD9-81ED-4DB2-BD59-A6C34878D82A}">
                    <a16:rowId xmlns:a16="http://schemas.microsoft.com/office/drawing/2014/main" val="287359168"/>
                  </a:ext>
                </a:extLst>
              </a:tr>
              <a:tr h="519250">
                <a:tc>
                  <a:txBody>
                    <a:bodyPr/>
                    <a:lstStyle/>
                    <a:p>
                      <a:pPr algn="r"/>
                      <a:r>
                        <a:rPr lang="en-US" b="1" dirty="0"/>
                        <a:t>GRAND TOTAL</a:t>
                      </a:r>
                    </a:p>
                  </a:txBody>
                  <a:tcPr anchor="ctr"/>
                </a:tc>
                <a:tc>
                  <a:txBody>
                    <a:bodyPr/>
                    <a:lstStyle/>
                    <a:p>
                      <a:r>
                        <a:rPr lang="en-US" b="1" dirty="0"/>
                        <a:t>$17,361.20</a:t>
                      </a:r>
                    </a:p>
                  </a:txBody>
                  <a:tcPr anchor="ctr"/>
                </a:tc>
                <a:tc>
                  <a:txBody>
                    <a:bodyPr/>
                    <a:lstStyle/>
                    <a:p>
                      <a:endParaRPr lang="en-US" dirty="0"/>
                    </a:p>
                  </a:txBody>
                  <a:tcPr/>
                </a:tc>
                <a:extLst>
                  <a:ext uri="{0D108BD9-81ED-4DB2-BD59-A6C34878D82A}">
                    <a16:rowId xmlns:a16="http://schemas.microsoft.com/office/drawing/2014/main" val="2087954015"/>
                  </a:ext>
                </a:extLst>
              </a:tr>
            </a:tbl>
          </a:graphicData>
        </a:graphic>
      </p:graphicFrame>
    </p:spTree>
    <p:extLst>
      <p:ext uri="{BB962C8B-B14F-4D97-AF65-F5344CB8AC3E}">
        <p14:creationId xmlns:p14="http://schemas.microsoft.com/office/powerpoint/2010/main" val="1130462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1180504" y="141595"/>
            <a:ext cx="9624461" cy="628048"/>
          </a:xfrm>
          <a:solidFill>
            <a:schemeClr val="accent6">
              <a:lumMod val="60000"/>
              <a:lumOff val="40000"/>
            </a:schemeClr>
          </a:solidFill>
        </p:spPr>
        <p:txBody>
          <a:bodyPr>
            <a:normAutofit fontScale="90000"/>
          </a:bodyPr>
          <a:lstStyle/>
          <a:p>
            <a:pPr algn="ctr"/>
            <a:r>
              <a:rPr lang="en-CA" dirty="0"/>
              <a:t>2024 Budget Presentation (Brian)</a:t>
            </a:r>
          </a:p>
        </p:txBody>
      </p:sp>
      <p:sp>
        <p:nvSpPr>
          <p:cNvPr id="7" name="TextBox 6">
            <a:extLst>
              <a:ext uri="{FF2B5EF4-FFF2-40B4-BE49-F238E27FC236}">
                <a16:creationId xmlns:a16="http://schemas.microsoft.com/office/drawing/2014/main" id="{6EC4243A-D1B1-4267-BE78-8B21F0F4D545}"/>
              </a:ext>
            </a:extLst>
          </p:cNvPr>
          <p:cNvSpPr txBox="1"/>
          <p:nvPr/>
        </p:nvSpPr>
        <p:spPr>
          <a:xfrm>
            <a:off x="842818" y="904873"/>
            <a:ext cx="10510982" cy="523220"/>
          </a:xfrm>
          <a:prstGeom prst="rect">
            <a:avLst/>
          </a:prstGeom>
          <a:noFill/>
        </p:spPr>
        <p:txBody>
          <a:bodyPr wrap="square">
            <a:spAutoFit/>
          </a:bodyPr>
          <a:lstStyle/>
          <a:p>
            <a:pPr algn="ctr"/>
            <a:r>
              <a:rPr lang="en-CA" sz="2800" b="1" dirty="0"/>
              <a:t>Summary of League Operations</a:t>
            </a:r>
            <a:endParaRPr lang="en-CA" sz="2000" i="1" dirty="0"/>
          </a:p>
        </p:txBody>
      </p:sp>
      <p:sp>
        <p:nvSpPr>
          <p:cNvPr id="3" name="Slide Number Placeholder 2">
            <a:extLst>
              <a:ext uri="{FF2B5EF4-FFF2-40B4-BE49-F238E27FC236}">
                <a16:creationId xmlns:a16="http://schemas.microsoft.com/office/drawing/2014/main" id="{AC1464AD-E1C7-4848-B326-9B07A7754AEB}"/>
              </a:ext>
            </a:extLst>
          </p:cNvPr>
          <p:cNvSpPr>
            <a:spLocks noGrp="1"/>
          </p:cNvSpPr>
          <p:nvPr>
            <p:ph type="sldNum" sz="quarter" idx="12"/>
          </p:nvPr>
        </p:nvSpPr>
        <p:spPr/>
        <p:txBody>
          <a:bodyPr/>
          <a:lstStyle/>
          <a:p>
            <a:fld id="{FAB69B05-8098-4314-A6E1-272A1D49D671}" type="slidenum">
              <a:rPr lang="en-CA" smtClean="0"/>
              <a:t>8</a:t>
            </a:fld>
            <a:endParaRPr lang="en-CA"/>
          </a:p>
        </p:txBody>
      </p:sp>
      <p:graphicFrame>
        <p:nvGraphicFramePr>
          <p:cNvPr id="4" name="Table 4">
            <a:extLst>
              <a:ext uri="{FF2B5EF4-FFF2-40B4-BE49-F238E27FC236}">
                <a16:creationId xmlns:a16="http://schemas.microsoft.com/office/drawing/2014/main" id="{6523331C-211F-46AF-8493-4CE98B9A2307}"/>
              </a:ext>
            </a:extLst>
          </p:cNvPr>
          <p:cNvGraphicFramePr>
            <a:graphicFrameLocks noGrp="1"/>
          </p:cNvGraphicFramePr>
          <p:nvPr/>
        </p:nvGraphicFramePr>
        <p:xfrm>
          <a:off x="629587" y="1382696"/>
          <a:ext cx="10719595" cy="4327844"/>
        </p:xfrm>
        <a:graphic>
          <a:graphicData uri="http://schemas.openxmlformats.org/drawingml/2006/table">
            <a:tbl>
              <a:tblPr firstRow="1" bandRow="1">
                <a:tableStyleId>{5C22544A-7EE6-4342-B048-85BDC9FD1C3A}</a:tableStyleId>
              </a:tblPr>
              <a:tblGrid>
                <a:gridCol w="3591064">
                  <a:extLst>
                    <a:ext uri="{9D8B030D-6E8A-4147-A177-3AD203B41FA5}">
                      <a16:colId xmlns:a16="http://schemas.microsoft.com/office/drawing/2014/main" val="494544718"/>
                    </a:ext>
                  </a:extLst>
                </a:gridCol>
                <a:gridCol w="2291314">
                  <a:extLst>
                    <a:ext uri="{9D8B030D-6E8A-4147-A177-3AD203B41FA5}">
                      <a16:colId xmlns:a16="http://schemas.microsoft.com/office/drawing/2014/main" val="234872432"/>
                    </a:ext>
                  </a:extLst>
                </a:gridCol>
                <a:gridCol w="2411908">
                  <a:extLst>
                    <a:ext uri="{9D8B030D-6E8A-4147-A177-3AD203B41FA5}">
                      <a16:colId xmlns:a16="http://schemas.microsoft.com/office/drawing/2014/main" val="1334370936"/>
                    </a:ext>
                  </a:extLst>
                </a:gridCol>
                <a:gridCol w="2425309">
                  <a:extLst>
                    <a:ext uri="{9D8B030D-6E8A-4147-A177-3AD203B41FA5}">
                      <a16:colId xmlns:a16="http://schemas.microsoft.com/office/drawing/2014/main" val="1377263952"/>
                    </a:ext>
                  </a:extLst>
                </a:gridCol>
              </a:tblGrid>
              <a:tr h="500185">
                <a:tc>
                  <a:txBody>
                    <a:bodyPr/>
                    <a:lstStyle/>
                    <a:p>
                      <a:endParaRPr lang="en-CA" sz="2000" dirty="0"/>
                    </a:p>
                  </a:txBody>
                  <a:tcPr anchor="ctr"/>
                </a:tc>
                <a:tc>
                  <a:txBody>
                    <a:bodyPr/>
                    <a:lstStyle/>
                    <a:p>
                      <a:pPr algn="ctr"/>
                      <a:r>
                        <a:rPr lang="en-CA" sz="2000" dirty="0"/>
                        <a:t>2024</a:t>
                      </a:r>
                      <a:br>
                        <a:rPr lang="en-CA" sz="2000" dirty="0"/>
                      </a:br>
                      <a:r>
                        <a:rPr lang="en-CA" sz="2000" dirty="0"/>
                        <a:t>Budget</a:t>
                      </a:r>
                    </a:p>
                  </a:txBody>
                  <a:tcPr anchor="ctr"/>
                </a:tc>
                <a:tc>
                  <a:txBody>
                    <a:bodyPr/>
                    <a:lstStyle/>
                    <a:p>
                      <a:pPr algn="ctr"/>
                      <a:r>
                        <a:rPr lang="en-CA" sz="2000" dirty="0"/>
                        <a:t>2023</a:t>
                      </a:r>
                      <a:br>
                        <a:rPr lang="en-CA" sz="2000" dirty="0"/>
                      </a:br>
                      <a:r>
                        <a:rPr lang="en-CA" sz="2000" dirty="0"/>
                        <a:t>Budget</a:t>
                      </a:r>
                    </a:p>
                  </a:txBody>
                  <a:tcPr anchor="ctr"/>
                </a:tc>
                <a:tc>
                  <a:txBody>
                    <a:bodyPr/>
                    <a:lstStyle/>
                    <a:p>
                      <a:pPr algn="ctr"/>
                      <a:r>
                        <a:rPr lang="en-CA" sz="2000" dirty="0"/>
                        <a:t>2023</a:t>
                      </a:r>
                      <a:br>
                        <a:rPr lang="en-CA" sz="2000" dirty="0"/>
                      </a:br>
                      <a:r>
                        <a:rPr lang="en-CA" sz="2000" dirty="0"/>
                        <a:t>Actual</a:t>
                      </a:r>
                    </a:p>
                  </a:txBody>
                  <a:tcPr anchor="ctr"/>
                </a:tc>
                <a:extLst>
                  <a:ext uri="{0D108BD9-81ED-4DB2-BD59-A6C34878D82A}">
                    <a16:rowId xmlns:a16="http://schemas.microsoft.com/office/drawing/2014/main" val="2643699774"/>
                  </a:ext>
                </a:extLst>
              </a:tr>
              <a:tr h="500185">
                <a:tc>
                  <a:txBody>
                    <a:bodyPr/>
                    <a:lstStyle/>
                    <a:p>
                      <a:r>
                        <a:rPr lang="en-CA" sz="2000" dirty="0"/>
                        <a:t>  League Operational Revenue</a:t>
                      </a:r>
                    </a:p>
                  </a:txBody>
                  <a:tcPr anchor="ctr"/>
                </a:tc>
                <a:tc>
                  <a:txBody>
                    <a:bodyPr/>
                    <a:lstStyle/>
                    <a:p>
                      <a:pPr algn="ctr"/>
                      <a:r>
                        <a:rPr lang="en-CA" sz="2000" dirty="0"/>
                        <a:t>$175k</a:t>
                      </a:r>
                    </a:p>
                  </a:txBody>
                  <a:tcPr anchor="ctr"/>
                </a:tc>
                <a:tc>
                  <a:txBody>
                    <a:bodyPr/>
                    <a:lstStyle/>
                    <a:p>
                      <a:pPr algn="ctr"/>
                      <a:r>
                        <a:rPr lang="en-CA" sz="2000" dirty="0"/>
                        <a:t>$143k</a:t>
                      </a:r>
                    </a:p>
                  </a:txBody>
                  <a:tcPr anchor="ctr"/>
                </a:tc>
                <a:tc>
                  <a:txBody>
                    <a:bodyPr/>
                    <a:lstStyle/>
                    <a:p>
                      <a:pPr algn="ctr"/>
                      <a:r>
                        <a:rPr lang="en-CA" sz="2000" dirty="0"/>
                        <a:t>$143k</a:t>
                      </a:r>
                    </a:p>
                  </a:txBody>
                  <a:tcPr anchor="ctr"/>
                </a:tc>
                <a:extLst>
                  <a:ext uri="{0D108BD9-81ED-4DB2-BD59-A6C34878D82A}">
                    <a16:rowId xmlns:a16="http://schemas.microsoft.com/office/drawing/2014/main" val="3183261590"/>
                  </a:ext>
                </a:extLst>
              </a:tr>
              <a:tr h="500185">
                <a:tc>
                  <a:txBody>
                    <a:bodyPr/>
                    <a:lstStyle/>
                    <a:p>
                      <a:r>
                        <a:rPr lang="en-CA" sz="2000" dirty="0"/>
                        <a:t>  Other Income</a:t>
                      </a:r>
                    </a:p>
                  </a:txBody>
                  <a:tcPr anchor="ctr"/>
                </a:tc>
                <a:tc>
                  <a:txBody>
                    <a:bodyPr/>
                    <a:lstStyle/>
                    <a:p>
                      <a:pPr algn="ctr"/>
                      <a:r>
                        <a:rPr lang="en-CA" sz="2000" dirty="0"/>
                        <a:t>10k</a:t>
                      </a:r>
                    </a:p>
                  </a:txBody>
                  <a:tcPr anchor="ctr"/>
                </a:tc>
                <a:tc>
                  <a:txBody>
                    <a:bodyPr/>
                    <a:lstStyle/>
                    <a:p>
                      <a:pPr algn="ctr"/>
                      <a:r>
                        <a:rPr lang="en-CA" sz="2000" dirty="0"/>
                        <a:t>$2k</a:t>
                      </a:r>
                    </a:p>
                  </a:txBody>
                  <a:tcPr anchor="ctr"/>
                </a:tc>
                <a:tc>
                  <a:txBody>
                    <a:bodyPr/>
                    <a:lstStyle/>
                    <a:p>
                      <a:pPr algn="ctr"/>
                      <a:r>
                        <a:rPr lang="en-CA" sz="2000" dirty="0"/>
                        <a:t>$7k</a:t>
                      </a:r>
                    </a:p>
                  </a:txBody>
                  <a:tcPr anchor="ctr"/>
                </a:tc>
                <a:extLst>
                  <a:ext uri="{0D108BD9-81ED-4DB2-BD59-A6C34878D82A}">
                    <a16:rowId xmlns:a16="http://schemas.microsoft.com/office/drawing/2014/main" val="4243640603"/>
                  </a:ext>
                </a:extLst>
              </a:tr>
              <a:tr h="500185">
                <a:tc>
                  <a:txBody>
                    <a:bodyPr/>
                    <a:lstStyle/>
                    <a:p>
                      <a:r>
                        <a:rPr lang="en-CA" sz="2000" b="1" dirty="0"/>
                        <a:t>TOTAL LEAGUE REVENUE</a:t>
                      </a:r>
                    </a:p>
                  </a:txBody>
                  <a:tcPr anchor="ctr"/>
                </a:tc>
                <a:tc>
                  <a:txBody>
                    <a:bodyPr/>
                    <a:lstStyle/>
                    <a:p>
                      <a:pPr algn="ctr"/>
                      <a:r>
                        <a:rPr lang="en-CA" sz="2000" b="1" dirty="0"/>
                        <a:t>$185k</a:t>
                      </a:r>
                    </a:p>
                  </a:txBody>
                  <a:tcPr anchor="ctr"/>
                </a:tc>
                <a:tc>
                  <a:txBody>
                    <a:bodyPr/>
                    <a:lstStyle/>
                    <a:p>
                      <a:pPr algn="ctr"/>
                      <a:r>
                        <a:rPr lang="en-CA" sz="2000" b="1" dirty="0"/>
                        <a:t>$145k</a:t>
                      </a:r>
                    </a:p>
                  </a:txBody>
                  <a:tcPr anchor="ctr"/>
                </a:tc>
                <a:tc>
                  <a:txBody>
                    <a:bodyPr/>
                    <a:lstStyle/>
                    <a:p>
                      <a:pPr algn="ctr"/>
                      <a:r>
                        <a:rPr lang="en-CA" sz="2000" b="1" dirty="0"/>
                        <a:t>$150k</a:t>
                      </a:r>
                    </a:p>
                  </a:txBody>
                  <a:tcPr anchor="ctr"/>
                </a:tc>
                <a:extLst>
                  <a:ext uri="{0D108BD9-81ED-4DB2-BD59-A6C34878D82A}">
                    <a16:rowId xmlns:a16="http://schemas.microsoft.com/office/drawing/2014/main" val="2218848982"/>
                  </a:ext>
                </a:extLst>
              </a:tr>
              <a:tr h="500185">
                <a:tc>
                  <a:txBody>
                    <a:bodyPr/>
                    <a:lstStyle/>
                    <a:p>
                      <a:pPr algn="l"/>
                      <a:r>
                        <a:rPr lang="en-CA" sz="2000" b="1" dirty="0"/>
                        <a:t>  </a:t>
                      </a:r>
                      <a:r>
                        <a:rPr lang="en-CA" sz="2000" b="0" dirty="0"/>
                        <a:t>Operating Expenses</a:t>
                      </a:r>
                    </a:p>
                  </a:txBody>
                  <a:tcPr anchor="ctr"/>
                </a:tc>
                <a:tc>
                  <a:txBody>
                    <a:bodyPr/>
                    <a:lstStyle/>
                    <a:p>
                      <a:pPr algn="ctr"/>
                      <a:r>
                        <a:rPr lang="en-CA" sz="2000" b="0" dirty="0"/>
                        <a:t>$157k</a:t>
                      </a:r>
                    </a:p>
                  </a:txBody>
                  <a:tcPr anchor="ctr"/>
                </a:tc>
                <a:tc>
                  <a:txBody>
                    <a:bodyPr/>
                    <a:lstStyle/>
                    <a:p>
                      <a:pPr algn="ctr"/>
                      <a:r>
                        <a:rPr lang="en-CA" sz="2000" b="0" dirty="0"/>
                        <a:t>$140k</a:t>
                      </a:r>
                    </a:p>
                  </a:txBody>
                  <a:tcPr anchor="ctr"/>
                </a:tc>
                <a:tc>
                  <a:txBody>
                    <a:bodyPr/>
                    <a:lstStyle/>
                    <a:p>
                      <a:pPr algn="ctr"/>
                      <a:r>
                        <a:rPr lang="en-CA" sz="2000" b="0" dirty="0"/>
                        <a:t>$154k</a:t>
                      </a:r>
                    </a:p>
                  </a:txBody>
                  <a:tcPr anchor="ctr"/>
                </a:tc>
                <a:extLst>
                  <a:ext uri="{0D108BD9-81ED-4DB2-BD59-A6C34878D82A}">
                    <a16:rowId xmlns:a16="http://schemas.microsoft.com/office/drawing/2014/main" val="1264525165"/>
                  </a:ext>
                </a:extLst>
              </a:tr>
              <a:tr h="500185">
                <a:tc>
                  <a:txBody>
                    <a:bodyPr/>
                    <a:lstStyle/>
                    <a:p>
                      <a:pPr algn="l"/>
                      <a:r>
                        <a:rPr lang="en-CA" sz="2000" b="1" dirty="0"/>
                        <a:t>  </a:t>
                      </a:r>
                      <a:r>
                        <a:rPr lang="en-CA" sz="2000" b="0" dirty="0"/>
                        <a:t>Administrative Expenses</a:t>
                      </a:r>
                    </a:p>
                  </a:txBody>
                  <a:tcPr anchor="ctr"/>
                </a:tc>
                <a:tc>
                  <a:txBody>
                    <a:bodyPr/>
                    <a:lstStyle/>
                    <a:p>
                      <a:pPr algn="ctr"/>
                      <a:r>
                        <a:rPr lang="en-CA" sz="2000" b="0" dirty="0"/>
                        <a:t>$125k</a:t>
                      </a:r>
                    </a:p>
                  </a:txBody>
                  <a:tcPr anchor="ctr"/>
                </a:tc>
                <a:tc>
                  <a:txBody>
                    <a:bodyPr/>
                    <a:lstStyle/>
                    <a:p>
                      <a:pPr algn="ctr"/>
                      <a:r>
                        <a:rPr lang="en-CA" sz="2000" b="0" dirty="0"/>
                        <a:t>$100k</a:t>
                      </a:r>
                    </a:p>
                  </a:txBody>
                  <a:tcPr anchor="ctr"/>
                </a:tc>
                <a:tc>
                  <a:txBody>
                    <a:bodyPr/>
                    <a:lstStyle/>
                    <a:p>
                      <a:pPr algn="ctr"/>
                      <a:r>
                        <a:rPr lang="en-CA" sz="2000" b="0" dirty="0"/>
                        <a:t>$108k</a:t>
                      </a:r>
                    </a:p>
                  </a:txBody>
                  <a:tcPr anchor="ctr"/>
                </a:tc>
                <a:extLst>
                  <a:ext uri="{0D108BD9-81ED-4DB2-BD59-A6C34878D82A}">
                    <a16:rowId xmlns:a16="http://schemas.microsoft.com/office/drawing/2014/main" val="3977951938"/>
                  </a:ext>
                </a:extLst>
              </a:tr>
              <a:tr h="625694">
                <a:tc>
                  <a:txBody>
                    <a:bodyPr/>
                    <a:lstStyle/>
                    <a:p>
                      <a:pPr algn="l"/>
                      <a:r>
                        <a:rPr lang="en-CA" sz="2000" b="1" dirty="0"/>
                        <a:t>TOTAL LEAGUE EXPENSES</a:t>
                      </a:r>
                    </a:p>
                  </a:txBody>
                  <a:tcPr anchor="ctr"/>
                </a:tc>
                <a:tc>
                  <a:txBody>
                    <a:bodyPr/>
                    <a:lstStyle/>
                    <a:p>
                      <a:pPr algn="ctr"/>
                      <a:r>
                        <a:rPr lang="en-CA" sz="2000" b="1" dirty="0"/>
                        <a:t>$282k</a:t>
                      </a:r>
                    </a:p>
                  </a:txBody>
                  <a:tcPr anchor="ctr"/>
                </a:tc>
                <a:tc>
                  <a:txBody>
                    <a:bodyPr/>
                    <a:lstStyle/>
                    <a:p>
                      <a:pPr algn="ctr"/>
                      <a:r>
                        <a:rPr lang="en-CA" sz="2000" b="1" dirty="0"/>
                        <a:t>$240k</a:t>
                      </a:r>
                    </a:p>
                  </a:txBody>
                  <a:tcPr anchor="ctr"/>
                </a:tc>
                <a:tc>
                  <a:txBody>
                    <a:bodyPr/>
                    <a:lstStyle/>
                    <a:p>
                      <a:pPr algn="ctr"/>
                      <a:r>
                        <a:rPr lang="en-CA" sz="2000" b="1" dirty="0"/>
                        <a:t>$262k</a:t>
                      </a:r>
                    </a:p>
                  </a:txBody>
                  <a:tcPr anchor="ctr"/>
                </a:tc>
                <a:extLst>
                  <a:ext uri="{0D108BD9-81ED-4DB2-BD59-A6C34878D82A}">
                    <a16:rowId xmlns:a16="http://schemas.microsoft.com/office/drawing/2014/main" val="4181819037"/>
                  </a:ext>
                </a:extLst>
              </a:tr>
              <a:tr h="500185">
                <a:tc>
                  <a:txBody>
                    <a:bodyPr/>
                    <a:lstStyle/>
                    <a:p>
                      <a:pPr algn="l"/>
                      <a:r>
                        <a:rPr lang="en-CA" sz="2000" b="1" dirty="0"/>
                        <a:t>Gain/Loss LEAGUE OPERATIONS</a:t>
                      </a:r>
                    </a:p>
                  </a:txBody>
                  <a:tcPr anchor="ctr"/>
                </a:tc>
                <a:tc>
                  <a:txBody>
                    <a:bodyPr/>
                    <a:lstStyle/>
                    <a:p>
                      <a:pPr algn="ctr"/>
                      <a:r>
                        <a:rPr lang="en-CA" sz="2000" b="1" dirty="0">
                          <a:solidFill>
                            <a:srgbClr val="FF0000"/>
                          </a:solidFill>
                        </a:rPr>
                        <a:t>($97k)</a:t>
                      </a:r>
                    </a:p>
                  </a:txBody>
                  <a:tcPr anchor="ctr"/>
                </a:tc>
                <a:tc>
                  <a:txBody>
                    <a:bodyPr/>
                    <a:lstStyle/>
                    <a:p>
                      <a:pPr algn="ctr"/>
                      <a:r>
                        <a:rPr lang="en-CA" sz="2000" b="1" dirty="0">
                          <a:solidFill>
                            <a:srgbClr val="FF0000"/>
                          </a:solidFill>
                        </a:rPr>
                        <a:t>($95k)</a:t>
                      </a:r>
                    </a:p>
                  </a:txBody>
                  <a:tcPr anchor="ctr"/>
                </a:tc>
                <a:tc>
                  <a:txBody>
                    <a:bodyPr/>
                    <a:lstStyle/>
                    <a:p>
                      <a:pPr algn="ctr"/>
                      <a:r>
                        <a:rPr lang="en-CA" sz="2000" b="1" dirty="0">
                          <a:solidFill>
                            <a:srgbClr val="FF0000"/>
                          </a:solidFill>
                        </a:rPr>
                        <a:t>($112k)</a:t>
                      </a:r>
                    </a:p>
                  </a:txBody>
                  <a:tcPr anchor="ctr"/>
                </a:tc>
                <a:extLst>
                  <a:ext uri="{0D108BD9-81ED-4DB2-BD59-A6C34878D82A}">
                    <a16:rowId xmlns:a16="http://schemas.microsoft.com/office/drawing/2014/main" val="1082974530"/>
                  </a:ext>
                </a:extLst>
              </a:tr>
            </a:tbl>
          </a:graphicData>
        </a:graphic>
      </p:graphicFrame>
    </p:spTree>
    <p:extLst>
      <p:ext uri="{BB962C8B-B14F-4D97-AF65-F5344CB8AC3E}">
        <p14:creationId xmlns:p14="http://schemas.microsoft.com/office/powerpoint/2010/main" val="2801803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926B-5814-45C9-8B9E-7A4F424B5AF1}"/>
              </a:ext>
            </a:extLst>
          </p:cNvPr>
          <p:cNvSpPr>
            <a:spLocks noGrp="1"/>
          </p:cNvSpPr>
          <p:nvPr>
            <p:ph type="title"/>
          </p:nvPr>
        </p:nvSpPr>
        <p:spPr>
          <a:xfrm>
            <a:off x="1180504" y="141595"/>
            <a:ext cx="9624461" cy="628048"/>
          </a:xfrm>
          <a:solidFill>
            <a:schemeClr val="accent6">
              <a:lumMod val="60000"/>
              <a:lumOff val="40000"/>
            </a:schemeClr>
          </a:solidFill>
        </p:spPr>
        <p:txBody>
          <a:bodyPr>
            <a:normAutofit fontScale="90000"/>
          </a:bodyPr>
          <a:lstStyle/>
          <a:p>
            <a:pPr algn="ctr"/>
            <a:r>
              <a:rPr lang="en-CA" dirty="0"/>
              <a:t>2024 Budget Presentation (Brian)</a:t>
            </a:r>
          </a:p>
        </p:txBody>
      </p:sp>
      <p:sp>
        <p:nvSpPr>
          <p:cNvPr id="7" name="TextBox 6">
            <a:extLst>
              <a:ext uri="{FF2B5EF4-FFF2-40B4-BE49-F238E27FC236}">
                <a16:creationId xmlns:a16="http://schemas.microsoft.com/office/drawing/2014/main" id="{6EC4243A-D1B1-4267-BE78-8B21F0F4D545}"/>
              </a:ext>
            </a:extLst>
          </p:cNvPr>
          <p:cNvSpPr txBox="1"/>
          <p:nvPr/>
        </p:nvSpPr>
        <p:spPr>
          <a:xfrm>
            <a:off x="1064491" y="1413658"/>
            <a:ext cx="10510982" cy="523220"/>
          </a:xfrm>
          <a:prstGeom prst="rect">
            <a:avLst/>
          </a:prstGeom>
          <a:noFill/>
        </p:spPr>
        <p:txBody>
          <a:bodyPr wrap="square">
            <a:spAutoFit/>
          </a:bodyPr>
          <a:lstStyle/>
          <a:p>
            <a:pPr algn="ctr"/>
            <a:r>
              <a:rPr lang="en-CA" sz="2800" b="1" dirty="0"/>
              <a:t>Summary of Concession Operations</a:t>
            </a:r>
            <a:endParaRPr lang="en-CA" sz="2000" i="1" dirty="0"/>
          </a:p>
        </p:txBody>
      </p:sp>
      <p:sp>
        <p:nvSpPr>
          <p:cNvPr id="3" name="Slide Number Placeholder 2">
            <a:extLst>
              <a:ext uri="{FF2B5EF4-FFF2-40B4-BE49-F238E27FC236}">
                <a16:creationId xmlns:a16="http://schemas.microsoft.com/office/drawing/2014/main" id="{AC1464AD-E1C7-4848-B326-9B07A7754AEB}"/>
              </a:ext>
            </a:extLst>
          </p:cNvPr>
          <p:cNvSpPr>
            <a:spLocks noGrp="1"/>
          </p:cNvSpPr>
          <p:nvPr>
            <p:ph type="sldNum" sz="quarter" idx="12"/>
          </p:nvPr>
        </p:nvSpPr>
        <p:spPr/>
        <p:txBody>
          <a:bodyPr/>
          <a:lstStyle/>
          <a:p>
            <a:fld id="{FAB69B05-8098-4314-A6E1-272A1D49D671}" type="slidenum">
              <a:rPr lang="en-CA" smtClean="0"/>
              <a:t>9</a:t>
            </a:fld>
            <a:endParaRPr lang="en-CA"/>
          </a:p>
        </p:txBody>
      </p:sp>
      <p:graphicFrame>
        <p:nvGraphicFramePr>
          <p:cNvPr id="4" name="Table 4">
            <a:extLst>
              <a:ext uri="{FF2B5EF4-FFF2-40B4-BE49-F238E27FC236}">
                <a16:creationId xmlns:a16="http://schemas.microsoft.com/office/drawing/2014/main" id="{6523331C-211F-46AF-8493-4CE98B9A2307}"/>
              </a:ext>
            </a:extLst>
          </p:cNvPr>
          <p:cNvGraphicFramePr>
            <a:graphicFrameLocks noGrp="1"/>
          </p:cNvGraphicFramePr>
          <p:nvPr/>
        </p:nvGraphicFramePr>
        <p:xfrm>
          <a:off x="655782" y="1936878"/>
          <a:ext cx="10698018" cy="3201965"/>
        </p:xfrm>
        <a:graphic>
          <a:graphicData uri="http://schemas.openxmlformats.org/drawingml/2006/table">
            <a:tbl>
              <a:tblPr firstRow="1" bandRow="1">
                <a:tableStyleId>{5C22544A-7EE6-4342-B048-85BDC9FD1C3A}</a:tableStyleId>
              </a:tblPr>
              <a:tblGrid>
                <a:gridCol w="3569487">
                  <a:extLst>
                    <a:ext uri="{9D8B030D-6E8A-4147-A177-3AD203B41FA5}">
                      <a16:colId xmlns:a16="http://schemas.microsoft.com/office/drawing/2014/main" val="494544718"/>
                    </a:ext>
                  </a:extLst>
                </a:gridCol>
                <a:gridCol w="2291314">
                  <a:extLst>
                    <a:ext uri="{9D8B030D-6E8A-4147-A177-3AD203B41FA5}">
                      <a16:colId xmlns:a16="http://schemas.microsoft.com/office/drawing/2014/main" val="234872432"/>
                    </a:ext>
                  </a:extLst>
                </a:gridCol>
                <a:gridCol w="2411908">
                  <a:extLst>
                    <a:ext uri="{9D8B030D-6E8A-4147-A177-3AD203B41FA5}">
                      <a16:colId xmlns:a16="http://schemas.microsoft.com/office/drawing/2014/main" val="1334370936"/>
                    </a:ext>
                  </a:extLst>
                </a:gridCol>
                <a:gridCol w="2425309">
                  <a:extLst>
                    <a:ext uri="{9D8B030D-6E8A-4147-A177-3AD203B41FA5}">
                      <a16:colId xmlns:a16="http://schemas.microsoft.com/office/drawing/2014/main" val="1377263952"/>
                    </a:ext>
                  </a:extLst>
                </a:gridCol>
              </a:tblGrid>
              <a:tr h="500185">
                <a:tc>
                  <a:txBody>
                    <a:bodyPr/>
                    <a:lstStyle/>
                    <a:p>
                      <a:endParaRPr lang="en-CA" sz="2000" dirty="0"/>
                    </a:p>
                  </a:txBody>
                  <a:tcPr anchor="ctr"/>
                </a:tc>
                <a:tc>
                  <a:txBody>
                    <a:bodyPr/>
                    <a:lstStyle/>
                    <a:p>
                      <a:pPr algn="ctr"/>
                      <a:r>
                        <a:rPr lang="en-CA" sz="2000" dirty="0"/>
                        <a:t>2024</a:t>
                      </a:r>
                      <a:br>
                        <a:rPr lang="en-CA" sz="2000" dirty="0"/>
                      </a:br>
                      <a:r>
                        <a:rPr lang="en-CA" sz="2000" dirty="0"/>
                        <a:t>Budget</a:t>
                      </a:r>
                    </a:p>
                  </a:txBody>
                  <a:tcPr anchor="ctr"/>
                </a:tc>
                <a:tc>
                  <a:txBody>
                    <a:bodyPr/>
                    <a:lstStyle/>
                    <a:p>
                      <a:pPr algn="ctr"/>
                      <a:r>
                        <a:rPr lang="en-CA" sz="2000" dirty="0"/>
                        <a:t>2023</a:t>
                      </a:r>
                      <a:br>
                        <a:rPr lang="en-CA" sz="2000" dirty="0"/>
                      </a:br>
                      <a:r>
                        <a:rPr lang="en-CA" sz="2000" dirty="0"/>
                        <a:t>Budget</a:t>
                      </a:r>
                    </a:p>
                  </a:txBody>
                  <a:tcPr anchor="ctr"/>
                </a:tc>
                <a:tc>
                  <a:txBody>
                    <a:bodyPr/>
                    <a:lstStyle/>
                    <a:p>
                      <a:pPr algn="ctr"/>
                      <a:r>
                        <a:rPr lang="en-CA" sz="2000" dirty="0"/>
                        <a:t>2023</a:t>
                      </a:r>
                      <a:br>
                        <a:rPr lang="en-CA" sz="2000" dirty="0"/>
                      </a:br>
                      <a:r>
                        <a:rPr lang="en-CA" sz="2000" dirty="0"/>
                        <a:t>Actual</a:t>
                      </a:r>
                    </a:p>
                  </a:txBody>
                  <a:tcPr anchor="ctr"/>
                </a:tc>
                <a:extLst>
                  <a:ext uri="{0D108BD9-81ED-4DB2-BD59-A6C34878D82A}">
                    <a16:rowId xmlns:a16="http://schemas.microsoft.com/office/drawing/2014/main" val="2643699774"/>
                  </a:ext>
                </a:extLst>
              </a:tr>
              <a:tr h="500185">
                <a:tc>
                  <a:txBody>
                    <a:bodyPr/>
                    <a:lstStyle/>
                    <a:p>
                      <a:r>
                        <a:rPr lang="en-CA" sz="2000" dirty="0"/>
                        <a:t>  League Revenue</a:t>
                      </a:r>
                    </a:p>
                  </a:txBody>
                  <a:tcPr anchor="ctr"/>
                </a:tc>
                <a:tc>
                  <a:txBody>
                    <a:bodyPr/>
                    <a:lstStyle/>
                    <a:p>
                      <a:pPr algn="ctr"/>
                      <a:r>
                        <a:rPr lang="en-CA" sz="2000" dirty="0"/>
                        <a:t>$21k</a:t>
                      </a:r>
                    </a:p>
                  </a:txBody>
                  <a:tcPr anchor="ctr"/>
                </a:tc>
                <a:tc>
                  <a:txBody>
                    <a:bodyPr/>
                    <a:lstStyle/>
                    <a:p>
                      <a:pPr algn="ctr"/>
                      <a:r>
                        <a:rPr lang="en-CA" sz="2000" dirty="0"/>
                        <a:t>$18k</a:t>
                      </a:r>
                    </a:p>
                  </a:txBody>
                  <a:tcPr anchor="ctr"/>
                </a:tc>
                <a:tc>
                  <a:txBody>
                    <a:bodyPr/>
                    <a:lstStyle/>
                    <a:p>
                      <a:pPr algn="ctr"/>
                      <a:r>
                        <a:rPr lang="en-CA" sz="2000" dirty="0"/>
                        <a:t>$19k</a:t>
                      </a:r>
                    </a:p>
                  </a:txBody>
                  <a:tcPr anchor="ctr"/>
                </a:tc>
                <a:extLst>
                  <a:ext uri="{0D108BD9-81ED-4DB2-BD59-A6C34878D82A}">
                    <a16:rowId xmlns:a16="http://schemas.microsoft.com/office/drawing/2014/main" val="3183261590"/>
                  </a:ext>
                </a:extLst>
              </a:tr>
              <a:tr h="500185">
                <a:tc>
                  <a:txBody>
                    <a:bodyPr/>
                    <a:lstStyle/>
                    <a:p>
                      <a:r>
                        <a:rPr lang="en-CA" sz="2000" dirty="0"/>
                        <a:t>  Tourney Revenue</a:t>
                      </a:r>
                    </a:p>
                  </a:txBody>
                  <a:tcPr anchor="ctr"/>
                </a:tc>
                <a:tc>
                  <a:txBody>
                    <a:bodyPr/>
                    <a:lstStyle/>
                    <a:p>
                      <a:pPr algn="ctr"/>
                      <a:r>
                        <a:rPr lang="en-CA" sz="2000" dirty="0"/>
                        <a:t>$57k</a:t>
                      </a:r>
                    </a:p>
                  </a:txBody>
                  <a:tcPr anchor="ctr"/>
                </a:tc>
                <a:tc>
                  <a:txBody>
                    <a:bodyPr/>
                    <a:lstStyle/>
                    <a:p>
                      <a:pPr algn="ctr"/>
                      <a:r>
                        <a:rPr lang="en-CA" sz="2000" dirty="0"/>
                        <a:t>$45k</a:t>
                      </a:r>
                    </a:p>
                  </a:txBody>
                  <a:tcPr anchor="ctr"/>
                </a:tc>
                <a:tc>
                  <a:txBody>
                    <a:bodyPr/>
                    <a:lstStyle/>
                    <a:p>
                      <a:pPr algn="ctr"/>
                      <a:r>
                        <a:rPr lang="en-CA" sz="2000" dirty="0"/>
                        <a:t>$45k</a:t>
                      </a:r>
                    </a:p>
                  </a:txBody>
                  <a:tcPr anchor="ctr"/>
                </a:tc>
                <a:extLst>
                  <a:ext uri="{0D108BD9-81ED-4DB2-BD59-A6C34878D82A}">
                    <a16:rowId xmlns:a16="http://schemas.microsoft.com/office/drawing/2014/main" val="4243640603"/>
                  </a:ext>
                </a:extLst>
              </a:tr>
              <a:tr h="500185">
                <a:tc>
                  <a:txBody>
                    <a:bodyPr/>
                    <a:lstStyle/>
                    <a:p>
                      <a:r>
                        <a:rPr lang="en-CA" sz="2000" b="1" dirty="0"/>
                        <a:t>TOTAL GENERAL REVENUE</a:t>
                      </a:r>
                    </a:p>
                  </a:txBody>
                  <a:tcPr anchor="ctr"/>
                </a:tc>
                <a:tc>
                  <a:txBody>
                    <a:bodyPr/>
                    <a:lstStyle/>
                    <a:p>
                      <a:pPr algn="ctr"/>
                      <a:r>
                        <a:rPr lang="en-CA" sz="2000" b="1" dirty="0"/>
                        <a:t>$78k</a:t>
                      </a:r>
                    </a:p>
                  </a:txBody>
                  <a:tcPr anchor="ctr"/>
                </a:tc>
                <a:tc>
                  <a:txBody>
                    <a:bodyPr/>
                    <a:lstStyle/>
                    <a:p>
                      <a:pPr algn="ctr"/>
                      <a:r>
                        <a:rPr lang="en-CA" sz="2000" b="1" dirty="0"/>
                        <a:t>$63k</a:t>
                      </a:r>
                    </a:p>
                  </a:txBody>
                  <a:tcPr anchor="ctr"/>
                </a:tc>
                <a:tc>
                  <a:txBody>
                    <a:bodyPr/>
                    <a:lstStyle/>
                    <a:p>
                      <a:pPr algn="ctr"/>
                      <a:r>
                        <a:rPr lang="en-CA" sz="2000" b="1" dirty="0"/>
                        <a:t>$64k</a:t>
                      </a:r>
                    </a:p>
                  </a:txBody>
                  <a:tcPr anchor="ctr"/>
                </a:tc>
                <a:extLst>
                  <a:ext uri="{0D108BD9-81ED-4DB2-BD59-A6C34878D82A}">
                    <a16:rowId xmlns:a16="http://schemas.microsoft.com/office/drawing/2014/main" val="2218848982"/>
                  </a:ext>
                </a:extLst>
              </a:tr>
              <a:tr h="500185">
                <a:tc>
                  <a:txBody>
                    <a:bodyPr/>
                    <a:lstStyle/>
                    <a:p>
                      <a:pPr algn="l"/>
                      <a:r>
                        <a:rPr lang="en-CA" sz="2000" b="1" dirty="0"/>
                        <a:t>  </a:t>
                      </a:r>
                      <a:r>
                        <a:rPr lang="en-CA" sz="2000" b="0" dirty="0"/>
                        <a:t>Expenses</a:t>
                      </a:r>
                    </a:p>
                  </a:txBody>
                  <a:tcPr anchor="ctr"/>
                </a:tc>
                <a:tc>
                  <a:txBody>
                    <a:bodyPr/>
                    <a:lstStyle/>
                    <a:p>
                      <a:pPr algn="ctr"/>
                      <a:r>
                        <a:rPr lang="en-CA" sz="2000" b="0" dirty="0"/>
                        <a:t>$69k</a:t>
                      </a:r>
                    </a:p>
                  </a:txBody>
                  <a:tcPr anchor="ctr"/>
                </a:tc>
                <a:tc>
                  <a:txBody>
                    <a:bodyPr/>
                    <a:lstStyle/>
                    <a:p>
                      <a:pPr algn="ctr"/>
                      <a:r>
                        <a:rPr lang="en-CA" sz="2000" b="0" dirty="0"/>
                        <a:t>$45k</a:t>
                      </a:r>
                    </a:p>
                  </a:txBody>
                  <a:tcPr anchor="ctr"/>
                </a:tc>
                <a:tc>
                  <a:txBody>
                    <a:bodyPr/>
                    <a:lstStyle/>
                    <a:p>
                      <a:pPr algn="ctr"/>
                      <a:r>
                        <a:rPr lang="en-CA" sz="2000" b="0" dirty="0"/>
                        <a:t>$59k</a:t>
                      </a:r>
                    </a:p>
                  </a:txBody>
                  <a:tcPr anchor="ctr"/>
                </a:tc>
                <a:extLst>
                  <a:ext uri="{0D108BD9-81ED-4DB2-BD59-A6C34878D82A}">
                    <a16:rowId xmlns:a16="http://schemas.microsoft.com/office/drawing/2014/main" val="1264525165"/>
                  </a:ext>
                </a:extLst>
              </a:tr>
              <a:tr h="500185">
                <a:tc>
                  <a:txBody>
                    <a:bodyPr/>
                    <a:lstStyle/>
                    <a:p>
                      <a:pPr algn="l"/>
                      <a:r>
                        <a:rPr lang="en-CA" sz="2000" b="1" dirty="0"/>
                        <a:t>Gain/LOSS from OPERATIONS</a:t>
                      </a:r>
                    </a:p>
                  </a:txBody>
                  <a:tcPr anchor="ctr"/>
                </a:tc>
                <a:tc>
                  <a:txBody>
                    <a:bodyPr/>
                    <a:lstStyle/>
                    <a:p>
                      <a:pPr algn="ctr"/>
                      <a:r>
                        <a:rPr lang="en-CA" sz="2000" b="1" dirty="0">
                          <a:solidFill>
                            <a:schemeClr val="tx1"/>
                          </a:solidFill>
                        </a:rPr>
                        <a:t>$9k</a:t>
                      </a:r>
                    </a:p>
                  </a:txBody>
                  <a:tcPr anchor="ctr"/>
                </a:tc>
                <a:tc>
                  <a:txBody>
                    <a:bodyPr/>
                    <a:lstStyle/>
                    <a:p>
                      <a:pPr algn="ctr"/>
                      <a:r>
                        <a:rPr lang="en-CA" sz="2000" b="1" dirty="0">
                          <a:solidFill>
                            <a:schemeClr val="tx1"/>
                          </a:solidFill>
                        </a:rPr>
                        <a:t>$18k</a:t>
                      </a:r>
                    </a:p>
                  </a:txBody>
                  <a:tcPr anchor="ctr"/>
                </a:tc>
                <a:tc>
                  <a:txBody>
                    <a:bodyPr/>
                    <a:lstStyle/>
                    <a:p>
                      <a:pPr algn="ctr"/>
                      <a:r>
                        <a:rPr lang="en-CA" sz="2000" b="1" dirty="0"/>
                        <a:t>$5k</a:t>
                      </a:r>
                    </a:p>
                  </a:txBody>
                  <a:tcPr anchor="ctr"/>
                </a:tc>
                <a:extLst>
                  <a:ext uri="{0D108BD9-81ED-4DB2-BD59-A6C34878D82A}">
                    <a16:rowId xmlns:a16="http://schemas.microsoft.com/office/drawing/2014/main" val="1082974530"/>
                  </a:ext>
                </a:extLst>
              </a:tr>
            </a:tbl>
          </a:graphicData>
        </a:graphic>
      </p:graphicFrame>
    </p:spTree>
    <p:extLst>
      <p:ext uri="{BB962C8B-B14F-4D97-AF65-F5344CB8AC3E}">
        <p14:creationId xmlns:p14="http://schemas.microsoft.com/office/powerpoint/2010/main" val="9274982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0BDEE5E7A91254494212923CBB12B01" ma:contentTypeVersion="10" ma:contentTypeDescription="Create a new document." ma:contentTypeScope="" ma:versionID="a29ab29b48966b53558eb818c58e2e7e">
  <xsd:schema xmlns:xsd="http://www.w3.org/2001/XMLSchema" xmlns:xs="http://www.w3.org/2001/XMLSchema" xmlns:p="http://schemas.microsoft.com/office/2006/metadata/properties" xmlns:ns3="d2fba01b-d674-453d-86ce-c10ebdb9924d" xmlns:ns4="7fcc843a-6162-4c50-a6db-69f370c3f468" targetNamespace="http://schemas.microsoft.com/office/2006/metadata/properties" ma:root="true" ma:fieldsID="31085d063a2f2d2f5df26096d0f2c608" ns3:_="" ns4:_="">
    <xsd:import namespace="d2fba01b-d674-453d-86ce-c10ebdb9924d"/>
    <xsd:import namespace="7fcc843a-6162-4c50-a6db-69f370c3f46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fba01b-d674-453d-86ce-c10ebdb9924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fcc843a-6162-4c50-a6db-69f370c3f46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78D0136-8CEC-4B5E-A20E-2665772DCE62}">
  <ds:schemaRefs>
    <ds:schemaRef ds:uri="http://schemas.microsoft.com/office/2006/metadata/properties"/>
    <ds:schemaRef ds:uri="http://purl.org/dc/terms/"/>
    <ds:schemaRef ds:uri="http://www.w3.org/XML/1998/namespace"/>
    <ds:schemaRef ds:uri="http://schemas.microsoft.com/office/infopath/2007/PartnerControls"/>
    <ds:schemaRef ds:uri="http://schemas.microsoft.com/office/2006/documentManagement/types"/>
    <ds:schemaRef ds:uri="http://schemas.openxmlformats.org/package/2006/metadata/core-properties"/>
    <ds:schemaRef ds:uri="7fcc843a-6162-4c50-a6db-69f370c3f468"/>
    <ds:schemaRef ds:uri="d2fba01b-d674-453d-86ce-c10ebdb9924d"/>
    <ds:schemaRef ds:uri="http://purl.org/dc/dcmitype/"/>
    <ds:schemaRef ds:uri="http://purl.org/dc/elements/1.1/"/>
  </ds:schemaRefs>
</ds:datastoreItem>
</file>

<file path=customXml/itemProps2.xml><?xml version="1.0" encoding="utf-8"?>
<ds:datastoreItem xmlns:ds="http://schemas.openxmlformats.org/officeDocument/2006/customXml" ds:itemID="{829E2BB4-28C1-4BFD-8A7B-8E99CB9483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fba01b-d674-453d-86ce-c10ebdb9924d"/>
    <ds:schemaRef ds:uri="7fcc843a-6162-4c50-a6db-69f370c3f4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FE58790-A886-4D36-8F49-FE3461A506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17367</TotalTime>
  <Words>2320</Words>
  <Application>Microsoft Office PowerPoint</Application>
  <PresentationFormat>Widescreen</PresentationFormat>
  <Paragraphs>521</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2024 General Meeting</vt:lpstr>
      <vt:lpstr>AGENDA</vt:lpstr>
      <vt:lpstr> Reserve for Housekeeping (Joel)</vt:lpstr>
      <vt:lpstr>Quorum / Minutes / Agenda Approval (Darren)</vt:lpstr>
      <vt:lpstr>2024 Board Member Portfolios (Joel)</vt:lpstr>
      <vt:lpstr>2024 League Updates (Joel)</vt:lpstr>
      <vt:lpstr>2024 Updates – Fundraising Efforts (Joel)</vt:lpstr>
      <vt:lpstr>2024 Budget Presentation (Brian)</vt:lpstr>
      <vt:lpstr>2024 Budget Presentation (Brian)</vt:lpstr>
      <vt:lpstr>2024 Budget Presentation (Brian)</vt:lpstr>
      <vt:lpstr>2024 Budget Presentation (Brian)</vt:lpstr>
      <vt:lpstr>SAMSPA Auditors for 2024 (Brian)</vt:lpstr>
      <vt:lpstr>Fundraising (Lynda)</vt:lpstr>
      <vt:lpstr>Signboard Advertising Program (Lynda)</vt:lpstr>
      <vt:lpstr>Signboard Advertising Program - Examples</vt:lpstr>
      <vt:lpstr>Information Items (Kelly)</vt:lpstr>
      <vt:lpstr>Information Items (Kelly)</vt:lpstr>
      <vt:lpstr>Information Items (Kelly)</vt:lpstr>
      <vt:lpstr>Information Items (Kelly)</vt:lpstr>
      <vt:lpstr>Information Items (Joel)</vt:lpstr>
      <vt:lpstr>Information Items (Joel)</vt:lpstr>
      <vt:lpstr>Information Items (Joel)</vt:lpstr>
      <vt:lpstr>Information Items (Joel)</vt:lpstr>
      <vt:lpstr>Rule Changes (Kelly)</vt:lpstr>
      <vt:lpstr>Divisional Alignment (Dustin)</vt:lpstr>
      <vt:lpstr>SAMSPA Diamond Naming Sponsors</vt:lpstr>
      <vt:lpstr>SAMSPA Diamond Naming Sponsors</vt:lpstr>
      <vt:lpstr>SAMSPA Signboard Sponsors</vt:lpstr>
      <vt:lpstr>New Business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General Meeting</dc:title>
  <dc:creator>Joel McGovern</dc:creator>
  <cp:lastModifiedBy>Lynda Holden</cp:lastModifiedBy>
  <cp:revision>70</cp:revision>
  <dcterms:created xsi:type="dcterms:W3CDTF">2020-05-19T05:18:23Z</dcterms:created>
  <dcterms:modified xsi:type="dcterms:W3CDTF">2024-04-13T00:20:00Z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0x01010050BDEE5E7A91254494212923CBB12B01</vt:lpwstr>
  </property>
</Properties>
</file>