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300" r:id="rId5"/>
    <p:sldId id="301" r:id="rId6"/>
    <p:sldId id="308" r:id="rId7"/>
    <p:sldId id="284" r:id="rId8"/>
    <p:sldId id="312" r:id="rId9"/>
    <p:sldId id="261" r:id="rId10"/>
    <p:sldId id="280" r:id="rId11"/>
    <p:sldId id="302" r:id="rId12"/>
    <p:sldId id="265" r:id="rId13"/>
    <p:sldId id="279" r:id="rId14"/>
    <p:sldId id="285" r:id="rId15"/>
    <p:sldId id="288" r:id="rId16"/>
    <p:sldId id="313" r:id="rId17"/>
    <p:sldId id="314" r:id="rId18"/>
    <p:sldId id="315" r:id="rId19"/>
    <p:sldId id="316" r:id="rId20"/>
    <p:sldId id="317" r:id="rId21"/>
    <p:sldId id="262" r:id="rId22"/>
    <p:sldId id="264" r:id="rId23"/>
    <p:sldId id="295" r:id="rId24"/>
    <p:sldId id="296" r:id="rId25"/>
    <p:sldId id="282" r:id="rId26"/>
    <p:sldId id="283" r:id="rId27"/>
    <p:sldId id="273" r:id="rId28"/>
    <p:sldId id="263" r:id="rId29"/>
    <p:sldId id="275" r:id="rId30"/>
    <p:sldId id="297" r:id="rId31"/>
    <p:sldId id="276" r:id="rId32"/>
    <p:sldId id="306" r:id="rId33"/>
    <p:sldId id="292" r:id="rId34"/>
    <p:sldId id="293" r:id="rId35"/>
    <p:sldId id="294" r:id="rId36"/>
    <p:sldId id="270" r:id="rId37"/>
    <p:sldId id="271" r:id="rId38"/>
    <p:sldId id="266" r:id="rId39"/>
    <p:sldId id="274" r:id="rId40"/>
    <p:sldId id="277" r:id="rId41"/>
    <p:sldId id="278" r:id="rId42"/>
    <p:sldId id="310" r:id="rId43"/>
    <p:sldId id="307" r:id="rId44"/>
    <p:sldId id="303" r:id="rId45"/>
    <p:sldId id="304" r:id="rId46"/>
    <p:sldId id="305" r:id="rId47"/>
    <p:sldId id="311" r:id="rId48"/>
    <p:sldId id="268" r:id="rId49"/>
    <p:sldId id="272" r:id="rId50"/>
    <p:sldId id="269"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176B13-2764-4D35-9618-752AFDD00AAE}"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B4B7995B-2850-47A8-8A8D-5DA47DA7E6C2}">
      <dgm:prSet/>
      <dgm:spPr/>
      <dgm:t>
        <a:bodyPr/>
        <a:lstStyle/>
        <a:p>
          <a:r>
            <a:rPr lang="en-US"/>
            <a:t>Go</a:t>
          </a:r>
        </a:p>
      </dgm:t>
    </dgm:pt>
    <dgm:pt modelId="{367474B9-62FD-4BD1-9EAB-3F0DF71988F8}" type="parTrans" cxnId="{D858E35E-5CB2-411D-85E2-BF6EBCD32545}">
      <dgm:prSet/>
      <dgm:spPr/>
      <dgm:t>
        <a:bodyPr/>
        <a:lstStyle/>
        <a:p>
          <a:endParaRPr lang="en-US"/>
        </a:p>
      </dgm:t>
    </dgm:pt>
    <dgm:pt modelId="{F85157BC-D52C-416F-98B7-34911041A838}" type="sibTrans" cxnId="{D858E35E-5CB2-411D-85E2-BF6EBCD32545}">
      <dgm:prSet/>
      <dgm:spPr/>
      <dgm:t>
        <a:bodyPr/>
        <a:lstStyle/>
        <a:p>
          <a:endParaRPr lang="en-US"/>
        </a:p>
      </dgm:t>
    </dgm:pt>
    <dgm:pt modelId="{048AF226-BB04-4E75-AB0A-EB5E7D9B451E}">
      <dgm:prSet/>
      <dgm:spPr/>
      <dgm:t>
        <a:bodyPr/>
        <a:lstStyle/>
        <a:p>
          <a:r>
            <a:rPr lang="en-US"/>
            <a:t>Flow</a:t>
          </a:r>
        </a:p>
      </dgm:t>
    </dgm:pt>
    <dgm:pt modelId="{637861C4-88B0-4F6F-87C7-0CB99E4F760C}" type="parTrans" cxnId="{8D399059-59E8-4443-8C81-A50B0536D231}">
      <dgm:prSet/>
      <dgm:spPr/>
      <dgm:t>
        <a:bodyPr/>
        <a:lstStyle/>
        <a:p>
          <a:endParaRPr lang="en-US"/>
        </a:p>
      </dgm:t>
    </dgm:pt>
    <dgm:pt modelId="{AB15564D-3A4C-43F7-9D14-C45D81EF9BC3}" type="sibTrans" cxnId="{8D399059-59E8-4443-8C81-A50B0536D231}">
      <dgm:prSet/>
      <dgm:spPr/>
      <dgm:t>
        <a:bodyPr/>
        <a:lstStyle/>
        <a:p>
          <a:endParaRPr lang="en-US"/>
        </a:p>
      </dgm:t>
    </dgm:pt>
    <dgm:pt modelId="{0391A24E-0CC9-4742-8C28-A06F5B65B434}">
      <dgm:prSet/>
      <dgm:spPr/>
      <dgm:t>
        <a:bodyPr/>
        <a:lstStyle/>
        <a:p>
          <a:r>
            <a:rPr lang="en-US"/>
            <a:t>Move</a:t>
          </a:r>
        </a:p>
      </dgm:t>
    </dgm:pt>
    <dgm:pt modelId="{3C9E3EE7-01B3-4BE5-A544-31D7D37A8AE9}" type="parTrans" cxnId="{2F9F67CE-347D-408D-9F41-3D141D412A0A}">
      <dgm:prSet/>
      <dgm:spPr/>
      <dgm:t>
        <a:bodyPr/>
        <a:lstStyle/>
        <a:p>
          <a:endParaRPr lang="en-US"/>
        </a:p>
      </dgm:t>
    </dgm:pt>
    <dgm:pt modelId="{243F831B-AB19-4BD3-BEE2-4E54F295E92E}" type="sibTrans" cxnId="{2F9F67CE-347D-408D-9F41-3D141D412A0A}">
      <dgm:prSet/>
      <dgm:spPr/>
      <dgm:t>
        <a:bodyPr/>
        <a:lstStyle/>
        <a:p>
          <a:endParaRPr lang="en-US"/>
        </a:p>
      </dgm:t>
    </dgm:pt>
    <dgm:pt modelId="{AF55FE36-5340-4CDC-9FBE-A4EB28DAC821}">
      <dgm:prSet/>
      <dgm:spPr/>
      <dgm:t>
        <a:bodyPr/>
        <a:lstStyle/>
        <a:p>
          <a:pPr algn="ctr"/>
          <a:r>
            <a:rPr lang="en-US" dirty="0"/>
            <a:t>Execute</a:t>
          </a:r>
        </a:p>
      </dgm:t>
    </dgm:pt>
    <dgm:pt modelId="{0F542E36-53C2-4D6D-96C1-51F3735C2514}" type="parTrans" cxnId="{D413A404-9461-44C8-9845-6EB7499F5923}">
      <dgm:prSet/>
      <dgm:spPr/>
      <dgm:t>
        <a:bodyPr/>
        <a:lstStyle/>
        <a:p>
          <a:endParaRPr lang="en-US"/>
        </a:p>
      </dgm:t>
    </dgm:pt>
    <dgm:pt modelId="{FCE584CA-AFE0-4093-B5AE-8B7BBDFCC6EA}" type="sibTrans" cxnId="{D413A404-9461-44C8-9845-6EB7499F5923}">
      <dgm:prSet/>
      <dgm:spPr/>
      <dgm:t>
        <a:bodyPr/>
        <a:lstStyle/>
        <a:p>
          <a:endParaRPr lang="en-US"/>
        </a:p>
      </dgm:t>
    </dgm:pt>
    <dgm:pt modelId="{75995C75-42A7-4C6B-9CE3-C86E80B172FB}" type="pres">
      <dgm:prSet presAssocID="{94176B13-2764-4D35-9618-752AFDD00AAE}" presName="vert0" presStyleCnt="0">
        <dgm:presLayoutVars>
          <dgm:dir/>
          <dgm:animOne val="branch"/>
          <dgm:animLvl val="lvl"/>
        </dgm:presLayoutVars>
      </dgm:prSet>
      <dgm:spPr/>
    </dgm:pt>
    <dgm:pt modelId="{E73D6B39-F49D-4189-93AD-996D758DEADC}" type="pres">
      <dgm:prSet presAssocID="{B4B7995B-2850-47A8-8A8D-5DA47DA7E6C2}" presName="thickLine" presStyleLbl="alignNode1" presStyleIdx="0" presStyleCnt="4"/>
      <dgm:spPr/>
    </dgm:pt>
    <dgm:pt modelId="{F5F22D65-4140-400E-B362-E0CCFB93F032}" type="pres">
      <dgm:prSet presAssocID="{B4B7995B-2850-47A8-8A8D-5DA47DA7E6C2}" presName="horz1" presStyleCnt="0"/>
      <dgm:spPr/>
    </dgm:pt>
    <dgm:pt modelId="{5E5998A6-F121-48E3-A7EC-15DE6F1A9538}" type="pres">
      <dgm:prSet presAssocID="{B4B7995B-2850-47A8-8A8D-5DA47DA7E6C2}" presName="tx1" presStyleLbl="revTx" presStyleIdx="0" presStyleCnt="4"/>
      <dgm:spPr/>
    </dgm:pt>
    <dgm:pt modelId="{7CFE3071-CB48-4C38-BDB2-E3DB2214C1EF}" type="pres">
      <dgm:prSet presAssocID="{B4B7995B-2850-47A8-8A8D-5DA47DA7E6C2}" presName="vert1" presStyleCnt="0"/>
      <dgm:spPr/>
    </dgm:pt>
    <dgm:pt modelId="{F35698FD-C1BC-433C-A014-DAE425531B06}" type="pres">
      <dgm:prSet presAssocID="{048AF226-BB04-4E75-AB0A-EB5E7D9B451E}" presName="thickLine" presStyleLbl="alignNode1" presStyleIdx="1" presStyleCnt="4"/>
      <dgm:spPr/>
    </dgm:pt>
    <dgm:pt modelId="{3CF23184-F523-4FF1-BB36-AE14E25F72BF}" type="pres">
      <dgm:prSet presAssocID="{048AF226-BB04-4E75-AB0A-EB5E7D9B451E}" presName="horz1" presStyleCnt="0"/>
      <dgm:spPr/>
    </dgm:pt>
    <dgm:pt modelId="{AE1976F4-4CEC-4AFF-9695-6CC1A959980F}" type="pres">
      <dgm:prSet presAssocID="{048AF226-BB04-4E75-AB0A-EB5E7D9B451E}" presName="tx1" presStyleLbl="revTx" presStyleIdx="1" presStyleCnt="4"/>
      <dgm:spPr/>
    </dgm:pt>
    <dgm:pt modelId="{7032095D-1687-43BD-910A-7D690AD5D3F1}" type="pres">
      <dgm:prSet presAssocID="{048AF226-BB04-4E75-AB0A-EB5E7D9B451E}" presName="vert1" presStyleCnt="0"/>
      <dgm:spPr/>
    </dgm:pt>
    <dgm:pt modelId="{40E1CE5D-0586-4B51-96B0-1672E6543A3D}" type="pres">
      <dgm:prSet presAssocID="{0391A24E-0CC9-4742-8C28-A06F5B65B434}" presName="thickLine" presStyleLbl="alignNode1" presStyleIdx="2" presStyleCnt="4"/>
      <dgm:spPr/>
    </dgm:pt>
    <dgm:pt modelId="{7415B3F3-93CB-474D-A7F6-975F139AD2BE}" type="pres">
      <dgm:prSet presAssocID="{0391A24E-0CC9-4742-8C28-A06F5B65B434}" presName="horz1" presStyleCnt="0"/>
      <dgm:spPr/>
    </dgm:pt>
    <dgm:pt modelId="{1C5CB177-8038-4DC1-A847-1C341B48D3A6}" type="pres">
      <dgm:prSet presAssocID="{0391A24E-0CC9-4742-8C28-A06F5B65B434}" presName="tx1" presStyleLbl="revTx" presStyleIdx="2" presStyleCnt="4"/>
      <dgm:spPr/>
    </dgm:pt>
    <dgm:pt modelId="{D5CDF0F6-34A7-4295-9065-FE5ECF737756}" type="pres">
      <dgm:prSet presAssocID="{0391A24E-0CC9-4742-8C28-A06F5B65B434}" presName="vert1" presStyleCnt="0"/>
      <dgm:spPr/>
    </dgm:pt>
    <dgm:pt modelId="{118E02AD-FCF4-4627-8792-9D77195619A9}" type="pres">
      <dgm:prSet presAssocID="{AF55FE36-5340-4CDC-9FBE-A4EB28DAC821}" presName="thickLine" presStyleLbl="alignNode1" presStyleIdx="3" presStyleCnt="4"/>
      <dgm:spPr/>
    </dgm:pt>
    <dgm:pt modelId="{BE236B7E-8100-4EBF-8F65-F7246EF8748C}" type="pres">
      <dgm:prSet presAssocID="{AF55FE36-5340-4CDC-9FBE-A4EB28DAC821}" presName="horz1" presStyleCnt="0"/>
      <dgm:spPr/>
    </dgm:pt>
    <dgm:pt modelId="{81C79DED-DF1B-4D74-AAD5-B13D9A5BFD4C}" type="pres">
      <dgm:prSet presAssocID="{AF55FE36-5340-4CDC-9FBE-A4EB28DAC821}" presName="tx1" presStyleLbl="revTx" presStyleIdx="3" presStyleCnt="4"/>
      <dgm:spPr/>
    </dgm:pt>
    <dgm:pt modelId="{D6081732-CF59-4F18-9DA9-9D5A8164CBEA}" type="pres">
      <dgm:prSet presAssocID="{AF55FE36-5340-4CDC-9FBE-A4EB28DAC821}" presName="vert1" presStyleCnt="0"/>
      <dgm:spPr/>
    </dgm:pt>
  </dgm:ptLst>
  <dgm:cxnLst>
    <dgm:cxn modelId="{D413A404-9461-44C8-9845-6EB7499F5923}" srcId="{94176B13-2764-4D35-9618-752AFDD00AAE}" destId="{AF55FE36-5340-4CDC-9FBE-A4EB28DAC821}" srcOrd="3" destOrd="0" parTransId="{0F542E36-53C2-4D6D-96C1-51F3735C2514}" sibTransId="{FCE584CA-AFE0-4093-B5AE-8B7BBDFCC6EA}"/>
    <dgm:cxn modelId="{1B836B5D-5FE6-4CF3-B152-249C16C73F25}" type="presOf" srcId="{0391A24E-0CC9-4742-8C28-A06F5B65B434}" destId="{1C5CB177-8038-4DC1-A847-1C341B48D3A6}" srcOrd="0" destOrd="0" presId="urn:microsoft.com/office/officeart/2008/layout/LinedList"/>
    <dgm:cxn modelId="{D858E35E-5CB2-411D-85E2-BF6EBCD32545}" srcId="{94176B13-2764-4D35-9618-752AFDD00AAE}" destId="{B4B7995B-2850-47A8-8A8D-5DA47DA7E6C2}" srcOrd="0" destOrd="0" parTransId="{367474B9-62FD-4BD1-9EAB-3F0DF71988F8}" sibTransId="{F85157BC-D52C-416F-98B7-34911041A838}"/>
    <dgm:cxn modelId="{8D399059-59E8-4443-8C81-A50B0536D231}" srcId="{94176B13-2764-4D35-9618-752AFDD00AAE}" destId="{048AF226-BB04-4E75-AB0A-EB5E7D9B451E}" srcOrd="1" destOrd="0" parTransId="{637861C4-88B0-4F6F-87C7-0CB99E4F760C}" sibTransId="{AB15564D-3A4C-43F7-9D14-C45D81EF9BC3}"/>
    <dgm:cxn modelId="{F264FDCB-6FFD-4F3F-863A-AB92D766ECB3}" type="presOf" srcId="{B4B7995B-2850-47A8-8A8D-5DA47DA7E6C2}" destId="{5E5998A6-F121-48E3-A7EC-15DE6F1A9538}" srcOrd="0" destOrd="0" presId="urn:microsoft.com/office/officeart/2008/layout/LinedList"/>
    <dgm:cxn modelId="{2F9F67CE-347D-408D-9F41-3D141D412A0A}" srcId="{94176B13-2764-4D35-9618-752AFDD00AAE}" destId="{0391A24E-0CC9-4742-8C28-A06F5B65B434}" srcOrd="2" destOrd="0" parTransId="{3C9E3EE7-01B3-4BE5-A544-31D7D37A8AE9}" sibTransId="{243F831B-AB19-4BD3-BEE2-4E54F295E92E}"/>
    <dgm:cxn modelId="{D817E4EC-AE4A-42B5-B6CC-B904F19D030B}" type="presOf" srcId="{94176B13-2764-4D35-9618-752AFDD00AAE}" destId="{75995C75-42A7-4C6B-9CE3-C86E80B172FB}" srcOrd="0" destOrd="0" presId="urn:microsoft.com/office/officeart/2008/layout/LinedList"/>
    <dgm:cxn modelId="{C0F6B0F8-FFD3-4E65-88E0-933BF9814A0B}" type="presOf" srcId="{048AF226-BB04-4E75-AB0A-EB5E7D9B451E}" destId="{AE1976F4-4CEC-4AFF-9695-6CC1A959980F}" srcOrd="0" destOrd="0" presId="urn:microsoft.com/office/officeart/2008/layout/LinedList"/>
    <dgm:cxn modelId="{CC1707FB-F619-4635-BE63-39DBEA0F2BC1}" type="presOf" srcId="{AF55FE36-5340-4CDC-9FBE-A4EB28DAC821}" destId="{81C79DED-DF1B-4D74-AAD5-B13D9A5BFD4C}" srcOrd="0" destOrd="0" presId="urn:microsoft.com/office/officeart/2008/layout/LinedList"/>
    <dgm:cxn modelId="{8D7F6957-8572-4340-A4C2-AA8EE23F3425}" type="presParOf" srcId="{75995C75-42A7-4C6B-9CE3-C86E80B172FB}" destId="{E73D6B39-F49D-4189-93AD-996D758DEADC}" srcOrd="0" destOrd="0" presId="urn:microsoft.com/office/officeart/2008/layout/LinedList"/>
    <dgm:cxn modelId="{B4BB909F-CB9E-40FC-AD81-9DB640D58226}" type="presParOf" srcId="{75995C75-42A7-4C6B-9CE3-C86E80B172FB}" destId="{F5F22D65-4140-400E-B362-E0CCFB93F032}" srcOrd="1" destOrd="0" presId="urn:microsoft.com/office/officeart/2008/layout/LinedList"/>
    <dgm:cxn modelId="{B89315FA-D324-4FCD-8F1D-8BC27A731FE1}" type="presParOf" srcId="{F5F22D65-4140-400E-B362-E0CCFB93F032}" destId="{5E5998A6-F121-48E3-A7EC-15DE6F1A9538}" srcOrd="0" destOrd="0" presId="urn:microsoft.com/office/officeart/2008/layout/LinedList"/>
    <dgm:cxn modelId="{47900113-6B08-4838-AA6D-07EB466238E2}" type="presParOf" srcId="{F5F22D65-4140-400E-B362-E0CCFB93F032}" destId="{7CFE3071-CB48-4C38-BDB2-E3DB2214C1EF}" srcOrd="1" destOrd="0" presId="urn:microsoft.com/office/officeart/2008/layout/LinedList"/>
    <dgm:cxn modelId="{30E43D5A-A69A-47F8-8BFA-8609A9946D9B}" type="presParOf" srcId="{75995C75-42A7-4C6B-9CE3-C86E80B172FB}" destId="{F35698FD-C1BC-433C-A014-DAE425531B06}" srcOrd="2" destOrd="0" presId="urn:microsoft.com/office/officeart/2008/layout/LinedList"/>
    <dgm:cxn modelId="{3CA00214-28FD-4BE9-9679-6B5D713703A5}" type="presParOf" srcId="{75995C75-42A7-4C6B-9CE3-C86E80B172FB}" destId="{3CF23184-F523-4FF1-BB36-AE14E25F72BF}" srcOrd="3" destOrd="0" presId="urn:microsoft.com/office/officeart/2008/layout/LinedList"/>
    <dgm:cxn modelId="{6EA7CB8D-6C86-473C-A8AF-DFA11A907335}" type="presParOf" srcId="{3CF23184-F523-4FF1-BB36-AE14E25F72BF}" destId="{AE1976F4-4CEC-4AFF-9695-6CC1A959980F}" srcOrd="0" destOrd="0" presId="urn:microsoft.com/office/officeart/2008/layout/LinedList"/>
    <dgm:cxn modelId="{8A61A425-B444-4FFB-85B3-BD3EE9F11AE5}" type="presParOf" srcId="{3CF23184-F523-4FF1-BB36-AE14E25F72BF}" destId="{7032095D-1687-43BD-910A-7D690AD5D3F1}" srcOrd="1" destOrd="0" presId="urn:microsoft.com/office/officeart/2008/layout/LinedList"/>
    <dgm:cxn modelId="{3EBADDA0-46E2-418D-A222-608C79910C0C}" type="presParOf" srcId="{75995C75-42A7-4C6B-9CE3-C86E80B172FB}" destId="{40E1CE5D-0586-4B51-96B0-1672E6543A3D}" srcOrd="4" destOrd="0" presId="urn:microsoft.com/office/officeart/2008/layout/LinedList"/>
    <dgm:cxn modelId="{C5BC0338-310E-461C-AA6E-FE8D2A411930}" type="presParOf" srcId="{75995C75-42A7-4C6B-9CE3-C86E80B172FB}" destId="{7415B3F3-93CB-474D-A7F6-975F139AD2BE}" srcOrd="5" destOrd="0" presId="urn:microsoft.com/office/officeart/2008/layout/LinedList"/>
    <dgm:cxn modelId="{C5C6B648-11F8-4456-A092-995DA7E31496}" type="presParOf" srcId="{7415B3F3-93CB-474D-A7F6-975F139AD2BE}" destId="{1C5CB177-8038-4DC1-A847-1C341B48D3A6}" srcOrd="0" destOrd="0" presId="urn:microsoft.com/office/officeart/2008/layout/LinedList"/>
    <dgm:cxn modelId="{D3321989-4489-4BFB-BD24-715DF038F15A}" type="presParOf" srcId="{7415B3F3-93CB-474D-A7F6-975F139AD2BE}" destId="{D5CDF0F6-34A7-4295-9065-FE5ECF737756}" srcOrd="1" destOrd="0" presId="urn:microsoft.com/office/officeart/2008/layout/LinedList"/>
    <dgm:cxn modelId="{28D4300F-A9F1-4177-BDD1-42C3849E905A}" type="presParOf" srcId="{75995C75-42A7-4C6B-9CE3-C86E80B172FB}" destId="{118E02AD-FCF4-4627-8792-9D77195619A9}" srcOrd="6" destOrd="0" presId="urn:microsoft.com/office/officeart/2008/layout/LinedList"/>
    <dgm:cxn modelId="{74023140-AA4D-4604-BA3F-07FC27219F2A}" type="presParOf" srcId="{75995C75-42A7-4C6B-9CE3-C86E80B172FB}" destId="{BE236B7E-8100-4EBF-8F65-F7246EF8748C}" srcOrd="7" destOrd="0" presId="urn:microsoft.com/office/officeart/2008/layout/LinedList"/>
    <dgm:cxn modelId="{22C6DCC4-26CE-4475-B464-DC7CF00E19A8}" type="presParOf" srcId="{BE236B7E-8100-4EBF-8F65-F7246EF8748C}" destId="{81C79DED-DF1B-4D74-AAD5-B13D9A5BFD4C}" srcOrd="0" destOrd="0" presId="urn:microsoft.com/office/officeart/2008/layout/LinedList"/>
    <dgm:cxn modelId="{8875B856-6DF3-47F8-B0FC-05D413F0473E}" type="presParOf" srcId="{BE236B7E-8100-4EBF-8F65-F7246EF8748C}" destId="{D6081732-CF59-4F18-9DA9-9D5A8164CB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127D09-B4B6-4727-A22E-2688C2CDA639}" type="doc">
      <dgm:prSet loTypeId="urn:microsoft.com/office/officeart/2008/layout/LinedList" loCatId="list" qsTypeId="urn:microsoft.com/office/officeart/2005/8/quickstyle/simple2" qsCatId="simple" csTypeId="urn:microsoft.com/office/officeart/2005/8/colors/accent3_2" csCatId="accent3"/>
      <dgm:spPr/>
      <dgm:t>
        <a:bodyPr/>
        <a:lstStyle/>
        <a:p>
          <a:endParaRPr lang="en-US"/>
        </a:p>
      </dgm:t>
    </dgm:pt>
    <dgm:pt modelId="{C46C99BF-3A19-4191-8892-13E4A8F79820}">
      <dgm:prSet/>
      <dgm:spPr/>
      <dgm:t>
        <a:bodyPr/>
        <a:lstStyle/>
        <a:p>
          <a:r>
            <a:rPr lang="en-US"/>
            <a:t>Justin Duke</a:t>
          </a:r>
        </a:p>
      </dgm:t>
    </dgm:pt>
    <dgm:pt modelId="{3D694E4E-3681-45A0-86C1-525D05D82B5C}" type="parTrans" cxnId="{6FE7663A-6A84-4923-AE78-BE8C6779D526}">
      <dgm:prSet/>
      <dgm:spPr/>
      <dgm:t>
        <a:bodyPr/>
        <a:lstStyle/>
        <a:p>
          <a:endParaRPr lang="en-US"/>
        </a:p>
      </dgm:t>
    </dgm:pt>
    <dgm:pt modelId="{3E333FD3-5F80-4F61-BC2D-1DC338C8B1A0}" type="sibTrans" cxnId="{6FE7663A-6A84-4923-AE78-BE8C6779D526}">
      <dgm:prSet/>
      <dgm:spPr/>
      <dgm:t>
        <a:bodyPr/>
        <a:lstStyle/>
        <a:p>
          <a:endParaRPr lang="en-US"/>
        </a:p>
      </dgm:t>
    </dgm:pt>
    <dgm:pt modelId="{DEA1F8D9-C98D-43C6-8568-E1151C13CDD6}">
      <dgm:prSet/>
      <dgm:spPr/>
      <dgm:t>
        <a:bodyPr/>
        <a:lstStyle/>
        <a:p>
          <a:r>
            <a:rPr lang="en-US"/>
            <a:t>Wilsonville High School</a:t>
          </a:r>
        </a:p>
      </dgm:t>
    </dgm:pt>
    <dgm:pt modelId="{03E400D3-2A5B-47C8-AC84-FCBF67A39D5C}" type="parTrans" cxnId="{C2C64DFA-D910-43B8-893B-A36D4D866970}">
      <dgm:prSet/>
      <dgm:spPr/>
      <dgm:t>
        <a:bodyPr/>
        <a:lstStyle/>
        <a:p>
          <a:endParaRPr lang="en-US"/>
        </a:p>
      </dgm:t>
    </dgm:pt>
    <dgm:pt modelId="{70003C2D-DA60-41E7-B0D8-C84CA966CE67}" type="sibTrans" cxnId="{C2C64DFA-D910-43B8-893B-A36D4D866970}">
      <dgm:prSet/>
      <dgm:spPr/>
      <dgm:t>
        <a:bodyPr/>
        <a:lstStyle/>
        <a:p>
          <a:endParaRPr lang="en-US"/>
        </a:p>
      </dgm:t>
    </dgm:pt>
    <dgm:pt modelId="{75509D3B-6C25-468D-904F-B25C8A66088B}">
      <dgm:prSet/>
      <dgm:spPr/>
      <dgm:t>
        <a:bodyPr/>
        <a:lstStyle/>
        <a:p>
          <a:r>
            <a:rPr lang="en-US"/>
            <a:t>(541) 619-5309</a:t>
          </a:r>
        </a:p>
      </dgm:t>
    </dgm:pt>
    <dgm:pt modelId="{D2ECDD9A-21F5-4531-8416-3334DB5C8247}" type="parTrans" cxnId="{C5DCCA2F-6D5F-4F37-976B-2CE3835A90B4}">
      <dgm:prSet/>
      <dgm:spPr/>
      <dgm:t>
        <a:bodyPr/>
        <a:lstStyle/>
        <a:p>
          <a:endParaRPr lang="en-US"/>
        </a:p>
      </dgm:t>
    </dgm:pt>
    <dgm:pt modelId="{7F715898-3519-443E-B16F-7E4896FB9ADE}" type="sibTrans" cxnId="{C5DCCA2F-6D5F-4F37-976B-2CE3835A90B4}">
      <dgm:prSet/>
      <dgm:spPr/>
      <dgm:t>
        <a:bodyPr/>
        <a:lstStyle/>
        <a:p>
          <a:endParaRPr lang="en-US"/>
        </a:p>
      </dgm:t>
    </dgm:pt>
    <dgm:pt modelId="{39A42311-A316-4F04-89C0-70C06A183069}">
      <dgm:prSet/>
      <dgm:spPr/>
      <dgm:t>
        <a:bodyPr/>
        <a:lstStyle/>
        <a:p>
          <a:r>
            <a:rPr lang="en-US"/>
            <a:t>Justin.Duke@assurant.com</a:t>
          </a:r>
        </a:p>
      </dgm:t>
    </dgm:pt>
    <dgm:pt modelId="{6603085A-AB50-4D89-8BC3-AD4ED573878F}" type="parTrans" cxnId="{A617C071-50A0-4277-A105-D6E771C58FE5}">
      <dgm:prSet/>
      <dgm:spPr/>
      <dgm:t>
        <a:bodyPr/>
        <a:lstStyle/>
        <a:p>
          <a:endParaRPr lang="en-US"/>
        </a:p>
      </dgm:t>
    </dgm:pt>
    <dgm:pt modelId="{7BFCB889-8B81-4A6F-86A5-C437EF4FCF6F}" type="sibTrans" cxnId="{A617C071-50A0-4277-A105-D6E771C58FE5}">
      <dgm:prSet/>
      <dgm:spPr/>
      <dgm:t>
        <a:bodyPr/>
        <a:lstStyle/>
        <a:p>
          <a:endParaRPr lang="en-US"/>
        </a:p>
      </dgm:t>
    </dgm:pt>
    <dgm:pt modelId="{C8CC3205-1C1F-4147-9632-99B16D231434}" type="pres">
      <dgm:prSet presAssocID="{AF127D09-B4B6-4727-A22E-2688C2CDA639}" presName="vert0" presStyleCnt="0">
        <dgm:presLayoutVars>
          <dgm:dir/>
          <dgm:animOne val="branch"/>
          <dgm:animLvl val="lvl"/>
        </dgm:presLayoutVars>
      </dgm:prSet>
      <dgm:spPr/>
    </dgm:pt>
    <dgm:pt modelId="{B70A5950-DB0E-4C75-8363-E627344104D4}" type="pres">
      <dgm:prSet presAssocID="{C46C99BF-3A19-4191-8892-13E4A8F79820}" presName="thickLine" presStyleLbl="alignNode1" presStyleIdx="0" presStyleCnt="4"/>
      <dgm:spPr/>
    </dgm:pt>
    <dgm:pt modelId="{0D873269-3FC8-4CB6-AD04-0457B085CCA8}" type="pres">
      <dgm:prSet presAssocID="{C46C99BF-3A19-4191-8892-13E4A8F79820}" presName="horz1" presStyleCnt="0"/>
      <dgm:spPr/>
    </dgm:pt>
    <dgm:pt modelId="{7E33CE04-CBF3-4072-BD2C-54D888C4E7BD}" type="pres">
      <dgm:prSet presAssocID="{C46C99BF-3A19-4191-8892-13E4A8F79820}" presName="tx1" presStyleLbl="revTx" presStyleIdx="0" presStyleCnt="4"/>
      <dgm:spPr/>
    </dgm:pt>
    <dgm:pt modelId="{BEE6F329-299A-4CF5-B453-B8B8966BC64F}" type="pres">
      <dgm:prSet presAssocID="{C46C99BF-3A19-4191-8892-13E4A8F79820}" presName="vert1" presStyleCnt="0"/>
      <dgm:spPr/>
    </dgm:pt>
    <dgm:pt modelId="{6125F920-AEDF-403A-8D1A-2B8FCB5C6F71}" type="pres">
      <dgm:prSet presAssocID="{DEA1F8D9-C98D-43C6-8568-E1151C13CDD6}" presName="thickLine" presStyleLbl="alignNode1" presStyleIdx="1" presStyleCnt="4"/>
      <dgm:spPr/>
    </dgm:pt>
    <dgm:pt modelId="{007C3176-59EE-48C7-B91D-7B28B292137D}" type="pres">
      <dgm:prSet presAssocID="{DEA1F8D9-C98D-43C6-8568-E1151C13CDD6}" presName="horz1" presStyleCnt="0"/>
      <dgm:spPr/>
    </dgm:pt>
    <dgm:pt modelId="{D2448F02-E211-44B6-B4E1-2DC1C71338CE}" type="pres">
      <dgm:prSet presAssocID="{DEA1F8D9-C98D-43C6-8568-E1151C13CDD6}" presName="tx1" presStyleLbl="revTx" presStyleIdx="1" presStyleCnt="4"/>
      <dgm:spPr/>
    </dgm:pt>
    <dgm:pt modelId="{96C8F474-1503-4845-8E53-02BE42E63864}" type="pres">
      <dgm:prSet presAssocID="{DEA1F8D9-C98D-43C6-8568-E1151C13CDD6}" presName="vert1" presStyleCnt="0"/>
      <dgm:spPr/>
    </dgm:pt>
    <dgm:pt modelId="{7B028C13-F25D-4B0A-90C7-8B3A12F45B35}" type="pres">
      <dgm:prSet presAssocID="{75509D3B-6C25-468D-904F-B25C8A66088B}" presName="thickLine" presStyleLbl="alignNode1" presStyleIdx="2" presStyleCnt="4"/>
      <dgm:spPr/>
    </dgm:pt>
    <dgm:pt modelId="{41F17162-52EB-45F3-9562-3172A1E3B9D7}" type="pres">
      <dgm:prSet presAssocID="{75509D3B-6C25-468D-904F-B25C8A66088B}" presName="horz1" presStyleCnt="0"/>
      <dgm:spPr/>
    </dgm:pt>
    <dgm:pt modelId="{8FF85174-FF77-4ED7-A026-A29530FB5181}" type="pres">
      <dgm:prSet presAssocID="{75509D3B-6C25-468D-904F-B25C8A66088B}" presName="tx1" presStyleLbl="revTx" presStyleIdx="2" presStyleCnt="4"/>
      <dgm:spPr/>
    </dgm:pt>
    <dgm:pt modelId="{0FDDAA64-ECA5-4098-B38D-1B53AE4E9F47}" type="pres">
      <dgm:prSet presAssocID="{75509D3B-6C25-468D-904F-B25C8A66088B}" presName="vert1" presStyleCnt="0"/>
      <dgm:spPr/>
    </dgm:pt>
    <dgm:pt modelId="{68CD978D-B037-4353-8BD5-56FBF1F47965}" type="pres">
      <dgm:prSet presAssocID="{39A42311-A316-4F04-89C0-70C06A183069}" presName="thickLine" presStyleLbl="alignNode1" presStyleIdx="3" presStyleCnt="4"/>
      <dgm:spPr/>
    </dgm:pt>
    <dgm:pt modelId="{088AD6BD-7FA6-4AB8-91FE-CC4E93F1052E}" type="pres">
      <dgm:prSet presAssocID="{39A42311-A316-4F04-89C0-70C06A183069}" presName="horz1" presStyleCnt="0"/>
      <dgm:spPr/>
    </dgm:pt>
    <dgm:pt modelId="{5B5B02AB-8605-4596-89FE-8DD6FCCD7C9F}" type="pres">
      <dgm:prSet presAssocID="{39A42311-A316-4F04-89C0-70C06A183069}" presName="tx1" presStyleLbl="revTx" presStyleIdx="3" presStyleCnt="4"/>
      <dgm:spPr/>
    </dgm:pt>
    <dgm:pt modelId="{0804AA21-4E09-4A75-A889-19F57358FE93}" type="pres">
      <dgm:prSet presAssocID="{39A42311-A316-4F04-89C0-70C06A183069}" presName="vert1" presStyleCnt="0"/>
      <dgm:spPr/>
    </dgm:pt>
  </dgm:ptLst>
  <dgm:cxnLst>
    <dgm:cxn modelId="{0BB8AC2B-7636-4CE6-86CE-F7938BCB60AA}" type="presOf" srcId="{39A42311-A316-4F04-89C0-70C06A183069}" destId="{5B5B02AB-8605-4596-89FE-8DD6FCCD7C9F}" srcOrd="0" destOrd="0" presId="urn:microsoft.com/office/officeart/2008/layout/LinedList"/>
    <dgm:cxn modelId="{2DB9D22C-09DD-472C-AA89-8155ACC9B7D5}" type="presOf" srcId="{DEA1F8D9-C98D-43C6-8568-E1151C13CDD6}" destId="{D2448F02-E211-44B6-B4E1-2DC1C71338CE}" srcOrd="0" destOrd="0" presId="urn:microsoft.com/office/officeart/2008/layout/LinedList"/>
    <dgm:cxn modelId="{C5DCCA2F-6D5F-4F37-976B-2CE3835A90B4}" srcId="{AF127D09-B4B6-4727-A22E-2688C2CDA639}" destId="{75509D3B-6C25-468D-904F-B25C8A66088B}" srcOrd="2" destOrd="0" parTransId="{D2ECDD9A-21F5-4531-8416-3334DB5C8247}" sibTransId="{7F715898-3519-443E-B16F-7E4896FB9ADE}"/>
    <dgm:cxn modelId="{6FE7663A-6A84-4923-AE78-BE8C6779D526}" srcId="{AF127D09-B4B6-4727-A22E-2688C2CDA639}" destId="{C46C99BF-3A19-4191-8892-13E4A8F79820}" srcOrd="0" destOrd="0" parTransId="{3D694E4E-3681-45A0-86C1-525D05D82B5C}" sibTransId="{3E333FD3-5F80-4F61-BC2D-1DC338C8B1A0}"/>
    <dgm:cxn modelId="{A617C071-50A0-4277-A105-D6E771C58FE5}" srcId="{AF127D09-B4B6-4727-A22E-2688C2CDA639}" destId="{39A42311-A316-4F04-89C0-70C06A183069}" srcOrd="3" destOrd="0" parTransId="{6603085A-AB50-4D89-8BC3-AD4ED573878F}" sibTransId="{7BFCB889-8B81-4A6F-86A5-C437EF4FCF6F}"/>
    <dgm:cxn modelId="{5E684795-7CB5-425D-B2B8-EF783CBA8981}" type="presOf" srcId="{C46C99BF-3A19-4191-8892-13E4A8F79820}" destId="{7E33CE04-CBF3-4072-BD2C-54D888C4E7BD}" srcOrd="0" destOrd="0" presId="urn:microsoft.com/office/officeart/2008/layout/LinedList"/>
    <dgm:cxn modelId="{0AF014B0-8722-452B-BA9E-13F4F73BFC2C}" type="presOf" srcId="{AF127D09-B4B6-4727-A22E-2688C2CDA639}" destId="{C8CC3205-1C1F-4147-9632-99B16D231434}" srcOrd="0" destOrd="0" presId="urn:microsoft.com/office/officeart/2008/layout/LinedList"/>
    <dgm:cxn modelId="{816EBAF4-5343-4473-AFCF-A315EE1D5EED}" type="presOf" srcId="{75509D3B-6C25-468D-904F-B25C8A66088B}" destId="{8FF85174-FF77-4ED7-A026-A29530FB5181}" srcOrd="0" destOrd="0" presId="urn:microsoft.com/office/officeart/2008/layout/LinedList"/>
    <dgm:cxn modelId="{C2C64DFA-D910-43B8-893B-A36D4D866970}" srcId="{AF127D09-B4B6-4727-A22E-2688C2CDA639}" destId="{DEA1F8D9-C98D-43C6-8568-E1151C13CDD6}" srcOrd="1" destOrd="0" parTransId="{03E400D3-2A5B-47C8-AC84-FCBF67A39D5C}" sibTransId="{70003C2D-DA60-41E7-B0D8-C84CA966CE67}"/>
    <dgm:cxn modelId="{E0401DC0-6D2F-484C-B75C-AB419EA6B6C8}" type="presParOf" srcId="{C8CC3205-1C1F-4147-9632-99B16D231434}" destId="{B70A5950-DB0E-4C75-8363-E627344104D4}" srcOrd="0" destOrd="0" presId="urn:microsoft.com/office/officeart/2008/layout/LinedList"/>
    <dgm:cxn modelId="{D4952EB0-13C4-4415-8176-57FFE553DBCC}" type="presParOf" srcId="{C8CC3205-1C1F-4147-9632-99B16D231434}" destId="{0D873269-3FC8-4CB6-AD04-0457B085CCA8}" srcOrd="1" destOrd="0" presId="urn:microsoft.com/office/officeart/2008/layout/LinedList"/>
    <dgm:cxn modelId="{3253FA1B-49A8-4AC6-969B-58426753DA98}" type="presParOf" srcId="{0D873269-3FC8-4CB6-AD04-0457B085CCA8}" destId="{7E33CE04-CBF3-4072-BD2C-54D888C4E7BD}" srcOrd="0" destOrd="0" presId="urn:microsoft.com/office/officeart/2008/layout/LinedList"/>
    <dgm:cxn modelId="{BB5A46F0-721A-4E13-998B-0A08EED25F1B}" type="presParOf" srcId="{0D873269-3FC8-4CB6-AD04-0457B085CCA8}" destId="{BEE6F329-299A-4CF5-B453-B8B8966BC64F}" srcOrd="1" destOrd="0" presId="urn:microsoft.com/office/officeart/2008/layout/LinedList"/>
    <dgm:cxn modelId="{692448F4-399C-44C8-B8AF-622CD8174C21}" type="presParOf" srcId="{C8CC3205-1C1F-4147-9632-99B16D231434}" destId="{6125F920-AEDF-403A-8D1A-2B8FCB5C6F71}" srcOrd="2" destOrd="0" presId="urn:microsoft.com/office/officeart/2008/layout/LinedList"/>
    <dgm:cxn modelId="{65255AD2-038F-45D5-AAF5-7FAF56244039}" type="presParOf" srcId="{C8CC3205-1C1F-4147-9632-99B16D231434}" destId="{007C3176-59EE-48C7-B91D-7B28B292137D}" srcOrd="3" destOrd="0" presId="urn:microsoft.com/office/officeart/2008/layout/LinedList"/>
    <dgm:cxn modelId="{5C032BD8-0DC6-4778-84E2-4F8FDC4EE330}" type="presParOf" srcId="{007C3176-59EE-48C7-B91D-7B28B292137D}" destId="{D2448F02-E211-44B6-B4E1-2DC1C71338CE}" srcOrd="0" destOrd="0" presId="urn:microsoft.com/office/officeart/2008/layout/LinedList"/>
    <dgm:cxn modelId="{94258AF0-CE2E-487C-994D-FE5F6C37E134}" type="presParOf" srcId="{007C3176-59EE-48C7-B91D-7B28B292137D}" destId="{96C8F474-1503-4845-8E53-02BE42E63864}" srcOrd="1" destOrd="0" presId="urn:microsoft.com/office/officeart/2008/layout/LinedList"/>
    <dgm:cxn modelId="{E82C405E-0C19-421B-8925-F63732C66345}" type="presParOf" srcId="{C8CC3205-1C1F-4147-9632-99B16D231434}" destId="{7B028C13-F25D-4B0A-90C7-8B3A12F45B35}" srcOrd="4" destOrd="0" presId="urn:microsoft.com/office/officeart/2008/layout/LinedList"/>
    <dgm:cxn modelId="{8137FD5E-0797-4574-A448-0C9BF4EBE34D}" type="presParOf" srcId="{C8CC3205-1C1F-4147-9632-99B16D231434}" destId="{41F17162-52EB-45F3-9562-3172A1E3B9D7}" srcOrd="5" destOrd="0" presId="urn:microsoft.com/office/officeart/2008/layout/LinedList"/>
    <dgm:cxn modelId="{0D65310E-4DEC-4560-ABE7-254C37740427}" type="presParOf" srcId="{41F17162-52EB-45F3-9562-3172A1E3B9D7}" destId="{8FF85174-FF77-4ED7-A026-A29530FB5181}" srcOrd="0" destOrd="0" presId="urn:microsoft.com/office/officeart/2008/layout/LinedList"/>
    <dgm:cxn modelId="{1C473656-0951-4D0E-A10C-EAD0F4BEC2A5}" type="presParOf" srcId="{41F17162-52EB-45F3-9562-3172A1E3B9D7}" destId="{0FDDAA64-ECA5-4098-B38D-1B53AE4E9F47}" srcOrd="1" destOrd="0" presId="urn:microsoft.com/office/officeart/2008/layout/LinedList"/>
    <dgm:cxn modelId="{717E7CEF-F82B-4725-A176-1051AB527013}" type="presParOf" srcId="{C8CC3205-1C1F-4147-9632-99B16D231434}" destId="{68CD978D-B037-4353-8BD5-56FBF1F47965}" srcOrd="6" destOrd="0" presId="urn:microsoft.com/office/officeart/2008/layout/LinedList"/>
    <dgm:cxn modelId="{13E2E14A-689A-4C91-B8F3-9A4DD49ACDF3}" type="presParOf" srcId="{C8CC3205-1C1F-4147-9632-99B16D231434}" destId="{088AD6BD-7FA6-4AB8-91FE-CC4E93F1052E}" srcOrd="7" destOrd="0" presId="urn:microsoft.com/office/officeart/2008/layout/LinedList"/>
    <dgm:cxn modelId="{23A5F9D2-D5D9-44E3-B0CD-3204259EF0BF}" type="presParOf" srcId="{088AD6BD-7FA6-4AB8-91FE-CC4E93F1052E}" destId="{5B5B02AB-8605-4596-89FE-8DD6FCCD7C9F}" srcOrd="0" destOrd="0" presId="urn:microsoft.com/office/officeart/2008/layout/LinedList"/>
    <dgm:cxn modelId="{FD6CA519-7550-4D11-A17D-F3814915702F}" type="presParOf" srcId="{088AD6BD-7FA6-4AB8-91FE-CC4E93F1052E}" destId="{0804AA21-4E09-4A75-A889-19F57358FE9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3D6B39-F49D-4189-93AD-996D758DEADC}">
      <dsp:nvSpPr>
        <dsp:cNvPr id="0" name=""/>
        <dsp:cNvSpPr/>
      </dsp:nvSpPr>
      <dsp:spPr>
        <a:xfrm>
          <a:off x="0" y="0"/>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5998A6-F121-48E3-A7EC-15DE6F1A9538}">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t>Go</a:t>
          </a:r>
        </a:p>
      </dsp:txBody>
      <dsp:txXfrm>
        <a:off x="0" y="0"/>
        <a:ext cx="10515600" cy="1087834"/>
      </dsp:txXfrm>
    </dsp:sp>
    <dsp:sp modelId="{F35698FD-C1BC-433C-A014-DAE425531B06}">
      <dsp:nvSpPr>
        <dsp:cNvPr id="0" name=""/>
        <dsp:cNvSpPr/>
      </dsp:nvSpPr>
      <dsp:spPr>
        <a:xfrm>
          <a:off x="0" y="1087834"/>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976F4-4CEC-4AFF-9695-6CC1A959980F}">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t>Flow</a:t>
          </a:r>
        </a:p>
      </dsp:txBody>
      <dsp:txXfrm>
        <a:off x="0" y="1087834"/>
        <a:ext cx="10515600" cy="1087834"/>
      </dsp:txXfrm>
    </dsp:sp>
    <dsp:sp modelId="{40E1CE5D-0586-4B51-96B0-1672E6543A3D}">
      <dsp:nvSpPr>
        <dsp:cNvPr id="0" name=""/>
        <dsp:cNvSpPr/>
      </dsp:nvSpPr>
      <dsp:spPr>
        <a:xfrm>
          <a:off x="0" y="2175669"/>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5CB177-8038-4DC1-A847-1C341B48D3A6}">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l" defTabSz="2222500">
            <a:lnSpc>
              <a:spcPct val="90000"/>
            </a:lnSpc>
            <a:spcBef>
              <a:spcPct val="0"/>
            </a:spcBef>
            <a:spcAft>
              <a:spcPct val="35000"/>
            </a:spcAft>
            <a:buNone/>
          </a:pPr>
          <a:r>
            <a:rPr lang="en-US" sz="5000" kern="1200"/>
            <a:t>Move</a:t>
          </a:r>
        </a:p>
      </dsp:txBody>
      <dsp:txXfrm>
        <a:off x="0" y="2175669"/>
        <a:ext cx="10515600" cy="1087834"/>
      </dsp:txXfrm>
    </dsp:sp>
    <dsp:sp modelId="{118E02AD-FCF4-4627-8792-9D77195619A9}">
      <dsp:nvSpPr>
        <dsp:cNvPr id="0" name=""/>
        <dsp:cNvSpPr/>
      </dsp:nvSpPr>
      <dsp:spPr>
        <a:xfrm>
          <a:off x="0" y="3263503"/>
          <a:ext cx="105156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79DED-DF1B-4D74-AAD5-B13D9A5BFD4C}">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0" tIns="190500" rIns="190500" bIns="190500" numCol="1" spcCol="1270" anchor="t" anchorCtr="0">
          <a:noAutofit/>
        </a:bodyPr>
        <a:lstStyle/>
        <a:p>
          <a:pPr marL="0" lvl="0" indent="0" algn="ctr" defTabSz="2222500">
            <a:lnSpc>
              <a:spcPct val="90000"/>
            </a:lnSpc>
            <a:spcBef>
              <a:spcPct val="0"/>
            </a:spcBef>
            <a:spcAft>
              <a:spcPct val="35000"/>
            </a:spcAft>
            <a:buNone/>
          </a:pPr>
          <a:r>
            <a:rPr lang="en-US" sz="5000" kern="1200" dirty="0"/>
            <a:t>Execute</a:t>
          </a:r>
        </a:p>
      </dsp:txBody>
      <dsp:txXfrm>
        <a:off x="0" y="3263503"/>
        <a:ext cx="10515600" cy="1087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A5950-DB0E-4C75-8363-E627344104D4}">
      <dsp:nvSpPr>
        <dsp:cNvPr id="0" name=""/>
        <dsp:cNvSpPr/>
      </dsp:nvSpPr>
      <dsp:spPr>
        <a:xfrm>
          <a:off x="0" y="0"/>
          <a:ext cx="671779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E33CE04-CBF3-4072-BD2C-54D888C4E7BD}">
      <dsp:nvSpPr>
        <dsp:cNvPr id="0" name=""/>
        <dsp:cNvSpPr/>
      </dsp:nvSpPr>
      <dsp:spPr>
        <a:xfrm>
          <a:off x="0" y="0"/>
          <a:ext cx="6717792"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Justin Duke</a:t>
          </a:r>
        </a:p>
      </dsp:txBody>
      <dsp:txXfrm>
        <a:off x="0" y="0"/>
        <a:ext cx="6717792" cy="1087834"/>
      </dsp:txXfrm>
    </dsp:sp>
    <dsp:sp modelId="{6125F920-AEDF-403A-8D1A-2B8FCB5C6F71}">
      <dsp:nvSpPr>
        <dsp:cNvPr id="0" name=""/>
        <dsp:cNvSpPr/>
      </dsp:nvSpPr>
      <dsp:spPr>
        <a:xfrm>
          <a:off x="0" y="1087834"/>
          <a:ext cx="671779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2448F02-E211-44B6-B4E1-2DC1C71338CE}">
      <dsp:nvSpPr>
        <dsp:cNvPr id="0" name=""/>
        <dsp:cNvSpPr/>
      </dsp:nvSpPr>
      <dsp:spPr>
        <a:xfrm>
          <a:off x="0" y="1087834"/>
          <a:ext cx="6717792"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Wilsonville High School</a:t>
          </a:r>
        </a:p>
      </dsp:txBody>
      <dsp:txXfrm>
        <a:off x="0" y="1087834"/>
        <a:ext cx="6717792" cy="1087834"/>
      </dsp:txXfrm>
    </dsp:sp>
    <dsp:sp modelId="{7B028C13-F25D-4B0A-90C7-8B3A12F45B35}">
      <dsp:nvSpPr>
        <dsp:cNvPr id="0" name=""/>
        <dsp:cNvSpPr/>
      </dsp:nvSpPr>
      <dsp:spPr>
        <a:xfrm>
          <a:off x="0" y="2175669"/>
          <a:ext cx="671779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FF85174-FF77-4ED7-A026-A29530FB5181}">
      <dsp:nvSpPr>
        <dsp:cNvPr id="0" name=""/>
        <dsp:cNvSpPr/>
      </dsp:nvSpPr>
      <dsp:spPr>
        <a:xfrm>
          <a:off x="0" y="2175669"/>
          <a:ext cx="6717792"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(541) 619-5309</a:t>
          </a:r>
        </a:p>
      </dsp:txBody>
      <dsp:txXfrm>
        <a:off x="0" y="2175669"/>
        <a:ext cx="6717792" cy="1087834"/>
      </dsp:txXfrm>
    </dsp:sp>
    <dsp:sp modelId="{68CD978D-B037-4353-8BD5-56FBF1F47965}">
      <dsp:nvSpPr>
        <dsp:cNvPr id="0" name=""/>
        <dsp:cNvSpPr/>
      </dsp:nvSpPr>
      <dsp:spPr>
        <a:xfrm>
          <a:off x="0" y="3263503"/>
          <a:ext cx="671779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B5B02AB-8605-4596-89FE-8DD6FCCD7C9F}">
      <dsp:nvSpPr>
        <dsp:cNvPr id="0" name=""/>
        <dsp:cNvSpPr/>
      </dsp:nvSpPr>
      <dsp:spPr>
        <a:xfrm>
          <a:off x="0" y="3263503"/>
          <a:ext cx="6717792"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Justin.Duke@assurant.com</a:t>
          </a:r>
        </a:p>
      </dsp:txBody>
      <dsp:txXfrm>
        <a:off x="0" y="3263503"/>
        <a:ext cx="6717792" cy="10878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FBE1E-F6A1-B82E-09AC-84E4716C99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B0CE8E-D767-E3CE-7755-D4800F41C8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EEDA58-5C21-FA8A-DA38-06F6E80F7F65}"/>
              </a:ext>
            </a:extLst>
          </p:cNvPr>
          <p:cNvSpPr>
            <a:spLocks noGrp="1"/>
          </p:cNvSpPr>
          <p:nvPr>
            <p:ph type="dt" sz="half" idx="10"/>
          </p:nvPr>
        </p:nvSpPr>
        <p:spPr/>
        <p:txBody>
          <a:bodyPr/>
          <a:lstStyle/>
          <a:p>
            <a:fld id="{6FA62BBA-DDA9-4D16-93BB-6B45A0DC242E}" type="datetimeFigureOut">
              <a:rPr lang="en-US" smtClean="0"/>
              <a:t>10/13/2022</a:t>
            </a:fld>
            <a:endParaRPr lang="en-US"/>
          </a:p>
        </p:txBody>
      </p:sp>
      <p:sp>
        <p:nvSpPr>
          <p:cNvPr id="5" name="Footer Placeholder 4">
            <a:extLst>
              <a:ext uri="{FF2B5EF4-FFF2-40B4-BE49-F238E27FC236}">
                <a16:creationId xmlns:a16="http://schemas.microsoft.com/office/drawing/2014/main" id="{35ECEFB9-17C5-4411-EA19-D32E38A7EA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428D6-BE07-0ECE-BBAA-15981FDA6CE6}"/>
              </a:ext>
            </a:extLst>
          </p:cNvPr>
          <p:cNvSpPr>
            <a:spLocks noGrp="1"/>
          </p:cNvSpPr>
          <p:nvPr>
            <p:ph type="sldNum" sz="quarter" idx="12"/>
          </p:nvPr>
        </p:nvSpPr>
        <p:spPr/>
        <p:txBody>
          <a:bodyPr/>
          <a:lstStyle/>
          <a:p>
            <a:fld id="{9823C2C2-1B61-43B1-9DA8-762F5E343FCB}" type="slidenum">
              <a:rPr lang="en-US" smtClean="0"/>
              <a:t>‹#›</a:t>
            </a:fld>
            <a:endParaRPr lang="en-US"/>
          </a:p>
        </p:txBody>
      </p:sp>
    </p:spTree>
    <p:extLst>
      <p:ext uri="{BB962C8B-B14F-4D97-AF65-F5344CB8AC3E}">
        <p14:creationId xmlns:p14="http://schemas.microsoft.com/office/powerpoint/2010/main" val="3941185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AB3A-11E3-6B0B-49B4-0EF0E01645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FC229F-C376-C16D-A544-1AF80C606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82288A-92D4-2EFC-5626-D5288C498CDF}"/>
              </a:ext>
            </a:extLst>
          </p:cNvPr>
          <p:cNvSpPr>
            <a:spLocks noGrp="1"/>
          </p:cNvSpPr>
          <p:nvPr>
            <p:ph type="dt" sz="half" idx="10"/>
          </p:nvPr>
        </p:nvSpPr>
        <p:spPr/>
        <p:txBody>
          <a:bodyPr/>
          <a:lstStyle/>
          <a:p>
            <a:fld id="{6FA62BBA-DDA9-4D16-93BB-6B45A0DC242E}" type="datetimeFigureOut">
              <a:rPr lang="en-US" smtClean="0"/>
              <a:t>10/13/2022</a:t>
            </a:fld>
            <a:endParaRPr lang="en-US"/>
          </a:p>
        </p:txBody>
      </p:sp>
      <p:sp>
        <p:nvSpPr>
          <p:cNvPr id="5" name="Footer Placeholder 4">
            <a:extLst>
              <a:ext uri="{FF2B5EF4-FFF2-40B4-BE49-F238E27FC236}">
                <a16:creationId xmlns:a16="http://schemas.microsoft.com/office/drawing/2014/main" id="{78F3C0F6-D25A-FE87-4BC8-F18AE5D8A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32259D-1668-B4F8-0361-08F31AC9B870}"/>
              </a:ext>
            </a:extLst>
          </p:cNvPr>
          <p:cNvSpPr>
            <a:spLocks noGrp="1"/>
          </p:cNvSpPr>
          <p:nvPr>
            <p:ph type="sldNum" sz="quarter" idx="12"/>
          </p:nvPr>
        </p:nvSpPr>
        <p:spPr/>
        <p:txBody>
          <a:bodyPr/>
          <a:lstStyle/>
          <a:p>
            <a:fld id="{9823C2C2-1B61-43B1-9DA8-762F5E343FCB}" type="slidenum">
              <a:rPr lang="en-US" smtClean="0"/>
              <a:t>‹#›</a:t>
            </a:fld>
            <a:endParaRPr lang="en-US"/>
          </a:p>
        </p:txBody>
      </p:sp>
    </p:spTree>
    <p:extLst>
      <p:ext uri="{BB962C8B-B14F-4D97-AF65-F5344CB8AC3E}">
        <p14:creationId xmlns:p14="http://schemas.microsoft.com/office/powerpoint/2010/main" val="240067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AD30AA-782F-5777-9A7B-9CE532D7CA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8C1BA1-1E69-922C-FDB8-2ADC1F2330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90262-2131-B3A1-DF38-522BB693E097}"/>
              </a:ext>
            </a:extLst>
          </p:cNvPr>
          <p:cNvSpPr>
            <a:spLocks noGrp="1"/>
          </p:cNvSpPr>
          <p:nvPr>
            <p:ph type="dt" sz="half" idx="10"/>
          </p:nvPr>
        </p:nvSpPr>
        <p:spPr/>
        <p:txBody>
          <a:bodyPr/>
          <a:lstStyle/>
          <a:p>
            <a:fld id="{6FA62BBA-DDA9-4D16-93BB-6B45A0DC242E}" type="datetimeFigureOut">
              <a:rPr lang="en-US" smtClean="0"/>
              <a:t>10/13/2022</a:t>
            </a:fld>
            <a:endParaRPr lang="en-US"/>
          </a:p>
        </p:txBody>
      </p:sp>
      <p:sp>
        <p:nvSpPr>
          <p:cNvPr id="5" name="Footer Placeholder 4">
            <a:extLst>
              <a:ext uri="{FF2B5EF4-FFF2-40B4-BE49-F238E27FC236}">
                <a16:creationId xmlns:a16="http://schemas.microsoft.com/office/drawing/2014/main" id="{0164D7E3-E42B-15F9-DFE3-4E6DD4445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C5893-656A-220C-96DA-C174E0DC486D}"/>
              </a:ext>
            </a:extLst>
          </p:cNvPr>
          <p:cNvSpPr>
            <a:spLocks noGrp="1"/>
          </p:cNvSpPr>
          <p:nvPr>
            <p:ph type="sldNum" sz="quarter" idx="12"/>
          </p:nvPr>
        </p:nvSpPr>
        <p:spPr/>
        <p:txBody>
          <a:bodyPr/>
          <a:lstStyle/>
          <a:p>
            <a:fld id="{9823C2C2-1B61-43B1-9DA8-762F5E343FCB}" type="slidenum">
              <a:rPr lang="en-US" smtClean="0"/>
              <a:t>‹#›</a:t>
            </a:fld>
            <a:endParaRPr lang="en-US"/>
          </a:p>
        </p:txBody>
      </p:sp>
    </p:spTree>
    <p:extLst>
      <p:ext uri="{BB962C8B-B14F-4D97-AF65-F5344CB8AC3E}">
        <p14:creationId xmlns:p14="http://schemas.microsoft.com/office/powerpoint/2010/main" val="84907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1C1D1-EDEA-4981-9295-9E842368F8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0F6C7B-B6CD-4959-49E8-5A64EE47A6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F9B70-CD65-4288-8AAA-419747CFB3CC}"/>
              </a:ext>
            </a:extLst>
          </p:cNvPr>
          <p:cNvSpPr>
            <a:spLocks noGrp="1"/>
          </p:cNvSpPr>
          <p:nvPr>
            <p:ph type="dt" sz="half" idx="10"/>
          </p:nvPr>
        </p:nvSpPr>
        <p:spPr/>
        <p:txBody>
          <a:bodyPr/>
          <a:lstStyle/>
          <a:p>
            <a:fld id="{6FA62BBA-DDA9-4D16-93BB-6B45A0DC242E}" type="datetimeFigureOut">
              <a:rPr lang="en-US" smtClean="0"/>
              <a:t>10/13/2022</a:t>
            </a:fld>
            <a:endParaRPr lang="en-US"/>
          </a:p>
        </p:txBody>
      </p:sp>
      <p:sp>
        <p:nvSpPr>
          <p:cNvPr id="5" name="Footer Placeholder 4">
            <a:extLst>
              <a:ext uri="{FF2B5EF4-FFF2-40B4-BE49-F238E27FC236}">
                <a16:creationId xmlns:a16="http://schemas.microsoft.com/office/drawing/2014/main" id="{47C22D20-468E-A9FE-896F-75FC1CCBE1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FF3D7-BA36-E715-FFF7-C6C6026D67D5}"/>
              </a:ext>
            </a:extLst>
          </p:cNvPr>
          <p:cNvSpPr>
            <a:spLocks noGrp="1"/>
          </p:cNvSpPr>
          <p:nvPr>
            <p:ph type="sldNum" sz="quarter" idx="12"/>
          </p:nvPr>
        </p:nvSpPr>
        <p:spPr/>
        <p:txBody>
          <a:bodyPr/>
          <a:lstStyle/>
          <a:p>
            <a:fld id="{9823C2C2-1B61-43B1-9DA8-762F5E343FCB}" type="slidenum">
              <a:rPr lang="en-US" smtClean="0"/>
              <a:t>‹#›</a:t>
            </a:fld>
            <a:endParaRPr lang="en-US"/>
          </a:p>
        </p:txBody>
      </p:sp>
    </p:spTree>
    <p:extLst>
      <p:ext uri="{BB962C8B-B14F-4D97-AF65-F5344CB8AC3E}">
        <p14:creationId xmlns:p14="http://schemas.microsoft.com/office/powerpoint/2010/main" val="3038708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827-42B7-C4F1-1104-E917EC5FCC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460B30-3FD0-3CF9-99A0-947C1D9D31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D8896-400E-1EDE-2F35-0A21A5BC4F54}"/>
              </a:ext>
            </a:extLst>
          </p:cNvPr>
          <p:cNvSpPr>
            <a:spLocks noGrp="1"/>
          </p:cNvSpPr>
          <p:nvPr>
            <p:ph type="dt" sz="half" idx="10"/>
          </p:nvPr>
        </p:nvSpPr>
        <p:spPr/>
        <p:txBody>
          <a:bodyPr/>
          <a:lstStyle/>
          <a:p>
            <a:fld id="{6FA62BBA-DDA9-4D16-93BB-6B45A0DC242E}" type="datetimeFigureOut">
              <a:rPr lang="en-US" smtClean="0"/>
              <a:t>10/13/2022</a:t>
            </a:fld>
            <a:endParaRPr lang="en-US"/>
          </a:p>
        </p:txBody>
      </p:sp>
      <p:sp>
        <p:nvSpPr>
          <p:cNvPr id="5" name="Footer Placeholder 4">
            <a:extLst>
              <a:ext uri="{FF2B5EF4-FFF2-40B4-BE49-F238E27FC236}">
                <a16:creationId xmlns:a16="http://schemas.microsoft.com/office/drawing/2014/main" id="{5224F0B7-CB1A-E10A-5E5E-4D0576F43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130A5-3996-0BA1-D55F-7D78C0F012FD}"/>
              </a:ext>
            </a:extLst>
          </p:cNvPr>
          <p:cNvSpPr>
            <a:spLocks noGrp="1"/>
          </p:cNvSpPr>
          <p:nvPr>
            <p:ph type="sldNum" sz="quarter" idx="12"/>
          </p:nvPr>
        </p:nvSpPr>
        <p:spPr/>
        <p:txBody>
          <a:bodyPr/>
          <a:lstStyle/>
          <a:p>
            <a:fld id="{9823C2C2-1B61-43B1-9DA8-762F5E343FCB}" type="slidenum">
              <a:rPr lang="en-US" smtClean="0"/>
              <a:t>‹#›</a:t>
            </a:fld>
            <a:endParaRPr lang="en-US"/>
          </a:p>
        </p:txBody>
      </p:sp>
    </p:spTree>
    <p:extLst>
      <p:ext uri="{BB962C8B-B14F-4D97-AF65-F5344CB8AC3E}">
        <p14:creationId xmlns:p14="http://schemas.microsoft.com/office/powerpoint/2010/main" val="218344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8682B-F2B9-8F0C-5930-877E8A1835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89591-E493-563F-F0AA-0F7E3CF6F4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AD252C-EF56-30DD-4EAE-33DD91D4C3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CFDFB1-D8AE-2F3D-E06D-BC6E5E294970}"/>
              </a:ext>
            </a:extLst>
          </p:cNvPr>
          <p:cNvSpPr>
            <a:spLocks noGrp="1"/>
          </p:cNvSpPr>
          <p:nvPr>
            <p:ph type="dt" sz="half" idx="10"/>
          </p:nvPr>
        </p:nvSpPr>
        <p:spPr/>
        <p:txBody>
          <a:bodyPr/>
          <a:lstStyle/>
          <a:p>
            <a:fld id="{6FA62BBA-DDA9-4D16-93BB-6B45A0DC242E}" type="datetimeFigureOut">
              <a:rPr lang="en-US" smtClean="0"/>
              <a:t>10/13/2022</a:t>
            </a:fld>
            <a:endParaRPr lang="en-US"/>
          </a:p>
        </p:txBody>
      </p:sp>
      <p:sp>
        <p:nvSpPr>
          <p:cNvPr id="6" name="Footer Placeholder 5">
            <a:extLst>
              <a:ext uri="{FF2B5EF4-FFF2-40B4-BE49-F238E27FC236}">
                <a16:creationId xmlns:a16="http://schemas.microsoft.com/office/drawing/2014/main" id="{03AD577E-63DD-29A2-CAAD-C96FFCFBFF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33E80E-9BBF-DECE-2103-849986A34EF7}"/>
              </a:ext>
            </a:extLst>
          </p:cNvPr>
          <p:cNvSpPr>
            <a:spLocks noGrp="1"/>
          </p:cNvSpPr>
          <p:nvPr>
            <p:ph type="sldNum" sz="quarter" idx="12"/>
          </p:nvPr>
        </p:nvSpPr>
        <p:spPr/>
        <p:txBody>
          <a:bodyPr/>
          <a:lstStyle/>
          <a:p>
            <a:fld id="{9823C2C2-1B61-43B1-9DA8-762F5E343FCB}" type="slidenum">
              <a:rPr lang="en-US" smtClean="0"/>
              <a:t>‹#›</a:t>
            </a:fld>
            <a:endParaRPr lang="en-US"/>
          </a:p>
        </p:txBody>
      </p:sp>
    </p:spTree>
    <p:extLst>
      <p:ext uri="{BB962C8B-B14F-4D97-AF65-F5344CB8AC3E}">
        <p14:creationId xmlns:p14="http://schemas.microsoft.com/office/powerpoint/2010/main" val="4084819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D45E-FBA8-5AB1-49B5-522F595D62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7DC650-BCF3-B030-D27B-53407D4573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2139A7-D1A6-8AEA-2588-B888711E12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9F36D0-01B0-3AF8-CFBA-E1FA4154F3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0BC47A-E5C0-A67B-14D3-3CFB42E688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3E5E74-7A57-C9E4-F5AE-E838F9F0D7D4}"/>
              </a:ext>
            </a:extLst>
          </p:cNvPr>
          <p:cNvSpPr>
            <a:spLocks noGrp="1"/>
          </p:cNvSpPr>
          <p:nvPr>
            <p:ph type="dt" sz="half" idx="10"/>
          </p:nvPr>
        </p:nvSpPr>
        <p:spPr/>
        <p:txBody>
          <a:bodyPr/>
          <a:lstStyle/>
          <a:p>
            <a:fld id="{6FA62BBA-DDA9-4D16-93BB-6B45A0DC242E}" type="datetimeFigureOut">
              <a:rPr lang="en-US" smtClean="0"/>
              <a:t>10/13/2022</a:t>
            </a:fld>
            <a:endParaRPr lang="en-US"/>
          </a:p>
        </p:txBody>
      </p:sp>
      <p:sp>
        <p:nvSpPr>
          <p:cNvPr id="8" name="Footer Placeholder 7">
            <a:extLst>
              <a:ext uri="{FF2B5EF4-FFF2-40B4-BE49-F238E27FC236}">
                <a16:creationId xmlns:a16="http://schemas.microsoft.com/office/drawing/2014/main" id="{4F03165D-8E13-AD1B-477D-479726ED54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477E25-7583-00D6-883F-F0FB133B122B}"/>
              </a:ext>
            </a:extLst>
          </p:cNvPr>
          <p:cNvSpPr>
            <a:spLocks noGrp="1"/>
          </p:cNvSpPr>
          <p:nvPr>
            <p:ph type="sldNum" sz="quarter" idx="12"/>
          </p:nvPr>
        </p:nvSpPr>
        <p:spPr/>
        <p:txBody>
          <a:bodyPr/>
          <a:lstStyle/>
          <a:p>
            <a:fld id="{9823C2C2-1B61-43B1-9DA8-762F5E343FCB}" type="slidenum">
              <a:rPr lang="en-US" smtClean="0"/>
              <a:t>‹#›</a:t>
            </a:fld>
            <a:endParaRPr lang="en-US"/>
          </a:p>
        </p:txBody>
      </p:sp>
    </p:spTree>
    <p:extLst>
      <p:ext uri="{BB962C8B-B14F-4D97-AF65-F5344CB8AC3E}">
        <p14:creationId xmlns:p14="http://schemas.microsoft.com/office/powerpoint/2010/main" val="297384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0B72B-9D2D-12C0-C313-FE87869451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62405D-2368-4415-2860-12C818A23EDF}"/>
              </a:ext>
            </a:extLst>
          </p:cNvPr>
          <p:cNvSpPr>
            <a:spLocks noGrp="1"/>
          </p:cNvSpPr>
          <p:nvPr>
            <p:ph type="dt" sz="half" idx="10"/>
          </p:nvPr>
        </p:nvSpPr>
        <p:spPr/>
        <p:txBody>
          <a:bodyPr/>
          <a:lstStyle/>
          <a:p>
            <a:fld id="{6FA62BBA-DDA9-4D16-93BB-6B45A0DC242E}" type="datetimeFigureOut">
              <a:rPr lang="en-US" smtClean="0"/>
              <a:t>10/13/2022</a:t>
            </a:fld>
            <a:endParaRPr lang="en-US"/>
          </a:p>
        </p:txBody>
      </p:sp>
      <p:sp>
        <p:nvSpPr>
          <p:cNvPr id="4" name="Footer Placeholder 3">
            <a:extLst>
              <a:ext uri="{FF2B5EF4-FFF2-40B4-BE49-F238E27FC236}">
                <a16:creationId xmlns:a16="http://schemas.microsoft.com/office/drawing/2014/main" id="{031C8990-5B48-BA24-B846-066157BAFE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59F64F-1478-721C-2F4B-FE4A7C2E4BDE}"/>
              </a:ext>
            </a:extLst>
          </p:cNvPr>
          <p:cNvSpPr>
            <a:spLocks noGrp="1"/>
          </p:cNvSpPr>
          <p:nvPr>
            <p:ph type="sldNum" sz="quarter" idx="12"/>
          </p:nvPr>
        </p:nvSpPr>
        <p:spPr/>
        <p:txBody>
          <a:bodyPr/>
          <a:lstStyle/>
          <a:p>
            <a:fld id="{9823C2C2-1B61-43B1-9DA8-762F5E343FCB}" type="slidenum">
              <a:rPr lang="en-US" smtClean="0"/>
              <a:t>‹#›</a:t>
            </a:fld>
            <a:endParaRPr lang="en-US"/>
          </a:p>
        </p:txBody>
      </p:sp>
    </p:spTree>
    <p:extLst>
      <p:ext uri="{BB962C8B-B14F-4D97-AF65-F5344CB8AC3E}">
        <p14:creationId xmlns:p14="http://schemas.microsoft.com/office/powerpoint/2010/main" val="384646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B5AED4-8C57-9D02-9A41-E07CE13E0061}"/>
              </a:ext>
            </a:extLst>
          </p:cNvPr>
          <p:cNvSpPr>
            <a:spLocks noGrp="1"/>
          </p:cNvSpPr>
          <p:nvPr>
            <p:ph type="dt" sz="half" idx="10"/>
          </p:nvPr>
        </p:nvSpPr>
        <p:spPr/>
        <p:txBody>
          <a:bodyPr/>
          <a:lstStyle/>
          <a:p>
            <a:fld id="{6FA62BBA-DDA9-4D16-93BB-6B45A0DC242E}" type="datetimeFigureOut">
              <a:rPr lang="en-US" smtClean="0"/>
              <a:t>10/13/2022</a:t>
            </a:fld>
            <a:endParaRPr lang="en-US"/>
          </a:p>
        </p:txBody>
      </p:sp>
      <p:sp>
        <p:nvSpPr>
          <p:cNvPr id="3" name="Footer Placeholder 2">
            <a:extLst>
              <a:ext uri="{FF2B5EF4-FFF2-40B4-BE49-F238E27FC236}">
                <a16:creationId xmlns:a16="http://schemas.microsoft.com/office/drawing/2014/main" id="{AB476888-5056-D486-211F-EF041B3E45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7BADF2-0E2E-3A05-6246-3A26D962572D}"/>
              </a:ext>
            </a:extLst>
          </p:cNvPr>
          <p:cNvSpPr>
            <a:spLocks noGrp="1"/>
          </p:cNvSpPr>
          <p:nvPr>
            <p:ph type="sldNum" sz="quarter" idx="12"/>
          </p:nvPr>
        </p:nvSpPr>
        <p:spPr/>
        <p:txBody>
          <a:bodyPr/>
          <a:lstStyle/>
          <a:p>
            <a:fld id="{9823C2C2-1B61-43B1-9DA8-762F5E343FCB}" type="slidenum">
              <a:rPr lang="en-US" smtClean="0"/>
              <a:t>‹#›</a:t>
            </a:fld>
            <a:endParaRPr lang="en-US"/>
          </a:p>
        </p:txBody>
      </p:sp>
    </p:spTree>
    <p:extLst>
      <p:ext uri="{BB962C8B-B14F-4D97-AF65-F5344CB8AC3E}">
        <p14:creationId xmlns:p14="http://schemas.microsoft.com/office/powerpoint/2010/main" val="2355506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BB735-0DA9-066C-588B-24917C3FE0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C7038E-931E-DEDB-B29F-A4039D4CD8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B7902F-09C1-634C-0546-714255460F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86EBA1-1C8B-025E-7DBC-C3BD673D5F4E}"/>
              </a:ext>
            </a:extLst>
          </p:cNvPr>
          <p:cNvSpPr>
            <a:spLocks noGrp="1"/>
          </p:cNvSpPr>
          <p:nvPr>
            <p:ph type="dt" sz="half" idx="10"/>
          </p:nvPr>
        </p:nvSpPr>
        <p:spPr/>
        <p:txBody>
          <a:bodyPr/>
          <a:lstStyle/>
          <a:p>
            <a:fld id="{6FA62BBA-DDA9-4D16-93BB-6B45A0DC242E}" type="datetimeFigureOut">
              <a:rPr lang="en-US" smtClean="0"/>
              <a:t>10/13/2022</a:t>
            </a:fld>
            <a:endParaRPr lang="en-US"/>
          </a:p>
        </p:txBody>
      </p:sp>
      <p:sp>
        <p:nvSpPr>
          <p:cNvPr id="6" name="Footer Placeholder 5">
            <a:extLst>
              <a:ext uri="{FF2B5EF4-FFF2-40B4-BE49-F238E27FC236}">
                <a16:creationId xmlns:a16="http://schemas.microsoft.com/office/drawing/2014/main" id="{54F42D58-43BD-71F1-C15F-CFE77C36CD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5C3956-8171-60FD-DE80-DAC493B23E56}"/>
              </a:ext>
            </a:extLst>
          </p:cNvPr>
          <p:cNvSpPr>
            <a:spLocks noGrp="1"/>
          </p:cNvSpPr>
          <p:nvPr>
            <p:ph type="sldNum" sz="quarter" idx="12"/>
          </p:nvPr>
        </p:nvSpPr>
        <p:spPr/>
        <p:txBody>
          <a:bodyPr/>
          <a:lstStyle/>
          <a:p>
            <a:fld id="{9823C2C2-1B61-43B1-9DA8-762F5E343FCB}" type="slidenum">
              <a:rPr lang="en-US" smtClean="0"/>
              <a:t>‹#›</a:t>
            </a:fld>
            <a:endParaRPr lang="en-US"/>
          </a:p>
        </p:txBody>
      </p:sp>
    </p:spTree>
    <p:extLst>
      <p:ext uri="{BB962C8B-B14F-4D97-AF65-F5344CB8AC3E}">
        <p14:creationId xmlns:p14="http://schemas.microsoft.com/office/powerpoint/2010/main" val="248772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CD4B3-047B-D7DF-FDE6-3221CE9DE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102034-D539-19E8-7BEC-8AEC406F10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F1EDAE-50BE-D490-597E-B2A71F596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CB384B-5556-63F8-8F9E-AE2A95DF3961}"/>
              </a:ext>
            </a:extLst>
          </p:cNvPr>
          <p:cNvSpPr>
            <a:spLocks noGrp="1"/>
          </p:cNvSpPr>
          <p:nvPr>
            <p:ph type="dt" sz="half" idx="10"/>
          </p:nvPr>
        </p:nvSpPr>
        <p:spPr/>
        <p:txBody>
          <a:bodyPr/>
          <a:lstStyle/>
          <a:p>
            <a:fld id="{6FA62BBA-DDA9-4D16-93BB-6B45A0DC242E}" type="datetimeFigureOut">
              <a:rPr lang="en-US" smtClean="0"/>
              <a:t>10/13/2022</a:t>
            </a:fld>
            <a:endParaRPr lang="en-US"/>
          </a:p>
        </p:txBody>
      </p:sp>
      <p:sp>
        <p:nvSpPr>
          <p:cNvPr id="6" name="Footer Placeholder 5">
            <a:extLst>
              <a:ext uri="{FF2B5EF4-FFF2-40B4-BE49-F238E27FC236}">
                <a16:creationId xmlns:a16="http://schemas.microsoft.com/office/drawing/2014/main" id="{0202E8C0-76BB-A216-DCA4-3BB30FE71D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8C87B1-4DC6-6043-974A-7121A78D207B}"/>
              </a:ext>
            </a:extLst>
          </p:cNvPr>
          <p:cNvSpPr>
            <a:spLocks noGrp="1"/>
          </p:cNvSpPr>
          <p:nvPr>
            <p:ph type="sldNum" sz="quarter" idx="12"/>
          </p:nvPr>
        </p:nvSpPr>
        <p:spPr/>
        <p:txBody>
          <a:bodyPr/>
          <a:lstStyle/>
          <a:p>
            <a:fld id="{9823C2C2-1B61-43B1-9DA8-762F5E343FCB}" type="slidenum">
              <a:rPr lang="en-US" smtClean="0"/>
              <a:t>‹#›</a:t>
            </a:fld>
            <a:endParaRPr lang="en-US"/>
          </a:p>
        </p:txBody>
      </p:sp>
    </p:spTree>
    <p:extLst>
      <p:ext uri="{BB962C8B-B14F-4D97-AF65-F5344CB8AC3E}">
        <p14:creationId xmlns:p14="http://schemas.microsoft.com/office/powerpoint/2010/main" val="350167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E6EDD4-31AC-D344-BC09-1E6C124C2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F61790-A182-3820-9D2E-D2B453CD50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F29E1-C86E-AA83-012A-B47AAA9DC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62BBA-DDA9-4D16-93BB-6B45A0DC242E}" type="datetimeFigureOut">
              <a:rPr lang="en-US" smtClean="0"/>
              <a:t>10/13/2022</a:t>
            </a:fld>
            <a:endParaRPr lang="en-US"/>
          </a:p>
        </p:txBody>
      </p:sp>
      <p:sp>
        <p:nvSpPr>
          <p:cNvPr id="5" name="Footer Placeholder 4">
            <a:extLst>
              <a:ext uri="{FF2B5EF4-FFF2-40B4-BE49-F238E27FC236}">
                <a16:creationId xmlns:a16="http://schemas.microsoft.com/office/drawing/2014/main" id="{E80FCD7E-2D7A-C8BE-7ABA-746D700FDC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BFD5FD-4879-4533-5C92-500184D98C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3C2C2-1B61-43B1-9DA8-762F5E343FCB}" type="slidenum">
              <a:rPr lang="en-US" smtClean="0"/>
              <a:t>‹#›</a:t>
            </a:fld>
            <a:endParaRPr lang="en-US"/>
          </a:p>
        </p:txBody>
      </p:sp>
    </p:spTree>
    <p:extLst>
      <p:ext uri="{BB962C8B-B14F-4D97-AF65-F5344CB8AC3E}">
        <p14:creationId xmlns:p14="http://schemas.microsoft.com/office/powerpoint/2010/main" val="3883312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34">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4DEFA0A-4027-C3F9-F4B3-C0D2122E04BF}"/>
              </a:ext>
            </a:extLst>
          </p:cNvPr>
          <p:cNvSpPr>
            <a:spLocks noGrp="1"/>
          </p:cNvSpPr>
          <p:nvPr>
            <p:ph type="ctrTitle"/>
          </p:nvPr>
        </p:nvSpPr>
        <p:spPr>
          <a:xfrm>
            <a:off x="2017574" y="1174452"/>
            <a:ext cx="8147713" cy="3081242"/>
          </a:xfrm>
        </p:spPr>
        <p:txBody>
          <a:bodyPr anchor="ctr">
            <a:noAutofit/>
          </a:bodyPr>
          <a:lstStyle/>
          <a:p>
            <a:r>
              <a:rPr lang="en-US" sz="8600" b="1" dirty="0">
                <a:solidFill>
                  <a:srgbClr val="FFFFFF"/>
                </a:solidFill>
              </a:rPr>
              <a:t>Nike OACA / OBCA Coaches Clinic</a:t>
            </a:r>
          </a:p>
        </p:txBody>
      </p:sp>
      <p:sp>
        <p:nvSpPr>
          <p:cNvPr id="3" name="Subtitle 2">
            <a:extLst>
              <a:ext uri="{FF2B5EF4-FFF2-40B4-BE49-F238E27FC236}">
                <a16:creationId xmlns:a16="http://schemas.microsoft.com/office/drawing/2014/main" id="{3A8F6348-FC1E-7C20-D6FD-091D5098022A}"/>
              </a:ext>
            </a:extLst>
          </p:cNvPr>
          <p:cNvSpPr>
            <a:spLocks noGrp="1"/>
          </p:cNvSpPr>
          <p:nvPr>
            <p:ph type="subTitle" idx="1"/>
          </p:nvPr>
        </p:nvSpPr>
        <p:spPr>
          <a:xfrm>
            <a:off x="1561235" y="4898826"/>
            <a:ext cx="9078628" cy="860620"/>
          </a:xfrm>
        </p:spPr>
        <p:txBody>
          <a:bodyPr anchor="ctr">
            <a:noAutofit/>
          </a:bodyPr>
          <a:lstStyle/>
          <a:p>
            <a:r>
              <a:rPr lang="en-US" sz="3400" b="1" dirty="0">
                <a:solidFill>
                  <a:srgbClr val="FFFFFF"/>
                </a:solidFill>
              </a:rPr>
              <a:t>Total Offense – False Motions</a:t>
            </a:r>
          </a:p>
          <a:p>
            <a:r>
              <a:rPr lang="en-US" sz="3400" b="1" dirty="0">
                <a:solidFill>
                  <a:srgbClr val="FFFFFF"/>
                </a:solidFill>
              </a:rPr>
              <a:t>“Simple Ways to Expand Your Playbook”</a:t>
            </a:r>
          </a:p>
        </p:txBody>
      </p:sp>
    </p:spTree>
    <p:extLst>
      <p:ext uri="{BB962C8B-B14F-4D97-AF65-F5344CB8AC3E}">
        <p14:creationId xmlns:p14="http://schemas.microsoft.com/office/powerpoint/2010/main" val="3254059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554FA7-A59C-DE91-4627-1A5F829D59BF}"/>
              </a:ext>
            </a:extLst>
          </p:cNvPr>
          <p:cNvSpPr>
            <a:spLocks noGrp="1"/>
          </p:cNvSpPr>
          <p:nvPr>
            <p:ph type="title"/>
          </p:nvPr>
        </p:nvSpPr>
        <p:spPr>
          <a:xfrm>
            <a:off x="1943597" y="423498"/>
            <a:ext cx="8067096" cy="898581"/>
          </a:xfrm>
        </p:spPr>
        <p:txBody>
          <a:bodyPr vert="horz" lIns="91440" tIns="45720" rIns="91440" bIns="45720" rtlCol="0" anchor="ctr">
            <a:noAutofit/>
          </a:bodyPr>
          <a:lstStyle/>
          <a:p>
            <a:pPr algn="ctr"/>
            <a:r>
              <a:rPr lang="en-US" sz="5400" b="1" i="1" dirty="0">
                <a:solidFill>
                  <a:srgbClr val="FFFFFF"/>
                </a:solidFill>
              </a:rPr>
              <a:t>Our Playbook – Zone Flow</a:t>
            </a:r>
            <a:br>
              <a:rPr lang="en-US" sz="5400" b="1" i="1" dirty="0">
                <a:solidFill>
                  <a:srgbClr val="FFFFFF"/>
                </a:solidFill>
              </a:rPr>
            </a:br>
            <a:r>
              <a:rPr lang="en-US" sz="5400" b="1" i="1" dirty="0">
                <a:solidFill>
                  <a:srgbClr val="FFFFFF"/>
                </a:solidFill>
              </a:rPr>
              <a:t>“Snap”</a:t>
            </a:r>
          </a:p>
        </p:txBody>
      </p:sp>
      <p:pic>
        <p:nvPicPr>
          <p:cNvPr id="5" name="Picture 4">
            <a:extLst>
              <a:ext uri="{FF2B5EF4-FFF2-40B4-BE49-F238E27FC236}">
                <a16:creationId xmlns:a16="http://schemas.microsoft.com/office/drawing/2014/main" id="{608169A3-D0E9-BC3F-CB32-292EBC96726B}"/>
              </a:ext>
            </a:extLst>
          </p:cNvPr>
          <p:cNvPicPr>
            <a:picLocks noChangeAspect="1"/>
          </p:cNvPicPr>
          <p:nvPr/>
        </p:nvPicPr>
        <p:blipFill>
          <a:blip r:embed="rId2"/>
          <a:stretch>
            <a:fillRect/>
          </a:stretch>
        </p:blipFill>
        <p:spPr>
          <a:xfrm>
            <a:off x="1580450" y="2181426"/>
            <a:ext cx="4266385" cy="3997637"/>
          </a:xfrm>
          <a:prstGeom prst="rect">
            <a:avLst/>
          </a:prstGeom>
        </p:spPr>
      </p:pic>
      <p:pic>
        <p:nvPicPr>
          <p:cNvPr id="7" name="Picture 6">
            <a:extLst>
              <a:ext uri="{FF2B5EF4-FFF2-40B4-BE49-F238E27FC236}">
                <a16:creationId xmlns:a16="http://schemas.microsoft.com/office/drawing/2014/main" id="{845268B7-5A80-6EA5-F7C6-B523AA58A49B}"/>
              </a:ext>
            </a:extLst>
          </p:cNvPr>
          <p:cNvPicPr>
            <a:picLocks noChangeAspect="1"/>
          </p:cNvPicPr>
          <p:nvPr/>
        </p:nvPicPr>
        <p:blipFill>
          <a:blip r:embed="rId3"/>
          <a:stretch>
            <a:fillRect/>
          </a:stretch>
        </p:blipFill>
        <p:spPr>
          <a:xfrm>
            <a:off x="6345165" y="2217815"/>
            <a:ext cx="4250325" cy="3997831"/>
          </a:xfrm>
          <a:prstGeom prst="rect">
            <a:avLst/>
          </a:prstGeom>
        </p:spPr>
      </p:pic>
    </p:spTree>
    <p:extLst>
      <p:ext uri="{BB962C8B-B14F-4D97-AF65-F5344CB8AC3E}">
        <p14:creationId xmlns:p14="http://schemas.microsoft.com/office/powerpoint/2010/main" val="1889223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554FA7-A59C-DE91-4627-1A5F829D59BF}"/>
              </a:ext>
            </a:extLst>
          </p:cNvPr>
          <p:cNvSpPr>
            <a:spLocks noGrp="1"/>
          </p:cNvSpPr>
          <p:nvPr>
            <p:ph type="title"/>
          </p:nvPr>
        </p:nvSpPr>
        <p:spPr>
          <a:xfrm>
            <a:off x="2376180" y="309478"/>
            <a:ext cx="7091300" cy="898581"/>
          </a:xfrm>
        </p:spPr>
        <p:txBody>
          <a:bodyPr vert="horz" lIns="91440" tIns="45720" rIns="91440" bIns="45720" rtlCol="0" anchor="ctr">
            <a:normAutofit/>
          </a:bodyPr>
          <a:lstStyle/>
          <a:p>
            <a:pPr algn="ctr"/>
            <a:r>
              <a:rPr lang="en-US" sz="5400" b="1" i="1" dirty="0">
                <a:solidFill>
                  <a:srgbClr val="FFFFFF"/>
                </a:solidFill>
              </a:rPr>
              <a:t>Snap vs Zone Cont.</a:t>
            </a:r>
          </a:p>
        </p:txBody>
      </p:sp>
      <p:pic>
        <p:nvPicPr>
          <p:cNvPr id="3" name="Picture 2">
            <a:extLst>
              <a:ext uri="{FF2B5EF4-FFF2-40B4-BE49-F238E27FC236}">
                <a16:creationId xmlns:a16="http://schemas.microsoft.com/office/drawing/2014/main" id="{015F65EB-6AE9-908D-F3CB-568BDE9B6C1D}"/>
              </a:ext>
            </a:extLst>
          </p:cNvPr>
          <p:cNvPicPr>
            <a:picLocks noChangeAspect="1"/>
          </p:cNvPicPr>
          <p:nvPr/>
        </p:nvPicPr>
        <p:blipFill>
          <a:blip r:embed="rId2"/>
          <a:stretch>
            <a:fillRect/>
          </a:stretch>
        </p:blipFill>
        <p:spPr>
          <a:xfrm>
            <a:off x="460536" y="1505516"/>
            <a:ext cx="5461294" cy="5073182"/>
          </a:xfrm>
          <a:prstGeom prst="rect">
            <a:avLst/>
          </a:prstGeom>
        </p:spPr>
      </p:pic>
      <p:sp>
        <p:nvSpPr>
          <p:cNvPr id="4" name="TextBox 3">
            <a:extLst>
              <a:ext uri="{FF2B5EF4-FFF2-40B4-BE49-F238E27FC236}">
                <a16:creationId xmlns:a16="http://schemas.microsoft.com/office/drawing/2014/main" id="{F29A9C21-A84F-A28F-6321-005BBDD94D07}"/>
              </a:ext>
            </a:extLst>
          </p:cNvPr>
          <p:cNvSpPr txBox="1"/>
          <p:nvPr/>
        </p:nvSpPr>
        <p:spPr>
          <a:xfrm>
            <a:off x="6270171" y="2039470"/>
            <a:ext cx="5461293" cy="3108543"/>
          </a:xfrm>
          <a:prstGeom prst="rect">
            <a:avLst/>
          </a:prstGeom>
          <a:noFill/>
        </p:spPr>
        <p:txBody>
          <a:bodyPr wrap="square" rtlCol="0">
            <a:spAutoFit/>
          </a:bodyPr>
          <a:lstStyle/>
          <a:p>
            <a:r>
              <a:rPr lang="en-US" sz="2800" dirty="0"/>
              <a:t>1-3-1 Alignment Complete with possible advantage</a:t>
            </a:r>
          </a:p>
          <a:p>
            <a:endParaRPr lang="en-US" sz="2800" dirty="0"/>
          </a:p>
          <a:p>
            <a:endParaRPr lang="en-US" sz="2800" dirty="0"/>
          </a:p>
          <a:p>
            <a:r>
              <a:rPr lang="en-US" sz="2800" dirty="0"/>
              <a:t>We would now be transitioned into our Move portion of the offense (Continuity)</a:t>
            </a:r>
          </a:p>
        </p:txBody>
      </p:sp>
    </p:spTree>
    <p:extLst>
      <p:ext uri="{BB962C8B-B14F-4D97-AF65-F5344CB8AC3E}">
        <p14:creationId xmlns:p14="http://schemas.microsoft.com/office/powerpoint/2010/main" val="1985079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F74D41-E1FF-03AB-FF8E-D74AF2F53071}"/>
              </a:ext>
            </a:extLst>
          </p:cNvPr>
          <p:cNvSpPr>
            <a:spLocks noGrp="1"/>
          </p:cNvSpPr>
          <p:nvPr>
            <p:ph type="title"/>
          </p:nvPr>
        </p:nvSpPr>
        <p:spPr>
          <a:xfrm>
            <a:off x="1652132" y="338932"/>
            <a:ext cx="8650026" cy="898581"/>
          </a:xfrm>
        </p:spPr>
        <p:txBody>
          <a:bodyPr vert="horz" lIns="91440" tIns="45720" rIns="91440" bIns="45720" rtlCol="0" anchor="ctr">
            <a:noAutofit/>
          </a:bodyPr>
          <a:lstStyle/>
          <a:p>
            <a:pPr algn="ctr"/>
            <a:r>
              <a:rPr lang="en-US" sz="5400" b="1" i="1" dirty="0">
                <a:solidFill>
                  <a:srgbClr val="FFFFFF"/>
                </a:solidFill>
              </a:rPr>
              <a:t>Our Playbook – Zone Flow</a:t>
            </a:r>
            <a:br>
              <a:rPr lang="en-US" sz="5400" b="1" i="1" dirty="0">
                <a:solidFill>
                  <a:srgbClr val="FFFFFF"/>
                </a:solidFill>
              </a:rPr>
            </a:br>
            <a:r>
              <a:rPr lang="en-US" sz="5400" b="1" i="1" dirty="0">
                <a:solidFill>
                  <a:srgbClr val="FFFFFF"/>
                </a:solidFill>
              </a:rPr>
              <a:t>“Wave”</a:t>
            </a:r>
          </a:p>
        </p:txBody>
      </p:sp>
      <p:pic>
        <p:nvPicPr>
          <p:cNvPr id="5" name="Picture 4">
            <a:extLst>
              <a:ext uri="{FF2B5EF4-FFF2-40B4-BE49-F238E27FC236}">
                <a16:creationId xmlns:a16="http://schemas.microsoft.com/office/drawing/2014/main" id="{97F6D2A5-788E-7945-918C-37026729C918}"/>
              </a:ext>
            </a:extLst>
          </p:cNvPr>
          <p:cNvPicPr>
            <a:picLocks noChangeAspect="1"/>
          </p:cNvPicPr>
          <p:nvPr/>
        </p:nvPicPr>
        <p:blipFill>
          <a:blip r:embed="rId2"/>
          <a:stretch>
            <a:fillRect/>
          </a:stretch>
        </p:blipFill>
        <p:spPr>
          <a:xfrm>
            <a:off x="1540700" y="2181426"/>
            <a:ext cx="4306136" cy="3997637"/>
          </a:xfrm>
          <a:prstGeom prst="rect">
            <a:avLst/>
          </a:prstGeom>
        </p:spPr>
      </p:pic>
      <p:pic>
        <p:nvPicPr>
          <p:cNvPr id="7" name="Picture 6">
            <a:extLst>
              <a:ext uri="{FF2B5EF4-FFF2-40B4-BE49-F238E27FC236}">
                <a16:creationId xmlns:a16="http://schemas.microsoft.com/office/drawing/2014/main" id="{0CEDBCBD-34B9-DB57-1F2F-86CC268D871A}"/>
              </a:ext>
            </a:extLst>
          </p:cNvPr>
          <p:cNvPicPr>
            <a:picLocks noChangeAspect="1"/>
          </p:cNvPicPr>
          <p:nvPr/>
        </p:nvPicPr>
        <p:blipFill>
          <a:blip r:embed="rId3"/>
          <a:stretch>
            <a:fillRect/>
          </a:stretch>
        </p:blipFill>
        <p:spPr>
          <a:xfrm>
            <a:off x="6345165" y="2217815"/>
            <a:ext cx="4282465" cy="3997831"/>
          </a:xfrm>
          <a:prstGeom prst="rect">
            <a:avLst/>
          </a:prstGeom>
        </p:spPr>
      </p:pic>
    </p:spTree>
    <p:extLst>
      <p:ext uri="{BB962C8B-B14F-4D97-AF65-F5344CB8AC3E}">
        <p14:creationId xmlns:p14="http://schemas.microsoft.com/office/powerpoint/2010/main" val="3078571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37B4F1-6FFC-781D-4E02-087668FDC3EC}"/>
              </a:ext>
            </a:extLst>
          </p:cNvPr>
          <p:cNvSpPr>
            <a:spLocks noGrp="1"/>
          </p:cNvSpPr>
          <p:nvPr>
            <p:ph type="title"/>
          </p:nvPr>
        </p:nvSpPr>
        <p:spPr>
          <a:xfrm>
            <a:off x="2550350" y="338932"/>
            <a:ext cx="7091300" cy="898581"/>
          </a:xfrm>
        </p:spPr>
        <p:txBody>
          <a:bodyPr vert="horz" lIns="91440" tIns="45720" rIns="91440" bIns="45720" rtlCol="0" anchor="ctr">
            <a:normAutofit/>
          </a:bodyPr>
          <a:lstStyle/>
          <a:p>
            <a:pPr algn="ctr"/>
            <a:r>
              <a:rPr lang="en-US" sz="5400" b="1" i="1" dirty="0">
                <a:solidFill>
                  <a:srgbClr val="FFFFFF"/>
                </a:solidFill>
              </a:rPr>
              <a:t>Wave vs Zone Continued</a:t>
            </a:r>
          </a:p>
        </p:txBody>
      </p:sp>
      <p:pic>
        <p:nvPicPr>
          <p:cNvPr id="7" name="Picture 6">
            <a:extLst>
              <a:ext uri="{FF2B5EF4-FFF2-40B4-BE49-F238E27FC236}">
                <a16:creationId xmlns:a16="http://schemas.microsoft.com/office/drawing/2014/main" id="{BBE0DDC9-B877-FFDF-1BA0-B63076145C90}"/>
              </a:ext>
            </a:extLst>
          </p:cNvPr>
          <p:cNvPicPr>
            <a:picLocks noChangeAspect="1"/>
          </p:cNvPicPr>
          <p:nvPr/>
        </p:nvPicPr>
        <p:blipFill>
          <a:blip r:embed="rId2"/>
          <a:stretch>
            <a:fillRect/>
          </a:stretch>
        </p:blipFill>
        <p:spPr>
          <a:xfrm>
            <a:off x="1569108" y="2181426"/>
            <a:ext cx="4277727" cy="3997637"/>
          </a:xfrm>
          <a:prstGeom prst="rect">
            <a:avLst/>
          </a:prstGeom>
        </p:spPr>
      </p:pic>
      <p:pic>
        <p:nvPicPr>
          <p:cNvPr id="5" name="Picture 4">
            <a:extLst>
              <a:ext uri="{FF2B5EF4-FFF2-40B4-BE49-F238E27FC236}">
                <a16:creationId xmlns:a16="http://schemas.microsoft.com/office/drawing/2014/main" id="{FC4C19A2-2542-B9CB-716C-B3D93BEC6688}"/>
              </a:ext>
            </a:extLst>
          </p:cNvPr>
          <p:cNvPicPr>
            <a:picLocks noChangeAspect="1"/>
          </p:cNvPicPr>
          <p:nvPr/>
        </p:nvPicPr>
        <p:blipFill>
          <a:blip r:embed="rId3"/>
          <a:stretch>
            <a:fillRect/>
          </a:stretch>
        </p:blipFill>
        <p:spPr>
          <a:xfrm>
            <a:off x="6345165" y="2217815"/>
            <a:ext cx="4265202" cy="3997831"/>
          </a:xfrm>
          <a:prstGeom prst="rect">
            <a:avLst/>
          </a:prstGeom>
        </p:spPr>
      </p:pic>
    </p:spTree>
    <p:extLst>
      <p:ext uri="{BB962C8B-B14F-4D97-AF65-F5344CB8AC3E}">
        <p14:creationId xmlns:p14="http://schemas.microsoft.com/office/powerpoint/2010/main" val="1032373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1C9528-8B3B-EA32-9672-9E807A6CC96C}"/>
              </a:ext>
            </a:extLst>
          </p:cNvPr>
          <p:cNvSpPr>
            <a:spLocks noGrp="1"/>
          </p:cNvSpPr>
          <p:nvPr>
            <p:ph type="title"/>
          </p:nvPr>
        </p:nvSpPr>
        <p:spPr>
          <a:xfrm>
            <a:off x="699713" y="248038"/>
            <a:ext cx="9141517" cy="1159200"/>
          </a:xfrm>
        </p:spPr>
        <p:txBody>
          <a:bodyPr vert="horz" lIns="91440" tIns="45720" rIns="91440" bIns="45720" rtlCol="0" anchor="ctr">
            <a:noAutofit/>
          </a:bodyPr>
          <a:lstStyle/>
          <a:p>
            <a:pPr algn="ctr"/>
            <a:r>
              <a:rPr lang="en-US" sz="5400" b="1" i="1" kern="1200" dirty="0">
                <a:solidFill>
                  <a:srgbClr val="FFFFFF"/>
                </a:solidFill>
                <a:latin typeface="+mj-lt"/>
                <a:ea typeface="+mj-ea"/>
                <a:cs typeface="+mj-cs"/>
              </a:rPr>
              <a:t>Our Playbook – Flow vs M2M</a:t>
            </a:r>
            <a:br>
              <a:rPr lang="en-US" sz="5400" b="1" i="1" kern="1200" dirty="0">
                <a:solidFill>
                  <a:srgbClr val="FFFFFF"/>
                </a:solidFill>
                <a:latin typeface="+mj-lt"/>
                <a:ea typeface="+mj-ea"/>
                <a:cs typeface="+mj-cs"/>
              </a:rPr>
            </a:br>
            <a:r>
              <a:rPr lang="en-US" sz="5400" b="1" i="1" kern="1200" dirty="0">
                <a:solidFill>
                  <a:srgbClr val="FFFFFF"/>
                </a:solidFill>
                <a:latin typeface="+mj-lt"/>
                <a:ea typeface="+mj-ea"/>
                <a:cs typeface="+mj-cs"/>
              </a:rPr>
              <a:t>“Slice”</a:t>
            </a:r>
          </a:p>
        </p:txBody>
      </p:sp>
      <p:pic>
        <p:nvPicPr>
          <p:cNvPr id="5" name="Picture 4">
            <a:extLst>
              <a:ext uri="{FF2B5EF4-FFF2-40B4-BE49-F238E27FC236}">
                <a16:creationId xmlns:a16="http://schemas.microsoft.com/office/drawing/2014/main" id="{0F57A2F0-F39B-FC92-203A-A1DFBB1A5704}"/>
              </a:ext>
            </a:extLst>
          </p:cNvPr>
          <p:cNvPicPr>
            <a:picLocks noChangeAspect="1"/>
          </p:cNvPicPr>
          <p:nvPr/>
        </p:nvPicPr>
        <p:blipFill>
          <a:blip r:embed="rId2"/>
          <a:stretch>
            <a:fillRect/>
          </a:stretch>
        </p:blipFill>
        <p:spPr>
          <a:xfrm>
            <a:off x="1203516" y="1966293"/>
            <a:ext cx="9784967" cy="4452160"/>
          </a:xfrm>
          <a:prstGeom prst="rect">
            <a:avLst/>
          </a:prstGeom>
        </p:spPr>
      </p:pic>
    </p:spTree>
    <p:extLst>
      <p:ext uri="{BB962C8B-B14F-4D97-AF65-F5344CB8AC3E}">
        <p14:creationId xmlns:p14="http://schemas.microsoft.com/office/powerpoint/2010/main" val="1353464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4F874-19B9-7D83-48E5-44ADB901C010}"/>
              </a:ext>
            </a:extLst>
          </p:cNvPr>
          <p:cNvSpPr>
            <a:spLocks noGrp="1"/>
          </p:cNvSpPr>
          <p:nvPr>
            <p:ph type="title"/>
          </p:nvPr>
        </p:nvSpPr>
        <p:spPr>
          <a:xfrm>
            <a:off x="699713" y="248038"/>
            <a:ext cx="9838747" cy="1159200"/>
          </a:xfrm>
        </p:spPr>
        <p:txBody>
          <a:bodyPr vert="horz" lIns="91440" tIns="45720" rIns="91440" bIns="45720" rtlCol="0" anchor="ctr">
            <a:noAutofit/>
          </a:bodyPr>
          <a:lstStyle/>
          <a:p>
            <a:pPr algn="ctr"/>
            <a:r>
              <a:rPr lang="en-US" sz="5400" b="1" i="1" kern="1200" dirty="0">
                <a:solidFill>
                  <a:srgbClr val="FFFFFF"/>
                </a:solidFill>
                <a:latin typeface="+mj-lt"/>
                <a:ea typeface="+mj-ea"/>
                <a:cs typeface="+mj-cs"/>
              </a:rPr>
              <a:t>Our Playbook – Flow vs M2M</a:t>
            </a:r>
            <a:br>
              <a:rPr lang="en-US" sz="5400" b="1" i="1" kern="1200" dirty="0">
                <a:solidFill>
                  <a:srgbClr val="FFFFFF"/>
                </a:solidFill>
                <a:latin typeface="+mj-lt"/>
                <a:ea typeface="+mj-ea"/>
                <a:cs typeface="+mj-cs"/>
              </a:rPr>
            </a:br>
            <a:r>
              <a:rPr lang="en-US" sz="5400" b="1" i="1" kern="1200" dirty="0">
                <a:solidFill>
                  <a:srgbClr val="FFFFFF"/>
                </a:solidFill>
                <a:latin typeface="+mj-lt"/>
                <a:ea typeface="+mj-ea"/>
                <a:cs typeface="+mj-cs"/>
              </a:rPr>
              <a:t>“Shake”</a:t>
            </a:r>
          </a:p>
        </p:txBody>
      </p:sp>
      <p:pic>
        <p:nvPicPr>
          <p:cNvPr id="5" name="Picture 4">
            <a:extLst>
              <a:ext uri="{FF2B5EF4-FFF2-40B4-BE49-F238E27FC236}">
                <a16:creationId xmlns:a16="http://schemas.microsoft.com/office/drawing/2014/main" id="{30EE00BC-C822-E82C-17DA-E3DE729C6C6F}"/>
              </a:ext>
            </a:extLst>
          </p:cNvPr>
          <p:cNvPicPr>
            <a:picLocks noChangeAspect="1"/>
          </p:cNvPicPr>
          <p:nvPr/>
        </p:nvPicPr>
        <p:blipFill>
          <a:blip r:embed="rId2"/>
          <a:stretch>
            <a:fillRect/>
          </a:stretch>
        </p:blipFill>
        <p:spPr>
          <a:xfrm>
            <a:off x="1752430" y="1966293"/>
            <a:ext cx="8687139" cy="4452160"/>
          </a:xfrm>
          <a:prstGeom prst="rect">
            <a:avLst/>
          </a:prstGeom>
        </p:spPr>
      </p:pic>
    </p:spTree>
    <p:extLst>
      <p:ext uri="{BB962C8B-B14F-4D97-AF65-F5344CB8AC3E}">
        <p14:creationId xmlns:p14="http://schemas.microsoft.com/office/powerpoint/2010/main" val="2800984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CEAAC5-1007-4FF3-CBE5-EB2008117454}"/>
              </a:ext>
            </a:extLst>
          </p:cNvPr>
          <p:cNvSpPr>
            <a:spLocks noGrp="1"/>
          </p:cNvSpPr>
          <p:nvPr>
            <p:ph type="title"/>
          </p:nvPr>
        </p:nvSpPr>
        <p:spPr>
          <a:xfrm>
            <a:off x="282222" y="1365448"/>
            <a:ext cx="3481889" cy="3387497"/>
          </a:xfrm>
        </p:spPr>
        <p:txBody>
          <a:bodyPr anchor="b">
            <a:normAutofit/>
          </a:bodyPr>
          <a:lstStyle/>
          <a:p>
            <a:pPr algn="ctr"/>
            <a:r>
              <a:rPr lang="en-US" sz="5400" b="1" i="1" dirty="0">
                <a:solidFill>
                  <a:srgbClr val="FFFFFF"/>
                </a:solidFill>
              </a:rPr>
              <a:t>Collecting Information to Adjust our Attack</a:t>
            </a:r>
          </a:p>
        </p:txBody>
      </p:sp>
      <p:sp>
        <p:nvSpPr>
          <p:cNvPr id="3" name="Content Placeholder 2">
            <a:extLst>
              <a:ext uri="{FF2B5EF4-FFF2-40B4-BE49-F238E27FC236}">
                <a16:creationId xmlns:a16="http://schemas.microsoft.com/office/drawing/2014/main" id="{88831FBF-581A-6004-546A-1A756689F03A}"/>
              </a:ext>
            </a:extLst>
          </p:cNvPr>
          <p:cNvSpPr>
            <a:spLocks noGrp="1"/>
          </p:cNvSpPr>
          <p:nvPr>
            <p:ph idx="1"/>
          </p:nvPr>
        </p:nvSpPr>
        <p:spPr>
          <a:xfrm>
            <a:off x="4698858" y="666114"/>
            <a:ext cx="6555347" cy="5546047"/>
          </a:xfrm>
        </p:spPr>
        <p:txBody>
          <a:bodyPr anchor="ctr">
            <a:noAutofit/>
          </a:bodyPr>
          <a:lstStyle/>
          <a:p>
            <a:pPr marL="0" indent="0">
              <a:buNone/>
            </a:pPr>
            <a:r>
              <a:rPr lang="en-US" sz="2400" dirty="0"/>
              <a:t>We like to run some specific actions early in games to gather information on how our opponent will defend us.  This will help us dictate the actions we utilize most throughout the game</a:t>
            </a:r>
          </a:p>
          <a:p>
            <a:pPr marL="0" indent="0">
              <a:buNone/>
            </a:pPr>
            <a:endParaRPr lang="en-US" sz="2400" dirty="0"/>
          </a:p>
          <a:p>
            <a:pPr marL="0" indent="0">
              <a:buNone/>
            </a:pPr>
            <a:r>
              <a:rPr lang="en-US" sz="2400" dirty="0"/>
              <a:t>Versus M2M Defense (Examples)</a:t>
            </a:r>
          </a:p>
          <a:p>
            <a:pPr>
              <a:buFontTx/>
              <a:buChar char="-"/>
            </a:pPr>
            <a:r>
              <a:rPr lang="en-US" sz="2400" dirty="0"/>
              <a:t>Is the defense switching on kick-ups and/or blast cuts?  If yes, we run actions with deep basket cuts or actions that will result in a mismatch after the switch occurs</a:t>
            </a:r>
          </a:p>
          <a:p>
            <a:pPr marL="0" indent="0">
              <a:buNone/>
            </a:pPr>
            <a:endParaRPr lang="en-US" sz="2400" dirty="0"/>
          </a:p>
          <a:p>
            <a:pPr>
              <a:buFontTx/>
              <a:buChar char="-"/>
            </a:pPr>
            <a:r>
              <a:rPr lang="en-US" sz="2400" dirty="0"/>
              <a:t>Is the defense helping off the strong side corner on dribble attacks?  If yes, we run actions to get our best shooters in the corners with a dribble attack to their side</a:t>
            </a:r>
          </a:p>
          <a:p>
            <a:pPr>
              <a:buFontTx/>
              <a:buChar char="-"/>
            </a:pPr>
            <a:endParaRPr lang="en-US" sz="2400" dirty="0"/>
          </a:p>
        </p:txBody>
      </p:sp>
    </p:spTree>
    <p:extLst>
      <p:ext uri="{BB962C8B-B14F-4D97-AF65-F5344CB8AC3E}">
        <p14:creationId xmlns:p14="http://schemas.microsoft.com/office/powerpoint/2010/main" val="252962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4F874-19B9-7D83-48E5-44ADB901C010}"/>
              </a:ext>
            </a:extLst>
          </p:cNvPr>
          <p:cNvSpPr>
            <a:spLocks noGrp="1"/>
          </p:cNvSpPr>
          <p:nvPr>
            <p:ph type="title"/>
          </p:nvPr>
        </p:nvSpPr>
        <p:spPr>
          <a:xfrm>
            <a:off x="699713" y="248038"/>
            <a:ext cx="9838747" cy="1159200"/>
          </a:xfrm>
        </p:spPr>
        <p:txBody>
          <a:bodyPr vert="horz" lIns="91440" tIns="45720" rIns="91440" bIns="45720" rtlCol="0" anchor="ctr">
            <a:noAutofit/>
          </a:bodyPr>
          <a:lstStyle/>
          <a:p>
            <a:pPr algn="ctr"/>
            <a:r>
              <a:rPr lang="en-US" sz="5400" b="1" i="1" kern="1200" dirty="0">
                <a:solidFill>
                  <a:srgbClr val="FFFFFF"/>
                </a:solidFill>
                <a:latin typeface="+mj-lt"/>
                <a:ea typeface="+mj-ea"/>
                <a:cs typeface="+mj-cs"/>
              </a:rPr>
              <a:t>Our Playbook – Defense is Switching on Kick-Ups / Blast Cuts</a:t>
            </a:r>
          </a:p>
        </p:txBody>
      </p:sp>
      <p:pic>
        <p:nvPicPr>
          <p:cNvPr id="4" name="Picture 3">
            <a:extLst>
              <a:ext uri="{FF2B5EF4-FFF2-40B4-BE49-F238E27FC236}">
                <a16:creationId xmlns:a16="http://schemas.microsoft.com/office/drawing/2014/main" id="{8F575DA0-FA20-67D1-A08B-5BCB4947A39A}"/>
              </a:ext>
            </a:extLst>
          </p:cNvPr>
          <p:cNvPicPr>
            <a:picLocks noChangeAspect="1"/>
          </p:cNvPicPr>
          <p:nvPr/>
        </p:nvPicPr>
        <p:blipFill>
          <a:blip r:embed="rId2"/>
          <a:stretch>
            <a:fillRect/>
          </a:stretch>
        </p:blipFill>
        <p:spPr>
          <a:xfrm>
            <a:off x="275367" y="1655276"/>
            <a:ext cx="5029394" cy="4684916"/>
          </a:xfrm>
          <a:prstGeom prst="rect">
            <a:avLst/>
          </a:prstGeom>
        </p:spPr>
      </p:pic>
      <p:pic>
        <p:nvPicPr>
          <p:cNvPr id="7" name="Picture 6">
            <a:extLst>
              <a:ext uri="{FF2B5EF4-FFF2-40B4-BE49-F238E27FC236}">
                <a16:creationId xmlns:a16="http://schemas.microsoft.com/office/drawing/2014/main" id="{3E74FCF6-2C6B-65EF-D510-D1221C5BD3BE}"/>
              </a:ext>
            </a:extLst>
          </p:cNvPr>
          <p:cNvPicPr>
            <a:picLocks noChangeAspect="1"/>
          </p:cNvPicPr>
          <p:nvPr/>
        </p:nvPicPr>
        <p:blipFill>
          <a:blip r:embed="rId3"/>
          <a:stretch>
            <a:fillRect/>
          </a:stretch>
        </p:blipFill>
        <p:spPr>
          <a:xfrm>
            <a:off x="6887241" y="1655276"/>
            <a:ext cx="4991287" cy="4684916"/>
          </a:xfrm>
          <a:prstGeom prst="rect">
            <a:avLst/>
          </a:prstGeom>
        </p:spPr>
      </p:pic>
      <p:sp>
        <p:nvSpPr>
          <p:cNvPr id="8" name="TextBox 7">
            <a:extLst>
              <a:ext uri="{FF2B5EF4-FFF2-40B4-BE49-F238E27FC236}">
                <a16:creationId xmlns:a16="http://schemas.microsoft.com/office/drawing/2014/main" id="{BC3337F6-AB0F-905E-20BB-9143623EF685}"/>
              </a:ext>
            </a:extLst>
          </p:cNvPr>
          <p:cNvSpPr txBox="1"/>
          <p:nvPr/>
        </p:nvSpPr>
        <p:spPr>
          <a:xfrm>
            <a:off x="0" y="6387538"/>
            <a:ext cx="5886740" cy="369332"/>
          </a:xfrm>
          <a:prstGeom prst="rect">
            <a:avLst/>
          </a:prstGeom>
          <a:noFill/>
        </p:spPr>
        <p:txBody>
          <a:bodyPr wrap="none" rtlCol="0">
            <a:spAutoFit/>
          </a:bodyPr>
          <a:lstStyle/>
          <a:p>
            <a:r>
              <a:rPr lang="en-US" dirty="0"/>
              <a:t>Run this action early to see if x1 and x4 will switch on the cut</a:t>
            </a:r>
          </a:p>
        </p:txBody>
      </p:sp>
      <p:sp>
        <p:nvSpPr>
          <p:cNvPr id="9" name="TextBox 8">
            <a:extLst>
              <a:ext uri="{FF2B5EF4-FFF2-40B4-BE49-F238E27FC236}">
                <a16:creationId xmlns:a16="http://schemas.microsoft.com/office/drawing/2014/main" id="{A1D968FC-30C3-C97C-3536-4EE58687A033}"/>
              </a:ext>
            </a:extLst>
          </p:cNvPr>
          <p:cNvSpPr txBox="1"/>
          <p:nvPr/>
        </p:nvSpPr>
        <p:spPr>
          <a:xfrm>
            <a:off x="6782941" y="6387538"/>
            <a:ext cx="5199885" cy="369332"/>
          </a:xfrm>
          <a:prstGeom prst="rect">
            <a:avLst/>
          </a:prstGeom>
          <a:noFill/>
        </p:spPr>
        <p:txBody>
          <a:bodyPr wrap="none" rtlCol="0">
            <a:spAutoFit/>
          </a:bodyPr>
          <a:lstStyle/>
          <a:p>
            <a:r>
              <a:rPr lang="en-US" dirty="0"/>
              <a:t>If yes, counter with actions like this that don’t allow it</a:t>
            </a:r>
          </a:p>
        </p:txBody>
      </p:sp>
    </p:spTree>
    <p:extLst>
      <p:ext uri="{BB962C8B-B14F-4D97-AF65-F5344CB8AC3E}">
        <p14:creationId xmlns:p14="http://schemas.microsoft.com/office/powerpoint/2010/main" val="1711287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4F874-19B9-7D83-48E5-44ADB901C010}"/>
              </a:ext>
            </a:extLst>
          </p:cNvPr>
          <p:cNvSpPr>
            <a:spLocks noGrp="1"/>
          </p:cNvSpPr>
          <p:nvPr>
            <p:ph type="title"/>
          </p:nvPr>
        </p:nvSpPr>
        <p:spPr>
          <a:xfrm>
            <a:off x="699713" y="248038"/>
            <a:ext cx="9838747" cy="1159200"/>
          </a:xfrm>
        </p:spPr>
        <p:txBody>
          <a:bodyPr vert="horz" lIns="91440" tIns="45720" rIns="91440" bIns="45720" rtlCol="0" anchor="ctr">
            <a:noAutofit/>
          </a:bodyPr>
          <a:lstStyle/>
          <a:p>
            <a:pPr algn="ctr"/>
            <a:r>
              <a:rPr lang="en-US" sz="5400" b="1" i="1" kern="1200" dirty="0">
                <a:solidFill>
                  <a:srgbClr val="FFFFFF"/>
                </a:solidFill>
                <a:latin typeface="+mj-lt"/>
                <a:ea typeface="+mj-ea"/>
                <a:cs typeface="+mj-cs"/>
              </a:rPr>
              <a:t>Our Playbook – Defense is Helping Off Strong Side Corner</a:t>
            </a:r>
          </a:p>
        </p:txBody>
      </p:sp>
      <p:sp>
        <p:nvSpPr>
          <p:cNvPr id="8" name="TextBox 7">
            <a:extLst>
              <a:ext uri="{FF2B5EF4-FFF2-40B4-BE49-F238E27FC236}">
                <a16:creationId xmlns:a16="http://schemas.microsoft.com/office/drawing/2014/main" id="{BC3337F6-AB0F-905E-20BB-9143623EF685}"/>
              </a:ext>
            </a:extLst>
          </p:cNvPr>
          <p:cNvSpPr txBox="1"/>
          <p:nvPr/>
        </p:nvSpPr>
        <p:spPr>
          <a:xfrm>
            <a:off x="5962215" y="2156486"/>
            <a:ext cx="5394407" cy="3785652"/>
          </a:xfrm>
          <a:prstGeom prst="rect">
            <a:avLst/>
          </a:prstGeom>
          <a:noFill/>
        </p:spPr>
        <p:txBody>
          <a:bodyPr wrap="square" rtlCol="0">
            <a:spAutoFit/>
          </a:bodyPr>
          <a:lstStyle/>
          <a:p>
            <a:r>
              <a:rPr lang="en-US" sz="2400" dirty="0"/>
              <a:t>Is the defense helping off the strong-side corner with no help?</a:t>
            </a:r>
          </a:p>
          <a:p>
            <a:endParaRPr lang="en-US" sz="2400" dirty="0"/>
          </a:p>
          <a:p>
            <a:r>
              <a:rPr lang="en-US" sz="2400" dirty="0"/>
              <a:t>If Yes, what actions can we run that place our best shooter in the corner with an attack on their side?</a:t>
            </a:r>
          </a:p>
          <a:p>
            <a:endParaRPr lang="en-US" sz="2400" dirty="0"/>
          </a:p>
          <a:p>
            <a:r>
              <a:rPr lang="en-US" sz="2400" dirty="0"/>
              <a:t>If No, what actions can we run to get our best attacker on their same side knowing they’ll have more room to get to the rim?</a:t>
            </a:r>
          </a:p>
        </p:txBody>
      </p:sp>
      <p:pic>
        <p:nvPicPr>
          <p:cNvPr id="5" name="Picture 4">
            <a:extLst>
              <a:ext uri="{FF2B5EF4-FFF2-40B4-BE49-F238E27FC236}">
                <a16:creationId xmlns:a16="http://schemas.microsoft.com/office/drawing/2014/main" id="{D4E97A48-B757-2310-C54F-A9B518DB78D3}"/>
              </a:ext>
            </a:extLst>
          </p:cNvPr>
          <p:cNvPicPr>
            <a:picLocks noChangeAspect="1"/>
          </p:cNvPicPr>
          <p:nvPr/>
        </p:nvPicPr>
        <p:blipFill>
          <a:blip r:embed="rId2"/>
          <a:stretch>
            <a:fillRect/>
          </a:stretch>
        </p:blipFill>
        <p:spPr>
          <a:xfrm>
            <a:off x="417689" y="1712732"/>
            <a:ext cx="4991371" cy="4673160"/>
          </a:xfrm>
          <a:prstGeom prst="rect">
            <a:avLst/>
          </a:prstGeom>
        </p:spPr>
      </p:pic>
    </p:spTree>
    <p:extLst>
      <p:ext uri="{BB962C8B-B14F-4D97-AF65-F5344CB8AC3E}">
        <p14:creationId xmlns:p14="http://schemas.microsoft.com/office/powerpoint/2010/main" val="2946193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4F874-19B9-7D83-48E5-44ADB901C010}"/>
              </a:ext>
            </a:extLst>
          </p:cNvPr>
          <p:cNvSpPr>
            <a:spLocks noGrp="1"/>
          </p:cNvSpPr>
          <p:nvPr>
            <p:ph type="title"/>
          </p:nvPr>
        </p:nvSpPr>
        <p:spPr>
          <a:xfrm>
            <a:off x="699713" y="248038"/>
            <a:ext cx="9838747" cy="1159200"/>
          </a:xfrm>
        </p:spPr>
        <p:txBody>
          <a:bodyPr vert="horz" lIns="91440" tIns="45720" rIns="91440" bIns="45720" rtlCol="0" anchor="ctr">
            <a:noAutofit/>
          </a:bodyPr>
          <a:lstStyle/>
          <a:p>
            <a:pPr algn="ctr"/>
            <a:r>
              <a:rPr lang="en-US" sz="5400" b="1" i="1" kern="1200" dirty="0">
                <a:solidFill>
                  <a:srgbClr val="FFFFFF"/>
                </a:solidFill>
                <a:latin typeface="+mj-lt"/>
                <a:ea typeface="+mj-ea"/>
                <a:cs typeface="+mj-cs"/>
              </a:rPr>
              <a:t>Our Playbook – Defense is Helping Off Strong Side Corner</a:t>
            </a:r>
          </a:p>
        </p:txBody>
      </p:sp>
      <p:sp>
        <p:nvSpPr>
          <p:cNvPr id="9" name="TextBox 8">
            <a:extLst>
              <a:ext uri="{FF2B5EF4-FFF2-40B4-BE49-F238E27FC236}">
                <a16:creationId xmlns:a16="http://schemas.microsoft.com/office/drawing/2014/main" id="{A1D968FC-30C3-C97C-3536-4EE58687A033}"/>
              </a:ext>
            </a:extLst>
          </p:cNvPr>
          <p:cNvSpPr txBox="1"/>
          <p:nvPr/>
        </p:nvSpPr>
        <p:spPr>
          <a:xfrm>
            <a:off x="1309561" y="6304250"/>
            <a:ext cx="9392251" cy="369332"/>
          </a:xfrm>
          <a:prstGeom prst="rect">
            <a:avLst/>
          </a:prstGeom>
          <a:noFill/>
        </p:spPr>
        <p:txBody>
          <a:bodyPr wrap="none" rtlCol="0">
            <a:spAutoFit/>
          </a:bodyPr>
          <a:lstStyle/>
          <a:p>
            <a:r>
              <a:rPr lang="en-US" dirty="0"/>
              <a:t>If yes, counter with actions placing best shooters there.  In this case 1 is our best perimeter shooter</a:t>
            </a:r>
          </a:p>
        </p:txBody>
      </p:sp>
      <p:pic>
        <p:nvPicPr>
          <p:cNvPr id="4" name="Picture 3">
            <a:extLst>
              <a:ext uri="{FF2B5EF4-FFF2-40B4-BE49-F238E27FC236}">
                <a16:creationId xmlns:a16="http://schemas.microsoft.com/office/drawing/2014/main" id="{48F7B44E-FAB2-59DC-5351-46631A04F673}"/>
              </a:ext>
            </a:extLst>
          </p:cNvPr>
          <p:cNvPicPr>
            <a:picLocks noChangeAspect="1"/>
          </p:cNvPicPr>
          <p:nvPr/>
        </p:nvPicPr>
        <p:blipFill>
          <a:blip r:embed="rId2"/>
          <a:stretch>
            <a:fillRect/>
          </a:stretch>
        </p:blipFill>
        <p:spPr>
          <a:xfrm>
            <a:off x="515225" y="1682223"/>
            <a:ext cx="10713388" cy="4556761"/>
          </a:xfrm>
          <a:prstGeom prst="rect">
            <a:avLst/>
          </a:prstGeom>
        </p:spPr>
      </p:pic>
    </p:spTree>
    <p:extLst>
      <p:ext uri="{BB962C8B-B14F-4D97-AF65-F5344CB8AC3E}">
        <p14:creationId xmlns:p14="http://schemas.microsoft.com/office/powerpoint/2010/main" val="3995884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62E7F9E-3D56-60C5-E096-2E4176C5CE05}"/>
              </a:ext>
            </a:extLst>
          </p:cNvPr>
          <p:cNvSpPr/>
          <p:nvPr/>
        </p:nvSpPr>
        <p:spPr>
          <a:xfrm>
            <a:off x="4875275" y="5114070"/>
            <a:ext cx="2438400" cy="1062893"/>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6DD4E-949B-947C-FE08-A947C2A30AB1}"/>
              </a:ext>
            </a:extLst>
          </p:cNvPr>
          <p:cNvSpPr>
            <a:spLocks noGrp="1"/>
          </p:cNvSpPr>
          <p:nvPr>
            <p:ph type="title"/>
          </p:nvPr>
        </p:nvSpPr>
        <p:spPr>
          <a:xfrm>
            <a:off x="838200" y="556995"/>
            <a:ext cx="10515600" cy="1133693"/>
          </a:xfrm>
        </p:spPr>
        <p:txBody>
          <a:bodyPr>
            <a:normAutofit/>
          </a:bodyPr>
          <a:lstStyle/>
          <a:p>
            <a:r>
              <a:rPr lang="en-US" sz="5400" b="1" i="1" dirty="0"/>
              <a:t>4 Phases of Offense</a:t>
            </a:r>
          </a:p>
        </p:txBody>
      </p:sp>
      <p:graphicFrame>
        <p:nvGraphicFramePr>
          <p:cNvPr id="5" name="Content Placeholder 2">
            <a:extLst>
              <a:ext uri="{FF2B5EF4-FFF2-40B4-BE49-F238E27FC236}">
                <a16:creationId xmlns:a16="http://schemas.microsoft.com/office/drawing/2014/main" id="{7D0BC3B0-7906-335D-F7E9-BDB8EC04EE12}"/>
              </a:ext>
            </a:extLst>
          </p:cNvPr>
          <p:cNvGraphicFramePr>
            <a:graphicFrameLocks noGrp="1"/>
          </p:cNvGraphicFramePr>
          <p:nvPr>
            <p:ph idx="1"/>
            <p:extLst>
              <p:ext uri="{D42A27DB-BD31-4B8C-83A1-F6EECF244321}">
                <p14:modId xmlns:p14="http://schemas.microsoft.com/office/powerpoint/2010/main" val="41583521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rrow: Down 2">
            <a:extLst>
              <a:ext uri="{FF2B5EF4-FFF2-40B4-BE49-F238E27FC236}">
                <a16:creationId xmlns:a16="http://schemas.microsoft.com/office/drawing/2014/main" id="{5F1ED79D-D2ED-BE3A-FCBF-AEAD0229577F}"/>
              </a:ext>
            </a:extLst>
          </p:cNvPr>
          <p:cNvSpPr/>
          <p:nvPr/>
        </p:nvSpPr>
        <p:spPr>
          <a:xfrm>
            <a:off x="2496336" y="2247683"/>
            <a:ext cx="484632" cy="97840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3F3B0B61-499C-8979-14CD-58AD420B689C}"/>
              </a:ext>
            </a:extLst>
          </p:cNvPr>
          <p:cNvSpPr/>
          <p:nvPr/>
        </p:nvSpPr>
        <p:spPr>
          <a:xfrm>
            <a:off x="2980968" y="3616141"/>
            <a:ext cx="484632" cy="978408"/>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4 Points 6">
            <a:extLst>
              <a:ext uri="{FF2B5EF4-FFF2-40B4-BE49-F238E27FC236}">
                <a16:creationId xmlns:a16="http://schemas.microsoft.com/office/drawing/2014/main" id="{23CCF779-63BE-2540-5EB2-DEBAD2914AEF}"/>
              </a:ext>
            </a:extLst>
          </p:cNvPr>
          <p:cNvSpPr/>
          <p:nvPr/>
        </p:nvSpPr>
        <p:spPr>
          <a:xfrm>
            <a:off x="4404827" y="5291015"/>
            <a:ext cx="492369" cy="633046"/>
          </a:xfrm>
          <a:prstGeom prst="star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4 Points 7">
            <a:extLst>
              <a:ext uri="{FF2B5EF4-FFF2-40B4-BE49-F238E27FC236}">
                <a16:creationId xmlns:a16="http://schemas.microsoft.com/office/drawing/2014/main" id="{6E026A06-C1D0-814E-1F2B-B1A64D870C12}"/>
              </a:ext>
            </a:extLst>
          </p:cNvPr>
          <p:cNvSpPr/>
          <p:nvPr/>
        </p:nvSpPr>
        <p:spPr>
          <a:xfrm>
            <a:off x="7238881" y="5291015"/>
            <a:ext cx="492369" cy="633046"/>
          </a:xfrm>
          <a:prstGeom prst="star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2685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4F874-19B9-7D83-48E5-44ADB901C010}"/>
              </a:ext>
            </a:extLst>
          </p:cNvPr>
          <p:cNvSpPr>
            <a:spLocks noGrp="1"/>
          </p:cNvSpPr>
          <p:nvPr>
            <p:ph type="title"/>
          </p:nvPr>
        </p:nvSpPr>
        <p:spPr>
          <a:xfrm>
            <a:off x="1027480" y="207554"/>
            <a:ext cx="9838747" cy="1159200"/>
          </a:xfrm>
        </p:spPr>
        <p:txBody>
          <a:bodyPr vert="horz" lIns="91440" tIns="45720" rIns="91440" bIns="45720" rtlCol="0" anchor="ctr">
            <a:noAutofit/>
          </a:bodyPr>
          <a:lstStyle/>
          <a:p>
            <a:pPr algn="ctr"/>
            <a:r>
              <a:rPr lang="en-US" sz="5400" b="1" i="1" kern="1200" dirty="0">
                <a:solidFill>
                  <a:srgbClr val="FFFFFF"/>
                </a:solidFill>
                <a:latin typeface="+mj-lt"/>
                <a:ea typeface="+mj-ea"/>
                <a:cs typeface="+mj-cs"/>
              </a:rPr>
              <a:t>Our Playbook – Defense is Helping Off Strong Side Corner</a:t>
            </a:r>
          </a:p>
        </p:txBody>
      </p:sp>
      <p:sp>
        <p:nvSpPr>
          <p:cNvPr id="9" name="TextBox 8">
            <a:extLst>
              <a:ext uri="{FF2B5EF4-FFF2-40B4-BE49-F238E27FC236}">
                <a16:creationId xmlns:a16="http://schemas.microsoft.com/office/drawing/2014/main" id="{A1D968FC-30C3-C97C-3536-4EE58687A033}"/>
              </a:ext>
            </a:extLst>
          </p:cNvPr>
          <p:cNvSpPr txBox="1"/>
          <p:nvPr/>
        </p:nvSpPr>
        <p:spPr>
          <a:xfrm>
            <a:off x="1094757" y="6425296"/>
            <a:ext cx="9704195" cy="369332"/>
          </a:xfrm>
          <a:prstGeom prst="rect">
            <a:avLst/>
          </a:prstGeom>
          <a:noFill/>
        </p:spPr>
        <p:txBody>
          <a:bodyPr wrap="none" rtlCol="0">
            <a:spAutoFit/>
          </a:bodyPr>
          <a:lstStyle/>
          <a:p>
            <a:r>
              <a:rPr lang="en-US" dirty="0"/>
              <a:t>If no, utilize our actions placing strong attackers in those gaps knowing help won’t likely come from x1</a:t>
            </a:r>
          </a:p>
        </p:txBody>
      </p:sp>
      <p:pic>
        <p:nvPicPr>
          <p:cNvPr id="5" name="Picture 4">
            <a:extLst>
              <a:ext uri="{FF2B5EF4-FFF2-40B4-BE49-F238E27FC236}">
                <a16:creationId xmlns:a16="http://schemas.microsoft.com/office/drawing/2014/main" id="{B0926A2E-0BF9-3BC0-07DE-57B23E41E9AB}"/>
              </a:ext>
            </a:extLst>
          </p:cNvPr>
          <p:cNvPicPr>
            <a:picLocks noChangeAspect="1"/>
          </p:cNvPicPr>
          <p:nvPr/>
        </p:nvPicPr>
        <p:blipFill>
          <a:blip r:embed="rId2"/>
          <a:stretch>
            <a:fillRect/>
          </a:stretch>
        </p:blipFill>
        <p:spPr>
          <a:xfrm>
            <a:off x="634217" y="1715883"/>
            <a:ext cx="10938658" cy="4660930"/>
          </a:xfrm>
          <a:prstGeom prst="rect">
            <a:avLst/>
          </a:prstGeom>
        </p:spPr>
      </p:pic>
      <p:sp>
        <p:nvSpPr>
          <p:cNvPr id="6" name="TextBox 5">
            <a:extLst>
              <a:ext uri="{FF2B5EF4-FFF2-40B4-BE49-F238E27FC236}">
                <a16:creationId xmlns:a16="http://schemas.microsoft.com/office/drawing/2014/main" id="{54A689E7-EEE5-3C9B-9FAB-8479FB6057A0}"/>
              </a:ext>
            </a:extLst>
          </p:cNvPr>
          <p:cNvSpPr txBox="1"/>
          <p:nvPr/>
        </p:nvSpPr>
        <p:spPr>
          <a:xfrm>
            <a:off x="10538460" y="2471738"/>
            <a:ext cx="433132" cy="400110"/>
          </a:xfrm>
          <a:prstGeom prst="rect">
            <a:avLst/>
          </a:prstGeom>
          <a:noFill/>
        </p:spPr>
        <p:txBody>
          <a:bodyPr wrap="none" rtlCol="0">
            <a:spAutoFit/>
          </a:bodyPr>
          <a:lstStyle/>
          <a:p>
            <a:r>
              <a:rPr lang="en-US" sz="2000" b="1" dirty="0"/>
              <a:t>x1</a:t>
            </a:r>
          </a:p>
        </p:txBody>
      </p:sp>
    </p:spTree>
    <p:extLst>
      <p:ext uri="{BB962C8B-B14F-4D97-AF65-F5344CB8AC3E}">
        <p14:creationId xmlns:p14="http://schemas.microsoft.com/office/powerpoint/2010/main" val="4240986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23390A-4D2D-9D6C-9013-D286940F09B2}"/>
              </a:ext>
            </a:extLst>
          </p:cNvPr>
          <p:cNvSpPr>
            <a:spLocks noGrp="1"/>
          </p:cNvSpPr>
          <p:nvPr>
            <p:ph type="title"/>
          </p:nvPr>
        </p:nvSpPr>
        <p:spPr>
          <a:xfrm>
            <a:off x="466722" y="586855"/>
            <a:ext cx="3201366" cy="3387497"/>
          </a:xfrm>
        </p:spPr>
        <p:txBody>
          <a:bodyPr anchor="b">
            <a:normAutofit/>
          </a:bodyPr>
          <a:lstStyle/>
          <a:p>
            <a:pPr algn="ctr"/>
            <a:r>
              <a:rPr lang="en-US" sz="5400" b="1" i="1" dirty="0">
                <a:solidFill>
                  <a:srgbClr val="FFFFFF"/>
                </a:solidFill>
              </a:rPr>
              <a:t>3</a:t>
            </a:r>
            <a:r>
              <a:rPr lang="en-US" sz="5400" b="1" i="1" baseline="30000" dirty="0">
                <a:solidFill>
                  <a:srgbClr val="FFFFFF"/>
                </a:solidFill>
              </a:rPr>
              <a:t>rd</a:t>
            </a:r>
            <a:r>
              <a:rPr lang="en-US" sz="5400" b="1" i="1" dirty="0">
                <a:solidFill>
                  <a:srgbClr val="FFFFFF"/>
                </a:solidFill>
              </a:rPr>
              <a:t> Phase  Move</a:t>
            </a:r>
          </a:p>
        </p:txBody>
      </p:sp>
      <p:sp>
        <p:nvSpPr>
          <p:cNvPr id="3" name="Content Placeholder 2">
            <a:extLst>
              <a:ext uri="{FF2B5EF4-FFF2-40B4-BE49-F238E27FC236}">
                <a16:creationId xmlns:a16="http://schemas.microsoft.com/office/drawing/2014/main" id="{0839D30F-7EED-3A80-DD37-997337F5154D}"/>
              </a:ext>
            </a:extLst>
          </p:cNvPr>
          <p:cNvSpPr>
            <a:spLocks noGrp="1"/>
          </p:cNvSpPr>
          <p:nvPr>
            <p:ph idx="1"/>
          </p:nvPr>
        </p:nvSpPr>
        <p:spPr>
          <a:xfrm>
            <a:off x="4698858" y="511388"/>
            <a:ext cx="6555347" cy="5546047"/>
          </a:xfrm>
        </p:spPr>
        <p:txBody>
          <a:bodyPr anchor="ctr">
            <a:normAutofit/>
          </a:bodyPr>
          <a:lstStyle/>
          <a:p>
            <a:pPr marL="0" indent="0">
              <a:buNone/>
            </a:pPr>
            <a:r>
              <a:rPr lang="en-US" sz="2600" dirty="0"/>
              <a:t>“Move” is our continuity offense designed to maintain our advantage </a:t>
            </a:r>
          </a:p>
          <a:p>
            <a:endParaRPr lang="en-US" sz="2600" dirty="0"/>
          </a:p>
          <a:p>
            <a:pPr marL="0" indent="0">
              <a:buNone/>
            </a:pPr>
            <a:r>
              <a:rPr lang="en-US" sz="2600" dirty="0"/>
              <a:t>Allows for continuous play and applies continuous pressure to the defense</a:t>
            </a:r>
          </a:p>
          <a:p>
            <a:pPr marL="0" indent="0">
              <a:buNone/>
            </a:pPr>
            <a:endParaRPr lang="en-US" sz="2600" dirty="0"/>
          </a:p>
          <a:p>
            <a:pPr marL="0" indent="0">
              <a:buNone/>
            </a:pPr>
            <a:r>
              <a:rPr lang="en-US" sz="2600" dirty="0"/>
              <a:t>Hedgehog Approach:  We want to be great at a few things within our Move concepts and then use our flow actions to get us to them</a:t>
            </a:r>
          </a:p>
        </p:txBody>
      </p:sp>
    </p:spTree>
    <p:extLst>
      <p:ext uri="{BB962C8B-B14F-4D97-AF65-F5344CB8AC3E}">
        <p14:creationId xmlns:p14="http://schemas.microsoft.com/office/powerpoint/2010/main" val="2685518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AA2D91-5105-B517-B8AA-9A6EE8D38A26}"/>
              </a:ext>
            </a:extLst>
          </p:cNvPr>
          <p:cNvSpPr>
            <a:spLocks noGrp="1"/>
          </p:cNvSpPr>
          <p:nvPr>
            <p:ph type="title"/>
          </p:nvPr>
        </p:nvSpPr>
        <p:spPr>
          <a:xfrm>
            <a:off x="902971" y="294538"/>
            <a:ext cx="10364580" cy="1033669"/>
          </a:xfrm>
        </p:spPr>
        <p:txBody>
          <a:bodyPr>
            <a:noAutofit/>
          </a:bodyPr>
          <a:lstStyle/>
          <a:p>
            <a:pPr algn="ctr"/>
            <a:r>
              <a:rPr lang="en-US" sz="5400" b="1" i="1" dirty="0">
                <a:solidFill>
                  <a:srgbClr val="FFFFFF"/>
                </a:solidFill>
              </a:rPr>
              <a:t>Our Playbook – Zone Continuity Alignment</a:t>
            </a:r>
          </a:p>
        </p:txBody>
      </p:sp>
      <p:sp>
        <p:nvSpPr>
          <p:cNvPr id="3" name="Content Placeholder 2">
            <a:extLst>
              <a:ext uri="{FF2B5EF4-FFF2-40B4-BE49-F238E27FC236}">
                <a16:creationId xmlns:a16="http://schemas.microsoft.com/office/drawing/2014/main" id="{685BFDBC-7846-C53B-B320-AA25D0396741}"/>
              </a:ext>
            </a:extLst>
          </p:cNvPr>
          <p:cNvSpPr>
            <a:spLocks noGrp="1"/>
          </p:cNvSpPr>
          <p:nvPr>
            <p:ph idx="1"/>
          </p:nvPr>
        </p:nvSpPr>
        <p:spPr>
          <a:xfrm>
            <a:off x="459350" y="2048273"/>
            <a:ext cx="8856100" cy="3683358"/>
          </a:xfrm>
        </p:spPr>
        <p:txBody>
          <a:bodyPr anchor="ctr">
            <a:normAutofit/>
          </a:bodyPr>
          <a:lstStyle/>
          <a:p>
            <a:pPr marL="0" indent="0">
              <a:buNone/>
            </a:pPr>
            <a:r>
              <a:rPr lang="en-US" sz="3200" dirty="0"/>
              <a:t>1-3-1 Alignment</a:t>
            </a:r>
          </a:p>
          <a:p>
            <a:pPr marL="457200" lvl="1" indent="0">
              <a:buNone/>
            </a:pPr>
            <a:r>
              <a:rPr lang="en-US" dirty="0"/>
              <a:t>Pg, Wing, Wing, High-Post, Short Corner</a:t>
            </a:r>
          </a:p>
          <a:p>
            <a:endParaRPr lang="en-US" dirty="0"/>
          </a:p>
          <a:p>
            <a:pPr marL="0" indent="0">
              <a:buNone/>
            </a:pPr>
            <a:r>
              <a:rPr lang="en-US" sz="3200" dirty="0"/>
              <a:t>Simple Rules + Scoring Actions</a:t>
            </a:r>
          </a:p>
          <a:p>
            <a:pPr marL="457200" lvl="1" indent="0">
              <a:buNone/>
            </a:pPr>
            <a:r>
              <a:rPr lang="en-US" sz="2800" dirty="0"/>
              <a:t>-</a:t>
            </a:r>
            <a:r>
              <a:rPr lang="en-US" dirty="0"/>
              <a:t>High Post Entry</a:t>
            </a:r>
          </a:p>
          <a:p>
            <a:pPr marL="457200" lvl="1" indent="0">
              <a:buNone/>
            </a:pPr>
            <a:r>
              <a:rPr lang="en-US" dirty="0"/>
              <a:t>-Short Corner Entry</a:t>
            </a:r>
          </a:p>
          <a:p>
            <a:pPr marL="457200" lvl="1" indent="0">
              <a:buNone/>
            </a:pPr>
            <a:r>
              <a:rPr lang="en-US" dirty="0"/>
              <a:t>-Gap Attacks / Spacing</a:t>
            </a:r>
          </a:p>
        </p:txBody>
      </p:sp>
      <p:pic>
        <p:nvPicPr>
          <p:cNvPr id="7" name="Picture 6">
            <a:extLst>
              <a:ext uri="{FF2B5EF4-FFF2-40B4-BE49-F238E27FC236}">
                <a16:creationId xmlns:a16="http://schemas.microsoft.com/office/drawing/2014/main" id="{DAD0CEDD-D325-0185-85AC-A5AE81EAAA5C}"/>
              </a:ext>
            </a:extLst>
          </p:cNvPr>
          <p:cNvPicPr>
            <a:picLocks noChangeAspect="1"/>
          </p:cNvPicPr>
          <p:nvPr/>
        </p:nvPicPr>
        <p:blipFill>
          <a:blip r:embed="rId2"/>
          <a:stretch>
            <a:fillRect/>
          </a:stretch>
        </p:blipFill>
        <p:spPr>
          <a:xfrm>
            <a:off x="6536359" y="1789811"/>
            <a:ext cx="5196291" cy="4862427"/>
          </a:xfrm>
          <a:prstGeom prst="rect">
            <a:avLst/>
          </a:prstGeom>
        </p:spPr>
      </p:pic>
    </p:spTree>
    <p:extLst>
      <p:ext uri="{BB962C8B-B14F-4D97-AF65-F5344CB8AC3E}">
        <p14:creationId xmlns:p14="http://schemas.microsoft.com/office/powerpoint/2010/main" val="2099352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0B9B4F-A273-647D-E057-5B81F18FDE1D}"/>
              </a:ext>
            </a:extLst>
          </p:cNvPr>
          <p:cNvSpPr>
            <a:spLocks noGrp="1"/>
          </p:cNvSpPr>
          <p:nvPr>
            <p:ph type="title"/>
          </p:nvPr>
        </p:nvSpPr>
        <p:spPr>
          <a:xfrm>
            <a:off x="699713" y="248038"/>
            <a:ext cx="11221777" cy="1159200"/>
          </a:xfrm>
        </p:spPr>
        <p:txBody>
          <a:bodyPr vert="horz" lIns="91440" tIns="45720" rIns="91440" bIns="45720" rtlCol="0" anchor="ctr">
            <a:noAutofit/>
          </a:bodyPr>
          <a:lstStyle/>
          <a:p>
            <a:pPr algn="ctr"/>
            <a:r>
              <a:rPr lang="en-US" sz="5400" b="1" i="1" kern="1200" dirty="0">
                <a:solidFill>
                  <a:srgbClr val="FFFFFF"/>
                </a:solidFill>
                <a:latin typeface="+mj-lt"/>
                <a:ea typeface="+mj-ea"/>
                <a:cs typeface="+mj-cs"/>
              </a:rPr>
              <a:t>Zone Continuity </a:t>
            </a:r>
            <a:br>
              <a:rPr lang="en-US" sz="5400" b="1" i="1" kern="1200" dirty="0">
                <a:solidFill>
                  <a:srgbClr val="FFFFFF"/>
                </a:solidFill>
                <a:latin typeface="+mj-lt"/>
                <a:ea typeface="+mj-ea"/>
                <a:cs typeface="+mj-cs"/>
              </a:rPr>
            </a:br>
            <a:r>
              <a:rPr lang="en-US" sz="5400" b="1" i="1" kern="1200" dirty="0">
                <a:solidFill>
                  <a:srgbClr val="FFFFFF"/>
                </a:solidFill>
                <a:latin typeface="+mj-lt"/>
                <a:ea typeface="+mj-ea"/>
                <a:cs typeface="+mj-cs"/>
              </a:rPr>
              <a:t>Wing / High Post Exchanges</a:t>
            </a:r>
          </a:p>
        </p:txBody>
      </p:sp>
      <p:pic>
        <p:nvPicPr>
          <p:cNvPr id="5" name="Picture 4">
            <a:extLst>
              <a:ext uri="{FF2B5EF4-FFF2-40B4-BE49-F238E27FC236}">
                <a16:creationId xmlns:a16="http://schemas.microsoft.com/office/drawing/2014/main" id="{98861129-C3F6-9226-DAC7-2D69FDFD39D8}"/>
              </a:ext>
            </a:extLst>
          </p:cNvPr>
          <p:cNvPicPr>
            <a:picLocks noChangeAspect="1"/>
          </p:cNvPicPr>
          <p:nvPr/>
        </p:nvPicPr>
        <p:blipFill>
          <a:blip r:embed="rId2"/>
          <a:stretch>
            <a:fillRect/>
          </a:stretch>
        </p:blipFill>
        <p:spPr>
          <a:xfrm>
            <a:off x="858164" y="1966293"/>
            <a:ext cx="10475671" cy="4452160"/>
          </a:xfrm>
          <a:prstGeom prst="rect">
            <a:avLst/>
          </a:prstGeom>
        </p:spPr>
      </p:pic>
    </p:spTree>
    <p:extLst>
      <p:ext uri="{BB962C8B-B14F-4D97-AF65-F5344CB8AC3E}">
        <p14:creationId xmlns:p14="http://schemas.microsoft.com/office/powerpoint/2010/main" val="614953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51C66A-C1EE-A0AE-3DF7-C55201A1DB61}"/>
              </a:ext>
            </a:extLst>
          </p:cNvPr>
          <p:cNvSpPr>
            <a:spLocks noGrp="1"/>
          </p:cNvSpPr>
          <p:nvPr>
            <p:ph type="title"/>
          </p:nvPr>
        </p:nvSpPr>
        <p:spPr>
          <a:xfrm>
            <a:off x="699713" y="248038"/>
            <a:ext cx="10901737" cy="1159200"/>
          </a:xfrm>
        </p:spPr>
        <p:txBody>
          <a:bodyPr vert="horz" lIns="91440" tIns="45720" rIns="91440" bIns="45720" rtlCol="0" anchor="ctr">
            <a:noAutofit/>
          </a:bodyPr>
          <a:lstStyle/>
          <a:p>
            <a:pPr algn="ctr"/>
            <a:r>
              <a:rPr lang="en-US" sz="5400" b="1" i="1" kern="1200" dirty="0">
                <a:solidFill>
                  <a:srgbClr val="FFFFFF"/>
                </a:solidFill>
                <a:latin typeface="+mj-lt"/>
                <a:ea typeface="+mj-ea"/>
                <a:cs typeface="+mj-cs"/>
              </a:rPr>
              <a:t>Zone Continuity </a:t>
            </a:r>
            <a:br>
              <a:rPr lang="en-US" sz="5400" b="1" i="1" kern="1200" dirty="0">
                <a:solidFill>
                  <a:srgbClr val="FFFFFF"/>
                </a:solidFill>
                <a:latin typeface="+mj-lt"/>
                <a:ea typeface="+mj-ea"/>
                <a:cs typeface="+mj-cs"/>
              </a:rPr>
            </a:br>
            <a:r>
              <a:rPr lang="en-US" sz="5400" b="1" i="1" kern="1200" dirty="0">
                <a:solidFill>
                  <a:srgbClr val="FFFFFF"/>
                </a:solidFill>
                <a:latin typeface="+mj-lt"/>
                <a:ea typeface="+mj-ea"/>
                <a:cs typeface="+mj-cs"/>
              </a:rPr>
              <a:t>Wing / High Post Exchanges Cont.</a:t>
            </a:r>
          </a:p>
        </p:txBody>
      </p:sp>
      <p:pic>
        <p:nvPicPr>
          <p:cNvPr id="5" name="Picture 4">
            <a:extLst>
              <a:ext uri="{FF2B5EF4-FFF2-40B4-BE49-F238E27FC236}">
                <a16:creationId xmlns:a16="http://schemas.microsoft.com/office/drawing/2014/main" id="{4D90F34A-1C67-367B-06E1-28674D0B293F}"/>
              </a:ext>
            </a:extLst>
          </p:cNvPr>
          <p:cNvPicPr>
            <a:picLocks noChangeAspect="1"/>
          </p:cNvPicPr>
          <p:nvPr/>
        </p:nvPicPr>
        <p:blipFill>
          <a:blip r:embed="rId2"/>
          <a:stretch>
            <a:fillRect/>
          </a:stretch>
        </p:blipFill>
        <p:spPr>
          <a:xfrm>
            <a:off x="6012180" y="1630542"/>
            <a:ext cx="5589270" cy="5170075"/>
          </a:xfrm>
          <a:prstGeom prst="rect">
            <a:avLst/>
          </a:prstGeom>
        </p:spPr>
      </p:pic>
      <p:sp>
        <p:nvSpPr>
          <p:cNvPr id="3" name="TextBox 2">
            <a:extLst>
              <a:ext uri="{FF2B5EF4-FFF2-40B4-BE49-F238E27FC236}">
                <a16:creationId xmlns:a16="http://schemas.microsoft.com/office/drawing/2014/main" id="{7CFC39EF-A972-FE96-B3C2-5FE4DB6EA128}"/>
              </a:ext>
            </a:extLst>
          </p:cNvPr>
          <p:cNvSpPr txBox="1"/>
          <p:nvPr/>
        </p:nvSpPr>
        <p:spPr>
          <a:xfrm>
            <a:off x="308611" y="2388870"/>
            <a:ext cx="4457700" cy="2677656"/>
          </a:xfrm>
          <a:prstGeom prst="rect">
            <a:avLst/>
          </a:prstGeom>
          <a:noFill/>
        </p:spPr>
        <p:txBody>
          <a:bodyPr wrap="square" rtlCol="0">
            <a:spAutoFit/>
          </a:bodyPr>
          <a:lstStyle/>
          <a:p>
            <a:r>
              <a:rPr lang="en-US" sz="2800" dirty="0"/>
              <a:t>Any wing to top pass initiates the exchange with the high post</a:t>
            </a:r>
          </a:p>
          <a:p>
            <a:endParaRPr lang="en-US" sz="2800" dirty="0"/>
          </a:p>
          <a:p>
            <a:r>
              <a:rPr lang="en-US" sz="2800" dirty="0"/>
              <a:t>Similar to John Beilein’s zone offense at Michigan</a:t>
            </a:r>
          </a:p>
        </p:txBody>
      </p:sp>
    </p:spTree>
    <p:extLst>
      <p:ext uri="{BB962C8B-B14F-4D97-AF65-F5344CB8AC3E}">
        <p14:creationId xmlns:p14="http://schemas.microsoft.com/office/powerpoint/2010/main" val="2543399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03AFDE-5D40-97AE-A6A0-CAC6FA9BEDA5}"/>
              </a:ext>
            </a:extLst>
          </p:cNvPr>
          <p:cNvSpPr>
            <a:spLocks noGrp="1"/>
          </p:cNvSpPr>
          <p:nvPr>
            <p:ph type="title"/>
          </p:nvPr>
        </p:nvSpPr>
        <p:spPr>
          <a:xfrm>
            <a:off x="-181508" y="207554"/>
            <a:ext cx="12555011" cy="1159200"/>
          </a:xfrm>
        </p:spPr>
        <p:txBody>
          <a:bodyPr vert="horz" lIns="91440" tIns="45720" rIns="91440" bIns="45720" rtlCol="0" anchor="ctr">
            <a:noAutofit/>
          </a:bodyPr>
          <a:lstStyle/>
          <a:p>
            <a:pPr algn="ctr"/>
            <a:r>
              <a:rPr lang="en-US" sz="5400" b="1" i="1" kern="1200" dirty="0">
                <a:solidFill>
                  <a:srgbClr val="FFFFFF"/>
                </a:solidFill>
                <a:latin typeface="+mj-lt"/>
                <a:ea typeface="+mj-ea"/>
                <a:cs typeface="+mj-cs"/>
              </a:rPr>
              <a:t>Zone Continuity - Short Corner Entry</a:t>
            </a:r>
          </a:p>
        </p:txBody>
      </p:sp>
      <p:pic>
        <p:nvPicPr>
          <p:cNvPr id="5" name="Picture 4">
            <a:extLst>
              <a:ext uri="{FF2B5EF4-FFF2-40B4-BE49-F238E27FC236}">
                <a16:creationId xmlns:a16="http://schemas.microsoft.com/office/drawing/2014/main" id="{8B6E7ACA-73AF-E263-1938-1F9C32BE9E33}"/>
              </a:ext>
            </a:extLst>
          </p:cNvPr>
          <p:cNvPicPr>
            <a:picLocks noChangeAspect="1"/>
          </p:cNvPicPr>
          <p:nvPr/>
        </p:nvPicPr>
        <p:blipFill>
          <a:blip r:embed="rId2"/>
          <a:stretch>
            <a:fillRect/>
          </a:stretch>
        </p:blipFill>
        <p:spPr>
          <a:xfrm>
            <a:off x="6095997" y="1574558"/>
            <a:ext cx="5407451" cy="5283690"/>
          </a:xfrm>
          <a:prstGeom prst="rect">
            <a:avLst/>
          </a:prstGeom>
        </p:spPr>
      </p:pic>
      <p:sp>
        <p:nvSpPr>
          <p:cNvPr id="3" name="TextBox 2">
            <a:extLst>
              <a:ext uri="{FF2B5EF4-FFF2-40B4-BE49-F238E27FC236}">
                <a16:creationId xmlns:a16="http://schemas.microsoft.com/office/drawing/2014/main" id="{F3131F93-B0C0-8602-F4CE-5EC7F04D5511}"/>
              </a:ext>
            </a:extLst>
          </p:cNvPr>
          <p:cNvSpPr txBox="1"/>
          <p:nvPr/>
        </p:nvSpPr>
        <p:spPr>
          <a:xfrm>
            <a:off x="311360" y="2274838"/>
            <a:ext cx="5514131" cy="2677656"/>
          </a:xfrm>
          <a:prstGeom prst="rect">
            <a:avLst/>
          </a:prstGeom>
          <a:noFill/>
        </p:spPr>
        <p:txBody>
          <a:bodyPr wrap="square" rtlCol="0">
            <a:spAutoFit/>
          </a:bodyPr>
          <a:lstStyle/>
          <a:p>
            <a:r>
              <a:rPr lang="en-US" sz="2800" dirty="0"/>
              <a:t>We want to be very aggressive on any short-corner catch and allow for two options: </a:t>
            </a:r>
          </a:p>
          <a:p>
            <a:endParaRPr lang="en-US" sz="2800" dirty="0"/>
          </a:p>
          <a:p>
            <a:r>
              <a:rPr lang="en-US" sz="2800" dirty="0"/>
              <a:t>- Pass to High-Post diving to the rim</a:t>
            </a:r>
          </a:p>
          <a:p>
            <a:r>
              <a:rPr lang="en-US" sz="2800" dirty="0"/>
              <a:t>- Drive baseline</a:t>
            </a:r>
          </a:p>
        </p:txBody>
      </p:sp>
    </p:spTree>
    <p:extLst>
      <p:ext uri="{BB962C8B-B14F-4D97-AF65-F5344CB8AC3E}">
        <p14:creationId xmlns:p14="http://schemas.microsoft.com/office/powerpoint/2010/main" val="1812272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5A0BB-6B7C-172E-38DA-8494E7730158}"/>
              </a:ext>
            </a:extLst>
          </p:cNvPr>
          <p:cNvSpPr>
            <a:spLocks noGrp="1"/>
          </p:cNvSpPr>
          <p:nvPr>
            <p:ph type="title"/>
          </p:nvPr>
        </p:nvSpPr>
        <p:spPr>
          <a:xfrm>
            <a:off x="1399508" y="138622"/>
            <a:ext cx="9392977" cy="1159200"/>
          </a:xfrm>
        </p:spPr>
        <p:txBody>
          <a:bodyPr vert="horz" lIns="91440" tIns="45720" rIns="91440" bIns="45720" rtlCol="0" anchor="ctr">
            <a:noAutofit/>
          </a:bodyPr>
          <a:lstStyle/>
          <a:p>
            <a:r>
              <a:rPr lang="en-US" sz="5400" b="1" i="1" kern="1200" dirty="0">
                <a:solidFill>
                  <a:srgbClr val="FFFFFF"/>
                </a:solidFill>
                <a:latin typeface="+mj-lt"/>
                <a:ea typeface="+mj-ea"/>
                <a:cs typeface="+mj-cs"/>
              </a:rPr>
              <a:t>Zone Continuity – High Post Entry</a:t>
            </a:r>
          </a:p>
        </p:txBody>
      </p:sp>
      <p:pic>
        <p:nvPicPr>
          <p:cNvPr id="5" name="Picture 4">
            <a:extLst>
              <a:ext uri="{FF2B5EF4-FFF2-40B4-BE49-F238E27FC236}">
                <a16:creationId xmlns:a16="http://schemas.microsoft.com/office/drawing/2014/main" id="{FE5F33FB-946C-BD85-52B4-EABC1BEEE0CD}"/>
              </a:ext>
            </a:extLst>
          </p:cNvPr>
          <p:cNvPicPr>
            <a:picLocks noChangeAspect="1"/>
          </p:cNvPicPr>
          <p:nvPr/>
        </p:nvPicPr>
        <p:blipFill>
          <a:blip r:embed="rId2"/>
          <a:stretch>
            <a:fillRect/>
          </a:stretch>
        </p:blipFill>
        <p:spPr>
          <a:xfrm>
            <a:off x="278128" y="1738275"/>
            <a:ext cx="11635739" cy="5119725"/>
          </a:xfrm>
          <a:prstGeom prst="rect">
            <a:avLst/>
          </a:prstGeom>
        </p:spPr>
      </p:pic>
    </p:spTree>
    <p:extLst>
      <p:ext uri="{BB962C8B-B14F-4D97-AF65-F5344CB8AC3E}">
        <p14:creationId xmlns:p14="http://schemas.microsoft.com/office/powerpoint/2010/main" val="3432488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29CCD-F2F1-FE87-BDA2-396217E24E92}"/>
              </a:ext>
            </a:extLst>
          </p:cNvPr>
          <p:cNvSpPr>
            <a:spLocks noGrp="1"/>
          </p:cNvSpPr>
          <p:nvPr>
            <p:ph type="title"/>
          </p:nvPr>
        </p:nvSpPr>
        <p:spPr>
          <a:xfrm>
            <a:off x="1377697" y="278535"/>
            <a:ext cx="9895951" cy="1033669"/>
          </a:xfrm>
        </p:spPr>
        <p:txBody>
          <a:bodyPr>
            <a:normAutofit/>
          </a:bodyPr>
          <a:lstStyle/>
          <a:p>
            <a:pPr algn="ctr"/>
            <a:r>
              <a:rPr lang="en-US" sz="5400" b="1" i="1" dirty="0">
                <a:solidFill>
                  <a:srgbClr val="FFFFFF"/>
                </a:solidFill>
              </a:rPr>
              <a:t>Our Playbook (Move) – M2M</a:t>
            </a:r>
          </a:p>
        </p:txBody>
      </p:sp>
      <p:sp>
        <p:nvSpPr>
          <p:cNvPr id="3" name="Content Placeholder 2">
            <a:extLst>
              <a:ext uri="{FF2B5EF4-FFF2-40B4-BE49-F238E27FC236}">
                <a16:creationId xmlns:a16="http://schemas.microsoft.com/office/drawing/2014/main" id="{034D5917-612A-3C64-6284-D45F2B7392A9}"/>
              </a:ext>
            </a:extLst>
          </p:cNvPr>
          <p:cNvSpPr>
            <a:spLocks noGrp="1"/>
          </p:cNvSpPr>
          <p:nvPr>
            <p:ph idx="1"/>
          </p:nvPr>
        </p:nvSpPr>
        <p:spPr>
          <a:xfrm>
            <a:off x="459350" y="2122812"/>
            <a:ext cx="5222993" cy="3683358"/>
          </a:xfrm>
        </p:spPr>
        <p:txBody>
          <a:bodyPr anchor="ctr">
            <a:normAutofit fontScale="92500" lnSpcReduction="10000"/>
          </a:bodyPr>
          <a:lstStyle/>
          <a:p>
            <a:pPr marL="0" indent="0">
              <a:buNone/>
            </a:pPr>
            <a:r>
              <a:rPr lang="en-US" sz="3200" dirty="0"/>
              <a:t>4-Out, 1-In Alignment</a:t>
            </a:r>
          </a:p>
          <a:p>
            <a:pPr marL="0" indent="0">
              <a:buNone/>
            </a:pPr>
            <a:r>
              <a:rPr lang="en-US" sz="2400" dirty="0"/>
              <a:t>  -Dribble Drive Principles </a:t>
            </a:r>
          </a:p>
          <a:p>
            <a:pPr marL="0" indent="0">
              <a:buNone/>
            </a:pPr>
            <a:r>
              <a:rPr lang="en-US" sz="2400" dirty="0"/>
              <a:t>  -Limit Consecutive Drives</a:t>
            </a:r>
          </a:p>
          <a:p>
            <a:endParaRPr lang="en-US" sz="3200" dirty="0"/>
          </a:p>
          <a:p>
            <a:pPr marL="0" indent="0">
              <a:buNone/>
            </a:pPr>
            <a:r>
              <a:rPr lang="en-US" sz="3200" dirty="0"/>
              <a:t>Simple Rules + Scoring Actions</a:t>
            </a:r>
          </a:p>
          <a:p>
            <a:pPr marL="457200" lvl="1" indent="0">
              <a:buNone/>
            </a:pPr>
            <a:r>
              <a:rPr lang="en-US" dirty="0"/>
              <a:t>Great Positioning + Spacing</a:t>
            </a:r>
          </a:p>
          <a:p>
            <a:pPr marL="457200" lvl="1" indent="0">
              <a:buNone/>
            </a:pPr>
            <a:r>
              <a:rPr lang="en-US" dirty="0"/>
              <a:t>0.5 Decision Making – No Triple Threat</a:t>
            </a:r>
          </a:p>
          <a:p>
            <a:pPr marL="457200" lvl="1" indent="0">
              <a:buNone/>
            </a:pPr>
            <a:r>
              <a:rPr lang="en-US" dirty="0"/>
              <a:t>You’re either attacking space or creating space</a:t>
            </a:r>
          </a:p>
        </p:txBody>
      </p:sp>
      <p:pic>
        <p:nvPicPr>
          <p:cNvPr id="5" name="Picture 4">
            <a:extLst>
              <a:ext uri="{FF2B5EF4-FFF2-40B4-BE49-F238E27FC236}">
                <a16:creationId xmlns:a16="http://schemas.microsoft.com/office/drawing/2014/main" id="{9A5EA5B3-379B-7BAE-9AC9-5F1EE42536EE}"/>
              </a:ext>
            </a:extLst>
          </p:cNvPr>
          <p:cNvPicPr>
            <a:picLocks noChangeAspect="1"/>
          </p:cNvPicPr>
          <p:nvPr/>
        </p:nvPicPr>
        <p:blipFill>
          <a:blip r:embed="rId2"/>
          <a:stretch>
            <a:fillRect/>
          </a:stretch>
        </p:blipFill>
        <p:spPr>
          <a:xfrm>
            <a:off x="6918268" y="1875967"/>
            <a:ext cx="4661382" cy="4383192"/>
          </a:xfrm>
          <a:prstGeom prst="rect">
            <a:avLst/>
          </a:prstGeom>
        </p:spPr>
      </p:pic>
    </p:spTree>
    <p:extLst>
      <p:ext uri="{BB962C8B-B14F-4D97-AF65-F5344CB8AC3E}">
        <p14:creationId xmlns:p14="http://schemas.microsoft.com/office/powerpoint/2010/main" val="2294847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63CC98-243E-F3BD-AC3C-5775ABA355CE}"/>
              </a:ext>
            </a:extLst>
          </p:cNvPr>
          <p:cNvSpPr>
            <a:spLocks noGrp="1"/>
          </p:cNvSpPr>
          <p:nvPr>
            <p:ph type="title"/>
          </p:nvPr>
        </p:nvSpPr>
        <p:spPr>
          <a:xfrm>
            <a:off x="466722" y="586855"/>
            <a:ext cx="3201366" cy="3387497"/>
          </a:xfrm>
        </p:spPr>
        <p:txBody>
          <a:bodyPr anchor="b">
            <a:normAutofit/>
          </a:bodyPr>
          <a:lstStyle/>
          <a:p>
            <a:pPr algn="ctr"/>
            <a:r>
              <a:rPr lang="en-US" sz="5400" b="1" i="1" dirty="0">
                <a:solidFill>
                  <a:srgbClr val="FFFFFF"/>
                </a:solidFill>
              </a:rPr>
              <a:t>4</a:t>
            </a:r>
            <a:r>
              <a:rPr lang="en-US" sz="5400" b="1" i="1" baseline="30000" dirty="0">
                <a:solidFill>
                  <a:srgbClr val="FFFFFF"/>
                </a:solidFill>
              </a:rPr>
              <a:t>th</a:t>
            </a:r>
            <a:r>
              <a:rPr lang="en-US" sz="5400" b="1" i="1" dirty="0">
                <a:solidFill>
                  <a:srgbClr val="FFFFFF"/>
                </a:solidFill>
              </a:rPr>
              <a:t> Phase Execute</a:t>
            </a:r>
          </a:p>
        </p:txBody>
      </p:sp>
      <p:sp>
        <p:nvSpPr>
          <p:cNvPr id="3" name="Content Placeholder 2">
            <a:extLst>
              <a:ext uri="{FF2B5EF4-FFF2-40B4-BE49-F238E27FC236}">
                <a16:creationId xmlns:a16="http://schemas.microsoft.com/office/drawing/2014/main" id="{D155C591-DC09-61F5-E7E4-7F5BDFBFAA55}"/>
              </a:ext>
            </a:extLst>
          </p:cNvPr>
          <p:cNvSpPr>
            <a:spLocks noGrp="1"/>
          </p:cNvSpPr>
          <p:nvPr>
            <p:ph idx="1"/>
          </p:nvPr>
        </p:nvSpPr>
        <p:spPr>
          <a:xfrm>
            <a:off x="4698858" y="666114"/>
            <a:ext cx="6555347" cy="5546047"/>
          </a:xfrm>
        </p:spPr>
        <p:txBody>
          <a:bodyPr anchor="ctr">
            <a:normAutofit lnSpcReduction="10000"/>
          </a:bodyPr>
          <a:lstStyle/>
          <a:p>
            <a:pPr marL="0" indent="0">
              <a:buNone/>
            </a:pPr>
            <a:r>
              <a:rPr lang="en-US" dirty="0"/>
              <a:t>Set plays that should not be altered</a:t>
            </a:r>
          </a:p>
          <a:p>
            <a:endParaRPr lang="en-US" dirty="0"/>
          </a:p>
          <a:p>
            <a:pPr marL="0" indent="0">
              <a:buNone/>
            </a:pPr>
            <a:r>
              <a:rPr lang="en-US" dirty="0"/>
              <a:t>Looking for a specific opportunity for a specific player</a:t>
            </a:r>
          </a:p>
          <a:p>
            <a:endParaRPr lang="en-US" dirty="0"/>
          </a:p>
          <a:p>
            <a:pPr marL="0" indent="0">
              <a:buNone/>
            </a:pPr>
            <a:r>
              <a:rPr lang="en-US" dirty="0"/>
              <a:t>Almost always utilized in dead ball situations</a:t>
            </a:r>
          </a:p>
          <a:p>
            <a:pPr marL="0" indent="0">
              <a:buNone/>
            </a:pPr>
            <a:endParaRPr lang="en-US" dirty="0"/>
          </a:p>
          <a:p>
            <a:pPr marL="0" indent="0">
              <a:buNone/>
            </a:pPr>
            <a:r>
              <a:rPr lang="en-US" dirty="0"/>
              <a:t>Typically, does not flow into our continuity</a:t>
            </a:r>
          </a:p>
          <a:p>
            <a:pPr marL="0" indent="0">
              <a:buNone/>
            </a:pPr>
            <a:endParaRPr lang="en-US" dirty="0"/>
          </a:p>
          <a:p>
            <a:pPr marL="0" indent="0">
              <a:buNone/>
            </a:pPr>
            <a:r>
              <a:rPr lang="en-US" dirty="0"/>
              <a:t>We like to save our best “Execute” play for when the opposing team changes their defense</a:t>
            </a:r>
          </a:p>
          <a:p>
            <a:pPr marL="0" indent="0">
              <a:buNone/>
            </a:pPr>
            <a:endParaRPr lang="en-US" sz="2400" dirty="0"/>
          </a:p>
        </p:txBody>
      </p:sp>
    </p:spTree>
    <p:extLst>
      <p:ext uri="{BB962C8B-B14F-4D97-AF65-F5344CB8AC3E}">
        <p14:creationId xmlns:p14="http://schemas.microsoft.com/office/powerpoint/2010/main" val="3030978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ACF56-C153-451A-F9EE-DCF28EC43908}"/>
              </a:ext>
            </a:extLst>
          </p:cNvPr>
          <p:cNvSpPr>
            <a:spLocks noGrp="1"/>
          </p:cNvSpPr>
          <p:nvPr>
            <p:ph type="title"/>
          </p:nvPr>
        </p:nvSpPr>
        <p:spPr>
          <a:xfrm>
            <a:off x="699713" y="248038"/>
            <a:ext cx="9701587" cy="1159200"/>
          </a:xfrm>
        </p:spPr>
        <p:txBody>
          <a:bodyPr vert="horz" lIns="91440" tIns="45720" rIns="91440" bIns="45720" rtlCol="0" anchor="ctr">
            <a:noAutofit/>
          </a:bodyPr>
          <a:lstStyle/>
          <a:p>
            <a:pPr algn="ctr"/>
            <a:r>
              <a:rPr lang="en-US" sz="5400" b="1" i="1" kern="1200" dirty="0">
                <a:solidFill>
                  <a:srgbClr val="FFFFFF"/>
                </a:solidFill>
                <a:latin typeface="+mj-lt"/>
                <a:ea typeface="+mj-ea"/>
                <a:cs typeface="+mj-cs"/>
              </a:rPr>
              <a:t>Our Playbook – Execute v Zone</a:t>
            </a:r>
            <a:br>
              <a:rPr lang="en-US" sz="5400" b="1" i="1" kern="1200" dirty="0">
                <a:solidFill>
                  <a:srgbClr val="FFFFFF"/>
                </a:solidFill>
                <a:latin typeface="+mj-lt"/>
                <a:ea typeface="+mj-ea"/>
                <a:cs typeface="+mj-cs"/>
              </a:rPr>
            </a:br>
            <a:r>
              <a:rPr lang="en-US" sz="5400" b="1" i="1" kern="1200" dirty="0">
                <a:solidFill>
                  <a:srgbClr val="FFFFFF"/>
                </a:solidFill>
                <a:latin typeface="+mj-lt"/>
                <a:ea typeface="+mj-ea"/>
                <a:cs typeface="+mj-cs"/>
              </a:rPr>
              <a:t>“Slide”</a:t>
            </a:r>
          </a:p>
        </p:txBody>
      </p:sp>
      <p:pic>
        <p:nvPicPr>
          <p:cNvPr id="5" name="Picture 4">
            <a:extLst>
              <a:ext uri="{FF2B5EF4-FFF2-40B4-BE49-F238E27FC236}">
                <a16:creationId xmlns:a16="http://schemas.microsoft.com/office/drawing/2014/main" id="{5E0CC59A-8772-4CCD-7EA4-9113D41C01AE}"/>
              </a:ext>
            </a:extLst>
          </p:cNvPr>
          <p:cNvPicPr>
            <a:picLocks noChangeAspect="1"/>
          </p:cNvPicPr>
          <p:nvPr/>
        </p:nvPicPr>
        <p:blipFill>
          <a:blip r:embed="rId2"/>
          <a:stretch>
            <a:fillRect/>
          </a:stretch>
        </p:blipFill>
        <p:spPr>
          <a:xfrm>
            <a:off x="507972" y="1832200"/>
            <a:ext cx="11176056" cy="4777762"/>
          </a:xfrm>
          <a:prstGeom prst="rect">
            <a:avLst/>
          </a:prstGeom>
        </p:spPr>
      </p:pic>
    </p:spTree>
    <p:extLst>
      <p:ext uri="{BB962C8B-B14F-4D97-AF65-F5344CB8AC3E}">
        <p14:creationId xmlns:p14="http://schemas.microsoft.com/office/powerpoint/2010/main" val="311076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A0C806-47C4-1CD2-08D0-4F4ED9D2AD7B}"/>
              </a:ext>
            </a:extLst>
          </p:cNvPr>
          <p:cNvSpPr>
            <a:spLocks noGrp="1"/>
          </p:cNvSpPr>
          <p:nvPr>
            <p:ph type="title"/>
          </p:nvPr>
        </p:nvSpPr>
        <p:spPr>
          <a:xfrm>
            <a:off x="1371599" y="294538"/>
            <a:ext cx="9895951" cy="1033669"/>
          </a:xfrm>
        </p:spPr>
        <p:txBody>
          <a:bodyPr>
            <a:normAutofit/>
          </a:bodyPr>
          <a:lstStyle/>
          <a:p>
            <a:r>
              <a:rPr lang="en-US" sz="5400" b="1" i="1" dirty="0">
                <a:solidFill>
                  <a:srgbClr val="FFFFFF"/>
                </a:solidFill>
              </a:rPr>
              <a:t>1</a:t>
            </a:r>
            <a:r>
              <a:rPr lang="en-US" sz="5400" b="1" i="1" baseline="30000" dirty="0">
                <a:solidFill>
                  <a:srgbClr val="FFFFFF"/>
                </a:solidFill>
              </a:rPr>
              <a:t>st</a:t>
            </a:r>
            <a:r>
              <a:rPr lang="en-US" sz="5400" b="1" i="1" dirty="0">
                <a:solidFill>
                  <a:srgbClr val="FFFFFF"/>
                </a:solidFill>
              </a:rPr>
              <a:t> Phase = Go </a:t>
            </a:r>
          </a:p>
        </p:txBody>
      </p:sp>
      <p:sp>
        <p:nvSpPr>
          <p:cNvPr id="3" name="Content Placeholder 2">
            <a:extLst>
              <a:ext uri="{FF2B5EF4-FFF2-40B4-BE49-F238E27FC236}">
                <a16:creationId xmlns:a16="http://schemas.microsoft.com/office/drawing/2014/main" id="{B122B98F-A5F9-436C-525F-541F14C49C12}"/>
              </a:ext>
            </a:extLst>
          </p:cNvPr>
          <p:cNvSpPr>
            <a:spLocks noGrp="1"/>
          </p:cNvSpPr>
          <p:nvPr>
            <p:ph idx="1"/>
          </p:nvPr>
        </p:nvSpPr>
        <p:spPr>
          <a:xfrm>
            <a:off x="230881" y="1552924"/>
            <a:ext cx="7509314" cy="5010538"/>
          </a:xfrm>
        </p:spPr>
        <p:txBody>
          <a:bodyPr anchor="ctr">
            <a:normAutofit/>
          </a:bodyPr>
          <a:lstStyle/>
          <a:p>
            <a:pPr marL="0" indent="0">
              <a:buNone/>
            </a:pPr>
            <a:r>
              <a:rPr lang="en-US" sz="2400" dirty="0"/>
              <a:t>“Go” is our Transition Offense using our numbered break</a:t>
            </a:r>
          </a:p>
          <a:p>
            <a:pPr marL="457200" lvl="1" indent="0">
              <a:buNone/>
            </a:pPr>
            <a:endParaRPr lang="en-US" dirty="0"/>
          </a:p>
          <a:p>
            <a:pPr marL="0" indent="0">
              <a:buNone/>
            </a:pPr>
            <a:r>
              <a:rPr lang="en-US" sz="2400" dirty="0"/>
              <a:t>Ability to adjust quickly to attack pressure</a:t>
            </a:r>
          </a:p>
          <a:p>
            <a:pPr marL="457200" lvl="1" indent="0">
              <a:buNone/>
            </a:pPr>
            <a:r>
              <a:rPr lang="en-US" dirty="0"/>
              <a:t>“Bingo” call</a:t>
            </a:r>
          </a:p>
          <a:p>
            <a:pPr marL="457200" lvl="1" indent="0">
              <a:buNone/>
            </a:pPr>
            <a:endParaRPr lang="en-US" dirty="0"/>
          </a:p>
          <a:p>
            <a:pPr marL="0" indent="0">
              <a:buNone/>
            </a:pPr>
            <a:r>
              <a:rPr lang="en-US" sz="2400" dirty="0"/>
              <a:t>Hunt the 2 v 1</a:t>
            </a:r>
          </a:p>
          <a:p>
            <a:pPr marL="457200" lvl="1" indent="0">
              <a:buNone/>
            </a:pPr>
            <a:r>
              <a:rPr lang="en-US" dirty="0"/>
              <a:t>We want to turn every numbers advantage into a 2 v 1 situation that leads to a shot or a long closeout </a:t>
            </a:r>
          </a:p>
          <a:p>
            <a:pPr lvl="1"/>
            <a:endParaRPr lang="en-US" sz="1100" dirty="0"/>
          </a:p>
          <a:p>
            <a:endParaRPr lang="en-US" sz="1100" dirty="0"/>
          </a:p>
        </p:txBody>
      </p:sp>
      <p:pic>
        <p:nvPicPr>
          <p:cNvPr id="4" name="Picture 3">
            <a:extLst>
              <a:ext uri="{FF2B5EF4-FFF2-40B4-BE49-F238E27FC236}">
                <a16:creationId xmlns:a16="http://schemas.microsoft.com/office/drawing/2014/main" id="{C7D795C3-5BEE-3823-1566-83D00598CE3E}"/>
              </a:ext>
            </a:extLst>
          </p:cNvPr>
          <p:cNvPicPr>
            <a:picLocks noChangeAspect="1"/>
          </p:cNvPicPr>
          <p:nvPr/>
        </p:nvPicPr>
        <p:blipFill>
          <a:blip r:embed="rId2"/>
          <a:stretch>
            <a:fillRect/>
          </a:stretch>
        </p:blipFill>
        <p:spPr>
          <a:xfrm>
            <a:off x="7971075" y="479424"/>
            <a:ext cx="3686969" cy="5899152"/>
          </a:xfrm>
          <a:prstGeom prst="rect">
            <a:avLst/>
          </a:prstGeom>
        </p:spPr>
      </p:pic>
    </p:spTree>
    <p:extLst>
      <p:ext uri="{BB962C8B-B14F-4D97-AF65-F5344CB8AC3E}">
        <p14:creationId xmlns:p14="http://schemas.microsoft.com/office/powerpoint/2010/main" val="2059499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B7ECCD-D76D-5B0D-A0D6-ACC7F1E192B5}"/>
              </a:ext>
            </a:extLst>
          </p:cNvPr>
          <p:cNvSpPr>
            <a:spLocks noGrp="1"/>
          </p:cNvSpPr>
          <p:nvPr>
            <p:ph type="title"/>
          </p:nvPr>
        </p:nvSpPr>
        <p:spPr>
          <a:xfrm>
            <a:off x="699713" y="248038"/>
            <a:ext cx="10193077" cy="1159200"/>
          </a:xfrm>
        </p:spPr>
        <p:txBody>
          <a:bodyPr vert="horz" lIns="91440" tIns="45720" rIns="91440" bIns="45720" rtlCol="0" anchor="ctr">
            <a:noAutofit/>
          </a:bodyPr>
          <a:lstStyle/>
          <a:p>
            <a:pPr algn="ctr"/>
            <a:r>
              <a:rPr lang="en-US" sz="5400" b="1" i="1" kern="1200" dirty="0">
                <a:solidFill>
                  <a:srgbClr val="FFFFFF"/>
                </a:solidFill>
                <a:latin typeface="+mj-lt"/>
                <a:ea typeface="+mj-ea"/>
                <a:cs typeface="+mj-cs"/>
              </a:rPr>
              <a:t>Our Playbook – Execute vs Zone</a:t>
            </a:r>
            <a:br>
              <a:rPr lang="en-US" sz="5400" b="1" i="1" kern="1200" dirty="0">
                <a:solidFill>
                  <a:srgbClr val="FFFFFF"/>
                </a:solidFill>
                <a:latin typeface="+mj-lt"/>
                <a:ea typeface="+mj-ea"/>
                <a:cs typeface="+mj-cs"/>
              </a:rPr>
            </a:br>
            <a:r>
              <a:rPr lang="en-US" sz="5400" b="1" i="1" kern="1200" dirty="0">
                <a:solidFill>
                  <a:srgbClr val="FFFFFF"/>
                </a:solidFill>
                <a:latin typeface="+mj-lt"/>
                <a:ea typeface="+mj-ea"/>
                <a:cs typeface="+mj-cs"/>
              </a:rPr>
              <a:t>“Slide” Cont.</a:t>
            </a:r>
          </a:p>
        </p:txBody>
      </p:sp>
      <p:pic>
        <p:nvPicPr>
          <p:cNvPr id="5" name="Picture 4">
            <a:extLst>
              <a:ext uri="{FF2B5EF4-FFF2-40B4-BE49-F238E27FC236}">
                <a16:creationId xmlns:a16="http://schemas.microsoft.com/office/drawing/2014/main" id="{7A72CAD2-5C1A-89BD-0921-BE7359C6B6AB}"/>
              </a:ext>
            </a:extLst>
          </p:cNvPr>
          <p:cNvPicPr>
            <a:picLocks noChangeAspect="1"/>
          </p:cNvPicPr>
          <p:nvPr/>
        </p:nvPicPr>
        <p:blipFill>
          <a:blip r:embed="rId2"/>
          <a:stretch>
            <a:fillRect/>
          </a:stretch>
        </p:blipFill>
        <p:spPr>
          <a:xfrm>
            <a:off x="3312793" y="1574310"/>
            <a:ext cx="5566410" cy="5190678"/>
          </a:xfrm>
          <a:prstGeom prst="rect">
            <a:avLst/>
          </a:prstGeom>
        </p:spPr>
      </p:pic>
    </p:spTree>
    <p:extLst>
      <p:ext uri="{BB962C8B-B14F-4D97-AF65-F5344CB8AC3E}">
        <p14:creationId xmlns:p14="http://schemas.microsoft.com/office/powerpoint/2010/main" val="1103497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07855B-4AFB-E029-965F-1833414DD24C}"/>
              </a:ext>
            </a:extLst>
          </p:cNvPr>
          <p:cNvSpPr>
            <a:spLocks noGrp="1"/>
          </p:cNvSpPr>
          <p:nvPr>
            <p:ph type="title"/>
          </p:nvPr>
        </p:nvSpPr>
        <p:spPr>
          <a:xfrm>
            <a:off x="699713" y="248038"/>
            <a:ext cx="9804457" cy="1159200"/>
          </a:xfrm>
        </p:spPr>
        <p:txBody>
          <a:bodyPr vert="horz" lIns="91440" tIns="45720" rIns="91440" bIns="45720" rtlCol="0" anchor="ctr">
            <a:noAutofit/>
          </a:bodyPr>
          <a:lstStyle/>
          <a:p>
            <a:pPr algn="ctr"/>
            <a:r>
              <a:rPr lang="en-US" sz="5400" b="1" i="1" kern="1200" dirty="0">
                <a:solidFill>
                  <a:srgbClr val="FFFFFF"/>
                </a:solidFill>
                <a:latin typeface="+mj-lt"/>
                <a:ea typeface="+mj-ea"/>
                <a:cs typeface="+mj-cs"/>
              </a:rPr>
              <a:t>Our Playbook – Execute vs M2M</a:t>
            </a:r>
            <a:br>
              <a:rPr lang="en-US" sz="5400" b="1" i="1" kern="1200" dirty="0">
                <a:solidFill>
                  <a:srgbClr val="FFFFFF"/>
                </a:solidFill>
                <a:latin typeface="+mj-lt"/>
                <a:ea typeface="+mj-ea"/>
                <a:cs typeface="+mj-cs"/>
              </a:rPr>
            </a:br>
            <a:r>
              <a:rPr lang="en-US" sz="5400" b="1" i="1" kern="1200" dirty="0">
                <a:solidFill>
                  <a:srgbClr val="FFFFFF"/>
                </a:solidFill>
                <a:latin typeface="+mj-lt"/>
                <a:ea typeface="+mj-ea"/>
                <a:cs typeface="+mj-cs"/>
              </a:rPr>
              <a:t>“Jersey”</a:t>
            </a:r>
          </a:p>
        </p:txBody>
      </p:sp>
      <p:pic>
        <p:nvPicPr>
          <p:cNvPr id="5" name="Picture 4">
            <a:extLst>
              <a:ext uri="{FF2B5EF4-FFF2-40B4-BE49-F238E27FC236}">
                <a16:creationId xmlns:a16="http://schemas.microsoft.com/office/drawing/2014/main" id="{700F6D4A-EA60-6EAE-598C-A1350BE09586}"/>
              </a:ext>
            </a:extLst>
          </p:cNvPr>
          <p:cNvPicPr>
            <a:picLocks noChangeAspect="1"/>
          </p:cNvPicPr>
          <p:nvPr/>
        </p:nvPicPr>
        <p:blipFill>
          <a:blip r:embed="rId2"/>
          <a:stretch>
            <a:fillRect/>
          </a:stretch>
        </p:blipFill>
        <p:spPr>
          <a:xfrm>
            <a:off x="626745" y="1634862"/>
            <a:ext cx="10938510" cy="5223138"/>
          </a:xfrm>
          <a:prstGeom prst="rect">
            <a:avLst/>
          </a:prstGeom>
        </p:spPr>
      </p:pic>
    </p:spTree>
    <p:extLst>
      <p:ext uri="{BB962C8B-B14F-4D97-AF65-F5344CB8AC3E}">
        <p14:creationId xmlns:p14="http://schemas.microsoft.com/office/powerpoint/2010/main" val="3912978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33ED64-CD4B-01A4-BBF8-95C5952EF744}"/>
              </a:ext>
            </a:extLst>
          </p:cNvPr>
          <p:cNvSpPr>
            <a:spLocks noGrp="1"/>
          </p:cNvSpPr>
          <p:nvPr>
            <p:ph type="title"/>
          </p:nvPr>
        </p:nvSpPr>
        <p:spPr>
          <a:xfrm>
            <a:off x="1371599" y="294538"/>
            <a:ext cx="9895951" cy="1033669"/>
          </a:xfrm>
        </p:spPr>
        <p:txBody>
          <a:bodyPr>
            <a:normAutofit/>
          </a:bodyPr>
          <a:lstStyle/>
          <a:p>
            <a:r>
              <a:rPr lang="en-US" sz="5400" b="1" i="1" dirty="0">
                <a:solidFill>
                  <a:srgbClr val="FFFFFF"/>
                </a:solidFill>
              </a:rPr>
              <a:t>Go </a:t>
            </a:r>
            <a:r>
              <a:rPr lang="en-US" sz="5400" b="1" i="1" dirty="0">
                <a:solidFill>
                  <a:srgbClr val="FFFFFF"/>
                </a:solidFill>
                <a:sym typeface="Wingdings" panose="05000000000000000000" pitchFamily="2" charset="2"/>
              </a:rPr>
              <a:t> Execute (5-Out Alignment)</a:t>
            </a:r>
            <a:endParaRPr lang="en-US" sz="5400" b="1" i="1" dirty="0">
              <a:solidFill>
                <a:srgbClr val="FFFFFF"/>
              </a:solidFill>
            </a:endParaRPr>
          </a:p>
        </p:txBody>
      </p:sp>
      <p:pic>
        <p:nvPicPr>
          <p:cNvPr id="4" name="Picture 3">
            <a:extLst>
              <a:ext uri="{FF2B5EF4-FFF2-40B4-BE49-F238E27FC236}">
                <a16:creationId xmlns:a16="http://schemas.microsoft.com/office/drawing/2014/main" id="{48195195-69E4-C2BD-4FE8-90E83042049C}"/>
              </a:ext>
            </a:extLst>
          </p:cNvPr>
          <p:cNvPicPr>
            <a:picLocks noChangeAspect="1"/>
          </p:cNvPicPr>
          <p:nvPr/>
        </p:nvPicPr>
        <p:blipFill>
          <a:blip r:embed="rId2"/>
          <a:stretch>
            <a:fillRect/>
          </a:stretch>
        </p:blipFill>
        <p:spPr>
          <a:xfrm>
            <a:off x="426847" y="1703070"/>
            <a:ext cx="11338306" cy="4780382"/>
          </a:xfrm>
          <a:prstGeom prst="rect">
            <a:avLst/>
          </a:prstGeom>
        </p:spPr>
      </p:pic>
    </p:spTree>
    <p:extLst>
      <p:ext uri="{BB962C8B-B14F-4D97-AF65-F5344CB8AC3E}">
        <p14:creationId xmlns:p14="http://schemas.microsoft.com/office/powerpoint/2010/main" val="2669140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82FC2-1215-0446-06C5-830494886D13}"/>
              </a:ext>
            </a:extLst>
          </p:cNvPr>
          <p:cNvSpPr>
            <a:spLocks noGrp="1"/>
          </p:cNvSpPr>
          <p:nvPr>
            <p:ph type="title"/>
          </p:nvPr>
        </p:nvSpPr>
        <p:spPr>
          <a:xfrm>
            <a:off x="536544" y="227493"/>
            <a:ext cx="11118907" cy="1159200"/>
          </a:xfrm>
        </p:spPr>
        <p:txBody>
          <a:bodyPr vert="horz" lIns="91440" tIns="45720" rIns="91440" bIns="45720" rtlCol="0" anchor="ctr">
            <a:noAutofit/>
          </a:bodyPr>
          <a:lstStyle/>
          <a:p>
            <a:pPr algn="ctr"/>
            <a:r>
              <a:rPr lang="en-US" sz="5400" b="1" i="1" kern="1200" dirty="0">
                <a:solidFill>
                  <a:srgbClr val="FFFFFF"/>
                </a:solidFill>
                <a:latin typeface="+mj-lt"/>
                <a:ea typeface="+mj-ea"/>
                <a:cs typeface="+mj-cs"/>
              </a:rPr>
              <a:t>Go</a:t>
            </a:r>
            <a:r>
              <a:rPr lang="en-US" sz="5400" b="1" i="1" kern="1200" dirty="0">
                <a:solidFill>
                  <a:srgbClr val="FFFFFF"/>
                </a:solidFill>
                <a:latin typeface="+mj-lt"/>
                <a:ea typeface="+mj-ea"/>
                <a:cs typeface="+mj-cs"/>
                <a:sym typeface="Wingdings" panose="05000000000000000000" pitchFamily="2" charset="2"/>
              </a:rPr>
              <a:t> Box Alignment</a:t>
            </a:r>
            <a:endParaRPr lang="en-US" sz="5400" b="1" i="1" kern="120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DE3598F3-B7FC-A555-A8F4-CA06C45C50FD}"/>
              </a:ext>
            </a:extLst>
          </p:cNvPr>
          <p:cNvPicPr>
            <a:picLocks noChangeAspect="1"/>
          </p:cNvPicPr>
          <p:nvPr/>
        </p:nvPicPr>
        <p:blipFill>
          <a:blip r:embed="rId2"/>
          <a:stretch>
            <a:fillRect/>
          </a:stretch>
        </p:blipFill>
        <p:spPr>
          <a:xfrm>
            <a:off x="858164" y="1966293"/>
            <a:ext cx="10475671" cy="4452160"/>
          </a:xfrm>
          <a:prstGeom prst="rect">
            <a:avLst/>
          </a:prstGeom>
        </p:spPr>
      </p:pic>
    </p:spTree>
    <p:extLst>
      <p:ext uri="{BB962C8B-B14F-4D97-AF65-F5344CB8AC3E}">
        <p14:creationId xmlns:p14="http://schemas.microsoft.com/office/powerpoint/2010/main" val="32557756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23700-FE47-4DEE-DABE-AAE200603101}"/>
              </a:ext>
            </a:extLst>
          </p:cNvPr>
          <p:cNvSpPr>
            <a:spLocks noGrp="1"/>
          </p:cNvSpPr>
          <p:nvPr>
            <p:ph type="title"/>
          </p:nvPr>
        </p:nvSpPr>
        <p:spPr>
          <a:xfrm>
            <a:off x="239364" y="227493"/>
            <a:ext cx="11713267" cy="1159200"/>
          </a:xfrm>
        </p:spPr>
        <p:txBody>
          <a:bodyPr vert="horz" lIns="91440" tIns="45720" rIns="91440" bIns="45720" rtlCol="0" anchor="ctr">
            <a:noAutofit/>
          </a:bodyPr>
          <a:lstStyle/>
          <a:p>
            <a:pPr algn="ctr"/>
            <a:r>
              <a:rPr lang="en-US" sz="5400" b="1" i="1" kern="1200" dirty="0">
                <a:solidFill>
                  <a:srgbClr val="FFFFFF"/>
                </a:solidFill>
                <a:latin typeface="+mj-lt"/>
                <a:ea typeface="+mj-ea"/>
                <a:cs typeface="+mj-cs"/>
              </a:rPr>
              <a:t>Go</a:t>
            </a:r>
            <a:r>
              <a:rPr lang="en-US" sz="5400" b="1" i="1" kern="1200" dirty="0">
                <a:solidFill>
                  <a:srgbClr val="FFFFFF"/>
                </a:solidFill>
                <a:latin typeface="+mj-lt"/>
                <a:ea typeface="+mj-ea"/>
                <a:cs typeface="+mj-cs"/>
                <a:sym typeface="Wingdings" panose="05000000000000000000" pitchFamily="2" charset="2"/>
              </a:rPr>
              <a:t> 3-Out, 2-In Alignment</a:t>
            </a:r>
            <a:endParaRPr lang="en-US" sz="5400" b="1" i="1" kern="120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BA310CA0-B3D8-4D64-5F43-50CE414518DB}"/>
              </a:ext>
            </a:extLst>
          </p:cNvPr>
          <p:cNvPicPr>
            <a:picLocks noChangeAspect="1"/>
          </p:cNvPicPr>
          <p:nvPr/>
        </p:nvPicPr>
        <p:blipFill>
          <a:blip r:embed="rId2"/>
          <a:stretch>
            <a:fillRect/>
          </a:stretch>
        </p:blipFill>
        <p:spPr>
          <a:xfrm>
            <a:off x="795808" y="1966293"/>
            <a:ext cx="10600383" cy="4452160"/>
          </a:xfrm>
          <a:prstGeom prst="rect">
            <a:avLst/>
          </a:prstGeom>
        </p:spPr>
      </p:pic>
    </p:spTree>
    <p:extLst>
      <p:ext uri="{BB962C8B-B14F-4D97-AF65-F5344CB8AC3E}">
        <p14:creationId xmlns:p14="http://schemas.microsoft.com/office/powerpoint/2010/main" val="2198137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6C5078-B047-FA78-DDC6-C41E8EA7DD83}"/>
              </a:ext>
            </a:extLst>
          </p:cNvPr>
          <p:cNvSpPr>
            <a:spLocks noGrp="1"/>
          </p:cNvSpPr>
          <p:nvPr>
            <p:ph type="title"/>
          </p:nvPr>
        </p:nvSpPr>
        <p:spPr>
          <a:xfrm>
            <a:off x="699713" y="248038"/>
            <a:ext cx="11324647" cy="1159200"/>
          </a:xfrm>
        </p:spPr>
        <p:txBody>
          <a:bodyPr vert="horz" lIns="91440" tIns="45720" rIns="91440" bIns="45720" rtlCol="0" anchor="ctr">
            <a:noAutofit/>
          </a:bodyPr>
          <a:lstStyle/>
          <a:p>
            <a:pPr algn="ctr"/>
            <a:r>
              <a:rPr lang="en-US" sz="5400" b="1" i="1" kern="1200" dirty="0">
                <a:solidFill>
                  <a:srgbClr val="FFFFFF"/>
                </a:solidFill>
                <a:latin typeface="+mj-lt"/>
                <a:ea typeface="+mj-ea"/>
                <a:cs typeface="+mj-cs"/>
              </a:rPr>
              <a:t>Go</a:t>
            </a:r>
            <a:r>
              <a:rPr lang="en-US" sz="5400" b="1" i="1" kern="1200" dirty="0">
                <a:solidFill>
                  <a:srgbClr val="FFFFFF"/>
                </a:solidFill>
                <a:latin typeface="+mj-lt"/>
                <a:ea typeface="+mj-ea"/>
                <a:cs typeface="+mj-cs"/>
                <a:sym typeface="Wingdings" panose="05000000000000000000" pitchFamily="2" charset="2"/>
              </a:rPr>
              <a:t> Horns Alignment</a:t>
            </a:r>
            <a:endParaRPr lang="en-US" sz="5400" b="1" i="1" kern="120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01C451E4-2B23-D8F3-1EE2-5BE1120B7F73}"/>
              </a:ext>
            </a:extLst>
          </p:cNvPr>
          <p:cNvPicPr>
            <a:picLocks noChangeAspect="1"/>
          </p:cNvPicPr>
          <p:nvPr/>
        </p:nvPicPr>
        <p:blipFill>
          <a:blip r:embed="rId2"/>
          <a:stretch>
            <a:fillRect/>
          </a:stretch>
        </p:blipFill>
        <p:spPr>
          <a:xfrm>
            <a:off x="858164" y="1966293"/>
            <a:ext cx="10475671" cy="4452160"/>
          </a:xfrm>
          <a:prstGeom prst="rect">
            <a:avLst/>
          </a:prstGeom>
        </p:spPr>
      </p:pic>
    </p:spTree>
    <p:extLst>
      <p:ext uri="{BB962C8B-B14F-4D97-AF65-F5344CB8AC3E}">
        <p14:creationId xmlns:p14="http://schemas.microsoft.com/office/powerpoint/2010/main" val="823181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4F5F00-65CD-6BBA-1B99-0CC7F6C44B33}"/>
              </a:ext>
            </a:extLst>
          </p:cNvPr>
          <p:cNvSpPr>
            <a:spLocks noGrp="1"/>
          </p:cNvSpPr>
          <p:nvPr>
            <p:ph type="title"/>
          </p:nvPr>
        </p:nvSpPr>
        <p:spPr>
          <a:xfrm>
            <a:off x="1377697" y="278535"/>
            <a:ext cx="9895951" cy="1033669"/>
          </a:xfrm>
        </p:spPr>
        <p:txBody>
          <a:bodyPr>
            <a:normAutofit/>
          </a:bodyPr>
          <a:lstStyle/>
          <a:p>
            <a:pPr algn="ctr"/>
            <a:r>
              <a:rPr lang="en-US" sz="5400" b="1" i="1" dirty="0">
                <a:solidFill>
                  <a:srgbClr val="FFFFFF"/>
                </a:solidFill>
              </a:rPr>
              <a:t>Advantages to 4 Phases</a:t>
            </a:r>
          </a:p>
        </p:txBody>
      </p:sp>
      <p:sp>
        <p:nvSpPr>
          <p:cNvPr id="3" name="Content Placeholder 2">
            <a:extLst>
              <a:ext uri="{FF2B5EF4-FFF2-40B4-BE49-F238E27FC236}">
                <a16:creationId xmlns:a16="http://schemas.microsoft.com/office/drawing/2014/main" id="{F657E484-B2F9-1E82-6211-2DE7A8DD1F1A}"/>
              </a:ext>
            </a:extLst>
          </p:cNvPr>
          <p:cNvSpPr>
            <a:spLocks noGrp="1"/>
          </p:cNvSpPr>
          <p:nvPr>
            <p:ph idx="1"/>
          </p:nvPr>
        </p:nvSpPr>
        <p:spPr>
          <a:xfrm>
            <a:off x="459350" y="2476817"/>
            <a:ext cx="9724031" cy="3683358"/>
          </a:xfrm>
        </p:spPr>
        <p:txBody>
          <a:bodyPr anchor="ctr">
            <a:noAutofit/>
          </a:bodyPr>
          <a:lstStyle/>
          <a:p>
            <a:pPr marL="0" indent="0">
              <a:buNone/>
            </a:pPr>
            <a:r>
              <a:rPr lang="en-US" sz="2400" dirty="0"/>
              <a:t>Reduce time spent implementing set plays and focus on what happens most in games</a:t>
            </a:r>
          </a:p>
          <a:p>
            <a:endParaRPr lang="en-US" sz="2400" dirty="0"/>
          </a:p>
          <a:p>
            <a:pPr marL="0" indent="0">
              <a:buNone/>
            </a:pPr>
            <a:r>
              <a:rPr lang="en-US" sz="2400" dirty="0"/>
              <a:t>Allows players to play with freedom while still influencing who we want to create advantages for</a:t>
            </a:r>
          </a:p>
          <a:p>
            <a:pPr marL="0" indent="0">
              <a:buNone/>
            </a:pPr>
            <a:endParaRPr lang="en-US" sz="2400" dirty="0"/>
          </a:p>
          <a:p>
            <a:pPr marL="0" indent="0">
              <a:buNone/>
            </a:pPr>
            <a:r>
              <a:rPr lang="en-US" sz="2400" dirty="0"/>
              <a:t>Easy to diversify your playbook from season to season and build around your team’s strengths and not forcing players into a system they aren’t suited for or spending time implementing a new system</a:t>
            </a:r>
          </a:p>
          <a:p>
            <a:endParaRPr lang="en-US" sz="2400" dirty="0"/>
          </a:p>
          <a:p>
            <a:pPr marL="0" indent="0">
              <a:buNone/>
            </a:pPr>
            <a:r>
              <a:rPr lang="en-US" sz="2400" dirty="0"/>
              <a:t>Utilize the same flow actions for different positions on the court</a:t>
            </a:r>
          </a:p>
        </p:txBody>
      </p:sp>
    </p:spTree>
    <p:extLst>
      <p:ext uri="{BB962C8B-B14F-4D97-AF65-F5344CB8AC3E}">
        <p14:creationId xmlns:p14="http://schemas.microsoft.com/office/powerpoint/2010/main" val="1484249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DB7E42-9F3A-3299-0C8B-89D56F3C6B4C}"/>
              </a:ext>
            </a:extLst>
          </p:cNvPr>
          <p:cNvSpPr>
            <a:spLocks noGrp="1"/>
          </p:cNvSpPr>
          <p:nvPr>
            <p:ph type="title"/>
          </p:nvPr>
        </p:nvSpPr>
        <p:spPr>
          <a:xfrm>
            <a:off x="1377697" y="278535"/>
            <a:ext cx="9895951" cy="1033669"/>
          </a:xfrm>
        </p:spPr>
        <p:txBody>
          <a:bodyPr>
            <a:normAutofit/>
          </a:bodyPr>
          <a:lstStyle/>
          <a:p>
            <a:pPr algn="ctr"/>
            <a:r>
              <a:rPr lang="en-US" sz="5400" b="1" i="1" dirty="0">
                <a:solidFill>
                  <a:srgbClr val="FFFFFF"/>
                </a:solidFill>
              </a:rPr>
              <a:t>Total Program Approach</a:t>
            </a:r>
          </a:p>
        </p:txBody>
      </p:sp>
      <p:sp>
        <p:nvSpPr>
          <p:cNvPr id="3" name="Content Placeholder 2">
            <a:extLst>
              <a:ext uri="{FF2B5EF4-FFF2-40B4-BE49-F238E27FC236}">
                <a16:creationId xmlns:a16="http://schemas.microsoft.com/office/drawing/2014/main" id="{F107715A-EC03-5C57-156E-22C9D26D394E}"/>
              </a:ext>
            </a:extLst>
          </p:cNvPr>
          <p:cNvSpPr>
            <a:spLocks noGrp="1"/>
          </p:cNvSpPr>
          <p:nvPr>
            <p:ph idx="1"/>
          </p:nvPr>
        </p:nvSpPr>
        <p:spPr>
          <a:xfrm>
            <a:off x="459351" y="2148959"/>
            <a:ext cx="11732649" cy="4826000"/>
          </a:xfrm>
        </p:spPr>
        <p:txBody>
          <a:bodyPr anchor="ctr">
            <a:normAutofit/>
          </a:bodyPr>
          <a:lstStyle/>
          <a:p>
            <a:pPr marL="0" indent="0">
              <a:buNone/>
            </a:pPr>
            <a:r>
              <a:rPr lang="en-US" sz="2400" dirty="0"/>
              <a:t>Introduce “move” continuities with youth program</a:t>
            </a:r>
          </a:p>
          <a:p>
            <a:endParaRPr lang="en-US" sz="2400" dirty="0"/>
          </a:p>
          <a:p>
            <a:pPr marL="0" indent="0">
              <a:buNone/>
            </a:pPr>
            <a:r>
              <a:rPr lang="en-US" sz="2400" dirty="0"/>
              <a:t>Add “flow” actions as youth players develop toward HS program</a:t>
            </a:r>
          </a:p>
          <a:p>
            <a:endParaRPr lang="en-US" sz="2400" dirty="0"/>
          </a:p>
          <a:p>
            <a:pPr marL="0" indent="0">
              <a:buNone/>
            </a:pPr>
            <a:r>
              <a:rPr lang="en-US" sz="2400" dirty="0"/>
              <a:t>More time for player development</a:t>
            </a:r>
          </a:p>
          <a:p>
            <a:pPr marL="0" indent="0">
              <a:buNone/>
            </a:pPr>
            <a:endParaRPr lang="en-US" sz="2400" dirty="0"/>
          </a:p>
          <a:p>
            <a:pPr marL="0" indent="0">
              <a:buNone/>
            </a:pPr>
            <a:r>
              <a:rPr lang="en-US" sz="2400" dirty="0"/>
              <a:t>Most important decisions and things that happen most are being learned at earliest ages</a:t>
            </a:r>
          </a:p>
          <a:p>
            <a:endParaRPr lang="en-US" sz="2400" dirty="0"/>
          </a:p>
          <a:p>
            <a:pPr marL="0" indent="0">
              <a:buNone/>
            </a:pPr>
            <a:r>
              <a:rPr lang="en-US" sz="2400" dirty="0"/>
              <a:t>Use pieces of different offenses to build your customized season playbook</a:t>
            </a:r>
          </a:p>
          <a:p>
            <a:pPr marL="457200" lvl="1" indent="0">
              <a:buNone/>
            </a:pPr>
            <a:r>
              <a:rPr lang="en-US" dirty="0"/>
              <a:t>(Dribble Drive + Triangle)</a:t>
            </a:r>
          </a:p>
          <a:p>
            <a:endParaRPr lang="en-US" sz="1600" dirty="0"/>
          </a:p>
          <a:p>
            <a:endParaRPr lang="en-US" sz="1600" dirty="0"/>
          </a:p>
        </p:txBody>
      </p:sp>
    </p:spTree>
    <p:extLst>
      <p:ext uri="{BB962C8B-B14F-4D97-AF65-F5344CB8AC3E}">
        <p14:creationId xmlns:p14="http://schemas.microsoft.com/office/powerpoint/2010/main" val="89437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52315E-E142-B9D1-1247-7F555338637A}"/>
              </a:ext>
            </a:extLst>
          </p:cNvPr>
          <p:cNvSpPr>
            <a:spLocks noGrp="1"/>
          </p:cNvSpPr>
          <p:nvPr>
            <p:ph type="title"/>
          </p:nvPr>
        </p:nvSpPr>
        <p:spPr>
          <a:xfrm>
            <a:off x="1148022" y="278535"/>
            <a:ext cx="9895951" cy="1033669"/>
          </a:xfrm>
        </p:spPr>
        <p:txBody>
          <a:bodyPr>
            <a:normAutofit/>
          </a:bodyPr>
          <a:lstStyle/>
          <a:p>
            <a:pPr algn="ctr"/>
            <a:r>
              <a:rPr lang="en-US" sz="5400" b="1" i="1" dirty="0">
                <a:solidFill>
                  <a:srgbClr val="FFFFFF"/>
                </a:solidFill>
              </a:rPr>
              <a:t>Our Terminology</a:t>
            </a:r>
          </a:p>
        </p:txBody>
      </p:sp>
      <p:sp>
        <p:nvSpPr>
          <p:cNvPr id="3" name="Content Placeholder 2">
            <a:extLst>
              <a:ext uri="{FF2B5EF4-FFF2-40B4-BE49-F238E27FC236}">
                <a16:creationId xmlns:a16="http://schemas.microsoft.com/office/drawing/2014/main" id="{034D5C1C-4D17-C80C-2A0B-2680D113FCF3}"/>
              </a:ext>
            </a:extLst>
          </p:cNvPr>
          <p:cNvSpPr>
            <a:spLocks noGrp="1"/>
          </p:cNvSpPr>
          <p:nvPr>
            <p:ph idx="1"/>
          </p:nvPr>
        </p:nvSpPr>
        <p:spPr>
          <a:xfrm>
            <a:off x="459350" y="2179817"/>
            <a:ext cx="12090322" cy="4972721"/>
          </a:xfrm>
        </p:spPr>
        <p:txBody>
          <a:bodyPr anchor="ctr">
            <a:normAutofit lnSpcReduction="10000"/>
          </a:bodyPr>
          <a:lstStyle/>
          <a:p>
            <a:pPr marL="0" indent="0">
              <a:buNone/>
            </a:pPr>
            <a:r>
              <a:rPr lang="en-US" dirty="0"/>
              <a:t>We utilize hand signals for all flow actions</a:t>
            </a:r>
          </a:p>
          <a:p>
            <a:endParaRPr lang="en-US" dirty="0"/>
          </a:p>
          <a:p>
            <a:pPr marL="0" indent="0">
              <a:buNone/>
            </a:pPr>
            <a:r>
              <a:rPr lang="en-US" dirty="0"/>
              <a:t>Easy to communicate during games</a:t>
            </a:r>
          </a:p>
          <a:p>
            <a:endParaRPr lang="en-US" dirty="0"/>
          </a:p>
          <a:p>
            <a:pPr marL="0" indent="0">
              <a:buNone/>
            </a:pPr>
            <a:r>
              <a:rPr lang="en-US" dirty="0"/>
              <a:t>Expand playbook by pairing actions together</a:t>
            </a:r>
          </a:p>
          <a:p>
            <a:pPr marL="457200" lvl="1" indent="0">
              <a:buNone/>
            </a:pPr>
            <a:r>
              <a:rPr lang="en-US" sz="2800" dirty="0"/>
              <a:t>-Easier to remember and implement rather than trying to add another set play</a:t>
            </a:r>
          </a:p>
          <a:p>
            <a:endParaRPr lang="en-US" dirty="0"/>
          </a:p>
          <a:p>
            <a:pPr marL="0" indent="0">
              <a:buNone/>
            </a:pPr>
            <a:r>
              <a:rPr lang="en-US" dirty="0"/>
              <a:t>Examples:</a:t>
            </a:r>
          </a:p>
          <a:p>
            <a:pPr marL="457200" lvl="1" indent="0">
              <a:buNone/>
            </a:pPr>
            <a:r>
              <a:rPr lang="en-US" sz="2800" dirty="0"/>
              <a:t>-Shake	- 3-In		- Twist	- Wave</a:t>
            </a:r>
          </a:p>
          <a:p>
            <a:pPr marL="457200" lvl="1" indent="0">
              <a:buNone/>
            </a:pPr>
            <a:r>
              <a:rPr lang="en-US" sz="2800" dirty="0"/>
              <a:t>-Snap	- Side		- Zipper	- Hang Loose</a:t>
            </a:r>
          </a:p>
          <a:p>
            <a:pPr marL="457200" lvl="1" indent="0">
              <a:buNone/>
            </a:pPr>
            <a:r>
              <a:rPr lang="en-US" sz="2800" dirty="0"/>
              <a:t>-Push	- Chop	- Elbow</a:t>
            </a:r>
          </a:p>
          <a:p>
            <a:pPr lvl="1"/>
            <a:endParaRPr lang="en-US" sz="1400" dirty="0"/>
          </a:p>
          <a:p>
            <a:pPr lvl="1"/>
            <a:endParaRPr lang="en-US" sz="1400" dirty="0"/>
          </a:p>
          <a:p>
            <a:pPr lvl="1"/>
            <a:endParaRPr lang="en-US" sz="1400" dirty="0"/>
          </a:p>
          <a:p>
            <a:pPr marL="457200" lvl="1" indent="0">
              <a:buNone/>
            </a:pPr>
            <a:endParaRPr lang="en-US" sz="1400" dirty="0"/>
          </a:p>
        </p:txBody>
      </p:sp>
    </p:spTree>
    <p:extLst>
      <p:ext uri="{BB962C8B-B14F-4D97-AF65-F5344CB8AC3E}">
        <p14:creationId xmlns:p14="http://schemas.microsoft.com/office/powerpoint/2010/main" val="3276338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06E88A-E455-8447-529B-F45637319811}"/>
              </a:ext>
            </a:extLst>
          </p:cNvPr>
          <p:cNvSpPr>
            <a:spLocks noGrp="1"/>
          </p:cNvSpPr>
          <p:nvPr>
            <p:ph type="title"/>
          </p:nvPr>
        </p:nvSpPr>
        <p:spPr>
          <a:xfrm>
            <a:off x="576137" y="1365448"/>
            <a:ext cx="3201366" cy="3387497"/>
          </a:xfrm>
        </p:spPr>
        <p:txBody>
          <a:bodyPr anchor="b">
            <a:normAutofit/>
          </a:bodyPr>
          <a:lstStyle/>
          <a:p>
            <a:pPr algn="ctr"/>
            <a:r>
              <a:rPr lang="en-US" sz="5400" b="1" i="1" dirty="0">
                <a:solidFill>
                  <a:srgbClr val="FFFFFF"/>
                </a:solidFill>
              </a:rPr>
              <a:t>Pairing Flow Actions Together</a:t>
            </a:r>
          </a:p>
        </p:txBody>
      </p:sp>
      <p:sp>
        <p:nvSpPr>
          <p:cNvPr id="3" name="Content Placeholder 2">
            <a:extLst>
              <a:ext uri="{FF2B5EF4-FFF2-40B4-BE49-F238E27FC236}">
                <a16:creationId xmlns:a16="http://schemas.microsoft.com/office/drawing/2014/main" id="{1DDC2D92-0E3F-E81E-81F0-10E4EA979C04}"/>
              </a:ext>
            </a:extLst>
          </p:cNvPr>
          <p:cNvSpPr>
            <a:spLocks noGrp="1"/>
          </p:cNvSpPr>
          <p:nvPr>
            <p:ph idx="1"/>
          </p:nvPr>
        </p:nvSpPr>
        <p:spPr>
          <a:xfrm>
            <a:off x="4810259" y="649480"/>
            <a:ext cx="6555347" cy="5546047"/>
          </a:xfrm>
        </p:spPr>
        <p:txBody>
          <a:bodyPr anchor="ctr">
            <a:noAutofit/>
          </a:bodyPr>
          <a:lstStyle/>
          <a:p>
            <a:pPr marL="0" indent="0">
              <a:buNone/>
            </a:pPr>
            <a:r>
              <a:rPr lang="en-US" dirty="0"/>
              <a:t>Easy to create new plays on the fly or make in-game adjustments</a:t>
            </a:r>
          </a:p>
          <a:p>
            <a:endParaRPr lang="en-US" dirty="0"/>
          </a:p>
          <a:p>
            <a:pPr marL="0" indent="0">
              <a:buNone/>
            </a:pPr>
            <a:r>
              <a:rPr lang="en-US" dirty="0"/>
              <a:t>Tempo Control – Two consecutive flow actions ensure we don’t get a bad shot and quick possession</a:t>
            </a:r>
          </a:p>
          <a:p>
            <a:endParaRPr lang="en-US" dirty="0"/>
          </a:p>
          <a:p>
            <a:pPr marL="0" indent="0">
              <a:buNone/>
            </a:pPr>
            <a:r>
              <a:rPr lang="en-US" dirty="0"/>
              <a:t>Use successful actions with different players by shifting their alignment before initiating</a:t>
            </a:r>
          </a:p>
        </p:txBody>
      </p:sp>
    </p:spTree>
    <p:extLst>
      <p:ext uri="{BB962C8B-B14F-4D97-AF65-F5344CB8AC3E}">
        <p14:creationId xmlns:p14="http://schemas.microsoft.com/office/powerpoint/2010/main" val="3056200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5">
            <a:extLst>
              <a:ext uri="{FF2B5EF4-FFF2-40B4-BE49-F238E27FC236}">
                <a16:creationId xmlns:a16="http://schemas.microsoft.com/office/drawing/2014/main" id="{E19B653C-798C-4333-8452-3DF3AE3C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0FE50278-E2EC-42B2-A1F1-921DD3990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5994" y="-5310547"/>
            <a:ext cx="1580014" cy="12192002"/>
          </a:xfrm>
          <a:prstGeom prst="rect">
            <a:avLst/>
          </a:prstGeom>
          <a:gradFill>
            <a:gsLst>
              <a:gs pos="19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9">
            <a:extLst>
              <a:ext uri="{FF2B5EF4-FFF2-40B4-BE49-F238E27FC236}">
                <a16:creationId xmlns:a16="http://schemas.microsoft.com/office/drawing/2014/main" id="{1236153F-0DB4-40DD-87C6-B40C1B7E2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72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5BC695-9DBF-6E7E-A018-45492FA50ED7}"/>
              </a:ext>
            </a:extLst>
          </p:cNvPr>
          <p:cNvSpPr>
            <a:spLocks noGrp="1"/>
          </p:cNvSpPr>
          <p:nvPr>
            <p:ph type="title"/>
          </p:nvPr>
        </p:nvSpPr>
        <p:spPr>
          <a:xfrm>
            <a:off x="1897877" y="243218"/>
            <a:ext cx="8158535" cy="977442"/>
          </a:xfrm>
        </p:spPr>
        <p:txBody>
          <a:bodyPr vert="horz" lIns="91440" tIns="45720" rIns="91440" bIns="45720" rtlCol="0" anchor="ctr">
            <a:noAutofit/>
          </a:bodyPr>
          <a:lstStyle/>
          <a:p>
            <a:r>
              <a:rPr lang="en-US" sz="5400" b="1" i="1" dirty="0">
                <a:solidFill>
                  <a:srgbClr val="FFFFFF"/>
                </a:solidFill>
              </a:rPr>
              <a:t>Running Lanes Progressions</a:t>
            </a:r>
          </a:p>
        </p:txBody>
      </p:sp>
      <p:pic>
        <p:nvPicPr>
          <p:cNvPr id="7" name="Picture 6">
            <a:extLst>
              <a:ext uri="{FF2B5EF4-FFF2-40B4-BE49-F238E27FC236}">
                <a16:creationId xmlns:a16="http://schemas.microsoft.com/office/drawing/2014/main" id="{6186ACE7-C2F7-7282-555C-C19C17F9F8A7}"/>
              </a:ext>
            </a:extLst>
          </p:cNvPr>
          <p:cNvPicPr>
            <a:picLocks noChangeAspect="1"/>
          </p:cNvPicPr>
          <p:nvPr/>
        </p:nvPicPr>
        <p:blipFill>
          <a:blip r:embed="rId2"/>
          <a:stretch>
            <a:fillRect/>
          </a:stretch>
        </p:blipFill>
        <p:spPr>
          <a:xfrm>
            <a:off x="485130" y="1657350"/>
            <a:ext cx="3037217" cy="5191825"/>
          </a:xfrm>
          <a:prstGeom prst="rect">
            <a:avLst/>
          </a:prstGeom>
        </p:spPr>
      </p:pic>
      <p:pic>
        <p:nvPicPr>
          <p:cNvPr id="9" name="Picture 8">
            <a:extLst>
              <a:ext uri="{FF2B5EF4-FFF2-40B4-BE49-F238E27FC236}">
                <a16:creationId xmlns:a16="http://schemas.microsoft.com/office/drawing/2014/main" id="{E2589764-1CE0-16DA-FCC2-E563E4D143F7}"/>
              </a:ext>
            </a:extLst>
          </p:cNvPr>
          <p:cNvPicPr>
            <a:picLocks noChangeAspect="1"/>
          </p:cNvPicPr>
          <p:nvPr/>
        </p:nvPicPr>
        <p:blipFill>
          <a:blip r:embed="rId3"/>
          <a:stretch>
            <a:fillRect/>
          </a:stretch>
        </p:blipFill>
        <p:spPr>
          <a:xfrm>
            <a:off x="4328457" y="1956867"/>
            <a:ext cx="2916173" cy="4901134"/>
          </a:xfrm>
          <a:prstGeom prst="rect">
            <a:avLst/>
          </a:prstGeom>
        </p:spPr>
      </p:pic>
      <p:pic>
        <p:nvPicPr>
          <p:cNvPr id="5" name="Picture 4">
            <a:extLst>
              <a:ext uri="{FF2B5EF4-FFF2-40B4-BE49-F238E27FC236}">
                <a16:creationId xmlns:a16="http://schemas.microsoft.com/office/drawing/2014/main" id="{BA5ACD17-FACB-0DBF-4787-A85936BA1B7C}"/>
              </a:ext>
            </a:extLst>
          </p:cNvPr>
          <p:cNvPicPr>
            <a:picLocks noChangeAspect="1"/>
          </p:cNvPicPr>
          <p:nvPr/>
        </p:nvPicPr>
        <p:blipFill>
          <a:blip r:embed="rId4"/>
          <a:stretch>
            <a:fillRect/>
          </a:stretch>
        </p:blipFill>
        <p:spPr>
          <a:xfrm>
            <a:off x="8128856" y="1711658"/>
            <a:ext cx="3037216" cy="5083208"/>
          </a:xfrm>
          <a:prstGeom prst="rect">
            <a:avLst/>
          </a:prstGeom>
        </p:spPr>
      </p:pic>
    </p:spTree>
    <p:extLst>
      <p:ext uri="{BB962C8B-B14F-4D97-AF65-F5344CB8AC3E}">
        <p14:creationId xmlns:p14="http://schemas.microsoft.com/office/powerpoint/2010/main" val="94796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0F550-B26D-B519-814F-41042C097D35}"/>
              </a:ext>
            </a:extLst>
          </p:cNvPr>
          <p:cNvSpPr>
            <a:spLocks noGrp="1"/>
          </p:cNvSpPr>
          <p:nvPr>
            <p:ph type="title"/>
          </p:nvPr>
        </p:nvSpPr>
        <p:spPr>
          <a:xfrm>
            <a:off x="457200" y="502019"/>
            <a:ext cx="5323715" cy="1642970"/>
          </a:xfrm>
        </p:spPr>
        <p:txBody>
          <a:bodyPr vert="horz" lIns="91440" tIns="45720" rIns="91440" bIns="45720" rtlCol="0" anchor="b">
            <a:normAutofit/>
          </a:bodyPr>
          <a:lstStyle/>
          <a:p>
            <a:r>
              <a:rPr lang="en-US" sz="5400" b="1" i="1" kern="1200" dirty="0">
                <a:solidFill>
                  <a:schemeClr val="tx1"/>
                </a:solidFill>
                <a:latin typeface="+mj-lt"/>
                <a:ea typeface="+mj-ea"/>
                <a:cs typeface="+mj-cs"/>
              </a:rPr>
              <a:t>Side, Push 3 Paired Together</a:t>
            </a:r>
          </a:p>
        </p:txBody>
      </p:sp>
      <p:sp>
        <p:nvSpPr>
          <p:cNvPr id="8" name="TextBox 7">
            <a:extLst>
              <a:ext uri="{FF2B5EF4-FFF2-40B4-BE49-F238E27FC236}">
                <a16:creationId xmlns:a16="http://schemas.microsoft.com/office/drawing/2014/main" id="{24969CE1-643C-6C94-3884-5E90FB2B15DC}"/>
              </a:ext>
            </a:extLst>
          </p:cNvPr>
          <p:cNvSpPr txBox="1"/>
          <p:nvPr/>
        </p:nvSpPr>
        <p:spPr>
          <a:xfrm>
            <a:off x="561993" y="2733953"/>
            <a:ext cx="5315189" cy="3535083"/>
          </a:xfrm>
          <a:prstGeom prst="rect">
            <a:avLst/>
          </a:prstGeom>
        </p:spPr>
        <p:txBody>
          <a:bodyPr vert="horz" lIns="91440" tIns="45720" rIns="91440" bIns="45720" rtlCol="0" anchor="t">
            <a:normAutofit/>
          </a:bodyPr>
          <a:lstStyle/>
          <a:p>
            <a:pPr>
              <a:lnSpc>
                <a:spcPct val="90000"/>
              </a:lnSpc>
              <a:spcAft>
                <a:spcPts val="600"/>
              </a:spcAft>
            </a:pPr>
            <a:r>
              <a:rPr lang="en-US" sz="3200" dirty="0"/>
              <a:t>Side = 5 ball-screens for 1</a:t>
            </a:r>
          </a:p>
          <a:p>
            <a:pPr indent="-228600">
              <a:lnSpc>
                <a:spcPct val="90000"/>
              </a:lnSpc>
              <a:spcAft>
                <a:spcPts val="600"/>
              </a:spcAft>
              <a:buFont typeface="Arial" panose="020B0604020202020204" pitchFamily="34" charset="0"/>
              <a:buChar char="•"/>
            </a:pPr>
            <a:endParaRPr lang="en-US" sz="3200" dirty="0"/>
          </a:p>
          <a:p>
            <a:pPr>
              <a:lnSpc>
                <a:spcPct val="90000"/>
              </a:lnSpc>
              <a:spcAft>
                <a:spcPts val="600"/>
              </a:spcAft>
            </a:pPr>
            <a:r>
              <a:rPr lang="en-US" sz="3200" dirty="0"/>
              <a:t>Push = Player relocates to designated spot</a:t>
            </a:r>
          </a:p>
          <a:p>
            <a:pPr>
              <a:lnSpc>
                <a:spcPct val="90000"/>
              </a:lnSpc>
              <a:spcAft>
                <a:spcPts val="600"/>
              </a:spcAft>
            </a:pPr>
            <a:endParaRPr lang="en-US" sz="3200" dirty="0"/>
          </a:p>
          <a:p>
            <a:pPr>
              <a:lnSpc>
                <a:spcPct val="90000"/>
              </a:lnSpc>
              <a:spcAft>
                <a:spcPts val="600"/>
              </a:spcAft>
            </a:pPr>
            <a:r>
              <a:rPr lang="en-US" sz="3200" dirty="0"/>
              <a:t>Number (3) = Designates player</a:t>
            </a:r>
          </a:p>
        </p:txBody>
      </p:sp>
      <p:sp>
        <p:nvSpPr>
          <p:cNvPr id="31" name="Rectangle 3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4AB3061-242F-5D97-F471-53EAE9CCD1E6}"/>
              </a:ext>
            </a:extLst>
          </p:cNvPr>
          <p:cNvPicPr>
            <a:picLocks noChangeAspect="1"/>
          </p:cNvPicPr>
          <p:nvPr/>
        </p:nvPicPr>
        <p:blipFill>
          <a:blip r:embed="rId2"/>
          <a:stretch>
            <a:fillRect/>
          </a:stretch>
        </p:blipFill>
        <p:spPr>
          <a:xfrm>
            <a:off x="6096000" y="1090972"/>
            <a:ext cx="5315189" cy="4962856"/>
          </a:xfrm>
          <a:prstGeom prst="rect">
            <a:avLst/>
          </a:prstGeom>
        </p:spPr>
      </p:pic>
    </p:spTree>
    <p:extLst>
      <p:ext uri="{BB962C8B-B14F-4D97-AF65-F5344CB8AC3E}">
        <p14:creationId xmlns:p14="http://schemas.microsoft.com/office/powerpoint/2010/main" val="1798323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DD1DFA-AD28-27E1-7B38-E955D9F8581B}"/>
              </a:ext>
            </a:extLst>
          </p:cNvPr>
          <p:cNvSpPr>
            <a:spLocks noGrp="1"/>
          </p:cNvSpPr>
          <p:nvPr>
            <p:ph type="title"/>
          </p:nvPr>
        </p:nvSpPr>
        <p:spPr>
          <a:xfrm>
            <a:off x="2550350" y="338932"/>
            <a:ext cx="7091300" cy="898581"/>
          </a:xfrm>
        </p:spPr>
        <p:txBody>
          <a:bodyPr vert="horz" lIns="91440" tIns="45720" rIns="91440" bIns="45720" rtlCol="0" anchor="ctr">
            <a:normAutofit/>
          </a:bodyPr>
          <a:lstStyle/>
          <a:p>
            <a:pPr algn="ctr"/>
            <a:r>
              <a:rPr lang="en-US" sz="5400" b="1" i="1" dirty="0">
                <a:solidFill>
                  <a:srgbClr val="FFFFFF"/>
                </a:solidFill>
              </a:rPr>
              <a:t>Side, Push 3 Continued</a:t>
            </a:r>
          </a:p>
        </p:txBody>
      </p:sp>
      <p:pic>
        <p:nvPicPr>
          <p:cNvPr id="7" name="Picture 6">
            <a:extLst>
              <a:ext uri="{FF2B5EF4-FFF2-40B4-BE49-F238E27FC236}">
                <a16:creationId xmlns:a16="http://schemas.microsoft.com/office/drawing/2014/main" id="{F0C60E99-24CA-9DCB-108D-0F9AC58F3FEE}"/>
              </a:ext>
            </a:extLst>
          </p:cNvPr>
          <p:cNvPicPr>
            <a:picLocks noChangeAspect="1"/>
          </p:cNvPicPr>
          <p:nvPr/>
        </p:nvPicPr>
        <p:blipFill>
          <a:blip r:embed="rId2"/>
          <a:stretch>
            <a:fillRect/>
          </a:stretch>
        </p:blipFill>
        <p:spPr>
          <a:xfrm>
            <a:off x="6631884" y="1810014"/>
            <a:ext cx="5147122" cy="4814418"/>
          </a:xfrm>
          <a:prstGeom prst="rect">
            <a:avLst/>
          </a:prstGeom>
        </p:spPr>
      </p:pic>
      <p:pic>
        <p:nvPicPr>
          <p:cNvPr id="5" name="Picture 4">
            <a:extLst>
              <a:ext uri="{FF2B5EF4-FFF2-40B4-BE49-F238E27FC236}">
                <a16:creationId xmlns:a16="http://schemas.microsoft.com/office/drawing/2014/main" id="{4D5657C5-D015-5691-E59E-8F8790122A66}"/>
              </a:ext>
            </a:extLst>
          </p:cNvPr>
          <p:cNvPicPr>
            <a:picLocks noChangeAspect="1"/>
          </p:cNvPicPr>
          <p:nvPr/>
        </p:nvPicPr>
        <p:blipFill>
          <a:blip r:embed="rId3"/>
          <a:stretch>
            <a:fillRect/>
          </a:stretch>
        </p:blipFill>
        <p:spPr>
          <a:xfrm>
            <a:off x="607136" y="1810014"/>
            <a:ext cx="5139317" cy="4814418"/>
          </a:xfrm>
          <a:prstGeom prst="rect">
            <a:avLst/>
          </a:prstGeom>
        </p:spPr>
      </p:pic>
    </p:spTree>
    <p:extLst>
      <p:ext uri="{BB962C8B-B14F-4D97-AF65-F5344CB8AC3E}">
        <p14:creationId xmlns:p14="http://schemas.microsoft.com/office/powerpoint/2010/main" val="1659852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E0F550-B26D-B519-814F-41042C097D35}"/>
              </a:ext>
            </a:extLst>
          </p:cNvPr>
          <p:cNvSpPr>
            <a:spLocks noGrp="1"/>
          </p:cNvSpPr>
          <p:nvPr>
            <p:ph type="title"/>
          </p:nvPr>
        </p:nvSpPr>
        <p:spPr>
          <a:xfrm>
            <a:off x="457200" y="502019"/>
            <a:ext cx="5323715" cy="1642970"/>
          </a:xfrm>
        </p:spPr>
        <p:txBody>
          <a:bodyPr vert="horz" lIns="91440" tIns="45720" rIns="91440" bIns="45720" rtlCol="0" anchor="b">
            <a:normAutofit/>
          </a:bodyPr>
          <a:lstStyle/>
          <a:p>
            <a:r>
              <a:rPr lang="en-US" sz="5400" b="1" i="1" kern="1200" dirty="0">
                <a:solidFill>
                  <a:schemeClr val="tx1"/>
                </a:solidFill>
                <a:latin typeface="+mj-lt"/>
                <a:ea typeface="+mj-ea"/>
                <a:cs typeface="+mj-cs"/>
              </a:rPr>
              <a:t>Push 2, Slice Paired Together</a:t>
            </a:r>
          </a:p>
        </p:txBody>
      </p:sp>
      <p:sp>
        <p:nvSpPr>
          <p:cNvPr id="31" name="Rectangle 3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A90485C-AEAD-7711-0F10-8B3AB41A328D}"/>
              </a:ext>
            </a:extLst>
          </p:cNvPr>
          <p:cNvPicPr>
            <a:picLocks noChangeAspect="1"/>
          </p:cNvPicPr>
          <p:nvPr/>
        </p:nvPicPr>
        <p:blipFill>
          <a:blip r:embed="rId2"/>
          <a:stretch>
            <a:fillRect/>
          </a:stretch>
        </p:blipFill>
        <p:spPr>
          <a:xfrm>
            <a:off x="932153" y="2310405"/>
            <a:ext cx="10327693" cy="4393418"/>
          </a:xfrm>
          <a:prstGeom prst="rect">
            <a:avLst/>
          </a:prstGeom>
        </p:spPr>
      </p:pic>
    </p:spTree>
    <p:extLst>
      <p:ext uri="{BB962C8B-B14F-4D97-AF65-F5344CB8AC3E}">
        <p14:creationId xmlns:p14="http://schemas.microsoft.com/office/powerpoint/2010/main" val="1630656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4">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33ED64-CD4B-01A4-BBF8-95C5952EF744}"/>
              </a:ext>
            </a:extLst>
          </p:cNvPr>
          <p:cNvSpPr>
            <a:spLocks noGrp="1"/>
          </p:cNvSpPr>
          <p:nvPr>
            <p:ph type="title"/>
          </p:nvPr>
        </p:nvSpPr>
        <p:spPr>
          <a:xfrm>
            <a:off x="336062" y="586855"/>
            <a:ext cx="3332026" cy="3387497"/>
          </a:xfrm>
        </p:spPr>
        <p:txBody>
          <a:bodyPr anchor="b">
            <a:normAutofit/>
          </a:bodyPr>
          <a:lstStyle/>
          <a:p>
            <a:pPr algn="ctr"/>
            <a:r>
              <a:rPr lang="en-US" sz="5400" b="1" i="1" dirty="0">
                <a:solidFill>
                  <a:srgbClr val="FFFFFF"/>
                </a:solidFill>
              </a:rPr>
              <a:t>Triggers + Automatics</a:t>
            </a:r>
          </a:p>
        </p:txBody>
      </p:sp>
      <p:sp>
        <p:nvSpPr>
          <p:cNvPr id="4" name="Content Placeholder 3">
            <a:extLst>
              <a:ext uri="{FF2B5EF4-FFF2-40B4-BE49-F238E27FC236}">
                <a16:creationId xmlns:a16="http://schemas.microsoft.com/office/drawing/2014/main" id="{A78F9BF1-F6EC-5CAF-B7FB-DA1C0B5374A8}"/>
              </a:ext>
            </a:extLst>
          </p:cNvPr>
          <p:cNvSpPr>
            <a:spLocks noGrp="1"/>
          </p:cNvSpPr>
          <p:nvPr>
            <p:ph idx="1"/>
          </p:nvPr>
        </p:nvSpPr>
        <p:spPr>
          <a:xfrm>
            <a:off x="4488099" y="1253327"/>
            <a:ext cx="6979914" cy="4351338"/>
          </a:xfrm>
        </p:spPr>
        <p:txBody>
          <a:bodyPr/>
          <a:lstStyle/>
          <a:p>
            <a:pPr marL="0" indent="0">
              <a:buNone/>
            </a:pPr>
            <a:r>
              <a:rPr lang="en-US" dirty="0"/>
              <a:t>Allows us to play faster but with more purpose</a:t>
            </a:r>
          </a:p>
          <a:p>
            <a:endParaRPr lang="en-US" dirty="0"/>
          </a:p>
          <a:p>
            <a:pPr marL="0" indent="0">
              <a:buNone/>
            </a:pPr>
            <a:r>
              <a:rPr lang="en-US" dirty="0"/>
              <a:t>Less pressure to create when no initial advantage exists</a:t>
            </a:r>
          </a:p>
          <a:p>
            <a:endParaRPr lang="en-US" dirty="0"/>
          </a:p>
          <a:p>
            <a:pPr marL="0" indent="0">
              <a:buNone/>
            </a:pPr>
            <a:r>
              <a:rPr lang="en-US" dirty="0"/>
              <a:t>Only Coach and PG need to communicate versus all 5 players on the court</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24285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33ED64-CD4B-01A4-BBF8-95C5952EF744}"/>
              </a:ext>
            </a:extLst>
          </p:cNvPr>
          <p:cNvSpPr>
            <a:spLocks noGrp="1"/>
          </p:cNvSpPr>
          <p:nvPr>
            <p:ph type="title"/>
          </p:nvPr>
        </p:nvSpPr>
        <p:spPr>
          <a:xfrm>
            <a:off x="1371599" y="294538"/>
            <a:ext cx="9895951" cy="1033669"/>
          </a:xfrm>
        </p:spPr>
        <p:txBody>
          <a:bodyPr>
            <a:normAutofit/>
          </a:bodyPr>
          <a:lstStyle/>
          <a:p>
            <a:pPr algn="ctr"/>
            <a:r>
              <a:rPr lang="en-US" sz="5400" b="1" i="1" dirty="0">
                <a:solidFill>
                  <a:srgbClr val="FFFFFF"/>
                </a:solidFill>
              </a:rPr>
              <a:t>Trigger -“Flip”</a:t>
            </a:r>
          </a:p>
        </p:txBody>
      </p:sp>
      <p:pic>
        <p:nvPicPr>
          <p:cNvPr id="5" name="Picture 4">
            <a:extLst>
              <a:ext uri="{FF2B5EF4-FFF2-40B4-BE49-F238E27FC236}">
                <a16:creationId xmlns:a16="http://schemas.microsoft.com/office/drawing/2014/main" id="{ABD0C525-DDF7-28FE-F3D5-55C43F5077E8}"/>
              </a:ext>
            </a:extLst>
          </p:cNvPr>
          <p:cNvPicPr>
            <a:picLocks noChangeAspect="1"/>
          </p:cNvPicPr>
          <p:nvPr/>
        </p:nvPicPr>
        <p:blipFill>
          <a:blip r:embed="rId2"/>
          <a:stretch>
            <a:fillRect/>
          </a:stretch>
        </p:blipFill>
        <p:spPr>
          <a:xfrm>
            <a:off x="501283" y="1690688"/>
            <a:ext cx="4963691" cy="4646246"/>
          </a:xfrm>
          <a:prstGeom prst="rect">
            <a:avLst/>
          </a:prstGeom>
        </p:spPr>
      </p:pic>
      <p:pic>
        <p:nvPicPr>
          <p:cNvPr id="6" name="Picture 5">
            <a:extLst>
              <a:ext uri="{FF2B5EF4-FFF2-40B4-BE49-F238E27FC236}">
                <a16:creationId xmlns:a16="http://schemas.microsoft.com/office/drawing/2014/main" id="{A1962AF9-1A8E-CCC8-D5A7-E481DE184248}"/>
              </a:ext>
            </a:extLst>
          </p:cNvPr>
          <p:cNvPicPr>
            <a:picLocks noChangeAspect="1"/>
          </p:cNvPicPr>
          <p:nvPr/>
        </p:nvPicPr>
        <p:blipFill>
          <a:blip r:embed="rId3"/>
          <a:stretch>
            <a:fillRect/>
          </a:stretch>
        </p:blipFill>
        <p:spPr>
          <a:xfrm>
            <a:off x="6350150" y="1690688"/>
            <a:ext cx="5003650" cy="4646246"/>
          </a:xfrm>
          <a:prstGeom prst="rect">
            <a:avLst/>
          </a:prstGeom>
        </p:spPr>
      </p:pic>
      <p:sp>
        <p:nvSpPr>
          <p:cNvPr id="7" name="TextBox 6">
            <a:extLst>
              <a:ext uri="{FF2B5EF4-FFF2-40B4-BE49-F238E27FC236}">
                <a16:creationId xmlns:a16="http://schemas.microsoft.com/office/drawing/2014/main" id="{BF57CF89-A5DE-6847-3FDE-E5F4F9C41865}"/>
              </a:ext>
            </a:extLst>
          </p:cNvPr>
          <p:cNvSpPr txBox="1"/>
          <p:nvPr/>
        </p:nvSpPr>
        <p:spPr>
          <a:xfrm>
            <a:off x="501283" y="6336934"/>
            <a:ext cx="3465436" cy="369332"/>
          </a:xfrm>
          <a:prstGeom prst="rect">
            <a:avLst/>
          </a:prstGeom>
          <a:noFill/>
        </p:spPr>
        <p:txBody>
          <a:bodyPr wrap="none" rtlCol="0">
            <a:spAutoFit/>
          </a:bodyPr>
          <a:lstStyle/>
          <a:p>
            <a:r>
              <a:rPr lang="en-US" dirty="0"/>
              <a:t>Flip = 1</a:t>
            </a:r>
            <a:r>
              <a:rPr lang="en-US" dirty="0">
                <a:sym typeface="Wingdings" panose="05000000000000000000" pitchFamily="2" charset="2"/>
              </a:rPr>
              <a:t> 4 Pass to the trigger spot</a:t>
            </a:r>
            <a:endParaRPr lang="en-US" dirty="0"/>
          </a:p>
        </p:txBody>
      </p:sp>
      <p:sp>
        <p:nvSpPr>
          <p:cNvPr id="9" name="TextBox 8">
            <a:extLst>
              <a:ext uri="{FF2B5EF4-FFF2-40B4-BE49-F238E27FC236}">
                <a16:creationId xmlns:a16="http://schemas.microsoft.com/office/drawing/2014/main" id="{FEE6C36B-B027-0F95-2967-C1322BD5E1C7}"/>
              </a:ext>
            </a:extLst>
          </p:cNvPr>
          <p:cNvSpPr txBox="1"/>
          <p:nvPr/>
        </p:nvSpPr>
        <p:spPr>
          <a:xfrm>
            <a:off x="6350150" y="6336934"/>
            <a:ext cx="4637423" cy="369332"/>
          </a:xfrm>
          <a:prstGeom prst="rect">
            <a:avLst/>
          </a:prstGeom>
          <a:noFill/>
        </p:spPr>
        <p:txBody>
          <a:bodyPr wrap="none" rtlCol="0">
            <a:spAutoFit/>
          </a:bodyPr>
          <a:lstStyle/>
          <a:p>
            <a:r>
              <a:rPr lang="en-US" dirty="0"/>
              <a:t>Option 1 = 4 drives off 1’s cut in our Slice action</a:t>
            </a:r>
          </a:p>
        </p:txBody>
      </p:sp>
    </p:spTree>
    <p:extLst>
      <p:ext uri="{BB962C8B-B14F-4D97-AF65-F5344CB8AC3E}">
        <p14:creationId xmlns:p14="http://schemas.microsoft.com/office/powerpoint/2010/main" val="2923036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33ED64-CD4B-01A4-BBF8-95C5952EF744}"/>
              </a:ext>
            </a:extLst>
          </p:cNvPr>
          <p:cNvSpPr>
            <a:spLocks noGrp="1"/>
          </p:cNvSpPr>
          <p:nvPr>
            <p:ph type="title"/>
          </p:nvPr>
        </p:nvSpPr>
        <p:spPr>
          <a:xfrm>
            <a:off x="1371599" y="294538"/>
            <a:ext cx="9895951" cy="1033669"/>
          </a:xfrm>
        </p:spPr>
        <p:txBody>
          <a:bodyPr>
            <a:normAutofit/>
          </a:bodyPr>
          <a:lstStyle/>
          <a:p>
            <a:pPr algn="ctr"/>
            <a:r>
              <a:rPr lang="en-US" sz="5400" b="1" i="1" dirty="0">
                <a:solidFill>
                  <a:srgbClr val="FFFFFF"/>
                </a:solidFill>
              </a:rPr>
              <a:t>“Flip” – Option 2</a:t>
            </a:r>
          </a:p>
        </p:txBody>
      </p:sp>
      <p:pic>
        <p:nvPicPr>
          <p:cNvPr id="3" name="Picture 2">
            <a:extLst>
              <a:ext uri="{FF2B5EF4-FFF2-40B4-BE49-F238E27FC236}">
                <a16:creationId xmlns:a16="http://schemas.microsoft.com/office/drawing/2014/main" id="{19D702C9-3717-A9F8-E4E1-E85A182836AE}"/>
              </a:ext>
            </a:extLst>
          </p:cNvPr>
          <p:cNvPicPr>
            <a:picLocks noChangeAspect="1"/>
          </p:cNvPicPr>
          <p:nvPr/>
        </p:nvPicPr>
        <p:blipFill>
          <a:blip r:embed="rId2"/>
          <a:stretch>
            <a:fillRect/>
          </a:stretch>
        </p:blipFill>
        <p:spPr>
          <a:xfrm>
            <a:off x="459350" y="1729152"/>
            <a:ext cx="11056776" cy="4674616"/>
          </a:xfrm>
          <a:prstGeom prst="rect">
            <a:avLst/>
          </a:prstGeom>
        </p:spPr>
      </p:pic>
      <p:sp>
        <p:nvSpPr>
          <p:cNvPr id="4" name="TextBox 3">
            <a:extLst>
              <a:ext uri="{FF2B5EF4-FFF2-40B4-BE49-F238E27FC236}">
                <a16:creationId xmlns:a16="http://schemas.microsoft.com/office/drawing/2014/main" id="{206BE64A-C5E3-7754-81C6-2EF74853D1F4}"/>
              </a:ext>
            </a:extLst>
          </p:cNvPr>
          <p:cNvSpPr txBox="1"/>
          <p:nvPr/>
        </p:nvSpPr>
        <p:spPr>
          <a:xfrm>
            <a:off x="459350" y="6403768"/>
            <a:ext cx="2339679" cy="369332"/>
          </a:xfrm>
          <a:prstGeom prst="rect">
            <a:avLst/>
          </a:prstGeom>
          <a:noFill/>
        </p:spPr>
        <p:txBody>
          <a:bodyPr wrap="none" rtlCol="0">
            <a:spAutoFit/>
          </a:bodyPr>
          <a:lstStyle/>
          <a:p>
            <a:r>
              <a:rPr lang="en-US" dirty="0"/>
              <a:t>Option 2 = Snap Action</a:t>
            </a:r>
          </a:p>
        </p:txBody>
      </p:sp>
    </p:spTree>
    <p:extLst>
      <p:ext uri="{BB962C8B-B14F-4D97-AF65-F5344CB8AC3E}">
        <p14:creationId xmlns:p14="http://schemas.microsoft.com/office/powerpoint/2010/main" val="2300765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33ED64-CD4B-01A4-BBF8-95C5952EF744}"/>
              </a:ext>
            </a:extLst>
          </p:cNvPr>
          <p:cNvSpPr>
            <a:spLocks noGrp="1"/>
          </p:cNvSpPr>
          <p:nvPr>
            <p:ph type="title"/>
          </p:nvPr>
        </p:nvSpPr>
        <p:spPr>
          <a:xfrm>
            <a:off x="1371599" y="294538"/>
            <a:ext cx="9895951" cy="1033669"/>
          </a:xfrm>
        </p:spPr>
        <p:txBody>
          <a:bodyPr>
            <a:normAutofit/>
          </a:bodyPr>
          <a:lstStyle/>
          <a:p>
            <a:pPr algn="ctr"/>
            <a:r>
              <a:rPr lang="en-US" sz="5400" b="1" i="1" dirty="0">
                <a:solidFill>
                  <a:srgbClr val="FFFFFF"/>
                </a:solidFill>
              </a:rPr>
              <a:t>“Flip” – Option 3</a:t>
            </a:r>
          </a:p>
        </p:txBody>
      </p:sp>
      <p:pic>
        <p:nvPicPr>
          <p:cNvPr id="5" name="Picture 4">
            <a:extLst>
              <a:ext uri="{FF2B5EF4-FFF2-40B4-BE49-F238E27FC236}">
                <a16:creationId xmlns:a16="http://schemas.microsoft.com/office/drawing/2014/main" id="{F3F957C1-18D1-6370-0048-1B8CE1748854}"/>
              </a:ext>
            </a:extLst>
          </p:cNvPr>
          <p:cNvPicPr>
            <a:picLocks noChangeAspect="1"/>
          </p:cNvPicPr>
          <p:nvPr/>
        </p:nvPicPr>
        <p:blipFill>
          <a:blip r:embed="rId2"/>
          <a:stretch>
            <a:fillRect/>
          </a:stretch>
        </p:blipFill>
        <p:spPr>
          <a:xfrm>
            <a:off x="513061" y="1714034"/>
            <a:ext cx="11165874" cy="4682736"/>
          </a:xfrm>
          <a:prstGeom prst="rect">
            <a:avLst/>
          </a:prstGeom>
        </p:spPr>
      </p:pic>
      <p:sp>
        <p:nvSpPr>
          <p:cNvPr id="6" name="TextBox 5">
            <a:extLst>
              <a:ext uri="{FF2B5EF4-FFF2-40B4-BE49-F238E27FC236}">
                <a16:creationId xmlns:a16="http://schemas.microsoft.com/office/drawing/2014/main" id="{1B1C57C3-96D0-95F3-3D87-29A0D4CBD3CF}"/>
              </a:ext>
            </a:extLst>
          </p:cNvPr>
          <p:cNvSpPr txBox="1"/>
          <p:nvPr/>
        </p:nvSpPr>
        <p:spPr>
          <a:xfrm>
            <a:off x="513061" y="6378796"/>
            <a:ext cx="2400914" cy="369332"/>
          </a:xfrm>
          <a:prstGeom prst="rect">
            <a:avLst/>
          </a:prstGeom>
          <a:noFill/>
        </p:spPr>
        <p:txBody>
          <a:bodyPr wrap="none" rtlCol="0">
            <a:spAutoFit/>
          </a:bodyPr>
          <a:lstStyle/>
          <a:p>
            <a:r>
              <a:rPr lang="en-US" dirty="0"/>
              <a:t>Option 3 = Wave Action</a:t>
            </a:r>
          </a:p>
        </p:txBody>
      </p:sp>
    </p:spTree>
    <p:extLst>
      <p:ext uri="{BB962C8B-B14F-4D97-AF65-F5344CB8AC3E}">
        <p14:creationId xmlns:p14="http://schemas.microsoft.com/office/powerpoint/2010/main" val="1047392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633ED64-CD4B-01A4-BBF8-95C5952EF744}"/>
              </a:ext>
            </a:extLst>
          </p:cNvPr>
          <p:cNvSpPr>
            <a:spLocks noGrp="1"/>
          </p:cNvSpPr>
          <p:nvPr>
            <p:ph type="title"/>
          </p:nvPr>
        </p:nvSpPr>
        <p:spPr>
          <a:xfrm>
            <a:off x="265020" y="1709692"/>
            <a:ext cx="3508564" cy="3071906"/>
          </a:xfrm>
        </p:spPr>
        <p:txBody>
          <a:bodyPr vert="horz" lIns="91440" tIns="45720" rIns="91440" bIns="45720" rtlCol="0" anchor="t">
            <a:normAutofit/>
          </a:bodyPr>
          <a:lstStyle/>
          <a:p>
            <a:pPr algn="ctr"/>
            <a:r>
              <a:rPr lang="en-US" sz="5400" b="1" i="1" kern="1200" dirty="0">
                <a:solidFill>
                  <a:srgbClr val="FFFFFF"/>
                </a:solidFill>
                <a:latin typeface="+mj-lt"/>
                <a:ea typeface="+mj-ea"/>
                <a:cs typeface="+mj-cs"/>
              </a:rPr>
              <a:t>Automatic -</a:t>
            </a:r>
            <a:br>
              <a:rPr lang="en-US" sz="5400" b="1" i="1" kern="1200" dirty="0">
                <a:solidFill>
                  <a:srgbClr val="FFFFFF"/>
                </a:solidFill>
                <a:latin typeface="+mj-lt"/>
                <a:ea typeface="+mj-ea"/>
                <a:cs typeface="+mj-cs"/>
              </a:rPr>
            </a:br>
            <a:r>
              <a:rPr lang="en-US" sz="5400" b="1" i="1" kern="1200" dirty="0">
                <a:solidFill>
                  <a:srgbClr val="FFFFFF"/>
                </a:solidFill>
                <a:latin typeface="+mj-lt"/>
                <a:ea typeface="+mj-ea"/>
                <a:cs typeface="+mj-cs"/>
              </a:rPr>
              <a:t>Post Rebound</a:t>
            </a:r>
          </a:p>
        </p:txBody>
      </p:sp>
      <p:pic>
        <p:nvPicPr>
          <p:cNvPr id="4" name="Picture 3">
            <a:extLst>
              <a:ext uri="{FF2B5EF4-FFF2-40B4-BE49-F238E27FC236}">
                <a16:creationId xmlns:a16="http://schemas.microsoft.com/office/drawing/2014/main" id="{94DB6CA6-1A90-2EA7-49B0-F46DD577FAEB}"/>
              </a:ext>
            </a:extLst>
          </p:cNvPr>
          <p:cNvPicPr>
            <a:picLocks noChangeAspect="1"/>
          </p:cNvPicPr>
          <p:nvPr/>
        </p:nvPicPr>
        <p:blipFill>
          <a:blip r:embed="rId2"/>
          <a:stretch>
            <a:fillRect/>
          </a:stretch>
        </p:blipFill>
        <p:spPr>
          <a:xfrm>
            <a:off x="4536097" y="467208"/>
            <a:ext cx="7158410" cy="5923584"/>
          </a:xfrm>
          <a:prstGeom prst="rect">
            <a:avLst/>
          </a:prstGeom>
        </p:spPr>
      </p:pic>
      <p:sp>
        <p:nvSpPr>
          <p:cNvPr id="11" name="TextBox 10">
            <a:extLst>
              <a:ext uri="{FF2B5EF4-FFF2-40B4-BE49-F238E27FC236}">
                <a16:creationId xmlns:a16="http://schemas.microsoft.com/office/drawing/2014/main" id="{F5142B6D-E460-50B0-1C27-4D0FB4A4BD6D}"/>
              </a:ext>
            </a:extLst>
          </p:cNvPr>
          <p:cNvSpPr txBox="1"/>
          <p:nvPr/>
        </p:nvSpPr>
        <p:spPr>
          <a:xfrm>
            <a:off x="4740275" y="6416137"/>
            <a:ext cx="6750053" cy="369332"/>
          </a:xfrm>
          <a:prstGeom prst="rect">
            <a:avLst/>
          </a:prstGeom>
          <a:noFill/>
        </p:spPr>
        <p:txBody>
          <a:bodyPr wrap="none" rtlCol="0">
            <a:spAutoFit/>
          </a:bodyPr>
          <a:lstStyle/>
          <a:p>
            <a:r>
              <a:rPr lang="en-US" dirty="0"/>
              <a:t>5 hunts the ball-screen instead of rim running when trailing the action</a:t>
            </a:r>
          </a:p>
        </p:txBody>
      </p:sp>
    </p:spTree>
    <p:extLst>
      <p:ext uri="{BB962C8B-B14F-4D97-AF65-F5344CB8AC3E}">
        <p14:creationId xmlns:p14="http://schemas.microsoft.com/office/powerpoint/2010/main" val="4118390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F2D2D0-F803-1B00-CBD5-8DFE6F0C1243}"/>
              </a:ext>
            </a:extLst>
          </p:cNvPr>
          <p:cNvSpPr>
            <a:spLocks noGrp="1"/>
          </p:cNvSpPr>
          <p:nvPr>
            <p:ph type="title"/>
          </p:nvPr>
        </p:nvSpPr>
        <p:spPr>
          <a:xfrm>
            <a:off x="1377697" y="278535"/>
            <a:ext cx="9895951" cy="1033669"/>
          </a:xfrm>
        </p:spPr>
        <p:txBody>
          <a:bodyPr>
            <a:normAutofit/>
          </a:bodyPr>
          <a:lstStyle/>
          <a:p>
            <a:pPr algn="ctr"/>
            <a:r>
              <a:rPr lang="en-US" sz="5400" b="1" i="1" dirty="0">
                <a:solidFill>
                  <a:srgbClr val="FFFFFF"/>
                </a:solidFill>
              </a:rPr>
              <a:t>Our Program, Our Culture</a:t>
            </a:r>
          </a:p>
        </p:txBody>
      </p:sp>
      <p:sp>
        <p:nvSpPr>
          <p:cNvPr id="3" name="Content Placeholder 2">
            <a:extLst>
              <a:ext uri="{FF2B5EF4-FFF2-40B4-BE49-F238E27FC236}">
                <a16:creationId xmlns:a16="http://schemas.microsoft.com/office/drawing/2014/main" id="{B6A060FA-2006-1611-BF18-F36807FCA882}"/>
              </a:ext>
            </a:extLst>
          </p:cNvPr>
          <p:cNvSpPr>
            <a:spLocks noGrp="1"/>
          </p:cNvSpPr>
          <p:nvPr>
            <p:ph idx="1"/>
          </p:nvPr>
        </p:nvSpPr>
        <p:spPr>
          <a:xfrm>
            <a:off x="459350" y="1963060"/>
            <a:ext cx="9724031" cy="3683358"/>
          </a:xfrm>
        </p:spPr>
        <p:txBody>
          <a:bodyPr anchor="ctr">
            <a:noAutofit/>
          </a:bodyPr>
          <a:lstStyle/>
          <a:p>
            <a:pPr marL="0" indent="0">
              <a:buNone/>
            </a:pPr>
            <a:br>
              <a:rPr lang="en-US" sz="2400" dirty="0"/>
            </a:br>
            <a:r>
              <a:rPr lang="en-US" sz="2400" dirty="0"/>
              <a:t>Time Out Talk – 60 secs to teach, then go</a:t>
            </a:r>
            <a:br>
              <a:rPr lang="en-US" sz="2400" dirty="0"/>
            </a:br>
            <a:endParaRPr lang="en-US" sz="2400" dirty="0"/>
          </a:p>
          <a:p>
            <a:pPr marL="0" indent="0">
              <a:buNone/>
            </a:pPr>
            <a:r>
              <a:rPr lang="en-US" sz="2400" dirty="0"/>
              <a:t>No Jump Balls / OOB at practices</a:t>
            </a:r>
            <a:br>
              <a:rPr lang="en-US" sz="2400" dirty="0"/>
            </a:br>
            <a:endParaRPr lang="en-US" sz="2400" dirty="0"/>
          </a:p>
          <a:p>
            <a:pPr marL="0" indent="0">
              <a:buNone/>
            </a:pPr>
            <a:r>
              <a:rPr lang="en-US" sz="2400" dirty="0"/>
              <a:t>Winners Run / Losers “Fix It”</a:t>
            </a:r>
            <a:br>
              <a:rPr lang="en-US" sz="2400" dirty="0"/>
            </a:br>
            <a:endParaRPr lang="en-US" sz="2400" dirty="0"/>
          </a:p>
          <a:p>
            <a:pPr marL="0" indent="0">
              <a:buNone/>
            </a:pPr>
            <a:r>
              <a:rPr lang="en-US" sz="2400" dirty="0"/>
              <a:t>Team Time Out – Fix it before the coaches do</a:t>
            </a:r>
            <a:br>
              <a:rPr lang="en-US" sz="2400" dirty="0"/>
            </a:br>
            <a:endParaRPr lang="en-US" sz="2400" dirty="0"/>
          </a:p>
          <a:p>
            <a:pPr marL="0" indent="0">
              <a:buNone/>
            </a:pPr>
            <a:r>
              <a:rPr lang="en-US" sz="2400" dirty="0"/>
              <a:t>Players Choice – Practice Block for players to choose what to do</a:t>
            </a:r>
          </a:p>
        </p:txBody>
      </p:sp>
    </p:spTree>
    <p:extLst>
      <p:ext uri="{BB962C8B-B14F-4D97-AF65-F5344CB8AC3E}">
        <p14:creationId xmlns:p14="http://schemas.microsoft.com/office/powerpoint/2010/main" val="270598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EB2FDF-19FD-8DA1-7C74-8B373732E867}"/>
              </a:ext>
            </a:extLst>
          </p:cNvPr>
          <p:cNvSpPr>
            <a:spLocks noGrp="1"/>
          </p:cNvSpPr>
          <p:nvPr>
            <p:ph type="title"/>
          </p:nvPr>
        </p:nvSpPr>
        <p:spPr>
          <a:xfrm>
            <a:off x="1377697" y="208569"/>
            <a:ext cx="9895951" cy="1033669"/>
          </a:xfrm>
        </p:spPr>
        <p:txBody>
          <a:bodyPr>
            <a:normAutofit/>
          </a:bodyPr>
          <a:lstStyle/>
          <a:p>
            <a:pPr algn="ctr"/>
            <a:r>
              <a:rPr lang="en-US" sz="5400" b="1" i="1" dirty="0">
                <a:solidFill>
                  <a:srgbClr val="FFFFFF"/>
                </a:solidFill>
              </a:rPr>
              <a:t>Our Program, Our Culture Cont.</a:t>
            </a:r>
          </a:p>
        </p:txBody>
      </p:sp>
      <p:sp>
        <p:nvSpPr>
          <p:cNvPr id="3" name="Content Placeholder 2">
            <a:extLst>
              <a:ext uri="{FF2B5EF4-FFF2-40B4-BE49-F238E27FC236}">
                <a16:creationId xmlns:a16="http://schemas.microsoft.com/office/drawing/2014/main" id="{3A42D223-B7C7-169E-D5E5-5EA48F81E1E5}"/>
              </a:ext>
            </a:extLst>
          </p:cNvPr>
          <p:cNvSpPr>
            <a:spLocks noGrp="1"/>
          </p:cNvSpPr>
          <p:nvPr>
            <p:ph idx="1"/>
          </p:nvPr>
        </p:nvSpPr>
        <p:spPr>
          <a:xfrm>
            <a:off x="459350" y="2271306"/>
            <a:ext cx="11404404" cy="3683358"/>
          </a:xfrm>
        </p:spPr>
        <p:txBody>
          <a:bodyPr anchor="ctr">
            <a:normAutofit fontScale="25000" lnSpcReduction="20000"/>
          </a:bodyPr>
          <a:lstStyle/>
          <a:p>
            <a:pPr marL="0" indent="0">
              <a:buNone/>
            </a:pPr>
            <a:r>
              <a:rPr lang="en-US" sz="9600" dirty="0"/>
              <a:t>Celebrate Every Win – Count ‘</a:t>
            </a:r>
            <a:r>
              <a:rPr lang="en-US" sz="9600" dirty="0" err="1"/>
              <a:t>Em</a:t>
            </a:r>
            <a:r>
              <a:rPr lang="en-US" sz="9600" dirty="0"/>
              <a:t> Up</a:t>
            </a:r>
          </a:p>
          <a:p>
            <a:pPr marL="0" indent="0">
              <a:buNone/>
            </a:pPr>
            <a:endParaRPr lang="en-US" sz="9600" dirty="0"/>
          </a:p>
          <a:p>
            <a:pPr marL="0" indent="0">
              <a:buNone/>
            </a:pPr>
            <a:r>
              <a:rPr lang="en-US" sz="9600" dirty="0"/>
              <a:t>Parent Meetings – Player Must be Present to Meet</a:t>
            </a:r>
          </a:p>
          <a:p>
            <a:pPr marL="0" indent="0">
              <a:buNone/>
            </a:pPr>
            <a:r>
              <a:rPr lang="en-US" sz="8000" dirty="0"/>
              <a:t>	</a:t>
            </a:r>
            <a:endParaRPr lang="en-US" sz="9600" dirty="0"/>
          </a:p>
          <a:p>
            <a:pPr marL="0" indent="0">
              <a:buNone/>
            </a:pPr>
            <a:r>
              <a:rPr lang="en-US" sz="9600" dirty="0"/>
              <a:t>3 Positives – Framing Your Closing Message</a:t>
            </a:r>
          </a:p>
          <a:p>
            <a:pPr marL="0" indent="0">
              <a:buNone/>
            </a:pPr>
            <a:endParaRPr lang="en-US" sz="9600" dirty="0"/>
          </a:p>
          <a:p>
            <a:pPr marL="0" indent="0">
              <a:buNone/>
            </a:pPr>
            <a:r>
              <a:rPr lang="en-US" sz="9600" dirty="0"/>
              <a:t>Allow Players to Make Choices About Practice – Increase Buy-In</a:t>
            </a:r>
          </a:p>
          <a:p>
            <a:pPr marL="0" indent="0">
              <a:buNone/>
            </a:pPr>
            <a:r>
              <a:rPr lang="en-US" sz="8000" dirty="0"/>
              <a:t>	</a:t>
            </a:r>
            <a:endParaRPr lang="en-US" sz="9600" dirty="0"/>
          </a:p>
          <a:p>
            <a:pPr marL="0" indent="0">
              <a:buNone/>
            </a:pPr>
            <a:r>
              <a:rPr lang="en-US" sz="9600" dirty="0"/>
              <a:t>“Go” Trap – Best and Most Simple Press from Youth to HS</a:t>
            </a:r>
          </a:p>
          <a:p>
            <a:pPr lvl="1"/>
            <a:endParaRPr lang="en-US" sz="2000" dirty="0"/>
          </a:p>
          <a:p>
            <a:pPr lvl="1"/>
            <a:endParaRPr lang="en-US" sz="20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416392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 name="Rectangle 12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F2095-557A-3435-E46E-A32275B7F5D8}"/>
              </a:ext>
            </a:extLst>
          </p:cNvPr>
          <p:cNvSpPr>
            <a:spLocks noGrp="1"/>
          </p:cNvSpPr>
          <p:nvPr>
            <p:ph type="title"/>
          </p:nvPr>
        </p:nvSpPr>
        <p:spPr>
          <a:xfrm>
            <a:off x="240030" y="440104"/>
            <a:ext cx="5323715" cy="636230"/>
          </a:xfrm>
        </p:spPr>
        <p:txBody>
          <a:bodyPr vert="horz" lIns="91440" tIns="45720" rIns="91440" bIns="45720" rtlCol="0" anchor="b">
            <a:noAutofit/>
          </a:bodyPr>
          <a:lstStyle/>
          <a:p>
            <a:r>
              <a:rPr lang="en-US" sz="5400" b="1" i="1" kern="1200" dirty="0">
                <a:solidFill>
                  <a:schemeClr val="tx1"/>
                </a:solidFill>
                <a:latin typeface="+mj-lt"/>
                <a:ea typeface="+mj-ea"/>
                <a:cs typeface="+mj-cs"/>
              </a:rPr>
              <a:t>Practice Readiness</a:t>
            </a:r>
          </a:p>
        </p:txBody>
      </p:sp>
      <p:sp>
        <p:nvSpPr>
          <p:cNvPr id="6" name="TextBox 5">
            <a:extLst>
              <a:ext uri="{FF2B5EF4-FFF2-40B4-BE49-F238E27FC236}">
                <a16:creationId xmlns:a16="http://schemas.microsoft.com/office/drawing/2014/main" id="{E14DC3B5-91F4-C306-C5B6-89776530E2A3}"/>
              </a:ext>
            </a:extLst>
          </p:cNvPr>
          <p:cNvSpPr txBox="1"/>
          <p:nvPr/>
        </p:nvSpPr>
        <p:spPr>
          <a:xfrm>
            <a:off x="240030" y="1394460"/>
            <a:ext cx="6709409" cy="5166360"/>
          </a:xfrm>
          <a:prstGeom prst="rect">
            <a:avLst/>
          </a:prstGeom>
        </p:spPr>
        <p:txBody>
          <a:bodyPr vert="horz" lIns="91440" tIns="45720" rIns="91440" bIns="45720" rtlCol="0" anchor="t">
            <a:normAutofit/>
          </a:bodyPr>
          <a:lstStyle/>
          <a:p>
            <a:pPr>
              <a:lnSpc>
                <a:spcPct val="90000"/>
              </a:lnSpc>
              <a:spcAft>
                <a:spcPts val="600"/>
              </a:spcAft>
            </a:pPr>
            <a:r>
              <a:rPr lang="en-US" sz="2200" dirty="0"/>
              <a:t>Groups of 5 must make 2 ½ consecutive trips up and down the floor with each player making a lay-in within 32 seconds</a:t>
            </a:r>
          </a:p>
          <a:p>
            <a:pPr indent="-228600">
              <a:lnSpc>
                <a:spcPct val="90000"/>
              </a:lnSpc>
              <a:spcAft>
                <a:spcPts val="600"/>
              </a:spcAft>
              <a:buFont typeface="Arial" panose="020B0604020202020204" pitchFamily="34" charset="0"/>
              <a:buChar char="•"/>
            </a:pPr>
            <a:endParaRPr lang="en-US" sz="2200" dirty="0"/>
          </a:p>
          <a:p>
            <a:pPr>
              <a:lnSpc>
                <a:spcPct val="90000"/>
              </a:lnSpc>
              <a:spcAft>
                <a:spcPts val="600"/>
              </a:spcAft>
            </a:pPr>
            <a:r>
              <a:rPr lang="en-US" sz="2200" dirty="0"/>
              <a:t>All groups must complete the circuit consecutively.  If one group fails to complete the circuit, we start over</a:t>
            </a:r>
          </a:p>
          <a:p>
            <a:pPr indent="-228600">
              <a:lnSpc>
                <a:spcPct val="90000"/>
              </a:lnSpc>
              <a:spcAft>
                <a:spcPts val="600"/>
              </a:spcAft>
              <a:buFont typeface="Arial" panose="020B0604020202020204" pitchFamily="34" charset="0"/>
              <a:buChar char="•"/>
            </a:pPr>
            <a:endParaRPr lang="en-US" sz="2200" dirty="0"/>
          </a:p>
          <a:p>
            <a:pPr>
              <a:lnSpc>
                <a:spcPct val="90000"/>
              </a:lnSpc>
              <a:spcAft>
                <a:spcPts val="600"/>
              </a:spcAft>
            </a:pPr>
            <a:r>
              <a:rPr lang="en-US" sz="2200" dirty="0"/>
              <a:t>All players must run their lanes correctly by getting wide and passing the FT line at both ends</a:t>
            </a:r>
          </a:p>
          <a:p>
            <a:pPr indent="-228600">
              <a:lnSpc>
                <a:spcPct val="90000"/>
              </a:lnSpc>
              <a:spcAft>
                <a:spcPts val="600"/>
              </a:spcAft>
              <a:buFont typeface="Arial" panose="020B0604020202020204" pitchFamily="34" charset="0"/>
              <a:buChar char="•"/>
            </a:pPr>
            <a:endParaRPr lang="en-US" sz="2200" dirty="0"/>
          </a:p>
          <a:p>
            <a:pPr>
              <a:lnSpc>
                <a:spcPct val="90000"/>
              </a:lnSpc>
              <a:spcAft>
                <a:spcPts val="600"/>
              </a:spcAft>
            </a:pPr>
            <a:r>
              <a:rPr lang="en-US" sz="2200" dirty="0"/>
              <a:t>Each cycle includes:</a:t>
            </a:r>
          </a:p>
          <a:p>
            <a:pPr>
              <a:lnSpc>
                <a:spcPct val="90000"/>
              </a:lnSpc>
              <a:spcAft>
                <a:spcPts val="600"/>
              </a:spcAft>
            </a:pPr>
            <a:r>
              <a:rPr lang="en-US" sz="2200" dirty="0"/>
              <a:t>4-1-2	4-1-4</a:t>
            </a:r>
          </a:p>
          <a:p>
            <a:pPr>
              <a:lnSpc>
                <a:spcPct val="90000"/>
              </a:lnSpc>
              <a:spcAft>
                <a:spcPts val="600"/>
              </a:spcAft>
            </a:pPr>
            <a:r>
              <a:rPr lang="en-US" sz="2200" dirty="0"/>
              <a:t>4-1-3	4-1</a:t>
            </a:r>
          </a:p>
          <a:p>
            <a:pPr>
              <a:lnSpc>
                <a:spcPct val="90000"/>
              </a:lnSpc>
              <a:spcAft>
                <a:spcPts val="600"/>
              </a:spcAft>
            </a:pPr>
            <a:r>
              <a:rPr lang="en-US" sz="2200" dirty="0"/>
              <a:t>4-1-5</a:t>
            </a:r>
          </a:p>
        </p:txBody>
      </p:sp>
      <p:sp>
        <p:nvSpPr>
          <p:cNvPr id="147" name="Rectangle 13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3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Rectangle 13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Rectangle 13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CB84BAE-36B8-1804-5652-6C34693B5167}"/>
              </a:ext>
            </a:extLst>
          </p:cNvPr>
          <p:cNvPicPr>
            <a:picLocks noChangeAspect="1"/>
          </p:cNvPicPr>
          <p:nvPr/>
        </p:nvPicPr>
        <p:blipFill rotWithShape="1">
          <a:blip r:embed="rId2"/>
          <a:srcRect r="370"/>
          <a:stretch/>
        </p:blipFill>
        <p:spPr>
          <a:xfrm>
            <a:off x="7651659" y="909081"/>
            <a:ext cx="3019145" cy="5071731"/>
          </a:xfrm>
          <a:prstGeom prst="rect">
            <a:avLst/>
          </a:prstGeom>
        </p:spPr>
      </p:pic>
    </p:spTree>
    <p:extLst>
      <p:ext uri="{BB962C8B-B14F-4D97-AF65-F5344CB8AC3E}">
        <p14:creationId xmlns:p14="http://schemas.microsoft.com/office/powerpoint/2010/main" val="21452778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386E-24ED-6561-0100-28BFB5C99333}"/>
              </a:ext>
            </a:extLst>
          </p:cNvPr>
          <p:cNvSpPr>
            <a:spLocks noGrp="1"/>
          </p:cNvSpPr>
          <p:nvPr>
            <p:ph type="title"/>
          </p:nvPr>
        </p:nvSpPr>
        <p:spPr>
          <a:xfrm>
            <a:off x="838200" y="365125"/>
            <a:ext cx="10515600" cy="1325563"/>
          </a:xfrm>
        </p:spPr>
        <p:txBody>
          <a:bodyPr>
            <a:normAutofit/>
          </a:bodyPr>
          <a:lstStyle/>
          <a:p>
            <a:r>
              <a:rPr lang="en-US" sz="4800" b="1"/>
              <a:t>Contact Info</a:t>
            </a:r>
          </a:p>
        </p:txBody>
      </p:sp>
      <p:pic>
        <p:nvPicPr>
          <p:cNvPr id="5" name="Picture 4" descr="Logo&#10;&#10;Description automatically generated">
            <a:extLst>
              <a:ext uri="{FF2B5EF4-FFF2-40B4-BE49-F238E27FC236}">
                <a16:creationId xmlns:a16="http://schemas.microsoft.com/office/drawing/2014/main" id="{AC29E350-F807-908C-7A5D-297DF1D2118C}"/>
              </a:ext>
            </a:extLst>
          </p:cNvPr>
          <p:cNvPicPr>
            <a:picLocks noChangeAspect="1"/>
          </p:cNvPicPr>
          <p:nvPr/>
        </p:nvPicPr>
        <p:blipFill rotWithShape="1">
          <a:blip r:embed="rId2">
            <a:extLst>
              <a:ext uri="{28A0092B-C50C-407E-A947-70E740481C1C}">
                <a14:useLocalDpi xmlns:a14="http://schemas.microsoft.com/office/drawing/2010/main" val="0"/>
              </a:ext>
            </a:extLst>
          </a:blip>
          <a:srcRect l="11788" r="9227" b="2"/>
          <a:stretch/>
        </p:blipFill>
        <p:spPr>
          <a:xfrm>
            <a:off x="799188" y="1904281"/>
            <a:ext cx="3374810" cy="4272681"/>
          </a:xfrm>
          <a:prstGeom prst="rect">
            <a:avLst/>
          </a:prstGeom>
        </p:spPr>
      </p:pic>
      <p:graphicFrame>
        <p:nvGraphicFramePr>
          <p:cNvPr id="18" name="Content Placeholder 2">
            <a:extLst>
              <a:ext uri="{FF2B5EF4-FFF2-40B4-BE49-F238E27FC236}">
                <a16:creationId xmlns:a16="http://schemas.microsoft.com/office/drawing/2014/main" id="{0883DC2C-7F1C-AA0E-AEC8-4234F78FA378}"/>
              </a:ext>
            </a:extLst>
          </p:cNvPr>
          <p:cNvGraphicFramePr>
            <a:graphicFrameLocks noGrp="1"/>
          </p:cNvGraphicFramePr>
          <p:nvPr>
            <p:ph idx="1"/>
            <p:extLst>
              <p:ext uri="{D42A27DB-BD31-4B8C-83A1-F6EECF244321}">
                <p14:modId xmlns:p14="http://schemas.microsoft.com/office/powerpoint/2010/main" val="2162938795"/>
              </p:ext>
            </p:extLst>
          </p:nvPr>
        </p:nvGraphicFramePr>
        <p:xfrm>
          <a:off x="4636008" y="1825625"/>
          <a:ext cx="671779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9542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A0C806-47C4-1CD2-08D0-4F4ED9D2AD7B}"/>
              </a:ext>
            </a:extLst>
          </p:cNvPr>
          <p:cNvSpPr>
            <a:spLocks noGrp="1"/>
          </p:cNvSpPr>
          <p:nvPr>
            <p:ph type="title"/>
          </p:nvPr>
        </p:nvSpPr>
        <p:spPr>
          <a:xfrm>
            <a:off x="746448" y="254836"/>
            <a:ext cx="9895951" cy="1033669"/>
          </a:xfrm>
        </p:spPr>
        <p:txBody>
          <a:bodyPr>
            <a:normAutofit/>
          </a:bodyPr>
          <a:lstStyle/>
          <a:p>
            <a:r>
              <a:rPr lang="en-US" sz="5400" b="1" i="1" dirty="0">
                <a:solidFill>
                  <a:srgbClr val="FFFFFF"/>
                </a:solidFill>
              </a:rPr>
              <a:t>Zone Defense to Offense</a:t>
            </a:r>
          </a:p>
        </p:txBody>
      </p:sp>
      <p:sp>
        <p:nvSpPr>
          <p:cNvPr id="3" name="Content Placeholder 2">
            <a:extLst>
              <a:ext uri="{FF2B5EF4-FFF2-40B4-BE49-F238E27FC236}">
                <a16:creationId xmlns:a16="http://schemas.microsoft.com/office/drawing/2014/main" id="{B122B98F-A5F9-436C-525F-541F14C49C12}"/>
              </a:ext>
            </a:extLst>
          </p:cNvPr>
          <p:cNvSpPr>
            <a:spLocks noGrp="1"/>
          </p:cNvSpPr>
          <p:nvPr>
            <p:ph idx="1"/>
          </p:nvPr>
        </p:nvSpPr>
        <p:spPr>
          <a:xfrm>
            <a:off x="558955" y="2371156"/>
            <a:ext cx="5537043" cy="5010538"/>
          </a:xfrm>
        </p:spPr>
        <p:txBody>
          <a:bodyPr anchor="ctr">
            <a:normAutofit/>
          </a:bodyPr>
          <a:lstStyle/>
          <a:p>
            <a:pPr marL="0" indent="0">
              <a:buNone/>
            </a:pPr>
            <a:endParaRPr lang="en-US" sz="2400" dirty="0"/>
          </a:p>
          <a:p>
            <a:pPr marL="0" indent="0">
              <a:buNone/>
            </a:pPr>
            <a:r>
              <a:rPr lang="en-US" dirty="0"/>
              <a:t>Natural transition from our full and half court zone defense</a:t>
            </a:r>
          </a:p>
          <a:p>
            <a:pPr marL="0" indent="0">
              <a:buNone/>
            </a:pPr>
            <a:endParaRPr lang="en-US" dirty="0"/>
          </a:p>
          <a:p>
            <a:pPr marL="0" indent="0">
              <a:buNone/>
            </a:pPr>
            <a:r>
              <a:rPr lang="en-US" dirty="0"/>
              <a:t>Other benefits include:</a:t>
            </a:r>
          </a:p>
          <a:p>
            <a:pPr marL="457200" lvl="1" indent="0">
              <a:buNone/>
            </a:pPr>
            <a:r>
              <a:rPr lang="en-US" dirty="0"/>
              <a:t>Fewer actions to defend</a:t>
            </a:r>
          </a:p>
          <a:p>
            <a:pPr marL="457200" lvl="1" indent="0">
              <a:buNone/>
            </a:pPr>
            <a:r>
              <a:rPr lang="en-US" dirty="0"/>
              <a:t>Fewer quick hitters to scout for</a:t>
            </a:r>
          </a:p>
          <a:p>
            <a:pPr marL="457200" lvl="1" indent="0">
              <a:buNone/>
            </a:pPr>
            <a:r>
              <a:rPr lang="en-US" dirty="0"/>
              <a:t>10-15mins daily of maintenance drills</a:t>
            </a:r>
          </a:p>
          <a:p>
            <a:pPr marL="0" indent="0">
              <a:buNone/>
            </a:pPr>
            <a:endParaRPr lang="en-US" dirty="0"/>
          </a:p>
          <a:p>
            <a:pPr marL="0" indent="0">
              <a:buNone/>
            </a:pPr>
            <a:endParaRPr lang="en-US" dirty="0"/>
          </a:p>
          <a:p>
            <a:pPr marL="457200" lvl="1" indent="0">
              <a:buNone/>
            </a:pPr>
            <a:endParaRPr lang="en-US" dirty="0"/>
          </a:p>
          <a:p>
            <a:pPr marL="457200" lvl="1" indent="0">
              <a:buNone/>
            </a:pPr>
            <a:endParaRPr lang="en-US" dirty="0"/>
          </a:p>
          <a:p>
            <a:pPr lvl="1"/>
            <a:endParaRPr lang="en-US" sz="1100" dirty="0"/>
          </a:p>
          <a:p>
            <a:endParaRPr lang="en-US" sz="1100" dirty="0"/>
          </a:p>
        </p:txBody>
      </p:sp>
      <p:pic>
        <p:nvPicPr>
          <p:cNvPr id="6" name="Picture 5">
            <a:extLst>
              <a:ext uri="{FF2B5EF4-FFF2-40B4-BE49-F238E27FC236}">
                <a16:creationId xmlns:a16="http://schemas.microsoft.com/office/drawing/2014/main" id="{0C5AA34A-B750-B3FA-1E31-C2D98DDA1D20}"/>
              </a:ext>
            </a:extLst>
          </p:cNvPr>
          <p:cNvPicPr>
            <a:picLocks noChangeAspect="1"/>
          </p:cNvPicPr>
          <p:nvPr/>
        </p:nvPicPr>
        <p:blipFill>
          <a:blip r:embed="rId2"/>
          <a:stretch>
            <a:fillRect/>
          </a:stretch>
        </p:blipFill>
        <p:spPr>
          <a:xfrm>
            <a:off x="8238985" y="451591"/>
            <a:ext cx="3364467" cy="6111871"/>
          </a:xfrm>
          <a:prstGeom prst="rect">
            <a:avLst/>
          </a:prstGeom>
        </p:spPr>
      </p:pic>
    </p:spTree>
    <p:extLst>
      <p:ext uri="{BB962C8B-B14F-4D97-AF65-F5344CB8AC3E}">
        <p14:creationId xmlns:p14="http://schemas.microsoft.com/office/powerpoint/2010/main" val="1118662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D0B8B2-70A6-423A-B2D7-3CE269F2C5D3}"/>
              </a:ext>
            </a:extLst>
          </p:cNvPr>
          <p:cNvSpPr>
            <a:spLocks noGrp="1"/>
          </p:cNvSpPr>
          <p:nvPr>
            <p:ph type="title"/>
          </p:nvPr>
        </p:nvSpPr>
        <p:spPr>
          <a:xfrm>
            <a:off x="231003" y="338932"/>
            <a:ext cx="11492284" cy="898581"/>
          </a:xfrm>
        </p:spPr>
        <p:txBody>
          <a:bodyPr vert="horz" lIns="91440" tIns="45720" rIns="91440" bIns="45720" rtlCol="0" anchor="ctr">
            <a:noAutofit/>
          </a:bodyPr>
          <a:lstStyle/>
          <a:p>
            <a:pPr algn="ctr"/>
            <a:r>
              <a:rPr lang="en-US" sz="5400" b="1" i="1" dirty="0">
                <a:solidFill>
                  <a:srgbClr val="FFFFFF"/>
                </a:solidFill>
              </a:rPr>
              <a:t>Numbered Break </a:t>
            </a:r>
            <a:r>
              <a:rPr lang="en-US" sz="5400" b="1" i="1" dirty="0">
                <a:solidFill>
                  <a:srgbClr val="FFFFFF"/>
                </a:solidFill>
                <a:sym typeface="Wingdings" panose="05000000000000000000" pitchFamily="2" charset="2"/>
              </a:rPr>
              <a:t> PG Reads</a:t>
            </a:r>
            <a:endParaRPr lang="en-US" sz="5400" b="1" i="1" dirty="0">
              <a:solidFill>
                <a:srgbClr val="FFFFFF"/>
              </a:solidFill>
            </a:endParaRPr>
          </a:p>
        </p:txBody>
      </p:sp>
      <p:pic>
        <p:nvPicPr>
          <p:cNvPr id="5" name="Picture 4">
            <a:extLst>
              <a:ext uri="{FF2B5EF4-FFF2-40B4-BE49-F238E27FC236}">
                <a16:creationId xmlns:a16="http://schemas.microsoft.com/office/drawing/2014/main" id="{29C1A953-7FFF-9DC3-DF6E-3F79398C7F31}"/>
              </a:ext>
            </a:extLst>
          </p:cNvPr>
          <p:cNvPicPr>
            <a:picLocks noChangeAspect="1"/>
          </p:cNvPicPr>
          <p:nvPr/>
        </p:nvPicPr>
        <p:blipFill>
          <a:blip r:embed="rId2"/>
          <a:stretch>
            <a:fillRect/>
          </a:stretch>
        </p:blipFill>
        <p:spPr>
          <a:xfrm>
            <a:off x="312616" y="1626568"/>
            <a:ext cx="4196861" cy="5181310"/>
          </a:xfrm>
          <a:prstGeom prst="rect">
            <a:avLst/>
          </a:prstGeom>
        </p:spPr>
      </p:pic>
      <p:sp>
        <p:nvSpPr>
          <p:cNvPr id="3" name="TextBox 2">
            <a:extLst>
              <a:ext uri="{FF2B5EF4-FFF2-40B4-BE49-F238E27FC236}">
                <a16:creationId xmlns:a16="http://schemas.microsoft.com/office/drawing/2014/main" id="{77ACA685-04BB-3D7A-ECB2-8362C015A5BF}"/>
              </a:ext>
            </a:extLst>
          </p:cNvPr>
          <p:cNvSpPr txBox="1"/>
          <p:nvPr/>
        </p:nvSpPr>
        <p:spPr>
          <a:xfrm>
            <a:off x="5037872" y="2289906"/>
            <a:ext cx="6181968" cy="3323987"/>
          </a:xfrm>
          <a:prstGeom prst="rect">
            <a:avLst/>
          </a:prstGeom>
          <a:noFill/>
        </p:spPr>
        <p:txBody>
          <a:bodyPr wrap="square" rtlCol="0">
            <a:spAutoFit/>
          </a:bodyPr>
          <a:lstStyle/>
          <a:p>
            <a:r>
              <a:rPr lang="en-US" sz="4200" dirty="0"/>
              <a:t>1</a:t>
            </a:r>
            <a:r>
              <a:rPr lang="en-US" sz="4200" baseline="30000" dirty="0"/>
              <a:t>st</a:t>
            </a:r>
            <a:r>
              <a:rPr lang="en-US" sz="4200" dirty="0"/>
              <a:t> Look = Up the Street</a:t>
            </a:r>
          </a:p>
          <a:p>
            <a:endParaRPr lang="en-US" sz="4200" dirty="0"/>
          </a:p>
          <a:p>
            <a:r>
              <a:rPr lang="en-US" sz="4200" dirty="0"/>
              <a:t>2</a:t>
            </a:r>
            <a:r>
              <a:rPr lang="en-US" sz="4200" baseline="30000" dirty="0"/>
              <a:t>nd</a:t>
            </a:r>
            <a:r>
              <a:rPr lang="en-US" sz="4200" dirty="0"/>
              <a:t> Look = Down the Street</a:t>
            </a:r>
          </a:p>
          <a:p>
            <a:endParaRPr lang="en-US" sz="4200" dirty="0"/>
          </a:p>
          <a:p>
            <a:r>
              <a:rPr lang="en-US" sz="4200" dirty="0"/>
              <a:t>3</a:t>
            </a:r>
            <a:r>
              <a:rPr lang="en-US" sz="4200" baseline="30000" dirty="0"/>
              <a:t>rd</a:t>
            </a:r>
            <a:r>
              <a:rPr lang="en-US" sz="4200" dirty="0"/>
              <a:t> Look = Across the Street</a:t>
            </a:r>
          </a:p>
        </p:txBody>
      </p:sp>
    </p:spTree>
    <p:extLst>
      <p:ext uri="{BB962C8B-B14F-4D97-AF65-F5344CB8AC3E}">
        <p14:creationId xmlns:p14="http://schemas.microsoft.com/office/powerpoint/2010/main" val="763747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D0B8B2-70A6-423A-B2D7-3CE269F2C5D3}"/>
              </a:ext>
            </a:extLst>
          </p:cNvPr>
          <p:cNvSpPr>
            <a:spLocks noGrp="1"/>
          </p:cNvSpPr>
          <p:nvPr>
            <p:ph type="title"/>
          </p:nvPr>
        </p:nvSpPr>
        <p:spPr>
          <a:xfrm>
            <a:off x="231003" y="338932"/>
            <a:ext cx="11492284" cy="898581"/>
          </a:xfrm>
        </p:spPr>
        <p:txBody>
          <a:bodyPr vert="horz" lIns="91440" tIns="45720" rIns="91440" bIns="45720" rtlCol="0" anchor="ctr">
            <a:noAutofit/>
          </a:bodyPr>
          <a:lstStyle/>
          <a:p>
            <a:pPr algn="ctr"/>
            <a:r>
              <a:rPr lang="en-US" sz="5400" b="1" i="1" dirty="0">
                <a:solidFill>
                  <a:srgbClr val="FFFFFF"/>
                </a:solidFill>
              </a:rPr>
              <a:t>Creating 2v1’s</a:t>
            </a:r>
          </a:p>
        </p:txBody>
      </p:sp>
      <p:sp>
        <p:nvSpPr>
          <p:cNvPr id="3" name="TextBox 2">
            <a:extLst>
              <a:ext uri="{FF2B5EF4-FFF2-40B4-BE49-F238E27FC236}">
                <a16:creationId xmlns:a16="http://schemas.microsoft.com/office/drawing/2014/main" id="{77ACA685-04BB-3D7A-ECB2-8362C015A5BF}"/>
              </a:ext>
            </a:extLst>
          </p:cNvPr>
          <p:cNvSpPr txBox="1"/>
          <p:nvPr/>
        </p:nvSpPr>
        <p:spPr>
          <a:xfrm>
            <a:off x="6716152" y="1997839"/>
            <a:ext cx="4736841" cy="4524315"/>
          </a:xfrm>
          <a:prstGeom prst="rect">
            <a:avLst/>
          </a:prstGeom>
          <a:noFill/>
        </p:spPr>
        <p:txBody>
          <a:bodyPr wrap="square" rtlCol="0">
            <a:spAutoFit/>
          </a:bodyPr>
          <a:lstStyle/>
          <a:p>
            <a:r>
              <a:rPr lang="en-US" sz="3600" dirty="0"/>
              <a:t>Get the ball out of the middle</a:t>
            </a:r>
          </a:p>
          <a:p>
            <a:endParaRPr lang="en-US" sz="3600" dirty="0"/>
          </a:p>
          <a:p>
            <a:r>
              <a:rPr lang="en-US" sz="3600" dirty="0"/>
              <a:t>Push best shooter to the corner</a:t>
            </a:r>
          </a:p>
          <a:p>
            <a:endParaRPr lang="en-US" sz="3600" dirty="0"/>
          </a:p>
          <a:p>
            <a:r>
              <a:rPr lang="en-US" sz="3600" dirty="0"/>
              <a:t>Hunt lay-ins, settle for open 3’s</a:t>
            </a:r>
          </a:p>
        </p:txBody>
      </p:sp>
      <p:pic>
        <p:nvPicPr>
          <p:cNvPr id="6" name="Picture 5">
            <a:extLst>
              <a:ext uri="{FF2B5EF4-FFF2-40B4-BE49-F238E27FC236}">
                <a16:creationId xmlns:a16="http://schemas.microsoft.com/office/drawing/2014/main" id="{DCD50108-E095-A8C5-3391-0A2EB387D787}"/>
              </a:ext>
            </a:extLst>
          </p:cNvPr>
          <p:cNvPicPr>
            <a:picLocks noChangeAspect="1"/>
          </p:cNvPicPr>
          <p:nvPr/>
        </p:nvPicPr>
        <p:blipFill>
          <a:blip r:embed="rId2"/>
          <a:stretch>
            <a:fillRect/>
          </a:stretch>
        </p:blipFill>
        <p:spPr>
          <a:xfrm>
            <a:off x="253061" y="1786560"/>
            <a:ext cx="5842939" cy="4861326"/>
          </a:xfrm>
          <a:prstGeom prst="rect">
            <a:avLst/>
          </a:prstGeom>
        </p:spPr>
      </p:pic>
    </p:spTree>
    <p:extLst>
      <p:ext uri="{BB962C8B-B14F-4D97-AF65-F5344CB8AC3E}">
        <p14:creationId xmlns:p14="http://schemas.microsoft.com/office/powerpoint/2010/main" val="55730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CEAAC5-1007-4FF3-CBE5-EB2008117454}"/>
              </a:ext>
            </a:extLst>
          </p:cNvPr>
          <p:cNvSpPr>
            <a:spLocks noGrp="1"/>
          </p:cNvSpPr>
          <p:nvPr>
            <p:ph type="title"/>
          </p:nvPr>
        </p:nvSpPr>
        <p:spPr>
          <a:xfrm>
            <a:off x="466722" y="586855"/>
            <a:ext cx="3201366" cy="3387497"/>
          </a:xfrm>
        </p:spPr>
        <p:txBody>
          <a:bodyPr anchor="b">
            <a:normAutofit/>
          </a:bodyPr>
          <a:lstStyle/>
          <a:p>
            <a:pPr algn="ctr"/>
            <a:r>
              <a:rPr lang="en-US" sz="5400" b="1" i="1" dirty="0">
                <a:solidFill>
                  <a:srgbClr val="FFFFFF"/>
                </a:solidFill>
              </a:rPr>
              <a:t>2</a:t>
            </a:r>
            <a:r>
              <a:rPr lang="en-US" sz="5400" b="1" i="1" baseline="30000" dirty="0">
                <a:solidFill>
                  <a:srgbClr val="FFFFFF"/>
                </a:solidFill>
              </a:rPr>
              <a:t>nd</a:t>
            </a:r>
            <a:r>
              <a:rPr lang="en-US" sz="5400" b="1" i="1" dirty="0">
                <a:solidFill>
                  <a:srgbClr val="FFFFFF"/>
                </a:solidFill>
              </a:rPr>
              <a:t> Phase Flow</a:t>
            </a:r>
          </a:p>
        </p:txBody>
      </p:sp>
      <p:sp>
        <p:nvSpPr>
          <p:cNvPr id="3" name="Content Placeholder 2">
            <a:extLst>
              <a:ext uri="{FF2B5EF4-FFF2-40B4-BE49-F238E27FC236}">
                <a16:creationId xmlns:a16="http://schemas.microsoft.com/office/drawing/2014/main" id="{88831FBF-581A-6004-546A-1A756689F03A}"/>
              </a:ext>
            </a:extLst>
          </p:cNvPr>
          <p:cNvSpPr>
            <a:spLocks noGrp="1"/>
          </p:cNvSpPr>
          <p:nvPr>
            <p:ph idx="1"/>
          </p:nvPr>
        </p:nvSpPr>
        <p:spPr>
          <a:xfrm>
            <a:off x="4698858" y="666114"/>
            <a:ext cx="6555347" cy="5546047"/>
          </a:xfrm>
        </p:spPr>
        <p:txBody>
          <a:bodyPr anchor="ctr">
            <a:noAutofit/>
          </a:bodyPr>
          <a:lstStyle/>
          <a:p>
            <a:pPr marL="0" indent="0">
              <a:buNone/>
            </a:pPr>
            <a:r>
              <a:rPr lang="en-US" sz="2400" dirty="0"/>
              <a:t>Seamless transition from our numbered break that attempts to create a 2 v 1 situation or long closeout by the defense</a:t>
            </a:r>
          </a:p>
          <a:p>
            <a:endParaRPr lang="en-US" sz="2400" dirty="0"/>
          </a:p>
          <a:p>
            <a:pPr marL="0" indent="0">
              <a:buNone/>
            </a:pPr>
            <a:r>
              <a:rPr lang="en-US" sz="2400" dirty="0"/>
              <a:t>2 passes maximum = easy to remember or add as needed throughout the season</a:t>
            </a:r>
          </a:p>
          <a:p>
            <a:endParaRPr lang="en-US" sz="2400" dirty="0"/>
          </a:p>
          <a:p>
            <a:pPr marL="0" indent="0">
              <a:buNone/>
            </a:pPr>
            <a:r>
              <a:rPr lang="en-US" sz="2400" dirty="0"/>
              <a:t>Influences the ball to get to a third-side quickly</a:t>
            </a:r>
          </a:p>
          <a:p>
            <a:pPr marL="0" indent="0">
              <a:buNone/>
            </a:pPr>
            <a:endParaRPr lang="en-US" sz="2400" dirty="0"/>
          </a:p>
          <a:p>
            <a:pPr marL="0" indent="0">
              <a:buNone/>
            </a:pPr>
            <a:r>
              <a:rPr lang="en-US" sz="2400" dirty="0"/>
              <a:t>Allows for flexibility to hide a weaker offensive player until later in the possession or that struggles to remember set plays</a:t>
            </a:r>
          </a:p>
          <a:p>
            <a:endParaRPr lang="en-US" sz="2400" dirty="0"/>
          </a:p>
          <a:p>
            <a:pPr marL="0" indent="0">
              <a:buNone/>
            </a:pPr>
            <a:r>
              <a:rPr lang="en-US" sz="2400" dirty="0"/>
              <a:t>Disguise our best scoring actions by initiating from different spots on the court</a:t>
            </a:r>
          </a:p>
        </p:txBody>
      </p:sp>
    </p:spTree>
    <p:extLst>
      <p:ext uri="{BB962C8B-B14F-4D97-AF65-F5344CB8AC3E}">
        <p14:creationId xmlns:p14="http://schemas.microsoft.com/office/powerpoint/2010/main" val="1940970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1996</TotalTime>
  <Words>1506</Words>
  <Application>Microsoft Office PowerPoint</Application>
  <PresentationFormat>Widescreen</PresentationFormat>
  <Paragraphs>234</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Nike OACA / OBCA Coaches Clinic</vt:lpstr>
      <vt:lpstr>4 Phases of Offense</vt:lpstr>
      <vt:lpstr>1st Phase = Go </vt:lpstr>
      <vt:lpstr>Running Lanes Progressions</vt:lpstr>
      <vt:lpstr>Practice Readiness</vt:lpstr>
      <vt:lpstr>Zone Defense to Offense</vt:lpstr>
      <vt:lpstr>Numbered Break  PG Reads</vt:lpstr>
      <vt:lpstr>Creating 2v1’s</vt:lpstr>
      <vt:lpstr>2nd Phase Flow</vt:lpstr>
      <vt:lpstr>Our Playbook – Zone Flow “Snap”</vt:lpstr>
      <vt:lpstr>Snap vs Zone Cont.</vt:lpstr>
      <vt:lpstr>Our Playbook – Zone Flow “Wave”</vt:lpstr>
      <vt:lpstr>Wave vs Zone Continued</vt:lpstr>
      <vt:lpstr>Our Playbook – Flow vs M2M “Slice”</vt:lpstr>
      <vt:lpstr>Our Playbook – Flow vs M2M “Shake”</vt:lpstr>
      <vt:lpstr>Collecting Information to Adjust our Attack</vt:lpstr>
      <vt:lpstr>Our Playbook – Defense is Switching on Kick-Ups / Blast Cuts</vt:lpstr>
      <vt:lpstr>Our Playbook – Defense is Helping Off Strong Side Corner</vt:lpstr>
      <vt:lpstr>Our Playbook – Defense is Helping Off Strong Side Corner</vt:lpstr>
      <vt:lpstr>Our Playbook – Defense is Helping Off Strong Side Corner</vt:lpstr>
      <vt:lpstr>3rd Phase  Move</vt:lpstr>
      <vt:lpstr>Our Playbook – Zone Continuity Alignment</vt:lpstr>
      <vt:lpstr>Zone Continuity  Wing / High Post Exchanges</vt:lpstr>
      <vt:lpstr>Zone Continuity  Wing / High Post Exchanges Cont.</vt:lpstr>
      <vt:lpstr>Zone Continuity - Short Corner Entry</vt:lpstr>
      <vt:lpstr>Zone Continuity – High Post Entry</vt:lpstr>
      <vt:lpstr>Our Playbook (Move) – M2M</vt:lpstr>
      <vt:lpstr>4th Phase Execute</vt:lpstr>
      <vt:lpstr>Our Playbook – Execute v Zone “Slide”</vt:lpstr>
      <vt:lpstr>Our Playbook – Execute vs Zone “Slide” Cont.</vt:lpstr>
      <vt:lpstr>Our Playbook – Execute vs M2M “Jersey”</vt:lpstr>
      <vt:lpstr>Go  Execute (5-Out Alignment)</vt:lpstr>
      <vt:lpstr>Go Box Alignment</vt:lpstr>
      <vt:lpstr>Go 3-Out, 2-In Alignment</vt:lpstr>
      <vt:lpstr>Go Horns Alignment</vt:lpstr>
      <vt:lpstr>Advantages to 4 Phases</vt:lpstr>
      <vt:lpstr>Total Program Approach</vt:lpstr>
      <vt:lpstr>Our Terminology</vt:lpstr>
      <vt:lpstr>Pairing Flow Actions Together</vt:lpstr>
      <vt:lpstr>Side, Push 3 Paired Together</vt:lpstr>
      <vt:lpstr>Side, Push 3 Continued</vt:lpstr>
      <vt:lpstr>Push 2, Slice Paired Together</vt:lpstr>
      <vt:lpstr>Triggers + Automatics</vt:lpstr>
      <vt:lpstr>Trigger -“Flip”</vt:lpstr>
      <vt:lpstr>“Flip” – Option 2</vt:lpstr>
      <vt:lpstr>“Flip” – Option 3</vt:lpstr>
      <vt:lpstr>Automatic - Post Rebound</vt:lpstr>
      <vt:lpstr>Our Program, Our Culture</vt:lpstr>
      <vt:lpstr>Our Program, Our Culture Cont.</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Duke</dc:creator>
  <cp:lastModifiedBy>Justin Duke</cp:lastModifiedBy>
  <cp:revision>19</cp:revision>
  <cp:lastPrinted>2022-10-12T22:34:49Z</cp:lastPrinted>
  <dcterms:created xsi:type="dcterms:W3CDTF">2022-10-10T22:04:32Z</dcterms:created>
  <dcterms:modified xsi:type="dcterms:W3CDTF">2022-10-14T00:49:58Z</dcterms:modified>
</cp:coreProperties>
</file>