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99" r:id="rId3"/>
    <p:sldId id="260" r:id="rId4"/>
    <p:sldId id="298" r:id="rId5"/>
    <p:sldId id="300" r:id="rId6"/>
    <p:sldId id="301" r:id="rId7"/>
    <p:sldId id="261" r:id="rId8"/>
    <p:sldId id="262" r:id="rId9"/>
    <p:sldId id="263" r:id="rId10"/>
    <p:sldId id="315" r:id="rId11"/>
    <p:sldId id="313" r:id="rId12"/>
    <p:sldId id="306" r:id="rId13"/>
    <p:sldId id="266" r:id="rId14"/>
    <p:sldId id="302" r:id="rId15"/>
    <p:sldId id="303" r:id="rId16"/>
    <p:sldId id="307" r:id="rId17"/>
    <p:sldId id="267" r:id="rId18"/>
    <p:sldId id="268" r:id="rId19"/>
    <p:sldId id="308" r:id="rId20"/>
    <p:sldId id="311" r:id="rId21"/>
    <p:sldId id="312" r:id="rId22"/>
    <p:sldId id="309" r:id="rId23"/>
    <p:sldId id="304" r:id="rId24"/>
    <p:sldId id="305" r:id="rId25"/>
    <p:sldId id="316" r:id="rId26"/>
    <p:sldId id="296" r:id="rId27"/>
    <p:sldId id="297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bre Franklin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7CD211-A710-46FB-BC83-9CB1366B0CAF}">
  <a:tblStyle styleId="{D67CD211-A710-46FB-BC83-9CB1366B0C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3348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4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xmlns="" id="{0F715675-4966-B3D1-DEFE-7434093B7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>
            <a:extLst>
              <a:ext uri="{FF2B5EF4-FFF2-40B4-BE49-F238E27FC236}">
                <a16:creationId xmlns:a16="http://schemas.microsoft.com/office/drawing/2014/main" xmlns="" id="{88122603-12D3-5DF7-88CA-10A62F297A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>
            <a:extLst>
              <a:ext uri="{FF2B5EF4-FFF2-40B4-BE49-F238E27FC236}">
                <a16:creationId xmlns:a16="http://schemas.microsoft.com/office/drawing/2014/main" xmlns="" id="{D3EF64FE-6425-8AE6-C9DA-AB65EB242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030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75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80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65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xmlns="" id="{D46149C6-A35A-FB0D-CE8F-1981C87D2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>
            <a:extLst>
              <a:ext uri="{FF2B5EF4-FFF2-40B4-BE49-F238E27FC236}">
                <a16:creationId xmlns:a16="http://schemas.microsoft.com/office/drawing/2014/main" xmlns="" id="{75F1953C-448C-FD06-1FF3-4C686ED81C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>
            <a:extLst>
              <a:ext uri="{FF2B5EF4-FFF2-40B4-BE49-F238E27FC236}">
                <a16:creationId xmlns:a16="http://schemas.microsoft.com/office/drawing/2014/main" xmlns="" id="{ECBA69D1-8C50-B360-E196-80B7794287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274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>
          <a:extLst>
            <a:ext uri="{FF2B5EF4-FFF2-40B4-BE49-F238E27FC236}">
              <a16:creationId xmlns:a16="http://schemas.microsoft.com/office/drawing/2014/main" xmlns="" id="{686003A3-F382-4000-35FE-3B7BDC572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>
            <a:extLst>
              <a:ext uri="{FF2B5EF4-FFF2-40B4-BE49-F238E27FC236}">
                <a16:creationId xmlns:a16="http://schemas.microsoft.com/office/drawing/2014/main" xmlns="" id="{F1C45A5A-6F9A-8278-189D-6A811FFAD5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>
            <a:extLst>
              <a:ext uri="{FF2B5EF4-FFF2-40B4-BE49-F238E27FC236}">
                <a16:creationId xmlns:a16="http://schemas.microsoft.com/office/drawing/2014/main" xmlns="" id="{C6491134-5529-C420-F594-FF4094E41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84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61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818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59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14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64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97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1f2ce6365c622f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1f2ce6365c622ff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71f2ce6365c622ff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27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1f2ce6365c622ff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1f2ce6365c622ff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71f2ce6365c622ff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46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16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49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40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oogle Shape;23;p2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Google Shape;24;p2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FFD457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663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4"/>
          <p:cNvSpPr>
            <a:spLocks noGrp="1"/>
          </p:cNvSpPr>
          <p:nvPr>
            <p:ph type="pic" idx="2"/>
          </p:nvPr>
        </p:nvSpPr>
        <p:spPr>
          <a:xfrm>
            <a:off x="5760720" y="0"/>
            <a:ext cx="64312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Google Shape;44;p4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663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 title="Divider Bar"/>
          <p:cNvSpPr/>
          <p:nvPr/>
        </p:nvSpPr>
        <p:spPr>
          <a:xfrm>
            <a:off x="5532120" y="0"/>
            <a:ext cx="228600" cy="6858000"/>
          </a:xfrm>
          <a:prstGeom prst="rect">
            <a:avLst/>
          </a:prstGeom>
          <a:solidFill>
            <a:srgbClr val="FFD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2" name="Google Shape;72;p8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rgbClr val="FFD457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Google Shape;15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rgbClr val="663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 title="Side bar"/>
          <p:cNvSpPr/>
          <p:nvPr/>
        </p:nvSpPr>
        <p:spPr>
          <a:xfrm>
            <a:off x="705772" y="0"/>
            <a:ext cx="228600" cy="6858000"/>
          </a:xfrm>
          <a:prstGeom prst="rect">
            <a:avLst/>
          </a:prstGeom>
          <a:solidFill>
            <a:srgbClr val="FFD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vbhockey.com/scorekeeper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nesotahockeydistrict8.com/team-manager-resources/interstate-travel-request/14663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ean.mulso@burnsvillemn.gov" TargetMode="External"/><Relationship Id="rId7" Type="http://schemas.openxmlformats.org/officeDocument/2006/relationships/hyperlink" Target="https://www.minnesotahockeydistrict8.com/officials-resources/referee-rates-2024-2025/15517" TargetMode="External"/><Relationship Id="rId2" Type="http://schemas.openxmlformats.org/officeDocument/2006/relationships/hyperlink" Target="mailto:bchristianson@ci.apple-valley.mn.u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cered@juno.com" TargetMode="External"/><Relationship Id="rId5" Type="http://schemas.openxmlformats.org/officeDocument/2006/relationships/hyperlink" Target="https://www.minnesotahockeydistrict8.com/team-manager-resources/request-refs-for-your-scrimmage/14637" TargetMode="External"/><Relationship Id="rId4" Type="http://schemas.openxmlformats.org/officeDocument/2006/relationships/hyperlink" Target="mailto:jill.culver@burnsvillemn.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nesotahockeydistrict8.com/team-manager-resources/district-playoff-opt-out/14664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dn1.sportngin.com/attachments/document/d271-3295925/Valkyries_Team_Budget_Form.xlsx?_gl=1*f44m91*_ga*MTk5ODMxMTc1My4xNzE4MjM5MDAz*_ga_PQ25JN9PJ8*MTczMDE2OTA3MC44Ni4xLjE3MzAxNjkxMjIuMC4wLjA.#_ga=2.202187289.980385648.1730119210-1998311753.1718239003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692" y="0"/>
            <a:ext cx="10276099" cy="685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-258" y="0"/>
            <a:ext cx="12192000" cy="6858000"/>
          </a:xfrm>
          <a:prstGeom prst="rect">
            <a:avLst/>
          </a:prstGeom>
          <a:gradFill>
            <a:gsLst>
              <a:gs pos="0">
                <a:srgbClr val="191B0E">
                  <a:alpha val="69803"/>
                </a:srgbClr>
              </a:gs>
              <a:gs pos="20000">
                <a:srgbClr val="191B0E">
                  <a:alpha val="69803"/>
                </a:srgbClr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ibre Franklin"/>
            </a:endParaRPr>
          </a:p>
        </p:txBody>
      </p:sp>
      <p:sp>
        <p:nvSpPr>
          <p:cNvPr id="107" name="Google Shape;107;p14"/>
          <p:cNvSpPr/>
          <p:nvPr/>
        </p:nvSpPr>
        <p:spPr>
          <a:xfrm rot="10800000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9" name="Google Shape;109;p14"/>
          <p:cNvSpPr txBox="1">
            <a:spLocks noGrp="1"/>
          </p:cNvSpPr>
          <p:nvPr>
            <p:ph type="ctrTitle"/>
          </p:nvPr>
        </p:nvSpPr>
        <p:spPr>
          <a:xfrm>
            <a:off x="1663800" y="1053925"/>
            <a:ext cx="9196200" cy="3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ibre Franklin"/>
              <a:buNone/>
            </a:pPr>
            <a:r>
              <a:rPr lang="en-US" b="1" dirty="0">
                <a:solidFill>
                  <a:schemeClr val="lt2"/>
                </a:solidFill>
              </a:rPr>
              <a:t>Apple Valley Burnsville Hockey</a:t>
            </a:r>
            <a:br>
              <a:rPr lang="en-US" b="1" dirty="0">
                <a:solidFill>
                  <a:schemeClr val="lt2"/>
                </a:solidFill>
              </a:rPr>
            </a:br>
            <a:r>
              <a:rPr lang="en-US" b="1" dirty="0">
                <a:solidFill>
                  <a:schemeClr val="lt2"/>
                </a:solidFill>
              </a:rPr>
              <a:t>Team Manager</a:t>
            </a:r>
            <a:br>
              <a:rPr lang="en-US" b="1" dirty="0">
                <a:solidFill>
                  <a:schemeClr val="lt2"/>
                </a:solidFill>
              </a:rPr>
            </a:br>
            <a:r>
              <a:rPr lang="en-US" b="1" dirty="0">
                <a:solidFill>
                  <a:schemeClr val="lt2"/>
                </a:solidFill>
              </a:rPr>
              <a:t>Meeting</a:t>
            </a:r>
            <a:endParaRPr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2680200" y="4866549"/>
            <a:ext cx="6831600" cy="14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</a:pPr>
            <a:r>
              <a:rPr lang="en-US" b="1" dirty="0">
                <a:solidFill>
                  <a:schemeClr val="lt2"/>
                </a:solidFill>
              </a:rPr>
              <a:t>2025-2026  Season</a:t>
            </a:r>
            <a:endParaRPr dirty="0"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939314" y="1494971"/>
            <a:ext cx="3502175" cy="4599175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FFD45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2" name="Google Shape;112;p14"/>
          <p:cNvSpPr/>
          <p:nvPr/>
        </p:nvSpPr>
        <p:spPr>
          <a:xfrm rot="10800000">
            <a:off x="752858" y="744469"/>
            <a:ext cx="3528856" cy="4567760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663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2F3BC-ED24-58DF-0A63-88DA0922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Dreaded Scoreboard…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05525-BC69-81B4-E486-92110ECD3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524000"/>
            <a:ext cx="9601200" cy="4343400"/>
          </a:xfrm>
        </p:spPr>
        <p:txBody>
          <a:bodyPr/>
          <a:lstStyle/>
          <a:p>
            <a:r>
              <a:rPr lang="en-US" dirty="0"/>
              <a:t>Scoreboard/Clock Simulator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www.avbhockey.com/scorekeeper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4CF5EB-70CB-633E-BE6A-D2B58219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671" y="2667000"/>
            <a:ext cx="622865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xmlns="" id="{3DB60741-67B8-FD02-EF0E-0EB270545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>
            <a:extLst>
              <a:ext uri="{FF2B5EF4-FFF2-40B4-BE49-F238E27FC236}">
                <a16:creationId xmlns:a16="http://schemas.microsoft.com/office/drawing/2014/main" xmlns="" id="{1C6EB600-4FB9-6821-299C-651CE6AF1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 dirty="0"/>
              <a:t>DIBS</a:t>
            </a:r>
            <a:endParaRPr dirty="0"/>
          </a:p>
        </p:txBody>
      </p:sp>
      <p:sp>
        <p:nvSpPr>
          <p:cNvPr id="155" name="Google Shape;155;p21">
            <a:extLst>
              <a:ext uri="{FF2B5EF4-FFF2-40B4-BE49-F238E27FC236}">
                <a16:creationId xmlns:a16="http://schemas.microsoft.com/office/drawing/2014/main" xmlns="" id="{FA30FAAE-3F51-1F15-9E7D-A36CFF928D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1447800"/>
            <a:ext cx="9601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AVB – 7.5 hours per family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EVHA – 5 hours + 3 hours in concessions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AVB Coaches/Managers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Traveling Head Coaches – exempt from DIBS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Assistant Coaches – Head Coach will receive 12 hours to distribute to their assistants; up to 3 allotments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Managers – 4 hours per team; if you have multiple managers decide how you want to split it up 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send 1 email to Charles Rosenfield &amp; Jodi Oster letting them know how Dibs will be distributed for your team – discuss with your coach who will be sending that email</a:t>
            </a:r>
          </a:p>
        </p:txBody>
      </p:sp>
    </p:spTree>
    <p:extLst>
      <p:ext uri="{BB962C8B-B14F-4D97-AF65-F5344CB8AC3E}">
        <p14:creationId xmlns:p14="http://schemas.microsoft.com/office/powerpoint/2010/main" val="153950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0B370-021E-7540-332F-45289846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46CEC1-D95E-0AD4-BF44-0A1B3012B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524000"/>
            <a:ext cx="9601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Ask for help – you likely have parents on your team with skill sets they are willing to contribute whether they are crafty or have a contact to share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a good idea to have a treasurer </a:t>
            </a:r>
          </a:p>
          <a:p>
            <a:r>
              <a:rPr lang="en-US" dirty="0"/>
              <a:t>Single Parents/Special Circumstances – there may be a family who can’t do LRM, work something out with them</a:t>
            </a:r>
          </a:p>
          <a:p>
            <a:r>
              <a:rPr lang="en-US" dirty="0"/>
              <a:t>Tournaments in WI – you will need to fill out a </a:t>
            </a:r>
            <a:r>
              <a:rPr lang="en-US" dirty="0">
                <a:hlinkClick r:id="rId2"/>
              </a:rPr>
              <a:t>travel request</a:t>
            </a:r>
            <a:endParaRPr lang="en-US" dirty="0"/>
          </a:p>
          <a:p>
            <a:r>
              <a:rPr lang="en-US" dirty="0"/>
              <a:t>Communication – Emails are sent to managers when important association information should be given to your team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i.e. DIBS being released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provide best email contact up front</a:t>
            </a:r>
          </a:p>
          <a:p>
            <a:r>
              <a:rPr lang="en-US" dirty="0"/>
              <a:t>Subs – if you will be under 10 skaters you can sub to get back up to 10 skaters from the same level or below</a:t>
            </a:r>
          </a:p>
          <a:p>
            <a:r>
              <a:rPr lang="en-US" dirty="0"/>
              <a:t>Rest Rules – be aware of these when scheduling multiple ice events in one day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applies to subs as well – if you need to fill out a sub form and that player is rostered on another team, District 8 will check their schedule to verify rest requirements are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9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ctrTitle"/>
          </p:nvPr>
        </p:nvSpPr>
        <p:spPr>
          <a:xfrm>
            <a:off x="1915128" y="1905000"/>
            <a:ext cx="836122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dirty="0"/>
              <a:t>Scheduling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en-US" dirty="0"/>
              <a:t>Ice Scheduling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1676400"/>
            <a:ext cx="96012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Linda Moran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ice@avbhockey.com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Please use email for all ice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 up to 24 hours for response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Managers should create/edit/delete all of their own non-ice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meetings, parties, etc.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en-US" dirty="0"/>
              <a:t>Ice Scheduling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1676400"/>
            <a:ext cx="96012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Scrimmages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scrimmages (home or away) need to be emailed to the ice scheduler so the master schedule can be updated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Linda and Rink Managers with scrimmage information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Apple Valley Rinks – Brian (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bchristianson@ci.apple-valley.mn.us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Burnsville Rinks – Dean (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dean.mulso@burnsvillemn.gov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Jill (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jill.culver@burnsvillemn.gov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 Referee with District 8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Information Needed to send to Sean Kelly</a:t>
            </a:r>
            <a:endParaRPr lang="en-US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iceref@juno.com</a:t>
            </a: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book refs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Ref Rates</a:t>
            </a:r>
            <a:endParaRPr lang="en-US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9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2B514-378A-26D8-D5A8-B2475262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Swapping/Giving 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339844-E761-1A93-697D-B5E2899AA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981200"/>
            <a:ext cx="9601200" cy="3886200"/>
          </a:xfrm>
        </p:spPr>
        <p:txBody>
          <a:bodyPr/>
          <a:lstStyle/>
          <a:p>
            <a:r>
              <a:rPr lang="en-US" dirty="0"/>
              <a:t>Please be aware there is potential for ice bills this year, if your team is giving up ice and cannot find a team to take it, this ice is still included in the allocations when bills are being considered</a:t>
            </a:r>
          </a:p>
          <a:p>
            <a:r>
              <a:rPr lang="en-US" dirty="0"/>
              <a:t>We had a lot of ice simply forfeited last year</a:t>
            </a:r>
          </a:p>
          <a:p>
            <a:r>
              <a:rPr lang="en-US" dirty="0"/>
              <a:t>Email chain to swap and pick up ice between managers, sign up on the table if your team would like to be included and who to contact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Reach out to Mindy/Emily if you would like to speak to your coach first, sometimes it’s best if the coaches handle it, but that’s up to them</a:t>
            </a:r>
          </a:p>
        </p:txBody>
      </p:sp>
    </p:spTree>
    <p:extLst>
      <p:ext uri="{BB962C8B-B14F-4D97-AF65-F5344CB8AC3E}">
        <p14:creationId xmlns:p14="http://schemas.microsoft.com/office/powerpoint/2010/main" val="272264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ibre Franklin"/>
              <a:buNone/>
            </a:pPr>
            <a:r>
              <a:rPr lang="en-US" sz="4700" dirty="0"/>
              <a:t>Training Centers</a:t>
            </a:r>
            <a:endParaRPr sz="37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96012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Apple Valley Training Center – 14760 </a:t>
            </a:r>
            <a:r>
              <a:rPr lang="en-US" dirty="0" err="1"/>
              <a:t>Pennock</a:t>
            </a:r>
            <a:r>
              <a:rPr lang="en-US" dirty="0"/>
              <a:t> Ave, Apple Valley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Burnsville Training Center – Former Burnsville Public Works building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E&gt;Train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13" y="3124200"/>
            <a:ext cx="9715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ibre Franklin"/>
              <a:buNone/>
            </a:pPr>
            <a:r>
              <a:rPr lang="en-US" sz="4700" dirty="0"/>
              <a:t>Picture Day</a:t>
            </a:r>
            <a:endParaRPr sz="3700" dirty="0"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1371600" y="1968500"/>
            <a:ext cx="9601200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Tuesday, November 4</a:t>
            </a:r>
            <a:r>
              <a:rPr lang="en-US" baseline="30000" dirty="0"/>
              <a:t>th</a:t>
            </a:r>
            <a:r>
              <a:rPr lang="en-US" dirty="0"/>
              <a:t> (December 15</a:t>
            </a:r>
            <a:r>
              <a:rPr lang="en-US" baseline="30000" dirty="0"/>
              <a:t>th</a:t>
            </a:r>
            <a:r>
              <a:rPr lang="en-US" dirty="0"/>
              <a:t> is Make Up Day)</a:t>
            </a:r>
          </a:p>
          <a:p>
            <a:pPr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At the Burnsville Training Center</a:t>
            </a:r>
          </a:p>
          <a:p>
            <a:pPr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Times will be posted to team calendars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1952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>
          <a:extLst>
            <a:ext uri="{FF2B5EF4-FFF2-40B4-BE49-F238E27FC236}">
              <a16:creationId xmlns:a16="http://schemas.microsoft.com/office/drawing/2014/main" xmlns="" id="{4AF0F2BA-7BBC-448E-432D-607B4562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>
            <a:extLst>
              <a:ext uri="{FF2B5EF4-FFF2-40B4-BE49-F238E27FC236}">
                <a16:creationId xmlns:a16="http://schemas.microsoft.com/office/drawing/2014/main" xmlns="" id="{64A8E9F6-FBC9-90D4-70EA-C22DA42AFD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5385" y="1943100"/>
            <a:ext cx="8361229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dirty="0"/>
              <a:t>Playoffs &amp; Additional Tournaments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98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ctrTitle"/>
          </p:nvPr>
        </p:nvSpPr>
        <p:spPr>
          <a:xfrm>
            <a:off x="1915128" y="23980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dirty="0"/>
              <a:t>Team Manager Requirements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38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EDA2F-8867-1E6B-5FBB-319254C8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Tournaments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92409D-24B1-4F5E-1FA0-879B45E90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Tournaments beyond those booked by the association are on the team to pay for them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– Squirts have a game limit, be conscious of that if scheduling ref’d scrimmages or adding a tournament</a:t>
            </a:r>
          </a:p>
          <a:p>
            <a:r>
              <a:rPr lang="en-US" dirty="0"/>
              <a:t>Game reschedule fees are on the team as well if a district game needs to be moved for a tournament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5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66DDD5-4F57-C6FE-D5F1-FC8758EBE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4C205-74C2-505C-D810-2109550C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8 Playoffs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364F0D-4D94-A40B-956D-475831DCC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teams are automatically in D8 Playoffs</a:t>
            </a:r>
          </a:p>
          <a:p>
            <a:r>
              <a:rPr lang="en-US" dirty="0"/>
              <a:t>District 8 Playoffs – you will receive an email as playoffs get closer on where your check needs to be sent, keep an eye out for that</a:t>
            </a:r>
          </a:p>
          <a:p>
            <a:r>
              <a:rPr lang="en-US" dirty="0"/>
              <a:t>Your team may choose to opt out of district playoffs, the deadline to do so is Dec. 31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team opts out, you can apply the cost of playoffs toward a different tournament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Opt-out link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86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>
          <a:extLst>
            <a:ext uri="{FF2B5EF4-FFF2-40B4-BE49-F238E27FC236}">
              <a16:creationId xmlns:a16="http://schemas.microsoft.com/office/drawing/2014/main" xmlns="" id="{81EC464D-D003-6300-7B44-9835840F9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>
            <a:extLst>
              <a:ext uri="{FF2B5EF4-FFF2-40B4-BE49-F238E27FC236}">
                <a16:creationId xmlns:a16="http://schemas.microsoft.com/office/drawing/2014/main" xmlns="" id="{CD10FE5B-2BE3-57FF-669E-2CD4997ED24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5128" y="1905000"/>
            <a:ext cx="836122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dirty="0"/>
              <a:t>Budgeting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16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Dues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5257800" cy="50677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Specific for each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financial information should not be shared – please keep all payments and payment plans private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account balance should be shared, not who has paid or how much they have paid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with coach to determine season activities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Scrimmage referees (EVHA does not pay for scrimmage refs, co-op team dues discussed on another slide)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warm-ups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meals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Tournaments – bags, door signs, etc.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Trading pins (check your tournaments!)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Miscellaneous other team related expenses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Paid Coaches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Expenses (i.e. Out of Town </a:t>
            </a:r>
            <a:r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Tourney Hotel)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5B63AB-11AB-C2AC-6AD1-3EFADAF5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007" y="380139"/>
            <a:ext cx="6344535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7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113B0-5157-CAF0-6849-814E690F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4400"/>
          </a:xfrm>
        </p:spPr>
        <p:txBody>
          <a:bodyPr/>
          <a:lstStyle/>
          <a:p>
            <a:r>
              <a:rPr lang="en-US" dirty="0"/>
              <a:t>Co-op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61D880-E984-C152-BC8E-D91C7CAA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058" y="1673649"/>
            <a:ext cx="9601200" cy="3581400"/>
          </a:xfrm>
        </p:spPr>
        <p:txBody>
          <a:bodyPr/>
          <a:lstStyle/>
          <a:p>
            <a:r>
              <a:rPr lang="en-US" dirty="0"/>
              <a:t>Co-op teams checking out an iPad must utilize an AVB member for checkout</a:t>
            </a:r>
          </a:p>
          <a:p>
            <a:r>
              <a:rPr lang="en-US" dirty="0"/>
              <a:t>You must utilize this budget spreadsheet: </a:t>
            </a:r>
            <a:r>
              <a:rPr lang="en-US" dirty="0">
                <a:hlinkClick r:id="rId2"/>
              </a:rPr>
              <a:t>Co-op Spreadsheet</a:t>
            </a:r>
            <a:r>
              <a:rPr lang="en-US" dirty="0"/>
              <a:t> if you will be using ref’d scrimmages</a:t>
            </a:r>
          </a:p>
          <a:p>
            <a:r>
              <a:rPr lang="en-US" dirty="0"/>
              <a:t>The link to request reimbursement for refs from EVHA is built into the budget sheet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465B9CE-76F7-7A4C-B227-E6983E2C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0698"/>
            <a:ext cx="904413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86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2A4EB-4516-F103-909E-75C16E5F2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800" y="685800"/>
            <a:ext cx="9601200" cy="1485900"/>
          </a:xfrm>
        </p:spPr>
        <p:txBody>
          <a:bodyPr/>
          <a:lstStyle/>
          <a:p>
            <a:r>
              <a:rPr lang="en-US" dirty="0"/>
              <a:t>Support Our Sponsors!!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85CC63-197B-47C9-B5F8-35162B32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6441298" cy="52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8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4"/>
          <p:cNvSpPr txBox="1">
            <a:spLocks noGrp="1"/>
          </p:cNvSpPr>
          <p:nvPr>
            <p:ph type="ctrTitle"/>
          </p:nvPr>
        </p:nvSpPr>
        <p:spPr>
          <a:xfrm>
            <a:off x="1915128" y="2728254"/>
            <a:ext cx="8361229" cy="119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692" y="0"/>
            <a:ext cx="10276099" cy="6850733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5"/>
          <p:cNvSpPr/>
          <p:nvPr/>
        </p:nvSpPr>
        <p:spPr>
          <a:xfrm>
            <a:off x="-258" y="0"/>
            <a:ext cx="12192000" cy="6858000"/>
          </a:xfrm>
          <a:prstGeom prst="rect">
            <a:avLst/>
          </a:prstGeom>
          <a:gradFill>
            <a:gsLst>
              <a:gs pos="0">
                <a:srgbClr val="191B0E">
                  <a:alpha val="69803"/>
                </a:srgbClr>
              </a:gs>
              <a:gs pos="20000">
                <a:srgbClr val="191B0E">
                  <a:alpha val="69803"/>
                </a:srgbClr>
              </a:gs>
              <a:gs pos="100000">
                <a:schemeClr val="dk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ibre Franklin"/>
            </a:endParaRPr>
          </a:p>
        </p:txBody>
      </p:sp>
      <p:sp>
        <p:nvSpPr>
          <p:cNvPr id="394" name="Google Shape;394;p55"/>
          <p:cNvSpPr/>
          <p:nvPr/>
        </p:nvSpPr>
        <p:spPr>
          <a:xfrm rot="10800000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5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6" name="Google Shape;396;p55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</a:pPr>
            <a:r>
              <a:rPr lang="en-US">
                <a:solidFill>
                  <a:schemeClr val="lt2"/>
                </a:solidFill>
              </a:rPr>
              <a:t>THANK YOU</a:t>
            </a:r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</a:pPr>
            <a:r>
              <a:rPr lang="en-US">
                <a:solidFill>
                  <a:schemeClr val="lt2"/>
                </a:solidFill>
              </a:rPr>
              <a:t>Let’s have a great season!</a:t>
            </a:r>
            <a:endParaRPr/>
          </a:p>
        </p:txBody>
      </p:sp>
      <p:sp>
        <p:nvSpPr>
          <p:cNvPr id="398" name="Google Shape;398;p55"/>
          <p:cNvSpPr/>
          <p:nvPr/>
        </p:nvSpPr>
        <p:spPr>
          <a:xfrm>
            <a:off x="7939314" y="1494971"/>
            <a:ext cx="3502175" cy="4599169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FFD45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9" name="Google Shape;399;p55"/>
          <p:cNvSpPr/>
          <p:nvPr/>
        </p:nvSpPr>
        <p:spPr>
          <a:xfrm rot="10800000">
            <a:off x="752858" y="744469"/>
            <a:ext cx="3528856" cy="4567760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663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Requirements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1371600" y="1524000"/>
            <a:ext cx="9601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 as a volunteer with AVB Hockey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 Registration on https://www.avbhockey.com/volunteerregistration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need: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 Hockey Number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for volunteers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SafeSport Certification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coursework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Continuing education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be accessed on usahockey.com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 dirty="0"/>
              <a:t>Manager Requirements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1371600" y="1600200"/>
            <a:ext cx="9601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Screening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Needed every two years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needs it?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Coaches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Volunteers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Locker Room Monitors</a:t>
            </a:r>
          </a:p>
          <a:p>
            <a:pPr marL="1428750" lvl="2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>
            <a:off x="1915350" y="2171700"/>
            <a:ext cx="8361300" cy="209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https://dt5602vnjxv0c.cloudfront.net/portals/51096/images/sports%20connect-west%20seattle%20soccer-images/part5-west%20seattle%20soccer/safesport_full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9515051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2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8" descr="data:image/png;base64,iVBORw0KGgoAAAANSUhEUgAAAaEAAAB5CAMAAACnbG4GAAABX1BMVEX////bXC1obG1VWlucnp/w8PDzbyHZURf99fLZTAVZXl/yysDaWSducnNkaGnaVyPZTg5eY2TZUhn23NX008vlkHfkim/e398AAAD4493ea0P5+fmoqqvxxbnhe1rYSQDU1dV/goPrrZyUl5fa2tt5fX3yZQCHiovDxcXp6enuuqyJg3vJxMD67erEKC2jpaW6vLzxbSI+OznKNC2+Hi7ooIxJRkPssaGUjYaemJG8vr7SQizXPgDcYjbBIC7poo6wHixsaGKcHSm3sawwLSzbTyrNOSzigWPeb0qyHix3c2y6tK/4t5z2mG36y7j0gUUXFRUpJSXLIgBbWVORAABLUFL1jVzzcyj0gkb3qon1i1f4tZn3pH/oUgDtbTEVExPeblnPVlbPMRfajI3qwsTABRXMaXDDCADlqqm3OkTbiIimAADJOzygABjo0dPWcm/WsbOYJjC/i46xbXKvRk5Y7Hv7AAAYLElEQVR4nO2dC3vbNpaGZUqsJNqkRFmOalMyaUuyJMeK1HQcJ25dT5q0duMkzaVpm26TTjt1LzOb7Gxn/v+zAA5AXAhe5Ehxu+X3zDQyCYIHeIGDA4CUCoVcuXK9Fa0/vP/tly/f2UF656uvHzx/2Kxctkm5QjWff71D0HCRPx88XL9s03IVKg+/lNm8I3H66vnqZVv45xbGE0MnhPTO/dzfXZLGz1U8O4rY0Qe5t7sErT9QB57Pv73/sLk+rqAuUxmvrz68//zBV5TTzjc5o7es9S93JDoP7scgGD/8rwekb71d+/7sqnwr8fm2mZJ+/PD5w7diWC7Qfe7fdna+eWt175lmtoTmaOQt1pSFyRxlLGOSxl8LfOYTA7i2bdOPPcc2Jro0w76FZLfTShAMLEgoQ2o5NpcTKGe69LOJPg+EvMSLbKMdnvDEE8ZUd5utdktvn3TpUCoimL4lHWwbLPFgmq3dPeQObufBONMlqbIMw6Afe5bhlDRJtlyDyLW0/JjMvuWwhIfiiZZlcLmBcsailWyiu2/xU4FriFfxO3tSblM5M5DjWN2CRlKergBjZLtguuMaPX64HaZ3XGsYzS+iB7wDzS8+Ewm5WkJdF1tIilAM4jMakRQsoVBzhZZLag1kBeoZCxq8SsjCqQ16pUoozG2qZObQq1yhO/I8JUN4lQcWUCC3K/LjbYdnKB6Pkfc5BzTH8SeV0AilcNvBcOK6bkIf8ki92O3D6Raqals8hauuPymBui3lDKoE4kFUQlsDJHwW/7vFSWBCNsutFMiZ2V2kAa5qS+gLYZ7YkC5TmACX0HD708N2H9tTDC1EhJwBTkqOO/GFJ6pwB/flPBcKUgkN0VEYBaZG5CRXyQkdVst2Ja/d0vfNQkiItHeFEMhGmSqHMKF+TGYOODevjzLVtKYgLIp8Eyd0vuAH2QlEiB7vWXrmgsa8A91PTDirUglN9cVSZFrCoOCNpHO86lQBIdRFCwmElDE6AyGCQuPm8OEoOOzjLNZvMIpwhOKEcAN0E91chQNKmwDNqCx9CFVhWhh3iF1MzLmUPkRd0jwJ4Y+RvOIIdR3RvJLD4QqE2imEPD5JnVMIFyqVEIzMlj0JkrJBxRTjKkkt0f2PlDPOBPtH5BZnIWSXaG7KoMYITR1tmyBdawg6DNscvj13YNhYl34WCPWVKFTV5wsDlCGWOyzSgNOJQ4C05cSXQIzlrAihEsaA2MxCyIgJDJ0umlqbIxwlS6eoAohKiXg8YEn38IQ/ScdBGZqtgRMdEEWFCz07cweUgVAhsOlEx9V6F6KkNtYSpiE6QhAtFmYhxHITb4lv45B5Jw6SdaYGOkM8mVBBJoTmdkguD4O0CieqOwtYpc5ACBW+bVsuG9K1Qo3MPYw5R8LgPsjWECoMca0MdWNHHCGWW6DcJpyO2ro1gCBkaFnPwj6E3Rr3lqS50M9tRyCaMNMIo4R5ToNCCQYNtQMplXloJM0J2vqxmSgxUiBnSi4JGN44UiA+DAPSNxY8DpXMESjMFjloIVjFoSvLnsxYYQre168jgdhSws7zhEQXls1bUCmmH7CyuNHqCkXWbwL2lxz5JUbbwM6G1YM3juUGQYA7SgKhaBPEYajFLPZcYdaAZ6ztIMDDmpsQzK7uvPceIfRVfJo3EI4uocAjcV4gqM0GGCNptOw7AuroaJNCyLTmQwjfhvhMbYXqCWEohg0XeH0ILEEslhs4+nGN6vP3sFAXWsxzIXiK5tjDVossE5IpDerYRR5+ogmdtTUceSMcFZPzoyJKoOYzwhGfVeqNWlPksFwREWvcREP1TIndZQZCdpib0KLChhBboXpCBCkaYnujXpuEBOG8hxEyXSN+LlFovngPED2IS/GGGpAFNbrgScAY0tBZJM4YIiQwXhxMuYZFWAMmA4ElhhQtIch11TVVNkJN3BkIGSw3SxjfQkJeXIXGECpMLGq6I4cE4XyIdMuR5kqsbwDQe6mBtueh0e8iu2d9FgM5dPnWlgiZW2xTwaBr+npCqBgsnSNHpmKQJVedGEMg/zJztC1FINyZxlVoHKHCVG86n7EOnNglk/GLl0AosQuZbfe7d0GPi4NpHO0YTQ2LtMcBvQ51mGfiKmFvYOEElkHH39EzlEBnRYk2bHnhoNB7ZnHJfeiZVQx38NDJiG8y0J0UQqaUmzC+odsU6XoN3o7ThJ0BSqEPKkddC2wviQPYpGg9g0brFdG99HHucfXlS8zoRdIoNHj33e8efccYYfWz7DcJBgbDYS+sCTyLVqqlFQwDXu04gT6j1vBQyIgKz/O5PPWM+Iean+5OUm7CWTEzvLIQ9SeeLjvRdCVOEszFH/UNf6lRe4kZvYzLGOnpo7t37z5+/PiRRKn7R31e4I+l8YsaUuPli+P4NKXH16/fvQuQJEq6bcZcc9ZutUb0ImHP4cZ1kIZS3DpMrrlprfwJEEpwWTewFEoMUtyWTa556fQTJOTmVhLSDG5Q6Shdz0ejxeoTUGMzIY15gyvi8N59nCNaqD4EQuUrSYnMwY3rnM51mdKj62/L1j+lKk8++IAgWsuU3DN7h6Xbd+9KlB6lPUWU6w00RoQIo8Q+pCroXhf61N3v0p/UyXVRVQghxOhvM154+PQ6H5YezeGJ8VwxevLpp4Bo5ivvXOfBQ8LeRqhxs7O722km7rNXsGJPaJU1gaB1sCS6Upx+Kdfqsj6PaC5qJBVvKrkjuYSsUMP933//U8LoyeyPkIyehhHe47Sl1OZarVpuIJXr/ulBXNFXP6xWqx/qzp74Vb0+pAmupCVg6pzU69iScrlaP+lEby/KXznZ1dra2fQhE//oWK24ZiSX8ua22C7V86KxTTRD9X1/+6CMigTx9ffvE0af/tApzCzv6Y2nQOl68vrP6ka1thRqpeGv6Rmt4VSNXc2ZK8L1ksripTrVpXw6jfIKP1cr17dFM+uRq2s6Wzs1nslKTU3QLEdyQSXe5Iyi53lpyMoOalQH/nLFPyHJ/35+7X0C6W+JdayXiQg9JZASI+5tf0WxpObrMBRIDa2cas7MidBJhEFjia/pawhhW6tK491UktXq0oqZhhAulR+2hTRCFUzo6HT/CAj9eH7tGmH05CIPYg0BEYKUsBmxH5ZohZOqa4LHZbDd11gyH0KnYSJuyQpvLHpCyKADIY/KUfROUnvTE0KGsAlNFkLbx5v1DhDyzj+6Boy+TyARq9uMkP5BDqxOFWqiXK9tHNXq9Qb8WYsOfCdQbbXtaCZAqFaOyKcJ1uISCOPQFbg1smFp46hRLUNV8+UUILQSXtqoUY7+cpiHtwTHVhr1ep1lISECQjyXcoPmUqegfX4KTjR4aUJC++vNZWrYTx99BIzOf0nlEdXhU6a4FBUAVN5YJu7aW91eKuM2HB2JKj5rStFcCKHa8XJUNAEhVNuPnucuqgn5V6+AU6o09+voosZJmIAQWjlthpdun1ahduuhtZs1WpzddQ9lsUYduNDvCSExl4NNmosPjZLb1jwigHb5EZyigsh0EM3mPmT4+p9/+Qsw+vkCiDwG6Ebc6twxabhVsV/soprRhAq7DeYPotu9hFBjOXoREwQZieHOKakncdDw9n0BECUkrVCubkDfpJVV6IAjrIZ9ZgwJVjbCS4CQlMs6uNdaZOFmA5tUTxtffv3sM8wIQfr5HylJNbr3lDq6uHibVEtD3h8cn+piuQ02NkRLQgklAEgntE66UFXeB2sKgHSEmFXMmR6Rv6piE1LBawixRL7ajLMRev3PvzJG5//9OiVxRKWnt7GePg3059eJk6tlyImmJMWNnJwDIdJFa0mrW1pCY2JWeZmnWCpLgahHuj7PWEsIPHhZdQLZCBV+evXXkNHP3/+YllzWGRC6HUeIxGehk0jSMYwk+L/lSE3PgRBJEakjUVpCbITjNq4cyQkOGlKr0hJiA6lyNCMhDxHijM7P//HjDK+xHt5OJkRarnYSqor4gTL5J1K+eRA6qaXVhp5QB5dgBbzhJrauocSa0MvCnPWEoAer7jsjocLrLz4WGV07//na//z9lx+bq6vrq6spjwqnESINLHkEBzXrUATSiXy1jcyNUNLilp4QjfDIZ3By6iMdS5IH0xMCX6L62KyECv/64uOQEQR275+f/4D0BP9fMz3hCgnFvFwBbSfhQSImUsVovCUV0jhQzs6BEMkiUruiUgl5pLdUVcpkHhf6CT2hjnYUzEyIIPr4Y4kRXQz69IMPniRF4Xdu30NChGI2IOg6QboJYUSxpHH18yBEOqcmTOTSE1rmNQ7+zFevIzmHvk9P6FgYzbiyE6KIYhj9kHDhrXug2zHnxySIaaSGCp0woiBlqSpWz4FQBwb0hFBBT2if1+068XIN9bptqfb1hGDSodo3A6HC+v++imWUtDNBAd27GpcA5hPlk5TdDTIGk6kqibpVvzgHQmO6pBDvcbWEvDqvWyAUcQhkrE0mtE2aR2R4nYVQofAbdCNg9BljhCE9ib/IvE27UOxG+C64uZp/srsaT4lWH/lMZoXKDGoeawp09bVRX+usa6NVLSESYNC6JYQiHpiOtUmEtol7jIaosxEqjP/9xSuFEYF0nrDUsMecXBCbhC0VrDTq1erp2vayrnYOhICCtDd5RZ9OJ9Rltw6fo+vXtstimxizdb9ao+6XN/d3m8oUX0OosinORyHBRkGRHEmrhLzx7kbcov2MhFAZfvsYIEkTpKRF77RhCGfK1nYJplqjXN04iCzikX5DBx9wc/KQrl/b/pAD0BOSw65lf0mypO6fSL2SRm14igHqrNGdR7rmKQbegjpRQksrdS5aAfVoUDwzIaTXv/3niy9evXoFiD46P/8oKZIz2TB0KyHR+KghVRvuTcoUlkAJ3QfBVZco6veHqmmElOlPs66kWqkfCfM9uvsgVC1NzvYNZiCksUUTRl6EEJL3+l+//fun//z6668//eOX5IW6MxQiXMWEkl41R36rXlaqpiqbC/EqmwRpZrnzIVSorPlij8b17fP7xO3ghXX7BoRqvjrFw7ogoRmE+GDFR3JMnZNqHe+IhdVTluLvhlTfZMCQx4OMhGoNWX4kNhkfnPp1vjeH5Icjnp7Qin8sJbgQIX9NGyUtnNAdRijIkHjc3N0/OfKZo/GFUKCplJwYLtUuEGqoj8YohGpXDrZlaWO29eWDtc2az/p16E81hFZq9Q3lQYZMkULoK8HBR8I/saALJGRSQFdTu5Cg1W14UEZsileUZ3zAzYlugaaIf6AtQ7StqNJcg+3fcPNK3QWv1/2lNTGmnCXaroyJ6MJ3zGLTogndvDpDF+Kq0E2x0DDYKK/y+gY3J9bEHGasGq3SuRr7E7ryapNJnTZdZMYKzTHS70ALJnTGelBSIKdThVQM7yO7wvo+6DRcYaBaDKHCMqlyVkX6VR9BQKisHk5c9YEZe8xi02IJ9ZiPuzfzC0TH8iLmKawNU7+AVJHLXFgYIagidlkqoQutnMJzDPqRaKGERvcu5uOw5EKM6XAghAD0gRp+xaIIHYuVm0roQrsP0Imi28ZYiyRkMhd39c7sF69Lsdu2MqENJWxZL4oQxCRZCV1sBw86kXYDZoGEOKBZByEsuSqW1GeGmYQNr98JoQvtgtNOpHsSYHGERiGgWQLtUNIUL24mvySu1i+KkJRvOqGLPUkCPlv3vNPCCAUcUHqUsB7dvYPQgMZy+zAZrcuCg2G7mwuh3cjpymyxnPZpLIhMk57G2lViV65FETq7ehMrI6Bq/URJtU0sZvMhvW8ngxOf1c6D0K7vq6vLsPkjz4eSCF3wiUZw45G92UURMm8BIIToZjogXOqa/DTWvvQSCjzIEJljwGZOuPIzB0IHKMfGhtgSxrD5E44rGQhd7Klg2onms/uQqj3G52aWIGGVRtJl2Nf0xs19uqTv03Z4on3EgnlCVqhshJKerD8gyFfqR8fLxJL1zpWq0rYzEJKfrB8319hD8+qT9XIudIMo0qAXQKh162YIaC9D+m1hX7NaR/8LlyspE3hcVvMsPSw0sBg1G6Gkt1M26ZLzSq1c90VLlLXtFELC2ynVhLdTlFxoJ4o8IjF3QqPJzVtEmFDylhBTJ/L+HQBiCwrwwoMmzhlL6DIS0t0pTOFrzwuVm4VQxje81FxoT3uzJ0lS1ZrcCnUz8zx1vFGPMKrxIZs4M+1z3WTuwULyORBCI150alwTQ5RMhLK9JanmAp3oTZ6XS5W5d0vgcytbBwJ1jurChhl+7ZY/mrUe5+RY76IVPA9COIiU9nqRJfvi0JCRUJY3jSO5SM87hMpIqLUXtJK/ssIM7twSlWUEErW6v+HXy2V4WX9jWzBzH7+67mviUPyyINmkAyrkbf0PEwhlfFt/eW0J3rNHltQ3lVfxydv6fsxGgSTYMsaliXlb31c3YndJafwT+egSKVYqod4e0hnCpP0ZTbO3d+fW5M6dyYQ5ub2LfBmWB18zsbwuX6z/TgjxXEX4nJB/9m+8qKwux331Rvr3XHCtk2+80CWOua3ucNYbjvZAZ2dne3tBr9UiP1vQagV7e3ckTS7KJ9ebygz2Qp0x3Yno1p1Zxp9cc5XX2pN0dhYlFeRfsHS5MhVIUm86y/H8LuSNWkGU0V7wh/0p7v+f8sxRqwe/HNJrjdQvl8+VK1euXLly5cqVK1euXLly5cqVC6lbypVFl/dzaM+KuTLomf5XQt+GzFyZlK9Q58qVK1euXLly5cqVK9dblzcdbHUD8rHdxT/gUeqy2dlgwJ7Ca5dIign8c1gqlSZ0GaTLftpo2O132Q9RdUuQXfgQ3wgvnEzoabqOQk8Muoc8SRt+QWQKKejPiYQGtuiV8qO1U37QgxtPoAQkw0AurTlg9nriYg6Ugpbcaw8GbTNi6mVp5FpIRWLhVrGH/usWKaHActk32NquhQ5OLYtUcsm1ipZlkGTFIqTo42wsGy4tuji/fjH8xZaW5RbRJfCjlpZD1lHI8SLOify+fI8kKQb48wDdAKUgn0cOyRn/lN/wmeU6rgXHQ3UhMbbMLLq4No2iCfchmUvPerZdi15tFpEZlgu/bQ+loCU3sCHPTMXUS5PjDkbe0CV1ObAwIceihAaO49JUfcPpFjzLcIGQdThq9QGfZUFa1255LdvdIn9ZhoUa55YlENoajXo2AHbdEV5HgZymhVEX3xURQknargOGDMOVFgMbGBADzVar5LZbLXkFpssTm+jG6Ba2ZcJ9WqPeFmVA5ToO/dlGlNY0R7bV4qWAkgeoNXhtaJuCqZeloSUUYEDMZYRGxUHboo6pbxhWq+vajFCAC0L6HZRtZLn4Is+lBTYc9EEihOuljXgUcLHDO3bdEit+jyQhfZUaQhRYUg23rcgic5f1ClLrDropI0TyslkZoLhT1rNNkjH9SyQ0tPqh3YKpl6UJVBoIdxrXMSihiRWYrHr67hB1oMHU4oS6Yh8aWtAyu5DAMlByhZCHG2yA/3ANA92IJOwVXcsGCwihwLXAEJyCtIC2JX1XeFu0F9TFiaFnIHsPkckSISkD2/KG1qQAaQ3bcF3ITiTkua7l0IYjmHpZUggZWJSQhXp4n/g9PMp4E9cyaZ8qoRqxXKgGPSEXAewOBEKug3y+C4lcw7ZtA4o9Kjl0LOi5BhpjilMwBKWwIdzIQAgnpoQM5G9L/ThCyJOaLdovUNp+v+86gpeDC5CLs1HpRqqpl6ShG+flDlGlFl0HQh9cZtTcQkK23aetLPRy+M/Qy6FKMFBnFPqQXeqzEUBxHS0YCxChvj0IBEPAQNXLRQlJXq7gOejGMV5u4LhFy3EPIS3OOICmBc2Njqn45AA8xO/AyyEbuqYXQCGlSMF220g0LMKEWoWQEK8TMVIooOiBRgouhmbI4xDC16O3NNnwO7R7Ba8PhCz+y8tKpIAMZJ6GEvIO+XAkRwr4XkZMpICgoCJN4AhK65lmG/p1F9+kBNaPrKHHfItganCY9tvdCxKKg3G0TXyzGG0HRWJ6u0jakg2g2kUgBDExEY22PVuKtjG2oSVE20VU+GGRhBMshMWft8hVJAjvFbfCTKVo2yUG0jlJG9yg94xHwFK0jUPBqRUTbdOL+8R8Em2z8H6Ea8Etkp47RReFPpybOnh2Wc7Oa2/1Id6VZqxTOGZKc8AhzBwPu3zOyGesg/5gKB0UZ6zdNjlAWj48GgE59kqDwVRIAmpDihY3MGB3gU9el/8GMMxYibkemyp77D6ToMDVheNBdwpp+RS5YE62tibU3FF7wD4Lpk67Yla5cuWag/4PpGGSoXlE4p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2" descr="https://dt5602vnjxv0c.cloudfront.net/portals/51096/images/sports%20connect-west%20seattle%20soccer-images/part5-west%20seattle%20soccer/safesport_full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004"/>
            <a:ext cx="3112168" cy="9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67326" y="1676400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4294967295"/>
          </p:nvPr>
        </p:nvSpPr>
        <p:spPr>
          <a:xfrm>
            <a:off x="1800726" y="1259305"/>
            <a:ext cx="9601200" cy="54467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Locker room monitors must be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locker room at all levels, Mites to Bantams, until rooms are empty when coaches are not present.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Sex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U10/U12 – Female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Squirt/Peewee/Bantam – Male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PRESENT!!! Help the kids as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responsibility is to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 misbehavior and bullying activities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to be clear, you are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to say something/stop it if it does occur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electronic device and phone use is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PROHIBITED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4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ctrTitle"/>
          </p:nvPr>
        </p:nvSpPr>
        <p:spPr>
          <a:xfrm>
            <a:off x="1915385" y="2286000"/>
            <a:ext cx="836122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Websites &amp; Requirements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Websites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1371600" y="1600200"/>
            <a:ext cx="9601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team has its own page on avbhockey.com</a:t>
            </a:r>
          </a:p>
          <a:p>
            <a:pPr marL="841248" lvl="1" indent="-384048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it your own!!!</a:t>
            </a:r>
          </a:p>
          <a:p>
            <a:pPr marL="841248" lvl="1" indent="-384048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Include:</a:t>
            </a:r>
          </a:p>
          <a:p>
            <a:pPr marL="1298448" lvl="2" indent="-384048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Coach, Manager, &amp; Scrimmage Coordinator names and contact information</a:t>
            </a:r>
          </a:p>
          <a:p>
            <a:pPr marL="1755648" lvl="3" indent="-384048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or phone</a:t>
            </a:r>
          </a:p>
          <a:p>
            <a:pPr marL="1298448" lvl="2" indent="-384048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pictures</a:t>
            </a:r>
          </a:p>
          <a:p>
            <a:pPr marL="1298448" lvl="2" indent="-384048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volunteer requirements</a:t>
            </a:r>
          </a:p>
          <a:p>
            <a:pPr marL="841248" lvl="1" indent="-384048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include</a:t>
            </a:r>
          </a:p>
          <a:p>
            <a:pPr marL="1298448" lvl="2" indent="-384048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Names next to pictures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 dirty="0"/>
              <a:t>Family Volunteer Requirements</a:t>
            </a:r>
            <a:endParaRPr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1371600" y="1447800"/>
            <a:ext cx="9601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District 8 Home team provides: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Scoreboard/Clock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Penalty box attendants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GameSheet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 (if available)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 family exception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/>
              <a:t>Each team provides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Locker room monitors</a:t>
            </a:r>
          </a:p>
          <a:p>
            <a:pPr lvl="2" indent="-457200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with coaches on whether they want to handle LRM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1076</Words>
  <Application>Microsoft Office PowerPoint</Application>
  <PresentationFormat>Widescreen</PresentationFormat>
  <Paragraphs>148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Wingdings</vt:lpstr>
      <vt:lpstr>Libre Franklin</vt:lpstr>
      <vt:lpstr>Arial</vt:lpstr>
      <vt:lpstr>Crop</vt:lpstr>
      <vt:lpstr>Apple Valley Burnsville Hockey Team Manager Meeting</vt:lpstr>
      <vt:lpstr>Team Manager Requirements</vt:lpstr>
      <vt:lpstr>Manager Requirements </vt:lpstr>
      <vt:lpstr>Manager Requirements  </vt:lpstr>
      <vt:lpstr>PowerPoint Presentation</vt:lpstr>
      <vt:lpstr>PowerPoint Presentation</vt:lpstr>
      <vt:lpstr>Team Websites &amp; Requirements</vt:lpstr>
      <vt:lpstr>Team Websites</vt:lpstr>
      <vt:lpstr>Family Volunteer Requirements</vt:lpstr>
      <vt:lpstr>The Dreaded Scoreboard…</vt:lpstr>
      <vt:lpstr>DIBS</vt:lpstr>
      <vt:lpstr>Tips</vt:lpstr>
      <vt:lpstr>Scheduling</vt:lpstr>
      <vt:lpstr>Ice Scheduling</vt:lpstr>
      <vt:lpstr>Ice Scheduling</vt:lpstr>
      <vt:lpstr>Swapping/Giving Ice</vt:lpstr>
      <vt:lpstr>Training Centers</vt:lpstr>
      <vt:lpstr>Picture Day</vt:lpstr>
      <vt:lpstr>Playoffs &amp; Additional Tournaments</vt:lpstr>
      <vt:lpstr>Additional Tournaments</vt:lpstr>
      <vt:lpstr>District 8 Playoffs</vt:lpstr>
      <vt:lpstr>Budgeting</vt:lpstr>
      <vt:lpstr>Team Dues</vt:lpstr>
      <vt:lpstr>Co-op Teams</vt:lpstr>
      <vt:lpstr>Support Our Sponsors!!</vt:lpstr>
      <vt:lpstr>QUESTIONS?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Valley Burnsville Hockey Team Manager Meeting</dc:title>
  <dc:creator>Christopher</dc:creator>
  <cp:lastModifiedBy>Luke Korkowski</cp:lastModifiedBy>
  <cp:revision>37</cp:revision>
  <dcterms:modified xsi:type="dcterms:W3CDTF">2025-11-12T04:40:00Z</dcterms:modified>
</cp:coreProperties>
</file>