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68" r:id="rId3"/>
    <p:sldId id="261" r:id="rId4"/>
    <p:sldId id="262" r:id="rId5"/>
    <p:sldId id="287" r:id="rId6"/>
    <p:sldId id="286" r:id="rId7"/>
    <p:sldId id="285" r:id="rId8"/>
    <p:sldId id="263" r:id="rId9"/>
    <p:sldId id="293" r:id="rId10"/>
    <p:sldId id="292" r:id="rId11"/>
    <p:sldId id="290" r:id="rId12"/>
    <p:sldId id="294" r:id="rId13"/>
    <p:sldId id="28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318F523-3B37-479D-A7C4-43652E4505AC}">
          <p14:sldIdLst>
            <p14:sldId id="257"/>
            <p14:sldId id="268"/>
            <p14:sldId id="261"/>
            <p14:sldId id="262"/>
            <p14:sldId id="287"/>
            <p14:sldId id="286"/>
            <p14:sldId id="285"/>
            <p14:sldId id="263"/>
            <p14:sldId id="293"/>
            <p14:sldId id="292"/>
            <p14:sldId id="290"/>
            <p14:sldId id="294"/>
            <p14:sldId id="28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19" autoAdjust="0"/>
    <p:restoredTop sz="70623" autoAdjust="0"/>
  </p:normalViewPr>
  <p:slideViewPr>
    <p:cSldViewPr snapToGrid="0">
      <p:cViewPr varScale="1">
        <p:scale>
          <a:sx n="55" d="100"/>
          <a:sy n="55" d="100"/>
        </p:scale>
        <p:origin x="174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32DFD2-9416-4045-8556-476D3F8F92F1}" type="datetimeFigureOut">
              <a:rPr lang="en-US" smtClean="0"/>
              <a:t>1/21/2023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E819EC-E201-490F-81DA-9F9EDD514313}" type="slidenum">
              <a:rPr lang="en-US" smtClean="0"/>
              <a:t>‹#›</a:t>
            </a:fld>
            <a:endParaRPr lang="en-US"/>
          </a:p>
        </p:txBody>
      </p:sp>
    </p:spTree>
    <p:extLst>
      <p:ext uri="{BB962C8B-B14F-4D97-AF65-F5344CB8AC3E}">
        <p14:creationId xmlns:p14="http://schemas.microsoft.com/office/powerpoint/2010/main" val="288422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Thank you for taking time out of your evening to join us</a:t>
            </a:r>
          </a:p>
          <a:p>
            <a:pPr marL="171450" indent="-171450">
              <a:buFont typeface="Arial" panose="020B0604020202020204" pitchFamily="34" charset="0"/>
              <a:buChar char="•"/>
            </a:pPr>
            <a:r>
              <a:rPr lang="en-US" dirty="0"/>
              <a:t>We won’t be recording this evening, but we will post the slide deck, including the Q&amp;A on the All Aboard page, which you can find on the dropdown menu under the Parents tab and under the Info tab</a:t>
            </a:r>
          </a:p>
          <a:p>
            <a:pPr marL="171450" indent="-171450">
              <a:buFont typeface="Arial" panose="020B0604020202020204" pitchFamily="34" charset="0"/>
              <a:buChar char="•"/>
            </a:pPr>
            <a:r>
              <a:rPr lang="en-US" dirty="0"/>
              <a:t>Just like last month, if you have a question, please type it in the Chat. Once we finish the 15-minute presentation, we’ll spend the rest of our time on questions</a:t>
            </a:r>
          </a:p>
          <a:p>
            <a:pPr marL="171450" indent="-171450">
              <a:buFont typeface="Arial" panose="020B0604020202020204" pitchFamily="34" charset="0"/>
              <a:buChar char="•"/>
            </a:pPr>
            <a:r>
              <a:rPr lang="en-US" dirty="0"/>
              <a:t>All the questions are being noted and we’ll add them to the slide deck before we post it on the website. </a:t>
            </a:r>
          </a:p>
          <a:p>
            <a:pPr marL="171450" indent="-171450">
              <a:buFont typeface="Arial" panose="020B0604020202020204" pitchFamily="34" charset="0"/>
              <a:buChar char="•"/>
            </a:pPr>
            <a:r>
              <a:rPr lang="en-US" dirty="0"/>
              <a:t>Please mute yourself during the presentation, but feel free to unmute once we go to Q&amp;A</a:t>
            </a:r>
          </a:p>
          <a:p>
            <a:pPr marL="171450" indent="-171450">
              <a:buFont typeface="Arial" panose="020B0604020202020204" pitchFamily="34" charset="0"/>
              <a:buChar char="•"/>
            </a:pPr>
            <a:r>
              <a:rPr lang="en-US" dirty="0"/>
              <a:t>This evening, we’ll be talking about:</a:t>
            </a:r>
          </a:p>
          <a:p>
            <a:pPr marL="628650" lvl="1" indent="-171450">
              <a:buFont typeface="Arial" panose="020B0604020202020204" pitchFamily="34" charset="0"/>
              <a:buChar char="•"/>
            </a:pPr>
            <a:r>
              <a:rPr lang="en-US" dirty="0"/>
              <a:t>Nutrition</a:t>
            </a:r>
          </a:p>
          <a:p>
            <a:pPr marL="628650" lvl="1" indent="-171450">
              <a:buFont typeface="Arial" panose="020B0604020202020204" pitchFamily="34" charset="0"/>
              <a:buChar char="•"/>
            </a:pPr>
            <a:r>
              <a:rPr lang="en-US" dirty="0"/>
              <a:t>Uniforms</a:t>
            </a:r>
          </a:p>
          <a:p>
            <a:pPr marL="628650" lvl="1" indent="-171450">
              <a:buFont typeface="Arial" panose="020B0604020202020204" pitchFamily="34" charset="0"/>
              <a:buChar char="•"/>
            </a:pPr>
            <a:r>
              <a:rPr lang="en-US" dirty="0"/>
              <a:t>Winter Break/</a:t>
            </a:r>
            <a:r>
              <a:rPr lang="en-US"/>
              <a:t>January schedule</a:t>
            </a:r>
            <a:endParaRPr lang="en-US" dirty="0"/>
          </a:p>
          <a:p>
            <a:pPr marL="457200" lvl="1"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a:t>
            </a:fld>
            <a:endParaRPr lang="en-US"/>
          </a:p>
        </p:txBody>
      </p:sp>
    </p:spTree>
    <p:extLst>
      <p:ext uri="{BB962C8B-B14F-4D97-AF65-F5344CB8AC3E}">
        <p14:creationId xmlns:p14="http://schemas.microsoft.com/office/powerpoint/2010/main" val="1969299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In January, we combine 3 events into 1. Because this dinner meeting is so important, attendance for each team member and one parent is mandatory. </a:t>
            </a:r>
          </a:p>
          <a:p>
            <a:pPr marL="171450" indent="-171450">
              <a:buFont typeface="Arial" panose="020B0604020202020204" pitchFamily="34" charset="0"/>
              <a:buChar char="•"/>
            </a:pPr>
            <a:r>
              <a:rPr lang="en-US" dirty="0"/>
              <a:t>We have 3 team dinners during winter conditioning. The November and December meetings are reserved for just the kids and coaches, but because the January dinner is rolled into the meeting, parents are able to attend and to purchase a dinner. </a:t>
            </a:r>
          </a:p>
          <a:p>
            <a:pPr marL="171450" indent="-171450">
              <a:buFont typeface="Arial" panose="020B0604020202020204" pitchFamily="34" charset="0"/>
              <a:buChar char="•"/>
            </a:pPr>
            <a:r>
              <a:rPr lang="en-US" dirty="0"/>
              <a:t>A portion of the meeting is an informational session about what to expect once the crew season formally kicks off in February. We’ll give details on buses, practices, volunteering, and the coaches will talk about their training and boat seating practices</a:t>
            </a:r>
          </a:p>
          <a:p>
            <a:pPr marL="171450" indent="-171450">
              <a:buFont typeface="Arial" panose="020B0604020202020204" pitchFamily="34" charset="0"/>
              <a:buChar char="•"/>
            </a:pPr>
            <a:r>
              <a:rPr lang="en-US" dirty="0"/>
              <a:t>The final portion will contain any Booster Club business that requires a full membership vote. Most business requires only Board votes, but some things require approval from the general membership</a:t>
            </a:r>
          </a:p>
          <a:p>
            <a:pPr marL="171450" indent="-171450">
              <a:buFont typeface="Arial" panose="020B0604020202020204" pitchFamily="34" charset="0"/>
              <a:buChar char="•"/>
            </a:pPr>
            <a:r>
              <a:rPr lang="en-US" dirty="0"/>
              <a:t>Anyone whose kid is on the team is a Booster Club member</a:t>
            </a:r>
          </a:p>
          <a:p>
            <a:pPr marL="171450" indent="-171450">
              <a:buFont typeface="Arial" panose="020B0604020202020204" pitchFamily="34" charset="0"/>
              <a:buChar char="•"/>
            </a:pPr>
            <a:r>
              <a:rPr lang="en-US" dirty="0"/>
              <a:t>We do have some club business to vote on this year, so it’s particularly important that you attend</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10</a:t>
            </a:fld>
            <a:endParaRPr lang="en-US"/>
          </a:p>
        </p:txBody>
      </p:sp>
    </p:spTree>
    <p:extLst>
      <p:ext uri="{BB962C8B-B14F-4D97-AF65-F5344CB8AC3E}">
        <p14:creationId xmlns:p14="http://schemas.microsoft.com/office/powerpoint/2010/main" val="32061399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11</a:t>
            </a:fld>
            <a:endParaRPr lang="en-US"/>
          </a:p>
        </p:txBody>
      </p:sp>
    </p:spTree>
    <p:extLst>
      <p:ext uri="{BB962C8B-B14F-4D97-AF65-F5344CB8AC3E}">
        <p14:creationId xmlns:p14="http://schemas.microsoft.com/office/powerpoint/2010/main" val="3084450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12</a:t>
            </a:fld>
            <a:endParaRPr lang="en-US"/>
          </a:p>
        </p:txBody>
      </p:sp>
    </p:spTree>
    <p:extLst>
      <p:ext uri="{BB962C8B-B14F-4D97-AF65-F5344CB8AC3E}">
        <p14:creationId xmlns:p14="http://schemas.microsoft.com/office/powerpoint/2010/main" val="27890455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13</a:t>
            </a:fld>
            <a:endParaRPr lang="en-US"/>
          </a:p>
        </p:txBody>
      </p:sp>
    </p:spTree>
    <p:extLst>
      <p:ext uri="{BB962C8B-B14F-4D97-AF65-F5344CB8AC3E}">
        <p14:creationId xmlns:p14="http://schemas.microsoft.com/office/powerpoint/2010/main" val="3570886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Now that your child is working out regularly, they will need to pay better attention to their nutrition</a:t>
            </a:r>
          </a:p>
          <a:p>
            <a:pPr marL="171450" indent="-171450">
              <a:buFont typeface="Arial" panose="020B0604020202020204" pitchFamily="34" charset="0"/>
              <a:buChar char="•"/>
            </a:pPr>
            <a:r>
              <a:rPr lang="en-US" dirty="0"/>
              <a:t>They’re demanding a lot of their bodies and they need to fuel them properly.</a:t>
            </a:r>
          </a:p>
          <a:p>
            <a:pPr marL="171450" indent="-171450">
              <a:buFont typeface="Arial" panose="020B0604020202020204" pitchFamily="34" charset="0"/>
              <a:buChar char="•"/>
            </a:pPr>
            <a:r>
              <a:rPr lang="en-US" dirty="0"/>
              <a:t>Eating right, and avoiding unhealthy foods, will keep them in top form</a:t>
            </a:r>
          </a:p>
          <a:p>
            <a:pPr marL="171450" indent="-171450">
              <a:buFont typeface="Arial" panose="020B0604020202020204" pitchFamily="34" charset="0"/>
              <a:buChar char="•"/>
            </a:pPr>
            <a:r>
              <a:rPr lang="en-US" dirty="0"/>
              <a:t>Their diets should be primarily lean proteins, dairy, fruit, vegetables and whole grains. </a:t>
            </a:r>
          </a:p>
          <a:p>
            <a:pPr marL="171450" indent="-171450">
              <a:buFont typeface="Arial" panose="020B0604020202020204" pitchFamily="34" charset="0"/>
              <a:buChar char="•"/>
            </a:pPr>
            <a:r>
              <a:rPr lang="en-US" dirty="0"/>
              <a:t>Details on what foods they should eat and what to avoid are on the Nutrition page of the website</a:t>
            </a:r>
          </a:p>
        </p:txBody>
      </p:sp>
      <p:sp>
        <p:nvSpPr>
          <p:cNvPr id="4" name="Slide Number Placeholder 3"/>
          <p:cNvSpPr>
            <a:spLocks noGrp="1"/>
          </p:cNvSpPr>
          <p:nvPr>
            <p:ph type="sldNum" sz="quarter" idx="5"/>
          </p:nvPr>
        </p:nvSpPr>
        <p:spPr/>
        <p:txBody>
          <a:bodyPr/>
          <a:lstStyle/>
          <a:p>
            <a:fld id="{01E819EC-E201-490F-81DA-9F9EDD514313}" type="slidenum">
              <a:rPr lang="en-US" smtClean="0"/>
              <a:t>2</a:t>
            </a:fld>
            <a:endParaRPr lang="en-US"/>
          </a:p>
        </p:txBody>
      </p:sp>
    </p:spTree>
    <p:extLst>
      <p:ext uri="{BB962C8B-B14F-4D97-AF65-F5344CB8AC3E}">
        <p14:creationId xmlns:p14="http://schemas.microsoft.com/office/powerpoint/2010/main" val="10058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dirty="0"/>
              <a:t>They need to eat 3 full meals and a couple of snacks regularly</a:t>
            </a:r>
          </a:p>
          <a:p>
            <a:pPr marL="628650" lvl="1" indent="-171450">
              <a:buFont typeface="Arial" panose="020B0604020202020204" pitchFamily="34" charset="0"/>
              <a:buChar char="•"/>
            </a:pPr>
            <a:r>
              <a:rPr lang="en-US" dirty="0"/>
              <a:t>Stay away from overly processed foods and things with added sugars</a:t>
            </a:r>
          </a:p>
          <a:p>
            <a:pPr marL="628650" lvl="1" indent="-171450">
              <a:buFont typeface="Arial" panose="020B0604020202020204" pitchFamily="34" charset="0"/>
              <a:buChar char="•"/>
            </a:pPr>
            <a:r>
              <a:rPr lang="en-US" dirty="0"/>
              <a:t>If sugar is in the first five ingredients on the nutrition label, it has a lot of added sugar</a:t>
            </a:r>
          </a:p>
          <a:p>
            <a:pPr marL="628650" lvl="1" indent="-171450">
              <a:buFont typeface="Arial" panose="020B0604020202020204" pitchFamily="34" charset="0"/>
              <a:buChar char="•"/>
            </a:pPr>
            <a:r>
              <a:rPr lang="en-US" dirty="0"/>
              <a:t>They should eat a snack both before and after practice</a:t>
            </a:r>
          </a:p>
          <a:p>
            <a:pPr marL="628650" lvl="1" indent="-171450">
              <a:buFont typeface="Arial" panose="020B0604020202020204" pitchFamily="34" charset="0"/>
              <a:buChar char="•"/>
            </a:pPr>
            <a:r>
              <a:rPr lang="en-US" dirty="0"/>
              <a:t>We recommend shelf-stable chocolate milk, like Horizon brand, after a workout. </a:t>
            </a:r>
          </a:p>
        </p:txBody>
      </p:sp>
      <p:sp>
        <p:nvSpPr>
          <p:cNvPr id="4" name="Slide Number Placeholder 3"/>
          <p:cNvSpPr>
            <a:spLocks noGrp="1"/>
          </p:cNvSpPr>
          <p:nvPr>
            <p:ph type="sldNum" sz="quarter" idx="5"/>
          </p:nvPr>
        </p:nvSpPr>
        <p:spPr/>
        <p:txBody>
          <a:bodyPr/>
          <a:lstStyle/>
          <a:p>
            <a:fld id="{01E819EC-E201-490F-81DA-9F9EDD514313}" type="slidenum">
              <a:rPr lang="en-US" smtClean="0"/>
              <a:t>3</a:t>
            </a:fld>
            <a:endParaRPr lang="en-US"/>
          </a:p>
        </p:txBody>
      </p:sp>
    </p:spTree>
    <p:extLst>
      <p:ext uri="{BB962C8B-B14F-4D97-AF65-F5344CB8AC3E}">
        <p14:creationId xmlns:p14="http://schemas.microsoft.com/office/powerpoint/2010/main" val="3584482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We’ve posted a series of more-detailed nutrition documents on the website. Go to the Parents tab and select the Nutrition page from the dropdown menu. There you’ll find information on general nutrition requirements for student athletes as well as subpages containing downloadable PDFs listing foods for pre-and post-workout snacks and building lean muscle.</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4</a:t>
            </a:fld>
            <a:endParaRPr lang="en-US"/>
          </a:p>
        </p:txBody>
      </p:sp>
    </p:spTree>
    <p:extLst>
      <p:ext uri="{BB962C8B-B14F-4D97-AF65-F5344CB8AC3E}">
        <p14:creationId xmlns:p14="http://schemas.microsoft.com/office/powerpoint/2010/main" val="2330564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More details on this are in the PDFs on the Nutrition page – you’ll learn why these foods are good, and how your child’s body will use them to fuel or recover workouts and build lean muscle</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5</a:t>
            </a:fld>
            <a:endParaRPr lang="en-US"/>
          </a:p>
        </p:txBody>
      </p:sp>
    </p:spTree>
    <p:extLst>
      <p:ext uri="{BB962C8B-B14F-4D97-AF65-F5344CB8AC3E}">
        <p14:creationId xmlns:p14="http://schemas.microsoft.com/office/powerpoint/2010/main" val="3368428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Because the girls only have an hour between school and practice, they should eat either a lighter snack or try to eat something before school is over</a:t>
            </a:r>
          </a:p>
          <a:p>
            <a:pPr marL="171450" indent="-171450">
              <a:buFont typeface="Arial" panose="020B0604020202020204" pitchFamily="34" charset="0"/>
              <a:buChar char="•"/>
            </a:pPr>
            <a:r>
              <a:rPr lang="en-US" dirty="0"/>
              <a:t>The boys have a full 2 hours between school and practice, so they should eat a full snack</a:t>
            </a:r>
          </a:p>
          <a:p>
            <a:pPr marL="171450" indent="-171450">
              <a:buFont typeface="Arial" panose="020B0604020202020204" pitchFamily="34" charset="0"/>
              <a:buChar char="•"/>
            </a:pPr>
            <a:r>
              <a:rPr lang="en-US" dirty="0"/>
              <a:t>For the energy bars, look at the ingredients. Not all are as healthy as they seem. </a:t>
            </a:r>
            <a:r>
              <a:rPr lang="en-US" dirty="0" err="1"/>
              <a:t>Clif</a:t>
            </a:r>
            <a:r>
              <a:rPr lang="en-US" dirty="0"/>
              <a:t> and KIND bars are good, Lara bars are okay. The added sugar in bars from major brands, like Nabisco or Healthy Choice, outweigh the positive aspects of the healthy ingredients</a:t>
            </a:r>
          </a:p>
          <a:p>
            <a:pPr marL="171450" indent="-171450">
              <a:buFont typeface="Arial" panose="020B0604020202020204" pitchFamily="34" charset="0"/>
              <a:buChar char="•"/>
            </a:pPr>
            <a:r>
              <a:rPr lang="en-US" dirty="0"/>
              <a:t>Peanut butters should be as close to natural as possible – Jif and Skippy, and those like it, have a lot of added sugars</a:t>
            </a:r>
          </a:p>
        </p:txBody>
      </p:sp>
      <p:sp>
        <p:nvSpPr>
          <p:cNvPr id="4" name="Slide Number Placeholder 3"/>
          <p:cNvSpPr>
            <a:spLocks noGrp="1"/>
          </p:cNvSpPr>
          <p:nvPr>
            <p:ph type="sldNum" sz="quarter" idx="5"/>
          </p:nvPr>
        </p:nvSpPr>
        <p:spPr/>
        <p:txBody>
          <a:bodyPr/>
          <a:lstStyle/>
          <a:p>
            <a:fld id="{01E819EC-E201-490F-81DA-9F9EDD514313}" type="slidenum">
              <a:rPr lang="en-US" smtClean="0"/>
              <a:t>6</a:t>
            </a:fld>
            <a:endParaRPr lang="en-US"/>
          </a:p>
        </p:txBody>
      </p:sp>
    </p:spTree>
    <p:extLst>
      <p:ext uri="{BB962C8B-B14F-4D97-AF65-F5344CB8AC3E}">
        <p14:creationId xmlns:p14="http://schemas.microsoft.com/office/powerpoint/2010/main" val="4106195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For more details on what each of these foods do for your body after a workout, go to the Post-Workout Nutrition document on the website</a:t>
            </a:r>
          </a:p>
          <a:p>
            <a:pPr marL="171450" indent="-171450">
              <a:buFont typeface="Arial" panose="020B0604020202020204" pitchFamily="34" charset="0"/>
              <a:buChar char="•"/>
            </a:pPr>
            <a:r>
              <a:rPr lang="en-US" dirty="0"/>
              <a:t>Not all chocolate milks are alike</a:t>
            </a:r>
          </a:p>
          <a:p>
            <a:pPr marL="628650" lvl="1" indent="-171450">
              <a:buFont typeface="Arial" panose="020B0604020202020204" pitchFamily="34" charset="0"/>
              <a:buChar char="•"/>
            </a:pPr>
            <a:r>
              <a:rPr lang="en-US" dirty="0" err="1"/>
              <a:t>YooHoo</a:t>
            </a:r>
            <a:r>
              <a:rPr lang="en-US" dirty="0"/>
              <a:t> is not actually milk. The label calls it a “chocolate drink” and the second ingredient listed is sugar</a:t>
            </a:r>
          </a:p>
          <a:p>
            <a:pPr marL="628650" lvl="1" indent="-171450">
              <a:buFont typeface="Arial" panose="020B0604020202020204" pitchFamily="34" charset="0"/>
              <a:buChar char="•"/>
            </a:pPr>
            <a:r>
              <a:rPr lang="en-US" dirty="0" err="1"/>
              <a:t>MuscleMilk</a:t>
            </a:r>
            <a:r>
              <a:rPr lang="en-US" dirty="0"/>
              <a:t> and things like it are good, but don’t give any more positive benefits than regular chocolate milk and from a health perspective are not worth the extra expense</a:t>
            </a:r>
          </a:p>
          <a:p>
            <a:pPr marL="628650" lvl="1" indent="-171450">
              <a:buFont typeface="Arial" panose="020B0604020202020204" pitchFamily="34" charset="0"/>
              <a:buChar char="•"/>
            </a:pPr>
            <a:r>
              <a:rPr lang="en-US" dirty="0"/>
              <a:t>Shelf-stable chocolate milks, like Horizon, is found in most grocery stores and do not have to be refrigerated; they are a good choice to send to school in the morning</a:t>
            </a:r>
          </a:p>
          <a:p>
            <a:pPr marL="171450" lvl="0" indent="-171450">
              <a:buFont typeface="Arial" panose="020B0604020202020204" pitchFamily="34" charset="0"/>
              <a:buChar char="•"/>
            </a:pPr>
            <a:r>
              <a:rPr lang="en-US" dirty="0"/>
              <a:t>If you freeze the yogurt and put it in a waterproof container, it will thaw throughout the day and be okay to eat after practice</a:t>
            </a:r>
          </a:p>
          <a:p>
            <a:pPr marL="171450" lvl="0" indent="-171450">
              <a:buFont typeface="Arial" panose="020B0604020202020204" pitchFamily="34" charset="0"/>
              <a:buChar char="•"/>
            </a:pPr>
            <a:r>
              <a:rPr lang="en-US" dirty="0"/>
              <a:t>Foods that need to be refrigerated could be packaged with a small Ziploc baggie of ice, double-bagged, or a small reusable icepack designed for water bottles</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7</a:t>
            </a:fld>
            <a:endParaRPr lang="en-US"/>
          </a:p>
        </p:txBody>
      </p:sp>
    </p:spTree>
    <p:extLst>
      <p:ext uri="{BB962C8B-B14F-4D97-AF65-F5344CB8AC3E}">
        <p14:creationId xmlns:p14="http://schemas.microsoft.com/office/powerpoint/2010/main" val="24034344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Because winter break actually starts on Monday, December 19, we do have practice on Friday the 16</a:t>
            </a:r>
            <a:r>
              <a:rPr lang="en-US" baseline="30000" dirty="0"/>
              <a:t>th</a:t>
            </a:r>
            <a:r>
              <a:rPr lang="en-US" dirty="0"/>
              <a:t> and Saturday the 17</a:t>
            </a:r>
            <a:r>
              <a:rPr lang="en-US" baseline="30000" dirty="0"/>
              <a:t>th</a:t>
            </a:r>
            <a:endParaRPr lang="en-US" dirty="0"/>
          </a:p>
          <a:p>
            <a:pPr marL="171450" indent="-171450">
              <a:buFont typeface="Arial" panose="020B0604020202020204" pitchFamily="34" charset="0"/>
              <a:buChar char="•"/>
            </a:pPr>
            <a:r>
              <a:rPr lang="en-US" dirty="0"/>
              <a:t>We don’t actually expect to see a whole lot of the kids there</a:t>
            </a:r>
          </a:p>
          <a:p>
            <a:pPr marL="171450" indent="-171450">
              <a:buFont typeface="Arial" panose="020B0604020202020204" pitchFamily="34" charset="0"/>
              <a:buChar char="•"/>
            </a:pPr>
            <a:r>
              <a:rPr lang="en-US" dirty="0"/>
              <a:t>The building will be open and available December 27</a:t>
            </a:r>
            <a:r>
              <a:rPr lang="en-US" baseline="30000" dirty="0"/>
              <a:t>th</a:t>
            </a:r>
            <a:r>
              <a:rPr lang="en-US" dirty="0"/>
              <a:t>, 28</a:t>
            </a:r>
            <a:r>
              <a:rPr lang="en-US" baseline="30000" dirty="0"/>
              <a:t>th</a:t>
            </a:r>
            <a:r>
              <a:rPr lang="en-US" dirty="0"/>
              <a:t>, and 29</a:t>
            </a:r>
            <a:r>
              <a:rPr lang="en-US" baseline="30000" dirty="0"/>
              <a:t>th</a:t>
            </a:r>
            <a:r>
              <a:rPr lang="en-US" dirty="0"/>
              <a:t>, so we will be holding practice those days as well. It is totally optional, but it could give them something to DO – out of your house – if you’ve not traveled for the holiday</a:t>
            </a:r>
          </a:p>
          <a:p>
            <a:pPr marL="171450" indent="-171450">
              <a:buFont typeface="Arial" panose="020B0604020202020204" pitchFamily="34" charset="0"/>
              <a:buChar char="•"/>
            </a:pPr>
            <a:r>
              <a:rPr lang="en-US" dirty="0"/>
              <a:t>Normal practice resumes on January 3</a:t>
            </a:r>
          </a:p>
          <a:p>
            <a:pPr marL="171450" indent="-171450">
              <a:buFont typeface="Arial" panose="020B0604020202020204" pitchFamily="34" charset="0"/>
              <a:buChar char="•"/>
            </a:pPr>
            <a:r>
              <a:rPr lang="en-US" dirty="0"/>
              <a:t>The crew schedule ramps up to be pretty busy pretty fast, starting in mid-January.</a:t>
            </a:r>
          </a:p>
          <a:p>
            <a:pPr marL="171450" indent="-171450">
              <a:buFont typeface="Arial" panose="020B0604020202020204" pitchFamily="34" charset="0"/>
              <a:buChar char="•"/>
            </a:pPr>
            <a:r>
              <a:rPr lang="en-US" dirty="0"/>
              <a:t>Let’s take a look at these one by one.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Holidays – if the building is available, we will practice. Student holidays, the building is open. Major holidays, it is not. This guideline works for both winter conditioning and spring practice.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1E819EC-E201-490F-81DA-9F9EDD514313}" type="slidenum">
              <a:rPr lang="en-US" smtClean="0"/>
              <a:t>8</a:t>
            </a:fld>
            <a:endParaRPr lang="en-US"/>
          </a:p>
        </p:txBody>
      </p:sp>
    </p:spTree>
    <p:extLst>
      <p:ext uri="{BB962C8B-B14F-4D97-AF65-F5344CB8AC3E}">
        <p14:creationId xmlns:p14="http://schemas.microsoft.com/office/powerpoint/2010/main" val="3317371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This is our main way to keep the registration fees down, so it’s very important. </a:t>
            </a:r>
          </a:p>
        </p:txBody>
      </p:sp>
      <p:sp>
        <p:nvSpPr>
          <p:cNvPr id="4" name="Slide Number Placeholder 3"/>
          <p:cNvSpPr>
            <a:spLocks noGrp="1"/>
          </p:cNvSpPr>
          <p:nvPr>
            <p:ph type="sldNum" sz="quarter" idx="5"/>
          </p:nvPr>
        </p:nvSpPr>
        <p:spPr/>
        <p:txBody>
          <a:bodyPr/>
          <a:lstStyle/>
          <a:p>
            <a:fld id="{01E819EC-E201-490F-81DA-9F9EDD514313}" type="slidenum">
              <a:rPr lang="en-US" smtClean="0"/>
              <a:t>9</a:t>
            </a:fld>
            <a:endParaRPr lang="en-US"/>
          </a:p>
        </p:txBody>
      </p:sp>
    </p:spTree>
    <p:extLst>
      <p:ext uri="{BB962C8B-B14F-4D97-AF65-F5344CB8AC3E}">
        <p14:creationId xmlns:p14="http://schemas.microsoft.com/office/powerpoint/2010/main" val="4237037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97449-C03D-421D-8004-F38183AF6F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9C04BC6-40A6-4CAC-96E6-1D7B5F379B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5652A5F-14F0-4FB6-A6F3-49CE5B397A6A}"/>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5" name="Footer Placeholder 4">
            <a:extLst>
              <a:ext uri="{FF2B5EF4-FFF2-40B4-BE49-F238E27FC236}">
                <a16:creationId xmlns:a16="http://schemas.microsoft.com/office/drawing/2014/main" id="{DF2DE92A-AD6C-4F5C-9580-92C1801487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06C649-890A-4476-BEFD-955204F3ACD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503962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E7EAB-84AE-4DE5-8C0C-40F73F27DAE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3B7176-C200-4CA2-B795-994BEC3672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05B97A-C4A3-4D7B-AAE4-3C8617F22790}"/>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5" name="Footer Placeholder 4">
            <a:extLst>
              <a:ext uri="{FF2B5EF4-FFF2-40B4-BE49-F238E27FC236}">
                <a16:creationId xmlns:a16="http://schemas.microsoft.com/office/drawing/2014/main" id="{7345C41B-5121-4363-A66E-DBBA607E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7D3CD9-FE19-4A3E-8D2C-451E6F971E5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215568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53F330-F0FE-4B70-84B5-A3C34759FD3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A8123E-09F4-49BE-A91D-0953DEE570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24CBCC-2E06-48BB-B882-957991D96D81}"/>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5" name="Footer Placeholder 4">
            <a:extLst>
              <a:ext uri="{FF2B5EF4-FFF2-40B4-BE49-F238E27FC236}">
                <a16:creationId xmlns:a16="http://schemas.microsoft.com/office/drawing/2014/main" id="{BB77B16E-6476-4D30-B28F-A135473786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78C0AC-8667-4819-BA3C-B52A69030C50}"/>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004408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1AE61-BED8-41EC-A243-F5B411B70D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7EE236-7E6C-4E11-B908-18C04192CB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0A284C-F2F4-41EA-9169-2FBCF78C493F}"/>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5" name="Footer Placeholder 4">
            <a:extLst>
              <a:ext uri="{FF2B5EF4-FFF2-40B4-BE49-F238E27FC236}">
                <a16:creationId xmlns:a16="http://schemas.microsoft.com/office/drawing/2014/main" id="{98C6E1EB-E9C0-4E34-BC2F-FB3270D43D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A401F0-11E7-43D8-824A-37BD54EBC14D}"/>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508155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F7841-A437-4AE2-B29C-546CCAF8CF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E0B4DC8-4C93-4F42-9FC8-BCC588DF17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7D661E-42CB-4B14-A4BE-C6DA6E067FA6}"/>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5" name="Footer Placeholder 4">
            <a:extLst>
              <a:ext uri="{FF2B5EF4-FFF2-40B4-BE49-F238E27FC236}">
                <a16:creationId xmlns:a16="http://schemas.microsoft.com/office/drawing/2014/main" id="{E3A94474-D288-48B5-BA40-F71E977A51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277FC2-7664-4B85-9D99-AC6A48D6008F}"/>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312710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D4E85-3590-4621-8FE9-F6CD2962FC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DF7AEC-8ED4-42C3-A0DB-996C42977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27C12D9-1319-41AA-8665-7C82B98A4B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5F66BC-2794-4E53-9B41-6F1CDE550CE7}"/>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6" name="Footer Placeholder 5">
            <a:extLst>
              <a:ext uri="{FF2B5EF4-FFF2-40B4-BE49-F238E27FC236}">
                <a16:creationId xmlns:a16="http://schemas.microsoft.com/office/drawing/2014/main" id="{5997D8CE-F74C-4D4B-AD7C-E166852718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3813E4-2EC5-4D46-A9DF-DA92DA17D15D}"/>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295638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4BBE3-E077-490C-AE60-01AE685C18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A5F613-B69F-42D3-925A-48E7A9DB54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C2AE13-FE71-4A02-97A4-C6A914C890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8DDF458-8766-43CB-91F0-464B214C35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72D1430-BB97-4BEE-A727-37B0F81039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B82DA8-1D63-465E-8AE4-08CB2F18B7F0}"/>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8" name="Footer Placeholder 7">
            <a:extLst>
              <a:ext uri="{FF2B5EF4-FFF2-40B4-BE49-F238E27FC236}">
                <a16:creationId xmlns:a16="http://schemas.microsoft.com/office/drawing/2014/main" id="{DB797299-395E-4021-9254-B9A6B49438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6653421-8CC3-4ACC-8015-5F6973F6FBC4}"/>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2937314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110D9-847D-48F1-95A6-F577C7A99D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495ED-B7A7-453A-BB03-265CF23B2270}"/>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4" name="Footer Placeholder 3">
            <a:extLst>
              <a:ext uri="{FF2B5EF4-FFF2-40B4-BE49-F238E27FC236}">
                <a16:creationId xmlns:a16="http://schemas.microsoft.com/office/drawing/2014/main" id="{DA3F2473-11FF-4E0B-A50F-CA8615BF3B6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36032D5-C814-4D10-A293-580D9250910C}"/>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1249991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36D919-2B5A-41E8-9527-F2CF44006F61}"/>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3" name="Footer Placeholder 2">
            <a:extLst>
              <a:ext uri="{FF2B5EF4-FFF2-40B4-BE49-F238E27FC236}">
                <a16:creationId xmlns:a16="http://schemas.microsoft.com/office/drawing/2014/main" id="{1A94F148-F02E-4AEC-9709-8B44B5AF72C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FEE4A8-943A-4114-B669-770A2656D433}"/>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3657564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0DCA8-733F-4C62-892E-68FC6D7BEF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55B9B50-DA57-4BB2-966A-F7EA7CDF00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1266E22-7A3B-45AD-AE70-13F7E9DFFF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33AFC6-C04E-4F87-845B-949DAB8A23EB}"/>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6" name="Footer Placeholder 5">
            <a:extLst>
              <a:ext uri="{FF2B5EF4-FFF2-40B4-BE49-F238E27FC236}">
                <a16:creationId xmlns:a16="http://schemas.microsoft.com/office/drawing/2014/main" id="{AC7457AD-690D-4A64-AEE2-E8F6C9C2B3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FAE38C-22AF-48D6-AC7E-1A8A3FF0E8FC}"/>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2625176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1CB47-9411-43AC-B4E3-541FFDCD13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CCCBC3-5EDD-4F34-8DE4-72E0908D46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BB81C4-02B6-40DC-8FF4-C7FB6F3030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3FDCBA-D760-4C8F-B8E1-3FEA77EE76C9}"/>
              </a:ext>
            </a:extLst>
          </p:cNvPr>
          <p:cNvSpPr>
            <a:spLocks noGrp="1"/>
          </p:cNvSpPr>
          <p:nvPr>
            <p:ph type="dt" sz="half" idx="10"/>
          </p:nvPr>
        </p:nvSpPr>
        <p:spPr/>
        <p:txBody>
          <a:bodyPr/>
          <a:lstStyle/>
          <a:p>
            <a:fld id="{30642E25-58A8-4446-9DD3-685F55E25EC4}" type="datetimeFigureOut">
              <a:rPr lang="en-US" smtClean="0"/>
              <a:t>1/21/2023</a:t>
            </a:fld>
            <a:endParaRPr lang="en-US"/>
          </a:p>
        </p:txBody>
      </p:sp>
      <p:sp>
        <p:nvSpPr>
          <p:cNvPr id="6" name="Footer Placeholder 5">
            <a:extLst>
              <a:ext uri="{FF2B5EF4-FFF2-40B4-BE49-F238E27FC236}">
                <a16:creationId xmlns:a16="http://schemas.microsoft.com/office/drawing/2014/main" id="{40CF6217-10EF-46CE-9550-9D6A213953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55F46B-05C6-48FF-877A-B4861BFE0395}"/>
              </a:ext>
            </a:extLst>
          </p:cNvPr>
          <p:cNvSpPr>
            <a:spLocks noGrp="1"/>
          </p:cNvSpPr>
          <p:nvPr>
            <p:ph type="sldNum" sz="quarter" idx="12"/>
          </p:nvPr>
        </p:nvSpPr>
        <p:spPr/>
        <p:txBody>
          <a:bodyPr/>
          <a:lstStyle/>
          <a:p>
            <a:fld id="{384884D1-0AD1-442C-979F-E07FECDB77FD}" type="slidenum">
              <a:rPr lang="en-US" smtClean="0"/>
              <a:t>‹#›</a:t>
            </a:fld>
            <a:endParaRPr lang="en-US"/>
          </a:p>
        </p:txBody>
      </p:sp>
    </p:spTree>
    <p:extLst>
      <p:ext uri="{BB962C8B-B14F-4D97-AF65-F5344CB8AC3E}">
        <p14:creationId xmlns:p14="http://schemas.microsoft.com/office/powerpoint/2010/main" val="657815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236B89-7D28-4B60-B9D3-9944101492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87242E4-5BA7-4DF8-9806-4279BD6231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15EE46-D6B1-4CB5-9DF1-DEBAE84598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642E25-58A8-4446-9DD3-685F55E25EC4}" type="datetimeFigureOut">
              <a:rPr lang="en-US" smtClean="0"/>
              <a:t>1/21/2023</a:t>
            </a:fld>
            <a:endParaRPr lang="en-US"/>
          </a:p>
        </p:txBody>
      </p:sp>
      <p:sp>
        <p:nvSpPr>
          <p:cNvPr id="5" name="Footer Placeholder 4">
            <a:extLst>
              <a:ext uri="{FF2B5EF4-FFF2-40B4-BE49-F238E27FC236}">
                <a16:creationId xmlns:a16="http://schemas.microsoft.com/office/drawing/2014/main" id="{A26FEA08-C9E7-4F35-97C9-58420305E3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6F357B2-9BAA-4906-AC48-25DC00B2ED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4884D1-0AD1-442C-979F-E07FECDB77FD}" type="slidenum">
              <a:rPr lang="en-US" smtClean="0"/>
              <a:t>‹#›</a:t>
            </a:fld>
            <a:endParaRPr lang="en-US"/>
          </a:p>
        </p:txBody>
      </p:sp>
    </p:spTree>
    <p:extLst>
      <p:ext uri="{BB962C8B-B14F-4D97-AF65-F5344CB8AC3E}">
        <p14:creationId xmlns:p14="http://schemas.microsoft.com/office/powerpoint/2010/main" val="3742783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 name="Rectangle 4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4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ECFB45ED-9A3D-474A-8D14-4E77095FDC96}"/>
              </a:ext>
            </a:extLst>
          </p:cNvPr>
          <p:cNvGrpSpPr/>
          <p:nvPr/>
        </p:nvGrpSpPr>
        <p:grpSpPr>
          <a:xfrm>
            <a:off x="643467" y="1389142"/>
            <a:ext cx="10905066" cy="4079716"/>
            <a:chOff x="607366" y="3418889"/>
            <a:chExt cx="7348742" cy="2749254"/>
          </a:xfrm>
        </p:grpSpPr>
        <p:sp>
          <p:nvSpPr>
            <p:cNvPr id="20" name="Right Triangle 19">
              <a:extLst>
                <a:ext uri="{FF2B5EF4-FFF2-40B4-BE49-F238E27FC236}">
                  <a16:creationId xmlns:a16="http://schemas.microsoft.com/office/drawing/2014/main" id="{7696C89B-79D7-46A6-AEE6-4EB6EF38E7B8}"/>
                </a:ext>
              </a:extLst>
            </p:cNvPr>
            <p:cNvSpPr/>
            <p:nvPr/>
          </p:nvSpPr>
          <p:spPr>
            <a:xfrm>
              <a:off x="613611" y="3429001"/>
              <a:ext cx="7342497" cy="2739142"/>
            </a:xfrm>
            <a:prstGeom prst="rtTriangle">
              <a:avLst/>
            </a:prstGeom>
            <a:solidFill>
              <a:schemeClr val="accent4">
                <a:lumMod val="60000"/>
                <a:lumOff val="4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a:extLst>
                <a:ext uri="{FF2B5EF4-FFF2-40B4-BE49-F238E27FC236}">
                  <a16:creationId xmlns:a16="http://schemas.microsoft.com/office/drawing/2014/main" id="{F5CF6C13-7A33-4959-AF49-332EF5A46FDD}"/>
                </a:ext>
              </a:extLst>
            </p:cNvPr>
            <p:cNvSpPr/>
            <p:nvPr/>
          </p:nvSpPr>
          <p:spPr>
            <a:xfrm rot="10800000">
              <a:off x="613611" y="3421067"/>
              <a:ext cx="7342497" cy="2747075"/>
            </a:xfrm>
            <a:prstGeom prst="rtTriangl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A00611A-3425-4958-A20F-AF21129D2AB4}"/>
                </a:ext>
              </a:extLst>
            </p:cNvPr>
            <p:cNvSpPr/>
            <p:nvPr/>
          </p:nvSpPr>
          <p:spPr>
            <a:xfrm>
              <a:off x="607366" y="3418889"/>
              <a:ext cx="5554776" cy="27470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689AF564-8F8E-4865-86B4-8C24487CD5BD}"/>
                </a:ext>
              </a:extLst>
            </p:cNvPr>
            <p:cNvSpPr/>
            <p:nvPr/>
          </p:nvSpPr>
          <p:spPr>
            <a:xfrm>
              <a:off x="6175722" y="3421065"/>
              <a:ext cx="1766806" cy="27470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EDE7538F-7BFC-40FB-95F4-D55F0EE84132}"/>
                </a:ext>
              </a:extLst>
            </p:cNvPr>
            <p:cNvSpPr txBox="1"/>
            <p:nvPr/>
          </p:nvSpPr>
          <p:spPr>
            <a:xfrm>
              <a:off x="6181965" y="3508166"/>
              <a:ext cx="1766807" cy="2646878"/>
            </a:xfrm>
            <a:prstGeom prst="rect">
              <a:avLst/>
            </a:prstGeom>
            <a:noFill/>
          </p:spPr>
          <p:txBody>
            <a:bodyPr wrap="square" rtlCol="0">
              <a:normAutofit lnSpcReduction="10000"/>
            </a:bodyPr>
            <a:lstStyle/>
            <a:p>
              <a:pPr>
                <a:lnSpc>
                  <a:spcPct val="90000"/>
                </a:lnSpc>
                <a:spcAft>
                  <a:spcPts val="600"/>
                </a:spcAft>
              </a:pPr>
              <a:r>
                <a:rPr lang="en-US" sz="2800" b="1" dirty="0">
                  <a:solidFill>
                    <a:schemeClr val="bg1">
                      <a:lumMod val="95000"/>
                    </a:schemeClr>
                  </a:solidFill>
                  <a:latin typeface="Lucida Sans Typewriter" panose="020B0509030504030204" pitchFamily="49" charset="0"/>
                </a:rPr>
                <a:t>ADMIT ONE</a:t>
              </a:r>
            </a:p>
            <a:p>
              <a:pPr>
                <a:lnSpc>
                  <a:spcPct val="90000"/>
                </a:lnSpc>
                <a:spcAft>
                  <a:spcPts val="600"/>
                </a:spcAft>
              </a:pPr>
              <a:endParaRPr lang="en-US" sz="2800" dirty="0">
                <a:solidFill>
                  <a:schemeClr val="bg1">
                    <a:lumMod val="95000"/>
                  </a:schemeClr>
                </a:solidFill>
                <a:latin typeface="Lucida Sans Typewriter" panose="020B0509030504030204" pitchFamily="49" charset="0"/>
              </a:endParaRPr>
            </a:p>
            <a:p>
              <a:pPr>
                <a:lnSpc>
                  <a:spcPct val="90000"/>
                </a:lnSpc>
                <a:spcAft>
                  <a:spcPts val="600"/>
                </a:spcAft>
              </a:pPr>
              <a:r>
                <a:rPr lang="en-US" sz="2800" b="1" dirty="0">
                  <a:solidFill>
                    <a:schemeClr val="bg1">
                      <a:lumMod val="95000"/>
                    </a:schemeClr>
                  </a:solidFill>
                  <a:latin typeface="Lucida Sans Typewriter" panose="020B0509030504030204" pitchFamily="49" charset="0"/>
                </a:rPr>
                <a:t>All Aboard</a:t>
              </a:r>
            </a:p>
            <a:p>
              <a:pPr>
                <a:lnSpc>
                  <a:spcPct val="90000"/>
                </a:lnSpc>
                <a:spcAft>
                  <a:spcPts val="600"/>
                </a:spcAft>
              </a:pPr>
              <a:endParaRPr lang="en-US" sz="2800" dirty="0">
                <a:solidFill>
                  <a:schemeClr val="bg1">
                    <a:lumMod val="95000"/>
                  </a:schemeClr>
                </a:solidFill>
                <a:latin typeface="Lucida Sans Typewriter" panose="020B0509030504030204" pitchFamily="49" charset="0"/>
              </a:endParaRPr>
            </a:p>
            <a:p>
              <a:pPr>
                <a:lnSpc>
                  <a:spcPct val="90000"/>
                </a:lnSpc>
                <a:spcAft>
                  <a:spcPts val="600"/>
                </a:spcAft>
              </a:pPr>
              <a:r>
                <a:rPr lang="en-US" sz="2800" dirty="0">
                  <a:solidFill>
                    <a:schemeClr val="bg1">
                      <a:lumMod val="95000"/>
                    </a:schemeClr>
                  </a:solidFill>
                  <a:latin typeface="Lucida Sans Typewriter" panose="020B0509030504030204" pitchFamily="49" charset="0"/>
                </a:rPr>
                <a:t>2</a:t>
              </a:r>
              <a:r>
                <a:rPr lang="en-US" sz="2800" baseline="30000" dirty="0">
                  <a:solidFill>
                    <a:schemeClr val="bg1">
                      <a:lumMod val="95000"/>
                    </a:schemeClr>
                  </a:solidFill>
                  <a:latin typeface="Lucida Sans Typewriter" panose="020B0509030504030204" pitchFamily="49" charset="0"/>
                </a:rPr>
                <a:t>nd</a:t>
              </a:r>
              <a:r>
                <a:rPr lang="en-US" sz="2800" dirty="0">
                  <a:solidFill>
                    <a:schemeClr val="bg1">
                      <a:lumMod val="95000"/>
                    </a:schemeClr>
                  </a:solidFill>
                  <a:latin typeface="Lucida Sans Typewriter" panose="020B0509030504030204" pitchFamily="49" charset="0"/>
                </a:rPr>
                <a:t> Thursday each month</a:t>
              </a:r>
            </a:p>
            <a:p>
              <a:pPr>
                <a:lnSpc>
                  <a:spcPct val="90000"/>
                </a:lnSpc>
                <a:spcAft>
                  <a:spcPts val="600"/>
                </a:spcAft>
              </a:pPr>
              <a:endParaRPr lang="en-US" sz="2800" dirty="0">
                <a:solidFill>
                  <a:schemeClr val="bg1">
                    <a:lumMod val="95000"/>
                  </a:schemeClr>
                </a:solidFill>
                <a:latin typeface="Lucida Sans Typewriter" panose="020B0509030504030204" pitchFamily="49" charset="0"/>
              </a:endParaRPr>
            </a:p>
            <a:p>
              <a:pPr>
                <a:lnSpc>
                  <a:spcPct val="90000"/>
                </a:lnSpc>
                <a:spcAft>
                  <a:spcPts val="600"/>
                </a:spcAft>
              </a:pPr>
              <a:r>
                <a:rPr lang="en-US" sz="2800" dirty="0">
                  <a:solidFill>
                    <a:schemeClr val="bg1">
                      <a:lumMod val="95000"/>
                    </a:schemeClr>
                  </a:solidFill>
                  <a:latin typeface="Lucida Sans Typewriter" panose="020B0509030504030204" pitchFamily="49" charset="0"/>
                </a:rPr>
                <a:t>7:30-8:30 pm </a:t>
              </a:r>
            </a:p>
            <a:p>
              <a:pPr>
                <a:lnSpc>
                  <a:spcPct val="90000"/>
                </a:lnSpc>
                <a:spcAft>
                  <a:spcPts val="600"/>
                </a:spcAft>
              </a:pPr>
              <a:endParaRPr lang="en-US" sz="2800" dirty="0"/>
            </a:p>
          </p:txBody>
        </p:sp>
        <p:pic>
          <p:nvPicPr>
            <p:cNvPr id="27" name="Picture 26" descr="Shape&#10;&#10;Description automatically generated with medium confidence">
              <a:extLst>
                <a:ext uri="{FF2B5EF4-FFF2-40B4-BE49-F238E27FC236}">
                  <a16:creationId xmlns:a16="http://schemas.microsoft.com/office/drawing/2014/main" id="{798B2DF0-9037-4136-ACAE-2CBAAA1B62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3609" y="5673755"/>
              <a:ext cx="2252792" cy="481289"/>
            </a:xfrm>
            <a:prstGeom prst="rect">
              <a:avLst/>
            </a:prstGeom>
          </p:spPr>
        </p:pic>
        <p:sp>
          <p:nvSpPr>
            <p:cNvPr id="28" name="TextBox 27">
              <a:extLst>
                <a:ext uri="{FF2B5EF4-FFF2-40B4-BE49-F238E27FC236}">
                  <a16:creationId xmlns:a16="http://schemas.microsoft.com/office/drawing/2014/main" id="{6A72D61D-34A9-4A98-A6FD-C1902283D329}"/>
                </a:ext>
              </a:extLst>
            </p:cNvPr>
            <p:cNvSpPr txBox="1"/>
            <p:nvPr/>
          </p:nvSpPr>
          <p:spPr>
            <a:xfrm>
              <a:off x="2109860" y="3440575"/>
              <a:ext cx="3249545" cy="646331"/>
            </a:xfrm>
            <a:prstGeom prst="rect">
              <a:avLst/>
            </a:prstGeom>
            <a:noFill/>
          </p:spPr>
          <p:txBody>
            <a:bodyPr wrap="square" rtlCol="0">
              <a:normAutofit/>
            </a:bodyPr>
            <a:lstStyle/>
            <a:p>
              <a:pPr>
                <a:lnSpc>
                  <a:spcPct val="90000"/>
                </a:lnSpc>
                <a:spcAft>
                  <a:spcPts val="600"/>
                </a:spcAft>
              </a:pPr>
              <a:r>
                <a:rPr lang="en-US" sz="2400" b="1" i="1">
                  <a:solidFill>
                    <a:schemeClr val="bg1">
                      <a:lumMod val="95000"/>
                    </a:schemeClr>
                  </a:solidFill>
                  <a:latin typeface="Lucida Sans Typewriter" panose="020B0509030504030204" pitchFamily="49" charset="0"/>
                </a:rPr>
                <a:t>All Aboard: </a:t>
              </a:r>
              <a:r>
                <a:rPr lang="en-US" sz="2400">
                  <a:solidFill>
                    <a:schemeClr val="bg1">
                      <a:lumMod val="95000"/>
                    </a:schemeClr>
                  </a:solidFill>
                  <a:latin typeface="Lucida Sans Typewriter" panose="020B0509030504030204" pitchFamily="49" charset="0"/>
                </a:rPr>
                <a:t>A Parent’s </a:t>
              </a:r>
            </a:p>
            <a:p>
              <a:pPr>
                <a:lnSpc>
                  <a:spcPct val="90000"/>
                </a:lnSpc>
                <a:spcAft>
                  <a:spcPts val="600"/>
                </a:spcAft>
              </a:pPr>
              <a:r>
                <a:rPr lang="en-US" sz="2400">
                  <a:solidFill>
                    <a:schemeClr val="bg1">
                      <a:lumMod val="95000"/>
                    </a:schemeClr>
                  </a:solidFill>
                  <a:latin typeface="Lucida Sans Typewriter" panose="020B0509030504030204" pitchFamily="49" charset="0"/>
                </a:rPr>
                <a:t>Introduction to Crew</a:t>
              </a:r>
            </a:p>
          </p:txBody>
        </p:sp>
        <p:sp>
          <p:nvSpPr>
            <p:cNvPr id="29" name="TextBox 28">
              <a:extLst>
                <a:ext uri="{FF2B5EF4-FFF2-40B4-BE49-F238E27FC236}">
                  <a16:creationId xmlns:a16="http://schemas.microsoft.com/office/drawing/2014/main" id="{0760C955-060C-4A47-871D-8421087BC738}"/>
                </a:ext>
              </a:extLst>
            </p:cNvPr>
            <p:cNvSpPr txBox="1"/>
            <p:nvPr/>
          </p:nvSpPr>
          <p:spPr>
            <a:xfrm>
              <a:off x="4717600" y="4446498"/>
              <a:ext cx="1073971" cy="923330"/>
            </a:xfrm>
            <a:prstGeom prst="rect">
              <a:avLst/>
            </a:prstGeom>
            <a:noFill/>
          </p:spPr>
          <p:txBody>
            <a:bodyPr wrap="square" rtlCol="0">
              <a:normAutofit/>
            </a:bodyPr>
            <a:lstStyle/>
            <a:p>
              <a:pPr>
                <a:lnSpc>
                  <a:spcPct val="90000"/>
                </a:lnSpc>
                <a:spcAft>
                  <a:spcPts val="600"/>
                </a:spcAft>
              </a:pPr>
              <a:r>
                <a:rPr lang="en-US" sz="2800">
                  <a:solidFill>
                    <a:schemeClr val="bg1">
                      <a:lumMod val="95000"/>
                    </a:schemeClr>
                  </a:solidFill>
                  <a:latin typeface="Lucida Sans Typewriter" panose="020B0509030504030204" pitchFamily="49" charset="0"/>
                </a:rPr>
                <a:t>SEAT CLASS: </a:t>
              </a:r>
              <a:r>
                <a:rPr lang="en-US" sz="2800">
                  <a:latin typeface="Lucida Sans Typewriter" panose="020B0509030504030204" pitchFamily="49" charset="0"/>
                </a:rPr>
                <a:t>Parent</a:t>
              </a:r>
            </a:p>
          </p:txBody>
        </p:sp>
        <p:sp>
          <p:nvSpPr>
            <p:cNvPr id="30" name="TextBox 29">
              <a:extLst>
                <a:ext uri="{FF2B5EF4-FFF2-40B4-BE49-F238E27FC236}">
                  <a16:creationId xmlns:a16="http://schemas.microsoft.com/office/drawing/2014/main" id="{F1C04500-ACB1-4A78-9171-72B90E32AD0E}"/>
                </a:ext>
              </a:extLst>
            </p:cNvPr>
            <p:cNvSpPr txBox="1"/>
            <p:nvPr/>
          </p:nvSpPr>
          <p:spPr>
            <a:xfrm>
              <a:off x="2604687" y="4504773"/>
              <a:ext cx="1796471" cy="1075789"/>
            </a:xfrm>
            <a:prstGeom prst="rect">
              <a:avLst/>
            </a:prstGeom>
            <a:noFill/>
          </p:spPr>
          <p:txBody>
            <a:bodyPr wrap="square" rtlCol="0">
              <a:normAutofit lnSpcReduction="10000"/>
            </a:bodyPr>
            <a:lstStyle/>
            <a:p>
              <a:pPr>
                <a:lnSpc>
                  <a:spcPct val="90000"/>
                </a:lnSpc>
                <a:spcAft>
                  <a:spcPts val="600"/>
                </a:spcAft>
              </a:pPr>
              <a:r>
                <a:rPr lang="en-US" sz="2800" dirty="0">
                  <a:latin typeface="Lucida Sans Typewriter" panose="020B0509030504030204" pitchFamily="49" charset="0"/>
                </a:rPr>
                <a:t>SEAT ASSIGNMENT: </a:t>
              </a:r>
            </a:p>
            <a:p>
              <a:pPr>
                <a:lnSpc>
                  <a:spcPct val="90000"/>
                </a:lnSpc>
                <a:spcAft>
                  <a:spcPts val="600"/>
                </a:spcAft>
              </a:pPr>
              <a:r>
                <a:rPr lang="en-US" sz="2800" b="0" i="0" dirty="0">
                  <a:solidFill>
                    <a:srgbClr val="70757A"/>
                  </a:solidFill>
                  <a:effectLst/>
                  <a:latin typeface="Roboto" panose="02000000000000000000" pitchFamily="2" charset="0"/>
                </a:rPr>
                <a:t>meet.google.com/</a:t>
              </a:r>
              <a:r>
                <a:rPr lang="en-US" sz="2800" b="0" i="0" dirty="0" err="1">
                  <a:solidFill>
                    <a:srgbClr val="70757A"/>
                  </a:solidFill>
                  <a:effectLst/>
                  <a:latin typeface="Roboto" panose="02000000000000000000" pitchFamily="2" charset="0"/>
                </a:rPr>
                <a:t>yix-nfqb-hib</a:t>
              </a:r>
              <a:endParaRPr lang="en-US" sz="2800" dirty="0">
                <a:latin typeface="Lucida Sans Typewriter" panose="020B0509030504030204" pitchFamily="49" charset="0"/>
              </a:endParaRPr>
            </a:p>
          </p:txBody>
        </p:sp>
        <p:sp>
          <p:nvSpPr>
            <p:cNvPr id="31" name="TextBox 30">
              <a:extLst>
                <a:ext uri="{FF2B5EF4-FFF2-40B4-BE49-F238E27FC236}">
                  <a16:creationId xmlns:a16="http://schemas.microsoft.com/office/drawing/2014/main" id="{4E7AF703-4CB3-4F73-85C3-6A2AFCAFBC2D}"/>
                </a:ext>
              </a:extLst>
            </p:cNvPr>
            <p:cNvSpPr txBox="1"/>
            <p:nvPr/>
          </p:nvSpPr>
          <p:spPr>
            <a:xfrm>
              <a:off x="3183789" y="5764995"/>
              <a:ext cx="2929179" cy="307777"/>
            </a:xfrm>
            <a:prstGeom prst="rect">
              <a:avLst/>
            </a:prstGeom>
            <a:noFill/>
          </p:spPr>
          <p:txBody>
            <a:bodyPr wrap="square" rtlCol="0">
              <a:normAutofit/>
            </a:bodyPr>
            <a:lstStyle/>
            <a:p>
              <a:pPr>
                <a:lnSpc>
                  <a:spcPct val="90000"/>
                </a:lnSpc>
                <a:spcAft>
                  <a:spcPts val="600"/>
                </a:spcAft>
              </a:pPr>
              <a:r>
                <a:rPr lang="en-US" sz="2000">
                  <a:latin typeface="Lucida Sans Typewriter" panose="020B0509030504030204" pitchFamily="49" charset="0"/>
                </a:rPr>
                <a:t>Langley Crew Booster Club</a:t>
              </a:r>
            </a:p>
          </p:txBody>
        </p:sp>
        <p:sp>
          <p:nvSpPr>
            <p:cNvPr id="32" name="TextBox 31">
              <a:extLst>
                <a:ext uri="{FF2B5EF4-FFF2-40B4-BE49-F238E27FC236}">
                  <a16:creationId xmlns:a16="http://schemas.microsoft.com/office/drawing/2014/main" id="{AA3BDD9B-8A46-4779-BCB9-11B85C8FAD4D}"/>
                </a:ext>
              </a:extLst>
            </p:cNvPr>
            <p:cNvSpPr txBox="1"/>
            <p:nvPr/>
          </p:nvSpPr>
          <p:spPr>
            <a:xfrm>
              <a:off x="659974" y="4512708"/>
              <a:ext cx="1781978" cy="923330"/>
            </a:xfrm>
            <a:prstGeom prst="rect">
              <a:avLst/>
            </a:prstGeom>
            <a:noFill/>
          </p:spPr>
          <p:txBody>
            <a:bodyPr wrap="square" rtlCol="0">
              <a:normAutofit/>
            </a:bodyPr>
            <a:lstStyle/>
            <a:p>
              <a:pPr>
                <a:lnSpc>
                  <a:spcPct val="90000"/>
                </a:lnSpc>
                <a:spcAft>
                  <a:spcPts val="600"/>
                </a:spcAft>
              </a:pPr>
              <a:r>
                <a:rPr lang="en-US" sz="2800">
                  <a:latin typeface="Lucida Sans Typewriter" panose="020B0509030504030204" pitchFamily="49" charset="0"/>
                </a:rPr>
                <a:t>DEPARTURE:</a:t>
              </a:r>
            </a:p>
            <a:p>
              <a:pPr>
                <a:lnSpc>
                  <a:spcPct val="90000"/>
                </a:lnSpc>
                <a:spcAft>
                  <a:spcPts val="600"/>
                </a:spcAft>
              </a:pPr>
              <a:r>
                <a:rPr lang="en-US" sz="2800">
                  <a:latin typeface="Lucida Sans Typewriter" panose="020B0509030504030204" pitchFamily="49" charset="0"/>
                </a:rPr>
                <a:t>2</a:t>
              </a:r>
              <a:r>
                <a:rPr lang="en-US" sz="2800" baseline="30000">
                  <a:latin typeface="Lucida Sans Typewriter" panose="020B0509030504030204" pitchFamily="49" charset="0"/>
                </a:rPr>
                <a:t>nd</a:t>
              </a:r>
              <a:r>
                <a:rPr lang="en-US" sz="2800">
                  <a:latin typeface="Lucida Sans Typewriter" panose="020B0509030504030204" pitchFamily="49" charset="0"/>
                </a:rPr>
                <a:t> Thursday each month</a:t>
              </a:r>
            </a:p>
          </p:txBody>
        </p:sp>
      </p:grpSp>
    </p:spTree>
    <p:extLst>
      <p:ext uri="{BB962C8B-B14F-4D97-AF65-F5344CB8AC3E}">
        <p14:creationId xmlns:p14="http://schemas.microsoft.com/office/powerpoint/2010/main" val="2452117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2" name="TextBox 1">
            <a:extLst>
              <a:ext uri="{FF2B5EF4-FFF2-40B4-BE49-F238E27FC236}">
                <a16:creationId xmlns:a16="http://schemas.microsoft.com/office/drawing/2014/main" id="{C0BEDE8B-B159-5431-39C9-FF79B71AFF2E}"/>
              </a:ext>
            </a:extLst>
          </p:cNvPr>
          <p:cNvSpPr txBox="1"/>
          <p:nvPr/>
        </p:nvSpPr>
        <p:spPr>
          <a:xfrm>
            <a:off x="505263" y="419455"/>
            <a:ext cx="8621151" cy="6217087"/>
          </a:xfrm>
          <a:prstGeom prst="rect">
            <a:avLst/>
          </a:prstGeom>
          <a:noFill/>
        </p:spPr>
        <p:txBody>
          <a:bodyPr wrap="square" rtlCol="0">
            <a:spAutoFit/>
          </a:bodyPr>
          <a:lstStyle/>
          <a:p>
            <a:r>
              <a:rPr lang="en-US" sz="2800" b="1" dirty="0"/>
              <a:t>Season Kickoff Meeting and Team Dinner</a:t>
            </a:r>
          </a:p>
          <a:p>
            <a:r>
              <a:rPr lang="en-US" sz="2400" b="1" dirty="0"/>
              <a:t>January 21, LHS Cafeteria</a:t>
            </a:r>
          </a:p>
          <a:p>
            <a:endParaRPr lang="en-US" dirty="0"/>
          </a:p>
          <a:p>
            <a:r>
              <a:rPr lang="en-US" sz="2000" dirty="0"/>
              <a:t>Each year, we roll three events into one – the season kickoff meeting and team dinner. </a:t>
            </a:r>
            <a:r>
              <a:rPr lang="en-US" sz="2000" b="1" i="1" dirty="0"/>
              <a:t>Attendance is mandatory for each rower and at least one parent.</a:t>
            </a:r>
          </a:p>
          <a:p>
            <a:endParaRPr lang="en-US" sz="2000" i="1" dirty="0"/>
          </a:p>
          <a:p>
            <a:pPr marL="285750" indent="-285750">
              <a:buFont typeface="Arial" panose="020B0604020202020204" pitchFamily="34" charset="0"/>
              <a:buChar char="•"/>
            </a:pPr>
            <a:r>
              <a:rPr lang="en-US" sz="2000" b="1" dirty="0"/>
              <a:t>Team Dinner </a:t>
            </a:r>
            <a:r>
              <a:rPr lang="en-US" sz="2000" dirty="0"/>
              <a:t>- We do three dinners for the team, one each month of winter conditioning. The kids will eat free, parents who choose to eat will need to order and pay for their dinner ahead of time.</a:t>
            </a:r>
          </a:p>
          <a:p>
            <a:endParaRPr lang="en-US" sz="2000" dirty="0"/>
          </a:p>
          <a:p>
            <a:pPr marL="285750" indent="-285750">
              <a:buFont typeface="Arial" panose="020B0604020202020204" pitchFamily="34" charset="0"/>
              <a:buChar char="•"/>
            </a:pPr>
            <a:r>
              <a:rPr lang="en-US" sz="2000" b="1" dirty="0"/>
              <a:t>Season Kickoff Meeting </a:t>
            </a:r>
            <a:r>
              <a:rPr lang="en-US" sz="2000" dirty="0"/>
              <a:t>– We gather all the parents for a kickoff meeting before spring season starts. We’ll go over things like practice logistics, buses, regattas, volunteering, and expectations for both athletes and parents. </a:t>
            </a:r>
          </a:p>
          <a:p>
            <a:endParaRPr lang="en-US" sz="2000" dirty="0"/>
          </a:p>
          <a:p>
            <a:pPr marL="285750" indent="-285750">
              <a:buFont typeface="Arial" panose="020B0604020202020204" pitchFamily="34" charset="0"/>
              <a:buChar char="•"/>
            </a:pPr>
            <a:r>
              <a:rPr lang="en-US" sz="2000" b="1" dirty="0"/>
              <a:t>Langley Crew Booster Club Meeting </a:t>
            </a:r>
            <a:r>
              <a:rPr lang="en-US" sz="2000" dirty="0"/>
              <a:t>– we do two full membership meetings each year – the season kickoff meeting in January and the End of Year Banquet in June. During these meetings, we take advantage of the attendance of so many parents to do a little bit of Club business that requires full membership votes. </a:t>
            </a:r>
          </a:p>
        </p:txBody>
      </p:sp>
    </p:spTree>
    <p:extLst>
      <p:ext uri="{BB962C8B-B14F-4D97-AF65-F5344CB8AC3E}">
        <p14:creationId xmlns:p14="http://schemas.microsoft.com/office/powerpoint/2010/main" val="2785082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5"/>
            <a:ext cx="8601560" cy="6366824"/>
          </a:xfrm>
          <a:prstGeom prst="rect">
            <a:avLst/>
          </a:prstGeom>
        </p:spPr>
        <p:txBody>
          <a:bodyPr vert="horz" lIns="91440" tIns="45720" rIns="91440" bIns="45720" rtlCol="0" anchor="ctr">
            <a:noAutofit/>
          </a:bodyPr>
          <a:lstStyle/>
          <a:p>
            <a:pPr marL="0" marR="0" algn="ctr">
              <a:spcBef>
                <a:spcPts val="0"/>
              </a:spcBef>
              <a:spcAft>
                <a:spcPts val="0"/>
              </a:spcAft>
            </a:pPr>
            <a:r>
              <a:rPr lang="en-US" sz="4400" b="1" dirty="0">
                <a:effectLst/>
                <a:latin typeface="Calibri" panose="020F0502020204030204" pitchFamily="34" charset="0"/>
                <a:ea typeface="Calibri" panose="020F0502020204030204" pitchFamily="34" charset="0"/>
                <a:cs typeface="Times New Roman" panose="02020603050405020304" pitchFamily="18" charset="0"/>
              </a:rPr>
              <a:t>Uniforms</a:t>
            </a:r>
          </a:p>
          <a:p>
            <a:pPr marL="0" marR="0" algn="ctr">
              <a:spcBef>
                <a:spcPts val="0"/>
              </a:spcBef>
              <a:spcAft>
                <a:spcPts val="0"/>
              </a:spcAft>
            </a:pPr>
            <a:endParaRPr lang="en-US" sz="4000" b="1" dirty="0">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4000" b="1" dirty="0">
                <a:latin typeface="Calibri" panose="020F0502020204030204" pitchFamily="34" charset="0"/>
                <a:ea typeface="Calibri" panose="020F0502020204030204" pitchFamily="34" charset="0"/>
                <a:cs typeface="Times New Roman" panose="02020603050405020304" pitchFamily="18" charset="0"/>
              </a:rPr>
              <a:t>Your child MUST have a uniform to participate in the regattas.</a:t>
            </a:r>
          </a:p>
          <a:p>
            <a:pPr marL="0" marR="0" algn="ctr">
              <a:spcBef>
                <a:spcPts val="0"/>
              </a:spcBef>
              <a:spcAft>
                <a:spcPts val="0"/>
              </a:spcAft>
            </a:pPr>
            <a:endParaRPr lang="en-US" sz="40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4000" b="1" dirty="0">
                <a:latin typeface="Calibri" panose="020F0502020204030204" pitchFamily="34" charset="0"/>
                <a:ea typeface="Calibri" panose="020F0502020204030204" pitchFamily="34" charset="0"/>
                <a:cs typeface="Times New Roman" panose="02020603050405020304" pitchFamily="18" charset="0"/>
              </a:rPr>
              <a:t>You have 2 days left to order one. </a:t>
            </a:r>
          </a:p>
          <a:p>
            <a:pPr marL="0" marR="0" algn="ctr">
              <a:spcBef>
                <a:spcPts val="0"/>
              </a:spcBef>
              <a:spcAft>
                <a:spcPts val="0"/>
              </a:spcAft>
            </a:pPr>
            <a:endParaRPr lang="en-US" sz="40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There are no alternate order dates.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1917099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lgn="ctr">
              <a:spcBef>
                <a:spcPts val="0"/>
              </a:spcBef>
              <a:spcAft>
                <a:spcPts val="0"/>
              </a:spcAft>
            </a:pPr>
            <a:r>
              <a:rPr lang="en-US" sz="4000" b="1" dirty="0">
                <a:effectLst/>
                <a:latin typeface="Calibri" panose="020F0502020204030204" pitchFamily="34" charset="0"/>
                <a:ea typeface="Calibri" panose="020F0502020204030204" pitchFamily="34" charset="0"/>
                <a:cs typeface="Times New Roman" panose="02020603050405020304" pitchFamily="18" charset="0"/>
              </a:rPr>
              <a:t>Questions??</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1137472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4"/>
            <a:ext cx="8601560" cy="6718515"/>
          </a:xfrm>
          <a:prstGeom prst="rect">
            <a:avLst/>
          </a:prstGeom>
        </p:spPr>
        <p:txBody>
          <a:bodyPr vert="horz" lIns="91440" tIns="45720" rIns="91440" bIns="45720" rtlCol="0" anchor="ctr">
            <a:noAutofit/>
          </a:bodyPr>
          <a:lstStyle/>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2" name="TextBox 1">
            <a:extLst>
              <a:ext uri="{FF2B5EF4-FFF2-40B4-BE49-F238E27FC236}">
                <a16:creationId xmlns:a16="http://schemas.microsoft.com/office/drawing/2014/main" id="{6576AF15-0DB4-4B55-87D4-43E422F9F0A2}"/>
              </a:ext>
            </a:extLst>
          </p:cNvPr>
          <p:cNvSpPr txBox="1"/>
          <p:nvPr/>
        </p:nvSpPr>
        <p:spPr>
          <a:xfrm>
            <a:off x="401053" y="689811"/>
            <a:ext cx="8175305" cy="1754326"/>
          </a:xfrm>
          <a:prstGeom prst="rect">
            <a:avLst/>
          </a:prstGeom>
          <a:noFill/>
        </p:spPr>
        <p:txBody>
          <a:bodyPr wrap="square" rtlCol="0">
            <a:spAutoFit/>
          </a:bodyPr>
          <a:lstStyle/>
          <a:p>
            <a:r>
              <a:rPr lang="en-US" b="1" dirty="0"/>
              <a:t>Q: School resumes after winter break on Monday, January 3. Do we have practice that day? </a:t>
            </a:r>
          </a:p>
          <a:p>
            <a:r>
              <a:rPr lang="en-US" dirty="0"/>
              <a:t>A:  Yes, January 3 will be the first practice back from break. Essentially, if it’s a school day, we have practice</a:t>
            </a:r>
          </a:p>
          <a:p>
            <a:endParaRPr lang="en-US" dirty="0"/>
          </a:p>
          <a:p>
            <a:endParaRPr lang="en-US" dirty="0"/>
          </a:p>
        </p:txBody>
      </p:sp>
      <p:sp>
        <p:nvSpPr>
          <p:cNvPr id="3" name="TextBox 2">
            <a:extLst>
              <a:ext uri="{FF2B5EF4-FFF2-40B4-BE49-F238E27FC236}">
                <a16:creationId xmlns:a16="http://schemas.microsoft.com/office/drawing/2014/main" id="{1F560831-2656-504E-2E57-C666B387EB93}"/>
              </a:ext>
            </a:extLst>
          </p:cNvPr>
          <p:cNvSpPr txBox="1"/>
          <p:nvPr/>
        </p:nvSpPr>
        <p:spPr>
          <a:xfrm>
            <a:off x="474962" y="2062493"/>
            <a:ext cx="8175305" cy="3693319"/>
          </a:xfrm>
          <a:prstGeom prst="rect">
            <a:avLst/>
          </a:prstGeom>
          <a:noFill/>
        </p:spPr>
        <p:txBody>
          <a:bodyPr wrap="square" rtlCol="0">
            <a:spAutoFit/>
          </a:bodyPr>
          <a:lstStyle/>
          <a:p>
            <a:r>
              <a:rPr lang="en-US" b="1" dirty="0"/>
              <a:t>Q: My child is reluctant to take a day off but seems tired. How do we manage his time and prevent burnout?</a:t>
            </a:r>
          </a:p>
          <a:p>
            <a:r>
              <a:rPr lang="en-US" dirty="0"/>
              <a:t>A:  We strongly recommend that the kids use the time between school and practice to do their homework. This is particularly true for the boys, who have two hours before practice but get home between 7:30 and 8:00 pm. If they’ve done their homework before practice, they can get a shower, have dinner, and just wind down the rest of the evening. </a:t>
            </a:r>
          </a:p>
          <a:p>
            <a:endParaRPr lang="en-US" dirty="0"/>
          </a:p>
          <a:p>
            <a:r>
              <a:rPr lang="en-US" dirty="0"/>
              <a:t>It’s also perfectly okay to take a day off from practice now and then. Winter conditioning isn’t mandatory, and there are no prizes for perfect attendance. If your child needs to take a day off for school, doctors’ appointments, or mental health, they just need to chat to the coach that they won’t be there.  </a:t>
            </a:r>
          </a:p>
          <a:p>
            <a:endParaRPr lang="en-US" dirty="0"/>
          </a:p>
        </p:txBody>
      </p:sp>
    </p:spTree>
    <p:extLst>
      <p:ext uri="{BB962C8B-B14F-4D97-AF65-F5344CB8AC3E}">
        <p14:creationId xmlns:p14="http://schemas.microsoft.com/office/powerpoint/2010/main" val="355825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5"/>
            <a:ext cx="8601560" cy="6509288"/>
          </a:xfrm>
          <a:prstGeom prst="rect">
            <a:avLst/>
          </a:prstGeom>
        </p:spPr>
        <p:txBody>
          <a:bodyPr vert="horz" lIns="91440" tIns="45720" rIns="91440" bIns="45720" rtlCol="0" anchor="ctr">
            <a:noAutofit/>
          </a:bodyPr>
          <a:lstStyle/>
          <a:p>
            <a:pPr>
              <a:lnSpc>
                <a:spcPct val="90000"/>
              </a:lnSpc>
              <a:spcAft>
                <a:spcPts val="600"/>
              </a:spcAft>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0AEA6ED6-0F53-49BD-A54B-F6750692BA89}"/>
              </a:ext>
            </a:extLst>
          </p:cNvPr>
          <p:cNvSpPr txBox="1"/>
          <p:nvPr/>
        </p:nvSpPr>
        <p:spPr>
          <a:xfrm>
            <a:off x="358140" y="209227"/>
            <a:ext cx="8522390" cy="6370975"/>
          </a:xfrm>
          <a:prstGeom prst="rect">
            <a:avLst/>
          </a:prstGeom>
          <a:noFill/>
        </p:spPr>
        <p:txBody>
          <a:bodyPr wrap="square">
            <a:spAutoFit/>
          </a:bodyPr>
          <a:lstStyle/>
          <a:p>
            <a:pPr marL="0" marR="0" algn="ctr">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Nutrition for Student Athletes</a:t>
            </a:r>
          </a:p>
          <a:p>
            <a:pPr marL="0" marR="0">
              <a:spcBef>
                <a:spcPts val="0"/>
              </a:spcBef>
              <a:spcAft>
                <a:spcPts val="0"/>
              </a:spcAft>
            </a:pP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you need to know:</a:t>
            </a:r>
          </a:p>
          <a:p>
            <a:pPr marL="0" marR="0">
              <a:spcBef>
                <a:spcPts val="0"/>
              </a:spcBef>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Now that Winter Conditioning has started, your child’s nutritional needs have changed. They are burning a lot more calories than before while using their muscles in new ways, all of which impacts their bodies. They need to have a healthy, balanced diet focusing on lean proteins, healthy fats, whole grains, and plenty of fruits and vegetables. </a:t>
            </a:r>
          </a:p>
          <a:p>
            <a:pPr marL="0" marR="0">
              <a:spcBef>
                <a:spcPts val="0"/>
              </a:spcBef>
              <a:spcAft>
                <a:spcPts val="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b="1" dirty="0">
                <a:effectLst/>
                <a:latin typeface="Calibri" panose="020F0502020204030204" pitchFamily="34" charset="0"/>
                <a:ea typeface="Calibri" panose="020F0502020204030204" pitchFamily="34" charset="0"/>
                <a:cs typeface="Times New Roman" panose="02020603050405020304" pitchFamily="18" charset="0"/>
              </a:rPr>
              <a:t>Lean protein</a:t>
            </a:r>
            <a:r>
              <a:rPr lang="en-US" dirty="0">
                <a:effectLst/>
                <a:latin typeface="Calibri" panose="020F0502020204030204" pitchFamily="34" charset="0"/>
                <a:ea typeface="Calibri" panose="020F0502020204030204" pitchFamily="34" charset="0"/>
                <a:cs typeface="Times New Roman" panose="02020603050405020304" pitchFamily="18" charset="0"/>
              </a:rPr>
              <a:t> – meat, poultry, seafood, beans, nuts, seeds, eggs. Limit or eliminate processed meat such as bacon, sausage, and ham.</a:t>
            </a:r>
          </a:p>
          <a:p>
            <a:pPr marL="342900" marR="0" lvl="0" indent="-342900">
              <a:spcBef>
                <a:spcPts val="0"/>
              </a:spcBef>
              <a:spcAft>
                <a:spcPts val="0"/>
              </a:spcAft>
              <a:buFont typeface="Symbol" panose="05050102010706020507" pitchFamily="18" charset="2"/>
              <a:buChar char=""/>
            </a:pPr>
            <a:r>
              <a:rPr lang="en-US" b="1" dirty="0">
                <a:effectLst/>
                <a:latin typeface="Calibri" panose="020F0502020204030204" pitchFamily="34" charset="0"/>
                <a:ea typeface="Calibri" panose="020F0502020204030204" pitchFamily="34" charset="0"/>
                <a:cs typeface="Times New Roman" panose="02020603050405020304" pitchFamily="18" charset="0"/>
              </a:rPr>
              <a:t>Dairy</a:t>
            </a:r>
            <a:r>
              <a:rPr lang="en-US" dirty="0">
                <a:effectLst/>
                <a:latin typeface="Calibri" panose="020F0502020204030204" pitchFamily="34" charset="0"/>
                <a:ea typeface="Calibri" panose="020F0502020204030204" pitchFamily="34" charset="0"/>
                <a:cs typeface="Times New Roman" panose="02020603050405020304" pitchFamily="18" charset="0"/>
              </a:rPr>
              <a:t> – low-fat milk and yogurts, hard cheeses. Go easy on high fat soft cheeses like brie, etc. Cream cheese is fine, but low fat is preferred.</a:t>
            </a:r>
          </a:p>
          <a:p>
            <a:pPr marL="342900" marR="0" lvl="0" indent="-342900">
              <a:spcBef>
                <a:spcPts val="0"/>
              </a:spcBef>
              <a:spcAft>
                <a:spcPts val="0"/>
              </a:spcAft>
              <a:buFont typeface="Symbol" panose="05050102010706020507" pitchFamily="18" charset="2"/>
              <a:buChar char=""/>
            </a:pPr>
            <a:r>
              <a:rPr lang="en-US" b="1" dirty="0">
                <a:effectLst/>
                <a:latin typeface="Calibri" panose="020F0502020204030204" pitchFamily="34" charset="0"/>
                <a:ea typeface="Calibri" panose="020F0502020204030204" pitchFamily="34" charset="0"/>
                <a:cs typeface="Times New Roman" panose="02020603050405020304" pitchFamily="18" charset="0"/>
              </a:rPr>
              <a:t>Fruit</a:t>
            </a:r>
            <a:r>
              <a:rPr lang="en-US" dirty="0">
                <a:effectLst/>
                <a:latin typeface="Calibri" panose="020F0502020204030204" pitchFamily="34" charset="0"/>
                <a:ea typeface="Calibri" panose="020F0502020204030204" pitchFamily="34" charset="0"/>
                <a:cs typeface="Times New Roman" panose="02020603050405020304" pitchFamily="18" charset="0"/>
              </a:rPr>
              <a:t> – any kind. Fiber is found in whole fruit, so that is best. Half your plate should be filled with fruit and veggies before other food is on it.</a:t>
            </a:r>
          </a:p>
          <a:p>
            <a:pPr marL="342900" marR="0" lvl="0" indent="-342900">
              <a:spcBef>
                <a:spcPts val="0"/>
              </a:spcBef>
              <a:spcAft>
                <a:spcPts val="0"/>
              </a:spcAft>
              <a:buFont typeface="Symbol" panose="05050102010706020507" pitchFamily="18" charset="2"/>
              <a:buChar char=""/>
            </a:pPr>
            <a:r>
              <a:rPr lang="en-US" b="1" dirty="0">
                <a:effectLst/>
                <a:latin typeface="Calibri" panose="020F0502020204030204" pitchFamily="34" charset="0"/>
                <a:ea typeface="Calibri" panose="020F0502020204030204" pitchFamily="34" charset="0"/>
                <a:cs typeface="Times New Roman" panose="02020603050405020304" pitchFamily="18" charset="0"/>
              </a:rPr>
              <a:t>Vegetables</a:t>
            </a:r>
            <a:r>
              <a:rPr lang="en-US" dirty="0">
                <a:effectLst/>
                <a:latin typeface="Calibri" panose="020F0502020204030204" pitchFamily="34" charset="0"/>
                <a:ea typeface="Calibri" panose="020F0502020204030204" pitchFamily="34" charset="0"/>
                <a:cs typeface="Times New Roman" panose="02020603050405020304" pitchFamily="18" charset="0"/>
              </a:rPr>
              <a:t> – any form, even 10% vegetable juice like V8 (low-sodium preferred). Dark green like kale and broccoli; starchy like corn, potatoes; red/orange like carrots, tomatoes. Also, kidney beans, black beans, split peas, artichoke, brussels sprouts, etc.</a:t>
            </a:r>
          </a:p>
          <a:p>
            <a:pPr marL="342900" marR="0" lvl="0" indent="-342900">
              <a:spcBef>
                <a:spcPts val="0"/>
              </a:spcBef>
              <a:spcAft>
                <a:spcPts val="0"/>
              </a:spcAft>
              <a:buFont typeface="Symbol" panose="05050102010706020507" pitchFamily="18" charset="2"/>
              <a:buChar char=""/>
            </a:pPr>
            <a:r>
              <a:rPr lang="en-US" b="1" dirty="0">
                <a:effectLst/>
                <a:latin typeface="Calibri" panose="020F0502020204030204" pitchFamily="34" charset="0"/>
                <a:ea typeface="Calibri" panose="020F0502020204030204" pitchFamily="34" charset="0"/>
                <a:cs typeface="Times New Roman" panose="02020603050405020304" pitchFamily="18" charset="0"/>
              </a:rPr>
              <a:t>Grains</a:t>
            </a:r>
            <a:r>
              <a:rPr lang="en-US" dirty="0">
                <a:effectLst/>
                <a:latin typeface="Calibri" panose="020F0502020204030204" pitchFamily="34" charset="0"/>
                <a:ea typeface="Calibri" panose="020F0502020204030204" pitchFamily="34" charset="0"/>
                <a:cs typeface="Times New Roman" panose="02020603050405020304" pitchFamily="18" charset="0"/>
              </a:rPr>
              <a:t> – Whole grains! Eat half of your daily grains from a whole grain source, such as brown rice, oatmeal, or whole wheat pasta.</a:t>
            </a:r>
          </a:p>
          <a:p>
            <a:pPr marL="0" marR="0">
              <a:spcBef>
                <a:spcPts val="0"/>
              </a:spcBef>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 </a:t>
            </a:r>
          </a:p>
          <a:p>
            <a:pPr marL="0" marR="0">
              <a:spcBef>
                <a:spcPts val="0"/>
              </a:spcBef>
              <a:spcAft>
                <a:spcPts val="0"/>
              </a:spcAft>
            </a:pPr>
            <a:r>
              <a:rPr lang="en-US" dirty="0">
                <a:effectLst/>
                <a:latin typeface="Calibri" panose="020F0502020204030204" pitchFamily="34" charset="0"/>
                <a:ea typeface="Calibri" panose="020F0502020204030204" pitchFamily="34" charset="0"/>
                <a:cs typeface="Times New Roman" panose="02020603050405020304" pitchFamily="18" charset="0"/>
              </a:rPr>
              <a:t>Eating the right foods, at the right time, while avoiding the wrong foods, is key to building lean muscle, staying strong, and being healthy. </a:t>
            </a:r>
          </a:p>
        </p:txBody>
      </p:sp>
    </p:spTree>
    <p:extLst>
      <p:ext uri="{BB962C8B-B14F-4D97-AF65-F5344CB8AC3E}">
        <p14:creationId xmlns:p14="http://schemas.microsoft.com/office/powerpoint/2010/main" val="1031272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144319" y="279399"/>
            <a:ext cx="8432039" cy="6703583"/>
          </a:xfrm>
          <a:prstGeom prst="rect">
            <a:avLst/>
          </a:prstGeom>
        </p:spPr>
        <p:txBody>
          <a:bodyPr vert="horz" lIns="91440" tIns="45720" rIns="91440" bIns="45720" rtlCol="0" anchor="ctr">
            <a:noAutofit/>
          </a:bodyPr>
          <a:lstStyle/>
          <a:p>
            <a:pPr>
              <a:lnSpc>
                <a:spcPct val="90000"/>
              </a:lnSpc>
              <a:spcAft>
                <a:spcPts val="600"/>
              </a:spcAft>
            </a:pPr>
            <a:endParaRPr lang="en-US" b="1" dirty="0"/>
          </a:p>
          <a:p>
            <a:pPr marL="0" marR="0">
              <a:spcBef>
                <a:spcPts val="0"/>
              </a:spcBef>
              <a:spcAft>
                <a:spcPts val="0"/>
              </a:spcAft>
            </a:pPr>
            <a:r>
              <a:rPr lang="en-US" sz="1400" dirty="0">
                <a:effectLst/>
                <a:ea typeface="Calibri" panose="020F0502020204030204" pitchFamily="34" charset="0"/>
                <a:cs typeface="Times New Roman" panose="02020603050405020304" pitchFamily="18" charset="0"/>
              </a:rPr>
              <a:t> </a:t>
            </a:r>
          </a:p>
          <a:p>
            <a:pPr>
              <a:lnSpc>
                <a:spcPct val="90000"/>
              </a:lnSpc>
              <a:spcAft>
                <a:spcPts val="600"/>
              </a:spcAft>
            </a:pPr>
            <a:endParaRPr lang="en-US" sz="1400" dirty="0"/>
          </a:p>
          <a:p>
            <a:pPr>
              <a:lnSpc>
                <a:spcPct val="90000"/>
              </a:lnSpc>
              <a:spcAft>
                <a:spcPts val="600"/>
              </a:spcAft>
            </a:pPr>
            <a:endParaRPr lang="en-US" sz="1400" dirty="0"/>
          </a:p>
          <a:p>
            <a:pPr>
              <a:lnSpc>
                <a:spcPct val="90000"/>
              </a:lnSpc>
              <a:spcAft>
                <a:spcPts val="600"/>
              </a:spcAft>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0C93EBE3-3FDB-4CB8-8069-9C5C3ECA9D72}"/>
              </a:ext>
            </a:extLst>
          </p:cNvPr>
          <p:cNvSpPr txBox="1"/>
          <p:nvPr/>
        </p:nvSpPr>
        <p:spPr>
          <a:xfrm>
            <a:off x="449482" y="214870"/>
            <a:ext cx="8387741" cy="6555641"/>
          </a:xfrm>
          <a:prstGeom prst="rect">
            <a:avLst/>
          </a:prstGeom>
          <a:noFill/>
        </p:spPr>
        <p:txBody>
          <a:bodyPr wrap="square">
            <a:spAutoFit/>
          </a:bodyPr>
          <a:lstStyle/>
          <a:p>
            <a:pPr marL="0" marR="0">
              <a:spcBef>
                <a:spcPts val="0"/>
              </a:spcBef>
              <a:spcAft>
                <a:spcPts val="0"/>
              </a:spcAft>
            </a:pPr>
            <a:r>
              <a:rPr lang="en-US" sz="2400" b="1" dirty="0">
                <a:latin typeface="Calibri" panose="020F0502020204030204" pitchFamily="34" charset="0"/>
                <a:ea typeface="Calibri" panose="020F0502020204030204" pitchFamily="34" charset="0"/>
                <a:cs typeface="Times New Roman" panose="02020603050405020304" pitchFamily="18" charset="0"/>
              </a:rPr>
              <a:t>Basic Nutrition Rules for Student Athletes</a:t>
            </a:r>
          </a:p>
          <a:p>
            <a:pPr marL="0" marR="0">
              <a:spcBef>
                <a:spcPts val="0"/>
              </a:spcBef>
              <a:spcAft>
                <a:spcPts val="0"/>
              </a:spcAft>
            </a:pP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Start the day with breakfast! </a:t>
            </a:r>
            <a:r>
              <a:rPr lang="en-US" sz="1800" dirty="0">
                <a:effectLst/>
                <a:latin typeface="Calibri" panose="020F0502020204030204" pitchFamily="34" charset="0"/>
                <a:ea typeface="Calibri" panose="020F0502020204030204" pitchFamily="34" charset="0"/>
                <a:cs typeface="Times New Roman" panose="02020603050405020304" pitchFamily="18" charset="0"/>
              </a:rPr>
              <a:t>The body needs to be refueled to start the day and needs to be kept fueled throughout the day. Make sure they eat enough calories to make protein available to the muscles.</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Eat three meals</a:t>
            </a:r>
            <a:r>
              <a:rPr lang="en-US" sz="1800" dirty="0">
                <a:effectLst/>
                <a:latin typeface="Calibri" panose="020F0502020204030204" pitchFamily="34" charset="0"/>
                <a:ea typeface="Calibri" panose="020F0502020204030204" pitchFamily="34" charset="0"/>
                <a:cs typeface="Calibri" panose="020F0502020204030204" pitchFamily="34"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breakfast, lunch, dinner</a:t>
            </a:r>
            <a:r>
              <a:rPr lang="en-US" sz="1800" dirty="0">
                <a:effectLst/>
                <a:latin typeface="Calibri" panose="020F0502020204030204" pitchFamily="34" charset="0"/>
                <a:ea typeface="Calibri" panose="020F0502020204030204" pitchFamily="34" charset="0"/>
                <a:cs typeface="Calibri" panose="020F0502020204030204" pitchFamily="34"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with at least two snacks during the day. </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Snacks should be a combination of carbs, proteins, and/or healthy fats</a:t>
            </a:r>
            <a:r>
              <a:rPr lang="en-US" sz="1800" dirty="0">
                <a:effectLst/>
                <a:latin typeface="Calibri" panose="020F0502020204030204" pitchFamily="34" charset="0"/>
                <a:ea typeface="Calibri" panose="020F0502020204030204" pitchFamily="34" charset="0"/>
                <a:cs typeface="Calibri" panose="020F0502020204030204" pitchFamily="34" charset="0"/>
              </a:rPr>
              <a:t>—</a:t>
            </a:r>
            <a:r>
              <a:rPr lang="en-US" sz="1800" dirty="0">
                <a:effectLst/>
                <a:latin typeface="Calibri" panose="020F0502020204030204" pitchFamily="34" charset="0"/>
                <a:ea typeface="Calibri" panose="020F0502020204030204" pitchFamily="34" charset="0"/>
                <a:cs typeface="Times New Roman" panose="02020603050405020304" pitchFamily="18" charset="0"/>
              </a:rPr>
              <a:t>a mini meal.</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Eat at regular times every day. </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Sodas, sugar, trans fats and fast foods should be eliminated from their diet.</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Do not rely on store-bought foods or snacks. Read the labels</a:t>
            </a:r>
            <a:r>
              <a:rPr lang="en-US" sz="1800" b="1" dirty="0">
                <a:effectLst/>
                <a:latin typeface="Calibri" panose="020F0502020204030204" pitchFamily="34" charset="0"/>
                <a:ea typeface="Calibri" panose="020F0502020204030204" pitchFamily="34" charset="0"/>
                <a:cs typeface="Times New Roman" panose="02020603050405020304" pitchFamily="18" charset="0"/>
              </a:rPr>
              <a:t>! If you can’t pronounce the</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ingredients, you probably don’t want to eat it.</a:t>
            </a:r>
          </a:p>
          <a:p>
            <a:pPr marL="342900" marR="0" lvl="0" indent="-342900">
              <a:spcBef>
                <a:spcPts val="0"/>
              </a:spcBef>
              <a:spcAft>
                <a:spcPts val="0"/>
              </a:spcAft>
              <a:buFont typeface="Wingdings" panose="05000000000000000000" pitchFamily="2"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Eat a pre-workout snack – working out on an empty stomach can make the workout ineffective and can even be dangerous.</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Eat a mix of complex carbs and protein two hours before a workout.</a:t>
            </a:r>
          </a:p>
          <a:p>
            <a:pPr marL="342900" marR="0" lvl="0" indent="-342900">
              <a:spcBef>
                <a:spcPts val="0"/>
              </a:spcBef>
              <a:spcAft>
                <a:spcPts val="0"/>
              </a:spcAft>
              <a:buFont typeface="Wingdings" panose="05000000000000000000" pitchFamily="2"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Boys require more food than girls.</a:t>
            </a:r>
          </a:p>
          <a:p>
            <a:pPr marL="342900" marR="0" lvl="0" indent="-34290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Eat 30-45 minutes after a workout to rebuild and refuel the muscles</a:t>
            </a:r>
          </a:p>
          <a:p>
            <a:pPr marL="342900" marR="0" lvl="0" indent="-342900">
              <a:spcBef>
                <a:spcPts val="0"/>
              </a:spcBef>
              <a:spcAft>
                <a:spcPts val="0"/>
              </a:spcAft>
              <a:buFont typeface="Wingdings" panose="05000000000000000000" pitchFamily="2"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Chocolate milk is a highly effective post-workout recovery drink, if it doesn’t have added sugars</a:t>
            </a:r>
          </a:p>
          <a:p>
            <a:pPr marL="342900" marR="0" lvl="0" indent="-342900">
              <a:spcBef>
                <a:spcPts val="0"/>
              </a:spcBef>
              <a:spcAft>
                <a:spcPts val="0"/>
              </a:spcAft>
              <a:buFont typeface="Wingdings" panose="05000000000000000000" pitchFamily="2" charset="2"/>
              <a:buChar char=""/>
            </a:pPr>
            <a:r>
              <a:rPr lang="en-US" sz="1800" b="1" dirty="0">
                <a:effectLst/>
                <a:latin typeface="Calibri" panose="020F0502020204030204" pitchFamily="34" charset="0"/>
                <a:ea typeface="Calibri" panose="020F0502020204030204" pitchFamily="34" charset="0"/>
                <a:cs typeface="Times New Roman" panose="02020603050405020304" pitchFamily="18" charset="0"/>
              </a:rPr>
              <a:t>Avoid t</a:t>
            </a:r>
            <a:r>
              <a:rPr lang="en-US" b="1" dirty="0">
                <a:latin typeface="Calibri" panose="020F0502020204030204" pitchFamily="34" charset="0"/>
                <a:ea typeface="Calibri" panose="020F0502020204030204" pitchFamily="34" charset="0"/>
                <a:cs typeface="Times New Roman" panose="02020603050405020304" pitchFamily="18" charset="0"/>
              </a:rPr>
              <a:t>hese foods: </a:t>
            </a: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Candy		Large quantities of anything</a:t>
            </a:r>
          </a:p>
          <a:p>
            <a:pPr marL="0" marR="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	Fast food		Large dairy-based foods (small yogurt or milk is ok)</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Soda</a:t>
            </a:r>
          </a:p>
          <a:p>
            <a:pPr marL="0" marR="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	Pizza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6417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670893"/>
            <a:ext cx="8601560" cy="5542017"/>
          </a:xfrm>
          <a:prstGeom prst="rect">
            <a:avLst/>
          </a:prstGeom>
        </p:spPr>
        <p:txBody>
          <a:bodyPr vert="horz" lIns="91440" tIns="45720" rIns="91440" bIns="45720" rtlCol="0" anchor="ctr">
            <a:no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 you need to do?</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Read the nutrition documents posted on the website, under the Parents tab dropdown menu.</a:t>
            </a:r>
          </a:p>
          <a:p>
            <a:pPr marL="342900" marR="0" lvl="0" indent="-342900">
              <a:lnSpc>
                <a:spcPct val="107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Identify what lean muscle-building foods work best for your family.</a:t>
            </a:r>
          </a:p>
          <a:p>
            <a:pPr marL="342900" marR="0" lvl="0" indent="-342900">
              <a:lnSpc>
                <a:spcPct val="107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Identify w</a:t>
            </a:r>
            <a:r>
              <a:rPr lang="en-US" dirty="0">
                <a:latin typeface="Calibri" panose="020F0502020204030204" pitchFamily="34" charset="0"/>
                <a:ea typeface="Calibri" panose="020F0502020204030204" pitchFamily="34" charset="0"/>
                <a:cs typeface="Times New Roman" panose="02020603050405020304" pitchFamily="18" charset="0"/>
              </a:rPr>
              <a:t>hat pre- and post-workout foods work best for your student.</a:t>
            </a:r>
          </a:p>
          <a:p>
            <a:pPr marL="342900" marR="0" lvl="0" indent="-342900">
              <a:lnSpc>
                <a:spcPct val="107000"/>
              </a:lnSpc>
              <a:spcBef>
                <a:spcPts val="0"/>
              </a:spcBef>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Send them to school with healthy snacks.</a:t>
            </a:r>
          </a:p>
          <a:p>
            <a:pPr marL="342900" marR="0" lvl="0" indent="-342900">
              <a:lnSpc>
                <a:spcPct val="107000"/>
              </a:lnSpc>
              <a:spcBef>
                <a:spcPts val="0"/>
              </a:spcBef>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Limit or eliminate their access to </a:t>
            </a:r>
            <a:r>
              <a:rPr lang="en-US" dirty="0">
                <a:latin typeface="Calibri" panose="020F0502020204030204" pitchFamily="34" charset="0"/>
                <a:ea typeface="Calibri" panose="020F0502020204030204" pitchFamily="34" charset="0"/>
                <a:cs typeface="Times New Roman" panose="02020603050405020304" pitchFamily="18" charset="0"/>
              </a:rPr>
              <a:t>fast food, trans fats, and soda, at least during winter conditioning and regatta seasons.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What does your kid need to do?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Follow the nutrition guidelines you create for them</a:t>
            </a:r>
          </a:p>
          <a:p>
            <a:pPr marL="342900" marR="0" lvl="0" indent="-342900">
              <a:lnSpc>
                <a:spcPct val="107000"/>
              </a:lnSpc>
              <a:spcBef>
                <a:spcPts val="0"/>
              </a:spcBef>
              <a:spcAft>
                <a:spcPts val="0"/>
              </a:spcAft>
              <a:buFont typeface="Symbol" panose="05050102010706020507" pitchFamily="18" charset="2"/>
              <a:buChar char=""/>
            </a:pPr>
            <a:r>
              <a:rPr lang="en-US" dirty="0">
                <a:latin typeface="Calibri" panose="020F0502020204030204" pitchFamily="34" charset="0"/>
                <a:ea typeface="Calibri" panose="020F0502020204030204" pitchFamily="34" charset="0"/>
                <a:cs typeface="Times New Roman" panose="02020603050405020304" pitchFamily="18" charset="0"/>
              </a:rPr>
              <a:t>Eat the right foods at the right times</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Limit or eliminate fast food, trans fats, and sodas</a:t>
            </a:r>
            <a:r>
              <a:rPr lang="en-US" dirty="0">
                <a:latin typeface="Calibri" panose="020F0502020204030204" pitchFamily="34" charset="0"/>
                <a:ea typeface="Calibri" panose="020F0502020204030204" pitchFamily="34" charset="0"/>
                <a:cs typeface="Times New Roman" panose="02020603050405020304" pitchFamily="18" charset="0"/>
              </a:rPr>
              <a:t> during winter conditioning and regatta seasons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Tree>
    <p:extLst>
      <p:ext uri="{BB962C8B-B14F-4D97-AF65-F5344CB8AC3E}">
        <p14:creationId xmlns:p14="http://schemas.microsoft.com/office/powerpoint/2010/main" val="3292072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951979"/>
            <a:ext cx="8636430" cy="2140173"/>
          </a:xfrm>
          <a:prstGeom prst="rect">
            <a:avLst/>
          </a:prstGeom>
        </p:spPr>
        <p:txBody>
          <a:bodyPr vert="horz" lIns="91440" tIns="45720" rIns="91440" bIns="45720" numCol="3" rtlCol="0" anchor="ctr">
            <a:noAutofit/>
          </a:bodyPr>
          <a:lstStyle/>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Almonds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Beans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Brown rice</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Chicken breasts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Cottage Cheese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Eggs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Greek yogurt</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Lean Beef</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Lean jerky</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Lentils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Milk</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Peanuts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Pork tenderloin</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Quinoa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Salmon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Shrimp</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Soybeans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Tilapia</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Tofu</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Tuna</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Turkey Breast</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Walnuts </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2" name="TextBox 1">
            <a:extLst>
              <a:ext uri="{FF2B5EF4-FFF2-40B4-BE49-F238E27FC236}">
                <a16:creationId xmlns:a16="http://schemas.microsoft.com/office/drawing/2014/main" id="{812D5D2A-D54E-4DF8-8535-468D50597813}"/>
              </a:ext>
            </a:extLst>
          </p:cNvPr>
          <p:cNvSpPr txBox="1"/>
          <p:nvPr/>
        </p:nvSpPr>
        <p:spPr>
          <a:xfrm>
            <a:off x="278969" y="490313"/>
            <a:ext cx="7603299" cy="461665"/>
          </a:xfrm>
          <a:prstGeom prst="rect">
            <a:avLst/>
          </a:prstGeom>
          <a:noFill/>
        </p:spPr>
        <p:txBody>
          <a:bodyPr wrap="square" rtlCol="0">
            <a:spAutoFit/>
          </a:bodyPr>
          <a:lstStyle/>
          <a:p>
            <a:r>
              <a:rPr lang="en-US" sz="2400" b="1" dirty="0"/>
              <a:t>Foods to Build Lean Muscle</a:t>
            </a:r>
            <a:r>
              <a:rPr lang="en-US" dirty="0"/>
              <a:t>:</a:t>
            </a:r>
          </a:p>
        </p:txBody>
      </p:sp>
      <p:sp>
        <p:nvSpPr>
          <p:cNvPr id="7" name="TextBox 6">
            <a:extLst>
              <a:ext uri="{FF2B5EF4-FFF2-40B4-BE49-F238E27FC236}">
                <a16:creationId xmlns:a16="http://schemas.microsoft.com/office/drawing/2014/main" id="{965D1723-846A-422D-9D5C-53AF1F39E78E}"/>
              </a:ext>
            </a:extLst>
          </p:cNvPr>
          <p:cNvSpPr txBox="1"/>
          <p:nvPr/>
        </p:nvSpPr>
        <p:spPr>
          <a:xfrm>
            <a:off x="278970" y="4129751"/>
            <a:ext cx="7603299" cy="461665"/>
          </a:xfrm>
          <a:prstGeom prst="rect">
            <a:avLst/>
          </a:prstGeom>
          <a:noFill/>
        </p:spPr>
        <p:txBody>
          <a:bodyPr wrap="square" rtlCol="0">
            <a:spAutoFit/>
          </a:bodyPr>
          <a:lstStyle/>
          <a:p>
            <a:r>
              <a:rPr lang="en-US" sz="2400" b="1" dirty="0"/>
              <a:t>Foods for Pre- and Post-Workout:</a:t>
            </a:r>
          </a:p>
        </p:txBody>
      </p:sp>
      <p:sp>
        <p:nvSpPr>
          <p:cNvPr id="8" name="TextBox 7">
            <a:extLst>
              <a:ext uri="{FF2B5EF4-FFF2-40B4-BE49-F238E27FC236}">
                <a16:creationId xmlns:a16="http://schemas.microsoft.com/office/drawing/2014/main" id="{C4668582-20A4-48E4-8FDB-295096968EFD}"/>
              </a:ext>
            </a:extLst>
          </p:cNvPr>
          <p:cNvSpPr txBox="1"/>
          <p:nvPr/>
        </p:nvSpPr>
        <p:spPr>
          <a:xfrm>
            <a:off x="278970" y="4499084"/>
            <a:ext cx="8636430" cy="1546917"/>
          </a:xfrm>
          <a:prstGeom prst="rect">
            <a:avLst/>
          </a:prstGeom>
        </p:spPr>
        <p:txBody>
          <a:bodyPr vert="horz" lIns="91440" tIns="45720" rIns="91440" bIns="45720" numCol="3" rtlCol="0" anchor="ctr">
            <a:noAutofit/>
          </a:bodyPr>
          <a:lstStyle/>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Almonds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Avocado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Bananas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Beet juice or beets</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Dark chocolate</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Dried fruit</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Honey</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Melon</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Pea protein powder</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Pomegranate</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Salmon </a:t>
            </a:r>
          </a:p>
          <a:p>
            <a:pPr marR="0" lvl="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Tart cherries</a:t>
            </a:r>
          </a:p>
          <a:p>
            <a:pPr marR="0" lvl="0">
              <a:spcBef>
                <a:spcPts val="0"/>
              </a:spcBef>
              <a:spcAft>
                <a:spcPts val="0"/>
              </a:spcAft>
            </a:pPr>
            <a:r>
              <a:rPr lang="en-US" dirty="0">
                <a:latin typeface="Calibri" panose="020F0502020204030204" pitchFamily="34" charset="0"/>
                <a:ea typeface="Calibri" panose="020F0502020204030204" pitchFamily="34" charset="0"/>
                <a:cs typeface="Times New Roman" panose="02020603050405020304" pitchFamily="18" charset="0"/>
              </a:rPr>
              <a:t>Watermelon</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114341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494468" y="50104"/>
            <a:ext cx="3078005" cy="531606"/>
          </a:xfrm>
          <a:prstGeom prst="rect">
            <a:avLst/>
          </a:prstGeom>
        </p:spPr>
        <p:txBody>
          <a:bodyPr vert="horz" lIns="91440" tIns="45720" rIns="91440" bIns="45720" rtlCol="0" anchor="ctr">
            <a:noAutofit/>
          </a:bodyPr>
          <a:lstStyle/>
          <a:p>
            <a:pPr marL="0" marR="0">
              <a:spcBef>
                <a:spcPts val="0"/>
              </a:spcBef>
              <a:spcAft>
                <a:spcPts val="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Pre-Workout Nutrition</a:t>
            </a:r>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633FE156-289F-4071-8463-F1611108910B}"/>
              </a:ext>
            </a:extLst>
          </p:cNvPr>
          <p:cNvSpPr txBox="1"/>
          <p:nvPr/>
        </p:nvSpPr>
        <p:spPr>
          <a:xfrm>
            <a:off x="494468" y="2261485"/>
            <a:ext cx="8173234" cy="4034502"/>
          </a:xfrm>
          <a:prstGeom prst="rect">
            <a:avLst/>
          </a:prstGeom>
          <a:noFill/>
        </p:spPr>
        <p:txBody>
          <a:bodyPr wrap="square">
            <a:spAutoFit/>
          </a:bodyP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Pre-Workout Snacks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bagel sandwich (small)</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fresh fruit (small)</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fruit and yogurt smoothie (small)</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fruit juice (small, no added sugar)</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pasta and vegetables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peanut butter and apple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peanut butter and banana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peanut butter sandwich (small)</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pita and hummus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peanut butter cracker packs </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power energy bars </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smoothies – keep them light – bananas, coconut water or almond water</a:t>
            </a:r>
          </a:p>
        </p:txBody>
      </p:sp>
      <p:sp>
        <p:nvSpPr>
          <p:cNvPr id="3" name="TextBox 2">
            <a:extLst>
              <a:ext uri="{FF2B5EF4-FFF2-40B4-BE49-F238E27FC236}">
                <a16:creationId xmlns:a16="http://schemas.microsoft.com/office/drawing/2014/main" id="{D953CA6F-6DDE-48ED-BAE5-63892DC51CC4}"/>
              </a:ext>
            </a:extLst>
          </p:cNvPr>
          <p:cNvSpPr txBox="1"/>
          <p:nvPr/>
        </p:nvSpPr>
        <p:spPr>
          <a:xfrm>
            <a:off x="494468" y="821433"/>
            <a:ext cx="8515406" cy="1200329"/>
          </a:xfrm>
          <a:prstGeom prst="rect">
            <a:avLst/>
          </a:prstGeom>
          <a:noFill/>
        </p:spPr>
        <p:txBody>
          <a:bodyPr wrap="square" rtlCol="0">
            <a:spAutoFit/>
          </a:bodyPr>
          <a:lstStyle/>
          <a:p>
            <a:r>
              <a:rPr lang="en-US" dirty="0"/>
              <a:t>Eat something light before a workout – the closer in time to the workout, the lighter the snack should be</a:t>
            </a:r>
          </a:p>
          <a:p>
            <a:endParaRPr lang="en-US" dirty="0"/>
          </a:p>
          <a:p>
            <a:r>
              <a:rPr lang="en-US" dirty="0"/>
              <a:t>Drink lots of water</a:t>
            </a:r>
          </a:p>
        </p:txBody>
      </p:sp>
    </p:spTree>
    <p:extLst>
      <p:ext uri="{BB962C8B-B14F-4D97-AF65-F5344CB8AC3E}">
        <p14:creationId xmlns:p14="http://schemas.microsoft.com/office/powerpoint/2010/main" val="4129938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7" name="TextBox 6">
            <a:extLst>
              <a:ext uri="{FF2B5EF4-FFF2-40B4-BE49-F238E27FC236}">
                <a16:creationId xmlns:a16="http://schemas.microsoft.com/office/drawing/2014/main" id="{58FD341F-2E1F-4AFE-B17F-47EEE27ECEE1}"/>
              </a:ext>
            </a:extLst>
          </p:cNvPr>
          <p:cNvSpPr txBox="1"/>
          <p:nvPr/>
        </p:nvSpPr>
        <p:spPr>
          <a:xfrm>
            <a:off x="155661" y="314191"/>
            <a:ext cx="3552043" cy="470000"/>
          </a:xfrm>
          <a:prstGeom prst="rect">
            <a:avLst/>
          </a:prstGeom>
          <a:noFill/>
        </p:spPr>
        <p:txBody>
          <a:bodyPr wrap="square" numCol="1">
            <a:spAutoFit/>
          </a:bodyPr>
          <a:lstStyle/>
          <a:p>
            <a:pPr marL="228600" marR="0">
              <a:lnSpc>
                <a:spcPct val="107000"/>
              </a:lnSpc>
              <a:spcBef>
                <a:spcPts val="0"/>
              </a:spcBef>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Post-Workout Nutrition</a:t>
            </a:r>
          </a:p>
        </p:txBody>
      </p:sp>
      <p:sp>
        <p:nvSpPr>
          <p:cNvPr id="11" name="TextBox 10">
            <a:extLst>
              <a:ext uri="{FF2B5EF4-FFF2-40B4-BE49-F238E27FC236}">
                <a16:creationId xmlns:a16="http://schemas.microsoft.com/office/drawing/2014/main" id="{7E1DCDDE-F1A5-4C0C-8E6C-5315F4138D00}"/>
              </a:ext>
            </a:extLst>
          </p:cNvPr>
          <p:cNvSpPr txBox="1"/>
          <p:nvPr/>
        </p:nvSpPr>
        <p:spPr>
          <a:xfrm>
            <a:off x="399997" y="1972527"/>
            <a:ext cx="8176361" cy="4726037"/>
          </a:xfrm>
          <a:prstGeom prst="rect">
            <a:avLst/>
          </a:prstGeom>
          <a:noFill/>
        </p:spPr>
        <p:txBody>
          <a:bodyPr wrap="square" rtlCol="0">
            <a:spAutoFit/>
          </a:bodyPr>
          <a:lstStyle/>
          <a:p>
            <a:pPr marL="0" marR="0">
              <a:lnSpc>
                <a:spcPct val="107000"/>
              </a:lnSpc>
              <a:spcBef>
                <a:spcPts val="0"/>
              </a:spcBef>
              <a:spcAft>
                <a:spcPts val="800"/>
              </a:spcAft>
            </a:pPr>
            <a:r>
              <a:rPr lang="en-US" sz="2400" b="1" dirty="0">
                <a:effectLst/>
                <a:latin typeface="Calibri" panose="020F0502020204030204" pitchFamily="34" charset="0"/>
                <a:ea typeface="Calibri" panose="020F0502020204030204" pitchFamily="34" charset="0"/>
                <a:cs typeface="Times New Roman" panose="02020603050405020304" pitchFamily="18" charset="0"/>
              </a:rPr>
              <a:t>Post-Workout Snacks: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8-10 oz. chocolate milk</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8 oz. bottled or homemade yogurt smoothie drink</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Mozzarella cheese stick and 4 wheat crackers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Single-serving cup of peanut butter and 4-8 rectangles of graham crackers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Small banana and 6 oz. Greek yogurt</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1-2 oz. beef or turkey jerky and 4 whole graham crackers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Calibri" panose="020F0502020204030204" pitchFamily="34" charset="0"/>
              </a:rPr>
              <a:t>⅔</a:t>
            </a:r>
            <a:r>
              <a:rPr lang="en-US" dirty="0">
                <a:effectLst/>
                <a:latin typeface="Calibri" panose="020F0502020204030204" pitchFamily="34" charset="0"/>
                <a:ea typeface="Calibri" panose="020F0502020204030204" pitchFamily="34" charset="0"/>
                <a:cs typeface="Times New Roman" panose="02020603050405020304" pitchFamily="18" charset="0"/>
              </a:rPr>
              <a:t> cup of edamame with fresh veggies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½ cup nuts and dried fruit</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½ - ¾ cup trail mix with nuts and seeds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1 cup yogurt and 2 tablespoons dried fruit</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½ cheese sandwich (1-2 slices cheese)</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½ peanut butter and jelly sandwich</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Single serving tuna pack with 4-6 crackers</a:t>
            </a:r>
          </a:p>
          <a:p>
            <a:pPr marL="342900" marR="0" lvl="0" indent="-342900">
              <a:lnSpc>
                <a:spcPct val="107000"/>
              </a:lnSpc>
              <a:spcBef>
                <a:spcPts val="0"/>
              </a:spcBef>
              <a:spcAft>
                <a:spcPts val="0"/>
              </a:spcAft>
              <a:buFont typeface="Symbol" panose="05050102010706020507" pitchFamily="18"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Granola bar (10 grams protein)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A76ABD63-5036-4A97-AD1B-0ACF92ED0389}"/>
              </a:ext>
            </a:extLst>
          </p:cNvPr>
          <p:cNvSpPr txBox="1"/>
          <p:nvPr/>
        </p:nvSpPr>
        <p:spPr>
          <a:xfrm>
            <a:off x="407305" y="788994"/>
            <a:ext cx="8728349" cy="923330"/>
          </a:xfrm>
          <a:prstGeom prst="rect">
            <a:avLst/>
          </a:prstGeom>
          <a:noFill/>
        </p:spPr>
        <p:txBody>
          <a:bodyPr wrap="square" rtlCol="0">
            <a:spAutoFit/>
          </a:bodyPr>
          <a:lstStyle/>
          <a:p>
            <a:r>
              <a:rPr lang="en-US" dirty="0"/>
              <a:t>Eat a carb and protein snack within 30-45 minutes after working out to speed recovery</a:t>
            </a:r>
          </a:p>
          <a:p>
            <a:endParaRPr lang="en-US" dirty="0"/>
          </a:p>
          <a:p>
            <a:r>
              <a:rPr lang="en-US" dirty="0"/>
              <a:t>Eat a full dinner shortly after the snack to support recovery and nutrition </a:t>
            </a:r>
          </a:p>
        </p:txBody>
      </p:sp>
    </p:spTree>
    <p:extLst>
      <p:ext uri="{BB962C8B-B14F-4D97-AF65-F5344CB8AC3E}">
        <p14:creationId xmlns:p14="http://schemas.microsoft.com/office/powerpoint/2010/main" val="2363445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BB550F-7521-4865-9C2F-3E39F369AF10}"/>
              </a:ext>
            </a:extLst>
          </p:cNvPr>
          <p:cNvSpPr txBox="1"/>
          <p:nvPr/>
        </p:nvSpPr>
        <p:spPr>
          <a:xfrm>
            <a:off x="278970" y="139485"/>
            <a:ext cx="8601560" cy="6509288"/>
          </a:xfrm>
          <a:prstGeom prst="rect">
            <a:avLst/>
          </a:prstGeom>
        </p:spPr>
        <p:txBody>
          <a:bodyPr vert="horz" lIns="91440" tIns="45720" rIns="91440" bIns="45720" rtlCol="0" anchor="ctr">
            <a:noAutofit/>
          </a:bodyPr>
          <a:lstStyle/>
          <a:p>
            <a:pPr marL="171450" indent="-171450">
              <a:lnSpc>
                <a:spcPct val="90000"/>
              </a:lnSpc>
              <a:spcAft>
                <a:spcPts val="600"/>
              </a:spcAft>
              <a:buFont typeface="Arial" panose="020B0604020202020204" pitchFamily="34" charset="0"/>
              <a:buChar char="•"/>
            </a:pPr>
            <a:endParaRPr lang="en-US" sz="14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9" name="TextBox 8">
            <a:extLst>
              <a:ext uri="{FF2B5EF4-FFF2-40B4-BE49-F238E27FC236}">
                <a16:creationId xmlns:a16="http://schemas.microsoft.com/office/drawing/2014/main" id="{CAFE42BE-1FAB-4EBF-981F-DA7C719CE26D}"/>
              </a:ext>
            </a:extLst>
          </p:cNvPr>
          <p:cNvSpPr txBox="1"/>
          <p:nvPr/>
        </p:nvSpPr>
        <p:spPr>
          <a:xfrm>
            <a:off x="652882" y="251505"/>
            <a:ext cx="8601560" cy="523220"/>
          </a:xfrm>
          <a:prstGeom prst="rect">
            <a:avLst/>
          </a:prstGeom>
          <a:noFill/>
        </p:spPr>
        <p:txBody>
          <a:bodyPr wrap="square">
            <a:spAutoFit/>
          </a:bodyPr>
          <a:lstStyle/>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cs typeface="Times New Roman" panose="02020603050405020304" pitchFamily="18" charset="0"/>
              </a:rPr>
              <a:t>Winter Break Schedule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7B58050A-C390-4FDC-8191-A34B0F79F03D}"/>
              </a:ext>
            </a:extLst>
          </p:cNvPr>
          <p:cNvSpPr txBox="1"/>
          <p:nvPr/>
        </p:nvSpPr>
        <p:spPr>
          <a:xfrm>
            <a:off x="645854" y="886744"/>
            <a:ext cx="7937531" cy="1754326"/>
          </a:xfrm>
          <a:prstGeom prst="rect">
            <a:avLst/>
          </a:prstGeom>
          <a:noFill/>
        </p:spPr>
        <p:txBody>
          <a:bodyPr wrap="square" rtlCol="0">
            <a:spAutoFit/>
          </a:bodyPr>
          <a:lstStyle/>
          <a:p>
            <a:pPr marL="285750" indent="-285750">
              <a:buFont typeface="Arial" panose="020B0604020202020204" pitchFamily="34" charset="0"/>
              <a:buChar char="•"/>
            </a:pPr>
            <a:r>
              <a:rPr lang="en-US" dirty="0"/>
              <a:t>Winter Break technically starts on Monday, December 19</a:t>
            </a:r>
          </a:p>
          <a:p>
            <a:pPr marL="285750" indent="-285750">
              <a:buFont typeface="Arial" panose="020B0604020202020204" pitchFamily="34" charset="0"/>
              <a:buChar char="•"/>
            </a:pPr>
            <a:r>
              <a:rPr lang="en-US" b="1" dirty="0"/>
              <a:t>We do have practice on Friday, December 16 and Saturday, December 17</a:t>
            </a:r>
          </a:p>
          <a:p>
            <a:pPr marL="285750" indent="-285750">
              <a:buFont typeface="Arial" panose="020B0604020202020204" pitchFamily="34" charset="0"/>
              <a:buChar char="•"/>
            </a:pPr>
            <a:r>
              <a:rPr lang="en-US" dirty="0"/>
              <a:t>There is no practice from December 19 through December 26</a:t>
            </a:r>
          </a:p>
          <a:p>
            <a:pPr marL="285750" indent="-285750">
              <a:buFont typeface="Arial" panose="020B0604020202020204" pitchFamily="34" charset="0"/>
              <a:buChar char="•"/>
            </a:pPr>
            <a:r>
              <a:rPr lang="en-US" dirty="0"/>
              <a:t>We will have OPTIONAL practice on Dec 27, 28, and 29</a:t>
            </a:r>
          </a:p>
          <a:p>
            <a:pPr marL="285750" indent="-285750">
              <a:buFont typeface="Arial" panose="020B0604020202020204" pitchFamily="34" charset="0"/>
              <a:buChar char="•"/>
            </a:pPr>
            <a:r>
              <a:rPr lang="en-US" dirty="0"/>
              <a:t>There will be no practice December 30 through January 2</a:t>
            </a:r>
          </a:p>
          <a:p>
            <a:pPr marL="285750" indent="-285750">
              <a:buFont typeface="Arial" panose="020B0604020202020204" pitchFamily="34" charset="0"/>
              <a:buChar char="•"/>
            </a:pPr>
            <a:r>
              <a:rPr lang="en-US" dirty="0"/>
              <a:t>Practice will resume on January 3</a:t>
            </a:r>
          </a:p>
        </p:txBody>
      </p:sp>
      <p:sp>
        <p:nvSpPr>
          <p:cNvPr id="3" name="TextBox 2">
            <a:extLst>
              <a:ext uri="{FF2B5EF4-FFF2-40B4-BE49-F238E27FC236}">
                <a16:creationId xmlns:a16="http://schemas.microsoft.com/office/drawing/2014/main" id="{70D30DB9-3E05-DA85-6D56-EED116535FF7}"/>
              </a:ext>
            </a:extLst>
          </p:cNvPr>
          <p:cNvSpPr txBox="1"/>
          <p:nvPr/>
        </p:nvSpPr>
        <p:spPr>
          <a:xfrm>
            <a:off x="645854" y="3654749"/>
            <a:ext cx="9583616" cy="2739211"/>
          </a:xfrm>
          <a:prstGeom prst="rect">
            <a:avLst/>
          </a:prstGeom>
          <a:noFill/>
        </p:spPr>
        <p:txBody>
          <a:bodyPr wrap="square" rtlCol="0">
            <a:spAutoFit/>
          </a:bodyPr>
          <a:lstStyle/>
          <a:p>
            <a:pPr algn="ctr"/>
            <a:r>
              <a:rPr lang="en-US" sz="2800" b="1" dirty="0"/>
              <a:t>January Schedule</a:t>
            </a:r>
          </a:p>
          <a:p>
            <a:endParaRPr lang="en-US" dirty="0"/>
          </a:p>
          <a:p>
            <a:pPr marL="285750" indent="-285750">
              <a:buFont typeface="Arial" panose="020B0604020202020204" pitchFamily="34" charset="0"/>
              <a:buChar char="•"/>
            </a:pPr>
            <a:r>
              <a:rPr lang="en-US" dirty="0"/>
              <a:t>4 Holidays</a:t>
            </a:r>
          </a:p>
          <a:p>
            <a:pPr marL="742950" lvl="1" indent="-285750">
              <a:buFont typeface="Arial" panose="020B0604020202020204" pitchFamily="34" charset="0"/>
              <a:buChar char="•"/>
            </a:pPr>
            <a:r>
              <a:rPr lang="en-US" dirty="0"/>
              <a:t>2 holidays (New Year’s Day and MLK Holiday) – the school building is closed, so no practice</a:t>
            </a:r>
          </a:p>
          <a:p>
            <a:pPr marL="742950" lvl="1" indent="-285750">
              <a:buFont typeface="Arial" panose="020B0604020202020204" pitchFamily="34" charset="0"/>
              <a:buChar char="•"/>
            </a:pPr>
            <a:r>
              <a:rPr lang="en-US" dirty="0"/>
              <a:t>2 student holidays – January 26 and 27. End of quarter. The school building is open, so we will have practice</a:t>
            </a:r>
          </a:p>
          <a:p>
            <a:pPr marL="285750" indent="-285750">
              <a:buFont typeface="Arial" panose="020B0604020202020204" pitchFamily="34" charset="0"/>
              <a:buChar char="•"/>
            </a:pPr>
            <a:r>
              <a:rPr lang="en-US" dirty="0"/>
              <a:t>TAG Day</a:t>
            </a:r>
          </a:p>
          <a:p>
            <a:pPr marL="285750" indent="-285750">
              <a:buFont typeface="Arial" panose="020B0604020202020204" pitchFamily="34" charset="0"/>
              <a:buChar char="•"/>
            </a:pPr>
            <a:r>
              <a:rPr lang="en-US" dirty="0"/>
              <a:t>Season Kickoff Meeting and Team Dinner</a:t>
            </a:r>
          </a:p>
          <a:p>
            <a:pPr marL="285750" indent="-285750">
              <a:buFont typeface="Arial" panose="020B0604020202020204" pitchFamily="34" charset="0"/>
              <a:buChar char="•"/>
            </a:pPr>
            <a:r>
              <a:rPr lang="en-US" dirty="0"/>
              <a:t>Registration Refund Cutoff Date</a:t>
            </a:r>
          </a:p>
        </p:txBody>
      </p:sp>
    </p:spTree>
    <p:extLst>
      <p:ext uri="{BB962C8B-B14F-4D97-AF65-F5344CB8AC3E}">
        <p14:creationId xmlns:p14="http://schemas.microsoft.com/office/powerpoint/2010/main" val="1517645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7694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5C2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9DFDB0-E2AB-42EC-A4F0-CFC61756BD3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254442" y="2948847"/>
            <a:ext cx="1462088" cy="960306"/>
          </a:xfrm>
          <a:prstGeom prst="rect">
            <a:avLst/>
          </a:prstGeom>
          <a:noFill/>
        </p:spPr>
      </p:pic>
      <p:sp>
        <p:nvSpPr>
          <p:cNvPr id="2" name="TextBox 1">
            <a:extLst>
              <a:ext uri="{FF2B5EF4-FFF2-40B4-BE49-F238E27FC236}">
                <a16:creationId xmlns:a16="http://schemas.microsoft.com/office/drawing/2014/main" id="{C0BEDE8B-B159-5431-39C9-FF79B71AFF2E}"/>
              </a:ext>
            </a:extLst>
          </p:cNvPr>
          <p:cNvSpPr txBox="1"/>
          <p:nvPr/>
        </p:nvSpPr>
        <p:spPr>
          <a:xfrm>
            <a:off x="363060" y="472208"/>
            <a:ext cx="9583616" cy="4247317"/>
          </a:xfrm>
          <a:prstGeom prst="rect">
            <a:avLst/>
          </a:prstGeom>
          <a:noFill/>
        </p:spPr>
        <p:txBody>
          <a:bodyPr wrap="square" rtlCol="0">
            <a:spAutoFit/>
          </a:bodyPr>
          <a:lstStyle/>
          <a:p>
            <a:r>
              <a:rPr lang="en-US" sz="2800" b="1" dirty="0"/>
              <a:t>TAG D</a:t>
            </a:r>
            <a:r>
              <a:rPr lang="en-US" sz="3200" b="1" dirty="0"/>
              <a:t>ay</a:t>
            </a:r>
            <a:endParaRPr lang="en-US" sz="2800" b="1" dirty="0"/>
          </a:p>
          <a:p>
            <a:endParaRPr lang="en-US" sz="2400" b="1" dirty="0"/>
          </a:p>
          <a:p>
            <a:pPr marL="342900" indent="-342900">
              <a:buFont typeface="Arial" panose="020B0604020202020204" pitchFamily="34" charset="0"/>
              <a:buChar char="•"/>
            </a:pPr>
            <a:r>
              <a:rPr lang="en-US" sz="2000" dirty="0"/>
              <a:t>Biggest fundraiser of the year</a:t>
            </a:r>
          </a:p>
          <a:p>
            <a:pPr marL="342900" indent="-342900">
              <a:buFont typeface="Arial" panose="020B0604020202020204" pitchFamily="34" charset="0"/>
              <a:buChar char="•"/>
            </a:pPr>
            <a:r>
              <a:rPr lang="en-US" sz="2000" dirty="0"/>
              <a:t>Canvass Langley pyramid neighborhoods </a:t>
            </a:r>
          </a:p>
          <a:p>
            <a:pPr marL="342900" indent="-342900">
              <a:buFont typeface="Arial" panose="020B0604020202020204" pitchFamily="34" charset="0"/>
              <a:buChar char="•"/>
            </a:pPr>
            <a:r>
              <a:rPr lang="en-US" sz="2000" dirty="0"/>
              <a:t>Kids go door-to-door asking for donations. If no one is home, they place a tag on the doorknob, hence the name.</a:t>
            </a:r>
          </a:p>
          <a:p>
            <a:pPr marL="342900" indent="-342900">
              <a:buFont typeface="Arial" panose="020B0604020202020204" pitchFamily="34" charset="0"/>
              <a:buChar char="•"/>
            </a:pPr>
            <a:r>
              <a:rPr lang="en-US" sz="2000" dirty="0"/>
              <a:t>Parents drive groups of 4 around assigned territories</a:t>
            </a:r>
          </a:p>
          <a:p>
            <a:pPr marL="342900" indent="-342900">
              <a:buFont typeface="Arial" panose="020B0604020202020204" pitchFamily="34" charset="0"/>
              <a:buChar char="•"/>
            </a:pPr>
            <a:r>
              <a:rPr lang="en-US" sz="2000" dirty="0"/>
              <a:t>All day event </a:t>
            </a:r>
          </a:p>
          <a:p>
            <a:pPr marL="342900" indent="-342900">
              <a:buFont typeface="Arial" panose="020B0604020202020204" pitchFamily="34" charset="0"/>
              <a:buChar char="•"/>
            </a:pPr>
            <a:r>
              <a:rPr lang="en-US" sz="2000" dirty="0"/>
              <a:t>Parents sign up for morning or afternoon shifts (or both)</a:t>
            </a:r>
          </a:p>
          <a:p>
            <a:pPr marL="342900" indent="-342900">
              <a:buFont typeface="Arial" panose="020B0604020202020204" pitchFamily="34" charset="0"/>
              <a:buChar char="•"/>
            </a:pPr>
            <a:r>
              <a:rPr lang="en-US" sz="2000" dirty="0"/>
              <a:t>Kids are expected to do the whole day</a:t>
            </a:r>
          </a:p>
          <a:p>
            <a:pPr marL="342900" indent="-342900">
              <a:buFont typeface="Arial" panose="020B0604020202020204" pitchFamily="34" charset="0"/>
              <a:buChar char="•"/>
            </a:pPr>
            <a:r>
              <a:rPr lang="en-US" sz="2000" dirty="0"/>
              <a:t>All team members are expected to participate</a:t>
            </a:r>
          </a:p>
          <a:p>
            <a:endParaRPr lang="en-US" dirty="0"/>
          </a:p>
          <a:p>
            <a:endParaRPr lang="en-US" dirty="0"/>
          </a:p>
        </p:txBody>
      </p:sp>
      <p:sp>
        <p:nvSpPr>
          <p:cNvPr id="5" name="TextBox 4">
            <a:extLst>
              <a:ext uri="{FF2B5EF4-FFF2-40B4-BE49-F238E27FC236}">
                <a16:creationId xmlns:a16="http://schemas.microsoft.com/office/drawing/2014/main" id="{DE9279A5-A34C-6A72-7F15-51A967EB6896}"/>
              </a:ext>
            </a:extLst>
          </p:cNvPr>
          <p:cNvSpPr txBox="1"/>
          <p:nvPr/>
        </p:nvSpPr>
        <p:spPr>
          <a:xfrm>
            <a:off x="342313" y="4499085"/>
            <a:ext cx="9746567" cy="2031325"/>
          </a:xfrm>
          <a:prstGeom prst="rect">
            <a:avLst/>
          </a:prstGeom>
          <a:noFill/>
        </p:spPr>
        <p:txBody>
          <a:bodyPr wrap="square" rtlCol="0">
            <a:spAutoFit/>
          </a:bodyPr>
          <a:lstStyle/>
          <a:p>
            <a:r>
              <a:rPr lang="en-US" sz="2800" b="1" dirty="0"/>
              <a:t>Registration Refund Cutoff Date – January 27</a:t>
            </a:r>
          </a:p>
          <a:p>
            <a:endParaRPr lang="en-US" dirty="0"/>
          </a:p>
          <a:p>
            <a:r>
              <a:rPr lang="en-US" sz="2000" dirty="0"/>
              <a:t>You have until January 27 to change your mind about crew and still get a refund. The $1,750 registration fee has 2 components - $1,700 club fee and a $50 admin fee. If you withdraw before COB on January 27, we will refund you the $1,700 club fee. that – we don’t The $50 admin fee is taken by </a:t>
            </a:r>
            <a:r>
              <a:rPr lang="en-US" sz="2000" dirty="0" err="1"/>
              <a:t>SportsEngine</a:t>
            </a:r>
            <a:r>
              <a:rPr lang="en-US" sz="2000" dirty="0"/>
              <a:t> when you register, so we cannot refund that. </a:t>
            </a:r>
          </a:p>
        </p:txBody>
      </p:sp>
    </p:spTree>
    <p:extLst>
      <p:ext uri="{BB962C8B-B14F-4D97-AF65-F5344CB8AC3E}">
        <p14:creationId xmlns:p14="http://schemas.microsoft.com/office/powerpoint/2010/main" val="29423275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25273</TotalTime>
  <Words>2753</Words>
  <Application>Microsoft Office PowerPoint</Application>
  <PresentationFormat>Widescreen</PresentationFormat>
  <Paragraphs>244</Paragraphs>
  <Slides>13</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Calibri</vt:lpstr>
      <vt:lpstr>Calibri Light</vt:lpstr>
      <vt:lpstr>Lucida Sans Typewriter</vt:lpstr>
      <vt:lpstr>Roboto</vt:lpstr>
      <vt:lpstr>Symbol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Suzanne Davenport</dc:creator>
  <cp:lastModifiedBy>Suzanne Davenport</cp:lastModifiedBy>
  <cp:revision>50</cp:revision>
  <cp:lastPrinted>2021-10-14T13:03:57Z</cp:lastPrinted>
  <dcterms:created xsi:type="dcterms:W3CDTF">2021-08-25T17:30:07Z</dcterms:created>
  <dcterms:modified xsi:type="dcterms:W3CDTF">2023-01-21T15:18:38Z</dcterms:modified>
</cp:coreProperties>
</file>