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0" r:id="rId5"/>
    <p:sldMasterId id="214748365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3" roundtripDataSignature="AMtx7mjUAQBP9SytFa0P9U36kn3NgLga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FC6D74F-8281-498B-8508-50F0419A7F7A}">
  <a:tblStyle styleId="{5FC6D74F-8281-498B-8508-50F0419A7F7A}"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755703B9-4A9B-4541-959C-BBB65A1FEC5D}"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customschemas.google.com/relationships/presentationmetadata" Target="metadata"/><Relationship Id="rId52" Type="http://schemas.openxmlformats.org/officeDocument/2006/relationships/slide" Target="slides/slide45.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8787"/>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8685212"/>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 name="Google Shape;4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 name="Google Shape;43;p1: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35dcef9aea_0_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113" name="Google Shape;113;g335dcef9aea_0_1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g335dcef9aea_0_130:notes"/>
          <p:cNvSpPr txBox="1"/>
          <p:nvPr>
            <p:ph idx="12" type="sldNum"/>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35dcef9aea_0_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121" name="Google Shape;121;g335dcef9aea_0_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g335dcef9aea_0_61:notes"/>
          <p:cNvSpPr txBox="1"/>
          <p:nvPr>
            <p:ph idx="12" type="sldNum"/>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Calibri"/>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35dcef9aea_0_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130" name="Google Shape;130;g335dcef9aea_0_1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g335dcef9aea_0_112:notes"/>
          <p:cNvSpPr txBox="1"/>
          <p:nvPr>
            <p:ph idx="12" type="sldNum"/>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Calibri"/>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35dcef9aea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136" name="Google Shape;136;g335dcef9aea_0_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g335dcef9aea_0_67:notes"/>
          <p:cNvSpPr txBox="1"/>
          <p:nvPr>
            <p:ph idx="12" type="sldNum"/>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Calibri"/>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35dcef9aea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142" name="Google Shape;142;g335dcef9aea_0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g335dcef9aea_0_35:notes"/>
          <p:cNvSpPr txBox="1"/>
          <p:nvPr>
            <p:ph idx="12" type="sldNum"/>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35dcef9aea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149" name="Google Shape;149;g335dcef9aea_0_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g335dcef9aea_0_47:notes"/>
          <p:cNvSpPr txBox="1"/>
          <p:nvPr>
            <p:ph idx="12" type="sldNum"/>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35dcef9aea_0_1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6" name="Google Shape;156;g335dcef9aea_0_1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Sept way busier this year</a:t>
            </a:r>
            <a:endParaRPr/>
          </a:p>
        </p:txBody>
      </p:sp>
      <p:sp>
        <p:nvSpPr>
          <p:cNvPr id="157" name="Google Shape;157;g335dcef9aea_0_181:notes"/>
          <p:cNvSpPr txBox="1"/>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35dcef9aea_0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4" name="Google Shape;164;g335dcef9aea_0_1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Sept way busier this year</a:t>
            </a:r>
            <a:endParaRPr/>
          </a:p>
        </p:txBody>
      </p:sp>
      <p:sp>
        <p:nvSpPr>
          <p:cNvPr id="165" name="Google Shape;165;g335dcef9aea_0_105:notes"/>
          <p:cNvSpPr txBox="1"/>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3fc07ae755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2" name="Google Shape;172;g33fc07ae755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Sept way busier this year</a:t>
            </a:r>
            <a:endParaRPr/>
          </a:p>
        </p:txBody>
      </p:sp>
      <p:sp>
        <p:nvSpPr>
          <p:cNvPr id="173" name="Google Shape;173;g33fc07ae755_0_17:notes"/>
          <p:cNvSpPr txBox="1"/>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3fc07ae755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0" name="Google Shape;180;g33fc07ae755_0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Sept way busier this year</a:t>
            </a:r>
            <a:endParaRPr/>
          </a:p>
        </p:txBody>
      </p:sp>
      <p:sp>
        <p:nvSpPr>
          <p:cNvPr id="181" name="Google Shape;181;g33fc07ae755_0_31:notes"/>
          <p:cNvSpPr txBox="1"/>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 name="Google Shape;4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76225" lvl="1" marL="282575" rtl="0" algn="l">
              <a:lnSpc>
                <a:spcPct val="100000"/>
              </a:lnSpc>
              <a:spcBef>
                <a:spcPts val="0"/>
              </a:spcBef>
              <a:spcAft>
                <a:spcPts val="0"/>
              </a:spcAft>
              <a:buClr>
                <a:schemeClr val="dk1"/>
              </a:buClr>
              <a:buSzPts val="1400"/>
              <a:buChar char="•"/>
            </a:pPr>
            <a:r>
              <a:rPr lang="en-US" sz="1400">
                <a:solidFill>
                  <a:schemeClr val="dk1"/>
                </a:solidFill>
              </a:rPr>
              <a:t>Season Theme </a:t>
            </a:r>
            <a:endParaRPr sz="1400">
              <a:solidFill>
                <a:schemeClr val="dk1"/>
              </a:solidFill>
            </a:endParaRPr>
          </a:p>
          <a:p>
            <a:pPr indent="-276225" lvl="1" marL="282575" rtl="0" algn="l">
              <a:lnSpc>
                <a:spcPct val="100000"/>
              </a:lnSpc>
              <a:spcBef>
                <a:spcPts val="0"/>
              </a:spcBef>
              <a:spcAft>
                <a:spcPts val="0"/>
              </a:spcAft>
              <a:buClr>
                <a:schemeClr val="dk1"/>
              </a:buClr>
              <a:buSzPts val="1400"/>
              <a:buChar char="•"/>
            </a:pPr>
            <a:r>
              <a:rPr lang="en-US" sz="1400">
                <a:solidFill>
                  <a:schemeClr val="dk1"/>
                </a:solidFill>
              </a:rPr>
              <a:t>Long range planning</a:t>
            </a:r>
            <a:endParaRPr sz="1400">
              <a:solidFill>
                <a:schemeClr val="dk1"/>
              </a:solidFill>
            </a:endParaRPr>
          </a:p>
          <a:p>
            <a:pPr indent="-279400" lvl="2" marL="566737" rtl="0" algn="l">
              <a:lnSpc>
                <a:spcPct val="100000"/>
              </a:lnSpc>
              <a:spcBef>
                <a:spcPts val="0"/>
              </a:spcBef>
              <a:spcAft>
                <a:spcPts val="0"/>
              </a:spcAft>
              <a:buClr>
                <a:schemeClr val="dk1"/>
              </a:buClr>
              <a:buSzPts val="1400"/>
              <a:buChar char="•"/>
            </a:pPr>
            <a:r>
              <a:rPr lang="en-US" sz="1400">
                <a:solidFill>
                  <a:schemeClr val="dk1"/>
                </a:solidFill>
              </a:rPr>
              <a:t>Volunteer Fees</a:t>
            </a:r>
            <a:endParaRPr sz="1400">
              <a:solidFill>
                <a:schemeClr val="dk1"/>
              </a:solidFill>
            </a:endParaRPr>
          </a:p>
          <a:p>
            <a:pPr indent="-279400" lvl="2" marL="566737" rtl="0" algn="l">
              <a:lnSpc>
                <a:spcPct val="100000"/>
              </a:lnSpc>
              <a:spcBef>
                <a:spcPts val="0"/>
              </a:spcBef>
              <a:spcAft>
                <a:spcPts val="0"/>
              </a:spcAft>
              <a:buClr>
                <a:schemeClr val="dk1"/>
              </a:buClr>
              <a:buSzPts val="1400"/>
              <a:buChar char="•"/>
            </a:pPr>
            <a:r>
              <a:rPr lang="en-US" sz="1400">
                <a:solidFill>
                  <a:schemeClr val="dk1"/>
                </a:solidFill>
              </a:rPr>
              <a:t>Web domain</a:t>
            </a:r>
            <a:endParaRPr sz="1400">
              <a:solidFill>
                <a:schemeClr val="dk1"/>
              </a:solidFill>
            </a:endParaRPr>
          </a:p>
          <a:p>
            <a:pPr indent="-279400" lvl="2" marL="566737" rtl="0" algn="l">
              <a:lnSpc>
                <a:spcPct val="100000"/>
              </a:lnSpc>
              <a:spcBef>
                <a:spcPts val="0"/>
              </a:spcBef>
              <a:spcAft>
                <a:spcPts val="0"/>
              </a:spcAft>
              <a:buClr>
                <a:schemeClr val="dk1"/>
              </a:buClr>
              <a:buSzPts val="1400"/>
              <a:buChar char="•"/>
            </a:pPr>
            <a:r>
              <a:rPr lang="en-US" sz="1400">
                <a:solidFill>
                  <a:schemeClr val="dk1"/>
                </a:solidFill>
              </a:rPr>
              <a:t>Coach Fee Discount</a:t>
            </a:r>
            <a:endParaRPr/>
          </a:p>
        </p:txBody>
      </p:sp>
      <p:sp>
        <p:nvSpPr>
          <p:cNvPr id="49" name="Google Shape;49;p2: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3fc07ae755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8" name="Google Shape;188;g33fc07ae755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Sept way busier this year</a:t>
            </a:r>
            <a:endParaRPr/>
          </a:p>
        </p:txBody>
      </p:sp>
      <p:sp>
        <p:nvSpPr>
          <p:cNvPr id="189" name="Google Shape;189;g33fc07ae755_0_24:notes"/>
          <p:cNvSpPr txBox="1"/>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35dcef9ae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196" name="Google Shape;196;g335dcef9ae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g335dcef9aea_0_0:notes"/>
          <p:cNvSpPr txBox="1"/>
          <p:nvPr>
            <p:ph idx="12" type="sldNum"/>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Calibri"/>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35dcef9aea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204" name="Google Shape;204;g335dcef9aea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g335dcef9aea_0_13:notes"/>
          <p:cNvSpPr txBox="1"/>
          <p:nvPr>
            <p:ph idx="12" type="sldNum"/>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Calibri"/>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35dcef9aea_0_1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1" name="Google Shape;211;g335dcef9aea_0_1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Sept way busier this year</a:t>
            </a:r>
            <a:endParaRPr/>
          </a:p>
        </p:txBody>
      </p:sp>
      <p:sp>
        <p:nvSpPr>
          <p:cNvPr id="212" name="Google Shape;212;g335dcef9aea_0_164:notes"/>
          <p:cNvSpPr txBox="1"/>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35dcef9aea_0_1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9" name="Google Shape;219;g335dcef9aea_0_1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Sept way busier this year</a:t>
            </a:r>
            <a:endParaRPr/>
          </a:p>
        </p:txBody>
      </p:sp>
      <p:sp>
        <p:nvSpPr>
          <p:cNvPr id="220" name="Google Shape;220;g335dcef9aea_0_188:notes"/>
          <p:cNvSpPr txBox="1"/>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3fc07ae755_0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8" name="Google Shape;228;g33fc07ae755_0_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g33fc07ae755_0_50:notes"/>
          <p:cNvSpPr txBox="1"/>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3fc07ae755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4" name="Google Shape;234;g33fc07ae755_0_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g33fc07ae755_0_55:notes"/>
          <p:cNvSpPr txBox="1"/>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35dcef9aea_0_2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0" name="Google Shape;240;g335dcef9aea_0_2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g335dcef9aea_0_254:notes"/>
          <p:cNvSpPr txBox="1"/>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35dcef9aea_0_2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6" name="Google Shape;246;g335dcef9aea_0_2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Sept way busier this year</a:t>
            </a:r>
            <a:endParaRPr/>
          </a:p>
        </p:txBody>
      </p:sp>
      <p:sp>
        <p:nvSpPr>
          <p:cNvPr id="247" name="Google Shape;247;g335dcef9aea_0_226:notes"/>
          <p:cNvSpPr txBox="1"/>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35dcef9aea_0_3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5" name="Google Shape;255;g335dcef9aea_0_3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g335dcef9aea_0_372:notes"/>
          <p:cNvSpPr txBox="1"/>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2fa0ac0d70b_0_1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 name="Google Shape;56;g2fa0ac0d70b_0_1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 name="Google Shape;57;g2fa0ac0d70b_0_142:notes"/>
          <p:cNvSpPr txBox="1"/>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35dcef9aea_0_3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261" name="Google Shape;261;g335dcef9aea_0_3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2" name="Google Shape;262;g335dcef9aea_0_377:notes"/>
          <p:cNvSpPr txBox="1"/>
          <p:nvPr>
            <p:ph idx="12" type="sldNum"/>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35dcef9aea_0_3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268" name="Google Shape;268;g335dcef9aea_0_3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g335dcef9aea_0_383:notes"/>
          <p:cNvSpPr txBox="1"/>
          <p:nvPr>
            <p:ph idx="12" type="sldNum"/>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35dcef9aea_0_3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278" name="Google Shape;278;g335dcef9aea_0_3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g335dcef9aea_0_392:notes"/>
          <p:cNvSpPr txBox="1"/>
          <p:nvPr>
            <p:ph idx="12" type="sldNum"/>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35dcef9aea_0_3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293" name="Google Shape;293;g335dcef9aea_0_3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4" name="Google Shape;294;g335dcef9aea_0_399:notes"/>
          <p:cNvSpPr txBox="1"/>
          <p:nvPr>
            <p:ph idx="12" type="sldNum"/>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335dcef9aea_0_4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0" name="Google Shape;300;g335dcef9aea_0_4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1" name="Google Shape;301;g335dcef9aea_0_405:notes"/>
          <p:cNvSpPr txBox="1"/>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35dcef9aea_0_4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306" name="Google Shape;306;g335dcef9aea_0_4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7" name="Google Shape;307;g335dcef9aea_0_410:notes"/>
          <p:cNvSpPr txBox="1"/>
          <p:nvPr>
            <p:ph idx="12" type="sldNum"/>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3fc07ae755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3" name="Google Shape;313;g33fc07ae755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4" name="Google Shape;314;g33fc07ae755_0_38:notes"/>
          <p:cNvSpPr txBox="1"/>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35dcef9aea_0_2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9" name="Google Shape;319;g335dcef9aea_0_2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Sept way busier this year</a:t>
            </a:r>
            <a:endParaRPr/>
          </a:p>
        </p:txBody>
      </p:sp>
      <p:sp>
        <p:nvSpPr>
          <p:cNvPr id="320" name="Google Shape;320;g335dcef9aea_0_219:notes"/>
          <p:cNvSpPr txBox="1"/>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35dcef9aea_0_2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7" name="Google Shape;327;g335dcef9aea_0_2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Sept way busier this year</a:t>
            </a:r>
            <a:endParaRPr/>
          </a:p>
        </p:txBody>
      </p:sp>
      <p:sp>
        <p:nvSpPr>
          <p:cNvPr id="328" name="Google Shape;328;g335dcef9aea_0_233:notes"/>
          <p:cNvSpPr txBox="1"/>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35dcef9aea_0_2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5" name="Google Shape;335;g335dcef9aea_0_2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Sept way busier this year</a:t>
            </a:r>
            <a:endParaRPr/>
          </a:p>
        </p:txBody>
      </p:sp>
      <p:sp>
        <p:nvSpPr>
          <p:cNvPr id="336" name="Google Shape;336;g335dcef9aea_0_259:notes"/>
          <p:cNvSpPr txBox="1"/>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3fc07ae755_0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5" name="Google Shape;65;g33fc07ae755_0_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 name="Google Shape;66;g33fc07ae755_0_74:notes"/>
          <p:cNvSpPr txBox="1"/>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35dcef9aea_0_2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3" name="Google Shape;343;g335dcef9aea_0_2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Sept way busier this year</a:t>
            </a:r>
            <a:endParaRPr/>
          </a:p>
        </p:txBody>
      </p:sp>
      <p:sp>
        <p:nvSpPr>
          <p:cNvPr id="344" name="Google Shape;344;g335dcef9aea_0_247:notes"/>
          <p:cNvSpPr txBox="1"/>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3fc07ae755_0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1" name="Google Shape;351;g33fc07ae755_0_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Sept way busier this year</a:t>
            </a:r>
            <a:endParaRPr/>
          </a:p>
        </p:txBody>
      </p:sp>
      <p:sp>
        <p:nvSpPr>
          <p:cNvPr id="352" name="Google Shape;352;g33fc07ae755_0_60:notes"/>
          <p:cNvSpPr txBox="1"/>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35dcef9aea_0_2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3" name="Google Shape;363;g335dcef9aea_0_2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4" name="Google Shape;364;g335dcef9aea_0_271:notes"/>
          <p:cNvSpPr txBox="1"/>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33fc07ae755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9" name="Google Shape;369;g33fc07ae755_0_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Sept way busier this year</a:t>
            </a:r>
            <a:endParaRPr/>
          </a:p>
        </p:txBody>
      </p:sp>
      <p:sp>
        <p:nvSpPr>
          <p:cNvPr id="370" name="Google Shape;370;g33fc07ae755_0_43:notes"/>
          <p:cNvSpPr txBox="1"/>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7" name="Google Shape;37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8" name="Google Shape;378;p21: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fa0ac0d70b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5" name="Google Shape;385;g2fa0ac0d70b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6" name="Google Shape;386;g2fa0ac0d70b_0_28:notes"/>
          <p:cNvSpPr txBox="1"/>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3fc07ae755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4" name="Google Shape;74;g33fc07ae755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 name="Google Shape;75;g33fc07ae755_0_11:notes"/>
          <p:cNvSpPr txBox="1"/>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35dcef9aea_0_1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0" name="Google Shape;80;g335dcef9aea_0_1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Sept way busier this year</a:t>
            </a:r>
            <a:endParaRPr/>
          </a:p>
        </p:txBody>
      </p:sp>
      <p:sp>
        <p:nvSpPr>
          <p:cNvPr id="81" name="Google Shape;81;g335dcef9aea_0_196:notes"/>
          <p:cNvSpPr txBox="1"/>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3fc07ae755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0" name="Google Shape;90;g33fc07ae755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Sept way busier this year</a:t>
            </a:r>
            <a:endParaRPr/>
          </a:p>
        </p:txBody>
      </p:sp>
      <p:sp>
        <p:nvSpPr>
          <p:cNvPr id="91" name="Google Shape;91;g33fc07ae755_0_1:notes"/>
          <p:cNvSpPr txBox="1"/>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35dcef9aea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98" name="Google Shape;98;g335dcef9aea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 name="Google Shape;99;g335dcef9aea_0_29:notes"/>
          <p:cNvSpPr txBox="1"/>
          <p:nvPr>
            <p:ph idx="12" type="sldNum"/>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Calibri"/>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35dcef9aea_0_1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104" name="Google Shape;104;g335dcef9aea_0_1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 name="Google Shape;105;g335dcef9aea_0_122:notes"/>
          <p:cNvSpPr txBox="1"/>
          <p:nvPr>
            <p:ph idx="12" type="sldNum"/>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 name="Shape 13"/>
        <p:cNvGrpSpPr/>
        <p:nvPr/>
      </p:nvGrpSpPr>
      <p:grpSpPr>
        <a:xfrm>
          <a:off x="0" y="0"/>
          <a:ext cx="0" cy="0"/>
          <a:chOff x="0" y="0"/>
          <a:chExt cx="0" cy="0"/>
        </a:xfrm>
      </p:grpSpPr>
      <p:sp>
        <p:nvSpPr>
          <p:cNvPr id="14" name="Google Shape;14;p23"/>
          <p:cNvSpPr txBox="1"/>
          <p:nvPr>
            <p:ph type="title"/>
          </p:nvPr>
        </p:nvSpPr>
        <p:spPr>
          <a:xfrm>
            <a:off x="6441920" y="3329787"/>
            <a:ext cx="4941774" cy="3200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0000"/>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p:cSld name="Introduction">
    <p:spTree>
      <p:nvGrpSpPr>
        <p:cNvPr id="24" name="Shape 24"/>
        <p:cNvGrpSpPr/>
        <p:nvPr/>
      </p:nvGrpSpPr>
      <p:grpSpPr>
        <a:xfrm>
          <a:off x="0" y="0"/>
          <a:ext cx="0" cy="0"/>
          <a:chOff x="0" y="0"/>
          <a:chExt cx="0" cy="0"/>
        </a:xfrm>
      </p:grpSpPr>
      <p:sp>
        <p:nvSpPr>
          <p:cNvPr id="25" name="Google Shape;25;p25"/>
          <p:cNvSpPr txBox="1"/>
          <p:nvPr>
            <p:ph type="title"/>
          </p:nvPr>
        </p:nvSpPr>
        <p:spPr>
          <a:xfrm>
            <a:off x="1322313" y="268358"/>
            <a:ext cx="7288280" cy="212117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000"/>
              </a:buClr>
              <a:buSzPts val="2800"/>
              <a:buFont typeface="Aria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5"/>
          <p:cNvSpPr txBox="1"/>
          <p:nvPr>
            <p:ph idx="1" type="body"/>
          </p:nvPr>
        </p:nvSpPr>
        <p:spPr>
          <a:xfrm>
            <a:off x="1322386" y="2763079"/>
            <a:ext cx="7288216" cy="3407054"/>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rgbClr val="000000"/>
              </a:buClr>
              <a:buSzPts val="1800"/>
              <a:buNone/>
              <a:defRPr b="1" sz="1800"/>
            </a:lvl1pPr>
            <a:lvl2pPr indent="-342900" lvl="1" marL="914400" algn="l">
              <a:lnSpc>
                <a:spcPct val="100000"/>
              </a:lnSpc>
              <a:spcBef>
                <a:spcPts val="1000"/>
              </a:spcBef>
              <a:spcAft>
                <a:spcPts val="0"/>
              </a:spcAft>
              <a:buClr>
                <a:srgbClr val="000000"/>
              </a:buClr>
              <a:buSzPts val="1800"/>
              <a:buChar char="•"/>
              <a:defRPr sz="1800"/>
            </a:lvl2pPr>
            <a:lvl3pPr indent="-342900" lvl="2" marL="1371600" algn="l">
              <a:lnSpc>
                <a:spcPct val="100000"/>
              </a:lnSpc>
              <a:spcBef>
                <a:spcPts val="1000"/>
              </a:spcBef>
              <a:spcAft>
                <a:spcPts val="0"/>
              </a:spcAft>
              <a:buClr>
                <a:srgbClr val="000000"/>
              </a:buClr>
              <a:buSzPts val="1800"/>
              <a:buChar char="•"/>
              <a:defRPr sz="1800"/>
            </a:lvl3pPr>
            <a:lvl4pPr indent="-342900" lvl="3" marL="1828800" algn="l">
              <a:lnSpc>
                <a:spcPct val="100000"/>
              </a:lnSpc>
              <a:spcBef>
                <a:spcPts val="1000"/>
              </a:spcBef>
              <a:spcAft>
                <a:spcPts val="0"/>
              </a:spcAft>
              <a:buClr>
                <a:srgbClr val="000000"/>
              </a:buClr>
              <a:buSzPts val="1800"/>
              <a:buChar char="•"/>
              <a:defRPr/>
            </a:lvl4pPr>
            <a:lvl5pPr indent="-342900" lvl="4" marL="2286000" algn="l">
              <a:lnSpc>
                <a:spcPct val="100000"/>
              </a:lnSpc>
              <a:spcBef>
                <a:spcPts val="1000"/>
              </a:spcBef>
              <a:spcAft>
                <a:spcPts val="0"/>
              </a:spcAft>
              <a:buClr>
                <a:srgbClr val="00000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25"/>
          <p:cNvSpPr txBox="1"/>
          <p:nvPr>
            <p:ph idx="11" type="ftr"/>
          </p:nvPr>
        </p:nvSpPr>
        <p:spPr>
          <a:xfrm>
            <a:off x="1333500" y="6356350"/>
            <a:ext cx="381952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5"/>
          <p:cNvSpPr txBox="1"/>
          <p:nvPr>
            <p:ph idx="12" type="sldNum"/>
          </p:nvPr>
        </p:nvSpPr>
        <p:spPr>
          <a:xfrm>
            <a:off x="10372725" y="6356350"/>
            <a:ext cx="9874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type="title">
  <p:cSld name="TITLE">
    <p:spTree>
      <p:nvGrpSpPr>
        <p:cNvPr id="35" name="Shape 35"/>
        <p:cNvGrpSpPr/>
        <p:nvPr/>
      </p:nvGrpSpPr>
      <p:grpSpPr>
        <a:xfrm>
          <a:off x="0" y="0"/>
          <a:ext cx="0" cy="0"/>
          <a:chOff x="0" y="0"/>
          <a:chExt cx="0" cy="0"/>
        </a:xfrm>
      </p:grpSpPr>
      <p:sp>
        <p:nvSpPr>
          <p:cNvPr id="36" name="Google Shape;36;p29"/>
          <p:cNvSpPr txBox="1"/>
          <p:nvPr>
            <p:ph type="ctrTitle"/>
          </p:nvPr>
        </p:nvSpPr>
        <p:spPr>
          <a:xfrm>
            <a:off x="4267203" y="1615735"/>
            <a:ext cx="4179566" cy="1524734"/>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FFFFFF"/>
              </a:buClr>
              <a:buSzPts val="3600"/>
              <a:buFont typeface="Arial"/>
              <a:buNone/>
              <a:defRPr sz="3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9"/>
          <p:cNvSpPr txBox="1"/>
          <p:nvPr>
            <p:ph idx="1" type="subTitle"/>
          </p:nvPr>
        </p:nvSpPr>
        <p:spPr>
          <a:xfrm>
            <a:off x="4267203" y="3238100"/>
            <a:ext cx="4179566" cy="2850184"/>
          </a:xfrm>
          <a:prstGeom prst="rect">
            <a:avLst/>
          </a:prstGeom>
          <a:noFill/>
          <a:ln>
            <a:noFill/>
          </a:ln>
        </p:spPr>
        <p:txBody>
          <a:bodyPr anchorCtr="0" anchor="t" bIns="45700" lIns="91425" spcFirstLastPara="1" rIns="91425" wrap="square" tIns="45700">
            <a:noAutofit/>
          </a:bodyPr>
          <a:lstStyle>
            <a:lvl1pPr lvl="0" algn="l">
              <a:lnSpc>
                <a:spcPct val="150000"/>
              </a:lnSpc>
              <a:spcBef>
                <a:spcPts val="1000"/>
              </a:spcBef>
              <a:spcAft>
                <a:spcPts val="0"/>
              </a:spcAft>
              <a:buClr>
                <a:srgbClr val="FFFFFF"/>
              </a:buClr>
              <a:buSzPts val="1800"/>
              <a:buNone/>
              <a:defRPr sz="1800">
                <a:solidFill>
                  <a:srgbClr val="FFFFFF"/>
                </a:solidFill>
              </a:defRPr>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38" name="Google Shape;38;p29"/>
          <p:cNvSpPr txBox="1"/>
          <p:nvPr>
            <p:ph idx="11" type="ftr"/>
          </p:nvPr>
        </p:nvSpPr>
        <p:spPr>
          <a:xfrm>
            <a:off x="4267200" y="6356350"/>
            <a:ext cx="417988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9"/>
          <p:cNvSpPr txBox="1"/>
          <p:nvPr>
            <p:ph idx="12" type="sldNum"/>
          </p:nvPr>
        </p:nvSpPr>
        <p:spPr>
          <a:xfrm>
            <a:off x="9578975" y="6356350"/>
            <a:ext cx="17748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pic>
        <p:nvPicPr>
          <p:cNvPr id="10" name="Google Shape;10;p22"/>
          <p:cNvPicPr preferRelativeResize="0"/>
          <p:nvPr/>
        </p:nvPicPr>
        <p:blipFill rotWithShape="1">
          <a:blip r:embed="rId1">
            <a:alphaModFix/>
          </a:blip>
          <a:srcRect b="-1" l="9358" r="0" t="23650"/>
          <a:stretch/>
        </p:blipFill>
        <p:spPr>
          <a:xfrm>
            <a:off x="0" y="0"/>
            <a:ext cx="9488308" cy="5054318"/>
          </a:xfrm>
          <a:prstGeom prst="rect">
            <a:avLst/>
          </a:prstGeom>
          <a:noFill/>
          <a:ln>
            <a:noFill/>
          </a:ln>
        </p:spPr>
      </p:pic>
      <p:sp>
        <p:nvSpPr>
          <p:cNvPr id="11" name="Google Shape;11;p22"/>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000000"/>
              </a:buClr>
              <a:buSzPts val="4400"/>
              <a:buFont typeface="Arial"/>
              <a:buNone/>
              <a:defRPr b="0" i="0" sz="4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22"/>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Arial"/>
                <a:ea typeface="Arial"/>
                <a:cs typeface="Arial"/>
                <a:sym typeface="Arial"/>
              </a:defRPr>
            </a:lvl1pPr>
            <a:lvl2pPr indent="-381000" lvl="1" marL="914400" marR="0" rtl="0" algn="l">
              <a:lnSpc>
                <a:spcPct val="90000"/>
              </a:lnSpc>
              <a:spcBef>
                <a:spcPts val="50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2pPr>
            <a:lvl3pPr indent="-355600" lvl="2" marL="13716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 name="Shape 15"/>
        <p:cNvGrpSpPr/>
        <p:nvPr/>
      </p:nvGrpSpPr>
      <p:grpSpPr>
        <a:xfrm>
          <a:off x="0" y="0"/>
          <a:ext cx="0" cy="0"/>
          <a:chOff x="0" y="0"/>
          <a:chExt cx="0" cy="0"/>
        </a:xfrm>
      </p:grpSpPr>
      <p:grpSp>
        <p:nvGrpSpPr>
          <p:cNvPr id="16" name="Google Shape;16;p24"/>
          <p:cNvGrpSpPr/>
          <p:nvPr/>
        </p:nvGrpSpPr>
        <p:grpSpPr>
          <a:xfrm>
            <a:off x="9096375" y="-25400"/>
            <a:ext cx="3095625" cy="6883400"/>
            <a:chOff x="9096378" y="-25402"/>
            <a:chExt cx="3095618" cy="6883402"/>
          </a:xfrm>
        </p:grpSpPr>
        <p:cxnSp>
          <p:nvCxnSpPr>
            <p:cNvPr id="17" name="Google Shape;17;p24"/>
            <p:cNvCxnSpPr/>
            <p:nvPr/>
          </p:nvCxnSpPr>
          <p:spPr>
            <a:xfrm>
              <a:off x="9096378" y="1497009"/>
              <a:ext cx="3095618" cy="0"/>
            </a:xfrm>
            <a:prstGeom prst="straightConnector1">
              <a:avLst/>
            </a:prstGeom>
            <a:noFill/>
            <a:ln cap="flat" cmpd="sng" w="9525">
              <a:solidFill>
                <a:srgbClr val="000000"/>
              </a:solidFill>
              <a:prstDash val="solid"/>
              <a:miter lim="800000"/>
              <a:headEnd len="sm" w="sm" type="none"/>
              <a:tailEnd len="sm" w="sm" type="none"/>
            </a:ln>
          </p:spPr>
        </p:cxnSp>
        <p:cxnSp>
          <p:nvCxnSpPr>
            <p:cNvPr id="18" name="Google Shape;18;p24"/>
            <p:cNvCxnSpPr/>
            <p:nvPr/>
          </p:nvCxnSpPr>
          <p:spPr>
            <a:xfrm flipH="1">
              <a:off x="9381744" y="-25402"/>
              <a:ext cx="2810252" cy="6883402"/>
            </a:xfrm>
            <a:prstGeom prst="straightConnector1">
              <a:avLst/>
            </a:prstGeom>
            <a:noFill/>
            <a:ln cap="flat" cmpd="sng" w="9525">
              <a:solidFill>
                <a:srgbClr val="000000"/>
              </a:solidFill>
              <a:prstDash val="solid"/>
              <a:miter lim="800000"/>
              <a:headEnd len="sm" w="sm" type="none"/>
              <a:tailEnd len="sm" w="sm" type="none"/>
            </a:ln>
          </p:spPr>
        </p:cxnSp>
      </p:grpSp>
      <p:cxnSp>
        <p:nvCxnSpPr>
          <p:cNvPr descr="&quot;&quot;" id="19" name="Google Shape;19;p24"/>
          <p:cNvCxnSpPr/>
          <p:nvPr/>
        </p:nvCxnSpPr>
        <p:spPr>
          <a:xfrm flipH="1" rot="-10740000">
            <a:off x="0" y="-25400"/>
            <a:ext cx="1211262" cy="2047875"/>
          </a:xfrm>
          <a:prstGeom prst="straightConnector1">
            <a:avLst/>
          </a:prstGeom>
          <a:noFill/>
          <a:ln cap="flat" cmpd="sng" w="9525">
            <a:solidFill>
              <a:srgbClr val="000000"/>
            </a:solidFill>
            <a:prstDash val="solid"/>
            <a:miter lim="800000"/>
            <a:headEnd len="sm" w="sm" type="none"/>
            <a:tailEnd len="sm" w="sm" type="none"/>
          </a:ln>
        </p:spPr>
      </p:cxnSp>
      <p:sp>
        <p:nvSpPr>
          <p:cNvPr id="20" name="Google Shape;20;p24"/>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000000"/>
              </a:buClr>
              <a:buSzPts val="4400"/>
              <a:buFont typeface="Arial"/>
              <a:buNone/>
              <a:defRPr b="0" i="0" sz="4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 name="Google Shape;21;p24"/>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Arial"/>
                <a:ea typeface="Arial"/>
                <a:cs typeface="Arial"/>
                <a:sym typeface="Arial"/>
              </a:defRPr>
            </a:lvl1pPr>
            <a:lvl2pPr indent="-381000" lvl="1" marL="914400" marR="0" rtl="0" algn="l">
              <a:lnSpc>
                <a:spcPct val="90000"/>
              </a:lnSpc>
              <a:spcBef>
                <a:spcPts val="50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2pPr>
            <a:lvl3pPr indent="-355600" lvl="2" marL="13716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2" name="Google Shape;22;p24"/>
          <p:cNvSpPr txBox="1"/>
          <p:nvPr>
            <p:ph idx="11" type="ftr"/>
          </p:nvPr>
        </p:nvSpPr>
        <p:spPr>
          <a:xfrm>
            <a:off x="1333500" y="6356350"/>
            <a:ext cx="3819525"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9898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3" name="Google Shape;23;p24"/>
          <p:cNvSpPr txBox="1"/>
          <p:nvPr>
            <p:ph idx="12" type="sldNum"/>
          </p:nvPr>
        </p:nvSpPr>
        <p:spPr>
          <a:xfrm>
            <a:off x="10372725" y="6356350"/>
            <a:ext cx="987425"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9" name="Shape 29"/>
        <p:cNvGrpSpPr/>
        <p:nvPr/>
      </p:nvGrpSpPr>
      <p:grpSpPr>
        <a:xfrm>
          <a:off x="0" y="0"/>
          <a:ext cx="0" cy="0"/>
          <a:chOff x="0" y="0"/>
          <a:chExt cx="0" cy="0"/>
        </a:xfrm>
      </p:grpSpPr>
      <p:pic>
        <p:nvPicPr>
          <p:cNvPr id="30" name="Google Shape;30;p28"/>
          <p:cNvPicPr preferRelativeResize="0"/>
          <p:nvPr/>
        </p:nvPicPr>
        <p:blipFill rotWithShape="1">
          <a:blip r:embed="rId1">
            <a:alphaModFix/>
          </a:blip>
          <a:srcRect b="0" l="0" r="0" t="0"/>
          <a:stretch/>
        </p:blipFill>
        <p:spPr>
          <a:xfrm>
            <a:off x="0" y="0"/>
            <a:ext cx="3176936" cy="6858000"/>
          </a:xfrm>
          <a:prstGeom prst="rect">
            <a:avLst/>
          </a:prstGeom>
          <a:noFill/>
          <a:ln>
            <a:noFill/>
          </a:ln>
        </p:spPr>
      </p:pic>
      <p:sp>
        <p:nvSpPr>
          <p:cNvPr id="31" name="Google Shape;31;p28"/>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000000"/>
              </a:buClr>
              <a:buSzPts val="4400"/>
              <a:buFont typeface="Arial"/>
              <a:buNone/>
              <a:defRPr b="0" i="0" sz="4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2" name="Google Shape;32;p28"/>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Arial"/>
                <a:ea typeface="Arial"/>
                <a:cs typeface="Arial"/>
                <a:sym typeface="Arial"/>
              </a:defRPr>
            </a:lvl1pPr>
            <a:lvl2pPr indent="-381000" lvl="1" marL="914400" marR="0" rtl="0" algn="l">
              <a:lnSpc>
                <a:spcPct val="90000"/>
              </a:lnSpc>
              <a:spcBef>
                <a:spcPts val="50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2pPr>
            <a:lvl3pPr indent="-355600" lvl="2" marL="13716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3" name="Google Shape;33;p28"/>
          <p:cNvSpPr txBox="1"/>
          <p:nvPr>
            <p:ph idx="11" type="ftr"/>
          </p:nvPr>
        </p:nvSpPr>
        <p:spPr>
          <a:xfrm>
            <a:off x="4267200" y="6356350"/>
            <a:ext cx="417988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9898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4" name="Google Shape;34;p28"/>
          <p:cNvSpPr txBox="1"/>
          <p:nvPr>
            <p:ph idx="12" type="sldNum"/>
          </p:nvPr>
        </p:nvSpPr>
        <p:spPr>
          <a:xfrm>
            <a:off x="9578975" y="6356350"/>
            <a:ext cx="1774825"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22.png"/><Relationship Id="rId5" Type="http://schemas.openxmlformats.org/officeDocument/2006/relationships/image" Target="../media/image24.png"/><Relationship Id="rId6"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docs.google.com/document/d/1-vO7ZnDwDlOrkkvfLUEFXhnjsElGzsjL59gqfoL-Yps/edit?tab=t.0"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2.png"/><Relationship Id="rId4" Type="http://schemas.openxmlformats.org/officeDocument/2006/relationships/image" Target="../media/image16.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https://docs.google.com/document/d/1EeCp3-pCipf0-J1TcaZaYKGiANscCvEzKBSfSjoqWdE/edit?tab=t.0"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docs.google.com/document/d/1rkkcZKUaR7Ma9kb_YxxKzhPsZ_f30y3NREiSKvI-8D0/edit?tab=t.0"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1.jpg"/><Relationship Id="rId4" Type="http://schemas.openxmlformats.org/officeDocument/2006/relationships/image" Target="../media/image25.jpg"/><Relationship Id="rId5" Type="http://schemas.openxmlformats.org/officeDocument/2006/relationships/image" Target="../media/image23.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10.png"/><Relationship Id="rId5"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C41BD"/>
            </a:gs>
            <a:gs pos="100000">
              <a:srgbClr val="682261"/>
            </a:gs>
          </a:gsLst>
          <a:lin ang="5400012" scaled="0"/>
        </a:gradFill>
      </p:bgPr>
    </p:bg>
    <p:spTree>
      <p:nvGrpSpPr>
        <p:cNvPr id="44" name="Shape 44"/>
        <p:cNvGrpSpPr/>
        <p:nvPr/>
      </p:nvGrpSpPr>
      <p:grpSpPr>
        <a:xfrm>
          <a:off x="0" y="0"/>
          <a:ext cx="0" cy="0"/>
          <a:chOff x="0" y="0"/>
          <a:chExt cx="0" cy="0"/>
        </a:xfrm>
      </p:grpSpPr>
      <p:sp>
        <p:nvSpPr>
          <p:cNvPr id="45" name="Google Shape;45;p1"/>
          <p:cNvSpPr txBox="1"/>
          <p:nvPr>
            <p:ph type="title"/>
          </p:nvPr>
        </p:nvSpPr>
        <p:spPr>
          <a:xfrm>
            <a:off x="4108344" y="3330575"/>
            <a:ext cx="7275600" cy="3200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00"/>
              </a:buClr>
              <a:buSzPts val="3600"/>
              <a:buFont typeface="Arial"/>
              <a:buNone/>
            </a:pPr>
            <a:r>
              <a:rPr lang="en-US" sz="4800">
                <a:solidFill>
                  <a:schemeClr val="lt1"/>
                </a:solidFill>
              </a:rPr>
              <a:t>RECAP OF:</a:t>
            </a:r>
            <a:endParaRPr sz="4800">
              <a:solidFill>
                <a:schemeClr val="lt1"/>
              </a:solidFill>
            </a:endParaRPr>
          </a:p>
          <a:p>
            <a:pPr indent="0" lvl="0" marL="0" rtl="0" algn="l">
              <a:lnSpc>
                <a:spcPct val="90000"/>
              </a:lnSpc>
              <a:spcBef>
                <a:spcPts val="0"/>
              </a:spcBef>
              <a:spcAft>
                <a:spcPts val="0"/>
              </a:spcAft>
              <a:buClr>
                <a:srgbClr val="000000"/>
              </a:buClr>
              <a:buSzPts val="3600"/>
              <a:buFont typeface="Arial"/>
              <a:buNone/>
            </a:pPr>
            <a:r>
              <a:rPr b="0" i="0" lang="en-US" sz="4800" u="none">
                <a:solidFill>
                  <a:schemeClr val="lt1"/>
                </a:solidFill>
                <a:latin typeface="Arial"/>
                <a:ea typeface="Arial"/>
                <a:cs typeface="Arial"/>
                <a:sym typeface="Arial"/>
              </a:rPr>
              <a:t>CAYBBA </a:t>
            </a:r>
            <a:br>
              <a:rPr b="0" i="0" lang="en-US" sz="4800" u="none">
                <a:solidFill>
                  <a:schemeClr val="lt1"/>
                </a:solidFill>
                <a:latin typeface="Arial"/>
                <a:ea typeface="Arial"/>
                <a:cs typeface="Arial"/>
                <a:sym typeface="Arial"/>
              </a:rPr>
            </a:br>
            <a:r>
              <a:rPr b="0" i="0" lang="en-US" sz="4800" u="none">
                <a:solidFill>
                  <a:schemeClr val="lt1"/>
                </a:solidFill>
                <a:latin typeface="Arial"/>
                <a:ea typeface="Arial"/>
                <a:cs typeface="Arial"/>
                <a:sym typeface="Arial"/>
              </a:rPr>
              <a:t>BOARD MEETING</a:t>
            </a:r>
            <a:br>
              <a:rPr b="0" i="0" lang="en-US" sz="4800" u="none">
                <a:solidFill>
                  <a:schemeClr val="lt1"/>
                </a:solidFill>
                <a:latin typeface="Arial"/>
                <a:ea typeface="Arial"/>
                <a:cs typeface="Arial"/>
                <a:sym typeface="Arial"/>
              </a:rPr>
            </a:br>
            <a:r>
              <a:rPr lang="en-US" sz="4800">
                <a:solidFill>
                  <a:schemeClr val="lt1"/>
                </a:solidFill>
              </a:rPr>
              <a:t>3.18</a:t>
            </a:r>
            <a:r>
              <a:rPr b="0" i="0" lang="en-US" sz="4800" u="none">
                <a:solidFill>
                  <a:schemeClr val="lt1"/>
                </a:solidFill>
                <a:latin typeface="Arial"/>
                <a:ea typeface="Arial"/>
                <a:cs typeface="Arial"/>
                <a:sym typeface="Arial"/>
              </a:rPr>
              <a:t>.202</a:t>
            </a:r>
            <a:r>
              <a:rPr lang="en-US" sz="4800">
                <a:solidFill>
                  <a:schemeClr val="lt1"/>
                </a:solidFill>
              </a:rPr>
              <a:t>5</a:t>
            </a:r>
            <a:br>
              <a:rPr b="0" i="0" lang="en-US" sz="4800" u="none">
                <a:solidFill>
                  <a:schemeClr val="lt1"/>
                </a:solidFill>
                <a:latin typeface="Arial"/>
                <a:ea typeface="Arial"/>
                <a:cs typeface="Arial"/>
                <a:sym typeface="Arial"/>
              </a:rPr>
            </a:br>
            <a:r>
              <a:rPr b="0" i="0" lang="en-US" sz="4800" u="none">
                <a:solidFill>
                  <a:schemeClr val="lt1"/>
                </a:solidFill>
                <a:latin typeface="Arial"/>
                <a:ea typeface="Arial"/>
                <a:cs typeface="Arial"/>
                <a:sym typeface="Arial"/>
              </a:rPr>
              <a:t>7PM</a:t>
            </a:r>
            <a:endParaRPr sz="48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g335dcef9aea_0_130" title="Screenshot 2025-03-16 at 8.44.19 AM.png"/>
          <p:cNvPicPr preferRelativeResize="0"/>
          <p:nvPr/>
        </p:nvPicPr>
        <p:blipFill rotWithShape="1">
          <a:blip r:embed="rId3">
            <a:alphaModFix/>
          </a:blip>
          <a:srcRect b="0" l="0" r="0" t="0"/>
          <a:stretch/>
        </p:blipFill>
        <p:spPr>
          <a:xfrm>
            <a:off x="1373475" y="492700"/>
            <a:ext cx="8759776" cy="5872576"/>
          </a:xfrm>
          <a:prstGeom prst="rect">
            <a:avLst/>
          </a:prstGeom>
          <a:noFill/>
          <a:ln>
            <a:noFill/>
          </a:ln>
        </p:spPr>
      </p:pic>
      <p:sp>
        <p:nvSpPr>
          <p:cNvPr id="117" name="Google Shape;117;g335dcef9aea_0_130"/>
          <p:cNvSpPr/>
          <p:nvPr/>
        </p:nvSpPr>
        <p:spPr>
          <a:xfrm>
            <a:off x="0" y="992175"/>
            <a:ext cx="6902100" cy="2738100"/>
          </a:xfrm>
          <a:prstGeom prst="wedgeRoundRectCallout">
            <a:avLst>
              <a:gd fmla="val 10323" name="adj1"/>
              <a:gd fmla="val 90334"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8" name="Google Shape;118;g335dcef9aea_0_130" title="Screenshot 2025-03-16 at 9.15.22 AM.png"/>
          <p:cNvPicPr preferRelativeResize="0"/>
          <p:nvPr/>
        </p:nvPicPr>
        <p:blipFill rotWithShape="1">
          <a:blip r:embed="rId4">
            <a:alphaModFix/>
          </a:blip>
          <a:srcRect b="0" l="0" r="0" t="0"/>
          <a:stretch/>
        </p:blipFill>
        <p:spPr>
          <a:xfrm>
            <a:off x="286450" y="1414300"/>
            <a:ext cx="6319950" cy="22188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g335dcef9aea_0_61" title="Screenshot 2025-03-16 at 8.46.19 AM.png"/>
          <p:cNvPicPr preferRelativeResize="0"/>
          <p:nvPr/>
        </p:nvPicPr>
        <p:blipFill rotWithShape="1">
          <a:blip r:embed="rId3">
            <a:alphaModFix/>
          </a:blip>
          <a:srcRect b="0" l="0" r="0" t="0"/>
          <a:stretch/>
        </p:blipFill>
        <p:spPr>
          <a:xfrm>
            <a:off x="0" y="0"/>
            <a:ext cx="5481000" cy="3623800"/>
          </a:xfrm>
          <a:prstGeom prst="rect">
            <a:avLst/>
          </a:prstGeom>
          <a:noFill/>
          <a:ln>
            <a:noFill/>
          </a:ln>
        </p:spPr>
      </p:pic>
      <p:pic>
        <p:nvPicPr>
          <p:cNvPr id="125" name="Google Shape;125;g335dcef9aea_0_61" title="Screenshot 2025-03-16 at 8.46.20 AM.png"/>
          <p:cNvPicPr preferRelativeResize="0"/>
          <p:nvPr/>
        </p:nvPicPr>
        <p:blipFill rotWithShape="1">
          <a:blip r:embed="rId4">
            <a:alphaModFix/>
          </a:blip>
          <a:srcRect b="0" l="0" r="0" t="0"/>
          <a:stretch/>
        </p:blipFill>
        <p:spPr>
          <a:xfrm>
            <a:off x="6287925" y="0"/>
            <a:ext cx="5614150" cy="3700225"/>
          </a:xfrm>
          <a:prstGeom prst="rect">
            <a:avLst/>
          </a:prstGeom>
          <a:noFill/>
          <a:ln>
            <a:noFill/>
          </a:ln>
        </p:spPr>
      </p:pic>
      <p:pic>
        <p:nvPicPr>
          <p:cNvPr id="126" name="Google Shape;126;g335dcef9aea_0_61" title="Screenshot 2025-03-16 at 8.46.22 AM.png"/>
          <p:cNvPicPr preferRelativeResize="0"/>
          <p:nvPr/>
        </p:nvPicPr>
        <p:blipFill rotWithShape="1">
          <a:blip r:embed="rId5">
            <a:alphaModFix/>
          </a:blip>
          <a:srcRect b="0" l="0" r="0" t="0"/>
          <a:stretch/>
        </p:blipFill>
        <p:spPr>
          <a:xfrm>
            <a:off x="5837025" y="3700225"/>
            <a:ext cx="4714680" cy="3157775"/>
          </a:xfrm>
          <a:prstGeom prst="rect">
            <a:avLst/>
          </a:prstGeom>
          <a:noFill/>
          <a:ln>
            <a:noFill/>
          </a:ln>
        </p:spPr>
      </p:pic>
      <p:pic>
        <p:nvPicPr>
          <p:cNvPr id="127" name="Google Shape;127;g335dcef9aea_0_61" title="Screenshot 2025-03-16 at 8.46.23 AM.png"/>
          <p:cNvPicPr preferRelativeResize="0"/>
          <p:nvPr/>
        </p:nvPicPr>
        <p:blipFill rotWithShape="1">
          <a:blip r:embed="rId6">
            <a:alphaModFix/>
          </a:blip>
          <a:srcRect b="0" l="0" r="0" t="0"/>
          <a:stretch/>
        </p:blipFill>
        <p:spPr>
          <a:xfrm>
            <a:off x="825000" y="3700225"/>
            <a:ext cx="4317475" cy="2918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g335dcef9aea_0_112" title="Screenshot 2025-03-16 at 8.46.23 AM 1.png"/>
          <p:cNvPicPr preferRelativeResize="0"/>
          <p:nvPr/>
        </p:nvPicPr>
        <p:blipFill rotWithShape="1">
          <a:blip r:embed="rId3">
            <a:alphaModFix/>
          </a:blip>
          <a:srcRect b="0" l="0" r="0" t="0"/>
          <a:stretch/>
        </p:blipFill>
        <p:spPr>
          <a:xfrm>
            <a:off x="1406525" y="910724"/>
            <a:ext cx="7854925" cy="5211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g335dcef9aea_0_67" title="Screenshot 2025-03-16 at 8.46.26 AM.png"/>
          <p:cNvPicPr preferRelativeResize="0"/>
          <p:nvPr/>
        </p:nvPicPr>
        <p:blipFill rotWithShape="1">
          <a:blip r:embed="rId3">
            <a:alphaModFix/>
          </a:blip>
          <a:srcRect b="0" l="0" r="0" t="0"/>
          <a:stretch/>
        </p:blipFill>
        <p:spPr>
          <a:xfrm>
            <a:off x="1459251" y="626925"/>
            <a:ext cx="7750625" cy="52638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335dcef9aea_0_35"/>
          <p:cNvSpPr txBox="1"/>
          <p:nvPr>
            <p:ph type="title"/>
          </p:nvPr>
        </p:nvSpPr>
        <p:spPr>
          <a:xfrm>
            <a:off x="1322375" y="51880"/>
            <a:ext cx="7288200" cy="6915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2800"/>
              <a:buNone/>
            </a:pPr>
            <a:r>
              <a:rPr lang="en-US"/>
              <a:t>Selected Comments - Boys</a:t>
            </a:r>
            <a:endParaRPr/>
          </a:p>
        </p:txBody>
      </p:sp>
      <p:sp>
        <p:nvSpPr>
          <p:cNvPr id="146" name="Google Shape;146;g335dcef9aea_0_35"/>
          <p:cNvSpPr txBox="1"/>
          <p:nvPr>
            <p:ph idx="1" type="body"/>
          </p:nvPr>
        </p:nvSpPr>
        <p:spPr>
          <a:xfrm>
            <a:off x="543045" y="998798"/>
            <a:ext cx="10378200" cy="5481000"/>
          </a:xfrm>
          <a:prstGeom prst="rect">
            <a:avLst/>
          </a:prstGeom>
          <a:noFill/>
          <a:ln>
            <a:noFill/>
          </a:ln>
        </p:spPr>
        <p:txBody>
          <a:bodyPr anchorCtr="0" anchor="t" bIns="45700" lIns="91425" spcFirstLastPara="1" rIns="91425" wrap="square" tIns="45700">
            <a:noAutofit/>
          </a:bodyPr>
          <a:lstStyle/>
          <a:p>
            <a:pPr indent="-304800" lvl="0" marL="457200" rtl="0" algn="l">
              <a:lnSpc>
                <a:spcPct val="100000"/>
              </a:lnSpc>
              <a:spcBef>
                <a:spcPts val="1000"/>
              </a:spcBef>
              <a:spcAft>
                <a:spcPts val="0"/>
              </a:spcAft>
              <a:buClr>
                <a:srgbClr val="555555"/>
              </a:buClr>
              <a:buSzPts val="1200"/>
              <a:buChar char="●"/>
            </a:pPr>
            <a:r>
              <a:rPr b="0" lang="en-US" sz="1200">
                <a:solidFill>
                  <a:srgbClr val="555555"/>
                </a:solidFill>
                <a:highlight>
                  <a:srgbClr val="FFFFFF"/>
                </a:highlight>
              </a:rPr>
              <a:t>The season started off tough and the boys struggled to compete at times, but they definitely improved throughout the year and were competing with all teams by the end of the season. My son also said he had a lot of fun, enjoyed the challenges along the way and appreciated his teammates and coaches.</a:t>
            </a:r>
            <a:endParaRPr b="0" sz="1200">
              <a:solidFill>
                <a:srgbClr val="555555"/>
              </a:solidFill>
              <a:highlight>
                <a:srgbClr val="FFFFFF"/>
              </a:highlight>
            </a:endParaRPr>
          </a:p>
          <a:p>
            <a:pPr indent="-304800" lvl="0" marL="457200" rtl="0" algn="l">
              <a:lnSpc>
                <a:spcPct val="100000"/>
              </a:lnSpc>
              <a:spcBef>
                <a:spcPts val="0"/>
              </a:spcBef>
              <a:spcAft>
                <a:spcPts val="0"/>
              </a:spcAft>
              <a:buClr>
                <a:srgbClr val="555555"/>
              </a:buClr>
              <a:buSzPts val="1200"/>
              <a:buChar char="●"/>
            </a:pPr>
            <a:r>
              <a:rPr b="0" lang="en-US" sz="1200">
                <a:solidFill>
                  <a:srgbClr val="555555"/>
                </a:solidFill>
                <a:highlight>
                  <a:srgbClr val="FFFFFF"/>
                </a:highlight>
              </a:rPr>
              <a:t>My son had a wonderful season this year. He grew a lot individually as a player, learned a lot, and enjoyed his teammates. The coaching staff was incredibly organized, thorough, and fair. The boys showed tremendous growth throughout the season, and the coaches did a fantastic job of meeting the needs of all players. Communication was excellent, and it was clear that the coaches were truly player-focused. Their dedication and approach made for a great experience!</a:t>
            </a:r>
            <a:endParaRPr b="0" sz="1200">
              <a:solidFill>
                <a:srgbClr val="555555"/>
              </a:solidFill>
              <a:highlight>
                <a:srgbClr val="FFFFFF"/>
              </a:highlight>
            </a:endParaRPr>
          </a:p>
          <a:p>
            <a:pPr indent="-304800" lvl="0" marL="457200" rtl="0" algn="l">
              <a:lnSpc>
                <a:spcPct val="100000"/>
              </a:lnSpc>
              <a:spcBef>
                <a:spcPts val="0"/>
              </a:spcBef>
              <a:spcAft>
                <a:spcPts val="0"/>
              </a:spcAft>
              <a:buClr>
                <a:srgbClr val="555555"/>
              </a:buClr>
              <a:buSzPts val="1200"/>
              <a:buChar char="●"/>
            </a:pPr>
            <a:r>
              <a:rPr b="0" lang="en-US" sz="1200">
                <a:solidFill>
                  <a:srgbClr val="555555"/>
                </a:solidFill>
                <a:highlight>
                  <a:srgbClr val="FFFFFF"/>
                </a:highlight>
              </a:rPr>
              <a:t>My sons team competed, played well, and had fun all season. All were challenged but also had some success. Hats off to the coaches for the time they invested.</a:t>
            </a:r>
            <a:endParaRPr b="0" sz="1200">
              <a:solidFill>
                <a:srgbClr val="555555"/>
              </a:solidFill>
              <a:highlight>
                <a:srgbClr val="FFFFFF"/>
              </a:highlight>
            </a:endParaRPr>
          </a:p>
          <a:p>
            <a:pPr indent="-304800" lvl="0" marL="457200" rtl="0" algn="l">
              <a:lnSpc>
                <a:spcPct val="100000"/>
              </a:lnSpc>
              <a:spcBef>
                <a:spcPts val="0"/>
              </a:spcBef>
              <a:spcAft>
                <a:spcPts val="0"/>
              </a:spcAft>
              <a:buClr>
                <a:srgbClr val="555555"/>
              </a:buClr>
              <a:buSzPts val="1200"/>
              <a:buChar char="●"/>
            </a:pPr>
            <a:r>
              <a:rPr b="0" lang="en-US" sz="1200">
                <a:solidFill>
                  <a:srgbClr val="555555"/>
                </a:solidFill>
                <a:highlight>
                  <a:srgbClr val="FAFAFA"/>
                </a:highlight>
              </a:rPr>
              <a:t>Best season we have had so far. By far the best coaching staff. All coaches worked well and pushed the boys and it paid off. A lot of wins, great attitudes, great sportsmanship.</a:t>
            </a:r>
            <a:endParaRPr b="0" sz="1200">
              <a:solidFill>
                <a:srgbClr val="555555"/>
              </a:solidFill>
              <a:highlight>
                <a:srgbClr val="FAFAFA"/>
              </a:highlight>
            </a:endParaRPr>
          </a:p>
          <a:p>
            <a:pPr indent="-304800" lvl="0" marL="457200" rtl="0" algn="l">
              <a:lnSpc>
                <a:spcPct val="100000"/>
              </a:lnSpc>
              <a:spcBef>
                <a:spcPts val="0"/>
              </a:spcBef>
              <a:spcAft>
                <a:spcPts val="0"/>
              </a:spcAft>
              <a:buClr>
                <a:srgbClr val="555555"/>
              </a:buClr>
              <a:buSzPts val="1200"/>
              <a:buChar char="●"/>
            </a:pPr>
            <a:r>
              <a:rPr b="0" lang="en-US" sz="1200">
                <a:solidFill>
                  <a:srgbClr val="555555"/>
                </a:solidFill>
                <a:highlight>
                  <a:srgbClr val="FFFFFF"/>
                </a:highlight>
              </a:rPr>
              <a:t>The coaching was phenomenal. The time in practice was extremely efficient. They had structured drills, and my son often said that the games were easy because the practices were so much harder! The team worked so hard in practice. The coaches/team were incredibly well conditioned and organized.</a:t>
            </a:r>
            <a:endParaRPr b="0" sz="1200">
              <a:solidFill>
                <a:srgbClr val="555555"/>
              </a:solidFill>
              <a:highlight>
                <a:srgbClr val="FAFAFA"/>
              </a:highlight>
            </a:endParaRPr>
          </a:p>
          <a:p>
            <a:pPr indent="-304800" lvl="0" marL="457200" rtl="0" algn="l">
              <a:lnSpc>
                <a:spcPct val="100000"/>
              </a:lnSpc>
              <a:spcBef>
                <a:spcPts val="0"/>
              </a:spcBef>
              <a:spcAft>
                <a:spcPts val="0"/>
              </a:spcAft>
              <a:buClr>
                <a:srgbClr val="555555"/>
              </a:buClr>
              <a:buSzPts val="1200"/>
              <a:buChar char="●"/>
            </a:pPr>
            <a:r>
              <a:rPr b="0" lang="en-US" sz="1200">
                <a:solidFill>
                  <a:srgbClr val="555555"/>
                </a:solidFill>
                <a:highlight>
                  <a:srgbClr val="FFFFFF"/>
                </a:highlight>
              </a:rPr>
              <a:t>A number of kids were probably not ready for travel. Both emotionally and physically. I still do believe that 3rd grade is still quite young for the demand and duration of the season. Some of the practices were not very well organized and were chaotic at times.</a:t>
            </a:r>
            <a:endParaRPr b="0" sz="1200">
              <a:solidFill>
                <a:srgbClr val="555555"/>
              </a:solidFill>
              <a:highlight>
                <a:srgbClr val="FAFAFA"/>
              </a:highlight>
            </a:endParaRPr>
          </a:p>
          <a:p>
            <a:pPr indent="-304800" lvl="0" marL="457200" rtl="0" algn="l">
              <a:lnSpc>
                <a:spcPct val="100000"/>
              </a:lnSpc>
              <a:spcBef>
                <a:spcPts val="0"/>
              </a:spcBef>
              <a:spcAft>
                <a:spcPts val="0"/>
              </a:spcAft>
              <a:buClr>
                <a:srgbClr val="555555"/>
              </a:buClr>
              <a:buSzPts val="1200"/>
              <a:buChar char="●"/>
            </a:pPr>
            <a:r>
              <a:rPr b="0" lang="en-US" sz="1200">
                <a:solidFill>
                  <a:srgbClr val="555555"/>
                </a:solidFill>
                <a:highlight>
                  <a:srgbClr val="FFFFFF"/>
                </a:highlight>
              </a:rPr>
              <a:t>Our coaches have been amazing. We had a successful year with them. I am concerned about next year’s tryouts would really like to see an outside company evaluate the kids.</a:t>
            </a:r>
            <a:endParaRPr b="0" sz="1200">
              <a:solidFill>
                <a:srgbClr val="555555"/>
              </a:solidFill>
              <a:highlight>
                <a:srgbClr val="FAFAFA"/>
              </a:highlight>
            </a:endParaRPr>
          </a:p>
          <a:p>
            <a:pPr indent="-304800" lvl="0" marL="457200" rtl="0" algn="l">
              <a:lnSpc>
                <a:spcPct val="100000"/>
              </a:lnSpc>
              <a:spcBef>
                <a:spcPts val="0"/>
              </a:spcBef>
              <a:spcAft>
                <a:spcPts val="0"/>
              </a:spcAft>
              <a:buClr>
                <a:srgbClr val="555555"/>
              </a:buClr>
              <a:buSzPts val="1200"/>
              <a:buChar char="●"/>
            </a:pPr>
            <a:r>
              <a:rPr b="0" lang="en-US" sz="1200">
                <a:solidFill>
                  <a:srgbClr val="555555"/>
                </a:solidFill>
                <a:highlight>
                  <a:srgbClr val="FAFAFA"/>
                </a:highlight>
              </a:rPr>
              <a:t>My son’s season was very rewarding. The coaching he received, and the way he was used on the team, allowed him to develop basketball IQ and his skill set more than past years. My only concern, and why my rating wasn’t “Very Satisfied” is he wasn’t challenged to the level that he could’ve been had he been placed at a higher level. I believe he can compete at the A level, but was moved from B to C this season with minimal movement from the A team in this grade.Our son grew to love basketball by the end of the year and is excited to play next year. He also experienced a lot of frustration tied to behavior issues of his teammates during practices throughout the year, which I feel need to be addressed in the form of a different head coach next year for the team.</a:t>
            </a:r>
            <a:endParaRPr b="0" sz="1200">
              <a:solidFill>
                <a:srgbClr val="555555"/>
              </a:solidFill>
              <a:highlight>
                <a:srgbClr val="FAFAFA"/>
              </a:highlight>
            </a:endParaRPr>
          </a:p>
          <a:p>
            <a:pPr indent="-304800" lvl="0" marL="457200" rtl="0" algn="l">
              <a:lnSpc>
                <a:spcPct val="100000"/>
              </a:lnSpc>
              <a:spcBef>
                <a:spcPts val="0"/>
              </a:spcBef>
              <a:spcAft>
                <a:spcPts val="0"/>
              </a:spcAft>
              <a:buClr>
                <a:srgbClr val="555555"/>
              </a:buClr>
              <a:buSzPts val="1200"/>
              <a:buChar char="●"/>
            </a:pPr>
            <a:r>
              <a:rPr b="0" lang="en-US" sz="1200">
                <a:solidFill>
                  <a:srgbClr val="555555"/>
                </a:solidFill>
                <a:highlight>
                  <a:srgbClr val="FAFAFA"/>
                </a:highlight>
              </a:rPr>
              <a:t>I hated how late practices were. It is not acceptable to have 4th grades having practice after 8pm on school nights.</a:t>
            </a:r>
            <a:endParaRPr b="0" sz="1200">
              <a:solidFill>
                <a:srgbClr val="555555"/>
              </a:solidFill>
              <a:highlight>
                <a:srgbClr val="FAFAFA"/>
              </a:highlight>
            </a:endParaRPr>
          </a:p>
          <a:p>
            <a:pPr indent="0" lvl="0" marL="0" rtl="0" algn="l">
              <a:lnSpc>
                <a:spcPct val="100000"/>
              </a:lnSpc>
              <a:spcBef>
                <a:spcPts val="1000"/>
              </a:spcBef>
              <a:spcAft>
                <a:spcPts val="0"/>
              </a:spcAft>
              <a:buSzPts val="1800"/>
              <a:buNone/>
            </a:pPr>
            <a:r>
              <a:t/>
            </a:r>
            <a:endParaRPr b="0" sz="1200">
              <a:solidFill>
                <a:srgbClr val="555555"/>
              </a:solidFill>
              <a:highlight>
                <a:srgbClr val="FFFFFF"/>
              </a:highlight>
            </a:endParaRPr>
          </a:p>
          <a:p>
            <a:pPr indent="0" lvl="0" marL="0" rtl="0" algn="l">
              <a:lnSpc>
                <a:spcPct val="100000"/>
              </a:lnSpc>
              <a:spcBef>
                <a:spcPts val="1000"/>
              </a:spcBef>
              <a:spcAft>
                <a:spcPts val="0"/>
              </a:spcAft>
              <a:buSzPts val="1800"/>
              <a:buNone/>
            </a:pPr>
            <a:r>
              <a:t/>
            </a:r>
            <a:endParaRPr b="0" sz="1200">
              <a:solidFill>
                <a:srgbClr val="555555"/>
              </a:solidFill>
              <a:highlight>
                <a:srgbClr val="FFFFFF"/>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335dcef9aea_0_47"/>
          <p:cNvSpPr txBox="1"/>
          <p:nvPr>
            <p:ph type="title"/>
          </p:nvPr>
        </p:nvSpPr>
        <p:spPr>
          <a:xfrm>
            <a:off x="1279075" y="4"/>
            <a:ext cx="7288200" cy="1143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2800"/>
              <a:buNone/>
            </a:pPr>
            <a:r>
              <a:rPr lang="en-US"/>
              <a:t>Selected Comments - Girls </a:t>
            </a:r>
            <a:endParaRPr/>
          </a:p>
        </p:txBody>
      </p:sp>
      <p:sp>
        <p:nvSpPr>
          <p:cNvPr id="153" name="Google Shape;153;g335dcef9aea_0_47"/>
          <p:cNvSpPr txBox="1"/>
          <p:nvPr>
            <p:ph idx="1" type="body"/>
          </p:nvPr>
        </p:nvSpPr>
        <p:spPr>
          <a:xfrm>
            <a:off x="402344" y="1637398"/>
            <a:ext cx="11190000" cy="5113200"/>
          </a:xfrm>
          <a:prstGeom prst="rect">
            <a:avLst/>
          </a:prstGeom>
          <a:noFill/>
          <a:ln>
            <a:noFill/>
          </a:ln>
        </p:spPr>
        <p:txBody>
          <a:bodyPr anchorCtr="0" anchor="t" bIns="45700" lIns="91425" spcFirstLastPara="1" rIns="91425" wrap="square" tIns="45700">
            <a:noAutofit/>
          </a:bodyPr>
          <a:lstStyle/>
          <a:p>
            <a:pPr indent="-311150" lvl="0" marL="457200" rtl="0" algn="l">
              <a:lnSpc>
                <a:spcPct val="100000"/>
              </a:lnSpc>
              <a:spcBef>
                <a:spcPts val="1000"/>
              </a:spcBef>
              <a:spcAft>
                <a:spcPts val="0"/>
              </a:spcAft>
              <a:buClr>
                <a:srgbClr val="555555"/>
              </a:buClr>
              <a:buSzPts val="1300"/>
              <a:buChar char="●"/>
            </a:pPr>
            <a:r>
              <a:rPr b="0" lang="en-US" sz="1300">
                <a:solidFill>
                  <a:srgbClr val="555555"/>
                </a:solidFill>
                <a:highlight>
                  <a:srgbClr val="FAFAFA"/>
                </a:highlight>
              </a:rPr>
              <a:t>Great first year of travel basketball. The team was very successful, good coaches, and player development.</a:t>
            </a:r>
            <a:endParaRPr b="0" sz="1300">
              <a:solidFill>
                <a:srgbClr val="555555"/>
              </a:solidFill>
              <a:highlight>
                <a:srgbClr val="FAFAFA"/>
              </a:highlight>
            </a:endParaRPr>
          </a:p>
          <a:p>
            <a:pPr indent="-311150" lvl="0" marL="457200" rtl="0" algn="l">
              <a:lnSpc>
                <a:spcPct val="100000"/>
              </a:lnSpc>
              <a:spcBef>
                <a:spcPts val="0"/>
              </a:spcBef>
              <a:spcAft>
                <a:spcPts val="0"/>
              </a:spcAft>
              <a:buClr>
                <a:srgbClr val="555555"/>
              </a:buClr>
              <a:buSzPts val="1300"/>
              <a:buChar char="●"/>
            </a:pPr>
            <a:r>
              <a:rPr b="0" lang="en-US" sz="1300">
                <a:solidFill>
                  <a:srgbClr val="555555"/>
                </a:solidFill>
                <a:highlight>
                  <a:srgbClr val="FFFFFF"/>
                </a:highlight>
              </a:rPr>
              <a:t>Great families! My daughter came out loving the sport even more which is the main point of 3rd grade basketball. She also improved a lot as a player.</a:t>
            </a:r>
            <a:endParaRPr b="0" sz="1300">
              <a:solidFill>
                <a:srgbClr val="555555"/>
              </a:solidFill>
              <a:highlight>
                <a:srgbClr val="FFFFFF"/>
              </a:highlight>
            </a:endParaRPr>
          </a:p>
          <a:p>
            <a:pPr indent="-311150" lvl="0" marL="457200" rtl="0" algn="l">
              <a:lnSpc>
                <a:spcPct val="100000"/>
              </a:lnSpc>
              <a:spcBef>
                <a:spcPts val="0"/>
              </a:spcBef>
              <a:spcAft>
                <a:spcPts val="0"/>
              </a:spcAft>
              <a:buClr>
                <a:srgbClr val="555555"/>
              </a:buClr>
              <a:buSzPts val="1300"/>
              <a:buChar char="●"/>
            </a:pPr>
            <a:r>
              <a:rPr b="0" lang="en-US" sz="1300">
                <a:solidFill>
                  <a:srgbClr val="555555"/>
                </a:solidFill>
                <a:highlight>
                  <a:srgbClr val="FAFAFA"/>
                </a:highlight>
              </a:rPr>
              <a:t>We absolutely love our coaching staff. They’ve created such a great community amongst the team. Our daughter continually learned new skills throughout the season</a:t>
            </a:r>
            <a:endParaRPr b="0" sz="1300">
              <a:solidFill>
                <a:srgbClr val="555555"/>
              </a:solidFill>
              <a:highlight>
                <a:srgbClr val="FAFAFA"/>
              </a:highlight>
            </a:endParaRPr>
          </a:p>
          <a:p>
            <a:pPr indent="-311150" lvl="0" marL="457200" rtl="0" algn="l">
              <a:lnSpc>
                <a:spcPct val="100000"/>
              </a:lnSpc>
              <a:spcBef>
                <a:spcPts val="0"/>
              </a:spcBef>
              <a:spcAft>
                <a:spcPts val="0"/>
              </a:spcAft>
              <a:buClr>
                <a:srgbClr val="555555"/>
              </a:buClr>
              <a:buSzPts val="1300"/>
              <a:buChar char="●"/>
            </a:pPr>
            <a:r>
              <a:rPr b="0" lang="en-US" sz="1300">
                <a:solidFill>
                  <a:srgbClr val="555555"/>
                </a:solidFill>
                <a:highlight>
                  <a:srgbClr val="FAFAFA"/>
                </a:highlight>
              </a:rPr>
              <a:t>The coaches were wonderful this year. They did a great job balancing fun and improving skills. They also promoted teamwork throughout the season</a:t>
            </a:r>
            <a:endParaRPr b="0" sz="1300">
              <a:solidFill>
                <a:srgbClr val="555555"/>
              </a:solidFill>
              <a:highlight>
                <a:srgbClr val="FAFAFA"/>
              </a:highlight>
            </a:endParaRPr>
          </a:p>
          <a:p>
            <a:pPr indent="-311150" lvl="0" marL="457200" rtl="0" algn="l">
              <a:lnSpc>
                <a:spcPct val="100000"/>
              </a:lnSpc>
              <a:spcBef>
                <a:spcPts val="0"/>
              </a:spcBef>
              <a:spcAft>
                <a:spcPts val="0"/>
              </a:spcAft>
              <a:buClr>
                <a:srgbClr val="555555"/>
              </a:buClr>
              <a:buSzPts val="1300"/>
              <a:buChar char="●"/>
            </a:pPr>
            <a:r>
              <a:rPr b="0" lang="en-US" sz="1300">
                <a:solidFill>
                  <a:srgbClr val="555555"/>
                </a:solidFill>
                <a:highlight>
                  <a:srgbClr val="FFFFFF"/>
                </a:highlight>
              </a:rPr>
              <a:t>Very positive experience with practives and games. Our daughter ranked it first/top spot of all years she has played basketball</a:t>
            </a:r>
            <a:endParaRPr b="0" sz="1300">
              <a:solidFill>
                <a:srgbClr val="555555"/>
              </a:solidFill>
              <a:highlight>
                <a:srgbClr val="FFFFFF"/>
              </a:highlight>
            </a:endParaRPr>
          </a:p>
          <a:p>
            <a:pPr indent="-311150" lvl="0" marL="457200" rtl="0" algn="l">
              <a:lnSpc>
                <a:spcPct val="100000"/>
              </a:lnSpc>
              <a:spcBef>
                <a:spcPts val="0"/>
              </a:spcBef>
              <a:spcAft>
                <a:spcPts val="0"/>
              </a:spcAft>
              <a:buClr>
                <a:srgbClr val="555555"/>
              </a:buClr>
              <a:buSzPts val="1300"/>
              <a:buChar char="●"/>
            </a:pPr>
            <a:r>
              <a:rPr b="0" lang="en-US" sz="1300">
                <a:solidFill>
                  <a:srgbClr val="555555"/>
                </a:solidFill>
                <a:highlight>
                  <a:srgbClr val="FAFAFA"/>
                </a:highlight>
              </a:rPr>
              <a:t>Overall the season was great, our daughter progressed in her skills and she had fun and for the most part it was a great team.</a:t>
            </a:r>
            <a:endParaRPr b="0" sz="1300">
              <a:solidFill>
                <a:srgbClr val="555555"/>
              </a:solidFill>
              <a:highlight>
                <a:srgbClr val="FAFAFA"/>
              </a:highlight>
            </a:endParaRPr>
          </a:p>
          <a:p>
            <a:pPr indent="-311150" lvl="0" marL="457200" rtl="0" algn="l">
              <a:lnSpc>
                <a:spcPct val="100000"/>
              </a:lnSpc>
              <a:spcBef>
                <a:spcPts val="0"/>
              </a:spcBef>
              <a:spcAft>
                <a:spcPts val="0"/>
              </a:spcAft>
              <a:buClr>
                <a:srgbClr val="555555"/>
              </a:buClr>
              <a:buSzPts val="1300"/>
              <a:buChar char="●"/>
            </a:pPr>
            <a:r>
              <a:rPr b="0" lang="en-US" sz="1300">
                <a:solidFill>
                  <a:srgbClr val="555555"/>
                </a:solidFill>
                <a:highlight>
                  <a:srgbClr val="FAFAFA"/>
                </a:highlight>
              </a:rPr>
              <a:t>Our daughter learned a lot, became a better player, and thoroughly enjoyed her time with her teammates. As parents, we had a great time getting to know the parents of the other players.</a:t>
            </a:r>
            <a:endParaRPr b="0" sz="1300">
              <a:solidFill>
                <a:srgbClr val="555555"/>
              </a:solidFill>
              <a:highlight>
                <a:srgbClr val="FAFAFA"/>
              </a:highlight>
            </a:endParaRPr>
          </a:p>
          <a:p>
            <a:pPr indent="-311150" lvl="0" marL="457200" rtl="0" algn="l">
              <a:lnSpc>
                <a:spcPct val="100000"/>
              </a:lnSpc>
              <a:spcBef>
                <a:spcPts val="0"/>
              </a:spcBef>
              <a:spcAft>
                <a:spcPts val="0"/>
              </a:spcAft>
              <a:buClr>
                <a:srgbClr val="555555"/>
              </a:buClr>
              <a:buSzPts val="1300"/>
              <a:buChar char="●"/>
            </a:pPr>
            <a:r>
              <a:rPr b="0" lang="en-US" sz="1300">
                <a:solidFill>
                  <a:srgbClr val="555555"/>
                </a:solidFill>
                <a:highlight>
                  <a:srgbClr val="FFFFFF"/>
                </a:highlight>
              </a:rPr>
              <a:t>We had the best coach this year! She did a great job individualizing feedback for each girl. Only bummer is that we seemed to play a lot of top teams that entered into the B bracket. Not sure that’s something the org has control over, but it’s really a morale deflater when the girls lost so often.</a:t>
            </a:r>
            <a:endParaRPr b="0" sz="1300">
              <a:solidFill>
                <a:srgbClr val="555555"/>
              </a:solidFill>
              <a:highlight>
                <a:srgbClr val="FAFAFA"/>
              </a:highlight>
            </a:endParaRPr>
          </a:p>
          <a:p>
            <a:pPr indent="-311150" lvl="0" marL="457200" rtl="0" algn="l">
              <a:lnSpc>
                <a:spcPct val="100000"/>
              </a:lnSpc>
              <a:spcBef>
                <a:spcPts val="0"/>
              </a:spcBef>
              <a:spcAft>
                <a:spcPts val="0"/>
              </a:spcAft>
              <a:buClr>
                <a:srgbClr val="555555"/>
              </a:buClr>
              <a:buSzPts val="1300"/>
              <a:buChar char="●"/>
            </a:pPr>
            <a:r>
              <a:rPr b="0" lang="en-US" sz="1300">
                <a:solidFill>
                  <a:srgbClr val="555555"/>
                </a:solidFill>
                <a:highlight>
                  <a:srgbClr val="FFFFFF"/>
                </a:highlight>
              </a:rPr>
              <a:t>Coaches were very nice. Good communication. Playing time was very even. Focusing more on teaching the kids about team play- playing team defense and how rotations work, how to break a press, how to attack a zone- would benefit the kids a great deal.</a:t>
            </a:r>
            <a:endParaRPr b="0" sz="1300">
              <a:solidFill>
                <a:srgbClr val="555555"/>
              </a:solidFill>
              <a:highlight>
                <a:srgbClr val="FFFFFF"/>
              </a:highlight>
            </a:endParaRPr>
          </a:p>
          <a:p>
            <a:pPr indent="-311150" lvl="0" marL="457200" rtl="0" algn="l">
              <a:lnSpc>
                <a:spcPct val="100000"/>
              </a:lnSpc>
              <a:spcBef>
                <a:spcPts val="0"/>
              </a:spcBef>
              <a:spcAft>
                <a:spcPts val="0"/>
              </a:spcAft>
              <a:buClr>
                <a:srgbClr val="555555"/>
              </a:buClr>
              <a:buSzPts val="1300"/>
              <a:buChar char="●"/>
            </a:pPr>
            <a:r>
              <a:rPr b="0" lang="en-US" sz="1300">
                <a:solidFill>
                  <a:srgbClr val="555555"/>
                </a:solidFill>
                <a:highlight>
                  <a:srgbClr val="FFFFFF"/>
                </a:highlight>
              </a:rPr>
              <a:t>Girls all improved throughout the season and had fun</a:t>
            </a:r>
            <a:endParaRPr b="0" sz="1300">
              <a:solidFill>
                <a:srgbClr val="555555"/>
              </a:solidFill>
              <a:highlight>
                <a:srgbClr val="FFFFFF"/>
              </a:highlight>
            </a:endParaRPr>
          </a:p>
          <a:p>
            <a:pPr indent="-311150" lvl="0" marL="457200" rtl="0" algn="l">
              <a:lnSpc>
                <a:spcPct val="100000"/>
              </a:lnSpc>
              <a:spcBef>
                <a:spcPts val="0"/>
              </a:spcBef>
              <a:spcAft>
                <a:spcPts val="0"/>
              </a:spcAft>
              <a:buClr>
                <a:srgbClr val="555555"/>
              </a:buClr>
              <a:buSzPts val="1300"/>
              <a:buChar char="●"/>
            </a:pPr>
            <a:r>
              <a:rPr b="0" lang="en-US" sz="1300">
                <a:solidFill>
                  <a:srgbClr val="555555"/>
                </a:solidFill>
                <a:highlight>
                  <a:srgbClr val="FAFAFA"/>
                </a:highlight>
              </a:rPr>
              <a:t>I felt my daughters experience decreased her love for the game, which is what I am struggling with as a parent. </a:t>
            </a:r>
            <a:endParaRPr b="0" sz="1300">
              <a:solidFill>
                <a:srgbClr val="555555"/>
              </a:solidFill>
              <a:highlight>
                <a:srgbClr val="FAFAFA"/>
              </a:highlight>
            </a:endParaRPr>
          </a:p>
          <a:p>
            <a:pPr indent="-311150" lvl="0" marL="457200" rtl="0" algn="l">
              <a:lnSpc>
                <a:spcPct val="100000"/>
              </a:lnSpc>
              <a:spcBef>
                <a:spcPts val="0"/>
              </a:spcBef>
              <a:spcAft>
                <a:spcPts val="0"/>
              </a:spcAft>
              <a:buClr>
                <a:srgbClr val="555555"/>
              </a:buClr>
              <a:buSzPts val="1300"/>
              <a:buChar char="●"/>
            </a:pPr>
            <a:r>
              <a:rPr b="0" lang="en-US" sz="1300">
                <a:solidFill>
                  <a:srgbClr val="555555"/>
                </a:solidFill>
                <a:highlight>
                  <a:srgbClr val="FAFAFA"/>
                </a:highlight>
              </a:rPr>
              <a:t>We enjoyed the team, and the coaches worked hard with the girls. Unfortunately partly due to the size of the team and the varying skill levels on the team the playing time was very very imbalanced.</a:t>
            </a:r>
            <a:endParaRPr b="0" sz="1300">
              <a:solidFill>
                <a:srgbClr val="555555"/>
              </a:solidFill>
              <a:highlight>
                <a:srgbClr val="FAFAFA"/>
              </a:highlight>
            </a:endParaRPr>
          </a:p>
          <a:p>
            <a:pPr indent="-311150" lvl="0" marL="457200" rtl="0" algn="l">
              <a:lnSpc>
                <a:spcPct val="100000"/>
              </a:lnSpc>
              <a:spcBef>
                <a:spcPts val="0"/>
              </a:spcBef>
              <a:spcAft>
                <a:spcPts val="0"/>
              </a:spcAft>
              <a:buClr>
                <a:srgbClr val="555555"/>
              </a:buClr>
              <a:buSzPts val="1300"/>
              <a:buChar char="●"/>
            </a:pPr>
            <a:r>
              <a:rPr b="0" lang="en-US" sz="1300">
                <a:solidFill>
                  <a:srgbClr val="555555"/>
                </a:solidFill>
                <a:highlight>
                  <a:srgbClr val="FFFFFF"/>
                </a:highlight>
              </a:rPr>
              <a:t>It was great experience. On thing I would have changed was the scheduling early in the year. We didnt have many tournaments early in the year, and had a bit of a hole in our schedule.</a:t>
            </a:r>
            <a:endParaRPr b="0" sz="1300">
              <a:solidFill>
                <a:srgbClr val="555555"/>
              </a:solidFill>
              <a:highlight>
                <a:srgbClr val="FAFAFA"/>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335dcef9aea_0_181"/>
          <p:cNvSpPr txBox="1"/>
          <p:nvPr>
            <p:ph type="title"/>
          </p:nvPr>
        </p:nvSpPr>
        <p:spPr>
          <a:xfrm>
            <a:off x="1322387" y="268287"/>
            <a:ext cx="7288200" cy="969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0000"/>
              </a:buClr>
              <a:buSzPts val="4400"/>
              <a:buFont typeface="Arial"/>
              <a:buNone/>
            </a:pPr>
            <a:r>
              <a:rPr lang="en-US" sz="4400"/>
              <a:t>Recognition </a:t>
            </a:r>
            <a:endParaRPr/>
          </a:p>
        </p:txBody>
      </p:sp>
      <p:sp>
        <p:nvSpPr>
          <p:cNvPr id="160" name="Google Shape;160;g335dcef9aea_0_181"/>
          <p:cNvSpPr txBox="1"/>
          <p:nvPr/>
        </p:nvSpPr>
        <p:spPr>
          <a:xfrm>
            <a:off x="10372725" y="6356350"/>
            <a:ext cx="9873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900"/>
              <a:buFont typeface="Arial"/>
              <a:buNone/>
            </a:pPr>
            <a:fld id="{00000000-1234-1234-1234-123412341234}" type="slidenum">
              <a:rPr b="0" i="0" lang="en-US" sz="900" u="none" cap="none" strike="noStrike">
                <a:solidFill>
                  <a:srgbClr val="898989"/>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61" name="Google Shape;161;g335dcef9aea_0_181"/>
          <p:cNvSpPr txBox="1"/>
          <p:nvPr/>
        </p:nvSpPr>
        <p:spPr>
          <a:xfrm>
            <a:off x="622950" y="1792475"/>
            <a:ext cx="10031400" cy="2770500"/>
          </a:xfrm>
          <a:prstGeom prst="rect">
            <a:avLst/>
          </a:prstGeom>
          <a:noFill/>
          <a:ln>
            <a:noFill/>
          </a:ln>
        </p:spPr>
        <p:txBody>
          <a:bodyPr anchorCtr="0" anchor="t" bIns="91425" lIns="91425" spcFirstLastPara="1" rIns="91425" wrap="square" tIns="91425">
            <a:spAutoFit/>
          </a:bodyPr>
          <a:lstStyle/>
          <a:p>
            <a:pPr indent="-4064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Multiple Coaches Praised (during the season)</a:t>
            </a:r>
            <a:endParaRPr b="0" i="0" sz="2800" u="none" cap="none" strike="noStrike">
              <a:solidFill>
                <a:srgbClr val="000000"/>
              </a:solidFill>
              <a:latin typeface="Arial"/>
              <a:ea typeface="Arial"/>
              <a:cs typeface="Arial"/>
              <a:sym typeface="Arial"/>
            </a:endParaRPr>
          </a:p>
          <a:p>
            <a:pPr indent="-406400" lvl="1" marL="9144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Discussion - how to recognize</a:t>
            </a:r>
            <a:endParaRPr b="0" i="0" sz="2800" u="none" cap="none" strike="noStrike">
              <a:solidFill>
                <a:srgbClr val="000000"/>
              </a:solidFill>
              <a:latin typeface="Arial"/>
              <a:ea typeface="Arial"/>
              <a:cs typeface="Arial"/>
              <a:sym typeface="Arial"/>
            </a:endParaRPr>
          </a:p>
          <a:p>
            <a:pPr indent="-406400" lvl="2" marL="13716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Sportsmanship </a:t>
            </a:r>
            <a:endParaRPr b="0" i="0" sz="2800" u="none" cap="none" strike="noStrike">
              <a:solidFill>
                <a:srgbClr val="000000"/>
              </a:solidFill>
              <a:latin typeface="Arial"/>
              <a:ea typeface="Arial"/>
              <a:cs typeface="Arial"/>
              <a:sym typeface="Arial"/>
            </a:endParaRPr>
          </a:p>
          <a:p>
            <a:pPr indent="-406400" lvl="2" marL="13716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Taking great interest in players</a:t>
            </a:r>
            <a:endParaRPr b="0" i="0" sz="2800" u="none" cap="none" strike="noStrike">
              <a:solidFill>
                <a:srgbClr val="000000"/>
              </a:solidFill>
              <a:latin typeface="Arial"/>
              <a:ea typeface="Arial"/>
              <a:cs typeface="Arial"/>
              <a:sym typeface="Arial"/>
            </a:endParaRPr>
          </a:p>
          <a:p>
            <a:pPr indent="0" lvl="0" marL="137160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335dcef9aea_0_105"/>
          <p:cNvSpPr txBox="1"/>
          <p:nvPr>
            <p:ph type="title"/>
          </p:nvPr>
        </p:nvSpPr>
        <p:spPr>
          <a:xfrm>
            <a:off x="1322387" y="268287"/>
            <a:ext cx="7288200" cy="969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0000"/>
              </a:buClr>
              <a:buSzPts val="4400"/>
              <a:buFont typeface="Arial"/>
              <a:buNone/>
            </a:pPr>
            <a:r>
              <a:rPr lang="en-US" sz="4400"/>
              <a:t>Boys Travel</a:t>
            </a:r>
            <a:r>
              <a:rPr lang="en-US">
                <a:solidFill>
                  <a:schemeClr val="dk1"/>
                </a:solidFill>
              </a:rPr>
              <a:t>- discussion</a:t>
            </a:r>
            <a:endParaRPr/>
          </a:p>
        </p:txBody>
      </p:sp>
      <p:sp>
        <p:nvSpPr>
          <p:cNvPr id="168" name="Google Shape;168;g335dcef9aea_0_105"/>
          <p:cNvSpPr txBox="1"/>
          <p:nvPr/>
        </p:nvSpPr>
        <p:spPr>
          <a:xfrm>
            <a:off x="10372725" y="6356350"/>
            <a:ext cx="9873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900"/>
              <a:buFont typeface="Arial"/>
              <a:buNone/>
            </a:pPr>
            <a:fld id="{00000000-1234-1234-1234-123412341234}" type="slidenum">
              <a:rPr b="0" i="0" lang="en-US" sz="900" u="none" cap="none" strike="noStrike">
                <a:solidFill>
                  <a:srgbClr val="898989"/>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69" name="Google Shape;169;g335dcef9aea_0_105"/>
          <p:cNvSpPr txBox="1"/>
          <p:nvPr/>
        </p:nvSpPr>
        <p:spPr>
          <a:xfrm>
            <a:off x="622950" y="1792475"/>
            <a:ext cx="10031400" cy="2770500"/>
          </a:xfrm>
          <a:prstGeom prst="rect">
            <a:avLst/>
          </a:prstGeom>
          <a:noFill/>
          <a:ln>
            <a:noFill/>
          </a:ln>
        </p:spPr>
        <p:txBody>
          <a:bodyPr anchorCtr="0" anchor="t" bIns="91425" lIns="91425" spcFirstLastPara="1" rIns="91425" wrap="square" tIns="91425">
            <a:spAutoFit/>
          </a:bodyPr>
          <a:lstStyle/>
          <a:p>
            <a:pPr indent="-4064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What went well </a:t>
            </a:r>
            <a:endParaRPr b="0" i="0" sz="28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4064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Learnings / Potential Changes for next year</a:t>
            </a:r>
            <a:endParaRPr b="0" i="0" sz="28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4064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Survey Feedback</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33fc07ae755_0_17"/>
          <p:cNvSpPr txBox="1"/>
          <p:nvPr>
            <p:ph type="title"/>
          </p:nvPr>
        </p:nvSpPr>
        <p:spPr>
          <a:xfrm>
            <a:off x="1322387" y="268287"/>
            <a:ext cx="7288200" cy="969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0000"/>
              </a:buClr>
              <a:buSzPts val="4400"/>
              <a:buFont typeface="Arial"/>
              <a:buNone/>
            </a:pPr>
            <a:r>
              <a:rPr lang="en-US" sz="4400"/>
              <a:t>Girls Travel</a:t>
            </a:r>
            <a:r>
              <a:rPr lang="en-US">
                <a:solidFill>
                  <a:schemeClr val="dk1"/>
                </a:solidFill>
              </a:rPr>
              <a:t>- discussion</a:t>
            </a:r>
            <a:endParaRPr/>
          </a:p>
        </p:txBody>
      </p:sp>
      <p:sp>
        <p:nvSpPr>
          <p:cNvPr id="176" name="Google Shape;176;g33fc07ae755_0_17"/>
          <p:cNvSpPr txBox="1"/>
          <p:nvPr/>
        </p:nvSpPr>
        <p:spPr>
          <a:xfrm>
            <a:off x="10372725" y="6356350"/>
            <a:ext cx="9873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900"/>
              <a:buFont typeface="Arial"/>
              <a:buNone/>
            </a:pPr>
            <a:fld id="{00000000-1234-1234-1234-123412341234}" type="slidenum">
              <a:rPr b="0" i="0" lang="en-US" sz="900" u="none" cap="none" strike="noStrike">
                <a:solidFill>
                  <a:srgbClr val="898989"/>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77" name="Google Shape;177;g33fc07ae755_0_17"/>
          <p:cNvSpPr txBox="1"/>
          <p:nvPr/>
        </p:nvSpPr>
        <p:spPr>
          <a:xfrm>
            <a:off x="622950" y="1792475"/>
            <a:ext cx="10031400" cy="2770500"/>
          </a:xfrm>
          <a:prstGeom prst="rect">
            <a:avLst/>
          </a:prstGeom>
          <a:noFill/>
          <a:ln>
            <a:noFill/>
          </a:ln>
        </p:spPr>
        <p:txBody>
          <a:bodyPr anchorCtr="0" anchor="t" bIns="91425" lIns="91425" spcFirstLastPara="1" rIns="91425" wrap="square" tIns="91425">
            <a:spAutoFit/>
          </a:bodyPr>
          <a:lstStyle/>
          <a:p>
            <a:pPr indent="-4064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What went well</a:t>
            </a:r>
            <a:endParaRPr b="0" i="0" sz="28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4064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Learnings / Potential Changes for next year</a:t>
            </a:r>
            <a:endParaRPr b="0" i="0" sz="28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4064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Survey Feedback</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33fc07ae755_0_31"/>
          <p:cNvSpPr txBox="1"/>
          <p:nvPr>
            <p:ph type="title"/>
          </p:nvPr>
        </p:nvSpPr>
        <p:spPr>
          <a:xfrm>
            <a:off x="1322387" y="268287"/>
            <a:ext cx="7288200" cy="969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0000"/>
              </a:buClr>
              <a:buSzPts val="4400"/>
              <a:buFont typeface="Arial"/>
              <a:buNone/>
            </a:pPr>
            <a:r>
              <a:rPr lang="en-US" sz="4400"/>
              <a:t>In-House 1st-3rd</a:t>
            </a:r>
            <a:endParaRPr/>
          </a:p>
        </p:txBody>
      </p:sp>
      <p:sp>
        <p:nvSpPr>
          <p:cNvPr id="184" name="Google Shape;184;g33fc07ae755_0_31"/>
          <p:cNvSpPr txBox="1"/>
          <p:nvPr/>
        </p:nvSpPr>
        <p:spPr>
          <a:xfrm>
            <a:off x="10372725" y="6356350"/>
            <a:ext cx="9873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900"/>
              <a:buFont typeface="Arial"/>
              <a:buNone/>
            </a:pPr>
            <a:fld id="{00000000-1234-1234-1234-123412341234}" type="slidenum">
              <a:rPr b="0" i="0" lang="en-US" sz="900" u="none" cap="none" strike="noStrike">
                <a:solidFill>
                  <a:srgbClr val="898989"/>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85" name="Google Shape;185;g33fc07ae755_0_31"/>
          <p:cNvSpPr txBox="1"/>
          <p:nvPr/>
        </p:nvSpPr>
        <p:spPr>
          <a:xfrm>
            <a:off x="622950" y="1792475"/>
            <a:ext cx="10031400" cy="3632700"/>
          </a:xfrm>
          <a:prstGeom prst="rect">
            <a:avLst/>
          </a:prstGeom>
          <a:noFill/>
          <a:ln>
            <a:noFill/>
          </a:ln>
        </p:spPr>
        <p:txBody>
          <a:bodyPr anchorCtr="0" anchor="t" bIns="91425" lIns="91425" spcFirstLastPara="1" rIns="91425" wrap="square" tIns="91425">
            <a:spAutoFit/>
          </a:bodyPr>
          <a:lstStyle/>
          <a:p>
            <a:pPr indent="-4064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What went well</a:t>
            </a:r>
            <a:endParaRPr b="0" i="0" sz="28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4064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Learnings / Potential Changes for next year</a:t>
            </a:r>
            <a:endParaRPr b="0" i="0" sz="28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4064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Creating a FAQ document for families so aware of 3rd grade options </a:t>
            </a:r>
            <a:endParaRPr b="0" i="0" sz="28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2"/>
          <p:cNvSpPr txBox="1"/>
          <p:nvPr>
            <p:ph type="title"/>
          </p:nvPr>
        </p:nvSpPr>
        <p:spPr>
          <a:xfrm>
            <a:off x="12" y="0"/>
            <a:ext cx="7288200" cy="779400"/>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rgbClr val="000000"/>
              </a:buClr>
              <a:buSzPts val="4800"/>
              <a:buFont typeface="Arial"/>
              <a:buNone/>
            </a:pPr>
            <a:r>
              <a:rPr b="0" i="0" lang="en-US" sz="4800" u="none">
                <a:solidFill>
                  <a:srgbClr val="000000"/>
                </a:solidFill>
                <a:latin typeface="Arial"/>
                <a:ea typeface="Arial"/>
                <a:cs typeface="Arial"/>
                <a:sym typeface="Arial"/>
              </a:rPr>
              <a:t>AGENDA</a:t>
            </a:r>
            <a:endParaRPr/>
          </a:p>
        </p:txBody>
      </p:sp>
      <p:sp>
        <p:nvSpPr>
          <p:cNvPr id="52" name="Google Shape;52;p2"/>
          <p:cNvSpPr txBox="1"/>
          <p:nvPr>
            <p:ph idx="1" type="body"/>
          </p:nvPr>
        </p:nvSpPr>
        <p:spPr>
          <a:xfrm>
            <a:off x="1159295" y="807900"/>
            <a:ext cx="10305300" cy="6050100"/>
          </a:xfrm>
          <a:prstGeom prst="rect">
            <a:avLst/>
          </a:prstGeom>
          <a:noFill/>
          <a:ln>
            <a:noFill/>
          </a:ln>
        </p:spPr>
        <p:txBody>
          <a:bodyPr anchorCtr="0" anchor="t" bIns="45700" lIns="91425" spcFirstLastPara="1" rIns="91425" wrap="square" tIns="45700">
            <a:noAutofit/>
          </a:bodyPr>
          <a:lstStyle/>
          <a:p>
            <a:pPr indent="-282575" lvl="1" marL="282575" rtl="0" algn="l">
              <a:lnSpc>
                <a:spcPct val="100000"/>
              </a:lnSpc>
              <a:spcBef>
                <a:spcPts val="0"/>
              </a:spcBef>
              <a:spcAft>
                <a:spcPts val="0"/>
              </a:spcAft>
              <a:buClr>
                <a:srgbClr val="000000"/>
              </a:buClr>
              <a:buSzPts val="1700"/>
              <a:buFont typeface="Arial"/>
              <a:buChar char="•"/>
            </a:pPr>
            <a:r>
              <a:rPr lang="en-US" sz="1700"/>
              <a:t>Weclome</a:t>
            </a:r>
            <a:endParaRPr sz="1700"/>
          </a:p>
          <a:p>
            <a:pPr indent="-282575" lvl="1" marL="282575" rtl="0" algn="l">
              <a:lnSpc>
                <a:spcPct val="100000"/>
              </a:lnSpc>
              <a:spcBef>
                <a:spcPts val="0"/>
              </a:spcBef>
              <a:spcAft>
                <a:spcPts val="0"/>
              </a:spcAft>
              <a:buClr>
                <a:srgbClr val="000000"/>
              </a:buClr>
              <a:buSzPts val="1700"/>
              <a:buFont typeface="Arial"/>
              <a:buChar char="•"/>
            </a:pPr>
            <a:r>
              <a:rPr lang="en-US" sz="1700">
                <a:solidFill>
                  <a:schemeClr val="dk1"/>
                </a:solidFill>
              </a:rPr>
              <a:t>Roles / Open Roles</a:t>
            </a:r>
            <a:endParaRPr sz="1700"/>
          </a:p>
          <a:p>
            <a:pPr indent="-282575" lvl="1" marL="282575" rtl="0" algn="l">
              <a:lnSpc>
                <a:spcPct val="100000"/>
              </a:lnSpc>
              <a:spcBef>
                <a:spcPts val="0"/>
              </a:spcBef>
              <a:spcAft>
                <a:spcPts val="0"/>
              </a:spcAft>
              <a:buClr>
                <a:srgbClr val="000000"/>
              </a:buClr>
              <a:buSzPts val="1700"/>
              <a:buFont typeface="Arial"/>
              <a:buChar char="•"/>
            </a:pPr>
            <a:r>
              <a:rPr lang="en-US" sz="1700"/>
              <a:t>Season Recaps (</a:t>
            </a:r>
            <a:r>
              <a:rPr lang="en-US" sz="1100">
                <a:solidFill>
                  <a:srgbClr val="222222"/>
                </a:solidFill>
              </a:rPr>
              <a:t>what went well, learnings / changes for next season, etc.)</a:t>
            </a:r>
            <a:endParaRPr sz="1700"/>
          </a:p>
          <a:p>
            <a:pPr indent="-336550" lvl="2" marL="1371600" rtl="0" algn="l">
              <a:lnSpc>
                <a:spcPct val="100000"/>
              </a:lnSpc>
              <a:spcBef>
                <a:spcPts val="0"/>
              </a:spcBef>
              <a:spcAft>
                <a:spcPts val="0"/>
              </a:spcAft>
              <a:buSzPts val="1700"/>
              <a:buChar char="•"/>
            </a:pPr>
            <a:r>
              <a:rPr lang="en-US" sz="1700"/>
              <a:t>In-house 1-3th; 4-8th</a:t>
            </a:r>
            <a:endParaRPr sz="1700"/>
          </a:p>
          <a:p>
            <a:pPr indent="-336550" lvl="2" marL="1371600" rtl="0" algn="l">
              <a:lnSpc>
                <a:spcPct val="100000"/>
              </a:lnSpc>
              <a:spcBef>
                <a:spcPts val="0"/>
              </a:spcBef>
              <a:spcAft>
                <a:spcPts val="0"/>
              </a:spcAft>
              <a:buSzPts val="1700"/>
              <a:buChar char="•"/>
            </a:pPr>
            <a:r>
              <a:rPr lang="en-US" sz="1700"/>
              <a:t>Travel: Boys, Girls</a:t>
            </a:r>
            <a:endParaRPr sz="1700"/>
          </a:p>
          <a:p>
            <a:pPr indent="-336550" lvl="2" marL="1371600" rtl="0" algn="l">
              <a:lnSpc>
                <a:spcPct val="100000"/>
              </a:lnSpc>
              <a:spcBef>
                <a:spcPts val="0"/>
              </a:spcBef>
              <a:spcAft>
                <a:spcPts val="0"/>
              </a:spcAft>
              <a:buSzPts val="1700"/>
              <a:buChar char="•"/>
            </a:pPr>
            <a:r>
              <a:rPr lang="en-US" sz="1700"/>
              <a:t>Financial update</a:t>
            </a:r>
            <a:endParaRPr sz="1700"/>
          </a:p>
          <a:p>
            <a:pPr indent="-282575" lvl="1" marL="282575" rtl="0" algn="l">
              <a:lnSpc>
                <a:spcPct val="100000"/>
              </a:lnSpc>
              <a:spcBef>
                <a:spcPts val="0"/>
              </a:spcBef>
              <a:spcAft>
                <a:spcPts val="0"/>
              </a:spcAft>
              <a:buClr>
                <a:srgbClr val="000000"/>
              </a:buClr>
              <a:buSzPts val="1700"/>
              <a:buFont typeface="Arial"/>
              <a:buChar char="•"/>
            </a:pPr>
            <a:r>
              <a:rPr lang="en-US" sz="1700"/>
              <a:t>Girls </a:t>
            </a:r>
            <a:r>
              <a:rPr lang="en-US" sz="1700">
                <a:solidFill>
                  <a:srgbClr val="222222"/>
                </a:solidFill>
              </a:rPr>
              <a:t>Tournament recap / discussion (learnings / changes for next year)</a:t>
            </a:r>
            <a:endParaRPr sz="1700"/>
          </a:p>
          <a:p>
            <a:pPr indent="-282575" lvl="1" marL="282575" rtl="0" algn="l">
              <a:lnSpc>
                <a:spcPct val="100000"/>
              </a:lnSpc>
              <a:spcBef>
                <a:spcPts val="0"/>
              </a:spcBef>
              <a:spcAft>
                <a:spcPts val="0"/>
              </a:spcAft>
              <a:buClr>
                <a:srgbClr val="000000"/>
              </a:buClr>
              <a:buSzPts val="1700"/>
              <a:buFont typeface="Arial"/>
              <a:buChar char="•"/>
            </a:pPr>
            <a:r>
              <a:rPr lang="en-US" sz="1700"/>
              <a:t>Tournament Dates for ‘25 - ‘26 season</a:t>
            </a:r>
            <a:endParaRPr sz="1700"/>
          </a:p>
          <a:p>
            <a:pPr indent="-282575" lvl="1" marL="282575" rtl="0" algn="l">
              <a:lnSpc>
                <a:spcPct val="100000"/>
              </a:lnSpc>
              <a:spcBef>
                <a:spcPts val="0"/>
              </a:spcBef>
              <a:spcAft>
                <a:spcPts val="0"/>
              </a:spcAft>
              <a:buClr>
                <a:srgbClr val="000000"/>
              </a:buClr>
              <a:buSzPts val="1700"/>
              <a:buFont typeface="Arial"/>
              <a:buChar char="•"/>
            </a:pPr>
            <a:r>
              <a:rPr lang="en-US" sz="1700">
                <a:solidFill>
                  <a:schemeClr val="dk1"/>
                </a:solidFill>
              </a:rPr>
              <a:t>Donations</a:t>
            </a:r>
            <a:endParaRPr sz="1700">
              <a:solidFill>
                <a:schemeClr val="dk1"/>
              </a:solidFill>
            </a:endParaRPr>
          </a:p>
          <a:p>
            <a:pPr indent="-336550" lvl="1" marL="914400" rtl="0" algn="l">
              <a:lnSpc>
                <a:spcPct val="100000"/>
              </a:lnSpc>
              <a:spcBef>
                <a:spcPts val="0"/>
              </a:spcBef>
              <a:spcAft>
                <a:spcPts val="0"/>
              </a:spcAft>
              <a:buClr>
                <a:schemeClr val="dk1"/>
              </a:buClr>
              <a:buSzPts val="1700"/>
              <a:buChar char="•"/>
            </a:pPr>
            <a:r>
              <a:rPr lang="en-US" sz="1700">
                <a:solidFill>
                  <a:schemeClr val="dk1"/>
                </a:solidFill>
              </a:rPr>
              <a:t>Need: 2 for Scholarship committee </a:t>
            </a:r>
            <a:endParaRPr sz="1700">
              <a:solidFill>
                <a:schemeClr val="dk1"/>
              </a:solidFill>
            </a:endParaRPr>
          </a:p>
          <a:p>
            <a:pPr indent="-282575" lvl="1" marL="282575" rtl="0" algn="l">
              <a:lnSpc>
                <a:spcPct val="100000"/>
              </a:lnSpc>
              <a:spcBef>
                <a:spcPts val="0"/>
              </a:spcBef>
              <a:spcAft>
                <a:spcPts val="0"/>
              </a:spcAft>
              <a:buSzPts val="1700"/>
              <a:buChar char="•"/>
            </a:pPr>
            <a:r>
              <a:rPr lang="en-US" sz="1700"/>
              <a:t>Other Organizational Feedback </a:t>
            </a:r>
            <a:endParaRPr sz="1700"/>
          </a:p>
          <a:p>
            <a:pPr indent="-282575" lvl="1" marL="282575" rtl="0" algn="l">
              <a:lnSpc>
                <a:spcPct val="100000"/>
              </a:lnSpc>
              <a:spcBef>
                <a:spcPts val="0"/>
              </a:spcBef>
              <a:spcAft>
                <a:spcPts val="0"/>
              </a:spcAft>
              <a:buSzPts val="1700"/>
              <a:buChar char="•"/>
            </a:pPr>
            <a:r>
              <a:rPr lang="en-US" sz="1700"/>
              <a:t>Summer Training (camps, 10k shot club, etc.)</a:t>
            </a:r>
            <a:endParaRPr sz="1700"/>
          </a:p>
          <a:p>
            <a:pPr indent="-282575" lvl="1" marL="282575" rtl="0" algn="l">
              <a:lnSpc>
                <a:spcPct val="100000"/>
              </a:lnSpc>
              <a:spcBef>
                <a:spcPts val="0"/>
              </a:spcBef>
              <a:spcAft>
                <a:spcPts val="0"/>
              </a:spcAft>
              <a:buSzPts val="1700"/>
              <a:buChar char="•"/>
            </a:pPr>
            <a:r>
              <a:rPr lang="en-US" sz="1700">
                <a:solidFill>
                  <a:schemeClr val="dk1"/>
                </a:solidFill>
              </a:rPr>
              <a:t>Season Planning </a:t>
            </a:r>
            <a:endParaRPr sz="1700">
              <a:solidFill>
                <a:schemeClr val="dk1"/>
              </a:solidFill>
            </a:endParaRPr>
          </a:p>
          <a:p>
            <a:pPr indent="-336550" lvl="2" marL="1371600" rtl="0" algn="l">
              <a:lnSpc>
                <a:spcPct val="100000"/>
              </a:lnSpc>
              <a:spcBef>
                <a:spcPts val="0"/>
              </a:spcBef>
              <a:spcAft>
                <a:spcPts val="0"/>
              </a:spcAft>
              <a:buClr>
                <a:schemeClr val="dk1"/>
              </a:buClr>
              <a:buSzPts val="1700"/>
              <a:buChar char="•"/>
            </a:pPr>
            <a:r>
              <a:rPr lang="en-US" sz="1700">
                <a:solidFill>
                  <a:schemeClr val="dk1"/>
                </a:solidFill>
              </a:rPr>
              <a:t>Paid Coaches Discussion</a:t>
            </a:r>
            <a:endParaRPr sz="1700">
              <a:solidFill>
                <a:schemeClr val="dk1"/>
              </a:solidFill>
            </a:endParaRPr>
          </a:p>
          <a:p>
            <a:pPr indent="-336550" lvl="2" marL="1371600" rtl="0" algn="l">
              <a:lnSpc>
                <a:spcPct val="100000"/>
              </a:lnSpc>
              <a:spcBef>
                <a:spcPts val="0"/>
              </a:spcBef>
              <a:spcAft>
                <a:spcPts val="0"/>
              </a:spcAft>
              <a:buClr>
                <a:schemeClr val="dk1"/>
              </a:buClr>
              <a:buSzPts val="1700"/>
              <a:buChar char="•"/>
            </a:pPr>
            <a:r>
              <a:rPr lang="en-US" sz="1700">
                <a:solidFill>
                  <a:schemeClr val="dk1"/>
                </a:solidFill>
              </a:rPr>
              <a:t>Travel Philosophy updates</a:t>
            </a:r>
            <a:endParaRPr sz="1700">
              <a:solidFill>
                <a:schemeClr val="dk1"/>
              </a:solidFill>
            </a:endParaRPr>
          </a:p>
          <a:p>
            <a:pPr indent="-336550" lvl="2" marL="1371600" rtl="0" algn="l">
              <a:lnSpc>
                <a:spcPct val="100000"/>
              </a:lnSpc>
              <a:spcBef>
                <a:spcPts val="0"/>
              </a:spcBef>
              <a:spcAft>
                <a:spcPts val="0"/>
              </a:spcAft>
              <a:buClr>
                <a:schemeClr val="dk1"/>
              </a:buClr>
              <a:buSzPts val="1700"/>
              <a:buChar char="•"/>
            </a:pPr>
            <a:r>
              <a:rPr lang="en-US" sz="1700">
                <a:solidFill>
                  <a:schemeClr val="dk1"/>
                </a:solidFill>
              </a:rPr>
              <a:t>Platform exploration (Crossbar, SportsEngine)</a:t>
            </a:r>
            <a:endParaRPr sz="1700"/>
          </a:p>
          <a:p>
            <a:pPr indent="-282575" lvl="1" marL="282575" rtl="0" algn="l">
              <a:lnSpc>
                <a:spcPct val="100000"/>
              </a:lnSpc>
              <a:spcBef>
                <a:spcPts val="0"/>
              </a:spcBef>
              <a:spcAft>
                <a:spcPts val="0"/>
              </a:spcAft>
              <a:buClr>
                <a:srgbClr val="000000"/>
              </a:buClr>
              <a:buSzPts val="1700"/>
              <a:buFont typeface="Arial"/>
              <a:buChar char="•"/>
            </a:pPr>
            <a:r>
              <a:rPr lang="en-US" sz="1700"/>
              <a:t>Annual Meeting Planning (early June)</a:t>
            </a:r>
            <a:endParaRPr sz="1700"/>
          </a:p>
          <a:p>
            <a:pPr indent="-336550" lvl="2" marL="1371600" rtl="0" algn="l">
              <a:lnSpc>
                <a:spcPct val="100000"/>
              </a:lnSpc>
              <a:spcBef>
                <a:spcPts val="0"/>
              </a:spcBef>
              <a:spcAft>
                <a:spcPts val="0"/>
              </a:spcAft>
              <a:buClr>
                <a:srgbClr val="000000"/>
              </a:buClr>
              <a:buSzPts val="1700"/>
              <a:buFont typeface="Arial"/>
              <a:buChar char="•"/>
            </a:pPr>
            <a:r>
              <a:rPr lang="en-US" sz="1700"/>
              <a:t>Goals, Requests, etc.</a:t>
            </a:r>
            <a:endParaRPr sz="1700"/>
          </a:p>
          <a:p>
            <a:pPr indent="-282575" lvl="1" marL="282575" rtl="0" algn="l">
              <a:lnSpc>
                <a:spcPct val="100000"/>
              </a:lnSpc>
              <a:spcBef>
                <a:spcPts val="0"/>
              </a:spcBef>
              <a:spcAft>
                <a:spcPts val="0"/>
              </a:spcAft>
              <a:buClr>
                <a:srgbClr val="000000"/>
              </a:buClr>
              <a:buSzPts val="1700"/>
              <a:buFont typeface="Arial"/>
              <a:buChar char="•"/>
            </a:pPr>
            <a:r>
              <a:rPr lang="en-US" sz="1700"/>
              <a:t>Other Updates / Needs</a:t>
            </a:r>
            <a:endParaRPr sz="1700"/>
          </a:p>
          <a:p>
            <a:pPr indent="-282575" lvl="1" marL="282575" rtl="0" algn="l">
              <a:lnSpc>
                <a:spcPct val="100000"/>
              </a:lnSpc>
              <a:spcBef>
                <a:spcPts val="0"/>
              </a:spcBef>
              <a:spcAft>
                <a:spcPts val="0"/>
              </a:spcAft>
              <a:buSzPts val="1700"/>
              <a:buChar char="•"/>
            </a:pPr>
            <a:r>
              <a:rPr lang="en-US" sz="1700"/>
              <a:t>Closing </a:t>
            </a:r>
            <a:endParaRPr sz="1700"/>
          </a:p>
        </p:txBody>
      </p:sp>
      <p:sp>
        <p:nvSpPr>
          <p:cNvPr id="53" name="Google Shape;53;p2"/>
          <p:cNvSpPr txBox="1"/>
          <p:nvPr/>
        </p:nvSpPr>
        <p:spPr>
          <a:xfrm>
            <a:off x="10372725" y="6356350"/>
            <a:ext cx="987425"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900"/>
              <a:buFont typeface="Arial"/>
              <a:buNone/>
            </a:pPr>
            <a:fld id="{00000000-1234-1234-1234-123412341234}" type="slidenum">
              <a:rPr b="0" i="0" lang="en-US" sz="900" u="none" cap="none" strike="noStrike">
                <a:solidFill>
                  <a:srgbClr val="898989"/>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33fc07ae755_0_24"/>
          <p:cNvSpPr txBox="1"/>
          <p:nvPr>
            <p:ph type="title"/>
          </p:nvPr>
        </p:nvSpPr>
        <p:spPr>
          <a:xfrm>
            <a:off x="1322387" y="268287"/>
            <a:ext cx="7288200" cy="969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0000"/>
              </a:buClr>
              <a:buSzPts val="4400"/>
              <a:buFont typeface="Arial"/>
              <a:buNone/>
            </a:pPr>
            <a:r>
              <a:rPr lang="en-US" sz="4400"/>
              <a:t>In-House 4th-8th</a:t>
            </a:r>
            <a:endParaRPr/>
          </a:p>
        </p:txBody>
      </p:sp>
      <p:sp>
        <p:nvSpPr>
          <p:cNvPr id="192" name="Google Shape;192;g33fc07ae755_0_24"/>
          <p:cNvSpPr txBox="1"/>
          <p:nvPr/>
        </p:nvSpPr>
        <p:spPr>
          <a:xfrm>
            <a:off x="10372725" y="6356350"/>
            <a:ext cx="9873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900"/>
              <a:buFont typeface="Arial"/>
              <a:buNone/>
            </a:pPr>
            <a:fld id="{00000000-1234-1234-1234-123412341234}" type="slidenum">
              <a:rPr b="0" i="0" lang="en-US" sz="900" u="none" cap="none" strike="noStrike">
                <a:solidFill>
                  <a:srgbClr val="898989"/>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93" name="Google Shape;193;g33fc07ae755_0_24"/>
          <p:cNvSpPr txBox="1"/>
          <p:nvPr/>
        </p:nvSpPr>
        <p:spPr>
          <a:xfrm>
            <a:off x="622950" y="1792475"/>
            <a:ext cx="10031400" cy="2770500"/>
          </a:xfrm>
          <a:prstGeom prst="rect">
            <a:avLst/>
          </a:prstGeom>
          <a:noFill/>
          <a:ln>
            <a:noFill/>
          </a:ln>
        </p:spPr>
        <p:txBody>
          <a:bodyPr anchorCtr="0" anchor="t" bIns="91425" lIns="91425" spcFirstLastPara="1" rIns="91425" wrap="square" tIns="91425">
            <a:spAutoFit/>
          </a:bodyPr>
          <a:lstStyle/>
          <a:p>
            <a:pPr indent="-4064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What went well</a:t>
            </a:r>
            <a:endParaRPr b="0" i="0" sz="28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4064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Learnings / Potential Changes for next year</a:t>
            </a:r>
            <a:endParaRPr b="0" i="0" sz="28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4064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Survey Feedback</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335dcef9aea_0_0"/>
          <p:cNvSpPr txBox="1"/>
          <p:nvPr>
            <p:ph type="title"/>
          </p:nvPr>
        </p:nvSpPr>
        <p:spPr>
          <a:xfrm>
            <a:off x="1322325" y="268356"/>
            <a:ext cx="7288200" cy="562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2800"/>
              <a:buNone/>
            </a:pPr>
            <a:r>
              <a:rPr lang="en-US"/>
              <a:t>4th-8th grade in-house results</a:t>
            </a:r>
            <a:endParaRPr/>
          </a:p>
        </p:txBody>
      </p:sp>
      <p:graphicFrame>
        <p:nvGraphicFramePr>
          <p:cNvPr id="200" name="Google Shape;200;g335dcef9aea_0_0"/>
          <p:cNvGraphicFramePr/>
          <p:nvPr/>
        </p:nvGraphicFramePr>
        <p:xfrm>
          <a:off x="2871150" y="1080513"/>
          <a:ext cx="3000000" cy="3000000"/>
        </p:xfrm>
        <a:graphic>
          <a:graphicData uri="http://schemas.openxmlformats.org/drawingml/2006/table">
            <a:tbl>
              <a:tblPr>
                <a:noFill/>
                <a:tableStyleId>{755703B9-4A9B-4541-959C-BBB65A1FEC5D}</a:tableStyleId>
              </a:tblPr>
              <a:tblGrid>
                <a:gridCol w="1790700"/>
                <a:gridCol w="1035550"/>
                <a:gridCol w="1259975"/>
              </a:tblGrid>
              <a:tr h="238125">
                <a:tc gridSpan="3">
                  <a:txBody>
                    <a:bodyPr/>
                    <a:lstStyle/>
                    <a:p>
                      <a:pPr indent="0" lvl="0" marL="0" marR="0" rtl="0" algn="l">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Overall, please rate how satisfied are you were with the your son or daughters basketball season overall this year.  </a:t>
                      </a:r>
                      <a:endParaRPr sz="1100" u="none" cap="none" strike="noStrike">
                        <a:latin typeface="Calibri"/>
                        <a:ea typeface="Calibri"/>
                        <a:cs typeface="Calibri"/>
                        <a:sym typeface="Calibri"/>
                      </a:endParaRPr>
                    </a:p>
                  </a:txBody>
                  <a:tcPr marT="91425" marB="19050" marR="19050" marL="19050">
                    <a:lnL cap="flat" cmpd="sng" w="9525">
                      <a:solidFill>
                        <a:srgbClr val="9A9A9A"/>
                      </a:solidFill>
                      <a:prstDash val="solid"/>
                      <a:round/>
                      <a:headEnd len="sm" w="sm" type="none"/>
                      <a:tailEnd len="sm" w="sm" type="none"/>
                    </a:lnL>
                    <a:lnR cap="flat" cmpd="sng" w="9525">
                      <a:solidFill>
                        <a:srgbClr val="9A9A9A"/>
                      </a:solidFill>
                      <a:prstDash val="solid"/>
                      <a:round/>
                      <a:headEnd len="sm" w="sm" type="none"/>
                      <a:tailEnd len="sm" w="sm" type="none"/>
                    </a:lnR>
                    <a:lnT cap="flat" cmpd="sng" w="9525">
                      <a:solidFill>
                        <a:srgbClr val="9A9A9A"/>
                      </a:solidFill>
                      <a:prstDash val="solid"/>
                      <a:round/>
                      <a:headEnd len="sm" w="sm" type="none"/>
                      <a:tailEnd len="sm" w="sm" type="none"/>
                    </a:lnT>
                    <a:lnB cap="flat" cmpd="sng" w="9525">
                      <a:solidFill>
                        <a:srgbClr val="9A9A9A"/>
                      </a:solidFill>
                      <a:prstDash val="solid"/>
                      <a:round/>
                      <a:headEnd len="sm" w="sm" type="none"/>
                      <a:tailEnd len="sm" w="sm" type="none"/>
                    </a:lnB>
                  </a:tcPr>
                </a:tc>
                <a:tc hMerge="1"/>
                <a:tc hMerge="1"/>
              </a:tr>
              <a:tr h="142875">
                <a:tc>
                  <a:txBody>
                    <a:bodyPr/>
                    <a:lstStyle/>
                    <a:p>
                      <a:pPr indent="101600" lvl="0" marL="0" marR="0" rtl="0" algn="l">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Very Unsatisfied</a:t>
                      </a:r>
                      <a:endParaRPr sz="1100" u="none" cap="none" strike="noStrike">
                        <a:latin typeface="Calibri"/>
                        <a:ea typeface="Calibri"/>
                        <a:cs typeface="Calibri"/>
                        <a:sym typeface="Calibri"/>
                      </a:endParaRPr>
                    </a:p>
                  </a:txBody>
                  <a:tcPr marT="91425" marB="19050" marR="19050" marL="19050">
                    <a:lnL cap="flat" cmpd="sng" w="9525">
                      <a:solidFill>
                        <a:srgbClr val="9A9A9A"/>
                      </a:solidFill>
                      <a:prstDash val="solid"/>
                      <a:round/>
                      <a:headEnd len="sm" w="sm" type="none"/>
                      <a:tailEnd len="sm" w="sm" type="none"/>
                    </a:lnL>
                    <a:lnR cap="flat" cmpd="sng" w="9525">
                      <a:solidFill>
                        <a:srgbClr val="9A9A9A"/>
                      </a:solidFill>
                      <a:prstDash val="solid"/>
                      <a:round/>
                      <a:headEnd len="sm" w="sm" type="none"/>
                      <a:tailEnd len="sm" w="sm" type="none"/>
                    </a:lnR>
                    <a:lnT cap="flat" cmpd="sng" w="9525">
                      <a:solidFill>
                        <a:srgbClr val="9A9A9A"/>
                      </a:solidFill>
                      <a:prstDash val="solid"/>
                      <a:round/>
                      <a:headEnd len="sm" w="sm" type="none"/>
                      <a:tailEnd len="sm" w="sm" type="none"/>
                    </a:lnT>
                    <a:lnB cap="flat" cmpd="sng" w="9525">
                      <a:solidFill>
                        <a:srgbClr val="9A9A9A"/>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0</a:t>
                      </a:r>
                      <a:endParaRPr sz="1100" u="none" cap="none" strike="noStrike">
                        <a:latin typeface="Calibri"/>
                        <a:ea typeface="Calibri"/>
                        <a:cs typeface="Calibri"/>
                        <a:sym typeface="Calibri"/>
                      </a:endParaRPr>
                    </a:p>
                  </a:txBody>
                  <a:tcPr marT="91425" marB="19050" marR="19050" marL="19050">
                    <a:lnL cap="flat" cmpd="sng" w="9525">
                      <a:solidFill>
                        <a:srgbClr val="9A9A9A"/>
                      </a:solidFill>
                      <a:prstDash val="solid"/>
                      <a:round/>
                      <a:headEnd len="sm" w="sm" type="none"/>
                      <a:tailEnd len="sm" w="sm" type="none"/>
                    </a:lnL>
                    <a:lnR cap="flat" cmpd="sng" w="9525">
                      <a:solidFill>
                        <a:srgbClr val="9A9A9A"/>
                      </a:solidFill>
                      <a:prstDash val="solid"/>
                      <a:round/>
                      <a:headEnd len="sm" w="sm" type="none"/>
                      <a:tailEnd len="sm" w="sm" type="none"/>
                    </a:lnR>
                    <a:lnT cap="flat" cmpd="sng" w="9525">
                      <a:solidFill>
                        <a:srgbClr val="9A9A9A"/>
                      </a:solidFill>
                      <a:prstDash val="solid"/>
                      <a:round/>
                      <a:headEnd len="sm" w="sm" type="none"/>
                      <a:tailEnd len="sm" w="sm" type="none"/>
                    </a:lnT>
                    <a:lnB cap="flat" cmpd="sng" w="9525">
                      <a:solidFill>
                        <a:srgbClr val="9A9A9A"/>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0.00%</a:t>
                      </a:r>
                      <a:endParaRPr sz="1100" u="none" cap="none" strike="noStrike">
                        <a:latin typeface="Calibri"/>
                        <a:ea typeface="Calibri"/>
                        <a:cs typeface="Calibri"/>
                        <a:sym typeface="Calibri"/>
                      </a:endParaRPr>
                    </a:p>
                  </a:txBody>
                  <a:tcPr marT="91425" marB="19050" marR="19050" marL="19050">
                    <a:lnL cap="flat" cmpd="sng" w="9525">
                      <a:solidFill>
                        <a:srgbClr val="9A9A9A"/>
                      </a:solidFill>
                      <a:prstDash val="solid"/>
                      <a:round/>
                      <a:headEnd len="sm" w="sm" type="none"/>
                      <a:tailEnd len="sm" w="sm" type="none"/>
                    </a:lnL>
                    <a:lnR cap="flat" cmpd="sng" w="9525">
                      <a:solidFill>
                        <a:srgbClr val="9A9A9A"/>
                      </a:solidFill>
                      <a:prstDash val="solid"/>
                      <a:round/>
                      <a:headEnd len="sm" w="sm" type="none"/>
                      <a:tailEnd len="sm" w="sm" type="none"/>
                    </a:lnR>
                    <a:lnT cap="flat" cmpd="sng" w="9525">
                      <a:solidFill>
                        <a:srgbClr val="9A9A9A"/>
                      </a:solidFill>
                      <a:prstDash val="solid"/>
                      <a:round/>
                      <a:headEnd len="sm" w="sm" type="none"/>
                      <a:tailEnd len="sm" w="sm" type="none"/>
                    </a:lnT>
                    <a:lnB cap="flat" cmpd="sng" w="9525">
                      <a:solidFill>
                        <a:srgbClr val="9A9A9A"/>
                      </a:solidFill>
                      <a:prstDash val="solid"/>
                      <a:round/>
                      <a:headEnd len="sm" w="sm" type="none"/>
                      <a:tailEnd len="sm" w="sm" type="none"/>
                    </a:lnB>
                  </a:tcPr>
                </a:tc>
              </a:tr>
              <a:tr h="142875">
                <a:tc>
                  <a:txBody>
                    <a:bodyPr/>
                    <a:lstStyle/>
                    <a:p>
                      <a:pPr indent="101600" lvl="0" marL="0" marR="0" rtl="0" algn="l">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Unsatisfied</a:t>
                      </a:r>
                      <a:endParaRPr sz="1100" u="none" cap="none" strike="noStrike">
                        <a:latin typeface="Calibri"/>
                        <a:ea typeface="Calibri"/>
                        <a:cs typeface="Calibri"/>
                        <a:sym typeface="Calibri"/>
                      </a:endParaRPr>
                    </a:p>
                  </a:txBody>
                  <a:tcPr marT="91425" marB="19050" marR="19050" marL="19050">
                    <a:lnL cap="flat" cmpd="sng" w="9525">
                      <a:solidFill>
                        <a:srgbClr val="9A9A9A"/>
                      </a:solidFill>
                      <a:prstDash val="solid"/>
                      <a:round/>
                      <a:headEnd len="sm" w="sm" type="none"/>
                      <a:tailEnd len="sm" w="sm" type="none"/>
                    </a:lnL>
                    <a:lnR cap="flat" cmpd="sng" w="9525">
                      <a:solidFill>
                        <a:srgbClr val="9A9A9A"/>
                      </a:solidFill>
                      <a:prstDash val="solid"/>
                      <a:round/>
                      <a:headEnd len="sm" w="sm" type="none"/>
                      <a:tailEnd len="sm" w="sm" type="none"/>
                    </a:lnR>
                    <a:lnT cap="flat" cmpd="sng" w="9525">
                      <a:solidFill>
                        <a:srgbClr val="9A9A9A"/>
                      </a:solidFill>
                      <a:prstDash val="solid"/>
                      <a:round/>
                      <a:headEnd len="sm" w="sm" type="none"/>
                      <a:tailEnd len="sm" w="sm" type="none"/>
                    </a:lnT>
                    <a:lnB cap="flat" cmpd="sng" w="9525">
                      <a:solidFill>
                        <a:srgbClr val="9A9A9A"/>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1</a:t>
                      </a:r>
                      <a:endParaRPr sz="1100" u="none" cap="none" strike="noStrike">
                        <a:latin typeface="Calibri"/>
                        <a:ea typeface="Calibri"/>
                        <a:cs typeface="Calibri"/>
                        <a:sym typeface="Calibri"/>
                      </a:endParaRPr>
                    </a:p>
                  </a:txBody>
                  <a:tcPr marT="91425" marB="19050" marR="19050" marL="19050">
                    <a:lnL cap="flat" cmpd="sng" w="9525">
                      <a:solidFill>
                        <a:srgbClr val="9A9A9A"/>
                      </a:solidFill>
                      <a:prstDash val="solid"/>
                      <a:round/>
                      <a:headEnd len="sm" w="sm" type="none"/>
                      <a:tailEnd len="sm" w="sm" type="none"/>
                    </a:lnL>
                    <a:lnR cap="flat" cmpd="sng" w="9525">
                      <a:solidFill>
                        <a:srgbClr val="9A9A9A"/>
                      </a:solidFill>
                      <a:prstDash val="solid"/>
                      <a:round/>
                      <a:headEnd len="sm" w="sm" type="none"/>
                      <a:tailEnd len="sm" w="sm" type="none"/>
                    </a:lnR>
                    <a:lnT cap="flat" cmpd="sng" w="9525">
                      <a:solidFill>
                        <a:srgbClr val="9A9A9A"/>
                      </a:solidFill>
                      <a:prstDash val="solid"/>
                      <a:round/>
                      <a:headEnd len="sm" w="sm" type="none"/>
                      <a:tailEnd len="sm" w="sm" type="none"/>
                    </a:lnT>
                    <a:lnB cap="flat" cmpd="sng" w="9525">
                      <a:solidFill>
                        <a:srgbClr val="9A9A9A"/>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4.35%</a:t>
                      </a:r>
                      <a:endParaRPr sz="1100" u="none" cap="none" strike="noStrike">
                        <a:latin typeface="Calibri"/>
                        <a:ea typeface="Calibri"/>
                        <a:cs typeface="Calibri"/>
                        <a:sym typeface="Calibri"/>
                      </a:endParaRPr>
                    </a:p>
                  </a:txBody>
                  <a:tcPr marT="91425" marB="19050" marR="19050" marL="19050">
                    <a:lnL cap="flat" cmpd="sng" w="9525">
                      <a:solidFill>
                        <a:srgbClr val="9A9A9A"/>
                      </a:solidFill>
                      <a:prstDash val="solid"/>
                      <a:round/>
                      <a:headEnd len="sm" w="sm" type="none"/>
                      <a:tailEnd len="sm" w="sm" type="none"/>
                    </a:lnL>
                    <a:lnR cap="flat" cmpd="sng" w="9525">
                      <a:solidFill>
                        <a:srgbClr val="9A9A9A"/>
                      </a:solidFill>
                      <a:prstDash val="solid"/>
                      <a:round/>
                      <a:headEnd len="sm" w="sm" type="none"/>
                      <a:tailEnd len="sm" w="sm" type="none"/>
                    </a:lnR>
                    <a:lnT cap="flat" cmpd="sng" w="9525">
                      <a:solidFill>
                        <a:srgbClr val="9A9A9A"/>
                      </a:solidFill>
                      <a:prstDash val="solid"/>
                      <a:round/>
                      <a:headEnd len="sm" w="sm" type="none"/>
                      <a:tailEnd len="sm" w="sm" type="none"/>
                    </a:lnT>
                    <a:lnB cap="flat" cmpd="sng" w="9525">
                      <a:solidFill>
                        <a:srgbClr val="9A9A9A"/>
                      </a:solidFill>
                      <a:prstDash val="solid"/>
                      <a:round/>
                      <a:headEnd len="sm" w="sm" type="none"/>
                      <a:tailEnd len="sm" w="sm" type="none"/>
                    </a:lnB>
                  </a:tcPr>
                </a:tc>
              </a:tr>
              <a:tr h="142875">
                <a:tc>
                  <a:txBody>
                    <a:bodyPr/>
                    <a:lstStyle/>
                    <a:p>
                      <a:pPr indent="101600" lvl="0" marL="0" marR="0" rtl="0" algn="l">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Neutral</a:t>
                      </a:r>
                      <a:endParaRPr sz="1100" u="none" cap="none" strike="noStrike">
                        <a:latin typeface="Calibri"/>
                        <a:ea typeface="Calibri"/>
                        <a:cs typeface="Calibri"/>
                        <a:sym typeface="Calibri"/>
                      </a:endParaRPr>
                    </a:p>
                  </a:txBody>
                  <a:tcPr marT="91425" marB="19050" marR="19050" marL="19050">
                    <a:lnL cap="flat" cmpd="sng" w="9525">
                      <a:solidFill>
                        <a:srgbClr val="9A9A9A"/>
                      </a:solidFill>
                      <a:prstDash val="solid"/>
                      <a:round/>
                      <a:headEnd len="sm" w="sm" type="none"/>
                      <a:tailEnd len="sm" w="sm" type="none"/>
                    </a:lnL>
                    <a:lnR cap="flat" cmpd="sng" w="9525">
                      <a:solidFill>
                        <a:srgbClr val="9A9A9A"/>
                      </a:solidFill>
                      <a:prstDash val="solid"/>
                      <a:round/>
                      <a:headEnd len="sm" w="sm" type="none"/>
                      <a:tailEnd len="sm" w="sm" type="none"/>
                    </a:lnR>
                    <a:lnT cap="flat" cmpd="sng" w="9525">
                      <a:solidFill>
                        <a:srgbClr val="9A9A9A"/>
                      </a:solidFill>
                      <a:prstDash val="solid"/>
                      <a:round/>
                      <a:headEnd len="sm" w="sm" type="none"/>
                      <a:tailEnd len="sm" w="sm" type="none"/>
                    </a:lnT>
                    <a:lnB cap="flat" cmpd="sng" w="9525">
                      <a:solidFill>
                        <a:srgbClr val="9A9A9A"/>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0</a:t>
                      </a:r>
                      <a:endParaRPr sz="1100" u="none" cap="none" strike="noStrike">
                        <a:latin typeface="Calibri"/>
                        <a:ea typeface="Calibri"/>
                        <a:cs typeface="Calibri"/>
                        <a:sym typeface="Calibri"/>
                      </a:endParaRPr>
                    </a:p>
                  </a:txBody>
                  <a:tcPr marT="91425" marB="19050" marR="19050" marL="19050">
                    <a:lnL cap="flat" cmpd="sng" w="9525">
                      <a:solidFill>
                        <a:srgbClr val="9A9A9A"/>
                      </a:solidFill>
                      <a:prstDash val="solid"/>
                      <a:round/>
                      <a:headEnd len="sm" w="sm" type="none"/>
                      <a:tailEnd len="sm" w="sm" type="none"/>
                    </a:lnL>
                    <a:lnR cap="flat" cmpd="sng" w="9525">
                      <a:solidFill>
                        <a:srgbClr val="9A9A9A"/>
                      </a:solidFill>
                      <a:prstDash val="solid"/>
                      <a:round/>
                      <a:headEnd len="sm" w="sm" type="none"/>
                      <a:tailEnd len="sm" w="sm" type="none"/>
                    </a:lnR>
                    <a:lnT cap="flat" cmpd="sng" w="9525">
                      <a:solidFill>
                        <a:srgbClr val="9A9A9A"/>
                      </a:solidFill>
                      <a:prstDash val="solid"/>
                      <a:round/>
                      <a:headEnd len="sm" w="sm" type="none"/>
                      <a:tailEnd len="sm" w="sm" type="none"/>
                    </a:lnT>
                    <a:lnB cap="flat" cmpd="sng" w="9525">
                      <a:solidFill>
                        <a:srgbClr val="9A9A9A"/>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0.00%</a:t>
                      </a:r>
                      <a:endParaRPr sz="1100" u="none" cap="none" strike="noStrike">
                        <a:latin typeface="Calibri"/>
                        <a:ea typeface="Calibri"/>
                        <a:cs typeface="Calibri"/>
                        <a:sym typeface="Calibri"/>
                      </a:endParaRPr>
                    </a:p>
                  </a:txBody>
                  <a:tcPr marT="91425" marB="19050" marR="19050" marL="19050">
                    <a:lnL cap="flat" cmpd="sng" w="9525">
                      <a:solidFill>
                        <a:srgbClr val="9A9A9A"/>
                      </a:solidFill>
                      <a:prstDash val="solid"/>
                      <a:round/>
                      <a:headEnd len="sm" w="sm" type="none"/>
                      <a:tailEnd len="sm" w="sm" type="none"/>
                    </a:lnL>
                    <a:lnR cap="flat" cmpd="sng" w="9525">
                      <a:solidFill>
                        <a:srgbClr val="9A9A9A"/>
                      </a:solidFill>
                      <a:prstDash val="solid"/>
                      <a:round/>
                      <a:headEnd len="sm" w="sm" type="none"/>
                      <a:tailEnd len="sm" w="sm" type="none"/>
                    </a:lnR>
                    <a:lnT cap="flat" cmpd="sng" w="9525">
                      <a:solidFill>
                        <a:srgbClr val="9A9A9A"/>
                      </a:solidFill>
                      <a:prstDash val="solid"/>
                      <a:round/>
                      <a:headEnd len="sm" w="sm" type="none"/>
                      <a:tailEnd len="sm" w="sm" type="none"/>
                    </a:lnT>
                    <a:lnB cap="flat" cmpd="sng" w="9525">
                      <a:solidFill>
                        <a:srgbClr val="9A9A9A"/>
                      </a:solidFill>
                      <a:prstDash val="solid"/>
                      <a:round/>
                      <a:headEnd len="sm" w="sm" type="none"/>
                      <a:tailEnd len="sm" w="sm" type="none"/>
                    </a:lnB>
                  </a:tcPr>
                </a:tc>
              </a:tr>
              <a:tr h="142875">
                <a:tc>
                  <a:txBody>
                    <a:bodyPr/>
                    <a:lstStyle/>
                    <a:p>
                      <a:pPr indent="101600" lvl="0" marL="0" marR="0" rtl="0" algn="l">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Satisfied</a:t>
                      </a:r>
                      <a:endParaRPr sz="1100" u="none" cap="none" strike="noStrike">
                        <a:latin typeface="Calibri"/>
                        <a:ea typeface="Calibri"/>
                        <a:cs typeface="Calibri"/>
                        <a:sym typeface="Calibri"/>
                      </a:endParaRPr>
                    </a:p>
                  </a:txBody>
                  <a:tcPr marT="91425" marB="19050" marR="19050" marL="19050">
                    <a:lnL cap="flat" cmpd="sng" w="9525">
                      <a:solidFill>
                        <a:srgbClr val="9A9A9A"/>
                      </a:solidFill>
                      <a:prstDash val="solid"/>
                      <a:round/>
                      <a:headEnd len="sm" w="sm" type="none"/>
                      <a:tailEnd len="sm" w="sm" type="none"/>
                    </a:lnL>
                    <a:lnR cap="flat" cmpd="sng" w="9525">
                      <a:solidFill>
                        <a:srgbClr val="9A9A9A"/>
                      </a:solidFill>
                      <a:prstDash val="solid"/>
                      <a:round/>
                      <a:headEnd len="sm" w="sm" type="none"/>
                      <a:tailEnd len="sm" w="sm" type="none"/>
                    </a:lnR>
                    <a:lnT cap="flat" cmpd="sng" w="9525">
                      <a:solidFill>
                        <a:srgbClr val="9A9A9A"/>
                      </a:solidFill>
                      <a:prstDash val="solid"/>
                      <a:round/>
                      <a:headEnd len="sm" w="sm" type="none"/>
                      <a:tailEnd len="sm" w="sm" type="none"/>
                    </a:lnT>
                    <a:lnB cap="flat" cmpd="sng" w="9525">
                      <a:solidFill>
                        <a:srgbClr val="9A9A9A"/>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7</a:t>
                      </a:r>
                      <a:endParaRPr sz="1100" u="none" cap="none" strike="noStrike">
                        <a:latin typeface="Calibri"/>
                        <a:ea typeface="Calibri"/>
                        <a:cs typeface="Calibri"/>
                        <a:sym typeface="Calibri"/>
                      </a:endParaRPr>
                    </a:p>
                  </a:txBody>
                  <a:tcPr marT="91425" marB="19050" marR="19050" marL="19050">
                    <a:lnL cap="flat" cmpd="sng" w="9525">
                      <a:solidFill>
                        <a:srgbClr val="9A9A9A"/>
                      </a:solidFill>
                      <a:prstDash val="solid"/>
                      <a:round/>
                      <a:headEnd len="sm" w="sm" type="none"/>
                      <a:tailEnd len="sm" w="sm" type="none"/>
                    </a:lnL>
                    <a:lnR cap="flat" cmpd="sng" w="9525">
                      <a:solidFill>
                        <a:srgbClr val="9A9A9A"/>
                      </a:solidFill>
                      <a:prstDash val="solid"/>
                      <a:round/>
                      <a:headEnd len="sm" w="sm" type="none"/>
                      <a:tailEnd len="sm" w="sm" type="none"/>
                    </a:lnR>
                    <a:lnT cap="flat" cmpd="sng" w="9525">
                      <a:solidFill>
                        <a:srgbClr val="9A9A9A"/>
                      </a:solidFill>
                      <a:prstDash val="solid"/>
                      <a:round/>
                      <a:headEnd len="sm" w="sm" type="none"/>
                      <a:tailEnd len="sm" w="sm" type="none"/>
                    </a:lnT>
                    <a:lnB cap="flat" cmpd="sng" w="9525">
                      <a:solidFill>
                        <a:srgbClr val="9A9A9A"/>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30.43%</a:t>
                      </a:r>
                      <a:endParaRPr sz="1100" u="none" cap="none" strike="noStrike">
                        <a:latin typeface="Calibri"/>
                        <a:ea typeface="Calibri"/>
                        <a:cs typeface="Calibri"/>
                        <a:sym typeface="Calibri"/>
                      </a:endParaRPr>
                    </a:p>
                  </a:txBody>
                  <a:tcPr marT="91425" marB="19050" marR="19050" marL="19050">
                    <a:lnL cap="flat" cmpd="sng" w="9525">
                      <a:solidFill>
                        <a:srgbClr val="9A9A9A"/>
                      </a:solidFill>
                      <a:prstDash val="solid"/>
                      <a:round/>
                      <a:headEnd len="sm" w="sm" type="none"/>
                      <a:tailEnd len="sm" w="sm" type="none"/>
                    </a:lnL>
                    <a:lnR cap="flat" cmpd="sng" w="9525">
                      <a:solidFill>
                        <a:srgbClr val="9A9A9A"/>
                      </a:solidFill>
                      <a:prstDash val="solid"/>
                      <a:round/>
                      <a:headEnd len="sm" w="sm" type="none"/>
                      <a:tailEnd len="sm" w="sm" type="none"/>
                    </a:lnR>
                    <a:lnT cap="flat" cmpd="sng" w="9525">
                      <a:solidFill>
                        <a:srgbClr val="9A9A9A"/>
                      </a:solidFill>
                      <a:prstDash val="solid"/>
                      <a:round/>
                      <a:headEnd len="sm" w="sm" type="none"/>
                      <a:tailEnd len="sm" w="sm" type="none"/>
                    </a:lnT>
                    <a:lnB cap="flat" cmpd="sng" w="9525">
                      <a:solidFill>
                        <a:srgbClr val="9A9A9A"/>
                      </a:solidFill>
                      <a:prstDash val="solid"/>
                      <a:round/>
                      <a:headEnd len="sm" w="sm" type="none"/>
                      <a:tailEnd len="sm" w="sm" type="none"/>
                    </a:lnB>
                  </a:tcPr>
                </a:tc>
              </a:tr>
              <a:tr h="161925">
                <a:tc>
                  <a:txBody>
                    <a:bodyPr/>
                    <a:lstStyle/>
                    <a:p>
                      <a:pPr indent="101600" lvl="0" marL="0" marR="0" rtl="0" algn="l">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Very Satisfied</a:t>
                      </a:r>
                      <a:endParaRPr sz="1100" u="none" cap="none" strike="noStrike">
                        <a:latin typeface="Calibri"/>
                        <a:ea typeface="Calibri"/>
                        <a:cs typeface="Calibri"/>
                        <a:sym typeface="Calibri"/>
                      </a:endParaRPr>
                    </a:p>
                  </a:txBody>
                  <a:tcPr marT="91425" marB="19050" marR="19050" marL="19050">
                    <a:lnL cap="flat" cmpd="sng" w="9525">
                      <a:solidFill>
                        <a:srgbClr val="9A9A9A"/>
                      </a:solidFill>
                      <a:prstDash val="solid"/>
                      <a:round/>
                      <a:headEnd len="sm" w="sm" type="none"/>
                      <a:tailEnd len="sm" w="sm" type="none"/>
                    </a:lnL>
                    <a:lnR cap="flat" cmpd="sng" w="9525">
                      <a:solidFill>
                        <a:srgbClr val="9A9A9A"/>
                      </a:solidFill>
                      <a:prstDash val="solid"/>
                      <a:round/>
                      <a:headEnd len="sm" w="sm" type="none"/>
                      <a:tailEnd len="sm" w="sm" type="none"/>
                    </a:lnR>
                    <a:lnT cap="flat" cmpd="sng" w="9525">
                      <a:solidFill>
                        <a:srgbClr val="9A9A9A"/>
                      </a:solidFill>
                      <a:prstDash val="solid"/>
                      <a:round/>
                      <a:headEnd len="sm" w="sm" type="none"/>
                      <a:tailEnd len="sm" w="sm" type="none"/>
                    </a:lnT>
                    <a:lnB cap="flat" cmpd="sng" w="9525">
                      <a:solidFill>
                        <a:srgbClr val="9A9A9A"/>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350"/>
                        <a:buFont typeface="Arial"/>
                        <a:buNone/>
                      </a:pPr>
                      <a:r>
                        <a:rPr lang="en-US" sz="1350" u="none" cap="none" strike="noStrike">
                          <a:latin typeface="Calibri"/>
                          <a:ea typeface="Calibri"/>
                          <a:cs typeface="Calibri"/>
                          <a:sym typeface="Calibri"/>
                        </a:rPr>
                        <a:t>15</a:t>
                      </a:r>
                      <a:endParaRPr sz="1350" u="none" cap="none" strike="noStrike">
                        <a:latin typeface="Calibri"/>
                        <a:ea typeface="Calibri"/>
                        <a:cs typeface="Calibri"/>
                        <a:sym typeface="Calibri"/>
                      </a:endParaRPr>
                    </a:p>
                  </a:txBody>
                  <a:tcPr marT="91425" marB="19050" marR="19050" marL="19050">
                    <a:lnL cap="flat" cmpd="sng" w="9525">
                      <a:solidFill>
                        <a:srgbClr val="9A9A9A"/>
                      </a:solidFill>
                      <a:prstDash val="solid"/>
                      <a:round/>
                      <a:headEnd len="sm" w="sm" type="none"/>
                      <a:tailEnd len="sm" w="sm" type="none"/>
                    </a:lnL>
                    <a:lnR cap="flat" cmpd="sng" w="9525">
                      <a:solidFill>
                        <a:srgbClr val="9A9A9A"/>
                      </a:solidFill>
                      <a:prstDash val="solid"/>
                      <a:round/>
                      <a:headEnd len="sm" w="sm" type="none"/>
                      <a:tailEnd len="sm" w="sm" type="none"/>
                    </a:lnR>
                    <a:lnT cap="flat" cmpd="sng" w="9525">
                      <a:solidFill>
                        <a:srgbClr val="9A9A9A"/>
                      </a:solidFill>
                      <a:prstDash val="solid"/>
                      <a:round/>
                      <a:headEnd len="sm" w="sm" type="none"/>
                      <a:tailEnd len="sm" w="sm" type="none"/>
                    </a:lnT>
                    <a:lnB cap="flat" cmpd="sng" w="9525">
                      <a:solidFill>
                        <a:srgbClr val="9A9A9A"/>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350"/>
                        <a:buFont typeface="Arial"/>
                        <a:buNone/>
                      </a:pPr>
                      <a:r>
                        <a:rPr lang="en-US" sz="1350" u="none" cap="none" strike="noStrike">
                          <a:latin typeface="Calibri"/>
                          <a:ea typeface="Calibri"/>
                          <a:cs typeface="Calibri"/>
                          <a:sym typeface="Calibri"/>
                        </a:rPr>
                        <a:t>65.22%</a:t>
                      </a:r>
                      <a:endParaRPr sz="1350" u="none" cap="none" strike="noStrike">
                        <a:latin typeface="Calibri"/>
                        <a:ea typeface="Calibri"/>
                        <a:cs typeface="Calibri"/>
                        <a:sym typeface="Calibri"/>
                      </a:endParaRPr>
                    </a:p>
                  </a:txBody>
                  <a:tcPr marT="91425" marB="19050" marR="19050" marL="19050">
                    <a:lnL cap="flat" cmpd="sng" w="9525">
                      <a:solidFill>
                        <a:srgbClr val="9A9A9A"/>
                      </a:solidFill>
                      <a:prstDash val="solid"/>
                      <a:round/>
                      <a:headEnd len="sm" w="sm" type="none"/>
                      <a:tailEnd len="sm" w="sm" type="none"/>
                    </a:lnL>
                    <a:lnR cap="flat" cmpd="sng" w="9525">
                      <a:solidFill>
                        <a:srgbClr val="9A9A9A"/>
                      </a:solidFill>
                      <a:prstDash val="solid"/>
                      <a:round/>
                      <a:headEnd len="sm" w="sm" type="none"/>
                      <a:tailEnd len="sm" w="sm" type="none"/>
                    </a:lnR>
                    <a:lnT cap="flat" cmpd="sng" w="9525">
                      <a:solidFill>
                        <a:srgbClr val="9A9A9A"/>
                      </a:solidFill>
                      <a:prstDash val="solid"/>
                      <a:round/>
                      <a:headEnd len="sm" w="sm" type="none"/>
                      <a:tailEnd len="sm" w="sm" type="none"/>
                    </a:lnT>
                    <a:lnB cap="flat" cmpd="sng" w="9525">
                      <a:solidFill>
                        <a:srgbClr val="9A9A9A"/>
                      </a:solidFill>
                      <a:prstDash val="solid"/>
                      <a:round/>
                      <a:headEnd len="sm" w="sm" type="none"/>
                      <a:tailEnd len="sm" w="sm" type="none"/>
                    </a:lnB>
                  </a:tcPr>
                </a:tc>
              </a:tr>
            </a:tbl>
          </a:graphicData>
        </a:graphic>
      </p:graphicFrame>
      <p:graphicFrame>
        <p:nvGraphicFramePr>
          <p:cNvPr id="201" name="Google Shape;201;g335dcef9aea_0_0"/>
          <p:cNvGraphicFramePr/>
          <p:nvPr/>
        </p:nvGraphicFramePr>
        <p:xfrm>
          <a:off x="284100" y="3533100"/>
          <a:ext cx="3000000" cy="3000000"/>
        </p:xfrm>
        <a:graphic>
          <a:graphicData uri="http://schemas.openxmlformats.org/drawingml/2006/table">
            <a:tbl>
              <a:tblPr>
                <a:noFill/>
                <a:tableStyleId>{755703B9-4A9B-4541-959C-BBB65A1FEC5D}</a:tableStyleId>
              </a:tblPr>
              <a:tblGrid>
                <a:gridCol w="6673275"/>
                <a:gridCol w="625625"/>
                <a:gridCol w="650150"/>
                <a:gridCol w="650150"/>
                <a:gridCol w="650150"/>
                <a:gridCol w="650150"/>
              </a:tblGrid>
              <a:tr h="387225">
                <a:tc>
                  <a:txBody>
                    <a:bodyPr/>
                    <a:lstStyle/>
                    <a:p>
                      <a:pPr indent="0" lvl="0" marL="0" marR="0" rtl="0" algn="ctr">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Statement</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DEDED"/>
                    </a:solidFill>
                  </a:tcPr>
                </a:tc>
                <a:tc>
                  <a:txBody>
                    <a:bodyPr/>
                    <a:lstStyle/>
                    <a:p>
                      <a:pPr indent="0" lvl="0" marL="0" marR="0" rtl="0" algn="ctr">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Strong disagree</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DEDED"/>
                    </a:solidFill>
                  </a:tcPr>
                </a:tc>
                <a:tc>
                  <a:txBody>
                    <a:bodyPr/>
                    <a:lstStyle/>
                    <a:p>
                      <a:pPr indent="0" lvl="0" marL="0" marR="0" rtl="0" algn="ctr">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Disagree</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DEDED"/>
                    </a:solidFill>
                  </a:tcPr>
                </a:tc>
                <a:tc>
                  <a:txBody>
                    <a:bodyPr/>
                    <a:lstStyle/>
                    <a:p>
                      <a:pPr indent="0" lvl="0" marL="0" marR="0" rtl="0" algn="ctr">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Neutral </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DEDED"/>
                    </a:solidFill>
                  </a:tcPr>
                </a:tc>
                <a:tc>
                  <a:txBody>
                    <a:bodyPr/>
                    <a:lstStyle/>
                    <a:p>
                      <a:pPr indent="0" lvl="0" marL="0" marR="0" rtl="0" algn="ctr">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Agree</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DEDED"/>
                    </a:solidFill>
                  </a:tcPr>
                </a:tc>
                <a:tc>
                  <a:txBody>
                    <a:bodyPr/>
                    <a:lstStyle/>
                    <a:p>
                      <a:pPr indent="0" lvl="0" marL="0" marR="0" rtl="0" algn="ctr">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Strongly Agree</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DEDED"/>
                    </a:solidFill>
                  </a:tcPr>
                </a:tc>
              </a:tr>
              <a:tr h="242850">
                <a:tc rowSpan="2">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Our coaching staff focused on skill development and team play, and let winning be a result of preparation and execution.</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0</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0</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1</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CF6FB"/>
                    </a:solidFill>
                  </a:tcPr>
                </a:tc>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1</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CF6FB"/>
                    </a:solidFill>
                  </a:tcPr>
                </a:tc>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17</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F7BC9"/>
                    </a:solidFill>
                  </a:tcPr>
                </a:tc>
              </a:tr>
              <a:tr h="242850">
                <a:tc vMerge="1"/>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0.00%</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0.00%</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5.26%</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CF6FB"/>
                    </a:solidFill>
                  </a:tcPr>
                </a:tc>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5.26%</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CF6FB"/>
                    </a:solidFill>
                  </a:tcPr>
                </a:tc>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89.47%</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F7BC9"/>
                    </a:solidFill>
                  </a:tcPr>
                </a:tc>
              </a:tr>
              <a:tr h="242850">
                <a:tc rowSpan="2">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Our coaching staff provided feedback that was positive and constructive </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0</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0</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1</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BF6FB"/>
                    </a:solidFill>
                  </a:tcPr>
                </a:tc>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2</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8EEF7"/>
                    </a:solidFill>
                  </a:tcPr>
                </a:tc>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16</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F7BC9"/>
                    </a:solidFill>
                  </a:tcPr>
                </a:tc>
              </a:tr>
              <a:tr h="242850">
                <a:tc vMerge="1"/>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0.00%</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0.00%</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5.26%</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BF6FB"/>
                    </a:solidFill>
                  </a:tcPr>
                </a:tc>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10.53%</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8EEF7"/>
                    </a:solidFill>
                  </a:tcPr>
                </a:tc>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84.21%</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F7BC9"/>
                    </a:solidFill>
                  </a:tcPr>
                </a:tc>
              </a:tr>
              <a:tr h="242850">
                <a:tc rowSpan="2">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Our coaching staff made sure every player on the team felt valued and important, despite differences in individual skill levels.</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0</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0</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0</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2</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DF7"/>
                    </a:solidFill>
                  </a:tcPr>
                </a:tc>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17</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F7BC9"/>
                    </a:solidFill>
                  </a:tcPr>
                </a:tc>
              </a:tr>
              <a:tr h="242850">
                <a:tc vMerge="1"/>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0.00%</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0.00%</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0.00%</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10.53%</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DF7"/>
                    </a:solidFill>
                  </a:tcPr>
                </a:tc>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89.47%</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F7BC9"/>
                    </a:solidFill>
                  </a:tcPr>
                </a:tc>
              </a:tr>
              <a:tr h="242850">
                <a:tc rowSpan="2">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Our coaching staff was a positive role model and ambassador for Chaska Basketball.</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0</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0</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0</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2</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DF7"/>
                    </a:solidFill>
                  </a:tcPr>
                </a:tc>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17</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F7BC9"/>
                    </a:solidFill>
                  </a:tcPr>
                </a:tc>
              </a:tr>
              <a:tr h="242850">
                <a:tc vMerge="1"/>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0.00%</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0.00%</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0.00%</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10.53%</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DF7"/>
                    </a:solidFill>
                  </a:tcPr>
                </a:tc>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89.47%</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F7BC9"/>
                    </a:solidFill>
                  </a:tcPr>
                </a:tc>
              </a:tr>
              <a:tr h="242850">
                <a:tc rowSpan="2">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I would highly recommend this coaching staff continue to coach next season </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0</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0</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0</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2</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DF7"/>
                    </a:solidFill>
                  </a:tcPr>
                </a:tc>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17</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F7BC9"/>
                    </a:solidFill>
                  </a:tcPr>
                </a:tc>
              </a:tr>
              <a:tr h="242850">
                <a:tc vMerge="1"/>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0.00%</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0.00%</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0.00%</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10.53%</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DF7"/>
                    </a:solidFill>
                  </a:tcPr>
                </a:tc>
                <a:tc>
                  <a:txBody>
                    <a:bodyPr/>
                    <a:lstStyle/>
                    <a:p>
                      <a:pPr indent="0" lvl="0" marL="0" marR="0" rtl="0" algn="l">
                        <a:lnSpc>
                          <a:spcPct val="115000"/>
                        </a:lnSpc>
                        <a:spcBef>
                          <a:spcPts val="0"/>
                        </a:spcBef>
                        <a:spcAft>
                          <a:spcPts val="0"/>
                        </a:spcAft>
                        <a:buClr>
                          <a:srgbClr val="000000"/>
                        </a:buClr>
                        <a:buSzPts val="950"/>
                        <a:buFont typeface="Arial"/>
                        <a:buNone/>
                      </a:pPr>
                      <a:r>
                        <a:rPr lang="en-US" sz="950" u="none" cap="none" strike="noStrike">
                          <a:latin typeface="Calibri"/>
                          <a:ea typeface="Calibri"/>
                          <a:cs typeface="Calibri"/>
                          <a:sym typeface="Calibri"/>
                        </a:rPr>
                        <a:t>89.47%</a:t>
                      </a:r>
                      <a:endParaRPr sz="950" u="none" cap="none" strike="noStrike">
                        <a:latin typeface="Calibri"/>
                        <a:ea typeface="Calibri"/>
                        <a:cs typeface="Calibri"/>
                        <a:sym typeface="Calibri"/>
                      </a:endParaRPr>
                    </a:p>
                  </a:txBody>
                  <a:tcPr marT="91425" marB="19050" marR="19050" marL="19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F7BC9"/>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335dcef9aea_0_13"/>
          <p:cNvSpPr txBox="1"/>
          <p:nvPr>
            <p:ph idx="1" type="body"/>
          </p:nvPr>
        </p:nvSpPr>
        <p:spPr>
          <a:xfrm>
            <a:off x="558423" y="1463473"/>
            <a:ext cx="8931000" cy="4847100"/>
          </a:xfrm>
          <a:prstGeom prst="rect">
            <a:avLst/>
          </a:prstGeom>
          <a:noFill/>
          <a:ln>
            <a:noFill/>
          </a:ln>
        </p:spPr>
        <p:txBody>
          <a:bodyPr anchorCtr="0" anchor="t" bIns="45700" lIns="91425" spcFirstLastPara="1" rIns="91425" wrap="square" tIns="45700">
            <a:noAutofit/>
          </a:bodyPr>
          <a:lstStyle/>
          <a:p>
            <a:pPr indent="-304800" lvl="0" marL="457200" rtl="0" algn="l">
              <a:lnSpc>
                <a:spcPct val="100000"/>
              </a:lnSpc>
              <a:spcBef>
                <a:spcPts val="1000"/>
              </a:spcBef>
              <a:spcAft>
                <a:spcPts val="0"/>
              </a:spcAft>
              <a:buClr>
                <a:srgbClr val="555555"/>
              </a:buClr>
              <a:buSzPts val="1200"/>
              <a:buChar char="●"/>
            </a:pPr>
            <a:r>
              <a:rPr b="0" lang="en-US" sz="1200">
                <a:solidFill>
                  <a:srgbClr val="555555"/>
                </a:solidFill>
                <a:highlight>
                  <a:srgbClr val="FAFAFA"/>
                </a:highlight>
              </a:rPr>
              <a:t>[coaches] were very encouraging and uplifting for the girls. They used positive encouragement and constructive coaching. </a:t>
            </a:r>
            <a:endParaRPr b="0" sz="1200">
              <a:solidFill>
                <a:srgbClr val="555555"/>
              </a:solidFill>
              <a:highlight>
                <a:srgbClr val="FAFAFA"/>
              </a:highlight>
            </a:endParaRPr>
          </a:p>
          <a:p>
            <a:pPr indent="-304800" lvl="0" marL="457200" rtl="0" algn="l">
              <a:lnSpc>
                <a:spcPct val="100000"/>
              </a:lnSpc>
              <a:spcBef>
                <a:spcPts val="0"/>
              </a:spcBef>
              <a:spcAft>
                <a:spcPts val="0"/>
              </a:spcAft>
              <a:buClr>
                <a:srgbClr val="555555"/>
              </a:buClr>
              <a:buSzPts val="1200"/>
              <a:buChar char="●"/>
            </a:pPr>
            <a:r>
              <a:rPr b="0" lang="en-US" sz="1200">
                <a:solidFill>
                  <a:srgbClr val="555555"/>
                </a:solidFill>
                <a:highlight>
                  <a:srgbClr val="FAFAFA"/>
                </a:highlight>
              </a:rPr>
              <a:t>[coaches] were cool as cucumbers through the whole season. They always focused on running plays and working as a team.</a:t>
            </a:r>
            <a:endParaRPr b="0" sz="1200">
              <a:solidFill>
                <a:srgbClr val="555555"/>
              </a:solidFill>
              <a:highlight>
                <a:srgbClr val="FAFAFA"/>
              </a:highlight>
            </a:endParaRPr>
          </a:p>
          <a:p>
            <a:pPr indent="0" lvl="0" marL="457200" rtl="0" algn="l">
              <a:lnSpc>
                <a:spcPct val="100000"/>
              </a:lnSpc>
              <a:spcBef>
                <a:spcPts val="1000"/>
              </a:spcBef>
              <a:spcAft>
                <a:spcPts val="0"/>
              </a:spcAft>
              <a:buSzPts val="1800"/>
              <a:buNone/>
            </a:pPr>
            <a:r>
              <a:t/>
            </a:r>
            <a:endParaRPr b="0" sz="1200">
              <a:solidFill>
                <a:srgbClr val="555555"/>
              </a:solidFill>
              <a:highlight>
                <a:srgbClr val="FAFAFA"/>
              </a:highlight>
            </a:endParaRPr>
          </a:p>
          <a:p>
            <a:pPr indent="-304800" lvl="0" marL="457200" rtl="0" algn="l">
              <a:lnSpc>
                <a:spcPct val="100000"/>
              </a:lnSpc>
              <a:spcBef>
                <a:spcPts val="1000"/>
              </a:spcBef>
              <a:spcAft>
                <a:spcPts val="0"/>
              </a:spcAft>
              <a:buClr>
                <a:srgbClr val="555555"/>
              </a:buClr>
              <a:buSzPts val="1200"/>
              <a:buChar char="●"/>
            </a:pPr>
            <a:r>
              <a:rPr b="0" lang="en-US" sz="1200">
                <a:solidFill>
                  <a:srgbClr val="555555"/>
                </a:solidFill>
                <a:highlight>
                  <a:srgbClr val="FAFAFA"/>
                </a:highlight>
              </a:rPr>
              <a:t>Registration, app, organization. All good</a:t>
            </a:r>
            <a:endParaRPr b="0" sz="1200">
              <a:solidFill>
                <a:srgbClr val="555555"/>
              </a:solidFill>
              <a:highlight>
                <a:srgbClr val="FAFAFA"/>
              </a:highlight>
            </a:endParaRPr>
          </a:p>
          <a:p>
            <a:pPr indent="-304800" lvl="0" marL="457200" rtl="0" algn="l">
              <a:lnSpc>
                <a:spcPct val="100000"/>
              </a:lnSpc>
              <a:spcBef>
                <a:spcPts val="0"/>
              </a:spcBef>
              <a:spcAft>
                <a:spcPts val="0"/>
              </a:spcAft>
              <a:buClr>
                <a:srgbClr val="555555"/>
              </a:buClr>
              <a:buSzPts val="1200"/>
              <a:buChar char="●"/>
            </a:pPr>
            <a:r>
              <a:rPr b="0" lang="en-US" sz="1200">
                <a:solidFill>
                  <a:srgbClr val="555555"/>
                </a:solidFill>
                <a:highlight>
                  <a:srgbClr val="FFFFFF"/>
                </a:highlight>
              </a:rPr>
              <a:t>You run the program really well. The girls learned a lot. Appreciate the focus on the developing the skills and playing as a strong and collaborative team. The positive messaging to the girls from the coaches was so refreshing.</a:t>
            </a:r>
            <a:endParaRPr b="0" sz="1200">
              <a:solidFill>
                <a:srgbClr val="555555"/>
              </a:solidFill>
              <a:highlight>
                <a:srgbClr val="FFFFFF"/>
              </a:highlight>
            </a:endParaRPr>
          </a:p>
          <a:p>
            <a:pPr indent="-304800" lvl="0" marL="457200" rtl="0" algn="l">
              <a:lnSpc>
                <a:spcPct val="100000"/>
              </a:lnSpc>
              <a:spcBef>
                <a:spcPts val="0"/>
              </a:spcBef>
              <a:spcAft>
                <a:spcPts val="0"/>
              </a:spcAft>
              <a:buClr>
                <a:srgbClr val="555555"/>
              </a:buClr>
              <a:buSzPts val="1200"/>
              <a:buChar char="●"/>
            </a:pPr>
            <a:r>
              <a:rPr b="0" lang="en-US" sz="1200">
                <a:solidFill>
                  <a:srgbClr val="555555"/>
                </a:solidFill>
                <a:highlight>
                  <a:srgbClr val="FAFAFA"/>
                </a:highlight>
              </a:rPr>
              <a:t>Practice schedules.... I know gym time is tight, so I'm being picky, but we had so many Friday evening practices... would have been nice to be during the week instead of Friday :)</a:t>
            </a:r>
            <a:endParaRPr b="0" sz="1200">
              <a:solidFill>
                <a:srgbClr val="555555"/>
              </a:solidFill>
              <a:highlight>
                <a:srgbClr val="FAFAFA"/>
              </a:highlight>
            </a:endParaRPr>
          </a:p>
          <a:p>
            <a:pPr indent="0" lvl="0" marL="457200" rtl="0" algn="l">
              <a:lnSpc>
                <a:spcPct val="100000"/>
              </a:lnSpc>
              <a:spcBef>
                <a:spcPts val="1000"/>
              </a:spcBef>
              <a:spcAft>
                <a:spcPts val="0"/>
              </a:spcAft>
              <a:buSzPts val="1800"/>
              <a:buNone/>
            </a:pPr>
            <a:r>
              <a:t/>
            </a:r>
            <a:endParaRPr b="0" sz="1200">
              <a:solidFill>
                <a:srgbClr val="555555"/>
              </a:solidFill>
              <a:highlight>
                <a:srgbClr val="FAFAFA"/>
              </a:highlight>
            </a:endParaRPr>
          </a:p>
          <a:p>
            <a:pPr indent="-304800" lvl="0" marL="457200" rtl="0" algn="l">
              <a:lnSpc>
                <a:spcPct val="100000"/>
              </a:lnSpc>
              <a:spcBef>
                <a:spcPts val="1000"/>
              </a:spcBef>
              <a:spcAft>
                <a:spcPts val="0"/>
              </a:spcAft>
              <a:buClr>
                <a:srgbClr val="555555"/>
              </a:buClr>
              <a:buSzPts val="1200"/>
              <a:buChar char="●"/>
            </a:pPr>
            <a:r>
              <a:rPr b="0" lang="en-US" sz="1200">
                <a:solidFill>
                  <a:srgbClr val="555555"/>
                </a:solidFill>
                <a:highlight>
                  <a:srgbClr val="FAFAFA"/>
                </a:highlight>
              </a:rPr>
              <a:t>LOVE. thank you for offering the community/ in-house program. Not every player is competitive, and not every family can afford the travel rates. We LOVE that you provide a community / in-house team too. Thank you for being inclusive. Can I say LOVE one more time.</a:t>
            </a:r>
            <a:endParaRPr b="0" sz="1200">
              <a:solidFill>
                <a:srgbClr val="555555"/>
              </a:solidFill>
              <a:highlight>
                <a:srgbClr val="FAFAFA"/>
              </a:highlight>
            </a:endParaRPr>
          </a:p>
          <a:p>
            <a:pPr indent="-304800" lvl="0" marL="457200" rtl="0" algn="l">
              <a:lnSpc>
                <a:spcPct val="100000"/>
              </a:lnSpc>
              <a:spcBef>
                <a:spcPts val="0"/>
              </a:spcBef>
              <a:spcAft>
                <a:spcPts val="0"/>
              </a:spcAft>
              <a:buClr>
                <a:srgbClr val="555555"/>
              </a:buClr>
              <a:buSzPts val="1200"/>
              <a:buChar char="●"/>
            </a:pPr>
            <a:r>
              <a:rPr b="0" lang="en-US" sz="1200">
                <a:solidFill>
                  <a:srgbClr val="555555"/>
                </a:solidFill>
                <a:highlight>
                  <a:srgbClr val="FAFAFA"/>
                </a:highlight>
              </a:rPr>
              <a:t>Great program!</a:t>
            </a:r>
            <a:endParaRPr b="0" sz="1200">
              <a:solidFill>
                <a:srgbClr val="555555"/>
              </a:solidFill>
              <a:highlight>
                <a:srgbClr val="FAFAFA"/>
              </a:highlight>
            </a:endParaRPr>
          </a:p>
          <a:p>
            <a:pPr indent="-304800" lvl="0" marL="457200" rtl="0" algn="l">
              <a:lnSpc>
                <a:spcPct val="100000"/>
              </a:lnSpc>
              <a:spcBef>
                <a:spcPts val="0"/>
              </a:spcBef>
              <a:spcAft>
                <a:spcPts val="0"/>
              </a:spcAft>
              <a:buClr>
                <a:srgbClr val="555555"/>
              </a:buClr>
              <a:buSzPts val="1200"/>
              <a:buChar char="●"/>
            </a:pPr>
            <a:r>
              <a:rPr b="0" lang="en-US" sz="1200">
                <a:solidFill>
                  <a:srgbClr val="555555"/>
                </a:solidFill>
                <a:highlight>
                  <a:srgbClr val="FFFFFF"/>
                </a:highlight>
              </a:rPr>
              <a:t>Well organized.</a:t>
            </a:r>
            <a:endParaRPr b="0" sz="1200">
              <a:solidFill>
                <a:srgbClr val="555555"/>
              </a:solidFill>
              <a:highlight>
                <a:srgbClr val="FFFFFF"/>
              </a:highlight>
            </a:endParaRPr>
          </a:p>
          <a:p>
            <a:pPr indent="-304800" lvl="0" marL="457200" rtl="0" algn="l">
              <a:lnSpc>
                <a:spcPct val="100000"/>
              </a:lnSpc>
              <a:spcBef>
                <a:spcPts val="0"/>
              </a:spcBef>
              <a:spcAft>
                <a:spcPts val="0"/>
              </a:spcAft>
              <a:buClr>
                <a:srgbClr val="555555"/>
              </a:buClr>
              <a:buSzPts val="1200"/>
              <a:buChar char="●"/>
            </a:pPr>
            <a:r>
              <a:rPr b="0" lang="en-US" sz="1200">
                <a:solidFill>
                  <a:srgbClr val="555555"/>
                </a:solidFill>
                <a:highlight>
                  <a:srgbClr val="FFFFFF"/>
                </a:highlight>
              </a:rPr>
              <a:t>Great program. Just tournament scheduling was super last minute and then our scheduled game that was on Sports Engine apparently was a mistake? We all found out, family friends and players when we arrived for the game.</a:t>
            </a:r>
            <a:endParaRPr b="0" sz="1200">
              <a:solidFill>
                <a:srgbClr val="555555"/>
              </a:solidFill>
              <a:highlight>
                <a:srgbClr val="FFFFFF"/>
              </a:highlight>
            </a:endParaRPr>
          </a:p>
          <a:p>
            <a:pPr indent="-304800" lvl="0" marL="457200" rtl="0" algn="l">
              <a:lnSpc>
                <a:spcPct val="100000"/>
              </a:lnSpc>
              <a:spcBef>
                <a:spcPts val="0"/>
              </a:spcBef>
              <a:spcAft>
                <a:spcPts val="0"/>
              </a:spcAft>
              <a:buClr>
                <a:srgbClr val="555555"/>
              </a:buClr>
              <a:buSzPts val="1200"/>
              <a:buChar char="●"/>
            </a:pPr>
            <a:r>
              <a:rPr b="0" lang="en-US" sz="1200">
                <a:solidFill>
                  <a:srgbClr val="555555"/>
                </a:solidFill>
                <a:highlight>
                  <a:srgbClr val="FAFAFA"/>
                </a:highlight>
              </a:rPr>
              <a:t>Thank you for dedicating so much time/effort/energy into running a flawless program. The girls loved it.</a:t>
            </a:r>
            <a:endParaRPr b="0" sz="1200">
              <a:solidFill>
                <a:srgbClr val="555555"/>
              </a:solidFill>
              <a:highlight>
                <a:srgbClr val="FFFFFF"/>
              </a:highlight>
            </a:endParaRPr>
          </a:p>
        </p:txBody>
      </p:sp>
      <p:sp>
        <p:nvSpPr>
          <p:cNvPr id="208" name="Google Shape;208;g335dcef9aea_0_13"/>
          <p:cNvSpPr txBox="1"/>
          <p:nvPr>
            <p:ph type="title"/>
          </p:nvPr>
        </p:nvSpPr>
        <p:spPr>
          <a:xfrm>
            <a:off x="1322325" y="268356"/>
            <a:ext cx="7288200" cy="562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2800"/>
              <a:buNone/>
            </a:pPr>
            <a:r>
              <a:rPr lang="en-US"/>
              <a:t>In-house quotes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335dcef9aea_0_164"/>
          <p:cNvSpPr txBox="1"/>
          <p:nvPr>
            <p:ph type="title"/>
          </p:nvPr>
        </p:nvSpPr>
        <p:spPr>
          <a:xfrm>
            <a:off x="1322387" y="268287"/>
            <a:ext cx="7288200" cy="969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0000"/>
              </a:buClr>
              <a:buSzPts val="4400"/>
              <a:buFont typeface="Arial"/>
              <a:buNone/>
            </a:pPr>
            <a:r>
              <a:rPr lang="en-US" sz="4400"/>
              <a:t>Financial Updates</a:t>
            </a:r>
            <a:endParaRPr/>
          </a:p>
        </p:txBody>
      </p:sp>
      <p:sp>
        <p:nvSpPr>
          <p:cNvPr id="215" name="Google Shape;215;g335dcef9aea_0_164"/>
          <p:cNvSpPr txBox="1"/>
          <p:nvPr/>
        </p:nvSpPr>
        <p:spPr>
          <a:xfrm>
            <a:off x="10372725" y="6356350"/>
            <a:ext cx="9873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900"/>
              <a:buFont typeface="Arial"/>
              <a:buNone/>
            </a:pPr>
            <a:fld id="{00000000-1234-1234-1234-123412341234}" type="slidenum">
              <a:rPr b="0" i="0" lang="en-US" sz="900" u="none" cap="none" strike="noStrike">
                <a:solidFill>
                  <a:srgbClr val="898989"/>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216" name="Google Shape;216;g335dcef9aea_0_164"/>
          <p:cNvSpPr txBox="1"/>
          <p:nvPr/>
        </p:nvSpPr>
        <p:spPr>
          <a:xfrm>
            <a:off x="622950" y="1792475"/>
            <a:ext cx="10031400" cy="5202600"/>
          </a:xfrm>
          <a:prstGeom prst="rect">
            <a:avLst/>
          </a:prstGeom>
          <a:noFill/>
          <a:ln>
            <a:noFill/>
          </a:ln>
        </p:spPr>
        <p:txBody>
          <a:bodyPr anchorCtr="0" anchor="t" bIns="91425" lIns="91425" spcFirstLastPara="1" rIns="91425" wrap="square" tIns="91425">
            <a:spAutoFit/>
          </a:bodyPr>
          <a:lstStyle/>
          <a:p>
            <a:pPr indent="-4064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Transitioning Account Ownership</a:t>
            </a:r>
            <a:endParaRPr b="0" i="0" sz="28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4064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Good Cash on-hand</a:t>
            </a:r>
            <a:endParaRPr b="0" i="0" sz="28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4064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Exploring investments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sng" cap="none" strike="noStrike">
                <a:solidFill>
                  <a:srgbClr val="000000"/>
                </a:solidFill>
                <a:latin typeface="Arial"/>
                <a:ea typeface="Arial"/>
                <a:cs typeface="Arial"/>
                <a:sym typeface="Arial"/>
              </a:rPr>
              <a:t>Overall</a:t>
            </a:r>
            <a:endParaRPr b="0" i="0" sz="2800" u="sng" cap="none" strike="noStrike">
              <a:solidFill>
                <a:srgbClr val="000000"/>
              </a:solidFill>
              <a:latin typeface="Arial"/>
              <a:ea typeface="Arial"/>
              <a:cs typeface="Arial"/>
              <a:sym typeface="Arial"/>
            </a:endParaRPr>
          </a:p>
          <a:p>
            <a:pPr indent="-393700" lvl="0" marL="457200" marR="0" rtl="0" algn="l">
              <a:lnSpc>
                <a:spcPct val="100000"/>
              </a:lnSpc>
              <a:spcBef>
                <a:spcPts val="0"/>
              </a:spcBef>
              <a:spcAft>
                <a:spcPts val="0"/>
              </a:spcAft>
              <a:buClr>
                <a:srgbClr val="000000"/>
              </a:buClr>
              <a:buSzPts val="2600"/>
              <a:buFont typeface="Arial"/>
              <a:buChar char="❏"/>
            </a:pPr>
            <a:r>
              <a:rPr b="0" i="0" lang="en-US" sz="2600" u="none" cap="none" strike="noStrike">
                <a:solidFill>
                  <a:srgbClr val="000000"/>
                </a:solidFill>
                <a:latin typeface="Arial"/>
                <a:ea typeface="Arial"/>
                <a:cs typeface="Arial"/>
                <a:sym typeface="Arial"/>
              </a:rPr>
              <a:t>Similar YoY</a:t>
            </a:r>
            <a:endParaRPr b="0" i="0" sz="2600" u="none" cap="none" strike="noStrike">
              <a:solidFill>
                <a:srgbClr val="000000"/>
              </a:solidFill>
              <a:latin typeface="Arial"/>
              <a:ea typeface="Arial"/>
              <a:cs typeface="Arial"/>
              <a:sym typeface="Arial"/>
            </a:endParaRPr>
          </a:p>
          <a:p>
            <a:pPr indent="-393700" lvl="0" marL="457200" marR="0" rtl="0" algn="l">
              <a:lnSpc>
                <a:spcPct val="100000"/>
              </a:lnSpc>
              <a:spcBef>
                <a:spcPts val="0"/>
              </a:spcBef>
              <a:spcAft>
                <a:spcPts val="0"/>
              </a:spcAft>
              <a:buClr>
                <a:srgbClr val="000000"/>
              </a:buClr>
              <a:buSzPts val="2600"/>
              <a:buFont typeface="Arial"/>
              <a:buChar char="❏"/>
            </a:pPr>
            <a:r>
              <a:rPr b="0" i="0" lang="en-US" sz="2600" u="none" cap="none" strike="noStrike">
                <a:solidFill>
                  <a:srgbClr val="000000"/>
                </a:solidFill>
                <a:latin typeface="Arial"/>
                <a:ea typeface="Arial"/>
                <a:cs typeface="Arial"/>
                <a:sym typeface="Arial"/>
              </a:rPr>
              <a:t>Boys Travel income/expense up due to more teams  </a:t>
            </a:r>
            <a:endParaRPr b="0" i="0" sz="2600" u="none" cap="none" strike="noStrike">
              <a:solidFill>
                <a:srgbClr val="000000"/>
              </a:solidFill>
              <a:latin typeface="Arial"/>
              <a:ea typeface="Arial"/>
              <a:cs typeface="Arial"/>
              <a:sym typeface="Arial"/>
            </a:endParaRPr>
          </a:p>
          <a:p>
            <a:pPr indent="-393700" lvl="0" marL="457200" marR="0" rtl="0" algn="l">
              <a:lnSpc>
                <a:spcPct val="100000"/>
              </a:lnSpc>
              <a:spcBef>
                <a:spcPts val="0"/>
              </a:spcBef>
              <a:spcAft>
                <a:spcPts val="0"/>
              </a:spcAft>
              <a:buClr>
                <a:srgbClr val="000000"/>
              </a:buClr>
              <a:buSzPts val="2600"/>
              <a:buFont typeface="Arial"/>
              <a:buChar char="❏"/>
            </a:pPr>
            <a:r>
              <a:rPr b="0" i="0" lang="en-US" sz="2600" u="none" cap="none" strike="noStrike">
                <a:solidFill>
                  <a:srgbClr val="000000"/>
                </a:solidFill>
                <a:latin typeface="Arial"/>
                <a:ea typeface="Arial"/>
                <a:cs typeface="Arial"/>
                <a:sym typeface="Arial"/>
              </a:rPr>
              <a:t>Girls travel income down, expenses down</a:t>
            </a:r>
            <a:endParaRPr b="0" i="0" sz="2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335dcef9aea_0_188"/>
          <p:cNvSpPr txBox="1"/>
          <p:nvPr>
            <p:ph type="title"/>
          </p:nvPr>
        </p:nvSpPr>
        <p:spPr>
          <a:xfrm>
            <a:off x="1322387" y="268287"/>
            <a:ext cx="7288200" cy="969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0000"/>
              </a:buClr>
              <a:buSzPts val="4400"/>
              <a:buFont typeface="Arial"/>
              <a:buNone/>
            </a:pPr>
            <a:r>
              <a:rPr lang="en-US" sz="4400"/>
              <a:t>Other Season Notes</a:t>
            </a:r>
            <a:endParaRPr/>
          </a:p>
        </p:txBody>
      </p:sp>
      <p:sp>
        <p:nvSpPr>
          <p:cNvPr id="223" name="Google Shape;223;g335dcef9aea_0_188"/>
          <p:cNvSpPr txBox="1"/>
          <p:nvPr/>
        </p:nvSpPr>
        <p:spPr>
          <a:xfrm>
            <a:off x="10372725" y="6356350"/>
            <a:ext cx="9873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900"/>
              <a:buFont typeface="Arial"/>
              <a:buNone/>
            </a:pPr>
            <a:fld id="{00000000-1234-1234-1234-123412341234}" type="slidenum">
              <a:rPr b="0" i="0" lang="en-US" sz="900" u="none" cap="none" strike="noStrike">
                <a:solidFill>
                  <a:srgbClr val="898989"/>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224" name="Google Shape;224;g335dcef9aea_0_188"/>
          <p:cNvSpPr txBox="1"/>
          <p:nvPr/>
        </p:nvSpPr>
        <p:spPr>
          <a:xfrm>
            <a:off x="622950" y="1792475"/>
            <a:ext cx="7746000" cy="3201600"/>
          </a:xfrm>
          <a:prstGeom prst="rect">
            <a:avLst/>
          </a:prstGeom>
          <a:noFill/>
          <a:ln>
            <a:noFill/>
          </a:ln>
        </p:spPr>
        <p:txBody>
          <a:bodyPr anchorCtr="0" anchor="t" bIns="91425" lIns="91425" spcFirstLastPara="1" rIns="91425" wrap="square" tIns="91425">
            <a:spAutoFit/>
          </a:bodyPr>
          <a:lstStyle/>
          <a:p>
            <a:pPr indent="-4064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Shoe Drive - Exceeded Expectations</a:t>
            </a:r>
            <a:endParaRPr b="0" i="0" sz="2800" u="none" cap="none" strike="noStrike">
              <a:solidFill>
                <a:srgbClr val="000000"/>
              </a:solidFill>
              <a:latin typeface="Arial"/>
              <a:ea typeface="Arial"/>
              <a:cs typeface="Arial"/>
              <a:sym typeface="Arial"/>
            </a:endParaRPr>
          </a:p>
          <a:p>
            <a:pPr indent="-4064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Discussion: Other donations (balls, clothing, etc.) </a:t>
            </a:r>
            <a:endParaRPr b="0" i="0" sz="28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4064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Weather / School Closures (late Feb)</a:t>
            </a:r>
            <a:endParaRPr b="0" i="0" sz="28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4064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Teams participating in Varsity games  </a:t>
            </a:r>
            <a:endParaRPr b="0" i="0" sz="2800" u="none" cap="none" strike="noStrike">
              <a:solidFill>
                <a:srgbClr val="000000"/>
              </a:solidFill>
              <a:latin typeface="Arial"/>
              <a:ea typeface="Arial"/>
              <a:cs typeface="Arial"/>
              <a:sym typeface="Arial"/>
            </a:endParaRPr>
          </a:p>
        </p:txBody>
      </p:sp>
      <p:pic>
        <p:nvPicPr>
          <p:cNvPr id="225" name="Google Shape;225;g335dcef9aea_0_188" title="IMG_7885.jpeg"/>
          <p:cNvPicPr preferRelativeResize="0"/>
          <p:nvPr/>
        </p:nvPicPr>
        <p:blipFill rotWithShape="1">
          <a:blip r:embed="rId3">
            <a:alphaModFix/>
          </a:blip>
          <a:srcRect b="0" l="0" r="0" t="0"/>
          <a:stretch/>
        </p:blipFill>
        <p:spPr>
          <a:xfrm rot="-5400000">
            <a:off x="7821825" y="1876763"/>
            <a:ext cx="4377636" cy="328322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C41BD"/>
            </a:gs>
            <a:gs pos="100000">
              <a:srgbClr val="682261"/>
            </a:gs>
          </a:gsLst>
          <a:lin ang="5400012" scaled="0"/>
        </a:gradFill>
      </p:bgPr>
    </p:bg>
    <p:spTree>
      <p:nvGrpSpPr>
        <p:cNvPr id="230" name="Shape 230"/>
        <p:cNvGrpSpPr/>
        <p:nvPr/>
      </p:nvGrpSpPr>
      <p:grpSpPr>
        <a:xfrm>
          <a:off x="0" y="0"/>
          <a:ext cx="0" cy="0"/>
          <a:chOff x="0" y="0"/>
          <a:chExt cx="0" cy="0"/>
        </a:xfrm>
      </p:grpSpPr>
      <p:sp>
        <p:nvSpPr>
          <p:cNvPr id="231" name="Google Shape;231;g33fc07ae755_0_50"/>
          <p:cNvSpPr txBox="1"/>
          <p:nvPr>
            <p:ph type="title"/>
          </p:nvPr>
        </p:nvSpPr>
        <p:spPr>
          <a:xfrm>
            <a:off x="4108344" y="3330575"/>
            <a:ext cx="7275600" cy="3200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00"/>
              </a:buClr>
              <a:buSzPts val="3600"/>
              <a:buFont typeface="Arial"/>
              <a:buNone/>
            </a:pPr>
            <a:r>
              <a:rPr lang="en-US" sz="4800">
                <a:solidFill>
                  <a:schemeClr val="lt1"/>
                </a:solidFill>
              </a:rPr>
              <a:t>Girls Tournament Recap</a:t>
            </a:r>
            <a:endParaRPr sz="4800">
              <a:solidFill>
                <a:schemeClr val="l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C41BD"/>
            </a:gs>
            <a:gs pos="100000">
              <a:srgbClr val="682261"/>
            </a:gs>
          </a:gsLst>
          <a:lin ang="5400012" scaled="0"/>
        </a:gradFill>
      </p:bgPr>
    </p:bg>
    <p:spTree>
      <p:nvGrpSpPr>
        <p:cNvPr id="236" name="Shape 236"/>
        <p:cNvGrpSpPr/>
        <p:nvPr/>
      </p:nvGrpSpPr>
      <p:grpSpPr>
        <a:xfrm>
          <a:off x="0" y="0"/>
          <a:ext cx="0" cy="0"/>
          <a:chOff x="0" y="0"/>
          <a:chExt cx="0" cy="0"/>
        </a:xfrm>
      </p:grpSpPr>
      <p:sp>
        <p:nvSpPr>
          <p:cNvPr id="237" name="Google Shape;237;g33fc07ae755_0_55"/>
          <p:cNvSpPr txBox="1"/>
          <p:nvPr>
            <p:ph type="title"/>
          </p:nvPr>
        </p:nvSpPr>
        <p:spPr>
          <a:xfrm>
            <a:off x="4108344" y="3330575"/>
            <a:ext cx="7275600" cy="3200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00"/>
              </a:buClr>
              <a:buSzPts val="3600"/>
              <a:buFont typeface="Arial"/>
              <a:buNone/>
            </a:pPr>
            <a:r>
              <a:rPr lang="en-US" sz="4800">
                <a:solidFill>
                  <a:schemeClr val="lt1"/>
                </a:solidFill>
              </a:rPr>
              <a:t>2025-2026 Tournament Dates</a:t>
            </a:r>
            <a:endParaRPr sz="4800">
              <a:solidFill>
                <a:schemeClr val="l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C41BD"/>
            </a:gs>
            <a:gs pos="100000">
              <a:srgbClr val="682261"/>
            </a:gs>
          </a:gsLst>
          <a:lin ang="5400012" scaled="0"/>
        </a:gradFill>
      </p:bgPr>
    </p:bg>
    <p:spTree>
      <p:nvGrpSpPr>
        <p:cNvPr id="242" name="Shape 242"/>
        <p:cNvGrpSpPr/>
        <p:nvPr/>
      </p:nvGrpSpPr>
      <p:grpSpPr>
        <a:xfrm>
          <a:off x="0" y="0"/>
          <a:ext cx="0" cy="0"/>
          <a:chOff x="0" y="0"/>
          <a:chExt cx="0" cy="0"/>
        </a:xfrm>
      </p:grpSpPr>
      <p:sp>
        <p:nvSpPr>
          <p:cNvPr id="243" name="Google Shape;243;g335dcef9aea_0_254"/>
          <p:cNvSpPr txBox="1"/>
          <p:nvPr>
            <p:ph type="title"/>
          </p:nvPr>
        </p:nvSpPr>
        <p:spPr>
          <a:xfrm>
            <a:off x="4108344" y="3330575"/>
            <a:ext cx="7275600" cy="3200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00"/>
              </a:buClr>
              <a:buSzPts val="3600"/>
              <a:buFont typeface="Arial"/>
              <a:buNone/>
            </a:pPr>
            <a:r>
              <a:rPr lang="en-US" sz="4800">
                <a:solidFill>
                  <a:schemeClr val="lt1"/>
                </a:solidFill>
              </a:rPr>
              <a:t>Donations</a:t>
            </a:r>
            <a:endParaRPr sz="4800">
              <a:solidFill>
                <a:schemeClr val="l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335dcef9aea_0_226"/>
          <p:cNvSpPr txBox="1"/>
          <p:nvPr>
            <p:ph type="title"/>
          </p:nvPr>
        </p:nvSpPr>
        <p:spPr>
          <a:xfrm>
            <a:off x="1322387" y="268287"/>
            <a:ext cx="7288200" cy="9699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rgbClr val="000000"/>
              </a:buClr>
              <a:buSzPct val="100000"/>
              <a:buFont typeface="Arial"/>
              <a:buNone/>
            </a:pPr>
            <a:r>
              <a:rPr lang="en-US" sz="4400"/>
              <a:t>Donations / Scholarship Review </a:t>
            </a:r>
            <a:endParaRPr/>
          </a:p>
        </p:txBody>
      </p:sp>
      <p:sp>
        <p:nvSpPr>
          <p:cNvPr id="250" name="Google Shape;250;g335dcef9aea_0_226"/>
          <p:cNvSpPr txBox="1"/>
          <p:nvPr/>
        </p:nvSpPr>
        <p:spPr>
          <a:xfrm>
            <a:off x="10372725" y="6356350"/>
            <a:ext cx="9873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900"/>
              <a:buFont typeface="Arial"/>
              <a:buNone/>
            </a:pPr>
            <a:fld id="{00000000-1234-1234-1234-123412341234}" type="slidenum">
              <a:rPr b="0" i="0" lang="en-US" sz="900" u="none" cap="none" strike="noStrike">
                <a:solidFill>
                  <a:srgbClr val="898989"/>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251" name="Google Shape;251;g335dcef9aea_0_226"/>
          <p:cNvSpPr txBox="1"/>
          <p:nvPr/>
        </p:nvSpPr>
        <p:spPr>
          <a:xfrm>
            <a:off x="220300" y="1792475"/>
            <a:ext cx="8548800" cy="3632700"/>
          </a:xfrm>
          <a:prstGeom prst="rect">
            <a:avLst/>
          </a:prstGeom>
          <a:noFill/>
          <a:ln>
            <a:noFill/>
          </a:ln>
        </p:spPr>
        <p:txBody>
          <a:bodyPr anchorCtr="0" anchor="t" bIns="91425" lIns="91425" spcFirstLastPara="1" rIns="91425" wrap="square" tIns="91425">
            <a:spAutoFit/>
          </a:bodyPr>
          <a:lstStyle/>
          <a:p>
            <a:pPr indent="-4064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Chaska Bash - 2 registrations: APPROVED</a:t>
            </a:r>
            <a:endParaRPr b="0" i="0" sz="2800" u="none" cap="none" strike="noStrike">
              <a:solidFill>
                <a:srgbClr val="000000"/>
              </a:solidFill>
              <a:latin typeface="Arial"/>
              <a:ea typeface="Arial"/>
              <a:cs typeface="Arial"/>
              <a:sym typeface="Arial"/>
            </a:endParaRPr>
          </a:p>
          <a:p>
            <a:pPr indent="-4064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Chaska Girls HS support: Previously APPROVED</a:t>
            </a:r>
            <a:endParaRPr b="0" i="0" sz="2800" u="none" cap="none" strike="noStrike">
              <a:solidFill>
                <a:srgbClr val="000000"/>
              </a:solidFill>
              <a:latin typeface="Arial"/>
              <a:ea typeface="Arial"/>
              <a:cs typeface="Arial"/>
              <a:sym typeface="Arial"/>
            </a:endParaRPr>
          </a:p>
          <a:p>
            <a:pPr indent="-4064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Senior Party $500: APPROVED </a:t>
            </a:r>
            <a:endParaRPr b="0" i="0" sz="28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4064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Scholarship Committee: request for two people to help read / review and a rank CAYBBA Scholarship applications:  Herzog, Williams, Tenwinkel </a:t>
            </a:r>
            <a:endParaRPr b="0" i="0" sz="2800" u="none" cap="none" strike="noStrike">
              <a:solidFill>
                <a:srgbClr val="000000"/>
              </a:solidFill>
              <a:latin typeface="Arial"/>
              <a:ea typeface="Arial"/>
              <a:cs typeface="Arial"/>
              <a:sym typeface="Arial"/>
            </a:endParaRPr>
          </a:p>
        </p:txBody>
      </p:sp>
      <p:pic>
        <p:nvPicPr>
          <p:cNvPr id="252" name="Google Shape;252;g335dcef9aea_0_226"/>
          <p:cNvPicPr preferRelativeResize="0"/>
          <p:nvPr/>
        </p:nvPicPr>
        <p:blipFill rotWithShape="1">
          <a:blip r:embed="rId3">
            <a:alphaModFix/>
          </a:blip>
          <a:srcRect b="0" l="0" r="0" t="7570"/>
          <a:stretch/>
        </p:blipFill>
        <p:spPr>
          <a:xfrm>
            <a:off x="8974848" y="268275"/>
            <a:ext cx="3217150" cy="644537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C41BD"/>
            </a:gs>
            <a:gs pos="100000">
              <a:srgbClr val="682261"/>
            </a:gs>
          </a:gsLst>
          <a:lin ang="5400012" scaled="0"/>
        </a:gradFill>
      </p:bgPr>
    </p:bg>
    <p:spTree>
      <p:nvGrpSpPr>
        <p:cNvPr id="257" name="Shape 257"/>
        <p:cNvGrpSpPr/>
        <p:nvPr/>
      </p:nvGrpSpPr>
      <p:grpSpPr>
        <a:xfrm>
          <a:off x="0" y="0"/>
          <a:ext cx="0" cy="0"/>
          <a:chOff x="0" y="0"/>
          <a:chExt cx="0" cy="0"/>
        </a:xfrm>
      </p:grpSpPr>
      <p:sp>
        <p:nvSpPr>
          <p:cNvPr id="258" name="Google Shape;258;g335dcef9aea_0_372"/>
          <p:cNvSpPr txBox="1"/>
          <p:nvPr>
            <p:ph type="title"/>
          </p:nvPr>
        </p:nvSpPr>
        <p:spPr>
          <a:xfrm>
            <a:off x="4108344" y="3330575"/>
            <a:ext cx="7275600" cy="3200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00"/>
              </a:buClr>
              <a:buSzPts val="3600"/>
              <a:buFont typeface="Arial"/>
              <a:buNone/>
            </a:pPr>
            <a:r>
              <a:rPr lang="en-US" sz="4800">
                <a:solidFill>
                  <a:schemeClr val="lt1"/>
                </a:solidFill>
              </a:rPr>
              <a:t>Other Organizational Feedback </a:t>
            </a:r>
            <a:endParaRPr sz="48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g2fa0ac0d70b_0_142"/>
          <p:cNvSpPr txBox="1"/>
          <p:nvPr/>
        </p:nvSpPr>
        <p:spPr>
          <a:xfrm>
            <a:off x="10372725" y="6356350"/>
            <a:ext cx="9873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900"/>
              <a:buFont typeface="Arial"/>
              <a:buNone/>
            </a:pPr>
            <a:fld id="{00000000-1234-1234-1234-123412341234}" type="slidenum">
              <a:rPr b="0" i="0" lang="en-US" sz="900" u="none" cap="none" strike="noStrike">
                <a:solidFill>
                  <a:srgbClr val="898989"/>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graphicFrame>
        <p:nvGraphicFramePr>
          <p:cNvPr id="60" name="Google Shape;60;g2fa0ac0d70b_0_142"/>
          <p:cNvGraphicFramePr/>
          <p:nvPr/>
        </p:nvGraphicFramePr>
        <p:xfrm>
          <a:off x="484525" y="614175"/>
          <a:ext cx="3000000" cy="3000000"/>
        </p:xfrm>
        <a:graphic>
          <a:graphicData uri="http://schemas.openxmlformats.org/drawingml/2006/table">
            <a:tbl>
              <a:tblPr>
                <a:noFill/>
                <a:tableStyleId>{5FC6D74F-8281-498B-8508-50F0419A7F7A}</a:tableStyleId>
              </a:tblPr>
              <a:tblGrid>
                <a:gridCol w="2025550"/>
                <a:gridCol w="1698725"/>
                <a:gridCol w="1938950"/>
                <a:gridCol w="1938950"/>
                <a:gridCol w="1938950"/>
                <a:gridCol w="1498400"/>
              </a:tblGrid>
              <a:tr h="4008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highlight>
                          <a:schemeClr val="lt1"/>
                        </a:highlight>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highlight>
                            <a:schemeClr val="lt1"/>
                          </a:highlight>
                        </a:rPr>
                        <a:t>‘23-24</a:t>
                      </a:r>
                      <a:endParaRPr sz="1400" u="none" cap="none" strike="noStrike">
                        <a:highlight>
                          <a:schemeClr val="lt1"/>
                        </a:highlight>
                      </a:endParaRPr>
                    </a:p>
                  </a:txBody>
                  <a:tcPr marT="91425" marB="91425" marR="91425" marL="91425">
                    <a:lnR cap="flat" cmpd="sng" w="2857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highlight>
                            <a:schemeClr val="lt1"/>
                          </a:highlight>
                        </a:rPr>
                        <a:t>‘24-25</a:t>
                      </a:r>
                      <a:endParaRPr b="1" sz="1400" u="none" cap="none" strike="noStrike">
                        <a:highlight>
                          <a:schemeClr val="lt1"/>
                        </a:highligh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highlight>
                            <a:schemeClr val="lt1"/>
                          </a:highlight>
                        </a:rPr>
                        <a:t>‘25-26</a:t>
                      </a:r>
                      <a:endParaRPr sz="1400" u="none" cap="none" strike="noStrike">
                        <a:highlight>
                          <a:schemeClr val="lt1"/>
                        </a:highlight>
                      </a:endParaRPr>
                    </a:p>
                  </a:txBody>
                  <a:tcPr marT="91425" marB="91425" marR="91425" marL="91425">
                    <a:lnL cap="flat" cmpd="sng" w="2857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highlight>
                            <a:schemeClr val="lt1"/>
                          </a:highlight>
                        </a:rPr>
                        <a:t>‘26-27</a:t>
                      </a:r>
                      <a:endParaRPr sz="1400" u="none" cap="none" strike="noStrike">
                        <a:highlight>
                          <a:schemeClr val="lt1"/>
                        </a:high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highlight>
                            <a:schemeClr val="lt1"/>
                          </a:highlight>
                        </a:rPr>
                        <a:t>‘27-28</a:t>
                      </a:r>
                      <a:endParaRPr sz="1400" u="none" cap="none" strike="noStrike">
                        <a:highlight>
                          <a:schemeClr val="lt1"/>
                        </a:high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solidFill>
                      <a:schemeClr val="lt1"/>
                    </a:solidFill>
                  </a:tcPr>
                </a:tc>
              </a:tr>
              <a:tr h="238950">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President</a:t>
                      </a:r>
                      <a:endParaRPr sz="1300" u="none" cap="none" strike="noStrike">
                        <a:highlight>
                          <a:schemeClr val="lt1"/>
                        </a:highlight>
                      </a:endParaRPr>
                    </a:p>
                  </a:txBody>
                  <a:tcPr marT="19050" marB="19050" marR="28575" marL="28575" anchor="b">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Olson / Herzog</a:t>
                      </a:r>
                      <a:endParaRPr sz="1300" u="none" cap="none" strike="noStrike">
                        <a:highlight>
                          <a:schemeClr val="lt1"/>
                        </a:highlight>
                      </a:endParaRPr>
                    </a:p>
                  </a:txBody>
                  <a:tcPr marT="19050" marB="19050" marR="28575" marL="28575" anchor="b">
                    <a:lnR cap="flat" cmpd="sng" w="28575">
                      <a:solidFill>
                        <a:srgbClr val="9E9E9E"/>
                      </a:solidFill>
                      <a:prstDash val="solid"/>
                      <a:round/>
                      <a:headEnd len="sm" w="sm" type="none"/>
                      <a:tailEnd len="sm" w="sm" type="none"/>
                    </a:lnR>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Herzog</a:t>
                      </a:r>
                      <a:endParaRPr sz="1300" u="none" cap="none" strike="noStrike">
                        <a:highlight>
                          <a:schemeClr val="lt1"/>
                        </a:highlight>
                      </a:endParaRPr>
                    </a:p>
                  </a:txBody>
                  <a:tcPr marT="19050" marB="19050" marR="28575" marL="28575" anchor="b">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Herzog</a:t>
                      </a:r>
                      <a:endParaRPr sz="1300" u="none" cap="none" strike="noStrike">
                        <a:highlight>
                          <a:schemeClr val="lt1"/>
                        </a:highlight>
                      </a:endParaRPr>
                    </a:p>
                  </a:txBody>
                  <a:tcPr marT="19050" marB="19050" marR="28575" marL="28575" anchor="b">
                    <a:lnL cap="flat" cmpd="sng" w="28575">
                      <a:solidFill>
                        <a:srgbClr val="9E9E9E"/>
                      </a:solidFill>
                      <a:prstDash val="solid"/>
                      <a:round/>
                      <a:headEnd len="sm" w="sm" type="none"/>
                      <a:tailEnd len="sm" w="sm" type="none"/>
                    </a:lnL>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(Election June ‘26)</a:t>
                      </a:r>
                      <a:endParaRPr sz="1300" u="none" cap="none" strike="noStrike">
                        <a:highlight>
                          <a:schemeClr val="lt1"/>
                        </a:highlight>
                      </a:endParaRPr>
                    </a:p>
                  </a:txBody>
                  <a:tcPr marT="19050" marB="19050" marR="28575" marL="28575" anchor="b">
                    <a:solidFill>
                      <a:schemeClr val="lt1"/>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highlight>
                          <a:schemeClr val="lt1"/>
                        </a:highlight>
                      </a:endParaRPr>
                    </a:p>
                  </a:txBody>
                  <a:tcPr marT="19050" marB="19050" marR="28575" marL="28575" anchor="b">
                    <a:solidFill>
                      <a:schemeClr val="lt1"/>
                    </a:solidFill>
                  </a:tcPr>
                </a:tc>
              </a:tr>
              <a:tr h="238950">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Vice President</a:t>
                      </a:r>
                      <a:endParaRPr sz="1300" u="none" cap="none" strike="noStrike">
                        <a:highlight>
                          <a:schemeClr val="lt1"/>
                        </a:highlight>
                      </a:endParaRPr>
                    </a:p>
                  </a:txBody>
                  <a:tcPr marT="19050" marB="19050" marR="28575" marL="28575" anchor="b">
                    <a:solidFill>
                      <a:schemeClr val="lt1"/>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highlight>
                          <a:schemeClr val="lt1"/>
                        </a:highlight>
                      </a:endParaRPr>
                    </a:p>
                  </a:txBody>
                  <a:tcPr marT="19050" marB="19050" marR="28575" marL="28575" anchor="b">
                    <a:lnR cap="flat" cmpd="sng" w="28575">
                      <a:solidFill>
                        <a:srgbClr val="9E9E9E"/>
                      </a:solidFill>
                      <a:prstDash val="solid"/>
                      <a:round/>
                      <a:headEnd len="sm" w="sm" type="none"/>
                      <a:tailEnd len="sm" w="sm" type="none"/>
                    </a:lnR>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Riggs</a:t>
                      </a:r>
                      <a:endParaRPr sz="1300" u="none" cap="none" strike="noStrike">
                        <a:highlight>
                          <a:schemeClr val="lt1"/>
                        </a:highlight>
                      </a:endParaRPr>
                    </a:p>
                  </a:txBody>
                  <a:tcPr marT="19050" marB="19050" marR="28575" marL="28575" anchor="b">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Riggs</a:t>
                      </a:r>
                      <a:endParaRPr sz="1300" u="none" cap="none" strike="noStrike">
                        <a:highlight>
                          <a:schemeClr val="lt1"/>
                        </a:highlight>
                      </a:endParaRPr>
                    </a:p>
                  </a:txBody>
                  <a:tcPr marT="19050" marB="19050" marR="28575" marL="28575" anchor="b">
                    <a:lnL cap="flat" cmpd="sng" w="28575">
                      <a:solidFill>
                        <a:srgbClr val="9E9E9E"/>
                      </a:solidFill>
                      <a:prstDash val="solid"/>
                      <a:round/>
                      <a:headEnd len="sm" w="sm" type="none"/>
                      <a:tailEnd len="sm" w="sm" type="none"/>
                    </a:lnL>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Riggs</a:t>
                      </a:r>
                      <a:endParaRPr sz="1300" u="none" cap="none" strike="noStrike">
                        <a:highlight>
                          <a:schemeClr val="lt1"/>
                        </a:highlight>
                      </a:endParaRPr>
                    </a:p>
                  </a:txBody>
                  <a:tcPr marT="19050" marB="19050" marR="28575" marL="28575" anchor="b">
                    <a:solidFill>
                      <a:schemeClr val="lt1"/>
                    </a:solidFill>
                  </a:tcPr>
                </a:tc>
                <a:tc>
                  <a:txBody>
                    <a:bodyPr/>
                    <a:lstStyle/>
                    <a:p>
                      <a:pPr indent="0" lvl="0" marL="0" marR="0" rtl="0" algn="l">
                        <a:lnSpc>
                          <a:spcPct val="115000"/>
                        </a:lnSpc>
                        <a:spcBef>
                          <a:spcPts val="0"/>
                        </a:spcBef>
                        <a:spcAft>
                          <a:spcPts val="0"/>
                        </a:spcAft>
                        <a:buClr>
                          <a:schemeClr val="dk1"/>
                        </a:buClr>
                        <a:buSzPts val="1300"/>
                        <a:buFont typeface="Arial"/>
                        <a:buNone/>
                      </a:pPr>
                      <a:r>
                        <a:rPr lang="en-US" sz="1300" u="none" cap="none" strike="noStrike">
                          <a:solidFill>
                            <a:schemeClr val="dk1"/>
                          </a:solidFill>
                          <a:highlight>
                            <a:schemeClr val="lt1"/>
                          </a:highlight>
                        </a:rPr>
                        <a:t>(Election June ‘27)</a:t>
                      </a:r>
                      <a:endParaRPr i="1" sz="1300" u="none" cap="none" strike="noStrike">
                        <a:highlight>
                          <a:schemeClr val="lt1"/>
                        </a:highlight>
                      </a:endParaRPr>
                    </a:p>
                  </a:txBody>
                  <a:tcPr marT="19050" marB="19050" marR="28575" marL="28575" anchor="b">
                    <a:solidFill>
                      <a:schemeClr val="lt1"/>
                    </a:solidFill>
                  </a:tcPr>
                </a:tc>
              </a:tr>
              <a:tr h="238950">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Treasurer</a:t>
                      </a:r>
                      <a:endParaRPr sz="1300" u="none" cap="none" strike="noStrike">
                        <a:highlight>
                          <a:schemeClr val="lt1"/>
                        </a:highlight>
                      </a:endParaRPr>
                    </a:p>
                  </a:txBody>
                  <a:tcPr marT="19050" marB="19050" marR="28575" marL="28575" anchor="b">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Middendorf</a:t>
                      </a:r>
                      <a:endParaRPr sz="1300" u="none" cap="none" strike="noStrike">
                        <a:highlight>
                          <a:schemeClr val="lt1"/>
                        </a:highlight>
                      </a:endParaRPr>
                    </a:p>
                  </a:txBody>
                  <a:tcPr marT="19050" marB="19050" marR="28575" marL="28575" anchor="b">
                    <a:lnR cap="flat" cmpd="sng" w="28575">
                      <a:solidFill>
                        <a:srgbClr val="9E9E9E"/>
                      </a:solidFill>
                      <a:prstDash val="solid"/>
                      <a:round/>
                      <a:headEnd len="sm" w="sm" type="none"/>
                      <a:tailEnd len="sm" w="sm" type="none"/>
                    </a:lnR>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Middendorf</a:t>
                      </a:r>
                      <a:endParaRPr sz="1300" u="none" cap="none" strike="noStrike">
                        <a:highlight>
                          <a:schemeClr val="lt1"/>
                        </a:highlight>
                      </a:endParaRPr>
                    </a:p>
                  </a:txBody>
                  <a:tcPr marT="19050" marB="19050" marR="28575" marL="28575" anchor="b">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Mareck</a:t>
                      </a:r>
                      <a:endParaRPr sz="1300" u="none" cap="none" strike="noStrike">
                        <a:highlight>
                          <a:schemeClr val="lt1"/>
                        </a:highlight>
                      </a:endParaRPr>
                    </a:p>
                  </a:txBody>
                  <a:tcPr marT="19050" marB="19050" marR="28575" marL="28575" anchor="b">
                    <a:lnL cap="flat" cmpd="sng" w="28575">
                      <a:solidFill>
                        <a:srgbClr val="9E9E9E"/>
                      </a:solidFill>
                      <a:prstDash val="solid"/>
                      <a:round/>
                      <a:headEnd len="sm" w="sm" type="none"/>
                      <a:tailEnd len="sm" w="sm" type="none"/>
                    </a:lnL>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Mareck</a:t>
                      </a:r>
                      <a:endParaRPr sz="1300" u="none" cap="none" strike="noStrike">
                        <a:highlight>
                          <a:schemeClr val="lt1"/>
                        </a:highlight>
                      </a:endParaRPr>
                    </a:p>
                  </a:txBody>
                  <a:tcPr marT="19050" marB="19050" marR="28575" marL="28575" anchor="b">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Mareck</a:t>
                      </a:r>
                      <a:endParaRPr sz="1300" u="none" cap="none" strike="noStrike">
                        <a:highlight>
                          <a:schemeClr val="lt1"/>
                        </a:highlight>
                      </a:endParaRPr>
                    </a:p>
                  </a:txBody>
                  <a:tcPr marT="19050" marB="19050" marR="28575" marL="28575" anchor="b">
                    <a:solidFill>
                      <a:schemeClr val="lt1"/>
                    </a:solidFill>
                  </a:tcPr>
                </a:tc>
              </a:tr>
              <a:tr h="238950">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Past President</a:t>
                      </a:r>
                      <a:endParaRPr sz="1300" u="none" cap="none" strike="noStrike">
                        <a:highlight>
                          <a:schemeClr val="lt1"/>
                        </a:highlight>
                      </a:endParaRPr>
                    </a:p>
                  </a:txBody>
                  <a:tcPr marT="19050" marB="19050" marR="28575" marL="28575" anchor="b">
                    <a:solidFill>
                      <a:schemeClr val="lt1"/>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US" sz="1300" u="none" cap="none" strike="noStrike">
                          <a:solidFill>
                            <a:schemeClr val="dk1"/>
                          </a:solidFill>
                          <a:highlight>
                            <a:schemeClr val="lt1"/>
                          </a:highlight>
                        </a:rPr>
                        <a:t>Olson</a:t>
                      </a:r>
                      <a:endParaRPr sz="1300" u="none" cap="none" strike="noStrike">
                        <a:highlight>
                          <a:schemeClr val="lt1"/>
                        </a:highlight>
                      </a:endParaRPr>
                    </a:p>
                  </a:txBody>
                  <a:tcPr marT="19050" marB="19050" marR="28575" marL="28575" anchor="b">
                    <a:lnR cap="flat" cmpd="sng" w="28575">
                      <a:solidFill>
                        <a:srgbClr val="9E9E9E"/>
                      </a:solidFill>
                      <a:prstDash val="solid"/>
                      <a:round/>
                      <a:headEnd len="sm" w="sm" type="none"/>
                      <a:tailEnd len="sm" w="sm" type="none"/>
                    </a:lnR>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Olson</a:t>
                      </a:r>
                      <a:endParaRPr sz="1300" u="none" cap="none" strike="noStrike">
                        <a:highlight>
                          <a:schemeClr val="lt1"/>
                        </a:highlight>
                      </a:endParaRPr>
                    </a:p>
                  </a:txBody>
                  <a:tcPr marT="19050" marB="19050" marR="28575" marL="28575" anchor="b">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Olson</a:t>
                      </a:r>
                      <a:endParaRPr sz="1300" u="none" cap="none" strike="noStrike">
                        <a:highlight>
                          <a:schemeClr val="lt1"/>
                        </a:highlight>
                      </a:endParaRPr>
                    </a:p>
                  </a:txBody>
                  <a:tcPr marT="19050" marB="19050" marR="28575" marL="28575" anchor="b">
                    <a:lnL cap="flat" cmpd="sng" w="28575">
                      <a:solidFill>
                        <a:srgbClr val="9E9E9E"/>
                      </a:solidFill>
                      <a:prstDash val="solid"/>
                      <a:round/>
                      <a:headEnd len="sm" w="sm" type="none"/>
                      <a:tailEnd len="sm" w="sm" type="none"/>
                    </a:lnL>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t/>
                      </a:r>
                      <a:endParaRPr sz="1300" u="none" cap="none" strike="noStrike">
                        <a:highlight>
                          <a:schemeClr val="lt1"/>
                        </a:highlight>
                      </a:endParaRPr>
                    </a:p>
                  </a:txBody>
                  <a:tcPr marT="19050" marB="19050" marR="28575" marL="28575" anchor="b">
                    <a:solidFill>
                      <a:schemeClr val="lt1"/>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highlight>
                          <a:schemeClr val="lt1"/>
                        </a:highlight>
                      </a:endParaRPr>
                    </a:p>
                  </a:txBody>
                  <a:tcPr marT="19050" marB="19050" marR="28575" marL="28575" anchor="b">
                    <a:solidFill>
                      <a:schemeClr val="lt1"/>
                    </a:solidFill>
                  </a:tcPr>
                </a:tc>
              </a:tr>
              <a:tr h="238950">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Scheduler</a:t>
                      </a:r>
                      <a:endParaRPr sz="1300" u="none" cap="none" strike="noStrike">
                        <a:highlight>
                          <a:schemeClr val="lt1"/>
                        </a:highlight>
                      </a:endParaRPr>
                    </a:p>
                  </a:txBody>
                  <a:tcPr marT="19050" marB="19050" marR="28575" marL="28575" anchor="b">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Whitney</a:t>
                      </a:r>
                      <a:endParaRPr sz="1300" u="none" cap="none" strike="noStrike">
                        <a:highlight>
                          <a:schemeClr val="lt1"/>
                        </a:highlight>
                      </a:endParaRPr>
                    </a:p>
                  </a:txBody>
                  <a:tcPr marT="19050" marB="19050" marR="28575" marL="28575" anchor="b">
                    <a:lnR cap="flat" cmpd="sng" w="28575">
                      <a:solidFill>
                        <a:srgbClr val="9E9E9E"/>
                      </a:solidFill>
                      <a:prstDash val="solid"/>
                      <a:round/>
                      <a:headEnd len="sm" w="sm" type="none"/>
                      <a:tailEnd len="sm" w="sm" type="none"/>
                    </a:lnR>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Whitney</a:t>
                      </a:r>
                      <a:endParaRPr sz="1300" u="none" cap="none" strike="noStrike">
                        <a:highlight>
                          <a:schemeClr val="lt1"/>
                        </a:highlight>
                      </a:endParaRPr>
                    </a:p>
                  </a:txBody>
                  <a:tcPr marT="19050" marB="19050" marR="28575" marL="28575" anchor="b">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Whitney</a:t>
                      </a:r>
                      <a:endParaRPr sz="1300" u="none" cap="none" strike="noStrike">
                        <a:highlight>
                          <a:schemeClr val="lt1"/>
                        </a:highlight>
                      </a:endParaRPr>
                    </a:p>
                  </a:txBody>
                  <a:tcPr marT="19050" marB="19050" marR="28575" marL="28575" anchor="b">
                    <a:lnL cap="flat" cmpd="sng" w="28575">
                      <a:solidFill>
                        <a:srgbClr val="9E9E9E"/>
                      </a:solidFill>
                      <a:prstDash val="solid"/>
                      <a:round/>
                      <a:headEnd len="sm" w="sm" type="none"/>
                      <a:tailEnd len="sm" w="sm" type="none"/>
                    </a:lnL>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Whitney</a:t>
                      </a:r>
                      <a:endParaRPr sz="1300" u="none" cap="none" strike="noStrike">
                        <a:highlight>
                          <a:schemeClr val="lt1"/>
                        </a:highlight>
                      </a:endParaRPr>
                    </a:p>
                  </a:txBody>
                  <a:tcPr marT="19050" marB="19050" marR="28575" marL="28575" anchor="b">
                    <a:solidFill>
                      <a:schemeClr val="lt1"/>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highlight>
                          <a:schemeClr val="lt1"/>
                        </a:highlight>
                      </a:endParaRPr>
                    </a:p>
                  </a:txBody>
                  <a:tcPr marT="19050" marB="19050" marR="28575" marL="28575" anchor="b">
                    <a:solidFill>
                      <a:schemeClr val="lt1"/>
                    </a:solidFill>
                  </a:tcPr>
                </a:tc>
              </a:tr>
              <a:tr h="238950">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Boy Travel</a:t>
                      </a:r>
                      <a:endParaRPr sz="1300" u="none" cap="none" strike="noStrike">
                        <a:highlight>
                          <a:schemeClr val="lt1"/>
                        </a:highlight>
                      </a:endParaRPr>
                    </a:p>
                  </a:txBody>
                  <a:tcPr marT="19050" marB="19050" marR="28575" marL="28575" anchor="b">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Coddington</a:t>
                      </a:r>
                      <a:endParaRPr sz="1300" u="none" cap="none" strike="noStrike">
                        <a:highlight>
                          <a:schemeClr val="lt1"/>
                        </a:highlight>
                      </a:endParaRPr>
                    </a:p>
                  </a:txBody>
                  <a:tcPr marT="19050" marB="19050" marR="28575" marL="28575" anchor="b">
                    <a:lnR cap="flat" cmpd="sng" w="28575">
                      <a:solidFill>
                        <a:srgbClr val="9E9E9E"/>
                      </a:solidFill>
                      <a:prstDash val="solid"/>
                      <a:round/>
                      <a:headEnd len="sm" w="sm" type="none"/>
                      <a:tailEnd len="sm" w="sm" type="none"/>
                    </a:lnR>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Coddington</a:t>
                      </a:r>
                      <a:endParaRPr sz="1300" u="none" cap="none" strike="noStrike">
                        <a:highlight>
                          <a:schemeClr val="lt1"/>
                        </a:highlight>
                      </a:endParaRPr>
                    </a:p>
                  </a:txBody>
                  <a:tcPr marT="19050" marB="19050" marR="28575" marL="28575" anchor="b">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Coddington</a:t>
                      </a:r>
                      <a:endParaRPr sz="1300" u="none" cap="none" strike="noStrike">
                        <a:highlight>
                          <a:schemeClr val="lt1"/>
                        </a:highlight>
                      </a:endParaRPr>
                    </a:p>
                  </a:txBody>
                  <a:tcPr marT="19050" marB="19050" marR="28575" marL="28575" anchor="b">
                    <a:lnL cap="flat" cmpd="sng" w="28575">
                      <a:solidFill>
                        <a:srgbClr val="9E9E9E"/>
                      </a:solidFill>
                      <a:prstDash val="solid"/>
                      <a:round/>
                      <a:headEnd len="sm" w="sm" type="none"/>
                      <a:tailEnd len="sm" w="sm" type="none"/>
                    </a:lnL>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t/>
                      </a:r>
                      <a:endParaRPr sz="1300" u="none" cap="none" strike="noStrike">
                        <a:highlight>
                          <a:schemeClr val="lt1"/>
                        </a:highlight>
                      </a:endParaRPr>
                    </a:p>
                  </a:txBody>
                  <a:tcPr marT="19050" marB="19050" marR="28575" marL="28575" anchor="b">
                    <a:solidFill>
                      <a:schemeClr val="lt1"/>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highlight>
                          <a:schemeClr val="lt1"/>
                        </a:highlight>
                      </a:endParaRPr>
                    </a:p>
                  </a:txBody>
                  <a:tcPr marT="19050" marB="19050" marR="28575" marL="28575" anchor="b">
                    <a:solidFill>
                      <a:schemeClr val="lt1"/>
                    </a:solidFill>
                  </a:tcPr>
                </a:tc>
              </a:tr>
              <a:tr h="238950">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Boys Travel Asst</a:t>
                      </a:r>
                      <a:endParaRPr sz="1300" u="none" cap="none" strike="noStrike">
                        <a:highlight>
                          <a:schemeClr val="lt1"/>
                        </a:highlight>
                      </a:endParaRPr>
                    </a:p>
                  </a:txBody>
                  <a:tcPr marT="19050" marB="19050" marR="28575" marL="28575" anchor="b">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Herzog</a:t>
                      </a:r>
                      <a:endParaRPr sz="1300" u="none" cap="none" strike="noStrike">
                        <a:highlight>
                          <a:schemeClr val="lt1"/>
                        </a:highlight>
                      </a:endParaRPr>
                    </a:p>
                  </a:txBody>
                  <a:tcPr marT="19050" marB="19050" marR="28575" marL="28575" anchor="b">
                    <a:lnR cap="flat" cmpd="sng" w="28575">
                      <a:solidFill>
                        <a:srgbClr val="9E9E9E"/>
                      </a:solidFill>
                      <a:prstDash val="solid"/>
                      <a:round/>
                      <a:headEnd len="sm" w="sm" type="none"/>
                      <a:tailEnd len="sm" w="sm" type="none"/>
                    </a:lnR>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Beakman</a:t>
                      </a:r>
                      <a:endParaRPr sz="1300" u="none" cap="none" strike="noStrike">
                        <a:highlight>
                          <a:schemeClr val="lt1"/>
                        </a:highlight>
                      </a:endParaRPr>
                    </a:p>
                  </a:txBody>
                  <a:tcPr marT="19050" marB="19050" marR="28575" marL="28575" anchor="b">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Beakman</a:t>
                      </a:r>
                      <a:endParaRPr sz="1300" u="none" cap="none" strike="noStrike">
                        <a:highlight>
                          <a:schemeClr val="lt1"/>
                        </a:highlight>
                      </a:endParaRPr>
                    </a:p>
                  </a:txBody>
                  <a:tcPr marT="19050" marB="19050" marR="28575" marL="28575" anchor="b">
                    <a:lnL cap="flat" cmpd="sng" w="28575">
                      <a:solidFill>
                        <a:srgbClr val="9E9E9E"/>
                      </a:solidFill>
                      <a:prstDash val="solid"/>
                      <a:round/>
                      <a:headEnd len="sm" w="sm" type="none"/>
                      <a:tailEnd len="sm" w="sm" type="none"/>
                    </a:lnL>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Beakman</a:t>
                      </a:r>
                      <a:endParaRPr sz="1300" u="none" cap="none" strike="noStrike">
                        <a:highlight>
                          <a:schemeClr val="lt1"/>
                        </a:highlight>
                      </a:endParaRPr>
                    </a:p>
                  </a:txBody>
                  <a:tcPr marT="19050" marB="19050" marR="28575" marL="28575" anchor="b">
                    <a:solidFill>
                      <a:schemeClr val="lt1"/>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highlight>
                          <a:schemeClr val="lt1"/>
                        </a:highlight>
                      </a:endParaRPr>
                    </a:p>
                  </a:txBody>
                  <a:tcPr marT="19050" marB="19050" marR="28575" marL="28575" anchor="b">
                    <a:solidFill>
                      <a:schemeClr val="lt1"/>
                    </a:solidFill>
                  </a:tcPr>
                </a:tc>
              </a:tr>
              <a:tr h="238950">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Girls Travel</a:t>
                      </a:r>
                      <a:endParaRPr sz="1300" u="none" cap="none" strike="noStrike">
                        <a:highlight>
                          <a:schemeClr val="lt1"/>
                        </a:highlight>
                      </a:endParaRPr>
                    </a:p>
                  </a:txBody>
                  <a:tcPr marT="19050" marB="19050" marR="28575" marL="28575" anchor="b">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DeBruine</a:t>
                      </a:r>
                      <a:endParaRPr sz="1300" u="none" cap="none" strike="noStrike">
                        <a:highlight>
                          <a:schemeClr val="lt1"/>
                        </a:highlight>
                      </a:endParaRPr>
                    </a:p>
                  </a:txBody>
                  <a:tcPr marT="19050" marB="19050" marR="28575" marL="28575" anchor="b">
                    <a:lnR cap="flat" cmpd="sng" w="28575">
                      <a:solidFill>
                        <a:srgbClr val="9E9E9E"/>
                      </a:solidFill>
                      <a:prstDash val="solid"/>
                      <a:round/>
                      <a:headEnd len="sm" w="sm" type="none"/>
                      <a:tailEnd len="sm" w="sm" type="none"/>
                    </a:lnR>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DeBruine</a:t>
                      </a:r>
                      <a:endParaRPr sz="1300" u="none" cap="none" strike="noStrike">
                        <a:highlight>
                          <a:schemeClr val="lt1"/>
                        </a:highlight>
                      </a:endParaRPr>
                    </a:p>
                  </a:txBody>
                  <a:tcPr marT="19050" marB="19050" marR="28575" marL="28575" anchor="b">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DeBruine</a:t>
                      </a:r>
                      <a:endParaRPr sz="1300" u="none" cap="none" strike="noStrike">
                        <a:highlight>
                          <a:schemeClr val="lt1"/>
                        </a:highlight>
                      </a:endParaRPr>
                    </a:p>
                  </a:txBody>
                  <a:tcPr marT="19050" marB="19050" marR="28575" marL="28575" anchor="b">
                    <a:lnL cap="flat" cmpd="sng" w="28575">
                      <a:solidFill>
                        <a:srgbClr val="9E9E9E"/>
                      </a:solidFill>
                      <a:prstDash val="solid"/>
                      <a:round/>
                      <a:headEnd len="sm" w="sm" type="none"/>
                      <a:tailEnd len="sm" w="sm" type="none"/>
                    </a:lnL>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t/>
                      </a:r>
                      <a:endParaRPr sz="1300" u="none" cap="none" strike="noStrike">
                        <a:highlight>
                          <a:schemeClr val="lt1"/>
                        </a:highlight>
                      </a:endParaRPr>
                    </a:p>
                  </a:txBody>
                  <a:tcPr marT="19050" marB="19050" marR="28575" marL="28575" anchor="b">
                    <a:solidFill>
                      <a:schemeClr val="lt1"/>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highlight>
                          <a:schemeClr val="lt1"/>
                        </a:highlight>
                      </a:endParaRPr>
                    </a:p>
                  </a:txBody>
                  <a:tcPr marT="19050" marB="19050" marR="28575" marL="28575" anchor="b">
                    <a:solidFill>
                      <a:schemeClr val="lt1"/>
                    </a:solidFill>
                  </a:tcPr>
                </a:tc>
              </a:tr>
              <a:tr h="238950">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Girls Travel Asst</a:t>
                      </a:r>
                      <a:endParaRPr sz="1300" u="none" cap="none" strike="noStrike">
                        <a:highlight>
                          <a:schemeClr val="lt1"/>
                        </a:highlight>
                      </a:endParaRPr>
                    </a:p>
                  </a:txBody>
                  <a:tcPr marT="19050" marB="19050" marR="28575" marL="28575" anchor="b">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Tenwinkel</a:t>
                      </a:r>
                      <a:endParaRPr sz="1300" u="none" cap="none" strike="noStrike">
                        <a:highlight>
                          <a:schemeClr val="lt1"/>
                        </a:highlight>
                      </a:endParaRPr>
                    </a:p>
                  </a:txBody>
                  <a:tcPr marT="19050" marB="19050" marR="28575" marL="28575" anchor="b">
                    <a:lnR cap="flat" cmpd="sng" w="28575">
                      <a:solidFill>
                        <a:srgbClr val="9E9E9E"/>
                      </a:solidFill>
                      <a:prstDash val="solid"/>
                      <a:round/>
                      <a:headEnd len="sm" w="sm" type="none"/>
                      <a:tailEnd len="sm" w="sm" type="none"/>
                    </a:lnR>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Tenwinkel</a:t>
                      </a:r>
                      <a:endParaRPr sz="1300" u="none" cap="none" strike="noStrike">
                        <a:highlight>
                          <a:schemeClr val="lt1"/>
                        </a:highlight>
                      </a:endParaRPr>
                    </a:p>
                  </a:txBody>
                  <a:tcPr marT="19050" marB="19050" marR="28575" marL="28575" anchor="b">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i="1" lang="en-US" sz="1300" u="none" cap="none" strike="noStrike">
                          <a:solidFill>
                            <a:schemeClr val="dk1"/>
                          </a:solidFill>
                          <a:highlight>
                            <a:schemeClr val="lt1"/>
                          </a:highlight>
                        </a:rPr>
                        <a:t>OPEN</a:t>
                      </a:r>
                      <a:endParaRPr sz="1300" u="none" cap="none" strike="noStrike">
                        <a:highlight>
                          <a:schemeClr val="lt1"/>
                        </a:highlight>
                      </a:endParaRPr>
                    </a:p>
                  </a:txBody>
                  <a:tcPr marT="19050" marB="19050" marR="28575" marL="28575" anchor="b">
                    <a:lnL cap="flat" cmpd="sng" w="28575">
                      <a:solidFill>
                        <a:srgbClr val="9E9E9E"/>
                      </a:solidFill>
                      <a:prstDash val="solid"/>
                      <a:round/>
                      <a:headEnd len="sm" w="sm" type="none"/>
                      <a:tailEnd len="sm" w="sm" type="none"/>
                    </a:lnL>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i="1" lang="en-US" sz="1300" u="none" cap="none" strike="noStrike">
                          <a:highlight>
                            <a:schemeClr val="lt1"/>
                          </a:highlight>
                        </a:rPr>
                        <a:t>OPEN</a:t>
                      </a:r>
                      <a:endParaRPr b="1" i="1" sz="1300" u="none" cap="none" strike="noStrike">
                        <a:highlight>
                          <a:schemeClr val="lt1"/>
                        </a:highlight>
                      </a:endParaRPr>
                    </a:p>
                  </a:txBody>
                  <a:tcPr marT="19050" marB="19050" marR="28575" marL="28575" anchor="b">
                    <a:solidFill>
                      <a:schemeClr val="lt1"/>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i="1" lang="en-US" sz="1300" u="none" cap="none" strike="noStrike">
                          <a:solidFill>
                            <a:schemeClr val="dk1"/>
                          </a:solidFill>
                          <a:highlight>
                            <a:schemeClr val="lt1"/>
                          </a:highlight>
                        </a:rPr>
                        <a:t>OPEN</a:t>
                      </a:r>
                      <a:endParaRPr sz="1300" u="none" cap="none" strike="noStrike">
                        <a:highlight>
                          <a:schemeClr val="lt1"/>
                        </a:highlight>
                      </a:endParaRPr>
                    </a:p>
                  </a:txBody>
                  <a:tcPr marT="19050" marB="19050" marR="28575" marL="28575" anchor="b">
                    <a:solidFill>
                      <a:schemeClr val="lt1"/>
                    </a:solidFill>
                  </a:tcPr>
                </a:tc>
              </a:tr>
              <a:tr h="238950">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Boys Tourney</a:t>
                      </a:r>
                      <a:endParaRPr sz="1300" u="none" cap="none" strike="noStrike">
                        <a:highlight>
                          <a:schemeClr val="lt1"/>
                        </a:highlight>
                      </a:endParaRPr>
                    </a:p>
                  </a:txBody>
                  <a:tcPr marT="19050" marB="19050" marR="28575" marL="28575" anchor="b">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Richardson</a:t>
                      </a:r>
                      <a:endParaRPr sz="1300" u="none" cap="none" strike="noStrike">
                        <a:highlight>
                          <a:schemeClr val="lt1"/>
                        </a:highlight>
                      </a:endParaRPr>
                    </a:p>
                  </a:txBody>
                  <a:tcPr marT="19050" marB="19050" marR="28575" marL="28575" anchor="b">
                    <a:lnR cap="flat" cmpd="sng" w="28575">
                      <a:solidFill>
                        <a:srgbClr val="9E9E9E"/>
                      </a:solidFill>
                      <a:prstDash val="solid"/>
                      <a:round/>
                      <a:headEnd len="sm" w="sm" type="none"/>
                      <a:tailEnd len="sm" w="sm" type="none"/>
                    </a:lnR>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Richardson</a:t>
                      </a:r>
                      <a:endParaRPr sz="1300" u="none" cap="none" strike="noStrike">
                        <a:highlight>
                          <a:schemeClr val="lt1"/>
                        </a:highlight>
                      </a:endParaRPr>
                    </a:p>
                  </a:txBody>
                  <a:tcPr marT="19050" marB="19050" marR="28575" marL="28575" anchor="b">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US" sz="1300" u="none" cap="none" strike="noStrike">
                          <a:solidFill>
                            <a:schemeClr val="dk1"/>
                          </a:solidFill>
                          <a:highlight>
                            <a:schemeClr val="lt1"/>
                          </a:highlight>
                        </a:rPr>
                        <a:t>Lunde</a:t>
                      </a:r>
                      <a:endParaRPr sz="1300" u="none" cap="none" strike="noStrike">
                        <a:highlight>
                          <a:schemeClr val="lt1"/>
                        </a:highlight>
                      </a:endParaRPr>
                    </a:p>
                  </a:txBody>
                  <a:tcPr marT="19050" marB="19050" marR="28575" marL="28575" anchor="b">
                    <a:lnL cap="flat" cmpd="sng" w="28575">
                      <a:solidFill>
                        <a:srgbClr val="9E9E9E"/>
                      </a:solidFill>
                      <a:prstDash val="solid"/>
                      <a:round/>
                      <a:headEnd len="sm" w="sm" type="none"/>
                      <a:tailEnd len="sm" w="sm" type="none"/>
                    </a:lnL>
                    <a:solidFill>
                      <a:schemeClr val="lt1"/>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US" sz="1300" u="none" cap="none" strike="noStrike">
                          <a:solidFill>
                            <a:schemeClr val="dk1"/>
                          </a:solidFill>
                          <a:highlight>
                            <a:schemeClr val="lt1"/>
                          </a:highlight>
                        </a:rPr>
                        <a:t>Lunde</a:t>
                      </a:r>
                      <a:endParaRPr sz="1300" u="none" cap="none" strike="noStrike">
                        <a:highlight>
                          <a:schemeClr val="lt1"/>
                        </a:highlight>
                      </a:endParaRPr>
                    </a:p>
                  </a:txBody>
                  <a:tcPr marT="19050" marB="19050" marR="28575" marL="28575" anchor="b">
                    <a:solidFill>
                      <a:schemeClr val="lt1"/>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US" sz="1300" u="none" cap="none" strike="noStrike">
                          <a:solidFill>
                            <a:schemeClr val="dk1"/>
                          </a:solidFill>
                          <a:highlight>
                            <a:schemeClr val="lt1"/>
                          </a:highlight>
                        </a:rPr>
                        <a:t>Lunde</a:t>
                      </a:r>
                      <a:endParaRPr sz="1300" u="none" cap="none" strike="noStrike">
                        <a:highlight>
                          <a:schemeClr val="lt1"/>
                        </a:highlight>
                      </a:endParaRPr>
                    </a:p>
                  </a:txBody>
                  <a:tcPr marT="19050" marB="19050" marR="28575" marL="28575" anchor="b">
                    <a:solidFill>
                      <a:schemeClr val="lt1"/>
                    </a:solidFill>
                  </a:tcPr>
                </a:tc>
              </a:tr>
              <a:tr h="238950">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Boys Tourney </a:t>
                      </a:r>
                      <a:endParaRPr sz="1300" u="none" cap="none" strike="noStrike">
                        <a:highlight>
                          <a:schemeClr val="lt1"/>
                        </a:highlight>
                      </a:endParaRPr>
                    </a:p>
                  </a:txBody>
                  <a:tcPr marT="19050" marB="19050" marR="28575" marL="28575" anchor="b">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Lage</a:t>
                      </a:r>
                      <a:endParaRPr sz="1300" u="none" cap="none" strike="noStrike">
                        <a:highlight>
                          <a:schemeClr val="lt1"/>
                        </a:highlight>
                      </a:endParaRPr>
                    </a:p>
                  </a:txBody>
                  <a:tcPr marT="19050" marB="19050" marR="28575" marL="28575" anchor="b">
                    <a:lnR cap="flat" cmpd="sng" w="28575">
                      <a:solidFill>
                        <a:srgbClr val="9E9E9E"/>
                      </a:solidFill>
                      <a:prstDash val="solid"/>
                      <a:round/>
                      <a:headEnd len="sm" w="sm" type="none"/>
                      <a:tailEnd len="sm" w="sm" type="none"/>
                    </a:lnR>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Lage</a:t>
                      </a:r>
                      <a:endParaRPr sz="1300" u="none" cap="none" strike="noStrike">
                        <a:highlight>
                          <a:schemeClr val="lt1"/>
                        </a:highlight>
                      </a:endParaRPr>
                    </a:p>
                  </a:txBody>
                  <a:tcPr marT="19050" marB="19050" marR="28575" marL="28575" anchor="b">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Lage</a:t>
                      </a:r>
                      <a:endParaRPr sz="1300" u="none" cap="none" strike="noStrike">
                        <a:highlight>
                          <a:schemeClr val="lt1"/>
                        </a:highlight>
                      </a:endParaRPr>
                    </a:p>
                  </a:txBody>
                  <a:tcPr marT="19050" marB="19050" marR="28575" marL="28575" anchor="b">
                    <a:lnL cap="flat" cmpd="sng" w="28575">
                      <a:solidFill>
                        <a:srgbClr val="9E9E9E"/>
                      </a:solidFill>
                      <a:prstDash val="solid"/>
                      <a:round/>
                      <a:headEnd len="sm" w="sm" type="none"/>
                      <a:tailEnd len="sm" w="sm" type="none"/>
                    </a:lnL>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US" sz="1300" u="none" cap="none" strike="noStrike">
                          <a:highlight>
                            <a:schemeClr val="lt1"/>
                          </a:highlight>
                        </a:rPr>
                        <a:t>OPEN</a:t>
                      </a:r>
                      <a:endParaRPr b="1" sz="1300" u="none" cap="none" strike="noStrike">
                        <a:highlight>
                          <a:schemeClr val="lt1"/>
                        </a:highlight>
                      </a:endParaRPr>
                    </a:p>
                  </a:txBody>
                  <a:tcPr marT="19050" marB="19050" marR="28575" marL="28575" anchor="b">
                    <a:solidFill>
                      <a:schemeClr val="lt1"/>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highlight>
                          <a:schemeClr val="lt1"/>
                        </a:highlight>
                      </a:endParaRPr>
                    </a:p>
                  </a:txBody>
                  <a:tcPr marT="19050" marB="19050" marR="28575" marL="28575" anchor="b">
                    <a:solidFill>
                      <a:schemeClr val="lt1"/>
                    </a:solidFill>
                  </a:tcPr>
                </a:tc>
              </a:tr>
              <a:tr h="238950">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Girls Tourney</a:t>
                      </a:r>
                      <a:endParaRPr sz="1300" u="none" cap="none" strike="noStrike">
                        <a:highlight>
                          <a:schemeClr val="lt1"/>
                        </a:highlight>
                      </a:endParaRPr>
                    </a:p>
                  </a:txBody>
                  <a:tcPr marT="19050" marB="19050" marR="28575" marL="28575" anchor="b">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Kennan</a:t>
                      </a:r>
                      <a:endParaRPr sz="1300" u="none" cap="none" strike="noStrike">
                        <a:highlight>
                          <a:schemeClr val="lt1"/>
                        </a:highlight>
                      </a:endParaRPr>
                    </a:p>
                  </a:txBody>
                  <a:tcPr marT="19050" marB="19050" marR="28575" marL="28575" anchor="b">
                    <a:lnR cap="flat" cmpd="sng" w="28575">
                      <a:solidFill>
                        <a:srgbClr val="9E9E9E"/>
                      </a:solidFill>
                      <a:prstDash val="solid"/>
                      <a:round/>
                      <a:headEnd len="sm" w="sm" type="none"/>
                      <a:tailEnd len="sm" w="sm" type="none"/>
                    </a:lnR>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Kennan</a:t>
                      </a:r>
                      <a:endParaRPr sz="1300" u="none" cap="none" strike="noStrike">
                        <a:highlight>
                          <a:schemeClr val="lt1"/>
                        </a:highlight>
                      </a:endParaRPr>
                    </a:p>
                  </a:txBody>
                  <a:tcPr marT="19050" marB="19050" marR="28575" marL="28575" anchor="b">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US" sz="1300" u="none" cap="none" strike="noStrike">
                          <a:solidFill>
                            <a:schemeClr val="dk1"/>
                          </a:solidFill>
                          <a:highlight>
                            <a:schemeClr val="lt1"/>
                          </a:highlight>
                        </a:rPr>
                        <a:t>Gunderson</a:t>
                      </a:r>
                      <a:endParaRPr sz="1300" u="none" cap="none" strike="noStrike">
                        <a:highlight>
                          <a:schemeClr val="lt1"/>
                        </a:highlight>
                      </a:endParaRPr>
                    </a:p>
                  </a:txBody>
                  <a:tcPr marT="19050" marB="19050" marR="28575" marL="28575" anchor="b">
                    <a:lnL cap="flat" cmpd="sng" w="28575">
                      <a:solidFill>
                        <a:srgbClr val="9E9E9E"/>
                      </a:solidFill>
                      <a:prstDash val="solid"/>
                      <a:round/>
                      <a:headEnd len="sm" w="sm" type="none"/>
                      <a:tailEnd len="sm" w="sm" type="none"/>
                    </a:lnL>
                    <a:solidFill>
                      <a:schemeClr val="lt1"/>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US" sz="1300" u="none" cap="none" strike="noStrike">
                          <a:solidFill>
                            <a:schemeClr val="dk1"/>
                          </a:solidFill>
                          <a:highlight>
                            <a:schemeClr val="lt1"/>
                          </a:highlight>
                        </a:rPr>
                        <a:t>Gunderson</a:t>
                      </a:r>
                      <a:endParaRPr sz="1300" u="none" cap="none" strike="noStrike">
                        <a:highlight>
                          <a:schemeClr val="lt1"/>
                        </a:highlight>
                      </a:endParaRPr>
                    </a:p>
                  </a:txBody>
                  <a:tcPr marT="19050" marB="19050" marR="28575" marL="28575" anchor="b">
                    <a:solidFill>
                      <a:schemeClr val="lt1"/>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US" sz="1300" u="none" cap="none" strike="noStrike">
                          <a:solidFill>
                            <a:schemeClr val="dk1"/>
                          </a:solidFill>
                          <a:highlight>
                            <a:schemeClr val="lt1"/>
                          </a:highlight>
                        </a:rPr>
                        <a:t>Gunderson</a:t>
                      </a:r>
                      <a:endParaRPr sz="1300" u="none" cap="none" strike="noStrike">
                        <a:highlight>
                          <a:schemeClr val="lt1"/>
                        </a:highlight>
                      </a:endParaRPr>
                    </a:p>
                  </a:txBody>
                  <a:tcPr marT="19050" marB="19050" marR="28575" marL="28575" anchor="b">
                    <a:solidFill>
                      <a:schemeClr val="lt1"/>
                    </a:solidFill>
                  </a:tcPr>
                </a:tc>
              </a:tr>
              <a:tr h="100000">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Girls Tourney</a:t>
                      </a:r>
                      <a:endParaRPr sz="1300" u="none" cap="none" strike="noStrike">
                        <a:highlight>
                          <a:schemeClr val="lt1"/>
                        </a:highlight>
                      </a:endParaRPr>
                    </a:p>
                  </a:txBody>
                  <a:tcPr marT="19050" marB="19050" marR="28575" marL="28575" anchor="b">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Welter</a:t>
                      </a:r>
                      <a:endParaRPr sz="1300" u="none" cap="none" strike="noStrike">
                        <a:highlight>
                          <a:schemeClr val="lt1"/>
                        </a:highlight>
                      </a:endParaRPr>
                    </a:p>
                  </a:txBody>
                  <a:tcPr marT="19050" marB="19050" marR="28575" marL="28575" anchor="b">
                    <a:lnR cap="flat" cmpd="sng" w="28575">
                      <a:solidFill>
                        <a:srgbClr val="9E9E9E"/>
                      </a:solidFill>
                      <a:prstDash val="solid"/>
                      <a:round/>
                      <a:headEnd len="sm" w="sm" type="none"/>
                      <a:tailEnd len="sm" w="sm" type="none"/>
                    </a:lnR>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Gunderson</a:t>
                      </a:r>
                      <a:endParaRPr sz="1300" u="none" cap="none" strike="noStrike">
                        <a:highlight>
                          <a:schemeClr val="lt1"/>
                        </a:highlight>
                      </a:endParaRPr>
                    </a:p>
                  </a:txBody>
                  <a:tcPr marT="19050" marB="19050" marR="28575" marL="28575" anchor="b">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Phillips</a:t>
                      </a:r>
                      <a:endParaRPr sz="1400" u="none" cap="none" strike="noStrike"/>
                    </a:p>
                  </a:txBody>
                  <a:tcPr marT="19050" marB="19050" marR="28575" marL="28575" anchor="b">
                    <a:lnL cap="flat" cmpd="sng" w="28575">
                      <a:solidFill>
                        <a:srgbClr val="9E9E9E"/>
                      </a:solidFill>
                      <a:prstDash val="solid"/>
                      <a:round/>
                      <a:headEnd len="sm" w="sm" type="none"/>
                      <a:tailEnd len="sm" w="sm" type="none"/>
                    </a:lnL>
                    <a:solidFill>
                      <a:schemeClr val="lt1"/>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US" sz="1400" u="none" cap="none" strike="noStrike">
                          <a:solidFill>
                            <a:schemeClr val="dk1"/>
                          </a:solidFill>
                        </a:rPr>
                        <a:t>Phillips</a:t>
                      </a:r>
                      <a:endParaRPr sz="1400" u="none" cap="none" strike="noStrike"/>
                    </a:p>
                  </a:txBody>
                  <a:tcPr marT="19050" marB="19050" marR="28575" marL="28575" anchor="b">
                    <a:solidFill>
                      <a:schemeClr val="lt1"/>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US" sz="1400" u="none" cap="none" strike="noStrike">
                          <a:solidFill>
                            <a:schemeClr val="dk1"/>
                          </a:solidFill>
                        </a:rPr>
                        <a:t>Phillips</a:t>
                      </a:r>
                      <a:endParaRPr sz="1400" u="none" cap="none" strike="noStrike"/>
                    </a:p>
                  </a:txBody>
                  <a:tcPr marT="19050" marB="19050" marR="91425" marL="91425" anchor="b">
                    <a:lnR cap="flat" cmpd="sng" w="9525">
                      <a:solidFill>
                        <a:srgbClr val="000000"/>
                      </a:solidFill>
                      <a:prstDash val="solid"/>
                      <a:round/>
                      <a:headEnd len="sm" w="sm" type="none"/>
                      <a:tailEnd len="sm" w="sm" type="none"/>
                    </a:lnR>
                    <a:solidFill>
                      <a:schemeClr val="lt1"/>
                    </a:solidFill>
                  </a:tcPr>
                </a:tc>
              </a:tr>
              <a:tr h="238950">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Bracketologist</a:t>
                      </a:r>
                      <a:endParaRPr sz="1300" u="none" cap="none" strike="noStrike">
                        <a:highlight>
                          <a:schemeClr val="lt1"/>
                        </a:highlight>
                      </a:endParaRPr>
                    </a:p>
                  </a:txBody>
                  <a:tcPr marT="19050" marB="19050" marR="28575" marL="28575" anchor="b">
                    <a:solidFill>
                      <a:schemeClr val="lt1"/>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highlight>
                          <a:schemeClr val="lt1"/>
                        </a:highlight>
                      </a:endParaRPr>
                    </a:p>
                  </a:txBody>
                  <a:tcPr marT="19050" marB="19050" marR="28575" marL="28575" anchor="b">
                    <a:lnR cap="flat" cmpd="sng" w="28575">
                      <a:solidFill>
                        <a:srgbClr val="9E9E9E"/>
                      </a:solidFill>
                      <a:prstDash val="solid"/>
                      <a:round/>
                      <a:headEnd len="sm" w="sm" type="none"/>
                      <a:tailEnd len="sm" w="sm" type="none"/>
                    </a:lnR>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solidFill>
                            <a:schemeClr val="dk1"/>
                          </a:solidFill>
                          <a:highlight>
                            <a:schemeClr val="lt1"/>
                          </a:highlight>
                        </a:rPr>
                        <a:t>Clint Prescott</a:t>
                      </a:r>
                      <a:endParaRPr sz="1300" u="none" cap="none" strike="noStrike">
                        <a:highlight>
                          <a:schemeClr val="lt1"/>
                        </a:highlight>
                      </a:endParaRPr>
                    </a:p>
                  </a:txBody>
                  <a:tcPr marT="19050" marB="19050" marR="28575" marL="28575" anchor="b">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Clint Prescott</a:t>
                      </a:r>
                      <a:endParaRPr sz="1300" u="none" cap="none" strike="noStrike">
                        <a:highlight>
                          <a:schemeClr val="lt1"/>
                        </a:highlight>
                      </a:endParaRPr>
                    </a:p>
                  </a:txBody>
                  <a:tcPr marT="19050" marB="19050" marR="28575" marL="28575" anchor="b">
                    <a:lnL cap="flat" cmpd="sng" w="28575">
                      <a:solidFill>
                        <a:srgbClr val="9E9E9E"/>
                      </a:solidFill>
                      <a:prstDash val="solid"/>
                      <a:round/>
                      <a:headEnd len="sm" w="sm" type="none"/>
                      <a:tailEnd len="sm" w="sm" type="none"/>
                    </a:lnL>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Clint Prescott</a:t>
                      </a:r>
                      <a:endParaRPr sz="1300" u="none" cap="none" strike="noStrike">
                        <a:highlight>
                          <a:schemeClr val="lt1"/>
                        </a:highlight>
                      </a:endParaRPr>
                    </a:p>
                  </a:txBody>
                  <a:tcPr marT="19050" marB="19050" marR="28575" marL="28575" anchor="b">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t/>
                      </a:r>
                      <a:endParaRPr sz="1300" u="none" cap="none" strike="noStrike">
                        <a:highlight>
                          <a:schemeClr val="lt1"/>
                        </a:highlight>
                      </a:endParaRPr>
                    </a:p>
                  </a:txBody>
                  <a:tcPr marT="19050" marB="19050" marR="28575" marL="28575" anchor="b">
                    <a:solidFill>
                      <a:schemeClr val="lt1"/>
                    </a:solidFill>
                  </a:tcPr>
                </a:tc>
              </a:tr>
              <a:tr h="238950">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Concessions</a:t>
                      </a:r>
                      <a:endParaRPr sz="1300" u="none" cap="none" strike="noStrike">
                        <a:highlight>
                          <a:schemeClr val="lt1"/>
                        </a:highlight>
                      </a:endParaRPr>
                    </a:p>
                  </a:txBody>
                  <a:tcPr marT="19050" marB="19050" marR="28575" marL="28575" anchor="b">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Brandt</a:t>
                      </a:r>
                      <a:endParaRPr sz="1300" u="none" cap="none" strike="noStrike">
                        <a:highlight>
                          <a:schemeClr val="lt1"/>
                        </a:highlight>
                      </a:endParaRPr>
                    </a:p>
                  </a:txBody>
                  <a:tcPr marT="19050" marB="19050" marR="28575" marL="28575" anchor="b">
                    <a:lnR cap="flat" cmpd="sng" w="28575">
                      <a:solidFill>
                        <a:srgbClr val="9E9E9E"/>
                      </a:solidFill>
                      <a:prstDash val="solid"/>
                      <a:round/>
                      <a:headEnd len="sm" w="sm" type="none"/>
                      <a:tailEnd len="sm" w="sm" type="none"/>
                    </a:lnR>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solidFill>
                            <a:srgbClr val="222222"/>
                          </a:solidFill>
                          <a:highlight>
                            <a:schemeClr val="lt1"/>
                          </a:highlight>
                        </a:rPr>
                        <a:t>Levitt</a:t>
                      </a:r>
                      <a:endParaRPr sz="1300" u="none" cap="none" strike="noStrike">
                        <a:solidFill>
                          <a:srgbClr val="222222"/>
                        </a:solidFill>
                        <a:highlight>
                          <a:schemeClr val="lt1"/>
                        </a:highlight>
                      </a:endParaRPr>
                    </a:p>
                  </a:txBody>
                  <a:tcPr marT="19050" marB="19050" marR="28575" marL="28575" anchor="b">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solidFill>
                            <a:srgbClr val="222222"/>
                          </a:solidFill>
                          <a:highlight>
                            <a:schemeClr val="lt1"/>
                          </a:highlight>
                        </a:rPr>
                        <a:t>Levitt</a:t>
                      </a:r>
                      <a:endParaRPr sz="1300" u="none" cap="none" strike="noStrike">
                        <a:solidFill>
                          <a:srgbClr val="222222"/>
                        </a:solidFill>
                        <a:highlight>
                          <a:schemeClr val="lt1"/>
                        </a:highlight>
                      </a:endParaRPr>
                    </a:p>
                  </a:txBody>
                  <a:tcPr marT="19050" marB="19050" marR="28575" marL="28575" anchor="b">
                    <a:lnL cap="flat" cmpd="sng" w="28575">
                      <a:solidFill>
                        <a:srgbClr val="9E9E9E"/>
                      </a:solidFill>
                      <a:prstDash val="solid"/>
                      <a:round/>
                      <a:headEnd len="sm" w="sm" type="none"/>
                      <a:tailEnd len="sm" w="sm" type="none"/>
                    </a:lnL>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solidFill>
                            <a:srgbClr val="222222"/>
                          </a:solidFill>
                          <a:highlight>
                            <a:schemeClr val="lt1"/>
                          </a:highlight>
                        </a:rPr>
                        <a:t>Levitt</a:t>
                      </a:r>
                      <a:endParaRPr sz="1300" u="none" cap="none" strike="noStrike">
                        <a:solidFill>
                          <a:srgbClr val="222222"/>
                        </a:solidFill>
                        <a:highlight>
                          <a:schemeClr val="lt1"/>
                        </a:highlight>
                      </a:endParaRPr>
                    </a:p>
                  </a:txBody>
                  <a:tcPr marT="19050" marB="19050" marR="28575" marL="28575" anchor="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solidFill>
                      <a:schemeClr val="lt1"/>
                    </a:solidFill>
                  </a:tcPr>
                </a:tc>
              </a:tr>
              <a:tr h="238950">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Concessions</a:t>
                      </a:r>
                      <a:endParaRPr sz="1300" u="none" cap="none" strike="noStrike">
                        <a:highlight>
                          <a:schemeClr val="lt1"/>
                        </a:highlight>
                      </a:endParaRPr>
                    </a:p>
                  </a:txBody>
                  <a:tcPr marT="19050" marB="19050" marR="28575" marL="28575" anchor="b">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Moger</a:t>
                      </a:r>
                      <a:endParaRPr sz="1300" u="none" cap="none" strike="noStrike">
                        <a:highlight>
                          <a:schemeClr val="lt1"/>
                        </a:highlight>
                      </a:endParaRPr>
                    </a:p>
                  </a:txBody>
                  <a:tcPr marT="19050" marB="19050" marR="28575" marL="28575" anchor="b">
                    <a:lnR cap="flat" cmpd="sng" w="28575">
                      <a:solidFill>
                        <a:srgbClr val="9E9E9E"/>
                      </a:solidFill>
                      <a:prstDash val="solid"/>
                      <a:round/>
                      <a:headEnd len="sm" w="sm" type="none"/>
                      <a:tailEnd len="sm" w="sm" type="none"/>
                    </a:lnR>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solidFill>
                            <a:srgbClr val="222222"/>
                          </a:solidFill>
                          <a:highlight>
                            <a:schemeClr val="lt1"/>
                          </a:highlight>
                        </a:rPr>
                        <a:t>Swaggert</a:t>
                      </a:r>
                      <a:endParaRPr sz="1300" u="none" cap="none" strike="noStrike">
                        <a:solidFill>
                          <a:srgbClr val="222222"/>
                        </a:solidFill>
                        <a:highlight>
                          <a:schemeClr val="lt1"/>
                        </a:highlight>
                      </a:endParaRPr>
                    </a:p>
                  </a:txBody>
                  <a:tcPr marT="19050" marB="19050" marR="28575" marL="28575" anchor="b">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solidFill>
                            <a:srgbClr val="222222"/>
                          </a:solidFill>
                          <a:highlight>
                            <a:schemeClr val="lt1"/>
                          </a:highlight>
                        </a:rPr>
                        <a:t>Swaggert</a:t>
                      </a:r>
                      <a:endParaRPr sz="1300" u="none" cap="none" strike="noStrike">
                        <a:solidFill>
                          <a:srgbClr val="222222"/>
                        </a:solidFill>
                        <a:highlight>
                          <a:schemeClr val="lt1"/>
                        </a:highlight>
                      </a:endParaRPr>
                    </a:p>
                  </a:txBody>
                  <a:tcPr marT="19050" marB="19050" marR="28575" marL="28575" anchor="b">
                    <a:lnL cap="flat" cmpd="sng" w="28575">
                      <a:solidFill>
                        <a:srgbClr val="9E9E9E"/>
                      </a:solidFill>
                      <a:prstDash val="solid"/>
                      <a:round/>
                      <a:headEnd len="sm" w="sm" type="none"/>
                      <a:tailEnd len="sm" w="sm" type="none"/>
                    </a:lnL>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solidFill>
                            <a:srgbClr val="222222"/>
                          </a:solidFill>
                          <a:highlight>
                            <a:schemeClr val="lt1"/>
                          </a:highlight>
                        </a:rPr>
                        <a:t>Swaggert</a:t>
                      </a:r>
                      <a:endParaRPr sz="1300" u="none" cap="none" strike="noStrike">
                        <a:solidFill>
                          <a:srgbClr val="222222"/>
                        </a:solidFill>
                        <a:highlight>
                          <a:schemeClr val="lt1"/>
                        </a:highlight>
                      </a:endParaRPr>
                    </a:p>
                  </a:txBody>
                  <a:tcPr marT="19050" marB="19050" marR="28575" marL="28575" anchor="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solidFill>
                      <a:schemeClr val="lt1"/>
                    </a:solidFill>
                  </a:tcPr>
                </a:tc>
              </a:tr>
              <a:tr h="238950">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1st - 3rd in-house</a:t>
                      </a:r>
                      <a:endParaRPr sz="1300" u="none" cap="none" strike="noStrike">
                        <a:highlight>
                          <a:schemeClr val="lt1"/>
                        </a:highlight>
                      </a:endParaRPr>
                    </a:p>
                  </a:txBody>
                  <a:tcPr marT="19050" marB="19050" marR="28575" marL="28575" anchor="b">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Abrahamson</a:t>
                      </a:r>
                      <a:endParaRPr sz="1300" u="none" cap="none" strike="noStrike">
                        <a:highlight>
                          <a:schemeClr val="lt1"/>
                        </a:highlight>
                      </a:endParaRPr>
                    </a:p>
                  </a:txBody>
                  <a:tcPr marT="19050" marB="19050" marR="28575" marL="28575" anchor="b">
                    <a:lnR cap="flat" cmpd="sng" w="28575">
                      <a:solidFill>
                        <a:srgbClr val="9E9E9E"/>
                      </a:solidFill>
                      <a:prstDash val="solid"/>
                      <a:round/>
                      <a:headEnd len="sm" w="sm" type="none"/>
                      <a:tailEnd len="sm" w="sm" type="none"/>
                    </a:lnR>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Abrahamson</a:t>
                      </a:r>
                      <a:endParaRPr sz="1300" u="none" cap="none" strike="noStrike">
                        <a:highlight>
                          <a:schemeClr val="lt1"/>
                        </a:highlight>
                      </a:endParaRPr>
                    </a:p>
                  </a:txBody>
                  <a:tcPr marT="19050" marB="19050" marR="28575" marL="28575" anchor="b">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Abrahamson</a:t>
                      </a:r>
                      <a:endParaRPr sz="1300" u="none" cap="none" strike="noStrike">
                        <a:highlight>
                          <a:schemeClr val="lt1"/>
                        </a:highlight>
                      </a:endParaRPr>
                    </a:p>
                  </a:txBody>
                  <a:tcPr marT="19050" marB="19050" marR="28575" marL="28575" anchor="b">
                    <a:lnL cap="flat" cmpd="sng" w="28575">
                      <a:solidFill>
                        <a:srgbClr val="9E9E9E"/>
                      </a:solidFill>
                      <a:prstDash val="solid"/>
                      <a:round/>
                      <a:headEnd len="sm" w="sm" type="none"/>
                      <a:tailEnd len="sm" w="sm" type="none"/>
                    </a:lnL>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t/>
                      </a:r>
                      <a:endParaRPr sz="1300" u="none" cap="none" strike="noStrike">
                        <a:highlight>
                          <a:schemeClr val="lt1"/>
                        </a:highlight>
                      </a:endParaRPr>
                    </a:p>
                  </a:txBody>
                  <a:tcPr marT="19050" marB="19050" marR="28575" marL="28575" anchor="b">
                    <a:solidFill>
                      <a:schemeClr val="lt1"/>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highlight>
                          <a:schemeClr val="lt1"/>
                        </a:highlight>
                      </a:endParaRPr>
                    </a:p>
                  </a:txBody>
                  <a:tcPr marT="19050" marB="19050" marR="28575" marL="28575" anchor="b">
                    <a:solidFill>
                      <a:schemeClr val="lt1"/>
                    </a:solidFill>
                  </a:tcPr>
                </a:tc>
              </a:tr>
              <a:tr h="100000">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1st - 3rd in-house Asst</a:t>
                      </a:r>
                      <a:endParaRPr sz="1300" u="none" cap="none" strike="noStrike">
                        <a:highlight>
                          <a:schemeClr val="lt1"/>
                        </a:highlight>
                      </a:endParaRPr>
                    </a:p>
                  </a:txBody>
                  <a:tcPr marT="19050" marB="19050" marR="28575" marL="28575" anchor="b">
                    <a:solidFill>
                      <a:schemeClr val="lt1"/>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highlight>
                          <a:schemeClr val="lt1"/>
                        </a:highlight>
                      </a:endParaRPr>
                    </a:p>
                  </a:txBody>
                  <a:tcPr marT="19050" marB="19050" marR="28575" marL="28575" anchor="b">
                    <a:lnR cap="flat" cmpd="sng" w="28575">
                      <a:solidFill>
                        <a:srgbClr val="9E9E9E"/>
                      </a:solidFill>
                      <a:prstDash val="solid"/>
                      <a:round/>
                      <a:headEnd len="sm" w="sm" type="none"/>
                      <a:tailEnd len="sm" w="sm" type="none"/>
                    </a:lnR>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Mareck, Kathy</a:t>
                      </a:r>
                      <a:endParaRPr sz="1300" u="none" cap="none" strike="noStrike">
                        <a:highlight>
                          <a:schemeClr val="lt1"/>
                        </a:highlight>
                      </a:endParaRPr>
                    </a:p>
                  </a:txBody>
                  <a:tcPr marT="19050" marB="19050" marR="28575" marL="28575" anchor="b">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Mareck, Kathy</a:t>
                      </a:r>
                      <a:endParaRPr sz="1300" u="none" cap="none" strike="noStrike">
                        <a:highlight>
                          <a:schemeClr val="lt1"/>
                        </a:highlight>
                      </a:endParaRPr>
                    </a:p>
                  </a:txBody>
                  <a:tcPr marT="19050" marB="19050" marR="28575" marL="28575" anchor="b">
                    <a:lnL cap="flat" cmpd="sng" w="28575">
                      <a:solidFill>
                        <a:srgbClr val="9E9E9E"/>
                      </a:solidFill>
                      <a:prstDash val="solid"/>
                      <a:round/>
                      <a:headEnd len="sm" w="sm" type="none"/>
                      <a:tailEnd len="sm" w="sm" type="none"/>
                    </a:lnL>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Mareck, Kathy</a:t>
                      </a:r>
                      <a:endParaRPr sz="1300" u="none" cap="none" strike="noStrike">
                        <a:highlight>
                          <a:schemeClr val="lt1"/>
                        </a:highlight>
                      </a:endParaRPr>
                    </a:p>
                  </a:txBody>
                  <a:tcPr marT="19050" marB="19050" marR="28575" marL="28575" anchor="b">
                    <a:solidFill>
                      <a:schemeClr val="lt1"/>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highlight>
                          <a:schemeClr val="lt1"/>
                        </a:highlight>
                      </a:endParaRPr>
                    </a:p>
                  </a:txBody>
                  <a:tcPr marT="19050" marB="19050" marR="28575" marL="28575" anchor="b">
                    <a:solidFill>
                      <a:schemeClr val="lt1"/>
                    </a:solidFill>
                  </a:tcPr>
                </a:tc>
              </a:tr>
              <a:tr h="238950">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4th-8th in-house</a:t>
                      </a:r>
                      <a:endParaRPr sz="1300" u="none" cap="none" strike="noStrike">
                        <a:highlight>
                          <a:schemeClr val="lt1"/>
                        </a:highlight>
                      </a:endParaRPr>
                    </a:p>
                  </a:txBody>
                  <a:tcPr marT="19050" marB="19050" marR="28575" marL="28575" anchor="b">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Mitcham</a:t>
                      </a:r>
                      <a:endParaRPr sz="1300" u="none" cap="none" strike="noStrike">
                        <a:highlight>
                          <a:schemeClr val="lt1"/>
                        </a:highlight>
                      </a:endParaRPr>
                    </a:p>
                  </a:txBody>
                  <a:tcPr marT="19050" marB="19050" marR="28575" marL="28575" anchor="b">
                    <a:lnR cap="flat" cmpd="sng" w="28575">
                      <a:solidFill>
                        <a:srgbClr val="9E9E9E"/>
                      </a:solidFill>
                      <a:prstDash val="solid"/>
                      <a:round/>
                      <a:headEnd len="sm" w="sm" type="none"/>
                      <a:tailEnd len="sm" w="sm" type="none"/>
                    </a:lnR>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Mitcham</a:t>
                      </a:r>
                      <a:endParaRPr sz="1300" u="none" cap="none" strike="noStrike">
                        <a:highlight>
                          <a:schemeClr val="lt1"/>
                        </a:highlight>
                      </a:endParaRPr>
                    </a:p>
                  </a:txBody>
                  <a:tcPr marT="19050" marB="19050" marR="28575" marL="28575" anchor="b">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Mitcham</a:t>
                      </a:r>
                      <a:endParaRPr sz="1300" u="none" cap="none" strike="noStrike">
                        <a:highlight>
                          <a:schemeClr val="lt1"/>
                        </a:highlight>
                      </a:endParaRPr>
                    </a:p>
                  </a:txBody>
                  <a:tcPr marT="19050" marB="19050" marR="28575" marL="28575" anchor="b">
                    <a:lnL cap="flat" cmpd="sng" w="28575">
                      <a:solidFill>
                        <a:srgbClr val="9E9E9E"/>
                      </a:solidFill>
                      <a:prstDash val="solid"/>
                      <a:round/>
                      <a:headEnd len="sm" w="sm" type="none"/>
                      <a:tailEnd len="sm" w="sm" type="none"/>
                    </a:lnL>
                    <a:solidFill>
                      <a:schemeClr val="lt1"/>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i="1" lang="en-US" sz="1300" u="none" cap="none" strike="noStrike">
                          <a:solidFill>
                            <a:schemeClr val="dk1"/>
                          </a:solidFill>
                          <a:highlight>
                            <a:schemeClr val="lt1"/>
                          </a:highlight>
                        </a:rPr>
                        <a:t>OPEN</a:t>
                      </a:r>
                      <a:endParaRPr sz="1300" u="none" cap="none" strike="noStrike">
                        <a:highlight>
                          <a:schemeClr val="lt1"/>
                        </a:highlight>
                      </a:endParaRPr>
                    </a:p>
                  </a:txBody>
                  <a:tcPr marT="19050" marB="19050" marR="28575" marL="28575" anchor="b">
                    <a:solidFill>
                      <a:schemeClr val="lt1"/>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i="1" lang="en-US" sz="1300" u="none" cap="none" strike="noStrike">
                          <a:solidFill>
                            <a:schemeClr val="dk1"/>
                          </a:solidFill>
                          <a:highlight>
                            <a:schemeClr val="lt1"/>
                          </a:highlight>
                        </a:rPr>
                        <a:t>OPEN</a:t>
                      </a:r>
                      <a:endParaRPr sz="1300" u="none" cap="none" strike="noStrike">
                        <a:highlight>
                          <a:schemeClr val="lt1"/>
                        </a:highlight>
                      </a:endParaRPr>
                    </a:p>
                  </a:txBody>
                  <a:tcPr marT="19050" marB="19050" marR="28575" marL="28575" anchor="b">
                    <a:solidFill>
                      <a:schemeClr val="lt1"/>
                    </a:solidFill>
                  </a:tcPr>
                </a:tc>
              </a:tr>
              <a:tr h="238950">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4th-8th in-house Asst</a:t>
                      </a:r>
                      <a:endParaRPr sz="1300" u="none" cap="none" strike="noStrike">
                        <a:highlight>
                          <a:schemeClr val="lt1"/>
                        </a:highlight>
                      </a:endParaRPr>
                    </a:p>
                  </a:txBody>
                  <a:tcPr marT="19050" marB="19050" marR="28575" marL="28575" anchor="b">
                    <a:solidFill>
                      <a:schemeClr val="lt1"/>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highlight>
                          <a:schemeClr val="lt1"/>
                        </a:highlight>
                      </a:endParaRPr>
                    </a:p>
                  </a:txBody>
                  <a:tcPr marT="19050" marB="19050" marR="28575" marL="28575" anchor="b">
                    <a:lnR cap="flat" cmpd="sng" w="28575">
                      <a:solidFill>
                        <a:srgbClr val="9E9E9E"/>
                      </a:solidFill>
                      <a:prstDash val="solid"/>
                      <a:round/>
                      <a:headEnd len="sm" w="sm" type="none"/>
                      <a:tailEnd len="sm" w="sm" type="none"/>
                    </a:lnR>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Michael Mcguire</a:t>
                      </a:r>
                      <a:endParaRPr sz="1300" u="none" cap="none" strike="noStrike">
                        <a:highlight>
                          <a:schemeClr val="lt1"/>
                        </a:highlight>
                      </a:endParaRPr>
                    </a:p>
                  </a:txBody>
                  <a:tcPr marT="19050" marB="19050" marR="28575" marL="28575" anchor="b">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Michael Mcguire</a:t>
                      </a:r>
                      <a:endParaRPr sz="1300" u="none" cap="none" strike="noStrike">
                        <a:highlight>
                          <a:schemeClr val="lt1"/>
                        </a:highlight>
                      </a:endParaRPr>
                    </a:p>
                  </a:txBody>
                  <a:tcPr marT="19050" marB="19050" marR="28575" marL="28575" anchor="b">
                    <a:lnL cap="flat" cmpd="sng" w="28575">
                      <a:solidFill>
                        <a:srgbClr val="9E9E9E"/>
                      </a:solidFill>
                      <a:prstDash val="solid"/>
                      <a:round/>
                      <a:headEnd len="sm" w="sm" type="none"/>
                      <a:tailEnd len="sm" w="sm" type="none"/>
                    </a:lnL>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Michael Mcguire</a:t>
                      </a:r>
                      <a:endParaRPr sz="1300" u="none" cap="none" strike="noStrike">
                        <a:highlight>
                          <a:schemeClr val="lt1"/>
                        </a:highlight>
                      </a:endParaRPr>
                    </a:p>
                  </a:txBody>
                  <a:tcPr marT="19050" marB="19050" marR="28575" marL="28575" anchor="b">
                    <a:solidFill>
                      <a:schemeClr val="lt1"/>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highlight>
                          <a:schemeClr val="lt1"/>
                        </a:highlight>
                      </a:endParaRPr>
                    </a:p>
                  </a:txBody>
                  <a:tcPr marT="19050" marB="19050" marR="28575" marL="28575" anchor="b">
                    <a:solidFill>
                      <a:schemeClr val="lt1"/>
                    </a:solidFill>
                  </a:tcPr>
                </a:tc>
              </a:tr>
              <a:tr h="238950">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Fundraising / Events</a:t>
                      </a:r>
                      <a:endParaRPr sz="1300" u="none" cap="none" strike="noStrike">
                        <a:highlight>
                          <a:schemeClr val="lt1"/>
                        </a:highlight>
                      </a:endParaRPr>
                    </a:p>
                  </a:txBody>
                  <a:tcPr marT="19050" marB="19050" marR="28575" marL="28575" anchor="b">
                    <a:lnB cap="flat" cmpd="sng" w="9525">
                      <a:solidFill>
                        <a:srgbClr val="9E9E9E"/>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i="1" lang="en-US" sz="1300" u="none" cap="none" strike="noStrike">
                          <a:highlight>
                            <a:schemeClr val="lt1"/>
                          </a:highlight>
                        </a:rPr>
                        <a:t>Walton</a:t>
                      </a:r>
                      <a:endParaRPr i="1" sz="1300" u="none" cap="none" strike="noStrike">
                        <a:highlight>
                          <a:schemeClr val="lt1"/>
                        </a:highlight>
                      </a:endParaRPr>
                    </a:p>
                  </a:txBody>
                  <a:tcPr marT="19050" marB="19050" marR="28575" marL="28575" anchor="b">
                    <a:lnR cap="flat" cmpd="sng" w="2857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i="1" lang="en-US" sz="1300" u="none" cap="none" strike="noStrike">
                          <a:highlight>
                            <a:schemeClr val="lt1"/>
                          </a:highlight>
                        </a:rPr>
                        <a:t>Walton</a:t>
                      </a:r>
                      <a:endParaRPr i="1" sz="1300" u="none" cap="none" strike="noStrike">
                        <a:highlight>
                          <a:schemeClr val="lt1"/>
                        </a:highlight>
                      </a:endParaRPr>
                    </a:p>
                  </a:txBody>
                  <a:tcPr marT="19050" marB="19050" marR="28575" marL="28575" anchor="b">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i="1" lang="en-US" sz="1300" u="none" cap="none" strike="noStrike">
                          <a:solidFill>
                            <a:schemeClr val="dk1"/>
                          </a:solidFill>
                          <a:highlight>
                            <a:schemeClr val="lt1"/>
                          </a:highlight>
                        </a:rPr>
                        <a:t>OPEN</a:t>
                      </a:r>
                      <a:endParaRPr i="1" sz="1300" u="none" cap="none" strike="noStrike">
                        <a:highlight>
                          <a:schemeClr val="lt1"/>
                        </a:highlight>
                      </a:endParaRPr>
                    </a:p>
                  </a:txBody>
                  <a:tcPr marT="19050" marB="19050" marR="28575" marL="28575" anchor="b">
                    <a:lnL cap="flat" cmpd="sng" w="28575">
                      <a:solidFill>
                        <a:srgbClr val="9E9E9E"/>
                      </a:solidFill>
                      <a:prstDash val="solid"/>
                      <a:round/>
                      <a:headEnd len="sm" w="sm" type="none"/>
                      <a:tailEnd len="sm" w="sm" type="none"/>
                    </a:lnL>
                    <a:lnB cap="flat" cmpd="sng" w="9525">
                      <a:solidFill>
                        <a:srgbClr val="9E9E9E"/>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i="1" lang="en-US" sz="1300" u="none" cap="none" strike="noStrike">
                          <a:highlight>
                            <a:schemeClr val="lt1"/>
                          </a:highlight>
                        </a:rPr>
                        <a:t>OPEN</a:t>
                      </a:r>
                      <a:endParaRPr b="1" i="1" sz="1300" u="none" cap="none" strike="noStrike">
                        <a:highlight>
                          <a:schemeClr val="lt1"/>
                        </a:highlight>
                      </a:endParaRPr>
                    </a:p>
                  </a:txBody>
                  <a:tcPr marT="19050" marB="19050" marR="28575" marL="28575" anchor="b">
                    <a:lnB cap="flat" cmpd="sng" w="9525">
                      <a:solidFill>
                        <a:srgbClr val="9E9E9E"/>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i="1" lang="en-US" sz="1300" u="none" cap="none" strike="noStrike">
                          <a:highlight>
                            <a:schemeClr val="lt1"/>
                          </a:highlight>
                        </a:rPr>
                        <a:t>OPEN</a:t>
                      </a:r>
                      <a:endParaRPr b="1" i="1" sz="1300" u="none" cap="none" strike="noStrike">
                        <a:highlight>
                          <a:schemeClr val="lt1"/>
                        </a:highlight>
                      </a:endParaRPr>
                    </a:p>
                  </a:txBody>
                  <a:tcPr marT="19050" marB="19050" marR="28575" marL="28575" anchor="b">
                    <a:lnB cap="flat" cmpd="sng" w="9525">
                      <a:solidFill>
                        <a:srgbClr val="9E9E9E"/>
                      </a:solidFill>
                      <a:prstDash val="solid"/>
                      <a:round/>
                      <a:headEnd len="sm" w="sm" type="none"/>
                      <a:tailEnd len="sm" w="sm" type="none"/>
                    </a:lnB>
                    <a:solidFill>
                      <a:schemeClr val="lt1"/>
                    </a:solidFill>
                  </a:tcPr>
                </a:tc>
              </a:tr>
              <a:tr h="100000">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Communications</a:t>
                      </a:r>
                      <a:endParaRPr sz="1300" u="none" cap="none" strike="noStrike">
                        <a:highlight>
                          <a:schemeClr val="lt1"/>
                        </a:highlight>
                      </a:endParaRPr>
                    </a:p>
                  </a:txBody>
                  <a:tcPr marT="19050" marB="19050" marR="28575" marL="28575" anchor="b">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Walton</a:t>
                      </a:r>
                      <a:endParaRPr sz="1300" u="none" cap="none" strike="noStrike">
                        <a:highlight>
                          <a:schemeClr val="lt1"/>
                        </a:highlight>
                      </a:endParaRPr>
                    </a:p>
                  </a:txBody>
                  <a:tcPr marT="19050" marB="19050" marR="28575" marL="28575" anchor="b">
                    <a:lnL cap="flat" cmpd="sng" w="952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Walton</a:t>
                      </a:r>
                      <a:endParaRPr sz="1300" u="none" cap="none" strike="noStrike">
                        <a:highlight>
                          <a:schemeClr val="lt1"/>
                        </a:highlight>
                      </a:endParaRPr>
                    </a:p>
                  </a:txBody>
                  <a:tcPr marT="19050" marB="19050" marR="28575" marL="28575" anchor="b">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i="1" lang="en-US" sz="1300" u="none" cap="none" strike="noStrike">
                          <a:solidFill>
                            <a:schemeClr val="dk1"/>
                          </a:solidFill>
                          <a:highlight>
                            <a:schemeClr val="lt1"/>
                          </a:highlight>
                        </a:rPr>
                        <a:t>OPEN</a:t>
                      </a:r>
                      <a:endParaRPr sz="1300" u="none" cap="none" strike="noStrike">
                        <a:highlight>
                          <a:schemeClr val="lt1"/>
                        </a:highlight>
                      </a:endParaRPr>
                    </a:p>
                  </a:txBody>
                  <a:tcPr marT="19050" marB="19050" marR="28575" marL="28575" anchor="b">
                    <a:lnL cap="flat" cmpd="sng" w="2857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i="1" lang="en-US" sz="1300" u="none" cap="none" strike="noStrike">
                          <a:highlight>
                            <a:schemeClr val="lt1"/>
                          </a:highlight>
                        </a:rPr>
                        <a:t>OPEN</a:t>
                      </a:r>
                      <a:endParaRPr b="1" i="1" sz="1300" u="none" cap="none" strike="noStrike">
                        <a:highlight>
                          <a:schemeClr val="lt1"/>
                        </a:highlight>
                      </a:endParaRPr>
                    </a:p>
                  </a:txBody>
                  <a:tcPr marT="19050" marB="19050" marR="28575" marL="28575" anchor="b">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i="1" lang="en-US" sz="1300" u="none" cap="none" strike="noStrike">
                          <a:highlight>
                            <a:schemeClr val="lt1"/>
                          </a:highlight>
                        </a:rPr>
                        <a:t>TBD</a:t>
                      </a:r>
                      <a:endParaRPr b="1" i="1" sz="1300" u="none" cap="none" strike="noStrike">
                        <a:highlight>
                          <a:schemeClr val="lt1"/>
                        </a:highlight>
                      </a:endParaRPr>
                    </a:p>
                  </a:txBody>
                  <a:tcPr marT="19050" marB="19050" marR="28575" marL="28575" anchor="b">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100000">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Player / Coach Dev</a:t>
                      </a:r>
                      <a:endParaRPr sz="1300" u="none" cap="none" strike="noStrike">
                        <a:highlight>
                          <a:schemeClr val="lt1"/>
                        </a:highlight>
                      </a:endParaRPr>
                    </a:p>
                  </a:txBody>
                  <a:tcPr marT="19050" marB="19050" marR="28575" marL="28575" anchor="b">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highlight>
                          <a:schemeClr val="lt1"/>
                        </a:highlight>
                      </a:endParaRPr>
                    </a:p>
                  </a:txBody>
                  <a:tcPr marT="19050" marB="19050" marR="28575" marL="28575" anchor="b">
                    <a:lnR cap="flat" cmpd="sng" w="2857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Ohme</a:t>
                      </a:r>
                      <a:endParaRPr sz="1300" u="none" cap="none" strike="noStrike">
                        <a:highlight>
                          <a:schemeClr val="lt1"/>
                        </a:highlight>
                      </a:endParaRPr>
                    </a:p>
                  </a:txBody>
                  <a:tcPr marT="19050" marB="19050" marR="28575" marL="28575" anchor="b">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Ohme</a:t>
                      </a:r>
                      <a:endParaRPr sz="1300" u="none" cap="none" strike="noStrike">
                        <a:highlight>
                          <a:schemeClr val="lt1"/>
                        </a:highlight>
                      </a:endParaRPr>
                    </a:p>
                  </a:txBody>
                  <a:tcPr marT="19050" marB="19050" marR="28575" marL="28575" anchor="b">
                    <a:lnL cap="flat" cmpd="sng" w="2857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Ohme</a:t>
                      </a:r>
                      <a:endParaRPr sz="1300" u="none" cap="none" strike="noStrike">
                        <a:highlight>
                          <a:schemeClr val="lt1"/>
                        </a:highlight>
                      </a:endParaRPr>
                    </a:p>
                  </a:txBody>
                  <a:tcPr marT="19050" marB="19050" marR="28575" marL="28575" anchor="b">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highlight>
                          <a:schemeClr val="lt1"/>
                        </a:highlight>
                      </a:endParaRPr>
                    </a:p>
                  </a:txBody>
                  <a:tcPr marT="19050" marB="19050" marR="28575" marL="28575" anchor="b">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99650">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Member at Large </a:t>
                      </a:r>
                      <a:endParaRPr sz="1300" u="none" cap="none" strike="noStrike">
                        <a:highlight>
                          <a:schemeClr val="lt1"/>
                        </a:highlight>
                      </a:endParaRPr>
                    </a:p>
                  </a:txBody>
                  <a:tcPr marT="19050" marB="19050" marR="28575" marL="28575" anchor="b">
                    <a:lnT cap="flat" cmpd="sng" w="9525">
                      <a:solidFill>
                        <a:srgbClr val="9E9E9E"/>
                      </a:solidFill>
                      <a:prstDash val="solid"/>
                      <a:round/>
                      <a:headEnd len="sm" w="sm" type="none"/>
                      <a:tailEnd len="sm" w="sm" type="none"/>
                    </a:lnT>
                    <a:solidFill>
                      <a:schemeClr val="lt1"/>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highlight>
                          <a:schemeClr val="lt1"/>
                        </a:highlight>
                      </a:endParaRPr>
                    </a:p>
                  </a:txBody>
                  <a:tcPr marT="19050" marB="19050" marR="28575" marL="28575" anchor="b">
                    <a:lnR cap="flat" cmpd="sng" w="2857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highlight>
                            <a:schemeClr val="lt1"/>
                          </a:highlight>
                        </a:rPr>
                        <a:t>Williams</a:t>
                      </a:r>
                      <a:endParaRPr sz="1300" u="none" cap="none" strike="noStrike">
                        <a:highlight>
                          <a:schemeClr val="lt1"/>
                        </a:highlight>
                      </a:endParaRPr>
                    </a:p>
                  </a:txBody>
                  <a:tcPr marT="19050" marB="19050" marR="28575" marL="28575" anchor="b">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US" sz="1300" u="none" cap="none" strike="noStrike">
                          <a:solidFill>
                            <a:schemeClr val="dk1"/>
                          </a:solidFill>
                          <a:highlight>
                            <a:schemeClr val="lt1"/>
                          </a:highlight>
                        </a:rPr>
                        <a:t>Williams</a:t>
                      </a:r>
                      <a:endParaRPr sz="1300" u="none" cap="none" strike="noStrike">
                        <a:highlight>
                          <a:schemeClr val="lt1"/>
                        </a:highlight>
                      </a:endParaRPr>
                    </a:p>
                  </a:txBody>
                  <a:tcPr marT="19050" marB="19050" marR="28575" marL="28575" anchor="b">
                    <a:lnL cap="flat" cmpd="sng" w="2857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solidFill>
                      <a:schemeClr val="lt1"/>
                    </a:solidFill>
                  </a:tcPr>
                </a:tc>
                <a:tc>
                  <a:txBody>
                    <a:bodyPr/>
                    <a:lstStyle/>
                    <a:p>
                      <a:pPr indent="0" lvl="0" marL="0" marR="0" rtl="0" algn="l">
                        <a:lnSpc>
                          <a:spcPct val="115000"/>
                        </a:lnSpc>
                        <a:spcBef>
                          <a:spcPts val="0"/>
                        </a:spcBef>
                        <a:spcAft>
                          <a:spcPts val="0"/>
                        </a:spcAft>
                        <a:buClr>
                          <a:srgbClr val="000000"/>
                        </a:buClr>
                        <a:buSzPts val="1300"/>
                        <a:buFont typeface="Arial"/>
                        <a:buNone/>
                      </a:pPr>
                      <a:r>
                        <a:t/>
                      </a:r>
                      <a:endParaRPr sz="1300" u="none" cap="none" strike="noStrike">
                        <a:highlight>
                          <a:schemeClr val="lt1"/>
                        </a:highlight>
                      </a:endParaRPr>
                    </a:p>
                  </a:txBody>
                  <a:tcPr marT="19050" marB="19050" marR="28575" marL="28575" anchor="b">
                    <a:lnT cap="flat" cmpd="sng" w="9525">
                      <a:solidFill>
                        <a:srgbClr val="9E9E9E"/>
                      </a:solidFill>
                      <a:prstDash val="solid"/>
                      <a:round/>
                      <a:headEnd len="sm" w="sm" type="none"/>
                      <a:tailEnd len="sm" w="sm" type="none"/>
                    </a:lnT>
                    <a:solidFill>
                      <a:schemeClr val="lt1"/>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highlight>
                          <a:schemeClr val="lt1"/>
                        </a:highlight>
                      </a:endParaRPr>
                    </a:p>
                  </a:txBody>
                  <a:tcPr marT="19050" marB="19050" marR="28575" marL="28575" anchor="b">
                    <a:lnT cap="flat" cmpd="sng" w="9525">
                      <a:solidFill>
                        <a:srgbClr val="9E9E9E"/>
                      </a:solidFill>
                      <a:prstDash val="solid"/>
                      <a:round/>
                      <a:headEnd len="sm" w="sm" type="none"/>
                      <a:tailEnd len="sm" w="sm" type="none"/>
                    </a:lnT>
                    <a:solidFill>
                      <a:schemeClr val="lt1"/>
                    </a:solidFill>
                  </a:tcPr>
                </a:tc>
              </a:tr>
            </a:tbl>
          </a:graphicData>
        </a:graphic>
      </p:graphicFrame>
      <p:sp>
        <p:nvSpPr>
          <p:cNvPr id="61" name="Google Shape;61;g2fa0ac0d70b_0_142"/>
          <p:cNvSpPr txBox="1"/>
          <p:nvPr>
            <p:ph type="title"/>
          </p:nvPr>
        </p:nvSpPr>
        <p:spPr>
          <a:xfrm>
            <a:off x="1022050" y="76350"/>
            <a:ext cx="8474100" cy="5400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rgbClr val="000000"/>
              </a:buClr>
              <a:buSzPct val="100000"/>
              <a:buFont typeface="Arial"/>
              <a:buNone/>
            </a:pPr>
            <a:r>
              <a:rPr lang="en-US" sz="4400"/>
              <a:t>Tenure / Position chart.  </a:t>
            </a:r>
            <a:r>
              <a:rPr lang="en-US" sz="2511"/>
              <a:t>Plan 3 years in role    </a:t>
            </a:r>
            <a:endParaRPr sz="910"/>
          </a:p>
        </p:txBody>
      </p:sp>
      <p:sp>
        <p:nvSpPr>
          <p:cNvPr id="62" name="Google Shape;62;g2fa0ac0d70b_0_142"/>
          <p:cNvSpPr txBox="1"/>
          <p:nvPr/>
        </p:nvSpPr>
        <p:spPr>
          <a:xfrm>
            <a:off x="9692475" y="76350"/>
            <a:ext cx="30000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0" i="0" lang="en-US" sz="2100" u="sng" cap="none" strike="noStrike">
                <a:solidFill>
                  <a:schemeClr val="hlink"/>
                </a:solidFill>
                <a:latin typeface="Arial"/>
                <a:ea typeface="Arial"/>
                <a:cs typeface="Arial"/>
                <a:sym typeface="Arial"/>
                <a:hlinkClick r:id="rId3"/>
              </a:rPr>
              <a:t>Role Descriptions</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g335dcef9aea_0_377" title="Screenshot 2025-03-16 at 8.47.00 AM.png"/>
          <p:cNvPicPr preferRelativeResize="0"/>
          <p:nvPr/>
        </p:nvPicPr>
        <p:blipFill rotWithShape="1">
          <a:blip r:embed="rId3">
            <a:alphaModFix/>
          </a:blip>
          <a:srcRect b="0" l="0" r="0" t="0"/>
          <a:stretch/>
        </p:blipFill>
        <p:spPr>
          <a:xfrm>
            <a:off x="2320200" y="1495600"/>
            <a:ext cx="7074699" cy="5434575"/>
          </a:xfrm>
          <a:prstGeom prst="rect">
            <a:avLst/>
          </a:prstGeom>
          <a:noFill/>
          <a:ln>
            <a:noFill/>
          </a:ln>
        </p:spPr>
      </p:pic>
      <p:sp>
        <p:nvSpPr>
          <p:cNvPr id="265" name="Google Shape;265;g335dcef9aea_0_377"/>
          <p:cNvSpPr txBox="1"/>
          <p:nvPr>
            <p:ph type="title"/>
          </p:nvPr>
        </p:nvSpPr>
        <p:spPr>
          <a:xfrm>
            <a:off x="1322387" y="268287"/>
            <a:ext cx="7288200" cy="969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0000"/>
              </a:buClr>
              <a:buSzPts val="4400"/>
              <a:buFont typeface="Arial"/>
              <a:buNone/>
            </a:pPr>
            <a:r>
              <a:rPr lang="en-US" sz="4400"/>
              <a:t>Organizational Feedback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g335dcef9aea_0_383" title="Screenshot 2025-03-16 at 8.47.01 AM.png"/>
          <p:cNvPicPr preferRelativeResize="0"/>
          <p:nvPr/>
        </p:nvPicPr>
        <p:blipFill rotWithShape="1">
          <a:blip r:embed="rId3">
            <a:alphaModFix/>
          </a:blip>
          <a:srcRect b="0" l="0" r="0" t="0"/>
          <a:stretch/>
        </p:blipFill>
        <p:spPr>
          <a:xfrm>
            <a:off x="0" y="0"/>
            <a:ext cx="5149726" cy="3315850"/>
          </a:xfrm>
          <a:prstGeom prst="rect">
            <a:avLst/>
          </a:prstGeom>
          <a:noFill/>
          <a:ln>
            <a:noFill/>
          </a:ln>
        </p:spPr>
      </p:pic>
      <p:pic>
        <p:nvPicPr>
          <p:cNvPr id="272" name="Google Shape;272;g335dcef9aea_0_383" title="Screenshot 2025-03-16 at 8.47.01 AM 1.png"/>
          <p:cNvPicPr preferRelativeResize="0"/>
          <p:nvPr/>
        </p:nvPicPr>
        <p:blipFill rotWithShape="1">
          <a:blip r:embed="rId4">
            <a:alphaModFix/>
          </a:blip>
          <a:srcRect b="0" l="0" r="0" t="0"/>
          <a:stretch/>
        </p:blipFill>
        <p:spPr>
          <a:xfrm>
            <a:off x="4672650" y="0"/>
            <a:ext cx="4873723" cy="3315850"/>
          </a:xfrm>
          <a:prstGeom prst="rect">
            <a:avLst/>
          </a:prstGeom>
          <a:noFill/>
          <a:ln>
            <a:noFill/>
          </a:ln>
        </p:spPr>
      </p:pic>
      <p:pic>
        <p:nvPicPr>
          <p:cNvPr id="273" name="Google Shape;273;g335dcef9aea_0_383" title="Screenshot 2025-03-16 at 8.47.02 AM.png"/>
          <p:cNvPicPr preferRelativeResize="0"/>
          <p:nvPr/>
        </p:nvPicPr>
        <p:blipFill rotWithShape="1">
          <a:blip r:embed="rId5">
            <a:alphaModFix/>
          </a:blip>
          <a:srcRect b="0" l="0" r="0" t="0"/>
          <a:stretch/>
        </p:blipFill>
        <p:spPr>
          <a:xfrm>
            <a:off x="-36675" y="3315850"/>
            <a:ext cx="5106031" cy="3315850"/>
          </a:xfrm>
          <a:prstGeom prst="rect">
            <a:avLst/>
          </a:prstGeom>
          <a:noFill/>
          <a:ln>
            <a:noFill/>
          </a:ln>
        </p:spPr>
      </p:pic>
      <p:pic>
        <p:nvPicPr>
          <p:cNvPr id="274" name="Google Shape;274;g335dcef9aea_0_383" title="Screenshot 2025-03-16 at 8.47.04 AM.png"/>
          <p:cNvPicPr preferRelativeResize="0"/>
          <p:nvPr/>
        </p:nvPicPr>
        <p:blipFill rotWithShape="1">
          <a:blip r:embed="rId6">
            <a:alphaModFix/>
          </a:blip>
          <a:srcRect b="0" l="0" r="0" t="0"/>
          <a:stretch/>
        </p:blipFill>
        <p:spPr>
          <a:xfrm>
            <a:off x="4573925" y="3315847"/>
            <a:ext cx="4589851" cy="2963500"/>
          </a:xfrm>
          <a:prstGeom prst="rect">
            <a:avLst/>
          </a:prstGeom>
          <a:noFill/>
          <a:ln>
            <a:noFill/>
          </a:ln>
        </p:spPr>
      </p:pic>
      <p:pic>
        <p:nvPicPr>
          <p:cNvPr id="275" name="Google Shape;275;g335dcef9aea_0_383" title="Screenshot 2025-03-16 at 8.47.05 AM.png"/>
          <p:cNvPicPr preferRelativeResize="0"/>
          <p:nvPr/>
        </p:nvPicPr>
        <p:blipFill rotWithShape="1">
          <a:blip r:embed="rId7">
            <a:alphaModFix/>
          </a:blip>
          <a:srcRect b="0" l="0" r="0" t="0"/>
          <a:stretch/>
        </p:blipFill>
        <p:spPr>
          <a:xfrm>
            <a:off x="8681125" y="3247225"/>
            <a:ext cx="3903201" cy="261962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335dcef9aea_0_392"/>
          <p:cNvSpPr txBox="1"/>
          <p:nvPr>
            <p:ph type="title"/>
          </p:nvPr>
        </p:nvSpPr>
        <p:spPr>
          <a:xfrm>
            <a:off x="1322378" y="69479"/>
            <a:ext cx="9109800" cy="1130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990"/>
              <a:buNone/>
            </a:pPr>
            <a:r>
              <a:rPr lang="en-US" sz="4450"/>
              <a:t>Themes of Constructive Feedback </a:t>
            </a:r>
            <a:endParaRPr sz="4450"/>
          </a:p>
        </p:txBody>
      </p:sp>
      <p:sp>
        <p:nvSpPr>
          <p:cNvPr id="282" name="Google Shape;282;g335dcef9aea_0_392"/>
          <p:cNvSpPr txBox="1"/>
          <p:nvPr>
            <p:ph idx="1" type="body"/>
          </p:nvPr>
        </p:nvSpPr>
        <p:spPr>
          <a:xfrm>
            <a:off x="1322375" y="1440975"/>
            <a:ext cx="7288200" cy="26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800"/>
              <a:buNone/>
            </a:pPr>
            <a:r>
              <a:rPr lang="en-US"/>
              <a:t>Addressable Points</a:t>
            </a:r>
            <a:endParaRPr/>
          </a:p>
          <a:p>
            <a:pPr indent="-342900" lvl="0" marL="457200" rtl="0" algn="l">
              <a:lnSpc>
                <a:spcPct val="100000"/>
              </a:lnSpc>
              <a:spcBef>
                <a:spcPts val="1000"/>
              </a:spcBef>
              <a:spcAft>
                <a:spcPts val="0"/>
              </a:spcAft>
              <a:buClr>
                <a:schemeClr val="dk1"/>
              </a:buClr>
              <a:buSzPts val="1800"/>
              <a:buChar char="●"/>
            </a:pPr>
            <a:r>
              <a:rPr lang="en-US">
                <a:solidFill>
                  <a:schemeClr val="dk1"/>
                </a:solidFill>
              </a:rPr>
              <a:t>Tryout process (10+)</a:t>
            </a:r>
            <a:endParaRPr/>
          </a:p>
          <a:p>
            <a:pPr indent="-342900" lvl="0" marL="457200" rtl="0" algn="l">
              <a:lnSpc>
                <a:spcPct val="100000"/>
              </a:lnSpc>
              <a:spcBef>
                <a:spcPts val="0"/>
              </a:spcBef>
              <a:spcAft>
                <a:spcPts val="0"/>
              </a:spcAft>
              <a:buSzPts val="1800"/>
              <a:buChar char="●"/>
            </a:pPr>
            <a:r>
              <a:rPr lang="en-US"/>
              <a:t>Transparency (5)</a:t>
            </a:r>
            <a:endParaRPr/>
          </a:p>
          <a:p>
            <a:pPr indent="-342900" lvl="0" marL="457200" rtl="0" algn="l">
              <a:lnSpc>
                <a:spcPct val="100000"/>
              </a:lnSpc>
              <a:spcBef>
                <a:spcPts val="0"/>
              </a:spcBef>
              <a:spcAft>
                <a:spcPts val="0"/>
              </a:spcAft>
              <a:buSzPts val="1800"/>
              <a:buChar char="●"/>
            </a:pPr>
            <a:r>
              <a:rPr lang="en-US"/>
              <a:t>Groupings of parents on Board</a:t>
            </a:r>
            <a:endParaRPr/>
          </a:p>
          <a:p>
            <a:pPr indent="-342900" lvl="0" marL="457200" rtl="0" algn="l">
              <a:lnSpc>
                <a:spcPct val="100000"/>
              </a:lnSpc>
              <a:spcBef>
                <a:spcPts val="0"/>
              </a:spcBef>
              <a:spcAft>
                <a:spcPts val="0"/>
              </a:spcAft>
              <a:buSzPts val="1800"/>
              <a:buChar char="●"/>
            </a:pPr>
            <a:r>
              <a:rPr lang="en-US"/>
              <a:t>Tournament selection </a:t>
            </a:r>
            <a:endParaRPr/>
          </a:p>
          <a:p>
            <a:pPr indent="0" lvl="0" marL="0" rtl="0" algn="l">
              <a:lnSpc>
                <a:spcPct val="100000"/>
              </a:lnSpc>
              <a:spcBef>
                <a:spcPts val="1000"/>
              </a:spcBef>
              <a:spcAft>
                <a:spcPts val="0"/>
              </a:spcAft>
              <a:buSzPts val="1800"/>
              <a:buNone/>
            </a:pPr>
            <a:r>
              <a:t/>
            </a:r>
            <a:endParaRPr/>
          </a:p>
          <a:p>
            <a:pPr indent="0" lvl="0" marL="0" rtl="0" algn="l">
              <a:lnSpc>
                <a:spcPct val="100000"/>
              </a:lnSpc>
              <a:spcBef>
                <a:spcPts val="1000"/>
              </a:spcBef>
              <a:spcAft>
                <a:spcPts val="0"/>
              </a:spcAft>
              <a:buSzPts val="1800"/>
              <a:buNone/>
            </a:pPr>
            <a:r>
              <a:rPr lang="en-US"/>
              <a:t>Common Complaints:</a:t>
            </a:r>
            <a:endParaRPr/>
          </a:p>
          <a:p>
            <a:pPr indent="-342900" lvl="0" marL="457200" rtl="0" algn="l">
              <a:lnSpc>
                <a:spcPct val="100000"/>
              </a:lnSpc>
              <a:spcBef>
                <a:spcPts val="1000"/>
              </a:spcBef>
              <a:spcAft>
                <a:spcPts val="0"/>
              </a:spcAft>
              <a:buSzPts val="1800"/>
              <a:buChar char="●"/>
            </a:pPr>
            <a:r>
              <a:rPr lang="en-US"/>
              <a:t>Practice Times </a:t>
            </a:r>
            <a:endParaRPr/>
          </a:p>
          <a:p>
            <a:pPr indent="-342900" lvl="0" marL="457200" rtl="0" algn="l">
              <a:lnSpc>
                <a:spcPct val="100000"/>
              </a:lnSpc>
              <a:spcBef>
                <a:spcPts val="0"/>
              </a:spcBef>
              <a:spcAft>
                <a:spcPts val="0"/>
              </a:spcAft>
              <a:buSzPts val="1800"/>
              <a:buChar char="●"/>
            </a:pPr>
            <a:r>
              <a:rPr lang="en-US"/>
              <a:t>Team Placement  </a:t>
            </a:r>
            <a:endParaRPr/>
          </a:p>
        </p:txBody>
      </p:sp>
      <p:sp>
        <p:nvSpPr>
          <p:cNvPr id="283" name="Google Shape;283;g335dcef9aea_0_392"/>
          <p:cNvSpPr txBox="1"/>
          <p:nvPr>
            <p:ph idx="1" type="body"/>
          </p:nvPr>
        </p:nvSpPr>
        <p:spPr>
          <a:xfrm>
            <a:off x="5579350" y="1358938"/>
            <a:ext cx="6246300" cy="177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800"/>
              <a:buNone/>
            </a:pPr>
            <a:r>
              <a:rPr lang="en-US"/>
              <a:t>Next Steps:</a:t>
            </a:r>
            <a:endParaRPr/>
          </a:p>
          <a:p>
            <a:pPr indent="-342900" lvl="0" marL="457200" rtl="0" algn="l">
              <a:lnSpc>
                <a:spcPct val="100000"/>
              </a:lnSpc>
              <a:spcBef>
                <a:spcPts val="1000"/>
              </a:spcBef>
              <a:spcAft>
                <a:spcPts val="0"/>
              </a:spcAft>
              <a:buSzPts val="1800"/>
              <a:buChar char="●"/>
            </a:pPr>
            <a:r>
              <a:rPr lang="en-US"/>
              <a:t>Working on CAYBBA Handbook</a:t>
            </a:r>
            <a:endParaRPr/>
          </a:p>
          <a:p>
            <a:pPr indent="-342900" lvl="0" marL="457200" rtl="0" algn="l">
              <a:lnSpc>
                <a:spcPct val="100000"/>
              </a:lnSpc>
              <a:spcBef>
                <a:spcPts val="0"/>
              </a:spcBef>
              <a:spcAft>
                <a:spcPts val="0"/>
              </a:spcAft>
              <a:buSzPts val="1800"/>
              <a:buChar char="●"/>
            </a:pPr>
            <a:r>
              <a:rPr lang="en-US"/>
              <a:t>Document what HS Coaches look for during tryouts</a:t>
            </a:r>
            <a:endParaRPr/>
          </a:p>
          <a:p>
            <a:pPr indent="-342900" lvl="0" marL="457200" rtl="0" algn="l">
              <a:lnSpc>
                <a:spcPct val="100000"/>
              </a:lnSpc>
              <a:spcBef>
                <a:spcPts val="0"/>
              </a:spcBef>
              <a:spcAft>
                <a:spcPts val="0"/>
              </a:spcAft>
              <a:buSzPts val="1800"/>
              <a:buChar char="●"/>
            </a:pPr>
            <a:r>
              <a:rPr lang="en-US"/>
              <a:t>Document and share process for evaluations </a:t>
            </a:r>
            <a:endParaRPr/>
          </a:p>
          <a:p>
            <a:pPr indent="-342900" lvl="0" marL="457200" rtl="0" algn="l">
              <a:lnSpc>
                <a:spcPct val="100000"/>
              </a:lnSpc>
              <a:spcBef>
                <a:spcPts val="0"/>
              </a:spcBef>
              <a:spcAft>
                <a:spcPts val="0"/>
              </a:spcAft>
              <a:buSzPts val="1800"/>
              <a:buChar char="●"/>
            </a:pPr>
            <a:r>
              <a:rPr lang="en-US"/>
              <a:t>Share coach evaluations categories (which should be generally aligned with tryout details) </a:t>
            </a:r>
            <a:endParaRPr/>
          </a:p>
        </p:txBody>
      </p:sp>
      <p:sp>
        <p:nvSpPr>
          <p:cNvPr id="284" name="Google Shape;284;g335dcef9aea_0_392"/>
          <p:cNvSpPr txBox="1"/>
          <p:nvPr/>
        </p:nvSpPr>
        <p:spPr>
          <a:xfrm>
            <a:off x="52350" y="5380050"/>
            <a:ext cx="3000000" cy="1431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55555"/>
                </a:solidFill>
                <a:highlight>
                  <a:srgbClr val="FAFAFA"/>
                </a:highlight>
                <a:latin typeface="Arial"/>
                <a:ea typeface="Arial"/>
                <a:cs typeface="Arial"/>
                <a:sym typeface="Arial"/>
              </a:rPr>
              <a:t>Encourage more families to attend high school games by offering a season pass for travel players (at minimum) and a family option for an additional cost. Provide more direction/information on AAU tryouts and programs as well as opportunities for more basketball outside of season: MYAS tourneys, camps (local HS and beyond), and other basketball and fitness training opportunities. So much of it is word of mouth and subjective.</a:t>
            </a:r>
            <a:endParaRPr b="0" i="0" sz="1400" u="none" cap="none" strike="noStrike">
              <a:solidFill>
                <a:srgbClr val="000000"/>
              </a:solidFill>
              <a:latin typeface="Arial"/>
              <a:ea typeface="Arial"/>
              <a:cs typeface="Arial"/>
              <a:sym typeface="Arial"/>
            </a:endParaRPr>
          </a:p>
        </p:txBody>
      </p:sp>
      <p:sp>
        <p:nvSpPr>
          <p:cNvPr id="285" name="Google Shape;285;g335dcef9aea_0_392"/>
          <p:cNvSpPr txBox="1"/>
          <p:nvPr/>
        </p:nvSpPr>
        <p:spPr>
          <a:xfrm>
            <a:off x="3851875" y="5327700"/>
            <a:ext cx="3000000" cy="600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55555"/>
                </a:solidFill>
                <a:highlight>
                  <a:srgbClr val="FAFAFA"/>
                </a:highlight>
                <a:latin typeface="Arial"/>
                <a:ea typeface="Arial"/>
                <a:cs typeface="Arial"/>
                <a:sym typeface="Arial"/>
              </a:rPr>
              <a:t>I would love it if our team's head coach was given the opportunity to provide input into the tournament schedule for next year. </a:t>
            </a:r>
            <a:endParaRPr b="0" i="0" sz="1400" u="none" cap="none" strike="noStrike">
              <a:solidFill>
                <a:srgbClr val="000000"/>
              </a:solidFill>
              <a:latin typeface="Arial"/>
              <a:ea typeface="Arial"/>
              <a:cs typeface="Arial"/>
              <a:sym typeface="Arial"/>
            </a:endParaRPr>
          </a:p>
        </p:txBody>
      </p:sp>
      <p:sp>
        <p:nvSpPr>
          <p:cNvPr id="286" name="Google Shape;286;g335dcef9aea_0_392"/>
          <p:cNvSpPr txBox="1"/>
          <p:nvPr/>
        </p:nvSpPr>
        <p:spPr>
          <a:xfrm>
            <a:off x="3851875" y="5928000"/>
            <a:ext cx="3000000" cy="877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55555"/>
                </a:solidFill>
                <a:highlight>
                  <a:srgbClr val="FFFFFF"/>
                </a:highlight>
                <a:latin typeface="Arial"/>
                <a:ea typeface="Arial"/>
                <a:cs typeface="Arial"/>
                <a:sym typeface="Arial"/>
              </a:rPr>
              <a:t>The program the should be more mindful around finding the appropriate level for teams over treating each grade level the same with the objective to let players continually be challenged to benefit Chaska high school basketball overall</a:t>
            </a:r>
            <a:endParaRPr b="0" i="0" sz="1400" u="none" cap="none" strike="noStrike">
              <a:solidFill>
                <a:srgbClr val="000000"/>
              </a:solidFill>
              <a:latin typeface="Arial"/>
              <a:ea typeface="Arial"/>
              <a:cs typeface="Arial"/>
              <a:sym typeface="Arial"/>
            </a:endParaRPr>
          </a:p>
        </p:txBody>
      </p:sp>
      <p:sp>
        <p:nvSpPr>
          <p:cNvPr id="287" name="Google Shape;287;g335dcef9aea_0_392"/>
          <p:cNvSpPr txBox="1"/>
          <p:nvPr/>
        </p:nvSpPr>
        <p:spPr>
          <a:xfrm>
            <a:off x="4788725" y="4485475"/>
            <a:ext cx="21771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55555"/>
                </a:solidFill>
                <a:highlight>
                  <a:srgbClr val="FAFAFA"/>
                </a:highlight>
                <a:latin typeface="Arial"/>
                <a:ea typeface="Arial"/>
                <a:cs typeface="Arial"/>
                <a:sym typeface="Arial"/>
              </a:rPr>
              <a:t>Has there been any thought to asking for team managers to assist coaches with communications/calendar events/other admin during the year?</a:t>
            </a:r>
            <a:endParaRPr b="0" i="0" sz="1400" u="none" cap="none" strike="noStrike">
              <a:solidFill>
                <a:srgbClr val="000000"/>
              </a:solidFill>
              <a:latin typeface="Arial"/>
              <a:ea typeface="Arial"/>
              <a:cs typeface="Arial"/>
              <a:sym typeface="Arial"/>
            </a:endParaRPr>
          </a:p>
        </p:txBody>
      </p:sp>
      <p:sp>
        <p:nvSpPr>
          <p:cNvPr id="288" name="Google Shape;288;g335dcef9aea_0_392"/>
          <p:cNvSpPr txBox="1"/>
          <p:nvPr/>
        </p:nvSpPr>
        <p:spPr>
          <a:xfrm>
            <a:off x="9242375" y="5858700"/>
            <a:ext cx="30000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55555"/>
                </a:solidFill>
                <a:highlight>
                  <a:srgbClr val="FFFFFF"/>
                </a:highlight>
                <a:latin typeface="Arial"/>
                <a:ea typeface="Arial"/>
                <a:cs typeface="Arial"/>
                <a:sym typeface="Arial"/>
              </a:rPr>
              <a:t>I would love to see the youth basketball program partner with the high school programs. In our previous association each youth team had 2-3 “big sisters” that were girls from the high school teams. They came to a few practices and acted as role models for our girls. The youth program girls really enjoyed this.</a:t>
            </a:r>
            <a:endParaRPr b="0" i="0" sz="1400" u="none" cap="none" strike="noStrike">
              <a:solidFill>
                <a:srgbClr val="000000"/>
              </a:solidFill>
              <a:latin typeface="Arial"/>
              <a:ea typeface="Arial"/>
              <a:cs typeface="Arial"/>
              <a:sym typeface="Arial"/>
            </a:endParaRPr>
          </a:p>
        </p:txBody>
      </p:sp>
      <p:sp>
        <p:nvSpPr>
          <p:cNvPr id="289" name="Google Shape;289;g335dcef9aea_0_392"/>
          <p:cNvSpPr txBox="1"/>
          <p:nvPr/>
        </p:nvSpPr>
        <p:spPr>
          <a:xfrm>
            <a:off x="6851875" y="5114850"/>
            <a:ext cx="2271300" cy="1569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55555"/>
                </a:solidFill>
                <a:highlight>
                  <a:srgbClr val="FAFAFA"/>
                </a:highlight>
                <a:latin typeface="Arial"/>
                <a:ea typeface="Arial"/>
                <a:cs typeface="Arial"/>
                <a:sym typeface="Arial"/>
              </a:rPr>
              <a:t>Fun overall season, boys seem to really like the design of the new black jersey. Would suggest allowing more coach discrepancy to tournament selections over a one size fits all approach as some levels/grade years warrant a more challenging schedule than others. I believe this suggestion would require tryouts earlier to ensure tournament availability.</a:t>
            </a:r>
            <a:endParaRPr b="0" i="0" sz="1400" u="none" cap="none" strike="noStrike">
              <a:solidFill>
                <a:srgbClr val="000000"/>
              </a:solidFill>
              <a:latin typeface="Arial"/>
              <a:ea typeface="Arial"/>
              <a:cs typeface="Arial"/>
              <a:sym typeface="Arial"/>
            </a:endParaRPr>
          </a:p>
        </p:txBody>
      </p:sp>
      <p:sp>
        <p:nvSpPr>
          <p:cNvPr id="290" name="Google Shape;290;g335dcef9aea_0_392"/>
          <p:cNvSpPr txBox="1"/>
          <p:nvPr/>
        </p:nvSpPr>
        <p:spPr>
          <a:xfrm>
            <a:off x="6965825" y="3564650"/>
            <a:ext cx="5154900" cy="1431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55555"/>
                </a:solidFill>
                <a:highlight>
                  <a:srgbClr val="FAFAFA"/>
                </a:highlight>
                <a:latin typeface="Arial"/>
                <a:ea typeface="Arial"/>
                <a:cs typeface="Arial"/>
                <a:sym typeface="Arial"/>
              </a:rPr>
              <a:t>Earlier FAQs or some sort of information on exiting 2nd graders from our program and maybe a simple FAQ for what the next year can bring whether it is travel or in house. This is more near and dear to me right now as our pocket of 3rd grade had only 6 girls go out and then we also have two 2nd graders on the team. Knowing fully well that our 2nd graders need to stay at their own level next year for a multitude of reasons, I think a proactive informational thing for kids leaving the 1-2nd grade program and what to expect would help with numbers. I fully understand that we could just have a unique pocket of numbers and Chaska versus Chan as the Chan 3rd graders have 2 travel teams of 10. Last year our 3rd graders had 2 teams, so maybe it all was a perfect storm.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335dcef9aea_0_399"/>
          <p:cNvSpPr txBox="1"/>
          <p:nvPr>
            <p:ph type="title"/>
          </p:nvPr>
        </p:nvSpPr>
        <p:spPr>
          <a:xfrm>
            <a:off x="1322278" y="-87521"/>
            <a:ext cx="9109800" cy="1130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990"/>
              <a:buNone/>
            </a:pPr>
            <a:r>
              <a:rPr lang="en-US" sz="4450"/>
              <a:t>Themes of Positive Feedback </a:t>
            </a:r>
            <a:endParaRPr sz="4450"/>
          </a:p>
        </p:txBody>
      </p:sp>
      <p:sp>
        <p:nvSpPr>
          <p:cNvPr id="297" name="Google Shape;297;g335dcef9aea_0_399"/>
          <p:cNvSpPr txBox="1"/>
          <p:nvPr>
            <p:ph idx="1" type="body"/>
          </p:nvPr>
        </p:nvSpPr>
        <p:spPr>
          <a:xfrm>
            <a:off x="610500" y="1043175"/>
            <a:ext cx="11581500" cy="26481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1000"/>
              </a:spcBef>
              <a:spcAft>
                <a:spcPts val="0"/>
              </a:spcAft>
              <a:buSzPts val="1800"/>
              <a:buChar char="●"/>
            </a:pPr>
            <a:r>
              <a:rPr lang="en-US"/>
              <a:t>Well run organization</a:t>
            </a:r>
            <a:endParaRPr/>
          </a:p>
          <a:p>
            <a:pPr indent="-342900" lvl="0" marL="457200" rtl="0" algn="l">
              <a:lnSpc>
                <a:spcPct val="100000"/>
              </a:lnSpc>
              <a:spcBef>
                <a:spcPts val="0"/>
              </a:spcBef>
              <a:spcAft>
                <a:spcPts val="0"/>
              </a:spcAft>
              <a:buSzPts val="1800"/>
              <a:buChar char="●"/>
            </a:pPr>
            <a:r>
              <a:rPr lang="en-US"/>
              <a:t>Good communication</a:t>
            </a:r>
            <a:endParaRPr/>
          </a:p>
          <a:p>
            <a:pPr indent="0" lvl="0" marL="0" rtl="0" algn="l">
              <a:lnSpc>
                <a:spcPct val="100000"/>
              </a:lnSpc>
              <a:spcBef>
                <a:spcPts val="1000"/>
              </a:spcBef>
              <a:spcAft>
                <a:spcPts val="0"/>
              </a:spcAft>
              <a:buSzPts val="1800"/>
              <a:buNone/>
            </a:pPr>
            <a:r>
              <a:rPr b="0" lang="en-US" sz="900">
                <a:solidFill>
                  <a:srgbClr val="555555"/>
                </a:solidFill>
                <a:highlight>
                  <a:srgbClr val="FFFFFF"/>
                </a:highlight>
              </a:rPr>
              <a:t>After significant turnover, CAYBBA leadership really found their groove this year. Communication, while frequent, was valuable. It really felt like one big community invested in each other’s success, as opposed to individual teams.</a:t>
            </a:r>
            <a:endParaRPr b="0" sz="900">
              <a:solidFill>
                <a:srgbClr val="555555"/>
              </a:solidFill>
              <a:highlight>
                <a:srgbClr val="FAFAFA"/>
              </a:highlight>
            </a:endParaRPr>
          </a:p>
          <a:p>
            <a:pPr indent="0" lvl="0" marL="0" rtl="0" algn="l">
              <a:lnSpc>
                <a:spcPct val="100000"/>
              </a:lnSpc>
              <a:spcBef>
                <a:spcPts val="1000"/>
              </a:spcBef>
              <a:spcAft>
                <a:spcPts val="0"/>
              </a:spcAft>
              <a:buSzPts val="1800"/>
              <a:buNone/>
            </a:pPr>
            <a:r>
              <a:rPr b="0" lang="en-US" sz="900">
                <a:solidFill>
                  <a:srgbClr val="555555"/>
                </a:solidFill>
                <a:highlight>
                  <a:srgbClr val="FFFFFF"/>
                </a:highlight>
              </a:rPr>
              <a:t>I enjoyed how the CAYBBA encouraged teams/families to support the high school girls team - it was very cool seeing all the young players at each game cheering the high schoolers on!</a:t>
            </a:r>
            <a:endParaRPr b="0" sz="900">
              <a:solidFill>
                <a:srgbClr val="555555"/>
              </a:solidFill>
              <a:highlight>
                <a:srgbClr val="FAFAFA"/>
              </a:highlight>
            </a:endParaRPr>
          </a:p>
          <a:p>
            <a:pPr indent="0" lvl="0" marL="0" rtl="0" algn="l">
              <a:lnSpc>
                <a:spcPct val="100000"/>
              </a:lnSpc>
              <a:spcBef>
                <a:spcPts val="1000"/>
              </a:spcBef>
              <a:spcAft>
                <a:spcPts val="0"/>
              </a:spcAft>
              <a:buSzPts val="1800"/>
              <a:buNone/>
            </a:pPr>
            <a:r>
              <a:rPr b="0" lang="en-US" sz="900">
                <a:solidFill>
                  <a:srgbClr val="555555"/>
                </a:solidFill>
                <a:highlight>
                  <a:srgbClr val="FAFAFA"/>
                </a:highlight>
              </a:rPr>
              <a:t>I love that Chaska families get involved in the travel teams like they do, everyone is welcoming and happy to be part of the CAYBBA family. It really feels like a sense of community between the families and it is great how all are around and helpful to all.</a:t>
            </a:r>
            <a:endParaRPr b="0" sz="900">
              <a:solidFill>
                <a:srgbClr val="555555"/>
              </a:solidFill>
              <a:highlight>
                <a:srgbClr val="FAFAFA"/>
              </a:highlight>
            </a:endParaRPr>
          </a:p>
          <a:p>
            <a:pPr indent="0" lvl="0" marL="0" rtl="0" algn="l">
              <a:lnSpc>
                <a:spcPct val="100000"/>
              </a:lnSpc>
              <a:spcBef>
                <a:spcPts val="1000"/>
              </a:spcBef>
              <a:spcAft>
                <a:spcPts val="0"/>
              </a:spcAft>
              <a:buSzPts val="1800"/>
              <a:buNone/>
            </a:pPr>
            <a:r>
              <a:rPr b="0" lang="en-US" sz="900">
                <a:solidFill>
                  <a:srgbClr val="555555"/>
                </a:solidFill>
                <a:highlight>
                  <a:srgbClr val="FAFAFA"/>
                </a:highlight>
              </a:rPr>
              <a:t>Loved the summer training option and open gym/scrimmages made available to the kids.</a:t>
            </a:r>
            <a:endParaRPr b="0" sz="900">
              <a:solidFill>
                <a:srgbClr val="555555"/>
              </a:solidFill>
              <a:highlight>
                <a:srgbClr val="FAFAFA"/>
              </a:highlight>
            </a:endParaRPr>
          </a:p>
          <a:p>
            <a:pPr indent="0" lvl="0" marL="0" rtl="0" algn="l">
              <a:lnSpc>
                <a:spcPct val="100000"/>
              </a:lnSpc>
              <a:spcBef>
                <a:spcPts val="1000"/>
              </a:spcBef>
              <a:spcAft>
                <a:spcPts val="0"/>
              </a:spcAft>
              <a:buSzPts val="1800"/>
              <a:buNone/>
            </a:pPr>
            <a:r>
              <a:rPr b="0" lang="en-US" sz="900">
                <a:solidFill>
                  <a:srgbClr val="555555"/>
                </a:solidFill>
                <a:highlight>
                  <a:srgbClr val="FFFFFF"/>
                </a:highlight>
              </a:rPr>
              <a:t>It’s a well run program and there are good people leading the way with a bright future ahead. </a:t>
            </a:r>
            <a:endParaRPr b="0" sz="900">
              <a:solidFill>
                <a:srgbClr val="555555"/>
              </a:solidFill>
              <a:highlight>
                <a:srgbClr val="FFFFFF"/>
              </a:highlight>
            </a:endParaRPr>
          </a:p>
          <a:p>
            <a:pPr indent="0" lvl="0" marL="0" rtl="0" algn="l">
              <a:lnSpc>
                <a:spcPct val="100000"/>
              </a:lnSpc>
              <a:spcBef>
                <a:spcPts val="1000"/>
              </a:spcBef>
              <a:spcAft>
                <a:spcPts val="0"/>
              </a:spcAft>
              <a:buSzPts val="1800"/>
              <a:buNone/>
            </a:pPr>
            <a:r>
              <a:rPr b="0" lang="en-US" sz="900">
                <a:solidFill>
                  <a:srgbClr val="555555"/>
                </a:solidFill>
                <a:highlight>
                  <a:srgbClr val="FFFFFF"/>
                </a:highlight>
              </a:rPr>
              <a:t>The CAYBBA has earned a great reputation and seems to be running smoothly.</a:t>
            </a:r>
            <a:endParaRPr b="0" sz="900">
              <a:solidFill>
                <a:srgbClr val="555555"/>
              </a:solidFill>
              <a:highlight>
                <a:srgbClr val="FFFFFF"/>
              </a:highlight>
            </a:endParaRPr>
          </a:p>
          <a:p>
            <a:pPr indent="0" lvl="0" marL="0" rtl="0" algn="l">
              <a:lnSpc>
                <a:spcPct val="100000"/>
              </a:lnSpc>
              <a:spcBef>
                <a:spcPts val="1000"/>
              </a:spcBef>
              <a:spcAft>
                <a:spcPts val="0"/>
              </a:spcAft>
              <a:buSzPts val="1800"/>
              <a:buNone/>
            </a:pPr>
            <a:r>
              <a:rPr b="0" lang="en-US" sz="900">
                <a:solidFill>
                  <a:srgbClr val="555555"/>
                </a:solidFill>
                <a:highlight>
                  <a:srgbClr val="FAFAFA"/>
                </a:highlight>
              </a:rPr>
              <a:t>I am very happy to see a couple of the grade levels have 4 teams this year and hope this trend continues. This area is growing and interest in basketball is high among the boys. In the past, I have been discouraged when large numbers of kids have been cut due to gym space limitation. If there is anything we can do to help brainstorm how to continue to make this happen with the space challenges, we are happy to help and provide input.</a:t>
            </a:r>
            <a:endParaRPr b="0" sz="900">
              <a:solidFill>
                <a:srgbClr val="555555"/>
              </a:solidFill>
              <a:highlight>
                <a:srgbClr val="FAFAFA"/>
              </a:highlight>
            </a:endParaRPr>
          </a:p>
          <a:p>
            <a:pPr indent="0" lvl="0" marL="0" rtl="0" algn="l">
              <a:lnSpc>
                <a:spcPct val="100000"/>
              </a:lnSpc>
              <a:spcBef>
                <a:spcPts val="0"/>
              </a:spcBef>
              <a:spcAft>
                <a:spcPts val="0"/>
              </a:spcAft>
              <a:buSzPts val="1800"/>
              <a:buNone/>
            </a:pPr>
            <a:r>
              <a:t/>
            </a:r>
            <a:endParaRPr b="0" sz="900">
              <a:solidFill>
                <a:srgbClr val="555555"/>
              </a:solidFill>
              <a:highlight>
                <a:srgbClr val="FAFAFA"/>
              </a:highlight>
            </a:endParaRPr>
          </a:p>
          <a:p>
            <a:pPr indent="0" lvl="0" marL="0" rtl="0" algn="l">
              <a:lnSpc>
                <a:spcPct val="100000"/>
              </a:lnSpc>
              <a:spcBef>
                <a:spcPts val="0"/>
              </a:spcBef>
              <a:spcAft>
                <a:spcPts val="0"/>
              </a:spcAft>
              <a:buSzPts val="1800"/>
              <a:buNone/>
            </a:pPr>
            <a:r>
              <a:rPr b="0" lang="en-US" sz="900">
                <a:solidFill>
                  <a:srgbClr val="555555"/>
                </a:solidFill>
                <a:highlight>
                  <a:srgbClr val="FAFAFA"/>
                </a:highlight>
              </a:rPr>
              <a:t>CAYBBA is a great program. I also wanted to comment on having a practice at MBT, I thought that was a great idea and would have liked to see more opportunities to go there. I understand it’s an added cost but maybe there can be “optional” practices there were if you want to go with your selected team, you can pay that additional money at the time of going there. Just a thought. I also loved how we went away from warm up TSHIRTS and had the warm up hoodie this year, paired with the uniforms, it looked great. I didn’t love the new chaska basketball logo on sweatshirts but glad there was another option. </a:t>
            </a:r>
            <a:endParaRPr b="0" sz="900">
              <a:solidFill>
                <a:srgbClr val="555555"/>
              </a:solidFill>
              <a:highlight>
                <a:srgbClr val="FAFAFA"/>
              </a:highlight>
            </a:endParaRPr>
          </a:p>
          <a:p>
            <a:pPr indent="0" lvl="0" marL="0" rtl="0" algn="l">
              <a:lnSpc>
                <a:spcPct val="100000"/>
              </a:lnSpc>
              <a:spcBef>
                <a:spcPts val="0"/>
              </a:spcBef>
              <a:spcAft>
                <a:spcPts val="0"/>
              </a:spcAft>
              <a:buSzPts val="1800"/>
              <a:buNone/>
            </a:pPr>
            <a:r>
              <a:t/>
            </a:r>
            <a:endParaRPr b="0" sz="900">
              <a:solidFill>
                <a:srgbClr val="555555"/>
              </a:solidFill>
              <a:highlight>
                <a:srgbClr val="FAFAFA"/>
              </a:highlight>
            </a:endParaRPr>
          </a:p>
          <a:p>
            <a:pPr indent="0" lvl="0" marL="0" rtl="0" algn="l">
              <a:lnSpc>
                <a:spcPct val="100000"/>
              </a:lnSpc>
              <a:spcBef>
                <a:spcPts val="0"/>
              </a:spcBef>
              <a:spcAft>
                <a:spcPts val="0"/>
              </a:spcAft>
              <a:buSzPts val="1800"/>
              <a:buNone/>
            </a:pPr>
            <a:r>
              <a:rPr b="0" lang="en-US" sz="900">
                <a:solidFill>
                  <a:srgbClr val="555555"/>
                </a:solidFill>
                <a:highlight>
                  <a:srgbClr val="FAFAFA"/>
                </a:highlight>
              </a:rPr>
              <a:t>We think the program is wonderful!</a:t>
            </a:r>
            <a:endParaRPr b="0" sz="900">
              <a:solidFill>
                <a:srgbClr val="555555"/>
              </a:solidFill>
              <a:highlight>
                <a:srgbClr val="FAFAFA"/>
              </a:highlight>
            </a:endParaRPr>
          </a:p>
          <a:p>
            <a:pPr indent="0" lvl="0" marL="0" rtl="0" algn="l">
              <a:lnSpc>
                <a:spcPct val="100000"/>
              </a:lnSpc>
              <a:spcBef>
                <a:spcPts val="0"/>
              </a:spcBef>
              <a:spcAft>
                <a:spcPts val="0"/>
              </a:spcAft>
              <a:buSzPts val="1800"/>
              <a:buNone/>
            </a:pPr>
            <a:r>
              <a:t/>
            </a:r>
            <a:endParaRPr b="0" sz="900">
              <a:solidFill>
                <a:srgbClr val="555555"/>
              </a:solidFill>
              <a:highlight>
                <a:srgbClr val="FAFAFA"/>
              </a:highlight>
            </a:endParaRPr>
          </a:p>
          <a:p>
            <a:pPr indent="0" lvl="0" marL="0" rtl="0" algn="l">
              <a:lnSpc>
                <a:spcPct val="100000"/>
              </a:lnSpc>
              <a:spcBef>
                <a:spcPts val="0"/>
              </a:spcBef>
              <a:spcAft>
                <a:spcPts val="0"/>
              </a:spcAft>
              <a:buSzPts val="1800"/>
              <a:buNone/>
            </a:pPr>
            <a:r>
              <a:rPr b="0" lang="en-US" sz="900">
                <a:solidFill>
                  <a:srgbClr val="555555"/>
                </a:solidFill>
                <a:highlight>
                  <a:srgbClr val="FAFAFA"/>
                </a:highlight>
              </a:rPr>
              <a:t>Kudos on your policy updates, making sure the focus is Chaska </a:t>
            </a:r>
            <a:endParaRPr b="0" sz="900">
              <a:solidFill>
                <a:srgbClr val="555555"/>
              </a:solidFill>
              <a:highlight>
                <a:srgbClr val="FAFAFA"/>
              </a:highlight>
            </a:endParaRPr>
          </a:p>
          <a:p>
            <a:pPr indent="0" lvl="0" marL="0" rtl="0" algn="l">
              <a:lnSpc>
                <a:spcPct val="100000"/>
              </a:lnSpc>
              <a:spcBef>
                <a:spcPts val="0"/>
              </a:spcBef>
              <a:spcAft>
                <a:spcPts val="0"/>
              </a:spcAft>
              <a:buSzPts val="1800"/>
              <a:buNone/>
            </a:pPr>
            <a:r>
              <a:t/>
            </a:r>
            <a:endParaRPr b="0" sz="900">
              <a:solidFill>
                <a:srgbClr val="555555"/>
              </a:solidFill>
              <a:highlight>
                <a:srgbClr val="FAFAFA"/>
              </a:highlight>
            </a:endParaRPr>
          </a:p>
          <a:p>
            <a:pPr indent="0" lvl="0" marL="0" rtl="0" algn="l">
              <a:lnSpc>
                <a:spcPct val="100000"/>
              </a:lnSpc>
              <a:spcBef>
                <a:spcPts val="0"/>
              </a:spcBef>
              <a:spcAft>
                <a:spcPts val="0"/>
              </a:spcAft>
              <a:buSzPts val="1800"/>
              <a:buNone/>
            </a:pPr>
            <a:r>
              <a:rPr b="0" lang="en-US" sz="900">
                <a:solidFill>
                  <a:srgbClr val="555555"/>
                </a:solidFill>
                <a:highlight>
                  <a:srgbClr val="FFFFFF"/>
                </a:highlight>
              </a:rPr>
              <a:t>The CAYBBA is doing a great job in all categories. I can't think of any improvements that could be made.</a:t>
            </a:r>
            <a:endParaRPr b="0" sz="900">
              <a:solidFill>
                <a:srgbClr val="555555"/>
              </a:solidFill>
              <a:highlight>
                <a:srgbClr val="FFFFFF"/>
              </a:highlight>
            </a:endParaRPr>
          </a:p>
          <a:p>
            <a:pPr indent="0" lvl="0" marL="0" rtl="0" algn="l">
              <a:lnSpc>
                <a:spcPct val="100000"/>
              </a:lnSpc>
              <a:spcBef>
                <a:spcPts val="0"/>
              </a:spcBef>
              <a:spcAft>
                <a:spcPts val="0"/>
              </a:spcAft>
              <a:buSzPts val="1800"/>
              <a:buNone/>
            </a:pPr>
            <a:r>
              <a:t/>
            </a:r>
            <a:endParaRPr b="0" sz="900">
              <a:solidFill>
                <a:srgbClr val="555555"/>
              </a:solidFill>
              <a:highlight>
                <a:srgbClr val="FFFFFF"/>
              </a:highlight>
            </a:endParaRPr>
          </a:p>
          <a:p>
            <a:pPr indent="0" lvl="0" marL="0" rtl="0" algn="l">
              <a:lnSpc>
                <a:spcPct val="100000"/>
              </a:lnSpc>
              <a:spcBef>
                <a:spcPts val="0"/>
              </a:spcBef>
              <a:spcAft>
                <a:spcPts val="0"/>
              </a:spcAft>
              <a:buSzPts val="1800"/>
              <a:buNone/>
            </a:pPr>
            <a:r>
              <a:rPr b="0" lang="en-US" sz="900">
                <a:solidFill>
                  <a:srgbClr val="555555"/>
                </a:solidFill>
                <a:highlight>
                  <a:srgbClr val="FFFFFF"/>
                </a:highlight>
              </a:rPr>
              <a:t>Communication has improved and appreciate the feedback requests regularly. </a:t>
            </a:r>
            <a:endParaRPr b="0" sz="900">
              <a:solidFill>
                <a:srgbClr val="555555"/>
              </a:solidFill>
              <a:highlight>
                <a:srgbClr val="FFFFFF"/>
              </a:highlight>
            </a:endParaRPr>
          </a:p>
          <a:p>
            <a:pPr indent="0" lvl="0" marL="0" rtl="0" algn="l">
              <a:lnSpc>
                <a:spcPct val="100000"/>
              </a:lnSpc>
              <a:spcBef>
                <a:spcPts val="0"/>
              </a:spcBef>
              <a:spcAft>
                <a:spcPts val="0"/>
              </a:spcAft>
              <a:buSzPts val="1800"/>
              <a:buNone/>
            </a:pPr>
            <a:r>
              <a:t/>
            </a:r>
            <a:endParaRPr b="0" sz="900">
              <a:solidFill>
                <a:srgbClr val="555555"/>
              </a:solidFill>
              <a:highlight>
                <a:srgbClr val="FFFFFF"/>
              </a:highlight>
            </a:endParaRPr>
          </a:p>
          <a:p>
            <a:pPr indent="0" lvl="0" marL="0" rtl="0" algn="l">
              <a:lnSpc>
                <a:spcPct val="100000"/>
              </a:lnSpc>
              <a:spcBef>
                <a:spcPts val="0"/>
              </a:spcBef>
              <a:spcAft>
                <a:spcPts val="0"/>
              </a:spcAft>
              <a:buSzPts val="1800"/>
              <a:buNone/>
            </a:pPr>
            <a:r>
              <a:rPr b="0" lang="en-US" sz="900">
                <a:solidFill>
                  <a:srgbClr val="555555"/>
                </a:solidFill>
                <a:highlight>
                  <a:srgbClr val="FFFFFF"/>
                </a:highlight>
              </a:rPr>
              <a:t>We really liked the season kickoff event at Schram, it was a fun way to connect with other families before the season. We have also liked seeing some new tournaments on the schedule this year. These new tournaments allow us to play a wider variety of teams than last year, and that's been great.</a:t>
            </a:r>
            <a:endParaRPr b="0" sz="900">
              <a:solidFill>
                <a:srgbClr val="555555"/>
              </a:solidFill>
              <a:highlight>
                <a:srgbClr val="FFFFFF"/>
              </a:highlight>
            </a:endParaRPr>
          </a:p>
          <a:p>
            <a:pPr indent="0" lvl="0" marL="0" rtl="0" algn="l">
              <a:lnSpc>
                <a:spcPct val="100000"/>
              </a:lnSpc>
              <a:spcBef>
                <a:spcPts val="0"/>
              </a:spcBef>
              <a:spcAft>
                <a:spcPts val="0"/>
              </a:spcAft>
              <a:buSzPts val="1800"/>
              <a:buNone/>
            </a:pPr>
            <a:r>
              <a:t/>
            </a:r>
            <a:endParaRPr b="0" sz="900">
              <a:solidFill>
                <a:srgbClr val="555555"/>
              </a:solidFill>
              <a:highlight>
                <a:srgbClr val="FFFFFF"/>
              </a:highlight>
            </a:endParaRPr>
          </a:p>
          <a:p>
            <a:pPr indent="0" lvl="0" marL="0" rtl="0" algn="l">
              <a:lnSpc>
                <a:spcPct val="100000"/>
              </a:lnSpc>
              <a:spcBef>
                <a:spcPts val="0"/>
              </a:spcBef>
              <a:spcAft>
                <a:spcPts val="0"/>
              </a:spcAft>
              <a:buSzPts val="1800"/>
              <a:buNone/>
            </a:pPr>
            <a:r>
              <a:rPr b="0" lang="en-US" sz="900">
                <a:solidFill>
                  <a:srgbClr val="555555"/>
                </a:solidFill>
                <a:highlight>
                  <a:srgbClr val="FAFAFA"/>
                </a:highlight>
              </a:rPr>
              <a:t>Well run program with strong communication and transparency.</a:t>
            </a:r>
            <a:endParaRPr b="0" sz="900">
              <a:solidFill>
                <a:srgbClr val="555555"/>
              </a:solidFill>
              <a:highlight>
                <a:srgbClr val="FFFFFF"/>
              </a:highlight>
            </a:endParaRPr>
          </a:p>
          <a:p>
            <a:pPr indent="0" lvl="0" marL="0" rtl="0" algn="l">
              <a:lnSpc>
                <a:spcPct val="100000"/>
              </a:lnSpc>
              <a:spcBef>
                <a:spcPts val="0"/>
              </a:spcBef>
              <a:spcAft>
                <a:spcPts val="0"/>
              </a:spcAft>
              <a:buSzPts val="1800"/>
              <a:buNone/>
            </a:pPr>
            <a:r>
              <a:t/>
            </a:r>
            <a:endParaRPr b="0" sz="900">
              <a:solidFill>
                <a:srgbClr val="555555"/>
              </a:solidFill>
              <a:highlight>
                <a:srgbClr val="FFFFFF"/>
              </a:highlight>
            </a:endParaRPr>
          </a:p>
          <a:p>
            <a:pPr indent="0" lvl="0" marL="0" rtl="0" algn="l">
              <a:lnSpc>
                <a:spcPct val="100000"/>
              </a:lnSpc>
              <a:spcBef>
                <a:spcPts val="0"/>
              </a:spcBef>
              <a:spcAft>
                <a:spcPts val="0"/>
              </a:spcAft>
              <a:buSzPts val="1800"/>
              <a:buNone/>
            </a:pPr>
            <a:r>
              <a:rPr b="0" lang="en-US" sz="900">
                <a:solidFill>
                  <a:srgbClr val="555555"/>
                </a:solidFill>
                <a:highlight>
                  <a:srgbClr val="FFFFFF"/>
                </a:highlight>
              </a:rPr>
              <a:t>I would say the association did the right thing by focusing on players that will one day play for the High School.</a:t>
            </a:r>
            <a:endParaRPr b="0" sz="900">
              <a:solidFill>
                <a:srgbClr val="555555"/>
              </a:solidFill>
              <a:highlight>
                <a:srgbClr val="FFFFFF"/>
              </a:highlight>
            </a:endParaRPr>
          </a:p>
          <a:p>
            <a:pPr indent="0" lvl="0" marL="0" rtl="0" algn="l">
              <a:lnSpc>
                <a:spcPct val="100000"/>
              </a:lnSpc>
              <a:spcBef>
                <a:spcPts val="0"/>
              </a:spcBef>
              <a:spcAft>
                <a:spcPts val="0"/>
              </a:spcAft>
              <a:buSzPts val="1800"/>
              <a:buNone/>
            </a:pPr>
            <a:r>
              <a:t/>
            </a:r>
            <a:endParaRPr b="0" sz="900">
              <a:solidFill>
                <a:srgbClr val="555555"/>
              </a:solidFill>
              <a:highlight>
                <a:srgbClr val="FFFFFF"/>
              </a:highlight>
            </a:endParaRPr>
          </a:p>
          <a:p>
            <a:pPr indent="0" lvl="0" marL="0" rtl="0" algn="l">
              <a:lnSpc>
                <a:spcPct val="100000"/>
              </a:lnSpc>
              <a:spcBef>
                <a:spcPts val="0"/>
              </a:spcBef>
              <a:spcAft>
                <a:spcPts val="0"/>
              </a:spcAft>
              <a:buSzPts val="1800"/>
              <a:buNone/>
            </a:pPr>
            <a:r>
              <a:rPr b="0" lang="en-US" sz="900">
                <a:solidFill>
                  <a:srgbClr val="555555"/>
                </a:solidFill>
                <a:highlight>
                  <a:srgbClr val="FAFAFA"/>
                </a:highlight>
              </a:rPr>
              <a:t>We have experience in both Chan and Chaska now. I feel that Chaska seems to have better communication and events than Chanhassen.</a:t>
            </a:r>
            <a:endParaRPr b="0" sz="900">
              <a:solidFill>
                <a:srgbClr val="555555"/>
              </a:solidFill>
              <a:highlight>
                <a:srgbClr val="FAFAFA"/>
              </a:high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C41BD"/>
            </a:gs>
            <a:gs pos="100000">
              <a:srgbClr val="682261"/>
            </a:gs>
          </a:gsLst>
          <a:lin ang="5400012" scaled="0"/>
        </a:gradFill>
      </p:bgPr>
    </p:bg>
    <p:spTree>
      <p:nvGrpSpPr>
        <p:cNvPr id="302" name="Shape 302"/>
        <p:cNvGrpSpPr/>
        <p:nvPr/>
      </p:nvGrpSpPr>
      <p:grpSpPr>
        <a:xfrm>
          <a:off x="0" y="0"/>
          <a:ext cx="0" cy="0"/>
          <a:chOff x="0" y="0"/>
          <a:chExt cx="0" cy="0"/>
        </a:xfrm>
      </p:grpSpPr>
      <p:sp>
        <p:nvSpPr>
          <p:cNvPr id="303" name="Google Shape;303;g335dcef9aea_0_405"/>
          <p:cNvSpPr txBox="1"/>
          <p:nvPr>
            <p:ph type="title"/>
          </p:nvPr>
        </p:nvSpPr>
        <p:spPr>
          <a:xfrm>
            <a:off x="4108344" y="3330575"/>
            <a:ext cx="7275600" cy="3200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00"/>
              </a:buClr>
              <a:buSzPts val="3600"/>
              <a:buFont typeface="Arial"/>
              <a:buNone/>
            </a:pPr>
            <a:r>
              <a:rPr lang="en-US" sz="4800">
                <a:solidFill>
                  <a:schemeClr val="lt1"/>
                </a:solidFill>
              </a:rPr>
              <a:t>Summer Training</a:t>
            </a:r>
            <a:endParaRPr sz="4800">
              <a:solidFill>
                <a:schemeClr val="lt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g335dcef9aea_0_410"/>
          <p:cNvSpPr txBox="1"/>
          <p:nvPr>
            <p:ph type="title"/>
          </p:nvPr>
        </p:nvSpPr>
        <p:spPr>
          <a:xfrm>
            <a:off x="1322375" y="69475"/>
            <a:ext cx="10515900" cy="1130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990"/>
              <a:buNone/>
            </a:pPr>
            <a:r>
              <a:rPr lang="en-US" sz="4450"/>
              <a:t>Summer Training Options </a:t>
            </a:r>
            <a:endParaRPr sz="4450"/>
          </a:p>
        </p:txBody>
      </p:sp>
      <p:sp>
        <p:nvSpPr>
          <p:cNvPr id="310" name="Google Shape;310;g335dcef9aea_0_410"/>
          <p:cNvSpPr txBox="1"/>
          <p:nvPr>
            <p:ph idx="1" type="body"/>
          </p:nvPr>
        </p:nvSpPr>
        <p:spPr>
          <a:xfrm>
            <a:off x="1322375" y="1734050"/>
            <a:ext cx="7288200" cy="26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800"/>
              <a:buNone/>
            </a:pPr>
            <a:r>
              <a:rPr lang="en-US" sz="2300"/>
              <a:t>CAYBBA led</a:t>
            </a:r>
            <a:endParaRPr sz="2300"/>
          </a:p>
          <a:p>
            <a:pPr indent="-374650" lvl="0" marL="457200" rtl="0" algn="l">
              <a:lnSpc>
                <a:spcPct val="100000"/>
              </a:lnSpc>
              <a:spcBef>
                <a:spcPts val="1000"/>
              </a:spcBef>
              <a:spcAft>
                <a:spcPts val="0"/>
              </a:spcAft>
              <a:buSzPts val="2300"/>
              <a:buChar char="●"/>
            </a:pPr>
            <a:r>
              <a:rPr lang="en-US" sz="2300"/>
              <a:t>10k shot club</a:t>
            </a:r>
            <a:endParaRPr sz="2300"/>
          </a:p>
          <a:p>
            <a:pPr indent="-374650" lvl="0" marL="457200" rtl="0" algn="l">
              <a:lnSpc>
                <a:spcPct val="100000"/>
              </a:lnSpc>
              <a:spcBef>
                <a:spcPts val="0"/>
              </a:spcBef>
              <a:spcAft>
                <a:spcPts val="0"/>
              </a:spcAft>
              <a:buSzPts val="2300"/>
              <a:buChar char="●"/>
            </a:pPr>
            <a:r>
              <a:rPr lang="en-US" sz="2300"/>
              <a:t>open gyms (structured)</a:t>
            </a:r>
            <a:endParaRPr sz="2300"/>
          </a:p>
          <a:p>
            <a:pPr indent="0" lvl="0" marL="0" rtl="0" algn="l">
              <a:lnSpc>
                <a:spcPct val="100000"/>
              </a:lnSpc>
              <a:spcBef>
                <a:spcPts val="1000"/>
              </a:spcBef>
              <a:spcAft>
                <a:spcPts val="0"/>
              </a:spcAft>
              <a:buSzPts val="1800"/>
              <a:buNone/>
            </a:pPr>
            <a:r>
              <a:t/>
            </a:r>
            <a:endParaRPr sz="2300"/>
          </a:p>
          <a:p>
            <a:pPr indent="0" lvl="0" marL="0" rtl="0" algn="l">
              <a:lnSpc>
                <a:spcPct val="100000"/>
              </a:lnSpc>
              <a:spcBef>
                <a:spcPts val="1000"/>
              </a:spcBef>
              <a:spcAft>
                <a:spcPts val="0"/>
              </a:spcAft>
              <a:buSzPts val="1800"/>
              <a:buNone/>
            </a:pPr>
            <a:r>
              <a:rPr lang="en-US" sz="2300"/>
              <a:t>CAYBBA Partnerships </a:t>
            </a:r>
            <a:endParaRPr sz="2300"/>
          </a:p>
          <a:p>
            <a:pPr indent="-374650" lvl="0" marL="457200" rtl="0" algn="l">
              <a:lnSpc>
                <a:spcPct val="100000"/>
              </a:lnSpc>
              <a:spcBef>
                <a:spcPts val="1000"/>
              </a:spcBef>
              <a:spcAft>
                <a:spcPts val="0"/>
              </a:spcAft>
              <a:buClr>
                <a:schemeClr val="dk1"/>
              </a:buClr>
              <a:buSzPts val="2300"/>
              <a:buChar char="●"/>
            </a:pPr>
            <a:r>
              <a:rPr lang="en-US" sz="2300">
                <a:solidFill>
                  <a:schemeClr val="dk1"/>
                </a:solidFill>
              </a:rPr>
              <a:t>Communicate out HS staff programs</a:t>
            </a:r>
            <a:endParaRPr sz="2300">
              <a:solidFill>
                <a:schemeClr val="dk1"/>
              </a:solidFill>
            </a:endParaRPr>
          </a:p>
          <a:p>
            <a:pPr indent="-374650" lvl="0" marL="457200" rtl="0" algn="l">
              <a:lnSpc>
                <a:spcPct val="100000"/>
              </a:lnSpc>
              <a:spcBef>
                <a:spcPts val="0"/>
              </a:spcBef>
              <a:spcAft>
                <a:spcPts val="0"/>
              </a:spcAft>
              <a:buClr>
                <a:schemeClr val="dk1"/>
              </a:buClr>
              <a:buSzPts val="2300"/>
              <a:buChar char="●"/>
            </a:pPr>
            <a:r>
              <a:rPr lang="en-US" sz="2300">
                <a:solidFill>
                  <a:schemeClr val="dk1"/>
                </a:solidFill>
              </a:rPr>
              <a:t>Courtney / Hoop Habits (TBD)</a:t>
            </a:r>
            <a:endParaRPr sz="2300">
              <a:solidFill>
                <a:schemeClr val="dk1"/>
              </a:solidFill>
            </a:endParaRPr>
          </a:p>
          <a:p>
            <a:pPr indent="-374650" lvl="0" marL="457200" rtl="0" algn="l">
              <a:lnSpc>
                <a:spcPct val="100000"/>
              </a:lnSpc>
              <a:spcBef>
                <a:spcPts val="0"/>
              </a:spcBef>
              <a:spcAft>
                <a:spcPts val="0"/>
              </a:spcAft>
              <a:buClr>
                <a:schemeClr val="dk1"/>
              </a:buClr>
              <a:buSzPts val="2300"/>
              <a:buChar char="●"/>
            </a:pPr>
            <a:r>
              <a:rPr lang="en-US" sz="2300">
                <a:solidFill>
                  <a:schemeClr val="dk1"/>
                </a:solidFill>
              </a:rPr>
              <a:t>Other Training Options - Discussion </a:t>
            </a:r>
            <a:endParaRPr sz="23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C41BD"/>
            </a:gs>
            <a:gs pos="100000">
              <a:srgbClr val="682261"/>
            </a:gs>
          </a:gsLst>
          <a:lin ang="5400012" scaled="0"/>
        </a:gradFill>
      </p:bgPr>
    </p:bg>
    <p:spTree>
      <p:nvGrpSpPr>
        <p:cNvPr id="315" name="Shape 315"/>
        <p:cNvGrpSpPr/>
        <p:nvPr/>
      </p:nvGrpSpPr>
      <p:grpSpPr>
        <a:xfrm>
          <a:off x="0" y="0"/>
          <a:ext cx="0" cy="0"/>
          <a:chOff x="0" y="0"/>
          <a:chExt cx="0" cy="0"/>
        </a:xfrm>
      </p:grpSpPr>
      <p:sp>
        <p:nvSpPr>
          <p:cNvPr id="316" name="Google Shape;316;g33fc07ae755_0_38"/>
          <p:cNvSpPr txBox="1"/>
          <p:nvPr>
            <p:ph type="title"/>
          </p:nvPr>
        </p:nvSpPr>
        <p:spPr>
          <a:xfrm>
            <a:off x="4108344" y="3330575"/>
            <a:ext cx="7275600" cy="3200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00"/>
              </a:buClr>
              <a:buSzPts val="3600"/>
              <a:buFont typeface="Arial"/>
              <a:buNone/>
            </a:pPr>
            <a:r>
              <a:rPr lang="en-US" sz="4800">
                <a:solidFill>
                  <a:schemeClr val="lt1"/>
                </a:solidFill>
              </a:rPr>
              <a:t>SEASON PLANNING</a:t>
            </a:r>
            <a:endParaRPr sz="4800">
              <a:solidFill>
                <a:schemeClr val="lt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g335dcef9aea_0_219"/>
          <p:cNvSpPr txBox="1"/>
          <p:nvPr>
            <p:ph type="title"/>
          </p:nvPr>
        </p:nvSpPr>
        <p:spPr>
          <a:xfrm>
            <a:off x="1322387" y="268287"/>
            <a:ext cx="7288200" cy="969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0000"/>
              </a:buClr>
              <a:buSzPts val="4400"/>
              <a:buFont typeface="Arial"/>
              <a:buNone/>
            </a:pPr>
            <a:r>
              <a:rPr lang="en-US" sz="4400"/>
              <a:t>Paid Coach discussion </a:t>
            </a:r>
            <a:endParaRPr/>
          </a:p>
        </p:txBody>
      </p:sp>
      <p:sp>
        <p:nvSpPr>
          <p:cNvPr id="323" name="Google Shape;323;g335dcef9aea_0_219"/>
          <p:cNvSpPr txBox="1"/>
          <p:nvPr/>
        </p:nvSpPr>
        <p:spPr>
          <a:xfrm>
            <a:off x="10372725" y="6356350"/>
            <a:ext cx="9873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900"/>
              <a:buFont typeface="Arial"/>
              <a:buNone/>
            </a:pPr>
            <a:fld id="{00000000-1234-1234-1234-123412341234}" type="slidenum">
              <a:rPr b="0" i="0" lang="en-US" sz="900" u="none" cap="none" strike="noStrike">
                <a:solidFill>
                  <a:srgbClr val="898989"/>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324" name="Google Shape;324;g335dcef9aea_0_219"/>
          <p:cNvSpPr txBox="1"/>
          <p:nvPr/>
        </p:nvSpPr>
        <p:spPr>
          <a:xfrm>
            <a:off x="622950" y="1792475"/>
            <a:ext cx="10031400" cy="3201600"/>
          </a:xfrm>
          <a:prstGeom prst="rect">
            <a:avLst/>
          </a:prstGeom>
          <a:noFill/>
          <a:ln>
            <a:noFill/>
          </a:ln>
        </p:spPr>
        <p:txBody>
          <a:bodyPr anchorCtr="0" anchor="t" bIns="91425" lIns="91425" spcFirstLastPara="1" rIns="91425" wrap="square" tIns="91425">
            <a:spAutoFit/>
          </a:bodyPr>
          <a:lstStyle/>
          <a:p>
            <a:pPr indent="-4064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Discussion: Organizational feedback and benchmarking other organizations suggests we consider paid coach options for 7th and 8th grade</a:t>
            </a:r>
            <a:endParaRPr b="0" i="0" sz="2800" u="none" cap="none" strike="noStrike">
              <a:solidFill>
                <a:srgbClr val="000000"/>
              </a:solidFill>
              <a:latin typeface="Arial"/>
              <a:ea typeface="Arial"/>
              <a:cs typeface="Arial"/>
              <a:sym typeface="Arial"/>
            </a:endParaRPr>
          </a:p>
          <a:p>
            <a:pPr indent="-406400" lvl="1" marL="9144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Notes: Not mandatory</a:t>
            </a:r>
            <a:endParaRPr b="0" i="0" sz="2800" u="none" cap="none" strike="noStrike">
              <a:solidFill>
                <a:srgbClr val="000000"/>
              </a:solidFill>
              <a:latin typeface="Arial"/>
              <a:ea typeface="Arial"/>
              <a:cs typeface="Arial"/>
              <a:sym typeface="Arial"/>
            </a:endParaRPr>
          </a:p>
          <a:p>
            <a:pPr indent="-406400" lvl="1" marL="9144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Costs: absorbed</a:t>
            </a:r>
            <a:endParaRPr b="0" i="0" sz="2800" u="none" cap="none" strike="noStrike">
              <a:solidFill>
                <a:srgbClr val="000000"/>
              </a:solidFill>
              <a:latin typeface="Arial"/>
              <a:ea typeface="Arial"/>
              <a:cs typeface="Arial"/>
              <a:sym typeface="Arial"/>
            </a:endParaRPr>
          </a:p>
          <a:p>
            <a:pPr indent="-406400" lvl="1" marL="914400" marR="0" rtl="0" algn="l">
              <a:lnSpc>
                <a:spcPct val="100000"/>
              </a:lnSpc>
              <a:spcBef>
                <a:spcPts val="0"/>
              </a:spcBef>
              <a:spcAft>
                <a:spcPts val="0"/>
              </a:spcAft>
              <a:buSzPts val="2800"/>
              <a:buChar char="○"/>
            </a:pPr>
            <a:r>
              <a:rPr lang="en-US" sz="2800"/>
              <a:t>Voting at Annual Board meeting in June</a:t>
            </a:r>
            <a:endParaRPr sz="2800"/>
          </a:p>
          <a:p>
            <a:pPr indent="0" lvl="0" marL="91440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g335dcef9aea_0_233"/>
          <p:cNvSpPr txBox="1"/>
          <p:nvPr>
            <p:ph type="title"/>
          </p:nvPr>
        </p:nvSpPr>
        <p:spPr>
          <a:xfrm>
            <a:off x="1322387" y="268287"/>
            <a:ext cx="7288200" cy="969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0000"/>
              </a:buClr>
              <a:buSzPts val="4400"/>
              <a:buFont typeface="Arial"/>
              <a:buNone/>
            </a:pPr>
            <a:r>
              <a:rPr lang="en-US" sz="4400"/>
              <a:t>Travel Philosophy Updates </a:t>
            </a:r>
            <a:endParaRPr/>
          </a:p>
        </p:txBody>
      </p:sp>
      <p:sp>
        <p:nvSpPr>
          <p:cNvPr id="331" name="Google Shape;331;g335dcef9aea_0_233"/>
          <p:cNvSpPr txBox="1"/>
          <p:nvPr/>
        </p:nvSpPr>
        <p:spPr>
          <a:xfrm>
            <a:off x="10372725" y="6356350"/>
            <a:ext cx="9873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900"/>
              <a:buFont typeface="Arial"/>
              <a:buNone/>
            </a:pPr>
            <a:fld id="{00000000-1234-1234-1234-123412341234}" type="slidenum">
              <a:rPr b="0" i="0" lang="en-US" sz="900" u="none" cap="none" strike="noStrike">
                <a:solidFill>
                  <a:srgbClr val="898989"/>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332" name="Google Shape;332;g335dcef9aea_0_233"/>
          <p:cNvSpPr txBox="1"/>
          <p:nvPr/>
        </p:nvSpPr>
        <p:spPr>
          <a:xfrm>
            <a:off x="622950" y="1792475"/>
            <a:ext cx="10031400" cy="4248300"/>
          </a:xfrm>
          <a:prstGeom prst="rect">
            <a:avLst/>
          </a:prstGeom>
          <a:noFill/>
          <a:ln>
            <a:noFill/>
          </a:ln>
        </p:spPr>
        <p:txBody>
          <a:bodyPr anchorCtr="0" anchor="t" bIns="91425" lIns="91425" spcFirstLastPara="1" rIns="91425" wrap="square" tIns="91425">
            <a:spAutoFit/>
          </a:bodyPr>
          <a:lstStyle/>
          <a:p>
            <a:pPr indent="-4064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Last Board meeting requested volunteers to look at the 10+ year old Travel Philosophy </a:t>
            </a:r>
            <a:endParaRPr b="0" i="0" sz="28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3700"/>
              <a:buFont typeface="Arial"/>
              <a:buChar char="●"/>
            </a:pPr>
            <a:r>
              <a:rPr b="0" i="0" lang="en-US" sz="2000" u="sng" cap="none" strike="noStrike">
                <a:solidFill>
                  <a:schemeClr val="hlink"/>
                </a:solidFill>
                <a:latin typeface="Arial"/>
                <a:ea typeface="Arial"/>
                <a:cs typeface="Arial"/>
                <a:sym typeface="Arial"/>
                <a:hlinkClick r:id="rId3"/>
              </a:rPr>
              <a:t>https://docs.google.com/document/d/1EeCp3-pCipf0-J1TcaZaYKGiANscCvEzKBSfSjoqWdE/edit?tab=t.0</a:t>
            </a:r>
            <a:endParaRPr b="0" i="0" sz="37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a:p>
            <a:pPr indent="-349250" lvl="0" marL="457200" marR="0" rtl="0" algn="l">
              <a:lnSpc>
                <a:spcPct val="100000"/>
              </a:lnSpc>
              <a:spcBef>
                <a:spcPts val="0"/>
              </a:spcBef>
              <a:spcAft>
                <a:spcPts val="0"/>
              </a:spcAft>
              <a:buClr>
                <a:srgbClr val="000000"/>
              </a:buClr>
              <a:buSzPts val="1900"/>
              <a:buFont typeface="Arial"/>
              <a:buChar char="●"/>
            </a:pPr>
            <a:r>
              <a:rPr b="0" i="0" lang="en-US" sz="2200" u="none" cap="none" strike="noStrike">
                <a:solidFill>
                  <a:schemeClr val="dk1"/>
                </a:solidFill>
                <a:latin typeface="Arial"/>
                <a:ea typeface="Arial"/>
                <a:cs typeface="Arial"/>
                <a:sym typeface="Arial"/>
              </a:rPr>
              <a:t>Note: Red text is document is updated verbiage</a:t>
            </a:r>
            <a:endParaRPr b="0" i="0" sz="22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a:p>
            <a:pPr indent="-349250" lvl="0" marL="457200" marR="0" rtl="0" algn="l">
              <a:lnSpc>
                <a:spcPct val="100000"/>
              </a:lnSpc>
              <a:spcBef>
                <a:spcPts val="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If interested, please review the above link.  </a:t>
            </a:r>
            <a:endParaRPr b="0" i="0" sz="1900" u="none" cap="none" strike="noStrike">
              <a:solidFill>
                <a:srgbClr val="000000"/>
              </a:solidFill>
              <a:latin typeface="Arial"/>
              <a:ea typeface="Arial"/>
              <a:cs typeface="Arial"/>
              <a:sym typeface="Arial"/>
            </a:endParaRPr>
          </a:p>
          <a:p>
            <a:pPr indent="-349250" lvl="0" marL="457200" marR="0" rtl="0" algn="l">
              <a:lnSpc>
                <a:spcPct val="100000"/>
              </a:lnSpc>
              <a:spcBef>
                <a:spcPts val="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Provide any feedback by April 30th.</a:t>
            </a:r>
            <a:endParaRPr b="0" i="0" sz="1900" u="none" cap="none" strike="noStrike">
              <a:solidFill>
                <a:srgbClr val="000000"/>
              </a:solidFill>
              <a:latin typeface="Arial"/>
              <a:ea typeface="Arial"/>
              <a:cs typeface="Arial"/>
              <a:sym typeface="Arial"/>
            </a:endParaRPr>
          </a:p>
          <a:p>
            <a:pPr indent="-349250" lvl="0" marL="457200" marR="0" rtl="0" algn="l">
              <a:lnSpc>
                <a:spcPct val="100000"/>
              </a:lnSpc>
              <a:spcBef>
                <a:spcPts val="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We will be voting on final version during the Annual meeting </a:t>
            </a: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335dcef9aea_0_259"/>
          <p:cNvSpPr txBox="1"/>
          <p:nvPr>
            <p:ph type="title"/>
          </p:nvPr>
        </p:nvSpPr>
        <p:spPr>
          <a:xfrm>
            <a:off x="1322387" y="268287"/>
            <a:ext cx="7288200" cy="9699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rgbClr val="000000"/>
              </a:buClr>
              <a:buSzPct val="100000"/>
              <a:buFont typeface="Arial"/>
              <a:buNone/>
            </a:pPr>
            <a:r>
              <a:rPr lang="en-US" sz="4400"/>
              <a:t>Platform Exploration Committee</a:t>
            </a:r>
            <a:endParaRPr/>
          </a:p>
        </p:txBody>
      </p:sp>
      <p:sp>
        <p:nvSpPr>
          <p:cNvPr id="339" name="Google Shape;339;g335dcef9aea_0_259"/>
          <p:cNvSpPr txBox="1"/>
          <p:nvPr/>
        </p:nvSpPr>
        <p:spPr>
          <a:xfrm>
            <a:off x="10372725" y="6356350"/>
            <a:ext cx="9873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900"/>
              <a:buFont typeface="Arial"/>
              <a:buNone/>
            </a:pPr>
            <a:fld id="{00000000-1234-1234-1234-123412341234}" type="slidenum">
              <a:rPr b="0" i="0" lang="en-US" sz="900" u="none" cap="none" strike="noStrike">
                <a:solidFill>
                  <a:srgbClr val="898989"/>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340" name="Google Shape;340;g335dcef9aea_0_259"/>
          <p:cNvSpPr txBox="1"/>
          <p:nvPr/>
        </p:nvSpPr>
        <p:spPr>
          <a:xfrm>
            <a:off x="622950" y="1792475"/>
            <a:ext cx="10031400" cy="4063500"/>
          </a:xfrm>
          <a:prstGeom prst="rect">
            <a:avLst/>
          </a:prstGeom>
          <a:noFill/>
          <a:ln>
            <a:noFill/>
          </a:ln>
        </p:spPr>
        <p:txBody>
          <a:bodyPr anchorCtr="0" anchor="t" bIns="91425" lIns="91425" spcFirstLastPara="1" rIns="91425" wrap="square" tIns="91425">
            <a:spAutoFit/>
          </a:bodyPr>
          <a:lstStyle/>
          <a:p>
            <a:pPr indent="-4064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SportsEngine vs. Crossbar</a:t>
            </a:r>
            <a:endParaRPr b="0" i="0" sz="28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4064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Context: Crossbar is a fast growing SE competitor with some basketball and other organizations moving to it.</a:t>
            </a:r>
            <a:endParaRPr b="0" i="0" sz="28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a:p>
            <a:pPr indent="-406400" lvl="0" marL="457200"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Request for two people to review pros and cons of Crossbar to come back with a recommendation to the Board during the annual meeting in June.  </a:t>
            </a:r>
            <a:endParaRPr b="0" i="0" sz="28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g33fc07ae755_0_74"/>
          <p:cNvSpPr txBox="1"/>
          <p:nvPr>
            <p:ph type="title"/>
          </p:nvPr>
        </p:nvSpPr>
        <p:spPr>
          <a:xfrm>
            <a:off x="1322387" y="268287"/>
            <a:ext cx="7288200" cy="969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0000"/>
              </a:buClr>
              <a:buSzPts val="4400"/>
              <a:buFont typeface="Arial"/>
              <a:buNone/>
            </a:pPr>
            <a:r>
              <a:rPr lang="en-US" sz="4400"/>
              <a:t>Upcoming Open Rolls</a:t>
            </a:r>
            <a:endParaRPr/>
          </a:p>
        </p:txBody>
      </p:sp>
      <p:sp>
        <p:nvSpPr>
          <p:cNvPr id="69" name="Google Shape;69;g33fc07ae755_0_74"/>
          <p:cNvSpPr txBox="1"/>
          <p:nvPr/>
        </p:nvSpPr>
        <p:spPr>
          <a:xfrm>
            <a:off x="10372725" y="6356350"/>
            <a:ext cx="9873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900"/>
              <a:buFont typeface="Arial"/>
              <a:buNone/>
            </a:pPr>
            <a:fld id="{00000000-1234-1234-1234-123412341234}" type="slidenum">
              <a:rPr b="0" i="0" lang="en-US" sz="900" u="none" cap="none" strike="noStrike">
                <a:solidFill>
                  <a:srgbClr val="898989"/>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70" name="Google Shape;70;g33fc07ae755_0_74"/>
          <p:cNvSpPr txBox="1"/>
          <p:nvPr>
            <p:ph idx="1" type="body"/>
          </p:nvPr>
        </p:nvSpPr>
        <p:spPr>
          <a:xfrm>
            <a:off x="589325" y="1458300"/>
            <a:ext cx="10318200" cy="52632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lang="en-US" sz="1300" u="sng">
                <a:solidFill>
                  <a:schemeClr val="dk1"/>
                </a:solidFill>
              </a:rPr>
              <a:t>UPCOMING OPEN ROLES</a:t>
            </a:r>
            <a:r>
              <a:rPr b="0" lang="en-US" sz="1300" u="sng">
                <a:solidFill>
                  <a:schemeClr val="dk1"/>
                </a:solidFill>
              </a:rPr>
              <a:t> </a:t>
            </a:r>
            <a:endParaRPr b="0" sz="1300"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b="0" lang="en-US" sz="1000">
                <a:solidFill>
                  <a:schemeClr val="dk1"/>
                </a:solidFill>
              </a:rPr>
              <a:t>Term: June 2025 - June 2028</a:t>
            </a:r>
            <a:endParaRPr b="0"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b="0" lang="en-US" sz="1000">
                <a:solidFill>
                  <a:schemeClr val="dk1"/>
                </a:solidFill>
              </a:rPr>
              <a:t>Note: We ask for a 3 year commitment for each role</a:t>
            </a:r>
            <a:endParaRPr b="0"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0"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rPr>
              <a:t>Director of Communications / Fundraising </a:t>
            </a:r>
            <a:endParaRPr sz="1200">
              <a:solidFill>
                <a:schemeClr val="dk1"/>
              </a:solidFill>
            </a:endParaRPr>
          </a:p>
          <a:p>
            <a:pPr indent="-304800" lvl="0" marL="457200" rtl="0" algn="l">
              <a:lnSpc>
                <a:spcPct val="115000"/>
              </a:lnSpc>
              <a:spcBef>
                <a:spcPts val="0"/>
              </a:spcBef>
              <a:spcAft>
                <a:spcPts val="0"/>
              </a:spcAft>
              <a:buClr>
                <a:srgbClr val="333333"/>
              </a:buClr>
              <a:buSzPts val="1200"/>
              <a:buChar char="●"/>
            </a:pPr>
            <a:r>
              <a:rPr b="0" lang="en-US" sz="1200">
                <a:solidFill>
                  <a:srgbClr val="333333"/>
                </a:solidFill>
              </a:rPr>
              <a:t>Manage our CAYBBA Social Media accounts and other channels to promote and foster community within the CAYBBA</a:t>
            </a:r>
            <a:endParaRPr b="0" sz="1200">
              <a:solidFill>
                <a:srgbClr val="333333"/>
              </a:solidFill>
            </a:endParaRPr>
          </a:p>
          <a:p>
            <a:pPr indent="-304800" lvl="0" marL="457200" rtl="0" algn="l">
              <a:lnSpc>
                <a:spcPct val="115000"/>
              </a:lnSpc>
              <a:spcBef>
                <a:spcPts val="0"/>
              </a:spcBef>
              <a:spcAft>
                <a:spcPts val="0"/>
              </a:spcAft>
              <a:buClr>
                <a:srgbClr val="333333"/>
              </a:buClr>
              <a:buSzPts val="1200"/>
              <a:buChar char="●"/>
            </a:pPr>
            <a:r>
              <a:rPr b="0" lang="en-US" sz="1200">
                <a:solidFill>
                  <a:srgbClr val="333333"/>
                </a:solidFill>
              </a:rPr>
              <a:t>Create social media posts to promote CAYBBA information, events, fundraisers, player highlights, contests, etc.</a:t>
            </a:r>
            <a:endParaRPr b="0" sz="1200">
              <a:solidFill>
                <a:srgbClr val="333333"/>
              </a:solidFill>
            </a:endParaRPr>
          </a:p>
          <a:p>
            <a:pPr indent="-304800" lvl="0" marL="457200" rtl="0" algn="l">
              <a:lnSpc>
                <a:spcPct val="115000"/>
              </a:lnSpc>
              <a:spcBef>
                <a:spcPts val="0"/>
              </a:spcBef>
              <a:spcAft>
                <a:spcPts val="0"/>
              </a:spcAft>
              <a:buClr>
                <a:srgbClr val="333333"/>
              </a:buClr>
              <a:buSzPts val="1200"/>
              <a:buChar char="●"/>
            </a:pPr>
            <a:r>
              <a:rPr b="0" lang="en-US" sz="1200">
                <a:solidFill>
                  <a:srgbClr val="333333"/>
                </a:solidFill>
              </a:rPr>
              <a:t>Build a comprehensive fundraising program to achieve budgeted fundraising goal</a:t>
            </a:r>
            <a:endParaRPr b="0" sz="1200">
              <a:solidFill>
                <a:srgbClr val="333333"/>
              </a:solidFill>
            </a:endParaRPr>
          </a:p>
          <a:p>
            <a:pPr indent="-304800" lvl="0" marL="457200" rtl="0" algn="l">
              <a:lnSpc>
                <a:spcPct val="115000"/>
              </a:lnSpc>
              <a:spcBef>
                <a:spcPts val="0"/>
              </a:spcBef>
              <a:spcAft>
                <a:spcPts val="0"/>
              </a:spcAft>
              <a:buClr>
                <a:srgbClr val="333333"/>
              </a:buClr>
              <a:buSzPts val="1200"/>
              <a:buChar char="●"/>
            </a:pPr>
            <a:r>
              <a:rPr b="0" lang="en-US" sz="1200">
                <a:solidFill>
                  <a:srgbClr val="333333"/>
                </a:solidFill>
              </a:rPr>
              <a:t>Plan and execute annual fundraiser(s)</a:t>
            </a:r>
            <a:endParaRPr b="0" sz="1200">
              <a:solidFill>
                <a:srgbClr val="333333"/>
              </a:solidFill>
            </a:endParaRPr>
          </a:p>
          <a:p>
            <a:pPr indent="-304800" lvl="0" marL="457200" rtl="0" algn="l">
              <a:lnSpc>
                <a:spcPct val="115000"/>
              </a:lnSpc>
              <a:spcBef>
                <a:spcPts val="0"/>
              </a:spcBef>
              <a:spcAft>
                <a:spcPts val="0"/>
              </a:spcAft>
              <a:buClr>
                <a:srgbClr val="333333"/>
              </a:buClr>
              <a:buSzPts val="1200"/>
              <a:buChar char="●"/>
            </a:pPr>
            <a:r>
              <a:rPr b="0" lang="en-US" sz="1200">
                <a:solidFill>
                  <a:srgbClr val="333333"/>
                </a:solidFill>
              </a:rPr>
              <a:t>Initiate and organize CAYBBA social events (e.g., U of MN, St. Thomas, Timberwolves, Lynx, etc.) </a:t>
            </a:r>
            <a:endParaRPr b="0" sz="1200">
              <a:solidFill>
                <a:srgbClr val="333333"/>
              </a:solidFill>
            </a:endParaRPr>
          </a:p>
          <a:p>
            <a:pPr indent="-304800" lvl="0" marL="457200" rtl="0" algn="l">
              <a:lnSpc>
                <a:spcPct val="115000"/>
              </a:lnSpc>
              <a:spcBef>
                <a:spcPts val="0"/>
              </a:spcBef>
              <a:spcAft>
                <a:spcPts val="0"/>
              </a:spcAft>
              <a:buClr>
                <a:srgbClr val="333333"/>
              </a:buClr>
              <a:buSzPts val="1200"/>
              <a:buChar char="●"/>
            </a:pPr>
            <a:r>
              <a:rPr b="0" lang="en-US" sz="1200">
                <a:solidFill>
                  <a:srgbClr val="333333"/>
                </a:solidFill>
              </a:rPr>
              <a:t>Advertise and communicate about fundraisers to the org</a:t>
            </a:r>
            <a:endParaRPr b="0" sz="1000">
              <a:solidFill>
                <a:schemeClr val="dk1"/>
              </a:solidFill>
            </a:endParaRPr>
          </a:p>
          <a:p>
            <a:pPr indent="0" lvl="0" marL="0" rtl="0" algn="l">
              <a:lnSpc>
                <a:spcPct val="115000"/>
              </a:lnSpc>
              <a:spcBef>
                <a:spcPts val="1500"/>
              </a:spcBef>
              <a:spcAft>
                <a:spcPts val="0"/>
              </a:spcAft>
              <a:buClr>
                <a:schemeClr val="dk1"/>
              </a:buClr>
              <a:buSzPts val="1100"/>
              <a:buFont typeface="Arial"/>
              <a:buNone/>
            </a:pPr>
            <a:r>
              <a:t/>
            </a:r>
            <a:endParaRPr b="0"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1200">
                <a:solidFill>
                  <a:srgbClr val="666666"/>
                </a:solidFill>
              </a:rPr>
              <a:t>Assistant Girls Travel Director:</a:t>
            </a:r>
            <a:endParaRPr sz="1200">
              <a:solidFill>
                <a:srgbClr val="666666"/>
              </a:solidFill>
            </a:endParaRPr>
          </a:p>
          <a:p>
            <a:pPr indent="-304800" lvl="0" marL="457200" rtl="0" algn="l">
              <a:lnSpc>
                <a:spcPct val="115000"/>
              </a:lnSpc>
              <a:spcBef>
                <a:spcPts val="1200"/>
              </a:spcBef>
              <a:spcAft>
                <a:spcPts val="0"/>
              </a:spcAft>
              <a:buClr>
                <a:srgbClr val="666666"/>
              </a:buClr>
              <a:buSzPts val="1200"/>
              <a:buChar char="●"/>
            </a:pPr>
            <a:r>
              <a:rPr b="0" lang="en-US" sz="1200">
                <a:solidFill>
                  <a:srgbClr val="666666"/>
                </a:solidFill>
              </a:rPr>
              <a:t>Assist in tournament selection, ensuring feedback from past season is incorporated into selections as necessary</a:t>
            </a:r>
            <a:endParaRPr b="0" sz="1200">
              <a:solidFill>
                <a:srgbClr val="333333"/>
              </a:solidFill>
            </a:endParaRPr>
          </a:p>
          <a:p>
            <a:pPr indent="-304800" lvl="0" marL="457200" rtl="0" algn="l">
              <a:lnSpc>
                <a:spcPct val="115000"/>
              </a:lnSpc>
              <a:spcBef>
                <a:spcPts val="0"/>
              </a:spcBef>
              <a:spcAft>
                <a:spcPts val="0"/>
              </a:spcAft>
              <a:buClr>
                <a:srgbClr val="333333"/>
              </a:buClr>
              <a:buSzPts val="1200"/>
              <a:buChar char="●"/>
            </a:pPr>
            <a:r>
              <a:rPr b="0" lang="en-US" sz="1200">
                <a:solidFill>
                  <a:srgbClr val="333333"/>
                </a:solidFill>
              </a:rPr>
              <a:t>Assist in tryout process, support the check-in process on tryout dates </a:t>
            </a:r>
            <a:endParaRPr b="0" sz="1200">
              <a:solidFill>
                <a:srgbClr val="666666"/>
              </a:solidFill>
            </a:endParaRPr>
          </a:p>
          <a:p>
            <a:pPr indent="-304800" lvl="0" marL="457200" rtl="0" algn="l">
              <a:lnSpc>
                <a:spcPct val="115000"/>
              </a:lnSpc>
              <a:spcBef>
                <a:spcPts val="0"/>
              </a:spcBef>
              <a:spcAft>
                <a:spcPts val="0"/>
              </a:spcAft>
              <a:buClr>
                <a:srgbClr val="666666"/>
              </a:buClr>
              <a:buSzPts val="1200"/>
              <a:buChar char="●"/>
            </a:pPr>
            <a:r>
              <a:rPr b="0" lang="en-US" sz="1200">
                <a:solidFill>
                  <a:srgbClr val="666666"/>
                </a:solidFill>
              </a:rPr>
              <a:t>Manage the overall jersey process including working with the vendor, getting player sizing / numbers, and distributing the jerseys</a:t>
            </a:r>
            <a:endParaRPr b="0" sz="1200">
              <a:solidFill>
                <a:srgbClr val="666666"/>
              </a:solidFill>
            </a:endParaRPr>
          </a:p>
          <a:p>
            <a:pPr indent="-304800" lvl="0" marL="457200" rtl="0" algn="l">
              <a:lnSpc>
                <a:spcPct val="115000"/>
              </a:lnSpc>
              <a:spcBef>
                <a:spcPts val="0"/>
              </a:spcBef>
              <a:spcAft>
                <a:spcPts val="0"/>
              </a:spcAft>
              <a:buClr>
                <a:srgbClr val="666666"/>
              </a:buClr>
              <a:buSzPts val="1200"/>
              <a:buChar char="●"/>
            </a:pPr>
            <a:r>
              <a:rPr b="0" lang="en-US" sz="1200">
                <a:solidFill>
                  <a:srgbClr val="666666"/>
                </a:solidFill>
              </a:rPr>
              <a:t>Distribute coaches bags at the beginning of the season and collect them at the end of the season (make tags, fill with whiteboard, markers, whistle, first aid kit scorebook, ball pump, pencils, cones). </a:t>
            </a:r>
            <a:endParaRPr b="0" sz="1200">
              <a:solidFill>
                <a:srgbClr val="666666"/>
              </a:solidFill>
            </a:endParaRPr>
          </a:p>
          <a:p>
            <a:pPr indent="-304800" lvl="0" marL="457200" rtl="0" algn="l">
              <a:lnSpc>
                <a:spcPct val="115000"/>
              </a:lnSpc>
              <a:spcBef>
                <a:spcPts val="0"/>
              </a:spcBef>
              <a:spcAft>
                <a:spcPts val="0"/>
              </a:spcAft>
              <a:buClr>
                <a:srgbClr val="666666"/>
              </a:buClr>
              <a:buSzPts val="1200"/>
              <a:buChar char="●"/>
            </a:pPr>
            <a:r>
              <a:rPr b="0" lang="en-US" sz="1200">
                <a:solidFill>
                  <a:srgbClr val="666666"/>
                </a:solidFill>
              </a:rPr>
              <a:t>Manage coaches shirt selection and distribution </a:t>
            </a:r>
            <a:endParaRPr b="0" sz="1200">
              <a:solidFill>
                <a:srgbClr val="666666"/>
              </a:solidFill>
            </a:endParaRPr>
          </a:p>
          <a:p>
            <a:pPr indent="-304800" lvl="0" marL="457200" rtl="0" algn="l">
              <a:lnSpc>
                <a:spcPct val="115000"/>
              </a:lnSpc>
              <a:spcBef>
                <a:spcPts val="0"/>
              </a:spcBef>
              <a:spcAft>
                <a:spcPts val="0"/>
              </a:spcAft>
              <a:buClr>
                <a:srgbClr val="666666"/>
              </a:buClr>
              <a:buSzPts val="1200"/>
              <a:buChar char="●"/>
            </a:pPr>
            <a:r>
              <a:rPr b="0" lang="en-US" sz="1200">
                <a:solidFill>
                  <a:srgbClr val="666666"/>
                </a:solidFill>
              </a:rPr>
              <a:t>Help coordinate team picture schedules with Sunshine Photography</a:t>
            </a:r>
            <a:endParaRPr b="0" sz="1200">
              <a:solidFill>
                <a:srgbClr val="666666"/>
              </a:solidFill>
            </a:endParaRPr>
          </a:p>
          <a:p>
            <a:pPr indent="0" lvl="0" marL="0" rtl="0" algn="l">
              <a:lnSpc>
                <a:spcPct val="80000"/>
              </a:lnSpc>
              <a:spcBef>
                <a:spcPts val="1200"/>
              </a:spcBef>
              <a:spcAft>
                <a:spcPts val="0"/>
              </a:spcAft>
              <a:buClr>
                <a:srgbClr val="000000"/>
              </a:buClr>
              <a:buSzPts val="5600"/>
              <a:buNone/>
            </a:pPr>
            <a:r>
              <a:t/>
            </a:r>
            <a:endParaRPr b="0" sz="4500"/>
          </a:p>
        </p:txBody>
      </p:sp>
      <p:sp>
        <p:nvSpPr>
          <p:cNvPr id="71" name="Google Shape;71;g33fc07ae755_0_74"/>
          <p:cNvSpPr txBox="1"/>
          <p:nvPr/>
        </p:nvSpPr>
        <p:spPr>
          <a:xfrm>
            <a:off x="293075" y="6175550"/>
            <a:ext cx="88515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sng" cap="none" strike="noStrike">
                <a:solidFill>
                  <a:schemeClr val="hlink"/>
                </a:solidFill>
                <a:latin typeface="Arial"/>
                <a:ea typeface="Arial"/>
                <a:cs typeface="Arial"/>
                <a:sym typeface="Arial"/>
                <a:hlinkClick r:id="rId3"/>
              </a:rPr>
              <a:t>https://docs.google.com/document/d/1rkkcZKUaR7Ma9kb_YxxKzhPsZ_f30y3NREiSKvI-8D0/edit?tab=t.0</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335dcef9aea_0_247"/>
          <p:cNvSpPr txBox="1"/>
          <p:nvPr>
            <p:ph type="title"/>
          </p:nvPr>
        </p:nvSpPr>
        <p:spPr>
          <a:xfrm>
            <a:off x="1322387" y="268287"/>
            <a:ext cx="7288200" cy="969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0000"/>
              </a:buClr>
              <a:buSzPts val="4400"/>
              <a:buFont typeface="Arial"/>
              <a:buNone/>
            </a:pPr>
            <a:r>
              <a:rPr lang="en-US" sz="4400"/>
              <a:t>DIBS</a:t>
            </a:r>
            <a:endParaRPr/>
          </a:p>
        </p:txBody>
      </p:sp>
      <p:sp>
        <p:nvSpPr>
          <p:cNvPr id="347" name="Google Shape;347;g335dcef9aea_0_247"/>
          <p:cNvSpPr txBox="1"/>
          <p:nvPr/>
        </p:nvSpPr>
        <p:spPr>
          <a:xfrm>
            <a:off x="10372725" y="6356350"/>
            <a:ext cx="9873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900"/>
              <a:buFont typeface="Arial"/>
              <a:buNone/>
            </a:pPr>
            <a:fld id="{00000000-1234-1234-1234-123412341234}" type="slidenum">
              <a:rPr b="0" i="0" lang="en-US" sz="900" u="none" cap="none" strike="noStrike">
                <a:solidFill>
                  <a:srgbClr val="898989"/>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348" name="Google Shape;348;g335dcef9aea_0_247"/>
          <p:cNvSpPr txBox="1"/>
          <p:nvPr/>
        </p:nvSpPr>
        <p:spPr>
          <a:xfrm>
            <a:off x="622950" y="1792475"/>
            <a:ext cx="10031400" cy="4063500"/>
          </a:xfrm>
          <a:prstGeom prst="rect">
            <a:avLst/>
          </a:prstGeom>
          <a:noFill/>
          <a:ln>
            <a:noFill/>
          </a:ln>
        </p:spPr>
        <p:txBody>
          <a:bodyPr anchorCtr="0" anchor="t" bIns="91425" lIns="91425" spcFirstLastPara="1" rIns="91425" wrap="square" tIns="91425">
            <a:spAutoFit/>
          </a:bodyPr>
          <a:lstStyle/>
          <a:p>
            <a:pPr indent="-4064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Implementing DIBS this upcoming season to help with Volunteers</a:t>
            </a:r>
            <a:endParaRPr b="0" i="0" sz="28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Handouts with details</a:t>
            </a:r>
            <a:endParaRPr b="0" i="0" sz="28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Note: Subsequent to our meeting, we have decided to up the cost and create a buyout option.  The buyout would be $350 and Total cost would be $400 if not fulfilled.  </a:t>
            </a:r>
            <a:endParaRPr b="0" i="0" sz="28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g33fc07ae755_0_60"/>
          <p:cNvSpPr txBox="1"/>
          <p:nvPr>
            <p:ph type="title"/>
          </p:nvPr>
        </p:nvSpPr>
        <p:spPr>
          <a:xfrm>
            <a:off x="1322387" y="268287"/>
            <a:ext cx="7288200" cy="969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0000"/>
              </a:buClr>
              <a:buSzPts val="4400"/>
              <a:buFont typeface="Arial"/>
              <a:buNone/>
            </a:pPr>
            <a:r>
              <a:rPr lang="en-US" sz="4400"/>
              <a:t>Other</a:t>
            </a:r>
            <a:endParaRPr/>
          </a:p>
        </p:txBody>
      </p:sp>
      <p:sp>
        <p:nvSpPr>
          <p:cNvPr id="355" name="Google Shape;355;g33fc07ae755_0_60"/>
          <p:cNvSpPr txBox="1"/>
          <p:nvPr/>
        </p:nvSpPr>
        <p:spPr>
          <a:xfrm>
            <a:off x="10372725" y="6356350"/>
            <a:ext cx="9873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900"/>
              <a:buFont typeface="Arial"/>
              <a:buNone/>
            </a:pPr>
            <a:fld id="{00000000-1234-1234-1234-123412341234}" type="slidenum">
              <a:rPr b="0" i="0" lang="en-US" sz="900" u="none" cap="none" strike="noStrike">
                <a:solidFill>
                  <a:srgbClr val="898989"/>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356" name="Google Shape;356;g33fc07ae755_0_60"/>
          <p:cNvSpPr txBox="1"/>
          <p:nvPr/>
        </p:nvSpPr>
        <p:spPr>
          <a:xfrm>
            <a:off x="622950" y="1792475"/>
            <a:ext cx="6283800" cy="3840300"/>
          </a:xfrm>
          <a:prstGeom prst="rect">
            <a:avLst/>
          </a:prstGeom>
          <a:noFill/>
          <a:ln>
            <a:noFill/>
          </a:ln>
        </p:spPr>
        <p:txBody>
          <a:bodyPr anchorCtr="0" anchor="t" bIns="91425" lIns="91425" spcFirstLastPara="1" rIns="91425" wrap="square" tIns="91425">
            <a:spAutoFit/>
          </a:bodyPr>
          <a:lstStyle/>
          <a:p>
            <a:pPr indent="-349250" lvl="0" marL="457200" marR="0" rtl="0" algn="l">
              <a:lnSpc>
                <a:spcPct val="115000"/>
              </a:lnSpc>
              <a:spcBef>
                <a:spcPts val="0"/>
              </a:spcBef>
              <a:spcAft>
                <a:spcPts val="0"/>
              </a:spcAft>
              <a:buClr>
                <a:srgbClr val="222222"/>
              </a:buClr>
              <a:buSzPts val="1900"/>
              <a:buFont typeface="Arial"/>
              <a:buChar char="●"/>
            </a:pPr>
            <a:r>
              <a:rPr b="1" i="0" lang="en-US" sz="1900" u="none" cap="none" strike="noStrike">
                <a:solidFill>
                  <a:srgbClr val="222222"/>
                </a:solidFill>
                <a:latin typeface="Arial"/>
                <a:ea typeface="Arial"/>
                <a:cs typeface="Arial"/>
                <a:sym typeface="Arial"/>
              </a:rPr>
              <a:t>Storage Shed</a:t>
            </a:r>
            <a:endParaRPr b="1" i="0" sz="1900" u="none" cap="none" strike="noStrike">
              <a:solidFill>
                <a:srgbClr val="222222"/>
              </a:solidFill>
              <a:latin typeface="Arial"/>
              <a:ea typeface="Arial"/>
              <a:cs typeface="Arial"/>
              <a:sym typeface="Arial"/>
            </a:endParaRPr>
          </a:p>
          <a:p>
            <a:pPr indent="-349250" lvl="1" marL="914400" marR="0" rtl="0" algn="l">
              <a:lnSpc>
                <a:spcPct val="115000"/>
              </a:lnSpc>
              <a:spcBef>
                <a:spcPts val="0"/>
              </a:spcBef>
              <a:spcAft>
                <a:spcPts val="0"/>
              </a:spcAft>
              <a:buClr>
                <a:srgbClr val="222222"/>
              </a:buClr>
              <a:buSzPts val="1900"/>
              <a:buFont typeface="Arial"/>
              <a:buChar char="○"/>
            </a:pPr>
            <a:r>
              <a:rPr b="0" i="0" lang="en-US" sz="1900" u="none" cap="none" strike="noStrike">
                <a:solidFill>
                  <a:srgbClr val="222222"/>
                </a:solidFill>
                <a:latin typeface="Arial"/>
                <a:ea typeface="Arial"/>
                <a:cs typeface="Arial"/>
                <a:sym typeface="Arial"/>
              </a:rPr>
              <a:t>Look for more cost effective space </a:t>
            </a:r>
            <a:endParaRPr b="0" i="0" sz="1900" u="none" cap="none" strike="noStrike">
              <a:solidFill>
                <a:srgbClr val="222222"/>
              </a:solidFill>
              <a:latin typeface="Arial"/>
              <a:ea typeface="Arial"/>
              <a:cs typeface="Arial"/>
              <a:sym typeface="Arial"/>
            </a:endParaRPr>
          </a:p>
          <a:p>
            <a:pPr indent="-349250" lvl="1" marL="914400" marR="0" rtl="0" algn="l">
              <a:lnSpc>
                <a:spcPct val="115000"/>
              </a:lnSpc>
              <a:spcBef>
                <a:spcPts val="0"/>
              </a:spcBef>
              <a:spcAft>
                <a:spcPts val="0"/>
              </a:spcAft>
              <a:buClr>
                <a:srgbClr val="222222"/>
              </a:buClr>
              <a:buSzPts val="1900"/>
              <a:buFont typeface="Arial"/>
              <a:buChar char="○"/>
            </a:pPr>
            <a:r>
              <a:rPr b="0" i="0" lang="en-US" sz="1900" u="none" cap="none" strike="noStrike">
                <a:solidFill>
                  <a:srgbClr val="222222"/>
                </a:solidFill>
                <a:latin typeface="Arial"/>
                <a:ea typeface="Arial"/>
                <a:cs typeface="Arial"/>
                <a:sym typeface="Arial"/>
              </a:rPr>
              <a:t>Help with cleanup / cleanout (DIBS Opportunity)</a:t>
            </a:r>
            <a:endParaRPr b="0" i="0" sz="1900" u="none" cap="none" strike="noStrike">
              <a:solidFill>
                <a:srgbClr val="222222"/>
              </a:solidFill>
              <a:latin typeface="Arial"/>
              <a:ea typeface="Arial"/>
              <a:cs typeface="Arial"/>
              <a:sym typeface="Arial"/>
            </a:endParaRPr>
          </a:p>
          <a:p>
            <a:pPr indent="-349250" lvl="1" marL="914400" marR="0" rtl="0" algn="l">
              <a:lnSpc>
                <a:spcPct val="115000"/>
              </a:lnSpc>
              <a:spcBef>
                <a:spcPts val="0"/>
              </a:spcBef>
              <a:spcAft>
                <a:spcPts val="0"/>
              </a:spcAft>
              <a:buClr>
                <a:srgbClr val="222222"/>
              </a:buClr>
              <a:buSzPts val="1900"/>
              <a:buFont typeface="Arial"/>
              <a:buChar char="○"/>
            </a:pPr>
            <a:r>
              <a:rPr b="0" i="0" lang="en-US" sz="1900" u="none" cap="none" strike="noStrike">
                <a:solidFill>
                  <a:srgbClr val="222222"/>
                </a:solidFill>
                <a:latin typeface="Arial"/>
                <a:ea typeface="Arial"/>
                <a:cs typeface="Arial"/>
                <a:sym typeface="Arial"/>
              </a:rPr>
              <a:t>Note: I dropped a few things off at the shed today and for those curious - pictures are to the right.  </a:t>
            </a:r>
            <a:endParaRPr b="0" i="0" sz="1900" u="none" cap="none" strike="noStrike">
              <a:solidFill>
                <a:srgbClr val="222222"/>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900"/>
              <a:buFont typeface="Arial"/>
              <a:buNone/>
            </a:pPr>
            <a:r>
              <a:t/>
            </a:r>
            <a:endParaRPr b="0" i="0" sz="1900" u="none" cap="none" strike="noStrike">
              <a:solidFill>
                <a:srgbClr val="222222"/>
              </a:solidFill>
              <a:latin typeface="Arial"/>
              <a:ea typeface="Arial"/>
              <a:cs typeface="Arial"/>
              <a:sym typeface="Arial"/>
            </a:endParaRPr>
          </a:p>
          <a:p>
            <a:pPr indent="-349250" lvl="0" marL="457200" marR="0" rtl="0" algn="l">
              <a:lnSpc>
                <a:spcPct val="115000"/>
              </a:lnSpc>
              <a:spcBef>
                <a:spcPts val="0"/>
              </a:spcBef>
              <a:spcAft>
                <a:spcPts val="0"/>
              </a:spcAft>
              <a:buClr>
                <a:srgbClr val="222222"/>
              </a:buClr>
              <a:buSzPts val="1900"/>
              <a:buFont typeface="Arial"/>
              <a:buChar char="●"/>
            </a:pPr>
            <a:r>
              <a:rPr b="0" i="0" lang="en-US" sz="1900" u="none" cap="none" strike="noStrike">
                <a:solidFill>
                  <a:srgbClr val="222222"/>
                </a:solidFill>
                <a:latin typeface="Arial"/>
                <a:ea typeface="Arial"/>
                <a:cs typeface="Arial"/>
                <a:sym typeface="Arial"/>
              </a:rPr>
              <a:t>Create policy around gym space / CAYBBA rentals</a:t>
            </a:r>
            <a:endParaRPr b="0" i="0" sz="1900" u="none" cap="none" strike="noStrike">
              <a:solidFill>
                <a:srgbClr val="222222"/>
              </a:solidFill>
              <a:latin typeface="Arial"/>
              <a:ea typeface="Arial"/>
              <a:cs typeface="Arial"/>
              <a:sym typeface="Arial"/>
            </a:endParaRPr>
          </a:p>
          <a:p>
            <a:pPr indent="-349250" lvl="0" marL="457200" marR="0" rtl="0" algn="l">
              <a:lnSpc>
                <a:spcPct val="115000"/>
              </a:lnSpc>
              <a:spcBef>
                <a:spcPts val="0"/>
              </a:spcBef>
              <a:spcAft>
                <a:spcPts val="0"/>
              </a:spcAft>
              <a:buClr>
                <a:srgbClr val="222222"/>
              </a:buClr>
              <a:buSzPts val="1900"/>
              <a:buFont typeface="Arial"/>
              <a:buChar char="●"/>
            </a:pPr>
            <a:r>
              <a:rPr b="0" i="0" lang="en-US" sz="1900" u="none" cap="none" strike="noStrike">
                <a:solidFill>
                  <a:srgbClr val="222222"/>
                </a:solidFill>
                <a:latin typeface="Arial"/>
                <a:ea typeface="Arial"/>
                <a:cs typeface="Arial"/>
                <a:sym typeface="Arial"/>
              </a:rPr>
              <a:t>Committee: Henry, Ryan, myself</a:t>
            </a:r>
            <a:endParaRPr b="0" i="0" sz="1900" u="none" cap="none" strike="noStrike">
              <a:solidFill>
                <a:srgbClr val="222222"/>
              </a:solidFill>
              <a:latin typeface="Arial"/>
              <a:ea typeface="Arial"/>
              <a:cs typeface="Arial"/>
              <a:sym typeface="Arial"/>
            </a:endParaRPr>
          </a:p>
          <a:p>
            <a:pPr indent="-349250" lvl="1" marL="914400" marR="0" rtl="0" algn="l">
              <a:lnSpc>
                <a:spcPct val="115000"/>
              </a:lnSpc>
              <a:spcBef>
                <a:spcPts val="0"/>
              </a:spcBef>
              <a:spcAft>
                <a:spcPts val="0"/>
              </a:spcAft>
              <a:buClr>
                <a:srgbClr val="222222"/>
              </a:buClr>
              <a:buSzPts val="1900"/>
              <a:buFont typeface="Arial"/>
              <a:buChar char="○"/>
            </a:pPr>
            <a:r>
              <a:rPr b="0" i="0" lang="en-US" sz="1900" u="none" cap="none" strike="noStrike">
                <a:solidFill>
                  <a:srgbClr val="222222"/>
                </a:solidFill>
                <a:latin typeface="Arial"/>
                <a:ea typeface="Arial"/>
                <a:cs typeface="Arial"/>
                <a:sym typeface="Arial"/>
              </a:rPr>
              <a:t>Who we work with to use gym space and at what rate</a:t>
            </a:r>
            <a:endParaRPr b="0" i="0" sz="3600" u="none" cap="none" strike="noStrike">
              <a:solidFill>
                <a:srgbClr val="000000"/>
              </a:solidFill>
              <a:latin typeface="Arial"/>
              <a:ea typeface="Arial"/>
              <a:cs typeface="Arial"/>
              <a:sym typeface="Arial"/>
            </a:endParaRPr>
          </a:p>
        </p:txBody>
      </p:sp>
      <p:sp>
        <p:nvSpPr>
          <p:cNvPr id="357" name="Google Shape;357;g33fc07ae755_0_60"/>
          <p:cNvSpPr txBox="1"/>
          <p:nvPr/>
        </p:nvSpPr>
        <p:spPr>
          <a:xfrm>
            <a:off x="983900" y="4176350"/>
            <a:ext cx="80427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222222"/>
              </a:solidFill>
              <a:latin typeface="Arial"/>
              <a:ea typeface="Arial"/>
              <a:cs typeface="Arial"/>
              <a:sym typeface="Arial"/>
            </a:endParaRPr>
          </a:p>
        </p:txBody>
      </p:sp>
      <p:pic>
        <p:nvPicPr>
          <p:cNvPr id="358" name="Google Shape;358;g33fc07ae755_0_60" title="IMG_8371.jpeg"/>
          <p:cNvPicPr preferRelativeResize="0"/>
          <p:nvPr/>
        </p:nvPicPr>
        <p:blipFill rotWithShape="1">
          <a:blip r:embed="rId3">
            <a:alphaModFix/>
          </a:blip>
          <a:srcRect b="0" l="0" r="0" t="0"/>
          <a:stretch/>
        </p:blipFill>
        <p:spPr>
          <a:xfrm rot="-5400000">
            <a:off x="6641350" y="2095413"/>
            <a:ext cx="2572436" cy="1929327"/>
          </a:xfrm>
          <a:prstGeom prst="rect">
            <a:avLst/>
          </a:prstGeom>
          <a:noFill/>
          <a:ln>
            <a:noFill/>
          </a:ln>
        </p:spPr>
      </p:pic>
      <p:pic>
        <p:nvPicPr>
          <p:cNvPr id="359" name="Google Shape;359;g33fc07ae755_0_60" title="IMG_8372.jpeg"/>
          <p:cNvPicPr preferRelativeResize="0"/>
          <p:nvPr/>
        </p:nvPicPr>
        <p:blipFill rotWithShape="1">
          <a:blip r:embed="rId4">
            <a:alphaModFix/>
          </a:blip>
          <a:srcRect b="0" l="0" r="0" t="0"/>
          <a:stretch/>
        </p:blipFill>
        <p:spPr>
          <a:xfrm>
            <a:off x="8533586" y="4623875"/>
            <a:ext cx="2572436" cy="1929327"/>
          </a:xfrm>
          <a:prstGeom prst="rect">
            <a:avLst/>
          </a:prstGeom>
          <a:noFill/>
          <a:ln>
            <a:noFill/>
          </a:ln>
        </p:spPr>
      </p:pic>
      <p:pic>
        <p:nvPicPr>
          <p:cNvPr id="360" name="Google Shape;360;g33fc07ae755_0_60" title="IMG_8373.jpeg"/>
          <p:cNvPicPr preferRelativeResize="0"/>
          <p:nvPr/>
        </p:nvPicPr>
        <p:blipFill rotWithShape="1">
          <a:blip r:embed="rId5">
            <a:alphaModFix/>
          </a:blip>
          <a:srcRect b="0" l="0" r="0" t="0"/>
          <a:stretch/>
        </p:blipFill>
        <p:spPr>
          <a:xfrm>
            <a:off x="9175848" y="1943800"/>
            <a:ext cx="2976753" cy="223254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C41BD"/>
            </a:gs>
            <a:gs pos="100000">
              <a:srgbClr val="682261"/>
            </a:gs>
          </a:gsLst>
          <a:lin ang="5400012" scaled="0"/>
        </a:gradFill>
      </p:bgPr>
    </p:bg>
    <p:spTree>
      <p:nvGrpSpPr>
        <p:cNvPr id="365" name="Shape 365"/>
        <p:cNvGrpSpPr/>
        <p:nvPr/>
      </p:nvGrpSpPr>
      <p:grpSpPr>
        <a:xfrm>
          <a:off x="0" y="0"/>
          <a:ext cx="0" cy="0"/>
          <a:chOff x="0" y="0"/>
          <a:chExt cx="0" cy="0"/>
        </a:xfrm>
      </p:grpSpPr>
      <p:sp>
        <p:nvSpPr>
          <p:cNvPr id="366" name="Google Shape;366;g335dcef9aea_0_271"/>
          <p:cNvSpPr txBox="1"/>
          <p:nvPr>
            <p:ph type="title"/>
          </p:nvPr>
        </p:nvSpPr>
        <p:spPr>
          <a:xfrm>
            <a:off x="4108344" y="3330575"/>
            <a:ext cx="7275600" cy="3200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00"/>
              </a:buClr>
              <a:buSzPts val="3600"/>
              <a:buFont typeface="Arial"/>
              <a:buNone/>
            </a:pPr>
            <a:r>
              <a:rPr lang="en-US" sz="4800">
                <a:solidFill>
                  <a:schemeClr val="lt1"/>
                </a:solidFill>
              </a:rPr>
              <a:t>Annual Meeting Planning </a:t>
            </a:r>
            <a:endParaRPr sz="4800">
              <a:solidFill>
                <a:schemeClr val="lt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g33fc07ae755_0_43"/>
          <p:cNvSpPr txBox="1"/>
          <p:nvPr>
            <p:ph type="title"/>
          </p:nvPr>
        </p:nvSpPr>
        <p:spPr>
          <a:xfrm>
            <a:off x="1322387" y="268287"/>
            <a:ext cx="7288200" cy="969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0000"/>
              </a:buClr>
              <a:buSzPts val="4400"/>
              <a:buFont typeface="Arial"/>
              <a:buNone/>
            </a:pPr>
            <a:r>
              <a:rPr lang="en-US" sz="4400"/>
              <a:t>Annual Meeting</a:t>
            </a:r>
            <a:endParaRPr/>
          </a:p>
        </p:txBody>
      </p:sp>
      <p:sp>
        <p:nvSpPr>
          <p:cNvPr id="373" name="Google Shape;373;g33fc07ae755_0_43"/>
          <p:cNvSpPr txBox="1"/>
          <p:nvPr/>
        </p:nvSpPr>
        <p:spPr>
          <a:xfrm>
            <a:off x="10372725" y="6356350"/>
            <a:ext cx="9873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900"/>
              <a:buFont typeface="Arial"/>
              <a:buNone/>
            </a:pPr>
            <a:fld id="{00000000-1234-1234-1234-123412341234}" type="slidenum">
              <a:rPr b="0" i="0" lang="en-US" sz="900" u="none" cap="none" strike="noStrike">
                <a:solidFill>
                  <a:srgbClr val="898989"/>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374" name="Google Shape;374;g33fc07ae755_0_43"/>
          <p:cNvSpPr txBox="1"/>
          <p:nvPr/>
        </p:nvSpPr>
        <p:spPr>
          <a:xfrm>
            <a:off x="612475" y="1457525"/>
            <a:ext cx="10950000" cy="5433600"/>
          </a:xfrm>
          <a:prstGeom prst="rect">
            <a:avLst/>
          </a:prstGeom>
          <a:noFill/>
          <a:ln>
            <a:noFill/>
          </a:ln>
        </p:spPr>
        <p:txBody>
          <a:bodyPr anchorCtr="0" anchor="t" bIns="91425" lIns="91425" spcFirstLastPara="1" rIns="91425" wrap="square" tIns="91425">
            <a:spAutoFit/>
          </a:bodyPr>
          <a:lstStyle/>
          <a:p>
            <a:pPr indent="-387350" lvl="0" marL="457200" marR="0" rtl="0" algn="l">
              <a:lnSpc>
                <a:spcPct val="100000"/>
              </a:lnSpc>
              <a:spcBef>
                <a:spcPts val="0"/>
              </a:spcBef>
              <a:spcAft>
                <a:spcPts val="0"/>
              </a:spcAft>
              <a:buClr>
                <a:srgbClr val="000000"/>
              </a:buClr>
              <a:buSzPts val="2500"/>
              <a:buFont typeface="Arial"/>
              <a:buChar char="●"/>
            </a:pPr>
            <a:r>
              <a:rPr b="0" i="0" lang="en-US" sz="2500" u="none" cap="none" strike="noStrike">
                <a:solidFill>
                  <a:srgbClr val="000000"/>
                </a:solidFill>
                <a:latin typeface="Arial"/>
                <a:ea typeface="Arial"/>
                <a:cs typeface="Arial"/>
                <a:sym typeface="Arial"/>
              </a:rPr>
              <a:t>Early June</a:t>
            </a:r>
            <a:endParaRPr b="0" i="0" sz="2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rgbClr val="000000"/>
                </a:solidFill>
                <a:latin typeface="Arial"/>
                <a:ea typeface="Arial"/>
                <a:cs typeface="Arial"/>
                <a:sym typeface="Arial"/>
              </a:rPr>
              <a:t>Each Program should come with a detailed, documented plan for the season.   Details should include:</a:t>
            </a:r>
            <a:endParaRPr b="0" i="0" sz="2500" u="none" cap="none" strike="noStrike">
              <a:solidFill>
                <a:srgbClr val="000000"/>
              </a:solidFill>
              <a:latin typeface="Arial"/>
              <a:ea typeface="Arial"/>
              <a:cs typeface="Arial"/>
              <a:sym typeface="Arial"/>
            </a:endParaRPr>
          </a:p>
          <a:p>
            <a:pPr indent="-406400" lvl="0" marL="457200" marR="0" rtl="0" algn="l">
              <a:lnSpc>
                <a:spcPct val="100000"/>
              </a:lnSpc>
              <a:spcBef>
                <a:spcPts val="0"/>
              </a:spcBef>
              <a:spcAft>
                <a:spcPts val="0"/>
              </a:spcAft>
              <a:buClr>
                <a:srgbClr val="000000"/>
              </a:buClr>
              <a:buSzPts val="2800"/>
              <a:buFont typeface="Arial"/>
              <a:buChar char="●"/>
            </a:pPr>
            <a:r>
              <a:rPr b="0" i="0" lang="en-US" sz="1900" u="none" cap="none" strike="noStrike">
                <a:solidFill>
                  <a:srgbClr val="000000"/>
                </a:solidFill>
                <a:latin typeface="Arial"/>
                <a:ea typeface="Arial"/>
                <a:cs typeface="Arial"/>
                <a:sym typeface="Arial"/>
              </a:rPr>
              <a:t>Rates/Fees, Discounts </a:t>
            </a:r>
            <a:r>
              <a:rPr b="0" i="0" lang="en-US" sz="1500" u="none" cap="none" strike="noStrike">
                <a:solidFill>
                  <a:srgbClr val="000000"/>
                </a:solidFill>
                <a:latin typeface="Arial"/>
                <a:ea typeface="Arial"/>
                <a:cs typeface="Arial"/>
                <a:sym typeface="Arial"/>
              </a:rPr>
              <a:t>(aligned with President, VP, Treasurer)</a:t>
            </a:r>
            <a:r>
              <a:rPr b="0" i="0" lang="en-US" sz="1900" u="none" cap="none" strike="noStrike">
                <a:solidFill>
                  <a:srgbClr val="000000"/>
                </a:solidFill>
                <a:latin typeface="Arial"/>
                <a:ea typeface="Arial"/>
                <a:cs typeface="Arial"/>
                <a:sym typeface="Arial"/>
              </a:rPr>
              <a:t>   </a:t>
            </a:r>
            <a:endParaRPr b="0" i="0" sz="1900" u="none" cap="none" strike="noStrike">
              <a:solidFill>
                <a:srgbClr val="000000"/>
              </a:solidFill>
              <a:latin typeface="Arial"/>
              <a:ea typeface="Arial"/>
              <a:cs typeface="Arial"/>
              <a:sym typeface="Arial"/>
            </a:endParaRPr>
          </a:p>
          <a:p>
            <a:pPr indent="-349250" lvl="0" marL="457200" marR="0" rtl="0" algn="l">
              <a:lnSpc>
                <a:spcPct val="100000"/>
              </a:lnSpc>
              <a:spcBef>
                <a:spcPts val="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Tryout Dates</a:t>
            </a:r>
            <a:endParaRPr b="0" i="0" sz="1900" u="none" cap="none" strike="noStrike">
              <a:solidFill>
                <a:srgbClr val="000000"/>
              </a:solidFill>
              <a:latin typeface="Arial"/>
              <a:ea typeface="Arial"/>
              <a:cs typeface="Arial"/>
              <a:sym typeface="Arial"/>
            </a:endParaRPr>
          </a:p>
          <a:p>
            <a:pPr indent="-349250" lvl="0" marL="457200" marR="0" rtl="0" algn="l">
              <a:lnSpc>
                <a:spcPct val="100000"/>
              </a:lnSpc>
              <a:spcBef>
                <a:spcPts val="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Number of tournaments / expected tournament plan</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rgbClr val="000000"/>
                </a:solidFill>
                <a:latin typeface="Arial"/>
                <a:ea typeface="Arial"/>
                <a:cs typeface="Arial"/>
                <a:sym typeface="Arial"/>
              </a:rPr>
              <a:t>Other Topics will Include:</a:t>
            </a:r>
            <a:endParaRPr b="0" i="0" sz="2500" u="none" cap="none" strike="noStrike">
              <a:solidFill>
                <a:srgbClr val="000000"/>
              </a:solidFill>
              <a:latin typeface="Arial"/>
              <a:ea typeface="Arial"/>
              <a:cs typeface="Arial"/>
              <a:sym typeface="Arial"/>
            </a:endParaRPr>
          </a:p>
          <a:p>
            <a:pPr indent="-387350" lvl="0" marL="457200" marR="0" rtl="0" algn="l">
              <a:lnSpc>
                <a:spcPct val="100000"/>
              </a:lnSpc>
              <a:spcBef>
                <a:spcPts val="0"/>
              </a:spcBef>
              <a:spcAft>
                <a:spcPts val="0"/>
              </a:spcAft>
              <a:buClr>
                <a:srgbClr val="000000"/>
              </a:buClr>
              <a:buSzPts val="2500"/>
              <a:buFont typeface="Arial"/>
              <a:buChar char="●"/>
            </a:pPr>
            <a:r>
              <a:rPr b="0" i="0" lang="en-US" sz="2500" u="none" cap="none" strike="noStrike">
                <a:solidFill>
                  <a:srgbClr val="000000"/>
                </a:solidFill>
                <a:latin typeface="Arial"/>
                <a:ea typeface="Arial"/>
                <a:cs typeface="Arial"/>
                <a:sym typeface="Arial"/>
              </a:rPr>
              <a:t>Retirements / Backfills</a:t>
            </a:r>
            <a:endParaRPr b="0" i="0" sz="2500" u="none" cap="none" strike="noStrike">
              <a:solidFill>
                <a:srgbClr val="000000"/>
              </a:solidFill>
              <a:latin typeface="Arial"/>
              <a:ea typeface="Arial"/>
              <a:cs typeface="Arial"/>
              <a:sym typeface="Arial"/>
            </a:endParaRPr>
          </a:p>
          <a:p>
            <a:pPr indent="-387350" lvl="0" marL="457200" marR="0" rtl="0" algn="l">
              <a:lnSpc>
                <a:spcPct val="100000"/>
              </a:lnSpc>
              <a:spcBef>
                <a:spcPts val="0"/>
              </a:spcBef>
              <a:spcAft>
                <a:spcPts val="0"/>
              </a:spcAft>
              <a:buClr>
                <a:srgbClr val="000000"/>
              </a:buClr>
              <a:buSzPts val="2500"/>
              <a:buFont typeface="Arial"/>
              <a:buChar char="●"/>
            </a:pPr>
            <a:r>
              <a:rPr b="0" i="0" lang="en-US" sz="2500" u="none" cap="none" strike="noStrike">
                <a:solidFill>
                  <a:srgbClr val="000000"/>
                </a:solidFill>
                <a:latin typeface="Arial"/>
                <a:ea typeface="Arial"/>
                <a:cs typeface="Arial"/>
                <a:sym typeface="Arial"/>
              </a:rPr>
              <a:t>DIBS Process</a:t>
            </a:r>
            <a:endParaRPr b="0" i="0" sz="2500" u="none" cap="none" strike="noStrike">
              <a:solidFill>
                <a:srgbClr val="000000"/>
              </a:solidFill>
              <a:latin typeface="Arial"/>
              <a:ea typeface="Arial"/>
              <a:cs typeface="Arial"/>
              <a:sym typeface="Arial"/>
            </a:endParaRPr>
          </a:p>
          <a:p>
            <a:pPr indent="-387350" lvl="0" marL="457200" marR="0" rtl="0" algn="l">
              <a:lnSpc>
                <a:spcPct val="100000"/>
              </a:lnSpc>
              <a:spcBef>
                <a:spcPts val="0"/>
              </a:spcBef>
              <a:spcAft>
                <a:spcPts val="0"/>
              </a:spcAft>
              <a:buClr>
                <a:srgbClr val="000000"/>
              </a:buClr>
              <a:buSzPts val="2500"/>
              <a:buFont typeface="Arial"/>
              <a:buChar char="●"/>
            </a:pPr>
            <a:r>
              <a:rPr b="0" i="0" lang="en-US" sz="2500" u="none" cap="none" strike="noStrike">
                <a:solidFill>
                  <a:srgbClr val="000000"/>
                </a:solidFill>
                <a:latin typeface="Arial"/>
                <a:ea typeface="Arial"/>
                <a:cs typeface="Arial"/>
                <a:sym typeface="Arial"/>
              </a:rPr>
              <a:t>Events</a:t>
            </a:r>
            <a:endParaRPr b="0" i="0" sz="2500" u="none" cap="none" strike="noStrike">
              <a:solidFill>
                <a:srgbClr val="000000"/>
              </a:solidFill>
              <a:latin typeface="Arial"/>
              <a:ea typeface="Arial"/>
              <a:cs typeface="Arial"/>
              <a:sym typeface="Arial"/>
            </a:endParaRPr>
          </a:p>
          <a:p>
            <a:pPr indent="-387350" lvl="0" marL="457200" marR="0" rtl="0" algn="l">
              <a:lnSpc>
                <a:spcPct val="100000"/>
              </a:lnSpc>
              <a:spcBef>
                <a:spcPts val="0"/>
              </a:spcBef>
              <a:spcAft>
                <a:spcPts val="0"/>
              </a:spcAft>
              <a:buClr>
                <a:srgbClr val="000000"/>
              </a:buClr>
              <a:buSzPts val="2500"/>
              <a:buFont typeface="Arial"/>
              <a:buChar char="●"/>
            </a:pPr>
            <a:r>
              <a:rPr b="0" i="0" lang="en-US" sz="2500" u="none" cap="none" strike="noStrike">
                <a:solidFill>
                  <a:srgbClr val="000000"/>
                </a:solidFill>
                <a:latin typeface="Arial"/>
                <a:ea typeface="Arial"/>
                <a:cs typeface="Arial"/>
                <a:sym typeface="Arial"/>
              </a:rPr>
              <a:t>Policy Updates </a:t>
            </a:r>
            <a:endParaRPr b="0" i="0" sz="2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21"/>
          <p:cNvSpPr txBox="1"/>
          <p:nvPr>
            <p:ph type="ctrTitle"/>
          </p:nvPr>
        </p:nvSpPr>
        <p:spPr>
          <a:xfrm>
            <a:off x="4267200" y="1616075"/>
            <a:ext cx="4179887" cy="15240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FFFFFF"/>
              </a:buClr>
              <a:buSzPts val="3600"/>
              <a:buFont typeface="Arial"/>
              <a:buNone/>
            </a:pPr>
            <a:r>
              <a:rPr b="0" i="0" lang="en-US" sz="3600" u="none">
                <a:solidFill>
                  <a:srgbClr val="FFFFFF"/>
                </a:solidFill>
                <a:latin typeface="Arial"/>
                <a:ea typeface="Arial"/>
                <a:cs typeface="Arial"/>
                <a:sym typeface="Arial"/>
              </a:rPr>
              <a:t>THANK YOU</a:t>
            </a:r>
            <a:endParaRPr/>
          </a:p>
        </p:txBody>
      </p:sp>
      <p:sp>
        <p:nvSpPr>
          <p:cNvPr id="381" name="Google Shape;381;p21"/>
          <p:cNvSpPr txBox="1"/>
          <p:nvPr>
            <p:ph idx="1" type="subTitle"/>
          </p:nvPr>
        </p:nvSpPr>
        <p:spPr>
          <a:xfrm>
            <a:off x="4267200" y="3238500"/>
            <a:ext cx="4179887" cy="2849562"/>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rgbClr val="FFFFFF"/>
              </a:buClr>
              <a:buSzPts val="1800"/>
              <a:buNone/>
            </a:pPr>
            <a:r>
              <a:rPr b="0" i="0" lang="en-US" sz="1800" u="none">
                <a:solidFill>
                  <a:srgbClr val="FFFFFF"/>
                </a:solidFill>
                <a:latin typeface="Arial"/>
                <a:ea typeface="Arial"/>
                <a:cs typeface="Arial"/>
                <a:sym typeface="Arial"/>
              </a:rPr>
              <a:t>Mark Herzog</a:t>
            </a:r>
            <a:endParaRPr/>
          </a:p>
          <a:p>
            <a:pPr indent="0" lvl="0" marL="0" rtl="0" algn="l">
              <a:lnSpc>
                <a:spcPct val="150000"/>
              </a:lnSpc>
              <a:spcBef>
                <a:spcPts val="1000"/>
              </a:spcBef>
              <a:spcAft>
                <a:spcPts val="0"/>
              </a:spcAft>
              <a:buClr>
                <a:srgbClr val="FFFFFF"/>
              </a:buClr>
              <a:buSzPts val="1800"/>
              <a:buNone/>
            </a:pPr>
            <a:r>
              <a:rPr b="0" i="0" lang="en-US" sz="1800" u="none">
                <a:solidFill>
                  <a:srgbClr val="FFFFFF"/>
                </a:solidFill>
                <a:latin typeface="Arial"/>
                <a:ea typeface="Arial"/>
                <a:cs typeface="Arial"/>
                <a:sym typeface="Arial"/>
              </a:rPr>
              <a:t>612.207.5554</a:t>
            </a:r>
            <a:endParaRPr/>
          </a:p>
          <a:p>
            <a:pPr indent="0" lvl="0" marL="0" rtl="0" algn="l">
              <a:lnSpc>
                <a:spcPct val="150000"/>
              </a:lnSpc>
              <a:spcBef>
                <a:spcPts val="1000"/>
              </a:spcBef>
              <a:spcAft>
                <a:spcPts val="0"/>
              </a:spcAft>
              <a:buClr>
                <a:srgbClr val="FFFFFF"/>
              </a:buClr>
              <a:buSzPts val="1800"/>
              <a:buNone/>
            </a:pPr>
            <a:r>
              <a:rPr b="0" i="0" lang="en-US" sz="1800" u="none">
                <a:solidFill>
                  <a:srgbClr val="FFFFFF"/>
                </a:solidFill>
                <a:latin typeface="Arial"/>
                <a:ea typeface="Arial"/>
                <a:cs typeface="Arial"/>
                <a:sym typeface="Arial"/>
              </a:rPr>
              <a:t>Mark.Herzog@gmail.com</a:t>
            </a:r>
            <a:endParaRPr/>
          </a:p>
        </p:txBody>
      </p:sp>
      <p:sp>
        <p:nvSpPr>
          <p:cNvPr id="382" name="Google Shape;382;p21"/>
          <p:cNvSpPr txBox="1"/>
          <p:nvPr/>
        </p:nvSpPr>
        <p:spPr>
          <a:xfrm>
            <a:off x="9578975" y="6356350"/>
            <a:ext cx="1774825"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900"/>
              <a:buFont typeface="Arial"/>
              <a:buNone/>
            </a:pPr>
            <a:fld id="{00000000-1234-1234-1234-123412341234}" type="slidenum">
              <a:rPr b="0" i="0" lang="en-US" sz="900" u="none" cap="none" strike="noStrike">
                <a:solidFill>
                  <a:srgbClr val="898989"/>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g2fa0ac0d70b_0_28"/>
          <p:cNvSpPr txBox="1"/>
          <p:nvPr>
            <p:ph type="title"/>
          </p:nvPr>
        </p:nvSpPr>
        <p:spPr>
          <a:xfrm>
            <a:off x="1257500" y="2"/>
            <a:ext cx="7288200" cy="788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0000"/>
              </a:buClr>
              <a:buSzPts val="4400"/>
              <a:buFont typeface="Arial"/>
              <a:buNone/>
            </a:pPr>
            <a:r>
              <a:rPr b="1" lang="en-US" sz="3800" u="sng"/>
              <a:t>Committees </a:t>
            </a:r>
            <a:endParaRPr b="1" sz="2200" u="sng"/>
          </a:p>
        </p:txBody>
      </p:sp>
      <p:sp>
        <p:nvSpPr>
          <p:cNvPr id="389" name="Google Shape;389;g2fa0ac0d70b_0_28"/>
          <p:cNvSpPr txBox="1"/>
          <p:nvPr/>
        </p:nvSpPr>
        <p:spPr>
          <a:xfrm>
            <a:off x="10372725" y="6356350"/>
            <a:ext cx="9873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900"/>
              <a:buFont typeface="Arial"/>
              <a:buNone/>
            </a:pPr>
            <a:fld id="{00000000-1234-1234-1234-123412341234}" type="slidenum">
              <a:rPr b="0" i="0" lang="en-US" sz="100" u="none" cap="none" strike="noStrike">
                <a:solidFill>
                  <a:srgbClr val="898989"/>
                </a:solidFill>
                <a:latin typeface="Arial"/>
                <a:ea typeface="Arial"/>
                <a:cs typeface="Arial"/>
                <a:sym typeface="Arial"/>
              </a:rPr>
              <a:t>‹#›</a:t>
            </a:fld>
            <a:endParaRPr b="0" i="0" sz="500" u="none" cap="none" strike="noStrike">
              <a:solidFill>
                <a:srgbClr val="000000"/>
              </a:solidFill>
              <a:latin typeface="Arial"/>
              <a:ea typeface="Arial"/>
              <a:cs typeface="Arial"/>
              <a:sym typeface="Arial"/>
            </a:endParaRPr>
          </a:p>
        </p:txBody>
      </p:sp>
      <p:sp>
        <p:nvSpPr>
          <p:cNvPr id="390" name="Google Shape;390;g2fa0ac0d70b_0_28"/>
          <p:cNvSpPr txBox="1"/>
          <p:nvPr>
            <p:ph idx="1" type="body"/>
          </p:nvPr>
        </p:nvSpPr>
        <p:spPr>
          <a:xfrm>
            <a:off x="523125" y="978988"/>
            <a:ext cx="10326000" cy="7209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rgbClr val="000000"/>
              </a:buClr>
              <a:buSzPts val="5600"/>
              <a:buNone/>
            </a:pPr>
            <a:r>
              <a:rPr lang="en-US" sz="3100"/>
              <a:t>Code of Conduct </a:t>
            </a:r>
            <a:r>
              <a:rPr b="0" lang="en-US" sz="1900"/>
              <a:t>(needed to review complaints / grievances and decide action)</a:t>
            </a:r>
            <a:endParaRPr b="0" sz="1900"/>
          </a:p>
        </p:txBody>
      </p:sp>
      <p:sp>
        <p:nvSpPr>
          <p:cNvPr id="391" name="Google Shape;391;g2fa0ac0d70b_0_28"/>
          <p:cNvSpPr txBox="1"/>
          <p:nvPr/>
        </p:nvSpPr>
        <p:spPr>
          <a:xfrm>
            <a:off x="673450" y="1513700"/>
            <a:ext cx="5338200" cy="3693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80000"/>
              </a:lnSpc>
              <a:spcBef>
                <a:spcPts val="0"/>
              </a:spcBef>
              <a:spcAft>
                <a:spcPts val="0"/>
              </a:spcAft>
              <a:buClr>
                <a:srgbClr val="222222"/>
              </a:buClr>
              <a:buSzPts val="1500"/>
              <a:buFont typeface="Arial"/>
              <a:buChar char="●"/>
            </a:pPr>
            <a:r>
              <a:rPr b="0" i="0" lang="en-US" sz="1500" u="none" cap="none" strike="noStrike">
                <a:solidFill>
                  <a:srgbClr val="222222"/>
                </a:solidFill>
                <a:highlight>
                  <a:srgbClr val="FFFFFF"/>
                </a:highlight>
                <a:latin typeface="Arial"/>
                <a:ea typeface="Arial"/>
                <a:cs typeface="Arial"/>
                <a:sym typeface="Arial"/>
              </a:rPr>
              <a:t>President, Vice President, Boys and Girls Travel Dir </a:t>
            </a:r>
            <a:endParaRPr b="0" i="0" sz="1600" u="none" cap="none" strike="noStrike">
              <a:solidFill>
                <a:srgbClr val="000000"/>
              </a:solidFill>
              <a:latin typeface="Arial"/>
              <a:ea typeface="Arial"/>
              <a:cs typeface="Arial"/>
              <a:sym typeface="Arial"/>
            </a:endParaRPr>
          </a:p>
        </p:txBody>
      </p:sp>
      <p:sp>
        <p:nvSpPr>
          <p:cNvPr id="392" name="Google Shape;392;g2fa0ac0d70b_0_28"/>
          <p:cNvSpPr txBox="1"/>
          <p:nvPr>
            <p:ph idx="1" type="body"/>
          </p:nvPr>
        </p:nvSpPr>
        <p:spPr>
          <a:xfrm>
            <a:off x="446925" y="2350588"/>
            <a:ext cx="10326000" cy="7209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rgbClr val="000000"/>
              </a:buClr>
              <a:buSzPts val="5600"/>
              <a:buNone/>
            </a:pPr>
            <a:r>
              <a:rPr lang="en-US" sz="3100"/>
              <a:t>Transfer Committee </a:t>
            </a:r>
            <a:r>
              <a:rPr b="0" lang="en-US">
                <a:solidFill>
                  <a:schemeClr val="dk1"/>
                </a:solidFill>
              </a:rPr>
              <a:t>(review transfer requests and vote) </a:t>
            </a:r>
            <a:endParaRPr sz="3000"/>
          </a:p>
        </p:txBody>
      </p:sp>
      <p:sp>
        <p:nvSpPr>
          <p:cNvPr id="393" name="Google Shape;393;g2fa0ac0d70b_0_28"/>
          <p:cNvSpPr txBox="1"/>
          <p:nvPr/>
        </p:nvSpPr>
        <p:spPr>
          <a:xfrm>
            <a:off x="606525" y="2831757"/>
            <a:ext cx="9668100" cy="3693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80000"/>
              </a:lnSpc>
              <a:spcBef>
                <a:spcPts val="0"/>
              </a:spcBef>
              <a:spcAft>
                <a:spcPts val="0"/>
              </a:spcAft>
              <a:buClr>
                <a:srgbClr val="222222"/>
              </a:buClr>
              <a:buSzPts val="1500"/>
              <a:buFont typeface="Arial"/>
              <a:buChar char="●"/>
            </a:pPr>
            <a:r>
              <a:rPr b="0" i="0" lang="en-US" sz="1500" u="none" cap="none" strike="noStrike">
                <a:solidFill>
                  <a:srgbClr val="222222"/>
                </a:solidFill>
                <a:highlight>
                  <a:srgbClr val="FFFFFF"/>
                </a:highlight>
                <a:latin typeface="Arial"/>
                <a:ea typeface="Arial"/>
                <a:cs typeface="Arial"/>
                <a:sym typeface="Arial"/>
              </a:rPr>
              <a:t>President, Boys Travel Director, Girls Travel Director  </a:t>
            </a:r>
            <a:endParaRPr b="0" i="0" sz="1600" u="none" cap="none" strike="noStrike">
              <a:solidFill>
                <a:srgbClr val="000000"/>
              </a:solidFill>
              <a:latin typeface="Arial"/>
              <a:ea typeface="Arial"/>
              <a:cs typeface="Arial"/>
              <a:sym typeface="Arial"/>
            </a:endParaRPr>
          </a:p>
        </p:txBody>
      </p:sp>
      <p:sp>
        <p:nvSpPr>
          <p:cNvPr id="394" name="Google Shape;394;g2fa0ac0d70b_0_28"/>
          <p:cNvSpPr txBox="1"/>
          <p:nvPr>
            <p:ph idx="1" type="body"/>
          </p:nvPr>
        </p:nvSpPr>
        <p:spPr>
          <a:xfrm>
            <a:off x="446925" y="3646000"/>
            <a:ext cx="11331000" cy="7209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rgbClr val="000000"/>
              </a:buClr>
              <a:buSzPts val="5600"/>
              <a:buNone/>
            </a:pPr>
            <a:r>
              <a:rPr lang="en-US" sz="3100"/>
              <a:t>Interview Committee   </a:t>
            </a:r>
            <a:r>
              <a:rPr b="0" lang="en-US">
                <a:solidFill>
                  <a:schemeClr val="dk1"/>
                </a:solidFill>
              </a:rPr>
              <a:t>(conducts interviews for Executive positions and recommends to Board for approval) </a:t>
            </a:r>
            <a:endParaRPr sz="3100"/>
          </a:p>
        </p:txBody>
      </p:sp>
      <p:sp>
        <p:nvSpPr>
          <p:cNvPr id="395" name="Google Shape;395;g2fa0ac0d70b_0_28"/>
          <p:cNvSpPr txBox="1"/>
          <p:nvPr/>
        </p:nvSpPr>
        <p:spPr>
          <a:xfrm>
            <a:off x="606525" y="4288825"/>
            <a:ext cx="5338200" cy="7389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80000"/>
              </a:lnSpc>
              <a:spcBef>
                <a:spcPts val="0"/>
              </a:spcBef>
              <a:spcAft>
                <a:spcPts val="0"/>
              </a:spcAft>
              <a:buClr>
                <a:srgbClr val="222222"/>
              </a:buClr>
              <a:buSzPts val="1500"/>
              <a:buFont typeface="Arial"/>
              <a:buChar char="●"/>
            </a:pPr>
            <a:r>
              <a:rPr b="0" i="0" lang="en-US" sz="1500" u="none" cap="none" strike="noStrike">
                <a:solidFill>
                  <a:srgbClr val="222222"/>
                </a:solidFill>
                <a:highlight>
                  <a:srgbClr val="FFFFFF"/>
                </a:highlight>
                <a:latin typeface="Arial"/>
                <a:ea typeface="Arial"/>
                <a:cs typeface="Arial"/>
                <a:sym typeface="Arial"/>
              </a:rPr>
              <a:t>President</a:t>
            </a:r>
            <a:endParaRPr b="0" i="0" sz="1500" u="none" cap="none" strike="noStrike">
              <a:solidFill>
                <a:srgbClr val="222222"/>
              </a:solidFill>
              <a:highlight>
                <a:srgbClr val="FFFFFF"/>
              </a:highlight>
              <a:latin typeface="Arial"/>
              <a:ea typeface="Arial"/>
              <a:cs typeface="Arial"/>
              <a:sym typeface="Arial"/>
            </a:endParaRPr>
          </a:p>
          <a:p>
            <a:pPr indent="-323850" lvl="0" marL="457200" marR="0" rtl="0" algn="l">
              <a:lnSpc>
                <a:spcPct val="80000"/>
              </a:lnSpc>
              <a:spcBef>
                <a:spcPts val="0"/>
              </a:spcBef>
              <a:spcAft>
                <a:spcPts val="0"/>
              </a:spcAft>
              <a:buClr>
                <a:srgbClr val="222222"/>
              </a:buClr>
              <a:buSzPts val="1500"/>
              <a:buFont typeface="Arial"/>
              <a:buChar char="●"/>
            </a:pPr>
            <a:r>
              <a:rPr b="0" i="0" lang="en-US" sz="1500" u="none" cap="none" strike="noStrike">
                <a:solidFill>
                  <a:srgbClr val="222222"/>
                </a:solidFill>
                <a:highlight>
                  <a:srgbClr val="FFFFFF"/>
                </a:highlight>
                <a:latin typeface="Arial"/>
                <a:ea typeface="Arial"/>
                <a:cs typeface="Arial"/>
                <a:sym typeface="Arial"/>
              </a:rPr>
              <a:t>Vice President</a:t>
            </a:r>
            <a:endParaRPr b="0" i="0" sz="1500" u="none" cap="none" strike="noStrike">
              <a:solidFill>
                <a:srgbClr val="222222"/>
              </a:solidFill>
              <a:highlight>
                <a:srgbClr val="FFFFFF"/>
              </a:highlight>
              <a:latin typeface="Arial"/>
              <a:ea typeface="Arial"/>
              <a:cs typeface="Arial"/>
              <a:sym typeface="Arial"/>
            </a:endParaRPr>
          </a:p>
          <a:p>
            <a:pPr indent="-323850" lvl="0" marL="457200" marR="0" rtl="0" algn="l">
              <a:lnSpc>
                <a:spcPct val="80000"/>
              </a:lnSpc>
              <a:spcBef>
                <a:spcPts val="0"/>
              </a:spcBef>
              <a:spcAft>
                <a:spcPts val="0"/>
              </a:spcAft>
              <a:buClr>
                <a:srgbClr val="222222"/>
              </a:buClr>
              <a:buSzPts val="1500"/>
              <a:buFont typeface="Arial"/>
              <a:buChar char="●"/>
            </a:pPr>
            <a:r>
              <a:rPr b="0" i="0" lang="en-US" sz="1500" u="none" cap="none" strike="noStrike">
                <a:solidFill>
                  <a:srgbClr val="222222"/>
                </a:solidFill>
                <a:highlight>
                  <a:srgbClr val="FFFFFF"/>
                </a:highlight>
                <a:latin typeface="Arial"/>
                <a:ea typeface="Arial"/>
                <a:cs typeface="Arial"/>
                <a:sym typeface="Arial"/>
              </a:rPr>
              <a:t>Director of Communications </a:t>
            </a:r>
            <a:endParaRPr b="0" i="0" sz="1500" u="none" cap="none" strike="noStrike">
              <a:solidFill>
                <a:srgbClr val="222222"/>
              </a:solidFill>
              <a:highlight>
                <a:srgbClr val="FFFFFF"/>
              </a:highlight>
              <a:latin typeface="Arial"/>
              <a:ea typeface="Arial"/>
              <a:cs typeface="Arial"/>
              <a:sym typeface="Arial"/>
            </a:endParaRPr>
          </a:p>
        </p:txBody>
      </p:sp>
      <p:sp>
        <p:nvSpPr>
          <p:cNvPr id="396" name="Google Shape;396;g2fa0ac0d70b_0_28"/>
          <p:cNvSpPr txBox="1"/>
          <p:nvPr>
            <p:ph idx="1" type="body"/>
          </p:nvPr>
        </p:nvSpPr>
        <p:spPr>
          <a:xfrm>
            <a:off x="446925" y="5093800"/>
            <a:ext cx="11187600" cy="7209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rgbClr val="000000"/>
              </a:buClr>
              <a:buSzPts val="5600"/>
              <a:buNone/>
            </a:pPr>
            <a:r>
              <a:rPr lang="en-US" sz="3100"/>
              <a:t>Travel Philosophy Verbiage </a:t>
            </a:r>
            <a:r>
              <a:rPr b="0" lang="en-US">
                <a:solidFill>
                  <a:schemeClr val="dk1"/>
                </a:solidFill>
              </a:rPr>
              <a:t>(NEW: needed to consider updates to philosophy) </a:t>
            </a:r>
            <a:endParaRPr sz="3100"/>
          </a:p>
        </p:txBody>
      </p:sp>
      <p:sp>
        <p:nvSpPr>
          <p:cNvPr id="397" name="Google Shape;397;g2fa0ac0d70b_0_28"/>
          <p:cNvSpPr txBox="1"/>
          <p:nvPr/>
        </p:nvSpPr>
        <p:spPr>
          <a:xfrm>
            <a:off x="606525" y="5736625"/>
            <a:ext cx="11028000" cy="3693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80000"/>
              </a:lnSpc>
              <a:spcBef>
                <a:spcPts val="0"/>
              </a:spcBef>
              <a:spcAft>
                <a:spcPts val="0"/>
              </a:spcAft>
              <a:buClr>
                <a:srgbClr val="222222"/>
              </a:buClr>
              <a:buSzPts val="1500"/>
              <a:buFont typeface="Arial"/>
              <a:buChar char="●"/>
            </a:pPr>
            <a:r>
              <a:rPr b="0" i="0" lang="en-US" sz="1500" u="none" cap="none" strike="noStrike">
                <a:solidFill>
                  <a:srgbClr val="222222"/>
                </a:solidFill>
                <a:highlight>
                  <a:srgbClr val="FFFFFF"/>
                </a:highlight>
                <a:latin typeface="Arial"/>
                <a:ea typeface="Arial"/>
                <a:cs typeface="Arial"/>
                <a:sym typeface="Arial"/>
              </a:rPr>
              <a:t>President - Herzog, VP - Riggs, Boys Travel - Coddington, Girls Travel - DeBruine, 4th-8th in house asst. - McGuire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C41BD"/>
            </a:gs>
            <a:gs pos="100000">
              <a:srgbClr val="682261"/>
            </a:gs>
          </a:gsLst>
          <a:lin ang="5400012" scaled="0"/>
        </a:gradFill>
      </p:bgPr>
    </p:bg>
    <p:spTree>
      <p:nvGrpSpPr>
        <p:cNvPr id="76" name="Shape 76"/>
        <p:cNvGrpSpPr/>
        <p:nvPr/>
      </p:nvGrpSpPr>
      <p:grpSpPr>
        <a:xfrm>
          <a:off x="0" y="0"/>
          <a:ext cx="0" cy="0"/>
          <a:chOff x="0" y="0"/>
          <a:chExt cx="0" cy="0"/>
        </a:xfrm>
      </p:grpSpPr>
      <p:sp>
        <p:nvSpPr>
          <p:cNvPr id="77" name="Google Shape;77;g33fc07ae755_0_11"/>
          <p:cNvSpPr txBox="1"/>
          <p:nvPr>
            <p:ph type="title"/>
          </p:nvPr>
        </p:nvSpPr>
        <p:spPr>
          <a:xfrm>
            <a:off x="4108344" y="3330575"/>
            <a:ext cx="7275600" cy="3200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00"/>
              </a:buClr>
              <a:buSzPts val="3600"/>
              <a:buFont typeface="Arial"/>
              <a:buNone/>
            </a:pPr>
            <a:r>
              <a:rPr lang="en-US" sz="4800">
                <a:solidFill>
                  <a:schemeClr val="lt1"/>
                </a:solidFill>
              </a:rPr>
              <a:t>SEASON RECAPS</a:t>
            </a:r>
            <a:endParaRPr sz="48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g335dcef9aea_0_196"/>
          <p:cNvSpPr txBox="1"/>
          <p:nvPr>
            <p:ph type="title"/>
          </p:nvPr>
        </p:nvSpPr>
        <p:spPr>
          <a:xfrm>
            <a:off x="1196787" y="12"/>
            <a:ext cx="7288200" cy="969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0000"/>
              </a:buClr>
              <a:buSzPts val="4400"/>
              <a:buFont typeface="Arial"/>
              <a:buNone/>
            </a:pPr>
            <a:r>
              <a:rPr lang="en-US" sz="4400"/>
              <a:t>Travel</a:t>
            </a:r>
            <a:endParaRPr/>
          </a:p>
        </p:txBody>
      </p:sp>
      <p:sp>
        <p:nvSpPr>
          <p:cNvPr id="84" name="Google Shape;84;g335dcef9aea_0_196"/>
          <p:cNvSpPr txBox="1"/>
          <p:nvPr/>
        </p:nvSpPr>
        <p:spPr>
          <a:xfrm>
            <a:off x="10372725" y="6356350"/>
            <a:ext cx="9873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900"/>
              <a:buFont typeface="Arial"/>
              <a:buNone/>
            </a:pPr>
            <a:fld id="{00000000-1234-1234-1234-123412341234}" type="slidenum">
              <a:rPr b="0" i="0" lang="en-US" sz="900" u="none" cap="none" strike="noStrike">
                <a:solidFill>
                  <a:srgbClr val="898989"/>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85" name="Google Shape;85;g335dcef9aea_0_196"/>
          <p:cNvSpPr txBox="1"/>
          <p:nvPr/>
        </p:nvSpPr>
        <p:spPr>
          <a:xfrm>
            <a:off x="434525" y="1101650"/>
            <a:ext cx="10031400" cy="1046700"/>
          </a:xfrm>
          <a:prstGeom prst="rect">
            <a:avLst/>
          </a:prstGeom>
          <a:noFill/>
          <a:ln>
            <a:noFill/>
          </a:ln>
        </p:spPr>
        <p:txBody>
          <a:bodyPr anchorCtr="0" anchor="t" bIns="91425" lIns="91425" spcFirstLastPara="1" rIns="91425" wrap="square" tIns="91425">
            <a:spAutoFit/>
          </a:bodyPr>
          <a:lstStyle/>
          <a:p>
            <a:pPr indent="-4064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Grade State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pic>
        <p:nvPicPr>
          <p:cNvPr id="86" name="Google Shape;86;g335dcef9aea_0_196" title="Screenshot 2025-03-17 at 10.41.50 AM.png"/>
          <p:cNvPicPr preferRelativeResize="0"/>
          <p:nvPr/>
        </p:nvPicPr>
        <p:blipFill rotWithShape="1">
          <a:blip r:embed="rId3">
            <a:alphaModFix/>
          </a:blip>
          <a:srcRect b="0" l="0" r="31313" t="0"/>
          <a:stretch/>
        </p:blipFill>
        <p:spPr>
          <a:xfrm>
            <a:off x="3128912" y="59324"/>
            <a:ext cx="7332024" cy="6932126"/>
          </a:xfrm>
          <a:prstGeom prst="rect">
            <a:avLst/>
          </a:prstGeom>
          <a:noFill/>
          <a:ln>
            <a:noFill/>
          </a:ln>
        </p:spPr>
      </p:pic>
      <p:sp>
        <p:nvSpPr>
          <p:cNvPr id="87" name="Google Shape;87;g335dcef9aea_0_196"/>
          <p:cNvSpPr/>
          <p:nvPr/>
        </p:nvSpPr>
        <p:spPr>
          <a:xfrm>
            <a:off x="3440175" y="2916825"/>
            <a:ext cx="6709500" cy="240600"/>
          </a:xfrm>
          <a:prstGeom prst="rect">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33fc07ae755_0_1"/>
          <p:cNvSpPr txBox="1"/>
          <p:nvPr>
            <p:ph type="title"/>
          </p:nvPr>
        </p:nvSpPr>
        <p:spPr>
          <a:xfrm>
            <a:off x="1322387" y="268287"/>
            <a:ext cx="7288200" cy="969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0000"/>
              </a:buClr>
              <a:buSzPts val="4400"/>
              <a:buFont typeface="Arial"/>
              <a:buNone/>
            </a:pPr>
            <a:r>
              <a:rPr lang="en-US" sz="4400"/>
              <a:t>Travel</a:t>
            </a:r>
            <a:endParaRPr/>
          </a:p>
        </p:txBody>
      </p:sp>
      <p:sp>
        <p:nvSpPr>
          <p:cNvPr id="94" name="Google Shape;94;g33fc07ae755_0_1"/>
          <p:cNvSpPr txBox="1"/>
          <p:nvPr/>
        </p:nvSpPr>
        <p:spPr>
          <a:xfrm>
            <a:off x="10372725" y="6356350"/>
            <a:ext cx="9873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900"/>
              <a:buFont typeface="Arial"/>
              <a:buNone/>
            </a:pPr>
            <a:fld id="{00000000-1234-1234-1234-123412341234}" type="slidenum">
              <a:rPr b="0" i="0" lang="en-US" sz="900" u="none" cap="none" strike="noStrike">
                <a:solidFill>
                  <a:srgbClr val="898989"/>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95" name="Google Shape;95;g33fc07ae755_0_1"/>
          <p:cNvSpPr txBox="1"/>
          <p:nvPr/>
        </p:nvSpPr>
        <p:spPr>
          <a:xfrm>
            <a:off x="622950" y="1792475"/>
            <a:ext cx="10031400" cy="1046700"/>
          </a:xfrm>
          <a:prstGeom prst="rect">
            <a:avLst/>
          </a:prstGeom>
          <a:noFill/>
          <a:ln>
            <a:noFill/>
          </a:ln>
        </p:spPr>
        <p:txBody>
          <a:bodyPr anchorCtr="0" anchor="t" bIns="91425" lIns="91425" spcFirstLastPara="1" rIns="91425" wrap="square" tIns="91425">
            <a:spAutoFit/>
          </a:bodyPr>
          <a:lstStyle/>
          <a:p>
            <a:pPr indent="-4064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Survey Results / Feedback</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g335dcef9aea_0_29" title="Screenshot 2025-03-16 at 8.44.19 AM.png"/>
          <p:cNvPicPr preferRelativeResize="0"/>
          <p:nvPr/>
        </p:nvPicPr>
        <p:blipFill rotWithShape="1">
          <a:blip r:embed="rId3">
            <a:alphaModFix/>
          </a:blip>
          <a:srcRect b="0" l="0" r="0" t="0"/>
          <a:stretch/>
        </p:blipFill>
        <p:spPr>
          <a:xfrm>
            <a:off x="1438425" y="492713"/>
            <a:ext cx="8759776" cy="58725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g335dcef9aea_0_122" title="Screenshot 2025-03-16 at 8.44.19 AM.png"/>
          <p:cNvPicPr preferRelativeResize="0"/>
          <p:nvPr/>
        </p:nvPicPr>
        <p:blipFill rotWithShape="1">
          <a:blip r:embed="rId3">
            <a:alphaModFix/>
          </a:blip>
          <a:srcRect b="0" l="0" r="0" t="0"/>
          <a:stretch/>
        </p:blipFill>
        <p:spPr>
          <a:xfrm>
            <a:off x="1373475" y="492700"/>
            <a:ext cx="8759776" cy="5872576"/>
          </a:xfrm>
          <a:prstGeom prst="rect">
            <a:avLst/>
          </a:prstGeom>
          <a:noFill/>
          <a:ln>
            <a:noFill/>
          </a:ln>
        </p:spPr>
      </p:pic>
      <p:sp>
        <p:nvSpPr>
          <p:cNvPr id="108" name="Google Shape;108;g335dcef9aea_0_122"/>
          <p:cNvSpPr/>
          <p:nvPr/>
        </p:nvSpPr>
        <p:spPr>
          <a:xfrm>
            <a:off x="0" y="50500"/>
            <a:ext cx="6480000" cy="3679800"/>
          </a:xfrm>
          <a:prstGeom prst="wedgeRoundRectCallout">
            <a:avLst>
              <a:gd fmla="val -10134" name="adj1"/>
              <a:gd fmla="val 86188"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9" name="Google Shape;109;g335dcef9aea_0_122" title="Screenshot 2025-03-16 at 9.04.19 AM.png"/>
          <p:cNvPicPr preferRelativeResize="0"/>
          <p:nvPr/>
        </p:nvPicPr>
        <p:blipFill rotWithShape="1">
          <a:blip r:embed="rId4">
            <a:alphaModFix/>
          </a:blip>
          <a:srcRect b="0" l="0" r="0" t="0"/>
          <a:stretch/>
        </p:blipFill>
        <p:spPr>
          <a:xfrm>
            <a:off x="48763" y="2285775"/>
            <a:ext cx="6382473" cy="1250350"/>
          </a:xfrm>
          <a:prstGeom prst="rect">
            <a:avLst/>
          </a:prstGeom>
          <a:noFill/>
          <a:ln>
            <a:noFill/>
          </a:ln>
        </p:spPr>
      </p:pic>
      <p:pic>
        <p:nvPicPr>
          <p:cNvPr id="110" name="Google Shape;110;g335dcef9aea_0_122" title="Screenshot 2025-03-16 at 9.04.50 AM.png"/>
          <p:cNvPicPr preferRelativeResize="0"/>
          <p:nvPr/>
        </p:nvPicPr>
        <p:blipFill rotWithShape="1">
          <a:blip r:embed="rId5">
            <a:alphaModFix/>
          </a:blip>
          <a:srcRect b="0" l="0" r="0" t="0"/>
          <a:stretch/>
        </p:blipFill>
        <p:spPr>
          <a:xfrm>
            <a:off x="48775" y="232269"/>
            <a:ext cx="6479998" cy="187850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3_Custom">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5_Custom">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Custom">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2024-08-19T14:16:21Z</dcterms:created>
  <dc:creator>Herzog, Mark</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str>0x01010079F111ED35F8CC479449609E8A0923A6</vt:lpstr>
  </property>
  <property fmtid="{D5CDD505-2E9C-101B-9397-08002B2CF9AE}" pid="3" name="MediaServiceImageTags">
    <vt:lpstr/>
  </property>
</Properties>
</file>