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/>
              <a:pPr/>
              <a:t>9/6/25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9/6/25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7.jpeg"/><Relationship Id="rId7" Type="http://schemas.openxmlformats.org/officeDocument/2006/relationships/hyperlink" Target="https://www.dipierosrestaurant.com/" TargetMode="External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image" Target="../media/image6.jpe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emf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906A8D6-9FDA-4885-BF90-DDF89D077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25D8DC-BE92-40DD-9549-F7AEF08AD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EC2B5-EDF7-5321-1C92-AB0DD776D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301" y="1474969"/>
            <a:ext cx="2823919" cy="1868760"/>
          </a:xfrm>
        </p:spPr>
        <p:txBody>
          <a:bodyPr>
            <a:normAutofit/>
          </a:bodyPr>
          <a:lstStyle/>
          <a:p>
            <a:r>
              <a:rPr lang="en-US" sz="3300"/>
              <a:t>Lake Zurich </a:t>
            </a:r>
            <a:br>
              <a:rPr lang="en-US" sz="3300" dirty="0"/>
            </a:br>
            <a:r>
              <a:rPr lang="en-US" sz="3300" dirty="0"/>
              <a:t>Things-to-do</a:t>
            </a:r>
            <a:endParaRPr lang="en-US" sz="33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44768-40C0-6ABC-9FBF-1AE9F3175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302" y="3531204"/>
            <a:ext cx="2823919" cy="1610643"/>
          </a:xfrm>
        </p:spPr>
        <p:txBody>
          <a:bodyPr>
            <a:normAutofit/>
          </a:bodyPr>
          <a:lstStyle/>
          <a:p>
            <a:pPr marL="63500" marR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</a:pP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While</a:t>
            </a:r>
            <a:r>
              <a:rPr lang="en-US" sz="800" b="1" spc="-2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you</a:t>
            </a:r>
            <a:r>
              <a:rPr lang="en-US" sz="800" b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are</a:t>
            </a:r>
            <a:r>
              <a:rPr lang="en-US" sz="800" b="1" spc="-3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</a:t>
            </a:r>
            <a:r>
              <a:rPr lang="en-US" sz="800" b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town,</a:t>
            </a:r>
            <a:r>
              <a:rPr lang="en-US" sz="800" b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Visit</a:t>
            </a:r>
            <a:r>
              <a:rPr lang="en-US" sz="800" b="1" spc="-1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800" b="1" spc="-2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Best</a:t>
            </a:r>
            <a:r>
              <a:rPr lang="en-US" sz="800" b="1" spc="-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800" b="1" spc="-1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b="1" spc="-2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LZ</a:t>
            </a:r>
            <a:endParaRPr lang="en-US" sz="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3500" marR="0">
              <a:lnSpc>
                <a:spcPct val="110000"/>
              </a:lnSpc>
              <a:spcBef>
                <a:spcPts val="610"/>
              </a:spcBef>
              <a:spcAft>
                <a:spcPts val="0"/>
              </a:spcAft>
            </a:pP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Thank you for joining us for the Annual Lake Zurich Bear Claw Tournament. While you are with us, please stay and enjoy our community.</a:t>
            </a:r>
            <a:r>
              <a:rPr lang="en-US" sz="800" i="1" spc="-2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</a:t>
            </a:r>
            <a:r>
              <a:rPr lang="en-US" sz="800" i="1" spc="-2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have</a:t>
            </a:r>
            <a:r>
              <a:rPr lang="en-US" sz="800" i="1" spc="-2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provided</a:t>
            </a:r>
            <a:r>
              <a:rPr lang="en-US" sz="800" i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you</a:t>
            </a:r>
            <a:r>
              <a:rPr lang="en-US" sz="800" i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</a:t>
            </a:r>
            <a:r>
              <a:rPr lang="en-US" sz="800" i="1" spc="-2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en-US" sz="800" i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list</a:t>
            </a:r>
            <a:r>
              <a:rPr lang="en-US" sz="800" i="1" spc="-2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z="800" i="1" spc="-15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our</a:t>
            </a:r>
            <a:r>
              <a:rPr lang="en-US" sz="800" i="1" spc="-2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favorite</a:t>
            </a:r>
            <a:r>
              <a:rPr lang="en-US" sz="800" i="1" spc="-1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800" i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places to visit, dine and enjoy.</a:t>
            </a:r>
          </a:p>
          <a:p>
            <a:pPr>
              <a:lnSpc>
                <a:spcPct val="110000"/>
              </a:lnSpc>
            </a:pPr>
            <a:endParaRPr lang="en-US" sz="80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5635D4-59F6-4E0C-A2E3-59DAA6734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1A337E9-3E65-4D92-9914-38E9BE5C0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829D884-C398-4403-851C-7A416A6D2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574ACA0-4C16-4E2D-B3EC-2E55B99F6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0630B6FA-D606-42CD-837B-B22D5EA40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130" y="977099"/>
            <a:ext cx="6597725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315B5-D2D4-038B-8920-53C5B0D2E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115" y="1523458"/>
            <a:ext cx="3059596" cy="3051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57F5C-959A-C3D2-88EB-D1054044B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824" y="1116345"/>
            <a:ext cx="2903200" cy="1850790"/>
          </a:xfrm>
          <a:prstGeom prst="rect">
            <a:avLst/>
          </a:prstGeom>
        </p:spPr>
      </p:pic>
      <p:pic>
        <p:nvPicPr>
          <p:cNvPr id="4" name="Picture 3" descr="A map with a red star&#10;&#10;Description automatically generated with medium confidence">
            <a:extLst>
              <a:ext uri="{FF2B5EF4-FFF2-40B4-BE49-F238E27FC236}">
                <a16:creationId xmlns:a16="http://schemas.microsoft.com/office/drawing/2014/main" id="{86DA749B-7B15-24DB-84A5-D8165400B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384" y="3131727"/>
            <a:ext cx="2152080" cy="185078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9541A5-6D49-4B9E-882B-1FB81189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52C905E-B2E4-4713-AEF7-165F6D8A2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895CDDB-3A2D-BCA1-3BB5-2AF7D4C73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106" y="4701502"/>
            <a:ext cx="1494178" cy="11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2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FADA-9273-B57D-1D98-0D0D0EF6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eat: Lake Zurich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EEBE4-0215-27B1-E359-6734BFBC6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56" y="5485085"/>
            <a:ext cx="9603275" cy="4620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image3.jpeg" descr="A picture containing logo  Description automatically generated ">
            <a:extLst>
              <a:ext uri="{FF2B5EF4-FFF2-40B4-BE49-F238E27FC236}">
                <a16:creationId xmlns:a16="http://schemas.microsoft.com/office/drawing/2014/main" id="{A0CBE2CF-91A8-1B05-02B8-B1689BADB4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3957" y="2533224"/>
            <a:ext cx="596628" cy="547924"/>
          </a:xfrm>
          <a:prstGeom prst="rect">
            <a:avLst/>
          </a:prstGeom>
        </p:spPr>
      </p:pic>
      <p:pic>
        <p:nvPicPr>
          <p:cNvPr id="5" name="image4.jpeg" descr="Text, qr code  Description automatically generated with medium confidence ">
            <a:extLst>
              <a:ext uri="{FF2B5EF4-FFF2-40B4-BE49-F238E27FC236}">
                <a16:creationId xmlns:a16="http://schemas.microsoft.com/office/drawing/2014/main" id="{CF6756C3-D2EE-808B-0AE5-4C7D6AE2B5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627" y="2616172"/>
            <a:ext cx="717652" cy="438224"/>
          </a:xfrm>
          <a:prstGeom prst="rect">
            <a:avLst/>
          </a:prstGeom>
        </p:spPr>
      </p:pic>
      <p:pic>
        <p:nvPicPr>
          <p:cNvPr id="6" name="image5.png" descr="culvers logo - Hoffman Estates Park District ">
            <a:extLst>
              <a:ext uri="{FF2B5EF4-FFF2-40B4-BE49-F238E27FC236}">
                <a16:creationId xmlns:a16="http://schemas.microsoft.com/office/drawing/2014/main" id="{AB6140E7-9C70-02AF-E2A3-E19C043E86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4045" y="2255200"/>
            <a:ext cx="1502072" cy="739380"/>
          </a:xfrm>
          <a:prstGeom prst="rect">
            <a:avLst/>
          </a:prstGeom>
        </p:spPr>
      </p:pic>
      <p:pic>
        <p:nvPicPr>
          <p:cNvPr id="8" name="image6.jpeg" descr="Logo, company name  Description automatically generated ">
            <a:extLst>
              <a:ext uri="{FF2B5EF4-FFF2-40B4-BE49-F238E27FC236}">
                <a16:creationId xmlns:a16="http://schemas.microsoft.com/office/drawing/2014/main" id="{D79845A3-2EF3-89C4-7F29-933A679D50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78920" y="2270226"/>
            <a:ext cx="1584960" cy="9264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01B3B4-B5C9-35B9-41E2-71E0FE0B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39" y="2563818"/>
            <a:ext cx="818606" cy="69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205F8AFB-1415-2BF7-5AC8-5D4BF6DE1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497" y="4111671"/>
            <a:ext cx="1200517" cy="6414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7FBAC6-32CB-9B21-D23B-AE19895796C7}"/>
              </a:ext>
            </a:extLst>
          </p:cNvPr>
          <p:cNvSpPr txBox="1"/>
          <p:nvPr/>
        </p:nvSpPr>
        <p:spPr>
          <a:xfrm>
            <a:off x="251306" y="1951584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Fine Dinning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1F217E-8ED4-5FE7-F227-C9CB86EFB086}"/>
              </a:ext>
            </a:extLst>
          </p:cNvPr>
          <p:cNvSpPr txBox="1"/>
          <p:nvPr/>
        </p:nvSpPr>
        <p:spPr>
          <a:xfrm>
            <a:off x="4676278" y="188866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Casual Dinning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1F9A0B-4B47-963F-2108-543F631ACCE4}"/>
              </a:ext>
            </a:extLst>
          </p:cNvPr>
          <p:cNvSpPr txBox="1"/>
          <p:nvPr/>
        </p:nvSpPr>
        <p:spPr>
          <a:xfrm>
            <a:off x="8919002" y="1875296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Dinning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B87C57-764E-C18A-FB8B-E47135F0C90A}"/>
              </a:ext>
            </a:extLst>
          </p:cNvPr>
          <p:cNvSpPr txBox="1"/>
          <p:nvPr/>
        </p:nvSpPr>
        <p:spPr>
          <a:xfrm>
            <a:off x="50729" y="4783212"/>
            <a:ext cx="2462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17 East Main Street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847-438-3253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5A75A-8FC5-FA20-6F61-860E10D3E248}"/>
              </a:ext>
            </a:extLst>
          </p:cNvPr>
          <p:cNvSpPr txBox="1"/>
          <p:nvPr/>
        </p:nvSpPr>
        <p:spPr>
          <a:xfrm>
            <a:off x="261754" y="3209037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763 S Rand Road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847-540-0600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2744F-AE98-118B-11C0-ACBE044F21AA}"/>
              </a:ext>
            </a:extLst>
          </p:cNvPr>
          <p:cNvSpPr txBox="1"/>
          <p:nvPr/>
        </p:nvSpPr>
        <p:spPr>
          <a:xfrm>
            <a:off x="2889344" y="4818829"/>
            <a:ext cx="1949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569 W State Route 22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847-550-4801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1247C-ECB1-09AF-96E6-2D28A77C0D44}"/>
              </a:ext>
            </a:extLst>
          </p:cNvPr>
          <p:cNvSpPr txBox="1"/>
          <p:nvPr/>
        </p:nvSpPr>
        <p:spPr>
          <a:xfrm>
            <a:off x="3022050" y="3202025"/>
            <a:ext cx="2838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101 W Northwest Highway Barrington 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847-381-6740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8B8E6-7AA6-7E67-EEDA-949155814A6A}"/>
              </a:ext>
            </a:extLst>
          </p:cNvPr>
          <p:cNvSpPr txBox="1"/>
          <p:nvPr/>
        </p:nvSpPr>
        <p:spPr>
          <a:xfrm>
            <a:off x="7864045" y="3105767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645 N Rand Road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847-540-6700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B45A7-21C8-E135-7390-15EAB23D0636}"/>
              </a:ext>
            </a:extLst>
          </p:cNvPr>
          <p:cNvSpPr txBox="1"/>
          <p:nvPr/>
        </p:nvSpPr>
        <p:spPr>
          <a:xfrm>
            <a:off x="10165943" y="3219790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193 S Rand Road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847-540-6183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44182-2834-B0B6-FA83-BB1941F3970B}"/>
              </a:ext>
            </a:extLst>
          </p:cNvPr>
          <p:cNvSpPr txBox="1"/>
          <p:nvPr/>
        </p:nvSpPr>
        <p:spPr>
          <a:xfrm>
            <a:off x="7316601" y="4624980"/>
            <a:ext cx="2508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La Michoacana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60 N Main Street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224-667-5117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AA2AC1-C0F8-78A4-9A25-0354BFAEBF7D}"/>
              </a:ext>
            </a:extLst>
          </p:cNvPr>
          <p:cNvSpPr txBox="1"/>
          <p:nvPr/>
        </p:nvSpPr>
        <p:spPr>
          <a:xfrm>
            <a:off x="5607515" y="3123016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463 S Rand Road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847-540-8000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879A6-E26E-8EFF-873D-15EFBBC4A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1098" y="3966999"/>
            <a:ext cx="763339" cy="763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5DA2D4-980D-4A7F-1C1A-8F2FAE6536F8}"/>
              </a:ext>
            </a:extLst>
          </p:cNvPr>
          <p:cNvSpPr txBox="1"/>
          <p:nvPr/>
        </p:nvSpPr>
        <p:spPr>
          <a:xfrm>
            <a:off x="5460215" y="4896586"/>
            <a:ext cx="1582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30 E Main Street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847-438-8110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C259D2-6AD1-2755-FC30-ADE10BB97661}"/>
              </a:ext>
            </a:extLst>
          </p:cNvPr>
          <p:cNvSpPr txBox="1"/>
          <p:nvPr/>
        </p:nvSpPr>
        <p:spPr>
          <a:xfrm>
            <a:off x="9841024" y="5068286"/>
            <a:ext cx="2267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44 Old Rand Road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847-438-3253</a:t>
            </a:r>
          </a:p>
        </p:txBody>
      </p:sp>
      <p:pic>
        <p:nvPicPr>
          <p:cNvPr id="26" name="Picture 2" descr="DIPIERO'S PIZZA - Updated June 2025 - 21 Photos &amp; 50 Reviews - 44 S Old ...">
            <a:extLst>
              <a:ext uri="{FF2B5EF4-FFF2-40B4-BE49-F238E27FC236}">
                <a16:creationId xmlns:a16="http://schemas.microsoft.com/office/drawing/2014/main" id="{E32498FB-BB10-6752-4256-8AB2E3815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9716" r="28128" b="33266"/>
          <a:stretch>
            <a:fillRect/>
          </a:stretch>
        </p:blipFill>
        <p:spPr bwMode="auto">
          <a:xfrm>
            <a:off x="10317361" y="3721733"/>
            <a:ext cx="1170273" cy="13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lake zurich italian restaurants - Is Great Newsletter Photography">
            <a:extLst>
              <a:ext uri="{FF2B5EF4-FFF2-40B4-BE49-F238E27FC236}">
                <a16:creationId xmlns:a16="http://schemas.microsoft.com/office/drawing/2014/main" id="{D2CAD726-9E9A-3100-C8A5-482815E0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5" y="3781225"/>
            <a:ext cx="1098754" cy="92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F31C83-2946-D994-C1B9-74F71DD5B68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5948" r="8422" b="10860"/>
          <a:stretch>
            <a:fillRect/>
          </a:stretch>
        </p:blipFill>
        <p:spPr>
          <a:xfrm>
            <a:off x="1157319" y="2360873"/>
            <a:ext cx="1745524" cy="673768"/>
          </a:xfrm>
          <a:prstGeom prst="rect">
            <a:avLst/>
          </a:prstGeom>
        </p:spPr>
      </p:pic>
      <p:pic>
        <p:nvPicPr>
          <p:cNvPr id="1030" name="Picture 6" descr="PIZZA FACTORY A CHICAGO PIZZERIA - Updated May 2025 - 47 Photos &amp; 94 ...">
            <a:extLst>
              <a:ext uri="{FF2B5EF4-FFF2-40B4-BE49-F238E27FC236}">
                <a16:creationId xmlns:a16="http://schemas.microsoft.com/office/drawing/2014/main" id="{52DD1568-4BEA-EBA4-39A6-B52384206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15060" r="32639" b="20616"/>
          <a:stretch>
            <a:fillRect/>
          </a:stretch>
        </p:blipFill>
        <p:spPr bwMode="auto">
          <a:xfrm>
            <a:off x="4412645" y="2211061"/>
            <a:ext cx="1160891" cy="10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ffee Kup Restaurant - Lake Zurich, IL 60047 - Menu, Reviews, Hours ...">
            <a:extLst>
              <a:ext uri="{FF2B5EF4-FFF2-40B4-BE49-F238E27FC236}">
                <a16:creationId xmlns:a16="http://schemas.microsoft.com/office/drawing/2014/main" id="{E7846C12-EC44-ED08-1631-C4D0A032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33" y="3762519"/>
            <a:ext cx="763338" cy="101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 Hungry Mule - Gourmet Burgers &amp; More: Lake Zurich, IL — The Hungry Mule">
            <a:extLst>
              <a:ext uri="{FF2B5EF4-FFF2-40B4-BE49-F238E27FC236}">
                <a16:creationId xmlns:a16="http://schemas.microsoft.com/office/drawing/2014/main" id="{AA388739-23C9-2863-979A-D3CAAF1E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00" y="2332567"/>
            <a:ext cx="1178279" cy="8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557401-4266-BA43-94C7-D0896C9306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9256" y="142480"/>
            <a:ext cx="2014848" cy="1533691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E826A74-6C3F-C0C7-0F2E-D277528E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760" y="3705114"/>
            <a:ext cx="1176219" cy="88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a Michoacana ¿Cómo puedes adquirir una franquicia de la tradicional ...">
            <a:extLst>
              <a:ext uri="{FF2B5EF4-FFF2-40B4-BE49-F238E27FC236}">
                <a16:creationId xmlns:a16="http://schemas.microsoft.com/office/drawing/2014/main" id="{12BBD276-1808-FB1B-D009-6C7AF45B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40" y="3925106"/>
            <a:ext cx="806321" cy="5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sume (@consumelakezurich) on Threads">
            <a:extLst>
              <a:ext uri="{FF2B5EF4-FFF2-40B4-BE49-F238E27FC236}">
                <a16:creationId xmlns:a16="http://schemas.microsoft.com/office/drawing/2014/main" id="{64C194B0-0AD9-FACE-37FC-7CD19DFEB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34" y="4105868"/>
            <a:ext cx="574699" cy="57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NSUME - 142 Photos &amp; 232 Reviews - Cocktail Bars - 569 W Rte 22, Lake ...">
            <a:extLst>
              <a:ext uri="{FF2B5EF4-FFF2-40B4-BE49-F238E27FC236}">
                <a16:creationId xmlns:a16="http://schemas.microsoft.com/office/drawing/2014/main" id="{DA5160C2-628D-5EBA-8C90-4B297AF9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33" y="3839027"/>
            <a:ext cx="1283976" cy="85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99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FADA-9273-B57D-1D98-0D0D0EF6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 to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FBAC6-32CB-9B21-D23B-AE19895796C7}"/>
              </a:ext>
            </a:extLst>
          </p:cNvPr>
          <p:cNvSpPr txBox="1"/>
          <p:nvPr/>
        </p:nvSpPr>
        <p:spPr>
          <a:xfrm>
            <a:off x="579391" y="186619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Shopping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1F217E-8ED4-5FE7-F227-C9CB86EFB086}"/>
              </a:ext>
            </a:extLst>
          </p:cNvPr>
          <p:cNvSpPr txBox="1"/>
          <p:nvPr/>
        </p:nvSpPr>
        <p:spPr>
          <a:xfrm>
            <a:off x="6343754" y="1873450"/>
            <a:ext cx="444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Walking / Hiking /  Outdoors / Entertainment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5A75A-8FC5-FA20-6F61-860E10D3E248}"/>
              </a:ext>
            </a:extLst>
          </p:cNvPr>
          <p:cNvSpPr txBox="1"/>
          <p:nvPr/>
        </p:nvSpPr>
        <p:spPr>
          <a:xfrm>
            <a:off x="105170" y="3075299"/>
            <a:ext cx="262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21830 W Long Grove RD Deer Park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847-550-1527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2744F-AE98-118B-11C0-ACBE044F21AA}"/>
              </a:ext>
            </a:extLst>
          </p:cNvPr>
          <p:cNvSpPr txBox="1"/>
          <p:nvPr/>
        </p:nvSpPr>
        <p:spPr>
          <a:xfrm>
            <a:off x="5442158" y="4104075"/>
            <a:ext cx="2363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Cuba Marsh Forrest Preserve</a:t>
            </a:r>
          </a:p>
          <a:p>
            <a:r>
              <a:rPr lang="en-US" sz="1400" i="1" dirty="0">
                <a:solidFill>
                  <a:srgbClr val="0070C0"/>
                </a:solidFill>
              </a:rPr>
              <a:t>24205 W Cuba Road Deer Park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1247C-ECB1-09AF-96E6-2D28A77C0D44}"/>
              </a:ext>
            </a:extLst>
          </p:cNvPr>
          <p:cNvSpPr txBox="1"/>
          <p:nvPr/>
        </p:nvSpPr>
        <p:spPr>
          <a:xfrm>
            <a:off x="5462567" y="2900655"/>
            <a:ext cx="1808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Paulus Park Lake Zurich</a:t>
            </a:r>
          </a:p>
          <a:p>
            <a:r>
              <a:rPr lang="en-US" sz="1400" i="1" dirty="0">
                <a:solidFill>
                  <a:srgbClr val="0070C0"/>
                </a:solidFill>
              </a:rPr>
              <a:t>200 S Rand Road LZ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8B8E6-7AA6-7E67-EEDA-949155814A6A}"/>
              </a:ext>
            </a:extLst>
          </p:cNvPr>
          <p:cNvSpPr txBox="1"/>
          <p:nvPr/>
        </p:nvSpPr>
        <p:spPr>
          <a:xfrm>
            <a:off x="10260083" y="3294504"/>
            <a:ext cx="1394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Regal Cinema 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755 S Rand Road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844-462-7342</a:t>
            </a:r>
          </a:p>
        </p:txBody>
      </p:sp>
      <p:pic>
        <p:nvPicPr>
          <p:cNvPr id="7" name="image7.png" descr="Logo  Description automatically generated ">
            <a:extLst>
              <a:ext uri="{FF2B5EF4-FFF2-40B4-BE49-F238E27FC236}">
                <a16:creationId xmlns:a16="http://schemas.microsoft.com/office/drawing/2014/main" id="{5706AD34-350C-A86C-3BEC-8F709FBE0E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912" y="2253282"/>
            <a:ext cx="1536065" cy="751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0E42EE-797D-6D46-0C74-229202DB7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997" y="3444631"/>
            <a:ext cx="826888" cy="6192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8500DC-B273-DBAA-11F6-7DEEA3455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318" y="3473859"/>
            <a:ext cx="819886" cy="6140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E7580F-6D4F-02F3-C113-7FCFDF22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885" y="2282758"/>
            <a:ext cx="811165" cy="6075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5F8A5F-AA6B-CBF3-F7D2-9F46D3CBE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857" y="2287778"/>
            <a:ext cx="1599160" cy="83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93D33A-C0CB-1F5C-4240-B4619BD92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95" y="3598519"/>
            <a:ext cx="1563067" cy="738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C37D53-1AC3-C3A8-D7B5-FE4C59C657D4}"/>
              </a:ext>
            </a:extLst>
          </p:cNvPr>
          <p:cNvSpPr txBox="1"/>
          <p:nvPr/>
        </p:nvSpPr>
        <p:spPr>
          <a:xfrm>
            <a:off x="480565" y="4365685"/>
            <a:ext cx="1726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Deer Park Town Center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Outdoor Mall 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20530 N Rand Road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3D5CA-78BF-0E4F-C14B-BC43BA92C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91" y="4966341"/>
            <a:ext cx="1638713" cy="59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E7B6FB-E7FF-552F-8C7A-710C21D602DC}"/>
              </a:ext>
            </a:extLst>
          </p:cNvPr>
          <p:cNvSpPr txBox="1"/>
          <p:nvPr/>
        </p:nvSpPr>
        <p:spPr>
          <a:xfrm>
            <a:off x="559112" y="5425696"/>
            <a:ext cx="1647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Supermarket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1350 E Route 22 LZ 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847-438-4003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7DA59-8E8C-7F2C-CCD3-DF9001B11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1092" y="4667445"/>
            <a:ext cx="930169" cy="523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9F062F-4C46-2912-79AE-A28EF511AAE5}"/>
              </a:ext>
            </a:extLst>
          </p:cNvPr>
          <p:cNvSpPr txBox="1"/>
          <p:nvPr/>
        </p:nvSpPr>
        <p:spPr>
          <a:xfrm>
            <a:off x="5563270" y="5302094"/>
            <a:ext cx="2250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Heron Creek Forest Preserve</a:t>
            </a:r>
          </a:p>
          <a:p>
            <a:r>
              <a:rPr lang="en-US" sz="1400" i="1" dirty="0">
                <a:solidFill>
                  <a:srgbClr val="0070C0"/>
                </a:solidFill>
              </a:rPr>
              <a:t>22890 N Old McHenry Rd LZ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9759DC-31E1-CFF3-421B-94367598E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7480" y="2286848"/>
            <a:ext cx="845736" cy="56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4C27EE-9E73-4825-2415-0B994E8B0A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2086" y="2247498"/>
            <a:ext cx="980294" cy="734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23B2BB-B1BD-5A41-BA96-8B28AB33BB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225" y="2246441"/>
            <a:ext cx="1071877" cy="7123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DF78FD-BC5F-726A-3736-265FE94149F2}"/>
              </a:ext>
            </a:extLst>
          </p:cNvPr>
          <p:cNvSpPr txBox="1"/>
          <p:nvPr/>
        </p:nvSpPr>
        <p:spPr>
          <a:xfrm>
            <a:off x="2737435" y="3099722"/>
            <a:ext cx="1746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Downtown Lake Zurich</a:t>
            </a:r>
          </a:p>
          <a:p>
            <a:pPr algn="ctr"/>
            <a:r>
              <a:rPr lang="en-US" sz="1200" i="1" dirty="0">
                <a:solidFill>
                  <a:srgbClr val="00B050"/>
                </a:solidFill>
              </a:rPr>
              <a:t>NEXT TO LIONS PARK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70 E Main Street LZ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0B8428-695A-6B8D-A78B-C8A3A6286634}"/>
              </a:ext>
            </a:extLst>
          </p:cNvPr>
          <p:cNvSpPr txBox="1"/>
          <p:nvPr/>
        </p:nvSpPr>
        <p:spPr>
          <a:xfrm>
            <a:off x="2825666" y="3780884"/>
            <a:ext cx="1537600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Off Beat Music</a:t>
            </a:r>
          </a:p>
          <a:p>
            <a:pPr algn="ctr"/>
            <a:r>
              <a:rPr lang="en-US" sz="1050" b="1" i="1" dirty="0" err="1">
                <a:solidFill>
                  <a:srgbClr val="FF0000"/>
                </a:solidFill>
              </a:rPr>
              <a:t>Stompin</a:t>
            </a:r>
            <a:r>
              <a:rPr lang="en-US" sz="1050" b="1" i="1" dirty="0">
                <a:solidFill>
                  <a:srgbClr val="FF0000"/>
                </a:solidFill>
              </a:rPr>
              <a:t> Grounds Café</a:t>
            </a:r>
          </a:p>
          <a:p>
            <a:pPr algn="ctr"/>
            <a:r>
              <a:rPr lang="en-US" sz="1050" b="1" i="1" dirty="0" err="1">
                <a:solidFill>
                  <a:srgbClr val="FF0000"/>
                </a:solidFill>
              </a:rPr>
              <a:t>Koffee</a:t>
            </a:r>
            <a:r>
              <a:rPr lang="en-US" sz="1050" b="1" i="1" dirty="0">
                <a:solidFill>
                  <a:srgbClr val="FF0000"/>
                </a:solidFill>
              </a:rPr>
              <a:t> </a:t>
            </a:r>
            <a:r>
              <a:rPr lang="en-US" sz="1050" b="1" i="1" dirty="0" err="1">
                <a:solidFill>
                  <a:srgbClr val="FF0000"/>
                </a:solidFill>
              </a:rPr>
              <a:t>Kup</a:t>
            </a:r>
            <a:r>
              <a:rPr lang="en-US" sz="1050" b="1" i="1" dirty="0">
                <a:solidFill>
                  <a:srgbClr val="FF0000"/>
                </a:solidFill>
              </a:rPr>
              <a:t> Restaurant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DI Piero’s Ristorante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DI Piero’s </a:t>
            </a:r>
            <a:r>
              <a:rPr lang="en-US" sz="1050" b="1" i="1" dirty="0" err="1">
                <a:solidFill>
                  <a:srgbClr val="FF0000"/>
                </a:solidFill>
              </a:rPr>
              <a:t>Pizzarea</a:t>
            </a:r>
            <a:endParaRPr lang="en-US" sz="1050" b="1" i="1" dirty="0">
              <a:solidFill>
                <a:srgbClr val="FF0000"/>
              </a:solidFill>
            </a:endParaRP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Lake Zurich Florist</a:t>
            </a:r>
          </a:p>
          <a:p>
            <a:pPr algn="ctr"/>
            <a:r>
              <a:rPr lang="en-US" sz="1050" b="1" i="1" dirty="0" err="1">
                <a:solidFill>
                  <a:srgbClr val="FF0000"/>
                </a:solidFill>
              </a:rPr>
              <a:t>Mr</a:t>
            </a:r>
            <a:r>
              <a:rPr lang="en-US" sz="1050" b="1" i="1" dirty="0">
                <a:solidFill>
                  <a:srgbClr val="FF0000"/>
                </a:solidFill>
              </a:rPr>
              <a:t> Tux Formal Wear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My Flavor It Place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Sunset </a:t>
            </a:r>
            <a:r>
              <a:rPr lang="en-US" sz="1050" b="1" i="1" dirty="0" err="1">
                <a:solidFill>
                  <a:srgbClr val="FF0000"/>
                </a:solidFill>
              </a:rPr>
              <a:t>Pavillion</a:t>
            </a:r>
            <a:endParaRPr lang="en-US" sz="1050" b="1" i="1" dirty="0">
              <a:solidFill>
                <a:srgbClr val="FF0000"/>
              </a:solidFill>
            </a:endParaRP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Craving Gyros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Orchard Prime Meats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Mainstreet Gallery</a:t>
            </a:r>
          </a:p>
          <a:p>
            <a:pPr algn="ctr"/>
            <a:r>
              <a:rPr lang="en-US" sz="1050" b="1" i="1" dirty="0">
                <a:solidFill>
                  <a:srgbClr val="FF0000"/>
                </a:solidFill>
              </a:rPr>
              <a:t>Scoreboard Bar &amp; Grill</a:t>
            </a:r>
          </a:p>
          <a:p>
            <a:pPr algn="ctr"/>
            <a:endParaRPr lang="en-US" sz="105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Sunset Pavilion">
            <a:extLst>
              <a:ext uri="{FF2B5EF4-FFF2-40B4-BE49-F238E27FC236}">
                <a16:creationId xmlns:a16="http://schemas.microsoft.com/office/drawing/2014/main" id="{8A2B833B-1807-337F-7F1A-341BF3F6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74" y="2395515"/>
            <a:ext cx="838179" cy="7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5361D3A-5F9B-6A35-BA1B-ED547FFD7043}"/>
              </a:ext>
            </a:extLst>
          </p:cNvPr>
          <p:cNvSpPr txBox="1"/>
          <p:nvPr/>
        </p:nvSpPr>
        <p:spPr>
          <a:xfrm>
            <a:off x="7942789" y="3212249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125 N Old Rand Rd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224-77-6333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B5086A-5B2F-FF40-0D12-C33321362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2885" y="2431489"/>
            <a:ext cx="974367" cy="7307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ADF8333-EF6D-B779-30D0-38907E819B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09149" y="3918130"/>
            <a:ext cx="1134498" cy="4377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CF867F-DBB7-535C-E29E-6997CEDFF5AE}"/>
              </a:ext>
            </a:extLst>
          </p:cNvPr>
          <p:cNvSpPr txBox="1"/>
          <p:nvPr/>
        </p:nvSpPr>
        <p:spPr>
          <a:xfrm>
            <a:off x="7942789" y="4929055"/>
            <a:ext cx="1781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</a:rPr>
              <a:t>20 East Main Street LZ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847-550-0016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EF2D45-BD52-BD4E-7D89-7D10BC178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06048" y="4330867"/>
            <a:ext cx="1540701" cy="515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BD80E-BDA8-DE44-9D84-FC377103605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88752" y="370495"/>
            <a:ext cx="1394934" cy="10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32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FADA-9273-B57D-1D98-0D0D0EF6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1" y="804519"/>
            <a:ext cx="11191461" cy="1049235"/>
          </a:xfrm>
        </p:spPr>
        <p:txBody>
          <a:bodyPr/>
          <a:lstStyle/>
          <a:p>
            <a:r>
              <a:rPr lang="en-US" dirty="0"/>
              <a:t>Where to eat: FOX TRAIL Park port Barrington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8B8E6-7AA6-7E67-EEDA-949155814A6A}"/>
              </a:ext>
            </a:extLst>
          </p:cNvPr>
          <p:cNvSpPr txBox="1"/>
          <p:nvPr/>
        </p:nvSpPr>
        <p:spPr>
          <a:xfrm>
            <a:off x="1451579" y="4985694"/>
            <a:ext cx="2574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1200 N Old Rand Road, Wauconda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BEF50C-CAA0-1A20-42FC-110762A465F9}"/>
              </a:ext>
            </a:extLst>
          </p:cNvPr>
          <p:cNvSpPr txBox="1"/>
          <p:nvPr/>
        </p:nvSpPr>
        <p:spPr>
          <a:xfrm>
            <a:off x="7802095" y="4616362"/>
            <a:ext cx="2346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380 W Liberty Street Wauconda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</a:rPr>
              <a:t>847-865-3120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613FE-63F2-2F21-19C8-B53A54B30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66" y="2412514"/>
            <a:ext cx="3239632" cy="2455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2B363-2391-B589-44F7-871D22745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956" y="2313365"/>
            <a:ext cx="25400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57401-4266-BA43-94C7-D0896C930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243" y="338513"/>
            <a:ext cx="1459183" cy="1110723"/>
          </a:xfrm>
          <a:prstGeom prst="rect">
            <a:avLst/>
          </a:prstGeom>
        </p:spPr>
      </p:pic>
      <p:pic>
        <p:nvPicPr>
          <p:cNvPr id="2050" name="Picture 2" descr="Wauconda Baseball Softball">
            <a:extLst>
              <a:ext uri="{FF2B5EF4-FFF2-40B4-BE49-F238E27FC236}">
                <a16:creationId xmlns:a16="http://schemas.microsoft.com/office/drawing/2014/main" id="{5AB9135F-1051-65A7-4018-D2DCF48D8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758" y="1545223"/>
            <a:ext cx="1480964" cy="111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67655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143</TotalTime>
  <Words>294</Words>
  <Application>Microsoft Macintosh PowerPoint</Application>
  <PresentationFormat>Widescreen</PresentationFormat>
  <Paragraphs>72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Lake Zurich  Things-to-do</vt:lpstr>
      <vt:lpstr>Where to eat: Lake Zurich</vt:lpstr>
      <vt:lpstr>Other Things to DO</vt:lpstr>
      <vt:lpstr>Where to eat: FOX TRAIL Park port Barrington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Zurich  Things-to-do</dc:title>
  <dc:creator>Philip Coughlin</dc:creator>
  <cp:lastModifiedBy>Philip Coughlin</cp:lastModifiedBy>
  <cp:revision>12</cp:revision>
  <cp:lastPrinted>2024-07-09T11:54:27Z</cp:lastPrinted>
  <dcterms:created xsi:type="dcterms:W3CDTF">2023-06-24T11:14:32Z</dcterms:created>
  <dcterms:modified xsi:type="dcterms:W3CDTF">2025-09-06T17:22:37Z</dcterms:modified>
</cp:coreProperties>
</file>