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8" r:id="rId3"/>
    <p:sldId id="261" r:id="rId4"/>
    <p:sldId id="284" r:id="rId5"/>
    <p:sldId id="262" r:id="rId6"/>
    <p:sldId id="281" r:id="rId7"/>
    <p:sldId id="273" r:id="rId8"/>
    <p:sldId id="285" r:id="rId9"/>
    <p:sldId id="278" r:id="rId10"/>
    <p:sldId id="263" r:id="rId11"/>
    <p:sldId id="265"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9" autoAdjust="0"/>
    <p:restoredTop sz="70623" autoAdjust="0"/>
  </p:normalViewPr>
  <p:slideViewPr>
    <p:cSldViewPr snapToGrid="0">
      <p:cViewPr varScale="1">
        <p:scale>
          <a:sx n="55" d="100"/>
          <a:sy n="55" d="100"/>
        </p:scale>
        <p:origin x="17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DFD2-9416-4045-8556-476D3F8F92F1}"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19EC-E201-490F-81DA-9F9EDD514313}" type="slidenum">
              <a:rPr lang="en-US" smtClean="0"/>
              <a:t>‹#›</a:t>
            </a:fld>
            <a:endParaRPr lang="en-US"/>
          </a:p>
        </p:txBody>
      </p:sp>
    </p:spTree>
    <p:extLst>
      <p:ext uri="{BB962C8B-B14F-4D97-AF65-F5344CB8AC3E}">
        <p14:creationId xmlns:p14="http://schemas.microsoft.com/office/powerpoint/2010/main" val="2884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time out of your evening to join us</a:t>
            </a:r>
          </a:p>
          <a:p>
            <a:pPr marL="171450" indent="-171450">
              <a:buFont typeface="Arial" panose="020B0604020202020204" pitchFamily="34" charset="0"/>
              <a:buChar char="•"/>
            </a:pPr>
            <a:r>
              <a:rPr lang="en-US" dirty="0"/>
              <a:t>We won’t be recording this evening, but we will post the slide deck, including the Q&amp;A on the All Aboard page, which you can find on the dropdown menu under the Parents tab and under the Info tab</a:t>
            </a:r>
          </a:p>
          <a:p>
            <a:pPr marL="171450" indent="-171450">
              <a:buFont typeface="Arial" panose="020B0604020202020204" pitchFamily="34" charset="0"/>
              <a:buChar char="•"/>
            </a:pPr>
            <a:r>
              <a:rPr lang="en-US" dirty="0"/>
              <a:t>Just like last month, if you have a question, please type it in the Chat. Once we finish the 15-minute presentation, we’ll spend the rest of our time on questions</a:t>
            </a:r>
          </a:p>
          <a:p>
            <a:pPr marL="171450" indent="-171450">
              <a:buFont typeface="Arial" panose="020B0604020202020204" pitchFamily="34" charset="0"/>
              <a:buChar char="•"/>
            </a:pPr>
            <a:r>
              <a:rPr lang="en-US" dirty="0"/>
              <a:t>All the questions are being noted and we’ll add them to the slide deck before we post it on the website. </a:t>
            </a:r>
          </a:p>
          <a:p>
            <a:pPr marL="171450" indent="-171450">
              <a:buFont typeface="Arial" panose="020B0604020202020204" pitchFamily="34" charset="0"/>
              <a:buChar char="•"/>
            </a:pPr>
            <a:r>
              <a:rPr lang="en-US" dirty="0"/>
              <a:t>Please mute yourself during the presentation, but feel free to unmute once we go to Q&amp;A</a:t>
            </a:r>
          </a:p>
          <a:p>
            <a:pPr marL="171450" indent="-171450">
              <a:buFont typeface="Arial" panose="020B0604020202020204" pitchFamily="34" charset="0"/>
              <a:buChar char="•"/>
            </a:pPr>
            <a:r>
              <a:rPr lang="en-US" dirty="0"/>
              <a:t>This evening, we’ll be talking about:</a:t>
            </a:r>
          </a:p>
          <a:p>
            <a:pPr marL="628650" lvl="1" indent="-171450">
              <a:buFont typeface="Arial" panose="020B0604020202020204" pitchFamily="34" charset="0"/>
              <a:buChar char="•"/>
            </a:pPr>
            <a:r>
              <a:rPr lang="en-US" dirty="0"/>
              <a:t>Winter Conditioning</a:t>
            </a:r>
          </a:p>
          <a:p>
            <a:pPr marL="628650" lvl="1" indent="-171450">
              <a:buFont typeface="Arial" panose="020B0604020202020204" pitchFamily="34" charset="0"/>
              <a:buChar char="•"/>
            </a:pPr>
            <a:r>
              <a:rPr lang="en-US" dirty="0"/>
              <a:t>Uniforms</a:t>
            </a:r>
          </a:p>
          <a:p>
            <a:pPr marL="628650" lvl="1" indent="-171450">
              <a:buFont typeface="Arial" panose="020B0604020202020204" pitchFamily="34" charset="0"/>
              <a:buChar char="•"/>
            </a:pPr>
            <a:r>
              <a:rPr lang="en-US" dirty="0"/>
              <a:t>Registration FAQs So Far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Bus Chaperoning</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a:t>
            </a:fld>
            <a:endParaRPr lang="en-US"/>
          </a:p>
        </p:txBody>
      </p:sp>
    </p:spTree>
    <p:extLst>
      <p:ext uri="{BB962C8B-B14F-4D97-AF65-F5344CB8AC3E}">
        <p14:creationId xmlns:p14="http://schemas.microsoft.com/office/powerpoint/2010/main" val="19692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Every crew family is required to chaperone the trip to spring practice at least once</a:t>
            </a:r>
          </a:p>
          <a:p>
            <a:pPr marL="171450" indent="-171450">
              <a:buFont typeface="Arial" panose="020B0604020202020204" pitchFamily="34" charset="0"/>
              <a:buChar char="•"/>
            </a:pPr>
            <a:r>
              <a:rPr lang="en-US" dirty="0"/>
              <a:t>We’ll create a Signup Genius in January</a:t>
            </a:r>
          </a:p>
          <a:p>
            <a:pPr marL="171450" indent="-171450">
              <a:buFont typeface="Arial" panose="020B0604020202020204" pitchFamily="34" charset="0"/>
              <a:buChar char="•"/>
            </a:pPr>
            <a:r>
              <a:rPr lang="en-US" dirty="0"/>
              <a:t>Pro parent tip: Sign up early to get your choice of dates. The returning parents tend to descend on the signup like locusts, trying to book the warm spring days for themselves. </a:t>
            </a:r>
          </a:p>
        </p:txBody>
      </p:sp>
      <p:sp>
        <p:nvSpPr>
          <p:cNvPr id="4" name="Slide Number Placeholder 3"/>
          <p:cNvSpPr>
            <a:spLocks noGrp="1"/>
          </p:cNvSpPr>
          <p:nvPr>
            <p:ph type="sldNum" sz="quarter" idx="5"/>
          </p:nvPr>
        </p:nvSpPr>
        <p:spPr/>
        <p:txBody>
          <a:bodyPr/>
          <a:lstStyle/>
          <a:p>
            <a:fld id="{01E819EC-E201-490F-81DA-9F9EDD514313}" type="slidenum">
              <a:rPr lang="en-US" smtClean="0"/>
              <a:t>10</a:t>
            </a:fld>
            <a:endParaRPr lang="en-US"/>
          </a:p>
        </p:txBody>
      </p:sp>
    </p:spTree>
    <p:extLst>
      <p:ext uri="{BB962C8B-B14F-4D97-AF65-F5344CB8AC3E}">
        <p14:creationId xmlns:p14="http://schemas.microsoft.com/office/powerpoint/2010/main" val="33173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want to go out on a launch, go down to the dock when you get to the park. One of the coaches will offer to take you out.  </a:t>
            </a:r>
          </a:p>
          <a:p>
            <a:pPr marL="171450" indent="-171450">
              <a:buFont typeface="Arial" panose="020B0604020202020204" pitchFamily="34" charset="0"/>
              <a:buChar char="•"/>
            </a:pPr>
            <a:r>
              <a:rPr lang="en-US" dirty="0"/>
              <a:t>We know that plans change, so you may not be able to chaperone on a date you signed up for. </a:t>
            </a:r>
          </a:p>
          <a:p>
            <a:pPr marL="171450" indent="-171450">
              <a:buFont typeface="Arial" panose="020B0604020202020204" pitchFamily="34" charset="0"/>
              <a:buChar char="•"/>
            </a:pPr>
            <a:r>
              <a:rPr lang="en-US" dirty="0"/>
              <a:t>If that happens, please delete your signup as soon as possible and let us know. We can and will reach out to other parents to take that date. That’s okay. </a:t>
            </a:r>
          </a:p>
          <a:p>
            <a:pPr marL="171450" indent="-171450">
              <a:buFont typeface="Arial" panose="020B0604020202020204" pitchFamily="34" charset="0"/>
              <a:buChar char="•"/>
            </a:pPr>
            <a:r>
              <a:rPr lang="en-US" dirty="0"/>
              <a:t>What’s not okay is to just not show up, or to show up late. If you have something else scheduled that day and it looks like time might be tight, delete your signup and take another day. </a:t>
            </a:r>
          </a:p>
        </p:txBody>
      </p:sp>
      <p:sp>
        <p:nvSpPr>
          <p:cNvPr id="4" name="Slide Number Placeholder 3"/>
          <p:cNvSpPr>
            <a:spLocks noGrp="1"/>
          </p:cNvSpPr>
          <p:nvPr>
            <p:ph type="sldNum" sz="quarter" idx="5"/>
          </p:nvPr>
        </p:nvSpPr>
        <p:spPr/>
        <p:txBody>
          <a:bodyPr/>
          <a:lstStyle/>
          <a:p>
            <a:fld id="{01E819EC-E201-490F-81DA-9F9EDD514313}" type="slidenum">
              <a:rPr lang="en-US" smtClean="0"/>
              <a:t>11</a:t>
            </a:fld>
            <a:endParaRPr lang="en-US"/>
          </a:p>
        </p:txBody>
      </p:sp>
    </p:spTree>
    <p:extLst>
      <p:ext uri="{BB962C8B-B14F-4D97-AF65-F5344CB8AC3E}">
        <p14:creationId xmlns:p14="http://schemas.microsoft.com/office/powerpoint/2010/main" val="2573003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12</a:t>
            </a:fld>
            <a:endParaRPr lang="en-US"/>
          </a:p>
        </p:txBody>
      </p:sp>
    </p:spTree>
    <p:extLst>
      <p:ext uri="{BB962C8B-B14F-4D97-AF65-F5344CB8AC3E}">
        <p14:creationId xmlns:p14="http://schemas.microsoft.com/office/powerpoint/2010/main" val="29540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it’s not mandatory, but we really want to see your kids there as much as they can. If they’re doing another sport, they get the physical conditioning from that other sport, but we do hope they can come to some practices, as it really helps. If they aren’t doing another sport, they really should be there as much as they can.</a:t>
            </a:r>
          </a:p>
          <a:p>
            <a:pPr marL="171450" indent="-171450">
              <a:buFont typeface="Arial" panose="020B0604020202020204" pitchFamily="34" charset="0"/>
              <a:buChar char="•"/>
            </a:pPr>
            <a:r>
              <a:rPr lang="en-US" dirty="0"/>
              <a:t>We practice 6 days a week – after school on weekdays and on Saturday mornings. </a:t>
            </a:r>
          </a:p>
          <a:p>
            <a:pPr marL="171450" indent="-171450">
              <a:buFont typeface="Arial" panose="020B0604020202020204" pitchFamily="34" charset="0"/>
              <a:buChar char="•"/>
            </a:pPr>
            <a:r>
              <a:rPr lang="en-US" dirty="0"/>
              <a:t>Practice involves about an hour of </a:t>
            </a:r>
            <a:r>
              <a:rPr lang="en-US" dirty="0" err="1"/>
              <a:t>erging</a:t>
            </a:r>
            <a:r>
              <a:rPr lang="en-US" dirty="0"/>
              <a:t>, and about an hour doing other activities – weights, running, stretching, or yoga. </a:t>
            </a:r>
          </a:p>
          <a:p>
            <a:pPr marL="171450" indent="-171450">
              <a:buFont typeface="Arial" panose="020B0604020202020204" pitchFamily="34" charset="0"/>
              <a:buChar char="•"/>
            </a:pPr>
            <a:r>
              <a:rPr lang="en-US" dirty="0"/>
              <a:t>Because of the size of the team, we’re going to stagger the training schedule even more than usual this year. We have a limited number of ergs</a:t>
            </a:r>
          </a:p>
          <a:p>
            <a:pPr marL="171450" indent="-171450">
              <a:buFont typeface="Arial" panose="020B0604020202020204" pitchFamily="34" charset="0"/>
              <a:buChar char="•"/>
            </a:pPr>
            <a:r>
              <a:rPr lang="en-US" dirty="0"/>
              <a:t>We’ll try the initial format for the first few weeks, then adjust if necessary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a:t>
            </a:fld>
            <a:endParaRPr lang="en-US"/>
          </a:p>
        </p:txBody>
      </p:sp>
    </p:spTree>
    <p:extLst>
      <p:ext uri="{BB962C8B-B14F-4D97-AF65-F5344CB8AC3E}">
        <p14:creationId xmlns:p14="http://schemas.microsoft.com/office/powerpoint/2010/main" val="1005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here’s the schedule, at least to start!</a:t>
            </a:r>
          </a:p>
          <a:p>
            <a:pPr marL="171450" indent="-171450">
              <a:buFont typeface="Arial" panose="020B0604020202020204" pitchFamily="34" charset="0"/>
              <a:buChar char="•"/>
            </a:pPr>
            <a:r>
              <a:rPr lang="en-US" dirty="0"/>
              <a:t>The girls will have an hour after school before coming to practice. They’ll get the ergs out and set them up in the hall. </a:t>
            </a:r>
          </a:p>
          <a:p>
            <a:pPr marL="171450" indent="-171450">
              <a:buFont typeface="Arial" panose="020B0604020202020204" pitchFamily="34" charset="0"/>
              <a:buChar char="•"/>
            </a:pPr>
            <a:r>
              <a:rPr lang="en-US" dirty="0"/>
              <a:t>If we have more girls than ergs, as is likely, we will have those girls start with the cardio/stretching/weight portion of practice</a:t>
            </a:r>
          </a:p>
          <a:p>
            <a:pPr marL="171450" indent="-171450">
              <a:buFont typeface="Arial" panose="020B0604020202020204" pitchFamily="34" charset="0"/>
              <a:buChar char="•"/>
            </a:pPr>
            <a:r>
              <a:rPr lang="en-US" dirty="0"/>
              <a:t>After an hour, the two groups of girls will switch </a:t>
            </a:r>
            <a:r>
              <a:rPr lang="en-US" dirty="0" err="1"/>
              <a:t>erging</a:t>
            </a:r>
            <a:r>
              <a:rPr lang="en-US" dirty="0"/>
              <a:t> and conditioning.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boys will have 2 hours after school before practice starts. They start an hour in to the girls’ practice.</a:t>
            </a:r>
          </a:p>
          <a:p>
            <a:pPr marL="171450" indent="-171450">
              <a:buFont typeface="Arial" panose="020B0604020202020204" pitchFamily="34" charset="0"/>
              <a:buChar char="•"/>
            </a:pPr>
            <a:r>
              <a:rPr lang="en-US" dirty="0"/>
              <a:t>If there is a second group of girls already on the ergs, the boys will fill up the rest of the ergs. Those who don’t get on an erg at the start will do the conditioning portion of practice</a:t>
            </a:r>
          </a:p>
          <a:p>
            <a:pPr marL="171450" indent="-171450">
              <a:buFont typeface="Arial" panose="020B0604020202020204" pitchFamily="34" charset="0"/>
              <a:buChar char="•"/>
            </a:pPr>
            <a:r>
              <a:rPr lang="en-US" dirty="0"/>
              <a:t>Once that first hour is up, the two groups of girls will switch </a:t>
            </a:r>
            <a:r>
              <a:rPr lang="en-US" dirty="0" err="1"/>
              <a:t>erging</a:t>
            </a:r>
            <a:r>
              <a:rPr lang="en-US" dirty="0"/>
              <a:t> and conditioning. </a:t>
            </a:r>
          </a:p>
          <a:p>
            <a:pPr marL="171450" indent="-171450">
              <a:buFont typeface="Arial" panose="020B0604020202020204" pitchFamily="34" charset="0"/>
              <a:buChar char="•"/>
            </a:pPr>
            <a:r>
              <a:rPr lang="en-US" dirty="0"/>
              <a:t>Once their second hour is up, they will put the ergs away</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3</a:t>
            </a:fld>
            <a:endParaRPr lang="en-US"/>
          </a:p>
        </p:txBody>
      </p:sp>
    </p:spTree>
    <p:extLst>
      <p:ext uri="{BB962C8B-B14F-4D97-AF65-F5344CB8AC3E}">
        <p14:creationId xmlns:p14="http://schemas.microsoft.com/office/powerpoint/2010/main" val="358448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when, for the new kids, you’ll want to keep an eye on how they’re doing academically. The time management required is an adjustment, and they may need a little support from you in helping them make it </a:t>
            </a:r>
          </a:p>
          <a:p>
            <a:pPr marL="171450" indent="-171450">
              <a:buFont typeface="Arial" panose="020B0604020202020204" pitchFamily="34" charset="0"/>
              <a:buChar char="•"/>
            </a:pPr>
            <a:r>
              <a:rPr lang="en-US" dirty="0"/>
              <a:t>The girls will have about an hour after school before practice, so time to wind down and maybe do some homework</a:t>
            </a:r>
          </a:p>
          <a:p>
            <a:pPr marL="171450" indent="-171450">
              <a:buFont typeface="Arial" panose="020B0604020202020204" pitchFamily="34" charset="0"/>
              <a:buChar char="•"/>
            </a:pPr>
            <a:r>
              <a:rPr lang="en-US" dirty="0"/>
              <a:t>The boys will have 2½ hours between school and practice, so they should be able to get most of their homework done before they get home</a:t>
            </a:r>
          </a:p>
          <a:p>
            <a:pPr marL="171450" indent="-171450">
              <a:buFont typeface="Arial" panose="020B0604020202020204" pitchFamily="34" charset="0"/>
              <a:buChar char="•"/>
            </a:pPr>
            <a:r>
              <a:rPr lang="en-US" dirty="0"/>
              <a:t>The girls should be home between 6:30 and 7:00, depending on where you live</a:t>
            </a:r>
          </a:p>
          <a:p>
            <a:pPr marL="171450" indent="-171450">
              <a:buFont typeface="Arial" panose="020B0604020202020204" pitchFamily="34" charset="0"/>
              <a:buChar char="•"/>
            </a:pPr>
            <a:r>
              <a:rPr lang="en-US" dirty="0"/>
              <a:t>The boys should be home between 7:30 and 8:00, depending on where you live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4</a:t>
            </a:fld>
            <a:endParaRPr lang="en-US"/>
          </a:p>
        </p:txBody>
      </p:sp>
    </p:spTree>
    <p:extLst>
      <p:ext uri="{BB962C8B-B14F-4D97-AF65-F5344CB8AC3E}">
        <p14:creationId xmlns:p14="http://schemas.microsoft.com/office/powerpoint/2010/main" val="189107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start sending out the carpool lists as people register, but each list will be somewhat incomplete as it will only include those who’ve registered through </a:t>
            </a:r>
            <a:r>
              <a:rPr lang="en-US" dirty="0" err="1"/>
              <a:t>SportsEngine</a:t>
            </a:r>
            <a:r>
              <a:rPr lang="en-US" dirty="0"/>
              <a:t>. That may not be everybody at first. As of right now, there are about 70 kids who’ve registered for crew through Langley’s extra-curricular site that haven’t registered through </a:t>
            </a:r>
            <a:r>
              <a:rPr lang="en-US" dirty="0" err="1"/>
              <a:t>SportsEngine</a:t>
            </a:r>
            <a:r>
              <a:rPr lang="en-US" dirty="0"/>
              <a:t>.  </a:t>
            </a:r>
          </a:p>
          <a:p>
            <a:pPr marL="171450" indent="-171450">
              <a:buFont typeface="Arial" panose="020B0604020202020204" pitchFamily="34" charset="0"/>
              <a:buChar char="•"/>
            </a:pPr>
            <a:r>
              <a:rPr lang="en-US" dirty="0"/>
              <a:t>We will send out updated carpool lists as we get more people registering</a:t>
            </a:r>
          </a:p>
          <a:p>
            <a:pPr marL="171450" indent="-171450">
              <a:buFont typeface="Arial" panose="020B0604020202020204" pitchFamily="34" charset="0"/>
              <a:buChar char="•"/>
            </a:pPr>
            <a:r>
              <a:rPr lang="en-US" dirty="0"/>
              <a:t>We strongly want them to be fully registered with both Langley and the Booster Club. It is essential to our planning that we know who – and how many – are joining the team as soon as possible.  The kids MUST have submitted their VHSL physicals – dated after May 1, 2022, to practice. Please, please, please don’t make me turn your child away – they’re embarrassed in front of their friends, and I feel like the worst person ever created.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kids will need to start being more focused on what their bodies need as they demand more from it, both physically and mentally.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There’s a long time between their school lunch and when they get home for dinner – it might be a good idea to pack them some healthy snacks to hold them over. The Nutrition pages on the website have some guidance and examples.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5</a:t>
            </a:fld>
            <a:endParaRPr lang="en-US"/>
          </a:p>
        </p:txBody>
      </p:sp>
    </p:spTree>
    <p:extLst>
      <p:ext uri="{BB962C8B-B14F-4D97-AF65-F5344CB8AC3E}">
        <p14:creationId xmlns:p14="http://schemas.microsoft.com/office/powerpoint/2010/main" val="233056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Handling the time demands is the parents’ primary question, and their biggest fear. We’ve found that worry to be almost always unfounded.  The kids who feel concerned about the time demands usually don’t consider joining the team after Learn to Row in the first place. Those who start out with winter conditioning but don’t continue with it usually drop out because they simply don’t like it rather than the time demands. </a:t>
            </a:r>
          </a:p>
          <a:p>
            <a:pPr marL="171450" indent="-171450">
              <a:buFont typeface="Arial" panose="020B0604020202020204" pitchFamily="34" charset="0"/>
              <a:buChar char="•"/>
            </a:pPr>
            <a:r>
              <a:rPr lang="en-US" dirty="0"/>
              <a:t>There are usually at least 4 coaches at each session</a:t>
            </a:r>
          </a:p>
          <a:p>
            <a:pPr marL="171450" indent="-171450">
              <a:buFont typeface="Arial" panose="020B0604020202020204" pitchFamily="34" charset="0"/>
              <a:buChar char="•"/>
            </a:pPr>
            <a:r>
              <a:rPr lang="en-US" dirty="0"/>
              <a:t>If the weather is nice – not raining and over 45 degrees – we will erg outside. During COVID, we had to practice outside, and the kids really liked it. They wanted to continue working out outside as long as the weather allowed. To be frank, it’s nicer outside – the Science Hall gets very warm, and is not the most </a:t>
            </a:r>
            <a:r>
              <a:rPr lang="en-US" dirty="0" err="1"/>
              <a:t>romatic</a:t>
            </a:r>
            <a:r>
              <a:rPr lang="en-US" dirty="0"/>
              <a:t> location as time goes by, particularly for the last batch of boys to erg</a:t>
            </a:r>
          </a:p>
        </p:txBody>
      </p:sp>
      <p:sp>
        <p:nvSpPr>
          <p:cNvPr id="4" name="Slide Number Placeholder 3"/>
          <p:cNvSpPr>
            <a:spLocks noGrp="1"/>
          </p:cNvSpPr>
          <p:nvPr>
            <p:ph type="sldNum" sz="quarter" idx="5"/>
          </p:nvPr>
        </p:nvSpPr>
        <p:spPr/>
        <p:txBody>
          <a:bodyPr/>
          <a:lstStyle/>
          <a:p>
            <a:fld id="{01E819EC-E201-490F-81DA-9F9EDD514313}" type="slidenum">
              <a:rPr lang="en-US" smtClean="0"/>
              <a:t>6</a:t>
            </a:fld>
            <a:endParaRPr lang="en-US"/>
          </a:p>
        </p:txBody>
      </p:sp>
    </p:spTree>
    <p:extLst>
      <p:ext uri="{BB962C8B-B14F-4D97-AF65-F5344CB8AC3E}">
        <p14:creationId xmlns:p14="http://schemas.microsoft.com/office/powerpoint/2010/main" val="91103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Uniforms require your child’s measurements, as they are form-fitting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make sure we have the uniforms in time for </a:t>
            </a:r>
            <a:r>
              <a:rPr lang="en-US" dirty="0" err="1"/>
              <a:t>reqattas</a:t>
            </a:r>
            <a:r>
              <a:rPr lang="en-US" dirty="0"/>
              <a:t>, we order them in early December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means you may order a uniform before you register for crew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the rowers in the boat must be dressed exactly alike during a regatta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don’t know prices for sure but will let you know as soon as we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charge the pass-thru price for uniforms – we do not mark them up for profit in any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unsure about registering, we suggest ordering the uniform anyway. If you register after we order uniforms, your child cannot race.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7</a:t>
            </a:fld>
            <a:endParaRPr lang="en-US"/>
          </a:p>
        </p:txBody>
      </p:sp>
    </p:spTree>
    <p:extLst>
      <p:ext uri="{BB962C8B-B14F-4D97-AF65-F5344CB8AC3E}">
        <p14:creationId xmlns:p14="http://schemas.microsoft.com/office/powerpoint/2010/main" val="343448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3 different registrations – LHS, LCBC, and </a:t>
            </a:r>
            <a:r>
              <a:rPr lang="en-US" dirty="0" err="1"/>
              <a:t>USRowing</a:t>
            </a:r>
            <a:r>
              <a:rPr lang="en-US" dirty="0"/>
              <a:t>. All three have to be done. There is detailed information on the website, particularly in last month’s All Aboard slide deck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 lot more people have registered on the LHS site than have registered 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SportsEngine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That is common, as people will check “crew” on LHS if they’re interested, but they’re not obligated to register. Not all of those kids end up joining the team. </a:t>
            </a:r>
            <a:endParaRPr lang="en-US" dirty="0"/>
          </a:p>
          <a:p>
            <a:pPr marL="171450" indent="-171450">
              <a:buFont typeface="Arial" panose="020B0604020202020204" pitchFamily="34" charset="0"/>
              <a:buChar char="•"/>
            </a:pPr>
            <a:r>
              <a:rPr lang="en-US" dirty="0"/>
              <a:t>To be able to practice in the winter, your child must have submitted a current VHSL physical to Langley</a:t>
            </a:r>
          </a:p>
          <a:p>
            <a:pPr marL="171450" indent="-171450">
              <a:buFont typeface="Arial" panose="020B0604020202020204" pitchFamily="34" charset="0"/>
              <a:buChar char="•"/>
            </a:pPr>
            <a:r>
              <a:rPr lang="en-US" dirty="0"/>
              <a:t>To be able to practice in the spring, your child must get the ‘green light’ from LHS and be registered via </a:t>
            </a:r>
            <a:r>
              <a:rPr lang="en-US" dirty="0" err="1"/>
              <a:t>SportsEngine</a:t>
            </a:r>
            <a:r>
              <a:rPr lang="en-US" dirty="0"/>
              <a:t>. </a:t>
            </a:r>
          </a:p>
          <a:p>
            <a:pPr marL="171450" indent="-171450">
              <a:buFont typeface="Arial" panose="020B0604020202020204" pitchFamily="34" charset="0"/>
              <a:buChar char="•"/>
            </a:pPr>
            <a:r>
              <a:rPr lang="en-US" dirty="0"/>
              <a:t>We always have kids join in January and February, so we don’t close registration until after water training has started, but you should register as soon as you can.</a:t>
            </a:r>
          </a:p>
        </p:txBody>
      </p:sp>
      <p:sp>
        <p:nvSpPr>
          <p:cNvPr id="4" name="Slide Number Placeholder 3"/>
          <p:cNvSpPr>
            <a:spLocks noGrp="1"/>
          </p:cNvSpPr>
          <p:nvPr>
            <p:ph type="sldNum" sz="quarter" idx="5"/>
          </p:nvPr>
        </p:nvSpPr>
        <p:spPr/>
        <p:txBody>
          <a:bodyPr/>
          <a:lstStyle/>
          <a:p>
            <a:fld id="{01E819EC-E201-490F-81DA-9F9EDD514313}" type="slidenum">
              <a:rPr lang="en-US" smtClean="0"/>
              <a:t>8</a:t>
            </a:fld>
            <a:endParaRPr lang="en-US"/>
          </a:p>
        </p:txBody>
      </p:sp>
    </p:spTree>
    <p:extLst>
      <p:ext uri="{BB962C8B-B14F-4D97-AF65-F5344CB8AC3E}">
        <p14:creationId xmlns:p14="http://schemas.microsoft.com/office/powerpoint/2010/main" val="3098354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no registration for winter conditioning on LHS’s site. You register for crew, which is a spring sport. </a:t>
            </a:r>
          </a:p>
          <a:p>
            <a:pPr marL="171450" indent="-171450">
              <a:buFont typeface="Arial" panose="020B0604020202020204" pitchFamily="34" charset="0"/>
              <a:buChar char="•"/>
            </a:pPr>
            <a:r>
              <a:rPr lang="en-US" dirty="0"/>
              <a:t>Physical documents go to Beth Longo at LHS. You can scan and email it to her or provide a hard copy. I strongly recommend handing the hard copy in to the Athletics Office, not the main office. Things get lost. </a:t>
            </a:r>
          </a:p>
        </p:txBody>
      </p:sp>
      <p:sp>
        <p:nvSpPr>
          <p:cNvPr id="4" name="Slide Number Placeholder 3"/>
          <p:cNvSpPr>
            <a:spLocks noGrp="1"/>
          </p:cNvSpPr>
          <p:nvPr>
            <p:ph type="sldNum" sz="quarter" idx="5"/>
          </p:nvPr>
        </p:nvSpPr>
        <p:spPr/>
        <p:txBody>
          <a:bodyPr/>
          <a:lstStyle/>
          <a:p>
            <a:fld id="{01E819EC-E201-490F-81DA-9F9EDD514313}" type="slidenum">
              <a:rPr lang="en-US" smtClean="0"/>
              <a:t>9</a:t>
            </a:fld>
            <a:endParaRPr lang="en-US"/>
          </a:p>
        </p:txBody>
      </p:sp>
    </p:spTree>
    <p:extLst>
      <p:ext uri="{BB962C8B-B14F-4D97-AF65-F5344CB8AC3E}">
        <p14:creationId xmlns:p14="http://schemas.microsoft.com/office/powerpoint/2010/main" val="336917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449-C03D-421D-8004-F38183AF6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04BC6-40A6-4CAC-96E6-1D7B5F379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2A5F-14F0-4FB6-A6F3-49CE5B397A6A}"/>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5" name="Footer Placeholder 4">
            <a:extLst>
              <a:ext uri="{FF2B5EF4-FFF2-40B4-BE49-F238E27FC236}">
                <a16:creationId xmlns:a16="http://schemas.microsoft.com/office/drawing/2014/main" id="{DF2DE92A-AD6C-4F5C-9580-92C180148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C649-890A-4476-BEFD-955204F3ACD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503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7EAB-84AE-4DE5-8C0C-40F73F27D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B7176-C200-4CA2-B795-994BEC36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B97A-C4A3-4D7B-AAE4-3C8617F22790}"/>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5" name="Footer Placeholder 4">
            <a:extLst>
              <a:ext uri="{FF2B5EF4-FFF2-40B4-BE49-F238E27FC236}">
                <a16:creationId xmlns:a16="http://schemas.microsoft.com/office/drawing/2014/main" id="{7345C41B-5121-4363-A66E-DBBA607E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D3CD9-FE19-4A3E-8D2C-451E6F971E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15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3F330-F0FE-4B70-84B5-A3C34759F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8123E-09F4-49BE-A91D-0953DEE57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4CBCC-2E06-48BB-B882-957991D96D81}"/>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5" name="Footer Placeholder 4">
            <a:extLst>
              <a:ext uri="{FF2B5EF4-FFF2-40B4-BE49-F238E27FC236}">
                <a16:creationId xmlns:a16="http://schemas.microsoft.com/office/drawing/2014/main" id="{BB77B16E-6476-4D30-B28F-A13547378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8C0AC-8667-4819-BA3C-B52A69030C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0044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61-BED8-41EC-A243-F5B411B7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EE236-7E6C-4E11-B908-18C04192C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A284C-F2F4-41EA-9169-2FBCF78C493F}"/>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5" name="Footer Placeholder 4">
            <a:extLst>
              <a:ext uri="{FF2B5EF4-FFF2-40B4-BE49-F238E27FC236}">
                <a16:creationId xmlns:a16="http://schemas.microsoft.com/office/drawing/2014/main" id="{98C6E1EB-E9C0-4E34-BC2F-FB3270D4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01F0-11E7-43D8-824A-37BD54EBC14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5081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841-A437-4AE2-B29C-546CCAF8C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B4DC8-4C93-4F42-9FC8-BCC588DF1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661E-42CB-4B14-A4BE-C6DA6E067FA6}"/>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5" name="Footer Placeholder 4">
            <a:extLst>
              <a:ext uri="{FF2B5EF4-FFF2-40B4-BE49-F238E27FC236}">
                <a16:creationId xmlns:a16="http://schemas.microsoft.com/office/drawing/2014/main" id="{E3A94474-D288-48B5-BA40-F71E977A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7FC2-7664-4B85-9D99-AC6A48D6008F}"/>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31271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E85-3590-4621-8FE9-F6CD2962F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F7AEC-8ED4-42C3-A0DB-996C42977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C12D9-1319-41AA-8665-7C82B98A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F66BC-2794-4E53-9B41-6F1CDE550CE7}"/>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6" name="Footer Placeholder 5">
            <a:extLst>
              <a:ext uri="{FF2B5EF4-FFF2-40B4-BE49-F238E27FC236}">
                <a16:creationId xmlns:a16="http://schemas.microsoft.com/office/drawing/2014/main" id="{5997D8CE-F74C-4D4B-AD7C-E16685271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13E4-2EC5-4D46-A9DF-DA92DA17D15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295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BE3-E077-490C-AE60-01AE685C1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5F613-B69F-42D3-925A-48E7A9DB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2AE13-FE71-4A02-97A4-C6A914C89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DF458-8766-43CB-91F0-464B214C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1430-BB97-4BEE-A727-37B0F8103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2DA8-1D63-465E-8AE4-08CB2F18B7F0}"/>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8" name="Footer Placeholder 7">
            <a:extLst>
              <a:ext uri="{FF2B5EF4-FFF2-40B4-BE49-F238E27FC236}">
                <a16:creationId xmlns:a16="http://schemas.microsoft.com/office/drawing/2014/main" id="{DB797299-395E-4021-9254-B9A6B4943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3421-8CC3-4ACC-8015-5F6973F6FBC4}"/>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9373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0D9-847D-48F1-95A6-F577C7A99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495ED-B7A7-453A-BB03-265CF23B2270}"/>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4" name="Footer Placeholder 3">
            <a:extLst>
              <a:ext uri="{FF2B5EF4-FFF2-40B4-BE49-F238E27FC236}">
                <a16:creationId xmlns:a16="http://schemas.microsoft.com/office/drawing/2014/main" id="{DA3F2473-11FF-4E0B-A50F-CA8615BF3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032D5-C814-4D10-A293-580D9250910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499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D919-2B5A-41E8-9527-F2CF44006F61}"/>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3" name="Footer Placeholder 2">
            <a:extLst>
              <a:ext uri="{FF2B5EF4-FFF2-40B4-BE49-F238E27FC236}">
                <a16:creationId xmlns:a16="http://schemas.microsoft.com/office/drawing/2014/main" id="{1A94F148-F02E-4AEC-9709-8B44B5AF7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EE4A8-943A-4114-B669-770A2656D433}"/>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6575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DCA8-733F-4C62-892E-68FC6D7B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9B50-DA57-4BB2-966A-F7EA7CDF0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6E22-7A3B-45AD-AE70-13F7E9DF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3AFC6-C04E-4F87-845B-949DAB8A23EB}"/>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6" name="Footer Placeholder 5">
            <a:extLst>
              <a:ext uri="{FF2B5EF4-FFF2-40B4-BE49-F238E27FC236}">
                <a16:creationId xmlns:a16="http://schemas.microsoft.com/office/drawing/2014/main" id="{AC7457AD-690D-4A64-AEE2-E8F6C9C2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AE38C-22AF-48D6-AC7E-1A8A3FF0E8F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6251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CB47-9411-43AC-B4E3-541FFDCD1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CCBC3-5EDD-4F34-8DE4-72E0908D4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B81C4-02B6-40DC-8FF4-C7FB6F30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DCBA-D760-4C8F-B8E1-3FEA77EE76C9}"/>
              </a:ext>
            </a:extLst>
          </p:cNvPr>
          <p:cNvSpPr>
            <a:spLocks noGrp="1"/>
          </p:cNvSpPr>
          <p:nvPr>
            <p:ph type="dt" sz="half" idx="10"/>
          </p:nvPr>
        </p:nvSpPr>
        <p:spPr/>
        <p:txBody>
          <a:bodyPr/>
          <a:lstStyle/>
          <a:p>
            <a:fld id="{30642E25-58A8-4446-9DD3-685F55E25EC4}" type="datetimeFigureOut">
              <a:rPr lang="en-US" smtClean="0"/>
              <a:t>1/21/2023</a:t>
            </a:fld>
            <a:endParaRPr lang="en-US"/>
          </a:p>
        </p:txBody>
      </p:sp>
      <p:sp>
        <p:nvSpPr>
          <p:cNvPr id="6" name="Footer Placeholder 5">
            <a:extLst>
              <a:ext uri="{FF2B5EF4-FFF2-40B4-BE49-F238E27FC236}">
                <a16:creationId xmlns:a16="http://schemas.microsoft.com/office/drawing/2014/main" id="{40CF6217-10EF-46CE-9550-9D6A21395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F46B-05C6-48FF-877A-B4861BFE0395}"/>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6578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36B89-7D28-4B60-B9D3-994410149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242E4-5BA7-4DF8-9806-4279BD62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EE46-D6B1-4CB5-9DF1-DEBAE845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2E25-58A8-4446-9DD3-685F55E25EC4}" type="datetimeFigureOut">
              <a:rPr lang="en-US" smtClean="0"/>
              <a:t>1/21/2023</a:t>
            </a:fld>
            <a:endParaRPr lang="en-US"/>
          </a:p>
        </p:txBody>
      </p:sp>
      <p:sp>
        <p:nvSpPr>
          <p:cNvPr id="5" name="Footer Placeholder 4">
            <a:extLst>
              <a:ext uri="{FF2B5EF4-FFF2-40B4-BE49-F238E27FC236}">
                <a16:creationId xmlns:a16="http://schemas.microsoft.com/office/drawing/2014/main" id="{A26FEA08-C9E7-4F35-97C9-58420305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57B2-9BAA-4906-AC48-25DC00B2E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84D1-0AD1-442C-979F-E07FECDB77FD}" type="slidenum">
              <a:rPr lang="en-US" smtClean="0"/>
              <a:t>‹#›</a:t>
            </a:fld>
            <a:endParaRPr lang="en-US"/>
          </a:p>
        </p:txBody>
      </p:sp>
    </p:spTree>
    <p:extLst>
      <p:ext uri="{BB962C8B-B14F-4D97-AF65-F5344CB8AC3E}">
        <p14:creationId xmlns:p14="http://schemas.microsoft.com/office/powerpoint/2010/main" val="374278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eelongo@fpc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FB45ED-9A3D-474A-8D14-4E77095FDC96}"/>
              </a:ext>
            </a:extLst>
          </p:cNvPr>
          <p:cNvGrpSpPr/>
          <p:nvPr/>
        </p:nvGrpSpPr>
        <p:grpSpPr>
          <a:xfrm>
            <a:off x="643467" y="1389142"/>
            <a:ext cx="10905066" cy="4079716"/>
            <a:chOff x="607366" y="3418889"/>
            <a:chExt cx="7348742" cy="2749254"/>
          </a:xfrm>
        </p:grpSpPr>
        <p:sp>
          <p:nvSpPr>
            <p:cNvPr id="20" name="Right Triangle 19">
              <a:extLst>
                <a:ext uri="{FF2B5EF4-FFF2-40B4-BE49-F238E27FC236}">
                  <a16:creationId xmlns:a16="http://schemas.microsoft.com/office/drawing/2014/main" id="{7696C89B-79D7-46A6-AEE6-4EB6EF38E7B8}"/>
                </a:ext>
              </a:extLst>
            </p:cNvPr>
            <p:cNvSpPr/>
            <p:nvPr/>
          </p:nvSpPr>
          <p:spPr>
            <a:xfrm>
              <a:off x="613611" y="3429001"/>
              <a:ext cx="7342497" cy="2739142"/>
            </a:xfrm>
            <a:prstGeom prst="rtTriangle">
              <a:avLst/>
            </a:prstGeom>
            <a:solidFill>
              <a:schemeClr val="accent4">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CF6C13-7A33-4959-AF49-332EF5A46FDD}"/>
                </a:ext>
              </a:extLst>
            </p:cNvPr>
            <p:cNvSpPr/>
            <p:nvPr/>
          </p:nvSpPr>
          <p:spPr>
            <a:xfrm rot="10800000">
              <a:off x="613611" y="3421067"/>
              <a:ext cx="7342497" cy="2747075"/>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00611A-3425-4958-A20F-AF21129D2AB4}"/>
                </a:ext>
              </a:extLst>
            </p:cNvPr>
            <p:cNvSpPr/>
            <p:nvPr/>
          </p:nvSpPr>
          <p:spPr>
            <a:xfrm>
              <a:off x="607366" y="3418889"/>
              <a:ext cx="555477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AF564-8F8E-4865-86B4-8C24487CD5BD}"/>
                </a:ext>
              </a:extLst>
            </p:cNvPr>
            <p:cNvSpPr/>
            <p:nvPr/>
          </p:nvSpPr>
          <p:spPr>
            <a:xfrm>
              <a:off x="6175722" y="3421065"/>
              <a:ext cx="176680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E7538F-7BFC-40FB-95F4-D55F0EE84132}"/>
                </a:ext>
              </a:extLst>
            </p:cNvPr>
            <p:cNvSpPr txBox="1"/>
            <p:nvPr/>
          </p:nvSpPr>
          <p:spPr>
            <a:xfrm>
              <a:off x="6181965" y="3508166"/>
              <a:ext cx="1766807" cy="2646878"/>
            </a:xfrm>
            <a:prstGeom prst="rect">
              <a:avLst/>
            </a:prstGeom>
            <a:noFill/>
          </p:spPr>
          <p:txBody>
            <a:bodyPr wrap="square" rtlCol="0">
              <a:normAutofit lnSpcReduction="10000"/>
            </a:bodyPr>
            <a:lstStyle/>
            <a:p>
              <a:pPr>
                <a:lnSpc>
                  <a:spcPct val="90000"/>
                </a:lnSpc>
                <a:spcAft>
                  <a:spcPts val="600"/>
                </a:spcAft>
              </a:pPr>
              <a:r>
                <a:rPr lang="en-US" sz="2800" b="1" dirty="0">
                  <a:solidFill>
                    <a:schemeClr val="bg1">
                      <a:lumMod val="95000"/>
                    </a:schemeClr>
                  </a:solidFill>
                  <a:latin typeface="Lucida Sans Typewriter" panose="020B0509030504030204" pitchFamily="49" charset="0"/>
                </a:rPr>
                <a:t>ADMIT ONE</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b="1" dirty="0">
                  <a:solidFill>
                    <a:schemeClr val="bg1">
                      <a:lumMod val="95000"/>
                    </a:schemeClr>
                  </a:solidFill>
                  <a:latin typeface="Lucida Sans Typewriter" panose="020B0509030504030204" pitchFamily="49" charset="0"/>
                </a:rPr>
                <a:t>All Aboard</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2</a:t>
              </a:r>
              <a:r>
                <a:rPr lang="en-US" sz="2800" baseline="30000" dirty="0">
                  <a:solidFill>
                    <a:schemeClr val="bg1">
                      <a:lumMod val="95000"/>
                    </a:schemeClr>
                  </a:solidFill>
                  <a:latin typeface="Lucida Sans Typewriter" panose="020B0509030504030204" pitchFamily="49" charset="0"/>
                </a:rPr>
                <a:t>nd</a:t>
              </a:r>
              <a:r>
                <a:rPr lang="en-US" sz="2800" dirty="0">
                  <a:solidFill>
                    <a:schemeClr val="bg1">
                      <a:lumMod val="95000"/>
                    </a:schemeClr>
                  </a:solidFill>
                  <a:latin typeface="Lucida Sans Typewriter" panose="020B0509030504030204" pitchFamily="49" charset="0"/>
                </a:rPr>
                <a:t> Thursday each month</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7:30-8:30 pm </a:t>
              </a:r>
            </a:p>
            <a:p>
              <a:pPr>
                <a:lnSpc>
                  <a:spcPct val="90000"/>
                </a:lnSpc>
                <a:spcAft>
                  <a:spcPts val="600"/>
                </a:spcAft>
              </a:pPr>
              <a:endParaRPr lang="en-US" sz="2800" dirty="0"/>
            </a:p>
          </p:txBody>
        </p:sp>
        <p:pic>
          <p:nvPicPr>
            <p:cNvPr id="27" name="Picture 26" descr="Shape&#10;&#10;Description automatically generated with medium confidence">
              <a:extLst>
                <a:ext uri="{FF2B5EF4-FFF2-40B4-BE49-F238E27FC236}">
                  <a16:creationId xmlns:a16="http://schemas.microsoft.com/office/drawing/2014/main" id="{798B2DF0-9037-4136-ACAE-2CBAAA1B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09" y="5673755"/>
              <a:ext cx="2252792" cy="481289"/>
            </a:xfrm>
            <a:prstGeom prst="rect">
              <a:avLst/>
            </a:prstGeom>
          </p:spPr>
        </p:pic>
        <p:sp>
          <p:nvSpPr>
            <p:cNvPr id="28" name="TextBox 27">
              <a:extLst>
                <a:ext uri="{FF2B5EF4-FFF2-40B4-BE49-F238E27FC236}">
                  <a16:creationId xmlns:a16="http://schemas.microsoft.com/office/drawing/2014/main" id="{6A72D61D-34A9-4A98-A6FD-C1902283D329}"/>
                </a:ext>
              </a:extLst>
            </p:cNvPr>
            <p:cNvSpPr txBox="1"/>
            <p:nvPr/>
          </p:nvSpPr>
          <p:spPr>
            <a:xfrm>
              <a:off x="2109860" y="3440575"/>
              <a:ext cx="3249545" cy="646331"/>
            </a:xfrm>
            <a:prstGeom prst="rect">
              <a:avLst/>
            </a:prstGeom>
            <a:noFill/>
          </p:spPr>
          <p:txBody>
            <a:bodyPr wrap="square" rtlCol="0">
              <a:normAutofit/>
            </a:bodyPr>
            <a:lstStyle/>
            <a:p>
              <a:pPr>
                <a:lnSpc>
                  <a:spcPct val="90000"/>
                </a:lnSpc>
                <a:spcAft>
                  <a:spcPts val="600"/>
                </a:spcAft>
              </a:pPr>
              <a:r>
                <a:rPr lang="en-US" sz="2400" b="1" i="1">
                  <a:solidFill>
                    <a:schemeClr val="bg1">
                      <a:lumMod val="95000"/>
                    </a:schemeClr>
                  </a:solidFill>
                  <a:latin typeface="Lucida Sans Typewriter" panose="020B0509030504030204" pitchFamily="49" charset="0"/>
                </a:rPr>
                <a:t>All Aboard: </a:t>
              </a:r>
              <a:r>
                <a:rPr lang="en-US" sz="2400">
                  <a:solidFill>
                    <a:schemeClr val="bg1">
                      <a:lumMod val="95000"/>
                    </a:schemeClr>
                  </a:solidFill>
                  <a:latin typeface="Lucida Sans Typewriter" panose="020B0509030504030204" pitchFamily="49" charset="0"/>
                </a:rPr>
                <a:t>A Parent’s </a:t>
              </a:r>
            </a:p>
            <a:p>
              <a:pPr>
                <a:lnSpc>
                  <a:spcPct val="90000"/>
                </a:lnSpc>
                <a:spcAft>
                  <a:spcPts val="600"/>
                </a:spcAft>
              </a:pPr>
              <a:r>
                <a:rPr lang="en-US" sz="2400">
                  <a:solidFill>
                    <a:schemeClr val="bg1">
                      <a:lumMod val="95000"/>
                    </a:schemeClr>
                  </a:solidFill>
                  <a:latin typeface="Lucida Sans Typewriter" panose="020B0509030504030204" pitchFamily="49" charset="0"/>
                </a:rPr>
                <a:t>Introduction to Crew</a:t>
              </a:r>
            </a:p>
          </p:txBody>
        </p:sp>
        <p:sp>
          <p:nvSpPr>
            <p:cNvPr id="29" name="TextBox 28">
              <a:extLst>
                <a:ext uri="{FF2B5EF4-FFF2-40B4-BE49-F238E27FC236}">
                  <a16:creationId xmlns:a16="http://schemas.microsoft.com/office/drawing/2014/main" id="{0760C955-060C-4A47-871D-8421087BC738}"/>
                </a:ext>
              </a:extLst>
            </p:cNvPr>
            <p:cNvSpPr txBox="1"/>
            <p:nvPr/>
          </p:nvSpPr>
          <p:spPr>
            <a:xfrm>
              <a:off x="4717600" y="4446498"/>
              <a:ext cx="1073971" cy="923330"/>
            </a:xfrm>
            <a:prstGeom prst="rect">
              <a:avLst/>
            </a:prstGeom>
            <a:noFill/>
          </p:spPr>
          <p:txBody>
            <a:bodyPr wrap="square" rtlCol="0">
              <a:normAutofit/>
            </a:bodyPr>
            <a:lstStyle/>
            <a:p>
              <a:pPr>
                <a:lnSpc>
                  <a:spcPct val="90000"/>
                </a:lnSpc>
                <a:spcAft>
                  <a:spcPts val="600"/>
                </a:spcAft>
              </a:pPr>
              <a:r>
                <a:rPr lang="en-US" sz="2800">
                  <a:solidFill>
                    <a:schemeClr val="bg1">
                      <a:lumMod val="95000"/>
                    </a:schemeClr>
                  </a:solidFill>
                  <a:latin typeface="Lucida Sans Typewriter" panose="020B0509030504030204" pitchFamily="49" charset="0"/>
                </a:rPr>
                <a:t>SEAT CLASS: </a:t>
              </a:r>
              <a:r>
                <a:rPr lang="en-US" sz="2800">
                  <a:latin typeface="Lucida Sans Typewriter" panose="020B0509030504030204" pitchFamily="49" charset="0"/>
                </a:rPr>
                <a:t>Parent</a:t>
              </a:r>
            </a:p>
          </p:txBody>
        </p:sp>
        <p:sp>
          <p:nvSpPr>
            <p:cNvPr id="30" name="TextBox 29">
              <a:extLst>
                <a:ext uri="{FF2B5EF4-FFF2-40B4-BE49-F238E27FC236}">
                  <a16:creationId xmlns:a16="http://schemas.microsoft.com/office/drawing/2014/main" id="{F1C04500-ACB1-4A78-9171-72B90E32AD0E}"/>
                </a:ext>
              </a:extLst>
            </p:cNvPr>
            <p:cNvSpPr txBox="1"/>
            <p:nvPr/>
          </p:nvSpPr>
          <p:spPr>
            <a:xfrm>
              <a:off x="2604687" y="4504773"/>
              <a:ext cx="1796471" cy="1075789"/>
            </a:xfrm>
            <a:prstGeom prst="rect">
              <a:avLst/>
            </a:prstGeom>
            <a:noFill/>
          </p:spPr>
          <p:txBody>
            <a:bodyPr wrap="square" rtlCol="0">
              <a:normAutofit lnSpcReduction="10000"/>
            </a:bodyPr>
            <a:lstStyle/>
            <a:p>
              <a:pPr>
                <a:lnSpc>
                  <a:spcPct val="90000"/>
                </a:lnSpc>
                <a:spcAft>
                  <a:spcPts val="600"/>
                </a:spcAft>
              </a:pPr>
              <a:r>
                <a:rPr lang="en-US" sz="2800" dirty="0">
                  <a:latin typeface="Lucida Sans Typewriter" panose="020B0509030504030204" pitchFamily="49" charset="0"/>
                </a:rPr>
                <a:t>SEAT ASSIGNMENT: </a:t>
              </a:r>
            </a:p>
            <a:p>
              <a:pPr>
                <a:lnSpc>
                  <a:spcPct val="90000"/>
                </a:lnSpc>
                <a:spcAft>
                  <a:spcPts val="600"/>
                </a:spcAft>
              </a:pPr>
              <a:r>
                <a:rPr lang="en-US" sz="2800" b="0" i="0" dirty="0">
                  <a:solidFill>
                    <a:srgbClr val="70757A"/>
                  </a:solidFill>
                  <a:effectLst/>
                  <a:latin typeface="Roboto" panose="02000000000000000000" pitchFamily="2" charset="0"/>
                </a:rPr>
                <a:t>meet.google.com/</a:t>
              </a:r>
              <a:r>
                <a:rPr lang="en-US" sz="2800" b="0" i="0" dirty="0" err="1">
                  <a:solidFill>
                    <a:srgbClr val="70757A"/>
                  </a:solidFill>
                  <a:effectLst/>
                  <a:latin typeface="Roboto" panose="02000000000000000000" pitchFamily="2" charset="0"/>
                </a:rPr>
                <a:t>yix-nfqb-hib</a:t>
              </a:r>
              <a:endParaRPr lang="en-US" sz="2800" dirty="0">
                <a:latin typeface="Lucida Sans Typewriter" panose="020B0509030504030204" pitchFamily="49" charset="0"/>
              </a:endParaRPr>
            </a:p>
          </p:txBody>
        </p:sp>
        <p:sp>
          <p:nvSpPr>
            <p:cNvPr id="31" name="TextBox 30">
              <a:extLst>
                <a:ext uri="{FF2B5EF4-FFF2-40B4-BE49-F238E27FC236}">
                  <a16:creationId xmlns:a16="http://schemas.microsoft.com/office/drawing/2014/main" id="{4E7AF703-4CB3-4F73-85C3-6A2AFCAFBC2D}"/>
                </a:ext>
              </a:extLst>
            </p:cNvPr>
            <p:cNvSpPr txBox="1"/>
            <p:nvPr/>
          </p:nvSpPr>
          <p:spPr>
            <a:xfrm>
              <a:off x="3183789" y="5764995"/>
              <a:ext cx="2929179" cy="307777"/>
            </a:xfrm>
            <a:prstGeom prst="rect">
              <a:avLst/>
            </a:prstGeom>
            <a:noFill/>
          </p:spPr>
          <p:txBody>
            <a:bodyPr wrap="square" rtlCol="0">
              <a:normAutofit/>
            </a:bodyPr>
            <a:lstStyle/>
            <a:p>
              <a:pPr>
                <a:lnSpc>
                  <a:spcPct val="90000"/>
                </a:lnSpc>
                <a:spcAft>
                  <a:spcPts val="600"/>
                </a:spcAft>
              </a:pPr>
              <a:r>
                <a:rPr lang="en-US" sz="2000">
                  <a:latin typeface="Lucida Sans Typewriter" panose="020B0509030504030204" pitchFamily="49" charset="0"/>
                </a:rPr>
                <a:t>Langley Crew Booster Club</a:t>
              </a:r>
            </a:p>
          </p:txBody>
        </p:sp>
        <p:sp>
          <p:nvSpPr>
            <p:cNvPr id="32" name="TextBox 31">
              <a:extLst>
                <a:ext uri="{FF2B5EF4-FFF2-40B4-BE49-F238E27FC236}">
                  <a16:creationId xmlns:a16="http://schemas.microsoft.com/office/drawing/2014/main" id="{AA3BDD9B-8A46-4779-BCB9-11B85C8FAD4D}"/>
                </a:ext>
              </a:extLst>
            </p:cNvPr>
            <p:cNvSpPr txBox="1"/>
            <p:nvPr/>
          </p:nvSpPr>
          <p:spPr>
            <a:xfrm>
              <a:off x="659974" y="4512708"/>
              <a:ext cx="1781978" cy="923330"/>
            </a:xfrm>
            <a:prstGeom prst="rect">
              <a:avLst/>
            </a:prstGeom>
            <a:noFill/>
          </p:spPr>
          <p:txBody>
            <a:bodyPr wrap="square" rtlCol="0">
              <a:normAutofit/>
            </a:bodyPr>
            <a:lstStyle/>
            <a:p>
              <a:pPr>
                <a:lnSpc>
                  <a:spcPct val="90000"/>
                </a:lnSpc>
                <a:spcAft>
                  <a:spcPts val="600"/>
                </a:spcAft>
              </a:pPr>
              <a:r>
                <a:rPr lang="en-US" sz="2800">
                  <a:latin typeface="Lucida Sans Typewriter" panose="020B0509030504030204" pitchFamily="49" charset="0"/>
                </a:rPr>
                <a:t>DEPARTURE:</a:t>
              </a:r>
            </a:p>
            <a:p>
              <a:pPr>
                <a:lnSpc>
                  <a:spcPct val="90000"/>
                </a:lnSpc>
                <a:spcAft>
                  <a:spcPts val="600"/>
                </a:spcAft>
              </a:pPr>
              <a:r>
                <a:rPr lang="en-US" sz="2800">
                  <a:latin typeface="Lucida Sans Typewriter" panose="020B0509030504030204" pitchFamily="49" charset="0"/>
                </a:rPr>
                <a:t>2</a:t>
              </a:r>
              <a:r>
                <a:rPr lang="en-US" sz="2800" baseline="30000">
                  <a:latin typeface="Lucida Sans Typewriter" panose="020B0509030504030204" pitchFamily="49" charset="0"/>
                </a:rPr>
                <a:t>nd</a:t>
              </a:r>
              <a:r>
                <a:rPr lang="en-US" sz="2800">
                  <a:latin typeface="Lucida Sans Typewriter" panose="020B0509030504030204" pitchFamily="49" charset="0"/>
                </a:rPr>
                <a:t> Thursday each month</a:t>
              </a:r>
            </a:p>
          </p:txBody>
        </p:sp>
      </p:grpSp>
    </p:spTree>
    <p:extLst>
      <p:ext uri="{BB962C8B-B14F-4D97-AF65-F5344CB8AC3E}">
        <p14:creationId xmlns:p14="http://schemas.microsoft.com/office/powerpoint/2010/main" val="24521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509288"/>
          </a:xfrm>
          <a:prstGeom prst="rect">
            <a:avLst/>
          </a:prstGeom>
        </p:spPr>
        <p:txBody>
          <a:bodyPr vert="horz" lIns="91440" tIns="45720" rIns="91440" bIns="45720" rtlCol="0" anchor="ctr">
            <a:noAutofit/>
          </a:bodyPr>
          <a:lstStyle/>
          <a:p>
            <a:pPr marL="171450" indent="-171450">
              <a:lnSpc>
                <a:spcPct val="90000"/>
              </a:lnSpc>
              <a:spcAft>
                <a:spcPts val="600"/>
              </a:spcAft>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9" name="TextBox 8">
            <a:extLst>
              <a:ext uri="{FF2B5EF4-FFF2-40B4-BE49-F238E27FC236}">
                <a16:creationId xmlns:a16="http://schemas.microsoft.com/office/drawing/2014/main" id="{CAFE42BE-1FAB-4EBF-981F-DA7C719CE26D}"/>
              </a:ext>
            </a:extLst>
          </p:cNvPr>
          <p:cNvSpPr txBox="1"/>
          <p:nvPr/>
        </p:nvSpPr>
        <p:spPr>
          <a:xfrm>
            <a:off x="313840" y="209227"/>
            <a:ext cx="8601560" cy="4555093"/>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Bus Chaperoning</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 family is required to take a turn chaperoning the bus trip to the Occoquan and back for spring water training. Chaperoning is easy and can be fun. You get to spend a lovely spring afternoon at the park, possibly tagging along in the launch with a coach. Alternately, you can read, hike, or take advantage of the bus wi-fi to catch up on your streaming.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Essentially, you have two jobs: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(1) Be the non-driving adult on the bus and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(2) stay at the school until all the kids have been picked up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it gets close to </a:t>
            </a:r>
            <a:r>
              <a:rPr lang="en-US" dirty="0">
                <a:latin typeface="Calibri" panose="020F0502020204030204" pitchFamily="34" charset="0"/>
                <a:ea typeface="Calibri" panose="020F0502020204030204" pitchFamily="34" charset="0"/>
                <a:cs typeface="Times New Roman" panose="02020603050405020304" pitchFamily="18" charset="0"/>
              </a:rPr>
              <a:t>the date you’ve signed up for, we send you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 reminder and instructions.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person, indoor, baby, car seat&#10;&#10;Description automatically generated">
            <a:extLst>
              <a:ext uri="{FF2B5EF4-FFF2-40B4-BE49-F238E27FC236}">
                <a16:creationId xmlns:a16="http://schemas.microsoft.com/office/drawing/2014/main" id="{F0A854D6-90BE-FC99-15AA-C8BA3B208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34062"/>
            <a:ext cx="3632548" cy="2007342"/>
          </a:xfrm>
          <a:prstGeom prst="rect">
            <a:avLst/>
          </a:prstGeom>
        </p:spPr>
      </p:pic>
      <p:pic>
        <p:nvPicPr>
          <p:cNvPr id="11" name="Picture 10" descr="A picture containing person, people&#10;&#10;Description automatically generated">
            <a:extLst>
              <a:ext uri="{FF2B5EF4-FFF2-40B4-BE49-F238E27FC236}">
                <a16:creationId xmlns:a16="http://schemas.microsoft.com/office/drawing/2014/main" id="{C0FADC80-E546-547A-4D76-5232654F38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495" y="3724926"/>
            <a:ext cx="2342905" cy="3133074"/>
          </a:xfrm>
          <a:prstGeom prst="rect">
            <a:avLst/>
          </a:prstGeom>
        </p:spPr>
      </p:pic>
    </p:spTree>
    <p:extLst>
      <p:ext uri="{BB962C8B-B14F-4D97-AF65-F5344CB8AC3E}">
        <p14:creationId xmlns:p14="http://schemas.microsoft.com/office/powerpoint/2010/main" val="151764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0FADB38C-67C9-48FB-8A7D-FCB87B012554}"/>
              </a:ext>
            </a:extLst>
          </p:cNvPr>
          <p:cNvSpPr txBox="1"/>
          <p:nvPr/>
        </p:nvSpPr>
        <p:spPr>
          <a:xfrm>
            <a:off x="278970" y="606093"/>
            <a:ext cx="8975472" cy="5849230"/>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You’ll spend a spring afternoon riding the bus to Sandy Run and back</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at Sandy Run, you can do whatever you want, including ride in the coaches’ launch</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get a chance to see up close what your child’s afternoons are like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You’ve fulfilled one of your required volunteer obligations</a:t>
            </a:r>
          </a:p>
          <a:p>
            <a:pPr marR="0" lvl="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means they will be able to practice</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no chaperone means no practice for 55 kids</a:t>
            </a: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 up for at least one chaperone slots on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SignUp</a:t>
            </a:r>
            <a:r>
              <a:rPr lang="en-US" sz="1800" dirty="0">
                <a:effectLst/>
                <a:latin typeface="Calibri" panose="020F0502020204030204" pitchFamily="34" charset="0"/>
                <a:ea typeface="Calibri" panose="020F0502020204030204" pitchFamily="34" charset="0"/>
                <a:cs typeface="Times New Roman" panose="02020603050405020304" pitchFamily="18" charset="0"/>
              </a:rPr>
              <a:t> Genius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you </a:t>
            </a:r>
            <a:r>
              <a:rPr lang="en-US" dirty="0">
                <a:latin typeface="Calibri" panose="020F0502020204030204" pitchFamily="34" charset="0"/>
                <a:ea typeface="Calibri" panose="020F0502020204030204" pitchFamily="34" charset="0"/>
                <a:cs typeface="Times New Roman" panose="02020603050405020304" pitchFamily="18" charset="0"/>
              </a:rPr>
              <a:t>chaperone on that date – if you don’t show up, 55 kids don’t practice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Nothing - they’re doing their part to have a successful team, and they need you to do yours</a:t>
            </a:r>
          </a:p>
          <a:p>
            <a:pPr marR="0" lvl="0">
              <a:lnSpc>
                <a:spcPct val="107000"/>
              </a:lnSpc>
              <a:spcBef>
                <a:spcPts val="0"/>
              </a:spcBef>
              <a:spcAft>
                <a:spcPts val="800"/>
              </a:spcAft>
            </a:pPr>
            <a:endParaRPr lang="en-US" dirty="0"/>
          </a:p>
        </p:txBody>
      </p:sp>
    </p:spTree>
    <p:extLst>
      <p:ext uri="{BB962C8B-B14F-4D97-AF65-F5344CB8AC3E}">
        <p14:creationId xmlns:p14="http://schemas.microsoft.com/office/powerpoint/2010/main" val="92464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30431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509288"/>
          </a:xfrm>
          <a:prstGeom prst="rect">
            <a:avLst/>
          </a:prstGeom>
        </p:spPr>
        <p:txBody>
          <a:bodyPr vert="horz" lIns="91440" tIns="45720" rIns="91440" bIns="45720" rtlCol="0" anchor="ctr">
            <a:noAutofit/>
          </a:bodyPr>
          <a:lstStyle/>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0AEA6ED6-0F53-49BD-A54B-F6750692BA89}"/>
              </a:ext>
            </a:extLst>
          </p:cNvPr>
          <p:cNvSpPr txBox="1"/>
          <p:nvPr/>
        </p:nvSpPr>
        <p:spPr>
          <a:xfrm>
            <a:off x="278970" y="674399"/>
            <a:ext cx="8522390" cy="5509200"/>
          </a:xfrm>
          <a:prstGeom prst="rect">
            <a:avLst/>
          </a:prstGeom>
          <a:noFill/>
        </p:spPr>
        <p:txBody>
          <a:bodyPr wrap="square">
            <a:sp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Winter Conditioning</a:t>
            </a:r>
          </a:p>
          <a:p>
            <a:pPr marL="0" marR="0" algn="ctr">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Winter conditioning is considered off-season training. It is not mandatory, but if your child is not doing a winter sport or other extra-curricular activity, we’d really like to see them at practice. If they are doing a winter sport, it would be helpful if they could attend as many practices as they can.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 hold practice every day except Sunday – after school Monday through Friday and on Saturday mornings. The point of pre-season workouts is to increase their physical fitness and endurance while reinforcing the muscle memory of the rowing motion. During winter conditioning, your child will spend about half their time working out on the ergs and the rest stretching, running, doing yoga, or working out in the weight room.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With the anticipated size of the team this year, we plan to initially follow last year’s schedule, staggering the practice times and practice activities. We’ll follow this schedule at least into December and adjust as necessary. </a:t>
            </a: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you or your child is uncertain about joining crew or their ability to handle the schedule, we recommend coming to winter conditioning </a:t>
            </a:r>
            <a:r>
              <a:rPr lang="en-US" sz="1600" dirty="0">
                <a:latin typeface="Calibri" panose="020F0502020204030204" pitchFamily="34" charset="0"/>
                <a:ea typeface="Calibri" panose="020F0502020204030204" pitchFamily="34" charset="0"/>
                <a:cs typeface="Times New Roman" panose="02020603050405020304" pitchFamily="18" charset="0"/>
              </a:rPr>
              <a:t>between Thanksgiving and Winter Break. That gives you three solid weeks in the middle of a quarter to test it out and see how it works.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27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0C93EBE3-3FDB-4CB8-8069-9C5C3ECA9D72}"/>
              </a:ext>
            </a:extLst>
          </p:cNvPr>
          <p:cNvSpPr txBox="1"/>
          <p:nvPr/>
        </p:nvSpPr>
        <p:spPr>
          <a:xfrm>
            <a:off x="527659" y="279399"/>
            <a:ext cx="8387741" cy="4247317"/>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Practice lasts for 2 hours, regardless of day or schedule. </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girls will practice from 3:45 until 6:00,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first 15 minutes dedicated to getting ready to practice and getting the ergs out. </a:t>
            </a:r>
          </a:p>
          <a:p>
            <a:pPr marL="0" marR="0">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boys will practice from 4:45 until 7:15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first 15 minutes dedicated to getting ready to practice and the last 15 minutes dedicated to putting the ergs away.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Times 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Saturday practices have not been finalized yet, but one gender will likely start practice at 9:00, and the other will start at 10:15.</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coaches are still working that out, and we’ll let you know as soon as we do.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latin typeface="Calibri" panose="020F0502020204030204" pitchFamily="34" charset="0"/>
                <a:ea typeface="Calibri" panose="020F0502020204030204" pitchFamily="34" charset="0"/>
                <a:cs typeface="Times New Roman" panose="02020603050405020304" pitchFamily="18" charset="0"/>
              </a:rPr>
              <a:t>There is no practice over Thanksgiving Break, but we will be holding practice December 27-29.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group of people sitting on the ground&#10;&#10;Description automatically generated with low confidence">
            <a:extLst>
              <a:ext uri="{FF2B5EF4-FFF2-40B4-BE49-F238E27FC236}">
                <a16:creationId xmlns:a16="http://schemas.microsoft.com/office/drawing/2014/main" id="{025992A1-0312-5555-C866-ADF78F124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768" y="4135495"/>
            <a:ext cx="4621262" cy="2717080"/>
          </a:xfrm>
          <a:prstGeom prst="rect">
            <a:avLst/>
          </a:prstGeom>
        </p:spPr>
      </p:pic>
    </p:spTree>
    <p:extLst>
      <p:ext uri="{BB962C8B-B14F-4D97-AF65-F5344CB8AC3E}">
        <p14:creationId xmlns:p14="http://schemas.microsoft.com/office/powerpoint/2010/main" val="310641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0C93EBE3-3FDB-4CB8-8069-9C5C3ECA9D72}"/>
              </a:ext>
            </a:extLst>
          </p:cNvPr>
          <p:cNvSpPr txBox="1"/>
          <p:nvPr/>
        </p:nvSpPr>
        <p:spPr>
          <a:xfrm>
            <a:off x="4103320" y="426297"/>
            <a:ext cx="5568341" cy="5045099"/>
          </a:xfrm>
          <a:prstGeom prst="rect">
            <a:avLst/>
          </a:prstGeom>
          <a:noFill/>
        </p:spPr>
        <p:txBody>
          <a:bodyPr wrap="square">
            <a:spAutoFit/>
          </a:bodyPr>
          <a:lstStyle/>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be home late every day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grocery bill will likely go up</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want to watch their academic performance, to help them with time management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Lots of travel back and forth to Langley</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be home late every day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be sore, at least at first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be tired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be hungry. Very, very hungry</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Free time is going to be in short supply</a:t>
            </a: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person&#10;&#10;Description automatically generated">
            <a:extLst>
              <a:ext uri="{FF2B5EF4-FFF2-40B4-BE49-F238E27FC236}">
                <a16:creationId xmlns:a16="http://schemas.microsoft.com/office/drawing/2014/main" id="{EA2C9F0C-B0D4-6EA9-9854-D43AF43A4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1006" y="1608810"/>
            <a:ext cx="4853836" cy="3640377"/>
          </a:xfrm>
          <a:prstGeom prst="rect">
            <a:avLst/>
          </a:prstGeom>
        </p:spPr>
      </p:pic>
    </p:spTree>
    <p:extLst>
      <p:ext uri="{BB962C8B-B14F-4D97-AF65-F5344CB8AC3E}">
        <p14:creationId xmlns:p14="http://schemas.microsoft.com/office/powerpoint/2010/main" val="407607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313840" y="335445"/>
            <a:ext cx="8601560" cy="6187107"/>
          </a:xfrm>
          <a:prstGeom prst="rect">
            <a:avLst/>
          </a:prstGeom>
        </p:spPr>
        <p:txBody>
          <a:bodyPr vert="horz" lIns="91440" tIns="45720" rIns="91440" bIns="45720" rtlCol="0" anchor="ct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Set up the carpool. We will start sending out the list of people interested in carpooling in the next week or so. Keep in mind, it will only have those who have registered through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SportsEngine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not those who’ve registered through Langley. We will update the list as more people register</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You might want to send them to school in the morning with some snacks, especially the boys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you’ve registered both with LHS and through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Sports</a:t>
            </a:r>
            <a:r>
              <a:rPr lang="en-US" dirty="0" err="1">
                <a:latin typeface="Calibri" panose="020F0502020204030204" pitchFamily="34" charset="0"/>
                <a:ea typeface="Calibri" panose="020F0502020204030204" pitchFamily="34" charset="0"/>
                <a:cs typeface="Times New Roman" panose="02020603050405020304" pitchFamily="18" charset="0"/>
              </a:rPr>
              <a:t>Engine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Submit their VHSL physical to LHS before </a:t>
            </a:r>
            <a:r>
              <a:rPr lang="en-US" b="1" dirty="0">
                <a:latin typeface="Calibri" panose="020F0502020204030204" pitchFamily="34" charset="0"/>
                <a:ea typeface="Calibri" panose="020F0502020204030204" pitchFamily="34" charset="0"/>
                <a:cs typeface="Times New Roman" panose="02020603050405020304" pitchFamily="18" charset="0"/>
              </a:rPr>
              <a:t>sending them to practice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need to start working on their time management skills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need to start focusing on what’s due in their classes further out than “tomorrow”</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Get plenty of sleep – their bodies need to recover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Eat and drink sensibly – replace the calories burned with healthy stuff, not Doritos and Coke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Manage the initial soreness with hot showers, hot bath soaks, heating pads, and pain-relieving products such as Icy Hot,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Arnicare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Ben-Gay</a:t>
            </a:r>
          </a:p>
          <a:p>
            <a:pPr marL="171450" indent="-171450">
              <a:lnSpc>
                <a:spcPct val="90000"/>
              </a:lnSpc>
              <a:spcAft>
                <a:spcPts val="600"/>
              </a:spcAft>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29207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421737"/>
          </a:xfrm>
          <a:prstGeom prst="rect">
            <a:avLst/>
          </a:prstGeom>
        </p:spPr>
        <p:txBody>
          <a:bodyPr vert="horz" lIns="91440" tIns="45720" rIns="91440" bIns="45720" rtlCol="0" anchor="ctr">
            <a:noAutofit/>
          </a:bodyPr>
          <a:lstStyle/>
          <a:p>
            <a:pPr marL="0" marR="0">
              <a:lnSpc>
                <a:spcPts val="1500"/>
              </a:lnSpc>
              <a:spcBef>
                <a:spcPts val="0"/>
              </a:spcBef>
              <a:spcAft>
                <a:spcPts val="0"/>
              </a:spcAft>
            </a:pPr>
            <a:r>
              <a:rPr lang="en-US" sz="2400" b="1" dirty="0">
                <a:solidFill>
                  <a:srgbClr val="202124"/>
                </a:solidFill>
                <a:effectLst/>
                <a:ea typeface="Times New Roman" panose="02020603050405020304" pitchFamily="18" charset="0"/>
                <a:cs typeface="Calibri" panose="020F0502020204030204" pitchFamily="34" charset="0"/>
              </a:rPr>
              <a:t>Winter Conditioning FAQs</a:t>
            </a:r>
            <a:endParaRPr lang="en-US" sz="2400" b="1" dirty="0">
              <a:effectLst/>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202124"/>
                </a:solidFill>
                <a:effectLst/>
                <a:ea typeface="Times New Roman" panose="02020603050405020304" pitchFamily="18" charset="0"/>
                <a:cs typeface="Calibri" panose="020F0502020204030204" pitchFamily="34" charset="0"/>
              </a:rPr>
              <a:t> </a:t>
            </a:r>
            <a:endParaRPr lang="en-US" sz="1800" dirty="0">
              <a:effectLst/>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cs typeface="Times New Roman" panose="02020603050405020304" pitchFamily="18" charset="0"/>
              </a:rPr>
              <a:t>From your past experiences, were there kids who felt overwhelmed and dropped after winter conditioning?</a:t>
            </a:r>
          </a:p>
          <a:p>
            <a:pPr>
              <a:lnSpc>
                <a:spcPct val="107000"/>
              </a:lnSpc>
              <a:spcAft>
                <a:spcPts val="800"/>
              </a:spcAft>
            </a:pPr>
            <a:r>
              <a:rPr lang="en-US" dirty="0">
                <a:latin typeface="Calibri" panose="020F0502020204030204" pitchFamily="34" charset="0"/>
                <a:cs typeface="Times New Roman" panose="02020603050405020304" pitchFamily="18" charset="0"/>
              </a:rPr>
              <a:t>Generally, the kids who stick in there all through winter conditioning stay on for spring. There have been a few kids drop out of winter conditioning, but very few, and they usually drop out after the first few weeks. Those who do drop out usually do so because they find that it’s not for them rather than because they feel overwhelmed. I’m not sure we’ve had anyone leave because they feel overwhelmed, at least not that they’ve told us.</a:t>
            </a:r>
          </a:p>
          <a:p>
            <a:pPr>
              <a:lnSpc>
                <a:spcPct val="107000"/>
              </a:lnSpc>
              <a:spcAft>
                <a:spcPts val="800"/>
              </a:spcAft>
            </a:pPr>
            <a:r>
              <a:rPr lang="en-US" dirty="0">
                <a:latin typeface="Calibri" panose="020F0502020204030204" pitchFamily="34" charset="0"/>
                <a:cs typeface="Times New Roman" panose="02020603050405020304" pitchFamily="18" charset="0"/>
              </a:rPr>
              <a:t> </a:t>
            </a:r>
          </a:p>
          <a:p>
            <a:pPr>
              <a:lnSpc>
                <a:spcPct val="107000"/>
              </a:lnSpc>
              <a:spcAft>
                <a:spcPts val="800"/>
              </a:spcAft>
            </a:pPr>
            <a:r>
              <a:rPr lang="en-US" b="1" dirty="0">
                <a:latin typeface="Calibri" panose="020F0502020204030204" pitchFamily="34" charset="0"/>
                <a:cs typeface="Times New Roman" panose="02020603050405020304" pitchFamily="18" charset="0"/>
              </a:rPr>
              <a:t>Are the coaches at winter conditioning?</a:t>
            </a:r>
          </a:p>
          <a:p>
            <a:pPr>
              <a:lnSpc>
                <a:spcPct val="107000"/>
              </a:lnSpc>
              <a:spcAft>
                <a:spcPts val="800"/>
              </a:spcAft>
            </a:pPr>
            <a:r>
              <a:rPr lang="en-US" dirty="0">
                <a:latin typeface="Calibri" panose="020F0502020204030204" pitchFamily="34" charset="0"/>
                <a:cs typeface="Times New Roman" panose="02020603050405020304" pitchFamily="18" charset="0"/>
              </a:rPr>
              <a:t>Yes, the coaches run the winter conditioning practices</a:t>
            </a:r>
          </a:p>
          <a:p>
            <a:pPr>
              <a:lnSpc>
                <a:spcPct val="107000"/>
              </a:lnSpc>
              <a:spcAft>
                <a:spcPts val="800"/>
              </a:spcAft>
            </a:pPr>
            <a:r>
              <a:rPr lang="en-US" dirty="0">
                <a:latin typeface="Calibri" panose="020F0502020204030204" pitchFamily="34" charset="0"/>
                <a:cs typeface="Times New Roman" panose="02020603050405020304" pitchFamily="18" charset="0"/>
              </a:rPr>
              <a:t>  </a:t>
            </a:r>
          </a:p>
          <a:p>
            <a:pPr>
              <a:lnSpc>
                <a:spcPct val="107000"/>
              </a:lnSpc>
              <a:spcAft>
                <a:spcPts val="800"/>
              </a:spcAft>
            </a:pPr>
            <a:r>
              <a:rPr lang="en-US" b="1" dirty="0">
                <a:latin typeface="Calibri" panose="020F0502020204030204" pitchFamily="34" charset="0"/>
                <a:cs typeface="Times New Roman" panose="02020603050405020304" pitchFamily="18" charset="0"/>
              </a:rPr>
              <a:t>Where will winter conditioning be held?</a:t>
            </a:r>
          </a:p>
          <a:p>
            <a:pPr>
              <a:lnSpc>
                <a:spcPct val="107000"/>
              </a:lnSpc>
              <a:spcAft>
                <a:spcPts val="800"/>
              </a:spcAft>
            </a:pPr>
            <a:r>
              <a:rPr lang="en-US" dirty="0">
                <a:latin typeface="Calibri" panose="020F0502020204030204" pitchFamily="34" charset="0"/>
                <a:cs typeface="Times New Roman" panose="02020603050405020304" pitchFamily="18" charset="0"/>
              </a:rPr>
              <a:t>At Langley, either in the Science Hall or outside in the bus loop. The kids have asked to practice outside if the weather is nice. If they will be warm enough in long-sleeved shirts and long pants, they’ll be outside. If it’s colder than that, they’ll be inside. They won’t be outside in parkas or heavy jackets. </a:t>
            </a:r>
          </a:p>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178429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4D3E35AA-2BBE-4A97-8AD5-ED21FA5B32EA}"/>
              </a:ext>
            </a:extLst>
          </p:cNvPr>
          <p:cNvSpPr txBox="1"/>
          <p:nvPr/>
        </p:nvSpPr>
        <p:spPr>
          <a:xfrm>
            <a:off x="294680" y="728089"/>
            <a:ext cx="8657772" cy="3231654"/>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Uniforms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Uniforms will be ordered in early December</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Uniform delivery will take 8-10 weeks from order date, so in mid February</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We will give you more details on ordering as we get closer</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You will need to order your uniform before the season begins</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Your child MUST have a uniform to race </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Uniforms comprise the uniform, a hat/visor, and a tech shirt</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Uniforms cost $175 last year; we do not anticipate an increase</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Another reason to register early!</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person, sport, track and field&#10;&#10;Description automatically generated">
            <a:extLst>
              <a:ext uri="{FF2B5EF4-FFF2-40B4-BE49-F238E27FC236}">
                <a16:creationId xmlns:a16="http://schemas.microsoft.com/office/drawing/2014/main" id="{9DF8C8C1-68A9-802C-704E-90FE9CFB1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85" y="3977780"/>
            <a:ext cx="1620940" cy="2451177"/>
          </a:xfrm>
          <a:prstGeom prst="rect">
            <a:avLst/>
          </a:prstGeom>
        </p:spPr>
      </p:pic>
      <p:pic>
        <p:nvPicPr>
          <p:cNvPr id="8" name="Picture 7">
            <a:extLst>
              <a:ext uri="{FF2B5EF4-FFF2-40B4-BE49-F238E27FC236}">
                <a16:creationId xmlns:a16="http://schemas.microsoft.com/office/drawing/2014/main" id="{60E6DFD4-1B74-FD20-473B-BCC9CA51F19F}"/>
              </a:ext>
            </a:extLst>
          </p:cNvPr>
          <p:cNvPicPr>
            <a:picLocks noChangeAspect="1"/>
          </p:cNvPicPr>
          <p:nvPr/>
        </p:nvPicPr>
        <p:blipFill>
          <a:blip r:embed="rId5"/>
          <a:stretch>
            <a:fillRect/>
          </a:stretch>
        </p:blipFill>
        <p:spPr>
          <a:xfrm>
            <a:off x="2423299" y="3959743"/>
            <a:ext cx="1564084" cy="2451177"/>
          </a:xfrm>
          <a:prstGeom prst="rect">
            <a:avLst/>
          </a:prstGeom>
        </p:spPr>
      </p:pic>
      <p:pic>
        <p:nvPicPr>
          <p:cNvPr id="11" name="Picture 10" descr="A person in a black tank top&#10;&#10;Description automatically generated with low confidence">
            <a:extLst>
              <a:ext uri="{FF2B5EF4-FFF2-40B4-BE49-F238E27FC236}">
                <a16:creationId xmlns:a16="http://schemas.microsoft.com/office/drawing/2014/main" id="{40FE470A-27F7-C8FC-C656-B6E567795F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9438" y="3975539"/>
            <a:ext cx="1851775" cy="2469033"/>
          </a:xfrm>
          <a:prstGeom prst="rect">
            <a:avLst/>
          </a:prstGeom>
        </p:spPr>
      </p:pic>
      <p:pic>
        <p:nvPicPr>
          <p:cNvPr id="14" name="Picture 13">
            <a:extLst>
              <a:ext uri="{FF2B5EF4-FFF2-40B4-BE49-F238E27FC236}">
                <a16:creationId xmlns:a16="http://schemas.microsoft.com/office/drawing/2014/main" id="{9A988189-C526-D3E1-5A0E-A28A1417B7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7731" y="3975539"/>
            <a:ext cx="1535290" cy="2469034"/>
          </a:xfrm>
          <a:prstGeom prst="rect">
            <a:avLst/>
          </a:prstGeom>
        </p:spPr>
      </p:pic>
    </p:spTree>
    <p:extLst>
      <p:ext uri="{BB962C8B-B14F-4D97-AF65-F5344CB8AC3E}">
        <p14:creationId xmlns:p14="http://schemas.microsoft.com/office/powerpoint/2010/main" val="248718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4D3E35AA-2BBE-4A97-8AD5-ED21FA5B32EA}"/>
              </a:ext>
            </a:extLst>
          </p:cNvPr>
          <p:cNvSpPr txBox="1"/>
          <p:nvPr/>
        </p:nvSpPr>
        <p:spPr>
          <a:xfrm>
            <a:off x="294680" y="728089"/>
            <a:ext cx="8657772" cy="511242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Registration FAQs So Far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 feel like I’ve registered over and over. How do I know if I’m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three different sites where you need to register: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LHS Activities – if you’ve already created an account for a different activity, you still need to register for crew with LHS. Pick “spring” and “crew.” </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SportsEngine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you rowed last year, or did Learn to Row, you already have an account, but still need to register for this season.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 Rowing – your child must be a member to participate in the regattas and membership must be renewed every year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get lists of who has registered from all three places (at different times). We compare those lists to see who has </a:t>
            </a:r>
            <a:r>
              <a:rPr lang="en-US" dirty="0">
                <a:latin typeface="Calibri" panose="020F0502020204030204" pitchFamily="34" charset="0"/>
                <a:ea typeface="Calibri" panose="020F0502020204030204" pitchFamily="34" charset="0"/>
                <a:cs typeface="Times New Roman" panose="02020603050405020304" pitchFamily="18" charset="0"/>
              </a:rPr>
              <a:t>checked all the boxes and who still has some things outstanding.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LHS registration puts you on the list of people who want to participate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it does NOT actually get your child on the team. You must register through </a:t>
            </a: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both LHS AND </a:t>
            </a:r>
            <a:r>
              <a:rPr lang="en-US" sz="1800" b="1" i="1" u="sng" dirty="0" err="1">
                <a:effectLst/>
                <a:latin typeface="Calibri" panose="020F0502020204030204" pitchFamily="34" charset="0"/>
                <a:ea typeface="Calibri" panose="020F0502020204030204" pitchFamily="34" charset="0"/>
                <a:cs typeface="Times New Roman" panose="02020603050405020304" pitchFamily="18" charset="0"/>
              </a:rPr>
              <a:t>SportsEngine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to get your child on the roster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child must join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USRowing</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to race.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5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4D3E35AA-2BBE-4A97-8AD5-ED21FA5B32EA}"/>
              </a:ext>
            </a:extLst>
          </p:cNvPr>
          <p:cNvSpPr txBox="1"/>
          <p:nvPr/>
        </p:nvSpPr>
        <p:spPr>
          <a:xfrm>
            <a:off x="257628" y="512253"/>
            <a:ext cx="8657772" cy="3693319"/>
          </a:xfrm>
          <a:prstGeom prst="rect">
            <a:avLst/>
          </a:prstGeom>
          <a:noFill/>
        </p:spPr>
        <p:txBody>
          <a:bodyPr wrap="square" rtlCol="0">
            <a:spAutoFit/>
          </a:bodyPr>
          <a:lstStyle/>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When does registration 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hold registration open until spring training, and we always get people joining during winter conditioning. That said, your child cannot begin training – spring or winter – until they have registered both with LHS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SportsEngine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How do I register for winter conditioning? I don’t see it on the LHS 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Winter conditioning is actually an off-season training activity rather than a winter sport, so it’s not on the LHS site. Just register for “boys crew” or “girls crew” under “spring” sports. That will get you LHS’s green light to begin winter conditioning.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Where do I send the physical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LHS gets this, not the Booster Club. Send it to Beth Longo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eelongo@fpcs.edu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81223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19912</TotalTime>
  <Words>3174</Words>
  <Application>Microsoft Office PowerPoint</Application>
  <PresentationFormat>Widescreen</PresentationFormat>
  <Paragraphs>204</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Lucida Sans Typewriter</vt:lpstr>
      <vt:lpstr>Roboto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Davenport</dc:creator>
  <cp:lastModifiedBy>Suzanne Davenport</cp:lastModifiedBy>
  <cp:revision>42</cp:revision>
  <cp:lastPrinted>2021-10-14T13:03:57Z</cp:lastPrinted>
  <dcterms:created xsi:type="dcterms:W3CDTF">2021-08-25T17:30:07Z</dcterms:created>
  <dcterms:modified xsi:type="dcterms:W3CDTF">2023-01-21T15:18:10Z</dcterms:modified>
</cp:coreProperties>
</file>