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66" r:id="rId4"/>
    <p:sldId id="267" r:id="rId5"/>
    <p:sldId id="258" r:id="rId6"/>
    <p:sldId id="261" r:id="rId7"/>
    <p:sldId id="262" r:id="rId8"/>
    <p:sldId id="25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F6F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75" autoAdjust="0"/>
    <p:restoredTop sz="94660"/>
  </p:normalViewPr>
  <p:slideViewPr>
    <p:cSldViewPr snapToGrid="0">
      <p:cViewPr varScale="1">
        <p:scale>
          <a:sx n="67" d="100"/>
          <a:sy n="67" d="100"/>
        </p:scale>
        <p:origin x="56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DADD8-6372-467F-881A-2A3E0D46033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01D1BD9-8082-4039-958F-221CF40FD2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F853826-8007-4ECD-B412-916981B67966}"/>
              </a:ext>
            </a:extLst>
          </p:cNvPr>
          <p:cNvSpPr>
            <a:spLocks noGrp="1"/>
          </p:cNvSpPr>
          <p:nvPr>
            <p:ph type="dt" sz="half" idx="10"/>
          </p:nvPr>
        </p:nvSpPr>
        <p:spPr/>
        <p:txBody>
          <a:bodyPr/>
          <a:lstStyle/>
          <a:p>
            <a:fld id="{274A816C-879E-4A3A-85B0-49F8997A24AB}" type="datetimeFigureOut">
              <a:rPr lang="en-US" smtClean="0"/>
              <a:t>12/11/2020</a:t>
            </a:fld>
            <a:endParaRPr lang="en-US"/>
          </a:p>
        </p:txBody>
      </p:sp>
      <p:sp>
        <p:nvSpPr>
          <p:cNvPr id="5" name="Footer Placeholder 4">
            <a:extLst>
              <a:ext uri="{FF2B5EF4-FFF2-40B4-BE49-F238E27FC236}">
                <a16:creationId xmlns:a16="http://schemas.microsoft.com/office/drawing/2014/main" id="{7381D352-5C53-4C8D-8832-A4A5814E4F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A0DE0D5-92F1-46AE-B524-752BEC0A3E6F}"/>
              </a:ext>
            </a:extLst>
          </p:cNvPr>
          <p:cNvSpPr>
            <a:spLocks noGrp="1"/>
          </p:cNvSpPr>
          <p:nvPr>
            <p:ph type="sldNum" sz="quarter" idx="12"/>
          </p:nvPr>
        </p:nvSpPr>
        <p:spPr/>
        <p:txBody>
          <a:bodyPr/>
          <a:lstStyle/>
          <a:p>
            <a:fld id="{ED272E7B-7D58-4240-80A0-42912BF5543A}" type="slidenum">
              <a:rPr lang="en-US" smtClean="0"/>
              <a:t>‹#›</a:t>
            </a:fld>
            <a:endParaRPr lang="en-US"/>
          </a:p>
        </p:txBody>
      </p:sp>
    </p:spTree>
    <p:extLst>
      <p:ext uri="{BB962C8B-B14F-4D97-AF65-F5344CB8AC3E}">
        <p14:creationId xmlns:p14="http://schemas.microsoft.com/office/powerpoint/2010/main" val="919810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A1C891-3761-4A8E-9772-FE0AFB966CB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2C09CE3-B809-4D29-8A27-446983C626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A53320A-B1A3-40F0-B82E-0774A52A07D7}"/>
              </a:ext>
            </a:extLst>
          </p:cNvPr>
          <p:cNvSpPr>
            <a:spLocks noGrp="1"/>
          </p:cNvSpPr>
          <p:nvPr>
            <p:ph type="dt" sz="half" idx="10"/>
          </p:nvPr>
        </p:nvSpPr>
        <p:spPr/>
        <p:txBody>
          <a:bodyPr/>
          <a:lstStyle/>
          <a:p>
            <a:fld id="{274A816C-879E-4A3A-85B0-49F8997A24AB}" type="datetimeFigureOut">
              <a:rPr lang="en-US" smtClean="0"/>
              <a:t>12/11/2020</a:t>
            </a:fld>
            <a:endParaRPr lang="en-US"/>
          </a:p>
        </p:txBody>
      </p:sp>
      <p:sp>
        <p:nvSpPr>
          <p:cNvPr id="5" name="Footer Placeholder 4">
            <a:extLst>
              <a:ext uri="{FF2B5EF4-FFF2-40B4-BE49-F238E27FC236}">
                <a16:creationId xmlns:a16="http://schemas.microsoft.com/office/drawing/2014/main" id="{776A4A3C-867B-42BA-A1F9-C7ADBA1FAE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528D9B-D163-4F50-849A-77AD6BDBA5C3}"/>
              </a:ext>
            </a:extLst>
          </p:cNvPr>
          <p:cNvSpPr>
            <a:spLocks noGrp="1"/>
          </p:cNvSpPr>
          <p:nvPr>
            <p:ph type="sldNum" sz="quarter" idx="12"/>
          </p:nvPr>
        </p:nvSpPr>
        <p:spPr/>
        <p:txBody>
          <a:bodyPr/>
          <a:lstStyle/>
          <a:p>
            <a:fld id="{ED272E7B-7D58-4240-80A0-42912BF5543A}" type="slidenum">
              <a:rPr lang="en-US" smtClean="0"/>
              <a:t>‹#›</a:t>
            </a:fld>
            <a:endParaRPr lang="en-US"/>
          </a:p>
        </p:txBody>
      </p:sp>
    </p:spTree>
    <p:extLst>
      <p:ext uri="{BB962C8B-B14F-4D97-AF65-F5344CB8AC3E}">
        <p14:creationId xmlns:p14="http://schemas.microsoft.com/office/powerpoint/2010/main" val="39780301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7AF8D-E415-4CE0-9916-53DDCC1DB6E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F9BBAA8-2BEF-4297-8D70-B28B934EF63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E9E7931-E5DA-4C02-B1C7-5C53FCBD4FE5}"/>
              </a:ext>
            </a:extLst>
          </p:cNvPr>
          <p:cNvSpPr>
            <a:spLocks noGrp="1"/>
          </p:cNvSpPr>
          <p:nvPr>
            <p:ph type="dt" sz="half" idx="10"/>
          </p:nvPr>
        </p:nvSpPr>
        <p:spPr/>
        <p:txBody>
          <a:bodyPr/>
          <a:lstStyle/>
          <a:p>
            <a:fld id="{274A816C-879E-4A3A-85B0-49F8997A24AB}" type="datetimeFigureOut">
              <a:rPr lang="en-US" smtClean="0"/>
              <a:t>12/11/2020</a:t>
            </a:fld>
            <a:endParaRPr lang="en-US"/>
          </a:p>
        </p:txBody>
      </p:sp>
      <p:sp>
        <p:nvSpPr>
          <p:cNvPr id="5" name="Footer Placeholder 4">
            <a:extLst>
              <a:ext uri="{FF2B5EF4-FFF2-40B4-BE49-F238E27FC236}">
                <a16:creationId xmlns:a16="http://schemas.microsoft.com/office/drawing/2014/main" id="{A33FD0E6-E106-4D15-9C75-0A8723CDAA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23A6D8-2918-4E92-9F68-BF2D35349FCB}"/>
              </a:ext>
            </a:extLst>
          </p:cNvPr>
          <p:cNvSpPr>
            <a:spLocks noGrp="1"/>
          </p:cNvSpPr>
          <p:nvPr>
            <p:ph type="sldNum" sz="quarter" idx="12"/>
          </p:nvPr>
        </p:nvSpPr>
        <p:spPr/>
        <p:txBody>
          <a:bodyPr/>
          <a:lstStyle/>
          <a:p>
            <a:fld id="{ED272E7B-7D58-4240-80A0-42912BF5543A}" type="slidenum">
              <a:rPr lang="en-US" smtClean="0"/>
              <a:t>‹#›</a:t>
            </a:fld>
            <a:endParaRPr lang="en-US"/>
          </a:p>
        </p:txBody>
      </p:sp>
    </p:spTree>
    <p:extLst>
      <p:ext uri="{BB962C8B-B14F-4D97-AF65-F5344CB8AC3E}">
        <p14:creationId xmlns:p14="http://schemas.microsoft.com/office/powerpoint/2010/main" val="3787225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35370-72A7-4516-891E-5A192CEC854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B944C03-7D3D-4B6B-8098-A551E4AD932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668F0B-C035-4871-8695-DF79DD2510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74AC386-2697-4CD9-9CF7-FCB1F1B899A9}"/>
              </a:ext>
            </a:extLst>
          </p:cNvPr>
          <p:cNvSpPr>
            <a:spLocks noGrp="1"/>
          </p:cNvSpPr>
          <p:nvPr>
            <p:ph type="dt" sz="half" idx="10"/>
          </p:nvPr>
        </p:nvSpPr>
        <p:spPr/>
        <p:txBody>
          <a:bodyPr/>
          <a:lstStyle/>
          <a:p>
            <a:fld id="{274A816C-879E-4A3A-85B0-49F8997A24AB}" type="datetimeFigureOut">
              <a:rPr lang="en-US" smtClean="0"/>
              <a:t>12/11/2020</a:t>
            </a:fld>
            <a:endParaRPr lang="en-US"/>
          </a:p>
        </p:txBody>
      </p:sp>
      <p:sp>
        <p:nvSpPr>
          <p:cNvPr id="6" name="Footer Placeholder 5">
            <a:extLst>
              <a:ext uri="{FF2B5EF4-FFF2-40B4-BE49-F238E27FC236}">
                <a16:creationId xmlns:a16="http://schemas.microsoft.com/office/drawing/2014/main" id="{CB671FE9-931E-4347-B1B5-F1C2F283EB9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A92747-CF6A-48A0-9C7F-E66542CF87CD}"/>
              </a:ext>
            </a:extLst>
          </p:cNvPr>
          <p:cNvSpPr>
            <a:spLocks noGrp="1"/>
          </p:cNvSpPr>
          <p:nvPr>
            <p:ph type="sldNum" sz="quarter" idx="12"/>
          </p:nvPr>
        </p:nvSpPr>
        <p:spPr/>
        <p:txBody>
          <a:bodyPr/>
          <a:lstStyle/>
          <a:p>
            <a:fld id="{ED272E7B-7D58-4240-80A0-42912BF5543A}" type="slidenum">
              <a:rPr lang="en-US" smtClean="0"/>
              <a:t>‹#›</a:t>
            </a:fld>
            <a:endParaRPr lang="en-US"/>
          </a:p>
        </p:txBody>
      </p:sp>
    </p:spTree>
    <p:extLst>
      <p:ext uri="{BB962C8B-B14F-4D97-AF65-F5344CB8AC3E}">
        <p14:creationId xmlns:p14="http://schemas.microsoft.com/office/powerpoint/2010/main" val="19018887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C4E2C-23A3-4D46-A125-091F4690CAB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C38A379-6A0E-4897-85F3-4EBCF560C4D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A8BD86-9A0B-423C-92BA-079D37118E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E2F844C-E12A-4C07-A22E-E3575E9733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0DF3943-A464-4D8A-AAC5-4F08A1E7D4A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9D6EC8E-FB50-4A4F-AA5A-D34B361F1F58}"/>
              </a:ext>
            </a:extLst>
          </p:cNvPr>
          <p:cNvSpPr>
            <a:spLocks noGrp="1"/>
          </p:cNvSpPr>
          <p:nvPr>
            <p:ph type="dt" sz="half" idx="10"/>
          </p:nvPr>
        </p:nvSpPr>
        <p:spPr/>
        <p:txBody>
          <a:bodyPr/>
          <a:lstStyle/>
          <a:p>
            <a:fld id="{274A816C-879E-4A3A-85B0-49F8997A24AB}" type="datetimeFigureOut">
              <a:rPr lang="en-US" smtClean="0"/>
              <a:t>12/11/2020</a:t>
            </a:fld>
            <a:endParaRPr lang="en-US"/>
          </a:p>
        </p:txBody>
      </p:sp>
      <p:sp>
        <p:nvSpPr>
          <p:cNvPr id="8" name="Footer Placeholder 7">
            <a:extLst>
              <a:ext uri="{FF2B5EF4-FFF2-40B4-BE49-F238E27FC236}">
                <a16:creationId xmlns:a16="http://schemas.microsoft.com/office/drawing/2014/main" id="{EA08F479-DAD5-4AB2-89CC-B0030E6B6D3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D92A527-D0B3-4822-8BA2-379405E1A0CA}"/>
              </a:ext>
            </a:extLst>
          </p:cNvPr>
          <p:cNvSpPr>
            <a:spLocks noGrp="1"/>
          </p:cNvSpPr>
          <p:nvPr>
            <p:ph type="sldNum" sz="quarter" idx="12"/>
          </p:nvPr>
        </p:nvSpPr>
        <p:spPr/>
        <p:txBody>
          <a:bodyPr/>
          <a:lstStyle/>
          <a:p>
            <a:fld id="{ED272E7B-7D58-4240-80A0-42912BF5543A}" type="slidenum">
              <a:rPr lang="en-US" smtClean="0"/>
              <a:t>‹#›</a:t>
            </a:fld>
            <a:endParaRPr lang="en-US"/>
          </a:p>
        </p:txBody>
      </p:sp>
    </p:spTree>
    <p:extLst>
      <p:ext uri="{BB962C8B-B14F-4D97-AF65-F5344CB8AC3E}">
        <p14:creationId xmlns:p14="http://schemas.microsoft.com/office/powerpoint/2010/main" val="4180050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F649F-F774-4636-B1C9-4EC4CED59C7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57D0314-C05A-4999-8887-FAAE72BFE016}"/>
              </a:ext>
            </a:extLst>
          </p:cNvPr>
          <p:cNvSpPr>
            <a:spLocks noGrp="1"/>
          </p:cNvSpPr>
          <p:nvPr>
            <p:ph type="dt" sz="half" idx="10"/>
          </p:nvPr>
        </p:nvSpPr>
        <p:spPr/>
        <p:txBody>
          <a:bodyPr/>
          <a:lstStyle/>
          <a:p>
            <a:fld id="{274A816C-879E-4A3A-85B0-49F8997A24AB}" type="datetimeFigureOut">
              <a:rPr lang="en-US" smtClean="0"/>
              <a:t>12/11/2020</a:t>
            </a:fld>
            <a:endParaRPr lang="en-US"/>
          </a:p>
        </p:txBody>
      </p:sp>
      <p:sp>
        <p:nvSpPr>
          <p:cNvPr id="4" name="Footer Placeholder 3">
            <a:extLst>
              <a:ext uri="{FF2B5EF4-FFF2-40B4-BE49-F238E27FC236}">
                <a16:creationId xmlns:a16="http://schemas.microsoft.com/office/drawing/2014/main" id="{5C09BE47-752F-4A24-AA8D-E07E0E402F4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2D75A07-64BE-4744-AF4E-166B46B05ACA}"/>
              </a:ext>
            </a:extLst>
          </p:cNvPr>
          <p:cNvSpPr>
            <a:spLocks noGrp="1"/>
          </p:cNvSpPr>
          <p:nvPr>
            <p:ph type="sldNum" sz="quarter" idx="12"/>
          </p:nvPr>
        </p:nvSpPr>
        <p:spPr/>
        <p:txBody>
          <a:bodyPr/>
          <a:lstStyle/>
          <a:p>
            <a:fld id="{ED272E7B-7D58-4240-80A0-42912BF5543A}" type="slidenum">
              <a:rPr lang="en-US" smtClean="0"/>
              <a:t>‹#›</a:t>
            </a:fld>
            <a:endParaRPr lang="en-US"/>
          </a:p>
        </p:txBody>
      </p:sp>
    </p:spTree>
    <p:extLst>
      <p:ext uri="{BB962C8B-B14F-4D97-AF65-F5344CB8AC3E}">
        <p14:creationId xmlns:p14="http://schemas.microsoft.com/office/powerpoint/2010/main" val="184268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5709F6-A30E-47F0-9B7B-EE3193732044}"/>
              </a:ext>
            </a:extLst>
          </p:cNvPr>
          <p:cNvSpPr>
            <a:spLocks noGrp="1"/>
          </p:cNvSpPr>
          <p:nvPr>
            <p:ph type="dt" sz="half" idx="10"/>
          </p:nvPr>
        </p:nvSpPr>
        <p:spPr/>
        <p:txBody>
          <a:bodyPr/>
          <a:lstStyle/>
          <a:p>
            <a:fld id="{274A816C-879E-4A3A-85B0-49F8997A24AB}" type="datetimeFigureOut">
              <a:rPr lang="en-US" smtClean="0"/>
              <a:t>12/11/2020</a:t>
            </a:fld>
            <a:endParaRPr lang="en-US"/>
          </a:p>
        </p:txBody>
      </p:sp>
      <p:sp>
        <p:nvSpPr>
          <p:cNvPr id="3" name="Footer Placeholder 2">
            <a:extLst>
              <a:ext uri="{FF2B5EF4-FFF2-40B4-BE49-F238E27FC236}">
                <a16:creationId xmlns:a16="http://schemas.microsoft.com/office/drawing/2014/main" id="{8C4B89A7-3F6B-4F4C-B1F8-44D0CDA972D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73FF785-B156-4F99-9C90-01AE8D0983D3}"/>
              </a:ext>
            </a:extLst>
          </p:cNvPr>
          <p:cNvSpPr>
            <a:spLocks noGrp="1"/>
          </p:cNvSpPr>
          <p:nvPr>
            <p:ph type="sldNum" sz="quarter" idx="12"/>
          </p:nvPr>
        </p:nvSpPr>
        <p:spPr/>
        <p:txBody>
          <a:bodyPr/>
          <a:lstStyle/>
          <a:p>
            <a:fld id="{ED272E7B-7D58-4240-80A0-42912BF5543A}" type="slidenum">
              <a:rPr lang="en-US" smtClean="0"/>
              <a:t>‹#›</a:t>
            </a:fld>
            <a:endParaRPr lang="en-US"/>
          </a:p>
        </p:txBody>
      </p:sp>
    </p:spTree>
    <p:extLst>
      <p:ext uri="{BB962C8B-B14F-4D97-AF65-F5344CB8AC3E}">
        <p14:creationId xmlns:p14="http://schemas.microsoft.com/office/powerpoint/2010/main" val="761518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D6018E-8C63-47F2-BFF7-E872F00DAD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BBD247B6-0BB2-476C-9CD2-50455AF3572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ECC5F41-0B35-440B-BB5E-9EF896FAC1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5FF97D-5477-49E7-93CE-C989257AA672}"/>
              </a:ext>
            </a:extLst>
          </p:cNvPr>
          <p:cNvSpPr>
            <a:spLocks noGrp="1"/>
          </p:cNvSpPr>
          <p:nvPr>
            <p:ph type="dt" sz="half" idx="10"/>
          </p:nvPr>
        </p:nvSpPr>
        <p:spPr/>
        <p:txBody>
          <a:bodyPr/>
          <a:lstStyle/>
          <a:p>
            <a:fld id="{274A816C-879E-4A3A-85B0-49F8997A24AB}" type="datetimeFigureOut">
              <a:rPr lang="en-US" smtClean="0"/>
              <a:t>12/11/2020</a:t>
            </a:fld>
            <a:endParaRPr lang="en-US"/>
          </a:p>
        </p:txBody>
      </p:sp>
      <p:sp>
        <p:nvSpPr>
          <p:cNvPr id="6" name="Footer Placeholder 5">
            <a:extLst>
              <a:ext uri="{FF2B5EF4-FFF2-40B4-BE49-F238E27FC236}">
                <a16:creationId xmlns:a16="http://schemas.microsoft.com/office/drawing/2014/main" id="{5297E7C1-D615-4544-B8F9-3532C058A51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CDB2A33-A3DD-4C56-8C4E-36C089241BC0}"/>
              </a:ext>
            </a:extLst>
          </p:cNvPr>
          <p:cNvSpPr>
            <a:spLocks noGrp="1"/>
          </p:cNvSpPr>
          <p:nvPr>
            <p:ph type="sldNum" sz="quarter" idx="12"/>
          </p:nvPr>
        </p:nvSpPr>
        <p:spPr/>
        <p:txBody>
          <a:bodyPr/>
          <a:lstStyle/>
          <a:p>
            <a:fld id="{ED272E7B-7D58-4240-80A0-42912BF5543A}" type="slidenum">
              <a:rPr lang="en-US" smtClean="0"/>
              <a:t>‹#›</a:t>
            </a:fld>
            <a:endParaRPr lang="en-US"/>
          </a:p>
        </p:txBody>
      </p:sp>
    </p:spTree>
    <p:extLst>
      <p:ext uri="{BB962C8B-B14F-4D97-AF65-F5344CB8AC3E}">
        <p14:creationId xmlns:p14="http://schemas.microsoft.com/office/powerpoint/2010/main" val="3929405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0CEEF-474A-4A38-A7EB-6B198DDC5B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B4F9B45-B0B9-47FC-BD67-2DD77A378F1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95106B0-91F0-40D2-B615-440E63875D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4A4734-EE2D-432B-9580-1E89CF481028}"/>
              </a:ext>
            </a:extLst>
          </p:cNvPr>
          <p:cNvSpPr>
            <a:spLocks noGrp="1"/>
          </p:cNvSpPr>
          <p:nvPr>
            <p:ph type="dt" sz="half" idx="10"/>
          </p:nvPr>
        </p:nvSpPr>
        <p:spPr/>
        <p:txBody>
          <a:bodyPr/>
          <a:lstStyle/>
          <a:p>
            <a:fld id="{274A816C-879E-4A3A-85B0-49F8997A24AB}" type="datetimeFigureOut">
              <a:rPr lang="en-US" smtClean="0"/>
              <a:t>12/11/2020</a:t>
            </a:fld>
            <a:endParaRPr lang="en-US"/>
          </a:p>
        </p:txBody>
      </p:sp>
      <p:sp>
        <p:nvSpPr>
          <p:cNvPr id="6" name="Footer Placeholder 5">
            <a:extLst>
              <a:ext uri="{FF2B5EF4-FFF2-40B4-BE49-F238E27FC236}">
                <a16:creationId xmlns:a16="http://schemas.microsoft.com/office/drawing/2014/main" id="{14CAB175-2112-481D-8452-1B497857ED4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000478-B114-4887-A160-8301A83284D4}"/>
              </a:ext>
            </a:extLst>
          </p:cNvPr>
          <p:cNvSpPr>
            <a:spLocks noGrp="1"/>
          </p:cNvSpPr>
          <p:nvPr>
            <p:ph type="sldNum" sz="quarter" idx="12"/>
          </p:nvPr>
        </p:nvSpPr>
        <p:spPr/>
        <p:txBody>
          <a:bodyPr/>
          <a:lstStyle/>
          <a:p>
            <a:fld id="{ED272E7B-7D58-4240-80A0-42912BF5543A}" type="slidenum">
              <a:rPr lang="en-US" smtClean="0"/>
              <a:t>‹#›</a:t>
            </a:fld>
            <a:endParaRPr lang="en-US"/>
          </a:p>
        </p:txBody>
      </p:sp>
    </p:spTree>
    <p:extLst>
      <p:ext uri="{BB962C8B-B14F-4D97-AF65-F5344CB8AC3E}">
        <p14:creationId xmlns:p14="http://schemas.microsoft.com/office/powerpoint/2010/main" val="3316816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93098C-1B5A-42A9-833D-CF15C24A36E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22FD599-46E9-4306-8887-05BF6F32D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B7D54F-C634-4F07-91EC-4354393FA609}"/>
              </a:ext>
            </a:extLst>
          </p:cNvPr>
          <p:cNvSpPr>
            <a:spLocks noGrp="1"/>
          </p:cNvSpPr>
          <p:nvPr>
            <p:ph type="dt" sz="half" idx="10"/>
          </p:nvPr>
        </p:nvSpPr>
        <p:spPr/>
        <p:txBody>
          <a:bodyPr/>
          <a:lstStyle/>
          <a:p>
            <a:fld id="{274A816C-879E-4A3A-85B0-49F8997A24AB}" type="datetimeFigureOut">
              <a:rPr lang="en-US" smtClean="0"/>
              <a:t>12/11/2020</a:t>
            </a:fld>
            <a:endParaRPr lang="en-US"/>
          </a:p>
        </p:txBody>
      </p:sp>
      <p:sp>
        <p:nvSpPr>
          <p:cNvPr id="5" name="Footer Placeholder 4">
            <a:extLst>
              <a:ext uri="{FF2B5EF4-FFF2-40B4-BE49-F238E27FC236}">
                <a16:creationId xmlns:a16="http://schemas.microsoft.com/office/drawing/2014/main" id="{11D0335F-94F2-4CF2-9161-A5F355B26E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59DD7D8-F2D1-4ABB-91C4-469CA44E15B1}"/>
              </a:ext>
            </a:extLst>
          </p:cNvPr>
          <p:cNvSpPr>
            <a:spLocks noGrp="1"/>
          </p:cNvSpPr>
          <p:nvPr>
            <p:ph type="sldNum" sz="quarter" idx="12"/>
          </p:nvPr>
        </p:nvSpPr>
        <p:spPr/>
        <p:txBody>
          <a:bodyPr/>
          <a:lstStyle/>
          <a:p>
            <a:fld id="{ED272E7B-7D58-4240-80A0-42912BF5543A}" type="slidenum">
              <a:rPr lang="en-US" smtClean="0"/>
              <a:t>‹#›</a:t>
            </a:fld>
            <a:endParaRPr lang="en-US"/>
          </a:p>
        </p:txBody>
      </p:sp>
    </p:spTree>
    <p:extLst>
      <p:ext uri="{BB962C8B-B14F-4D97-AF65-F5344CB8AC3E}">
        <p14:creationId xmlns:p14="http://schemas.microsoft.com/office/powerpoint/2010/main" val="39895797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2A95ED-0AC8-4D53-A91B-F9BE864919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A46658C-F7F3-4EA8-9D59-1A00F84216C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0D61E1-9945-4FA0-B4D8-9A895EBABA55}"/>
              </a:ext>
            </a:extLst>
          </p:cNvPr>
          <p:cNvSpPr>
            <a:spLocks noGrp="1"/>
          </p:cNvSpPr>
          <p:nvPr>
            <p:ph type="dt" sz="half" idx="10"/>
          </p:nvPr>
        </p:nvSpPr>
        <p:spPr/>
        <p:txBody>
          <a:bodyPr/>
          <a:lstStyle/>
          <a:p>
            <a:fld id="{274A816C-879E-4A3A-85B0-49F8997A24AB}" type="datetimeFigureOut">
              <a:rPr lang="en-US" smtClean="0"/>
              <a:t>12/11/2020</a:t>
            </a:fld>
            <a:endParaRPr lang="en-US"/>
          </a:p>
        </p:txBody>
      </p:sp>
      <p:sp>
        <p:nvSpPr>
          <p:cNvPr id="5" name="Footer Placeholder 4">
            <a:extLst>
              <a:ext uri="{FF2B5EF4-FFF2-40B4-BE49-F238E27FC236}">
                <a16:creationId xmlns:a16="http://schemas.microsoft.com/office/drawing/2014/main" id="{C8E64850-8792-448E-B29D-FF8004F5F9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A391E9-2FA5-4EC7-956F-BB3201557086}"/>
              </a:ext>
            </a:extLst>
          </p:cNvPr>
          <p:cNvSpPr>
            <a:spLocks noGrp="1"/>
          </p:cNvSpPr>
          <p:nvPr>
            <p:ph type="sldNum" sz="quarter" idx="12"/>
          </p:nvPr>
        </p:nvSpPr>
        <p:spPr/>
        <p:txBody>
          <a:bodyPr/>
          <a:lstStyle/>
          <a:p>
            <a:fld id="{ED272E7B-7D58-4240-80A0-42912BF5543A}" type="slidenum">
              <a:rPr lang="en-US" smtClean="0"/>
              <a:t>‹#›</a:t>
            </a:fld>
            <a:endParaRPr lang="en-US"/>
          </a:p>
        </p:txBody>
      </p:sp>
    </p:spTree>
    <p:extLst>
      <p:ext uri="{BB962C8B-B14F-4D97-AF65-F5344CB8AC3E}">
        <p14:creationId xmlns:p14="http://schemas.microsoft.com/office/powerpoint/2010/main" val="3435575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C6B737-DC36-4E1E-8DC5-B80A625736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229DD9A-A6E9-41C8-BF67-650186500F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7496DC7-4C65-4239-865C-F4BFC764793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4A816C-879E-4A3A-85B0-49F8997A24AB}" type="datetimeFigureOut">
              <a:rPr lang="en-US" smtClean="0"/>
              <a:t>12/11/2020</a:t>
            </a:fld>
            <a:endParaRPr lang="en-US"/>
          </a:p>
        </p:txBody>
      </p:sp>
      <p:sp>
        <p:nvSpPr>
          <p:cNvPr id="5" name="Footer Placeholder 4">
            <a:extLst>
              <a:ext uri="{FF2B5EF4-FFF2-40B4-BE49-F238E27FC236}">
                <a16:creationId xmlns:a16="http://schemas.microsoft.com/office/drawing/2014/main" id="{E1DE1359-02CF-43FD-8025-81F86AB6695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25E16FD-FFF3-4BD2-95ED-DEDCA59227F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272E7B-7D58-4240-80A0-42912BF5543A}" type="slidenum">
              <a:rPr lang="en-US" smtClean="0"/>
              <a:t>‹#›</a:t>
            </a:fld>
            <a:endParaRPr lang="en-US"/>
          </a:p>
        </p:txBody>
      </p:sp>
    </p:spTree>
    <p:extLst>
      <p:ext uri="{BB962C8B-B14F-4D97-AF65-F5344CB8AC3E}">
        <p14:creationId xmlns:p14="http://schemas.microsoft.com/office/powerpoint/2010/main" val="24367098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mailto:MSHSnurses@svsd410.org"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07A26-AC47-4F22-AE53-8DD2C614FCF3}"/>
              </a:ext>
            </a:extLst>
          </p:cNvPr>
          <p:cNvSpPr>
            <a:spLocks noGrp="1"/>
          </p:cNvSpPr>
          <p:nvPr>
            <p:ph type="ctrTitle"/>
          </p:nvPr>
        </p:nvSpPr>
        <p:spPr>
          <a:xfrm>
            <a:off x="1523999" y="1206051"/>
            <a:ext cx="9144000" cy="1969398"/>
          </a:xfrm>
        </p:spPr>
        <p:txBody>
          <a:bodyPr/>
          <a:lstStyle/>
          <a:p>
            <a:r>
              <a:rPr lang="en-US" dirty="0"/>
              <a:t>In person practice compliance</a:t>
            </a:r>
          </a:p>
        </p:txBody>
      </p:sp>
      <p:sp>
        <p:nvSpPr>
          <p:cNvPr id="4" name="TextBox 3">
            <a:extLst>
              <a:ext uri="{FF2B5EF4-FFF2-40B4-BE49-F238E27FC236}">
                <a16:creationId xmlns:a16="http://schemas.microsoft.com/office/drawing/2014/main" id="{3B420D7A-BB5B-4607-8BE4-D0921B6B6308}"/>
              </a:ext>
            </a:extLst>
          </p:cNvPr>
          <p:cNvSpPr txBox="1"/>
          <p:nvPr/>
        </p:nvSpPr>
        <p:spPr>
          <a:xfrm>
            <a:off x="4810422" y="3036221"/>
            <a:ext cx="2571153" cy="646331"/>
          </a:xfrm>
          <a:prstGeom prst="rect">
            <a:avLst/>
          </a:prstGeom>
          <a:noFill/>
        </p:spPr>
        <p:txBody>
          <a:bodyPr wrap="none" rtlCol="0">
            <a:spAutoFit/>
          </a:bodyPr>
          <a:lstStyle/>
          <a:p>
            <a:r>
              <a:rPr lang="en-US" dirty="0"/>
              <a:t>By: Amy McCrery RN-BSN</a:t>
            </a:r>
          </a:p>
          <a:p>
            <a:r>
              <a:rPr lang="en-US" dirty="0"/>
              <a:t>MSHS School Nurse</a:t>
            </a:r>
          </a:p>
        </p:txBody>
      </p:sp>
    </p:spTree>
    <p:extLst>
      <p:ext uri="{BB962C8B-B14F-4D97-AF65-F5344CB8AC3E}">
        <p14:creationId xmlns:p14="http://schemas.microsoft.com/office/powerpoint/2010/main" val="4284065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Graphical user interface, text, application&#10;&#10;Description automatically generated">
            <a:extLst>
              <a:ext uri="{FF2B5EF4-FFF2-40B4-BE49-F238E27FC236}">
                <a16:creationId xmlns:a16="http://schemas.microsoft.com/office/drawing/2014/main" id="{ED232A77-DB28-4D5E-BBF2-F68727504B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07" y="438150"/>
            <a:ext cx="12144985" cy="5981699"/>
          </a:xfrm>
          <a:prstGeom prst="rect">
            <a:avLst/>
          </a:prstGeom>
        </p:spPr>
      </p:pic>
    </p:spTree>
    <p:extLst>
      <p:ext uri="{BB962C8B-B14F-4D97-AF65-F5344CB8AC3E}">
        <p14:creationId xmlns:p14="http://schemas.microsoft.com/office/powerpoint/2010/main" val="2161219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B835615-7638-4214-9253-5963099B36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856" y="419100"/>
            <a:ext cx="11894288" cy="4514849"/>
          </a:xfrm>
          <a:prstGeom prst="rect">
            <a:avLst/>
          </a:prstGeom>
        </p:spPr>
      </p:pic>
      <p:sp>
        <p:nvSpPr>
          <p:cNvPr id="4" name="TextBox 3">
            <a:extLst>
              <a:ext uri="{FF2B5EF4-FFF2-40B4-BE49-F238E27FC236}">
                <a16:creationId xmlns:a16="http://schemas.microsoft.com/office/drawing/2014/main" id="{1B53F88F-E0A7-4ECF-8AB4-6F3B0B0DDFF2}"/>
              </a:ext>
            </a:extLst>
          </p:cNvPr>
          <p:cNvSpPr txBox="1"/>
          <p:nvPr/>
        </p:nvSpPr>
        <p:spPr>
          <a:xfrm>
            <a:off x="1190625" y="5248275"/>
            <a:ext cx="9629775" cy="646331"/>
          </a:xfrm>
          <a:prstGeom prst="rect">
            <a:avLst/>
          </a:prstGeom>
          <a:noFill/>
        </p:spPr>
        <p:txBody>
          <a:bodyPr wrap="square" rtlCol="0">
            <a:spAutoFit/>
          </a:bodyPr>
          <a:lstStyle/>
          <a:p>
            <a:r>
              <a:rPr lang="en-US" dirty="0"/>
              <a:t>One thing to note is you can be in close contact with an individual who is not yet showing symptoms but is in the 2 day infectious window prior to symptoms starting</a:t>
            </a:r>
          </a:p>
        </p:txBody>
      </p:sp>
    </p:spTree>
    <p:extLst>
      <p:ext uri="{BB962C8B-B14F-4D97-AF65-F5344CB8AC3E}">
        <p14:creationId xmlns:p14="http://schemas.microsoft.com/office/powerpoint/2010/main" val="1816500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1443AFC-FB8D-4B6E-B8DE-FB2FD22E133A}"/>
              </a:ext>
            </a:extLst>
          </p:cNvPr>
          <p:cNvSpPr/>
          <p:nvPr/>
        </p:nvSpPr>
        <p:spPr>
          <a:xfrm>
            <a:off x="990599" y="426124"/>
            <a:ext cx="10582275" cy="2954655"/>
          </a:xfrm>
          <a:prstGeom prst="rect">
            <a:avLst/>
          </a:prstGeom>
        </p:spPr>
        <p:txBody>
          <a:bodyPr wrap="square">
            <a:spAutoFit/>
          </a:bodyPr>
          <a:lstStyle/>
          <a:p>
            <a:r>
              <a:rPr lang="en-US" sz="2400" b="0" i="0" u="none" strike="noStrike" baseline="0" dirty="0">
                <a:solidFill>
                  <a:srgbClr val="2E75B6"/>
                </a:solidFill>
                <a:latin typeface="Calibri" panose="020F0502020204030204" pitchFamily="34" charset="0"/>
              </a:rPr>
              <a:t>How is COVID-19 spread?</a:t>
            </a:r>
          </a:p>
          <a:p>
            <a:r>
              <a:rPr lang="en-US" dirty="0">
                <a:solidFill>
                  <a:srgbClr val="000000"/>
                </a:solidFill>
                <a:latin typeface="Calibri" panose="020F0502020204030204" pitchFamily="34" charset="0"/>
              </a:rPr>
              <a:t>COVID-19 is thought to spread mainly through close contact from person-to-person. </a:t>
            </a:r>
          </a:p>
          <a:p>
            <a:r>
              <a:rPr lang="en-US" b="1" dirty="0">
                <a:solidFill>
                  <a:srgbClr val="000000"/>
                </a:solidFill>
                <a:latin typeface="Calibri" panose="020F0502020204030204" pitchFamily="34" charset="0"/>
              </a:rPr>
              <a:t>The virus may be spread by people who are sick and also by people who are not showing symptoms</a:t>
            </a:r>
            <a:r>
              <a:rPr lang="en-US" dirty="0">
                <a:solidFill>
                  <a:srgbClr val="000000"/>
                </a:solidFill>
                <a:latin typeface="Calibri" panose="020F0502020204030204" pitchFamily="34" charset="0"/>
              </a:rPr>
              <a:t>.</a:t>
            </a:r>
          </a:p>
          <a:p>
            <a:r>
              <a:rPr lang="en-US" dirty="0">
                <a:solidFill>
                  <a:srgbClr val="000000"/>
                </a:solidFill>
                <a:latin typeface="Calibri" panose="020F0502020204030204" pitchFamily="34" charset="0"/>
              </a:rPr>
              <a:t>The virus that causes COVID-19 spreads very easily between people in the following ways:</a:t>
            </a:r>
          </a:p>
          <a:p>
            <a:r>
              <a:rPr lang="en-US" dirty="0">
                <a:solidFill>
                  <a:srgbClr val="000000"/>
                </a:solidFill>
                <a:latin typeface="ArialMT"/>
              </a:rPr>
              <a:t>● </a:t>
            </a:r>
            <a:r>
              <a:rPr lang="en-US" dirty="0">
                <a:solidFill>
                  <a:srgbClr val="000000"/>
                </a:solidFill>
                <a:latin typeface="Calibri" panose="020F0502020204030204" pitchFamily="34" charset="0"/>
              </a:rPr>
              <a:t>Between people who are in close contact with one another. Close contact means being within 6 feet (2 meters) of someone with COVID-19 for about 15 minutes.</a:t>
            </a:r>
          </a:p>
          <a:p>
            <a:r>
              <a:rPr lang="en-US" dirty="0">
                <a:solidFill>
                  <a:srgbClr val="000000"/>
                </a:solidFill>
                <a:latin typeface="ArialMT"/>
              </a:rPr>
              <a:t>● </a:t>
            </a:r>
            <a:r>
              <a:rPr lang="en-US" dirty="0">
                <a:solidFill>
                  <a:srgbClr val="000000"/>
                </a:solidFill>
                <a:latin typeface="Calibri" panose="020F0502020204030204" pitchFamily="34" charset="0"/>
              </a:rPr>
              <a:t>When an infected person coughs, sneezes, or talks close to other people. Droplets can enter the mouths or noses of</a:t>
            </a:r>
          </a:p>
          <a:p>
            <a:r>
              <a:rPr lang="en-US" dirty="0">
                <a:solidFill>
                  <a:srgbClr val="000000"/>
                </a:solidFill>
                <a:latin typeface="Calibri" panose="020F0502020204030204" pitchFamily="34" charset="0"/>
              </a:rPr>
              <a:t>people nearby or be inhaled into their lungs.</a:t>
            </a:r>
          </a:p>
          <a:p>
            <a:r>
              <a:rPr lang="en-US" dirty="0">
                <a:solidFill>
                  <a:srgbClr val="000000"/>
                </a:solidFill>
                <a:latin typeface="ArialMT"/>
              </a:rPr>
              <a:t>● </a:t>
            </a:r>
            <a:r>
              <a:rPr lang="en-US" dirty="0">
                <a:solidFill>
                  <a:srgbClr val="000000"/>
                </a:solidFill>
                <a:latin typeface="Calibri" panose="020F0502020204030204" pitchFamily="34" charset="0"/>
              </a:rPr>
              <a:t>Some people who never have symptoms can also spread the virus.</a:t>
            </a:r>
            <a:endParaRPr lang="en-US" dirty="0"/>
          </a:p>
        </p:txBody>
      </p:sp>
    </p:spTree>
    <p:extLst>
      <p:ext uri="{BB962C8B-B14F-4D97-AF65-F5344CB8AC3E}">
        <p14:creationId xmlns:p14="http://schemas.microsoft.com/office/powerpoint/2010/main" val="3183399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80FB23-C0FD-4754-B56C-23AD9CB3C15E}"/>
              </a:ext>
            </a:extLst>
          </p:cNvPr>
          <p:cNvSpPr/>
          <p:nvPr/>
        </p:nvSpPr>
        <p:spPr>
          <a:xfrm>
            <a:off x="876300" y="438210"/>
            <a:ext cx="10858500" cy="3231654"/>
          </a:xfrm>
          <a:prstGeom prst="rect">
            <a:avLst/>
          </a:prstGeom>
        </p:spPr>
        <p:txBody>
          <a:bodyPr wrap="square">
            <a:spAutoFit/>
          </a:bodyPr>
          <a:lstStyle/>
          <a:p>
            <a:r>
              <a:rPr lang="en-US" sz="2400" b="0" i="0" u="none" strike="noStrike" baseline="0" dirty="0">
                <a:solidFill>
                  <a:srgbClr val="2E75B6"/>
                </a:solidFill>
                <a:latin typeface="Calibri" panose="020F0502020204030204" pitchFamily="34" charset="0"/>
              </a:rPr>
              <a:t>How can I protect myself my family &amp; Teammates from COVID-19? </a:t>
            </a:r>
          </a:p>
          <a:p>
            <a:r>
              <a:rPr lang="en-US" dirty="0">
                <a:solidFill>
                  <a:srgbClr val="000000"/>
                </a:solidFill>
                <a:latin typeface="ArialMT"/>
              </a:rPr>
              <a:t>● </a:t>
            </a:r>
            <a:r>
              <a:rPr lang="en-US" dirty="0">
                <a:solidFill>
                  <a:srgbClr val="000000"/>
                </a:solidFill>
                <a:latin typeface="Calibri" panose="020F0502020204030204" pitchFamily="34" charset="0"/>
              </a:rPr>
              <a:t>Stay home as much as possible. Minimize contact with people who do not live with you. </a:t>
            </a:r>
          </a:p>
          <a:p>
            <a:r>
              <a:rPr lang="en-US" dirty="0">
                <a:solidFill>
                  <a:srgbClr val="000000"/>
                </a:solidFill>
                <a:latin typeface="ArialMT"/>
              </a:rPr>
              <a:t>● </a:t>
            </a:r>
            <a:r>
              <a:rPr lang="en-US" dirty="0">
                <a:solidFill>
                  <a:srgbClr val="000000"/>
                </a:solidFill>
                <a:latin typeface="Calibri" panose="020F0502020204030204" pitchFamily="34" charset="0"/>
              </a:rPr>
              <a:t>When outside your home, practice physical distancing by staying at least 6 feet (2 meters) away from others.</a:t>
            </a:r>
          </a:p>
          <a:p>
            <a:r>
              <a:rPr lang="en-US" dirty="0">
                <a:solidFill>
                  <a:srgbClr val="000000"/>
                </a:solidFill>
                <a:latin typeface="ArialMT"/>
              </a:rPr>
              <a:t>● </a:t>
            </a:r>
            <a:r>
              <a:rPr lang="en-US" dirty="0">
                <a:solidFill>
                  <a:srgbClr val="000000"/>
                </a:solidFill>
                <a:latin typeface="Calibri" panose="020F0502020204030204" pitchFamily="34" charset="0"/>
              </a:rPr>
              <a:t>Avoid group gatherings and poorly ventilated areas.</a:t>
            </a:r>
          </a:p>
          <a:p>
            <a:r>
              <a:rPr lang="en-US" dirty="0">
                <a:solidFill>
                  <a:srgbClr val="000000"/>
                </a:solidFill>
                <a:latin typeface="ArialMT"/>
              </a:rPr>
              <a:t>● </a:t>
            </a:r>
            <a:r>
              <a:rPr lang="en-US" dirty="0">
                <a:solidFill>
                  <a:srgbClr val="000000"/>
                </a:solidFill>
                <a:latin typeface="Calibri" panose="020F0502020204030204" pitchFamily="34" charset="0"/>
              </a:rPr>
              <a:t>Wear a cloth face covering that covers your nose and mouth when you are in a public place, including outdoors if you cannot stay at least 6 feet (2 meters) away from others.</a:t>
            </a:r>
          </a:p>
          <a:p>
            <a:r>
              <a:rPr lang="en-US" dirty="0">
                <a:solidFill>
                  <a:srgbClr val="000000"/>
                </a:solidFill>
                <a:latin typeface="ArialMT"/>
              </a:rPr>
              <a:t>● </a:t>
            </a:r>
            <a:r>
              <a:rPr lang="en-US" dirty="0">
                <a:solidFill>
                  <a:srgbClr val="000000"/>
                </a:solidFill>
                <a:latin typeface="Calibri" panose="020F0502020204030204" pitchFamily="34" charset="0"/>
              </a:rPr>
              <a:t>Wash hands often with soap and water for at least 20 seconds. If not available, use hand sanitizer (60% alcohol or greater).</a:t>
            </a:r>
          </a:p>
          <a:p>
            <a:r>
              <a:rPr lang="en-US" dirty="0">
                <a:solidFill>
                  <a:srgbClr val="000000"/>
                </a:solidFill>
                <a:latin typeface="ArialMT"/>
              </a:rPr>
              <a:t>● </a:t>
            </a:r>
            <a:r>
              <a:rPr lang="en-US" dirty="0">
                <a:solidFill>
                  <a:srgbClr val="000000"/>
                </a:solidFill>
                <a:latin typeface="Calibri" panose="020F0502020204030204" pitchFamily="34" charset="0"/>
              </a:rPr>
              <a:t>Avoid touching your eyes, nose, or mouth with unwashed hands.</a:t>
            </a:r>
          </a:p>
          <a:p>
            <a:r>
              <a:rPr lang="en-US" dirty="0">
                <a:solidFill>
                  <a:srgbClr val="000000"/>
                </a:solidFill>
                <a:latin typeface="ArialMT"/>
              </a:rPr>
              <a:t>● </a:t>
            </a:r>
            <a:r>
              <a:rPr lang="en-US" dirty="0">
                <a:solidFill>
                  <a:srgbClr val="000000"/>
                </a:solidFill>
                <a:latin typeface="Calibri" panose="020F0502020204030204" pitchFamily="34" charset="0"/>
              </a:rPr>
              <a:t>Avoid contact with people who are sick. Stay home when you are sick and avoid close contact with others.</a:t>
            </a:r>
          </a:p>
          <a:p>
            <a:r>
              <a:rPr lang="en-US" dirty="0">
                <a:solidFill>
                  <a:srgbClr val="000000"/>
                </a:solidFill>
                <a:latin typeface="ArialMT"/>
              </a:rPr>
              <a:t>● </a:t>
            </a:r>
            <a:r>
              <a:rPr lang="en-US" dirty="0">
                <a:solidFill>
                  <a:srgbClr val="000000"/>
                </a:solidFill>
                <a:latin typeface="Calibri" panose="020F0502020204030204" pitchFamily="34" charset="0"/>
              </a:rPr>
              <a:t>Cover your mouth/nose with a tissue or sleeve when coughing or sneezing.</a:t>
            </a:r>
          </a:p>
        </p:txBody>
      </p:sp>
    </p:spTree>
    <p:extLst>
      <p:ext uri="{BB962C8B-B14F-4D97-AF65-F5344CB8AC3E}">
        <p14:creationId xmlns:p14="http://schemas.microsoft.com/office/powerpoint/2010/main" val="17555099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6A3A0B-4728-42C6-B4AB-F382841034F9}"/>
              </a:ext>
            </a:extLst>
          </p:cNvPr>
          <p:cNvSpPr txBox="1"/>
          <p:nvPr/>
        </p:nvSpPr>
        <p:spPr>
          <a:xfrm>
            <a:off x="428625" y="419100"/>
            <a:ext cx="4979761" cy="461665"/>
          </a:xfrm>
          <a:prstGeom prst="rect">
            <a:avLst/>
          </a:prstGeom>
          <a:noFill/>
        </p:spPr>
        <p:txBody>
          <a:bodyPr wrap="none" rtlCol="0">
            <a:spAutoFit/>
          </a:bodyPr>
          <a:lstStyle/>
          <a:p>
            <a:r>
              <a:rPr lang="en-US" sz="2400" dirty="0">
                <a:solidFill>
                  <a:schemeClr val="accent1"/>
                </a:solidFill>
              </a:rPr>
              <a:t>When should I reach out to the nurse?</a:t>
            </a:r>
          </a:p>
        </p:txBody>
      </p:sp>
      <p:sp>
        <p:nvSpPr>
          <p:cNvPr id="3" name="TextBox 2">
            <a:extLst>
              <a:ext uri="{FF2B5EF4-FFF2-40B4-BE49-F238E27FC236}">
                <a16:creationId xmlns:a16="http://schemas.microsoft.com/office/drawing/2014/main" id="{F53DC4E4-FE52-4F27-BD03-002AE0ECB57F}"/>
              </a:ext>
            </a:extLst>
          </p:cNvPr>
          <p:cNvSpPr txBox="1"/>
          <p:nvPr/>
        </p:nvSpPr>
        <p:spPr>
          <a:xfrm>
            <a:off x="542925" y="1323975"/>
            <a:ext cx="9476825" cy="1200329"/>
          </a:xfrm>
          <a:prstGeom prst="rect">
            <a:avLst/>
          </a:prstGeom>
          <a:noFill/>
        </p:spPr>
        <p:txBody>
          <a:bodyPr wrap="none" rtlCol="0">
            <a:spAutoFit/>
          </a:bodyPr>
          <a:lstStyle/>
          <a:p>
            <a:pPr marL="285750" indent="-285750">
              <a:buFont typeface="Arial" panose="020B0604020202020204" pitchFamily="34" charset="0"/>
              <a:buChar char="•"/>
            </a:pPr>
            <a:r>
              <a:rPr lang="en-US" dirty="0"/>
              <a:t>If I have any symptoms</a:t>
            </a:r>
          </a:p>
          <a:p>
            <a:pPr marL="285750" indent="-285750">
              <a:buFont typeface="Arial" panose="020B0604020202020204" pitchFamily="34" charset="0"/>
              <a:buChar char="•"/>
            </a:pPr>
            <a:r>
              <a:rPr lang="en-US" dirty="0"/>
              <a:t>If I have been around someone who has tested positive for Covid-19, especially Family members</a:t>
            </a:r>
          </a:p>
          <a:p>
            <a:pPr marL="285750" indent="-285750">
              <a:buFont typeface="Arial" panose="020B0604020202020204" pitchFamily="34" charset="0"/>
              <a:buChar char="•"/>
            </a:pPr>
            <a:r>
              <a:rPr lang="en-US" dirty="0"/>
              <a:t>If I test positive for Covid-19, or am awaiting results from a recent swab</a:t>
            </a:r>
          </a:p>
          <a:p>
            <a:pPr marL="285750" indent="-285750">
              <a:buFont typeface="Arial" panose="020B0604020202020204" pitchFamily="34" charset="0"/>
              <a:buChar char="•"/>
            </a:pPr>
            <a:r>
              <a:rPr lang="en-US" dirty="0"/>
              <a:t>Please do not return to practice before speaking with a nurse</a:t>
            </a:r>
          </a:p>
        </p:txBody>
      </p:sp>
      <p:sp>
        <p:nvSpPr>
          <p:cNvPr id="4" name="TextBox 3">
            <a:extLst>
              <a:ext uri="{FF2B5EF4-FFF2-40B4-BE49-F238E27FC236}">
                <a16:creationId xmlns:a16="http://schemas.microsoft.com/office/drawing/2014/main" id="{61ADF3F1-5D8E-4F25-AE2F-E1223AF435DA}"/>
              </a:ext>
            </a:extLst>
          </p:cNvPr>
          <p:cNvSpPr txBox="1"/>
          <p:nvPr/>
        </p:nvSpPr>
        <p:spPr>
          <a:xfrm>
            <a:off x="857250" y="960269"/>
            <a:ext cx="8022709" cy="369332"/>
          </a:xfrm>
          <a:prstGeom prst="rect">
            <a:avLst/>
          </a:prstGeom>
          <a:noFill/>
        </p:spPr>
        <p:txBody>
          <a:bodyPr wrap="none" rtlCol="0">
            <a:spAutoFit/>
          </a:bodyPr>
          <a:lstStyle/>
          <a:p>
            <a:r>
              <a:rPr lang="en-US" dirty="0"/>
              <a:t>(Even if any of the below happens on a non-practice day please report to the Nurse)</a:t>
            </a:r>
          </a:p>
        </p:txBody>
      </p:sp>
      <p:sp>
        <p:nvSpPr>
          <p:cNvPr id="6" name="TextBox 5">
            <a:extLst>
              <a:ext uri="{FF2B5EF4-FFF2-40B4-BE49-F238E27FC236}">
                <a16:creationId xmlns:a16="http://schemas.microsoft.com/office/drawing/2014/main" id="{A1A5CC9B-97D5-4D8C-A185-4C03D7F177B8}"/>
              </a:ext>
            </a:extLst>
          </p:cNvPr>
          <p:cNvSpPr txBox="1"/>
          <p:nvPr/>
        </p:nvSpPr>
        <p:spPr>
          <a:xfrm>
            <a:off x="542925" y="3356491"/>
            <a:ext cx="11137985" cy="2862322"/>
          </a:xfrm>
          <a:prstGeom prst="rect">
            <a:avLst/>
          </a:prstGeom>
          <a:noFill/>
        </p:spPr>
        <p:txBody>
          <a:bodyPr wrap="none" rtlCol="0">
            <a:spAutoFit/>
          </a:bodyPr>
          <a:lstStyle/>
          <a:p>
            <a:r>
              <a:rPr lang="en-US" dirty="0"/>
              <a:t>When to contact the nursing staff</a:t>
            </a:r>
          </a:p>
          <a:p>
            <a:pPr marL="285750" indent="-285750">
              <a:buFont typeface="Arial" panose="020B0604020202020204" pitchFamily="34" charset="0"/>
              <a:buChar char="•"/>
            </a:pPr>
            <a:r>
              <a:rPr lang="en-US" dirty="0"/>
              <a:t>If anyone fails the attestation</a:t>
            </a:r>
          </a:p>
          <a:p>
            <a:pPr marL="285750" indent="-285750">
              <a:buFont typeface="Arial" panose="020B0604020202020204" pitchFamily="34" charset="0"/>
              <a:buChar char="•"/>
            </a:pPr>
            <a:r>
              <a:rPr lang="en-US" dirty="0"/>
              <a:t>If you send an individual home due to showing symptoms</a:t>
            </a:r>
          </a:p>
          <a:p>
            <a:pPr marL="285750" indent="-285750">
              <a:buFont typeface="Arial" panose="020B0604020202020204" pitchFamily="34" charset="0"/>
              <a:buChar char="•"/>
            </a:pPr>
            <a:r>
              <a:rPr lang="en-US" dirty="0"/>
              <a:t>If anyone reaches out to you stating they have any the above mentioned situations</a:t>
            </a:r>
          </a:p>
          <a:p>
            <a:pPr marL="285750" indent="-285750">
              <a:buFont typeface="Arial" panose="020B0604020202020204" pitchFamily="34" charset="0"/>
              <a:buChar char="•"/>
            </a:pPr>
            <a:r>
              <a:rPr lang="en-US" dirty="0"/>
              <a:t>If you experience any of the above situations</a:t>
            </a:r>
          </a:p>
          <a:p>
            <a:pPr marL="285750" indent="-285750">
              <a:buFont typeface="Arial" panose="020B0604020202020204" pitchFamily="34" charset="0"/>
              <a:buChar char="•"/>
            </a:pPr>
            <a:r>
              <a:rPr lang="en-US" dirty="0"/>
              <a:t>If anyone misses practice, please follow up with them regarding why they did not attend, if it is illness or exposure</a:t>
            </a:r>
          </a:p>
          <a:p>
            <a:pPr lvl="1"/>
            <a:r>
              <a:rPr lang="en-US" dirty="0"/>
              <a:t>Related please reach out to the nursing staff for additional follow up</a:t>
            </a:r>
          </a:p>
          <a:p>
            <a:pPr lvl="1"/>
            <a:endParaRPr lang="en-US" dirty="0"/>
          </a:p>
          <a:p>
            <a:pPr lvl="1"/>
            <a:endParaRPr lang="en-US" dirty="0"/>
          </a:p>
          <a:p>
            <a:pPr lvl="1"/>
            <a:endParaRPr lang="en-US" dirty="0"/>
          </a:p>
        </p:txBody>
      </p:sp>
      <p:sp>
        <p:nvSpPr>
          <p:cNvPr id="5" name="Rectangle 4">
            <a:extLst>
              <a:ext uri="{FF2B5EF4-FFF2-40B4-BE49-F238E27FC236}">
                <a16:creationId xmlns:a16="http://schemas.microsoft.com/office/drawing/2014/main" id="{0B9C99C4-7102-4DF5-B68D-31C90F7AE0F4}"/>
              </a:ext>
            </a:extLst>
          </p:cNvPr>
          <p:cNvSpPr/>
          <p:nvPr/>
        </p:nvSpPr>
        <p:spPr>
          <a:xfrm>
            <a:off x="428625" y="2987159"/>
            <a:ext cx="1027845" cy="369332"/>
          </a:xfrm>
          <a:prstGeom prst="rect">
            <a:avLst/>
          </a:prstGeom>
        </p:spPr>
        <p:txBody>
          <a:bodyPr wrap="none">
            <a:spAutoFit/>
          </a:bodyPr>
          <a:lstStyle/>
          <a:p>
            <a:r>
              <a:rPr lang="en-US" dirty="0">
                <a:solidFill>
                  <a:schemeClr val="accent1"/>
                </a:solidFill>
              </a:rPr>
              <a:t>Coaches:</a:t>
            </a:r>
          </a:p>
        </p:txBody>
      </p:sp>
    </p:spTree>
    <p:extLst>
      <p:ext uri="{BB962C8B-B14F-4D97-AF65-F5344CB8AC3E}">
        <p14:creationId xmlns:p14="http://schemas.microsoft.com/office/powerpoint/2010/main" val="21446333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7CA811-6C81-451E-B20D-C7AB7C33C013}"/>
              </a:ext>
            </a:extLst>
          </p:cNvPr>
          <p:cNvSpPr txBox="1"/>
          <p:nvPr/>
        </p:nvSpPr>
        <p:spPr>
          <a:xfrm>
            <a:off x="933450" y="1000124"/>
            <a:ext cx="10325099" cy="923330"/>
          </a:xfrm>
          <a:prstGeom prst="rect">
            <a:avLst/>
          </a:prstGeom>
          <a:noFill/>
        </p:spPr>
        <p:txBody>
          <a:bodyPr wrap="square" rtlCol="0">
            <a:spAutoFit/>
          </a:bodyPr>
          <a:lstStyle/>
          <a:p>
            <a:r>
              <a:rPr lang="en-US" dirty="0"/>
              <a:t>If illness transmission can be traced back to programs within SVSD the state has the right to shut down the program completely, as it would be deemed that our safety protocols are not effective. Thus stopping practices all together for reevaluation of safety. </a:t>
            </a:r>
          </a:p>
        </p:txBody>
      </p:sp>
      <p:sp>
        <p:nvSpPr>
          <p:cNvPr id="3" name="TextBox 2">
            <a:extLst>
              <a:ext uri="{FF2B5EF4-FFF2-40B4-BE49-F238E27FC236}">
                <a16:creationId xmlns:a16="http://schemas.microsoft.com/office/drawing/2014/main" id="{48737C18-B246-4BEB-859C-CBEF0502B809}"/>
              </a:ext>
            </a:extLst>
          </p:cNvPr>
          <p:cNvSpPr txBox="1"/>
          <p:nvPr/>
        </p:nvSpPr>
        <p:spPr>
          <a:xfrm>
            <a:off x="300036" y="345816"/>
            <a:ext cx="9149684" cy="523220"/>
          </a:xfrm>
          <a:prstGeom prst="rect">
            <a:avLst/>
          </a:prstGeom>
          <a:noFill/>
        </p:spPr>
        <p:txBody>
          <a:bodyPr wrap="none" rtlCol="0">
            <a:spAutoFit/>
          </a:bodyPr>
          <a:lstStyle/>
          <a:p>
            <a:r>
              <a:rPr lang="en-US" sz="2800" b="1" dirty="0">
                <a:solidFill>
                  <a:schemeClr val="accent1"/>
                </a:solidFill>
              </a:rPr>
              <a:t>Why is this important, I don’t want to have to miss practice?</a:t>
            </a:r>
          </a:p>
        </p:txBody>
      </p:sp>
      <p:sp>
        <p:nvSpPr>
          <p:cNvPr id="4" name="TextBox 3">
            <a:extLst>
              <a:ext uri="{FF2B5EF4-FFF2-40B4-BE49-F238E27FC236}">
                <a16:creationId xmlns:a16="http://schemas.microsoft.com/office/drawing/2014/main" id="{F3855C1C-C712-4C80-A23B-1DA7617D3EEA}"/>
              </a:ext>
            </a:extLst>
          </p:cNvPr>
          <p:cNvSpPr txBox="1"/>
          <p:nvPr/>
        </p:nvSpPr>
        <p:spPr>
          <a:xfrm>
            <a:off x="300036" y="2118359"/>
            <a:ext cx="11591925" cy="4062651"/>
          </a:xfrm>
          <a:prstGeom prst="rect">
            <a:avLst/>
          </a:prstGeom>
          <a:noFill/>
        </p:spPr>
        <p:txBody>
          <a:bodyPr wrap="square" rtlCol="0">
            <a:spAutoFit/>
          </a:bodyPr>
          <a:lstStyle/>
          <a:p>
            <a:r>
              <a:rPr lang="en-US" sz="2400" b="1" dirty="0">
                <a:solidFill>
                  <a:schemeClr val="accent1"/>
                </a:solidFill>
              </a:rPr>
              <a:t>Things to keep in mind going forward:</a:t>
            </a:r>
            <a:endParaRPr lang="en-US" sz="2400" dirty="0">
              <a:solidFill>
                <a:schemeClr val="accent1"/>
              </a:solidFill>
            </a:endParaRPr>
          </a:p>
          <a:p>
            <a:pPr marL="285750" indent="-285750">
              <a:buFont typeface="Arial" panose="020B0604020202020204" pitchFamily="34" charset="0"/>
              <a:buChar char="•"/>
            </a:pPr>
            <a:r>
              <a:rPr lang="en-US" dirty="0"/>
              <a:t>Transparency is key, being forthcoming with activities you participate in outside of practice in addition to participants involved.</a:t>
            </a:r>
          </a:p>
          <a:p>
            <a:pPr marL="285750" indent="-285750">
              <a:buFont typeface="Arial" panose="020B0604020202020204" pitchFamily="34" charset="0"/>
              <a:buChar char="•"/>
            </a:pPr>
            <a:r>
              <a:rPr lang="en-US" dirty="0"/>
              <a:t>Try to limit contact with individuals outside of your pod to minimize other pods being exposed and quarantined</a:t>
            </a:r>
          </a:p>
          <a:p>
            <a:pPr marL="285750" indent="-285750">
              <a:buFont typeface="Arial" panose="020B0604020202020204" pitchFamily="34" charset="0"/>
              <a:buChar char="•"/>
            </a:pPr>
            <a:r>
              <a:rPr lang="en-US" dirty="0"/>
              <a:t>Contact your nurse with any illness or exposure related concerns. We are happy to talk you through the process and get you back to your practices as soon as it is safe to do so! </a:t>
            </a:r>
          </a:p>
          <a:p>
            <a:pPr marL="285750" indent="-285750">
              <a:buFont typeface="Arial" panose="020B0604020202020204" pitchFamily="34" charset="0"/>
              <a:buChar char="•"/>
            </a:pPr>
            <a:r>
              <a:rPr lang="en-US" dirty="0"/>
              <a:t>If you have to miss practice due to illness or exposure contact your nursing staff</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b="1" dirty="0">
                <a:solidFill>
                  <a:schemeClr val="accent1"/>
                </a:solidFill>
              </a:rPr>
              <a:t>COACHES: </a:t>
            </a:r>
            <a:r>
              <a:rPr lang="en-US" dirty="0"/>
              <a:t>Communicate with the nursing staff and allow nursing staff reach out to family to follow up on illness related concerns, we’ve spent a lot of time training regarding the appropriate next steps, and it will keep the families from being contacted by multiple individuals which can be exhausting, especially if they’re feeling ill themselves. If a participant misses practice for unknown reasons, we would appreciate you following up with the family, and if it is illness related please contact the nurses for additional follow up. </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6512281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814E78-4595-4020-AF98-B8BFE6E2F1E1}"/>
              </a:ext>
            </a:extLst>
          </p:cNvPr>
          <p:cNvSpPr txBox="1"/>
          <p:nvPr/>
        </p:nvSpPr>
        <p:spPr>
          <a:xfrm>
            <a:off x="1371600" y="1304925"/>
            <a:ext cx="2954655" cy="369332"/>
          </a:xfrm>
          <a:prstGeom prst="rect">
            <a:avLst/>
          </a:prstGeom>
          <a:noFill/>
        </p:spPr>
        <p:txBody>
          <a:bodyPr wrap="none" rtlCol="0">
            <a:spAutoFit/>
          </a:bodyPr>
          <a:lstStyle/>
          <a:p>
            <a:r>
              <a:rPr lang="en-US" dirty="0">
                <a:hlinkClick r:id="rId2"/>
              </a:rPr>
              <a:t>MSHSnurses@svsd410.org</a:t>
            </a:r>
            <a:r>
              <a:rPr lang="en-US" dirty="0"/>
              <a:t>	</a:t>
            </a:r>
          </a:p>
        </p:txBody>
      </p:sp>
      <p:sp>
        <p:nvSpPr>
          <p:cNvPr id="3" name="TextBox 2">
            <a:extLst>
              <a:ext uri="{FF2B5EF4-FFF2-40B4-BE49-F238E27FC236}">
                <a16:creationId xmlns:a16="http://schemas.microsoft.com/office/drawing/2014/main" id="{34703E0A-F9A2-407B-8E36-4BF71CD6E82C}"/>
              </a:ext>
            </a:extLst>
          </p:cNvPr>
          <p:cNvSpPr txBox="1"/>
          <p:nvPr/>
        </p:nvSpPr>
        <p:spPr>
          <a:xfrm>
            <a:off x="464331" y="419100"/>
            <a:ext cx="11283722" cy="646331"/>
          </a:xfrm>
          <a:prstGeom prst="rect">
            <a:avLst/>
          </a:prstGeom>
          <a:noFill/>
        </p:spPr>
        <p:txBody>
          <a:bodyPr wrap="square" rtlCol="0">
            <a:spAutoFit/>
          </a:bodyPr>
          <a:lstStyle/>
          <a:p>
            <a:r>
              <a:rPr lang="en-US" dirty="0"/>
              <a:t>Nurse Contact information: This email will send an email to all 3 of the MSHS nursing staff (Amy </a:t>
            </a:r>
            <a:r>
              <a:rPr lang="en-US" dirty="0" err="1"/>
              <a:t>McCrery,</a:t>
            </a:r>
            <a:r>
              <a:rPr lang="en-US" dirty="0"/>
              <a:t> Jil Sanchez, &amp; Margie Blackmon and will ensure you a timely response and follow up. </a:t>
            </a:r>
          </a:p>
        </p:txBody>
      </p:sp>
      <p:sp>
        <p:nvSpPr>
          <p:cNvPr id="4" name="TextBox 3">
            <a:extLst>
              <a:ext uri="{FF2B5EF4-FFF2-40B4-BE49-F238E27FC236}">
                <a16:creationId xmlns:a16="http://schemas.microsoft.com/office/drawing/2014/main" id="{7C8C2F0B-5ED3-4C10-A7E4-F5DAEC8B9607}"/>
              </a:ext>
            </a:extLst>
          </p:cNvPr>
          <p:cNvSpPr txBox="1"/>
          <p:nvPr/>
        </p:nvSpPr>
        <p:spPr>
          <a:xfrm>
            <a:off x="550793" y="1913751"/>
            <a:ext cx="10709214" cy="646331"/>
          </a:xfrm>
          <a:prstGeom prst="rect">
            <a:avLst/>
          </a:prstGeom>
          <a:noFill/>
        </p:spPr>
        <p:txBody>
          <a:bodyPr wrap="none" rtlCol="0">
            <a:spAutoFit/>
          </a:bodyPr>
          <a:lstStyle/>
          <a:p>
            <a:r>
              <a:rPr lang="en-US" dirty="0"/>
              <a:t>If you need a more immediate response, please contact our athletic secretary </a:t>
            </a:r>
            <a:r>
              <a:rPr lang="en-US" b="1" dirty="0"/>
              <a:t>Tammy Fredrick </a:t>
            </a:r>
            <a:r>
              <a:rPr lang="en-US" dirty="0"/>
              <a:t>at </a:t>
            </a:r>
            <a:r>
              <a:rPr lang="en-US" dirty="0">
                <a:solidFill>
                  <a:schemeClr val="accent1"/>
                </a:solidFill>
              </a:rPr>
              <a:t>(425) 831-0207 </a:t>
            </a:r>
          </a:p>
          <a:p>
            <a:r>
              <a:rPr lang="en-US" dirty="0"/>
              <a:t>so she can get in touch with nursing staff to reach out to you over the phone ASAP</a:t>
            </a:r>
          </a:p>
        </p:txBody>
      </p:sp>
      <p:sp>
        <p:nvSpPr>
          <p:cNvPr id="5" name="TextBox 4">
            <a:extLst>
              <a:ext uri="{FF2B5EF4-FFF2-40B4-BE49-F238E27FC236}">
                <a16:creationId xmlns:a16="http://schemas.microsoft.com/office/drawing/2014/main" id="{9AA1C4CF-E5BF-4D4E-870E-A49CB89B7016}"/>
              </a:ext>
            </a:extLst>
          </p:cNvPr>
          <p:cNvSpPr txBox="1"/>
          <p:nvPr/>
        </p:nvSpPr>
        <p:spPr>
          <a:xfrm>
            <a:off x="904461" y="3786809"/>
            <a:ext cx="3876261" cy="707886"/>
          </a:xfrm>
          <a:prstGeom prst="rect">
            <a:avLst/>
          </a:prstGeom>
          <a:noFill/>
        </p:spPr>
        <p:txBody>
          <a:bodyPr wrap="square" rtlCol="0">
            <a:spAutoFit/>
          </a:bodyPr>
          <a:lstStyle/>
          <a:p>
            <a:r>
              <a:rPr lang="en-US" sz="4000" dirty="0">
                <a:solidFill>
                  <a:schemeClr val="accent1"/>
                </a:solidFill>
              </a:rPr>
              <a:t>QUESTIONS???</a:t>
            </a:r>
          </a:p>
        </p:txBody>
      </p:sp>
    </p:spTree>
    <p:extLst>
      <p:ext uri="{BB962C8B-B14F-4D97-AF65-F5344CB8AC3E}">
        <p14:creationId xmlns:p14="http://schemas.microsoft.com/office/powerpoint/2010/main" val="9986421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150</TotalTime>
  <Words>846</Words>
  <Application>Microsoft Office PowerPoint</Application>
  <PresentationFormat>Widescreen</PresentationFormat>
  <Paragraphs>50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ArialMT</vt:lpstr>
      <vt:lpstr>Calibri</vt:lpstr>
      <vt:lpstr>Calibri Light</vt:lpstr>
      <vt:lpstr>Office Theme</vt:lpstr>
      <vt:lpstr>In person practice compliance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 person practice compliance</dc:title>
  <dc:creator>Mccrery, Amy M</dc:creator>
  <cp:lastModifiedBy>Mccrery, Amy M</cp:lastModifiedBy>
  <cp:revision>17</cp:revision>
  <dcterms:created xsi:type="dcterms:W3CDTF">2020-12-10T21:21:07Z</dcterms:created>
  <dcterms:modified xsi:type="dcterms:W3CDTF">2020-12-11T23:24:33Z</dcterms:modified>
</cp:coreProperties>
</file>