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601200" cy="704056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7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0000CC"/>
    <a:srgbClr val="000099"/>
    <a:srgbClr val="990000"/>
    <a:srgbClr val="FF0000"/>
    <a:srgbClr val="CCCC00"/>
    <a:srgbClr val="CC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67" autoAdjust="0"/>
    <p:restoredTop sz="96510" autoAdjust="0"/>
  </p:normalViewPr>
  <p:slideViewPr>
    <p:cSldViewPr>
      <p:cViewPr varScale="1">
        <p:scale>
          <a:sx n="111" d="100"/>
          <a:sy n="111" d="100"/>
        </p:scale>
        <p:origin x="2022" y="114"/>
      </p:cViewPr>
      <p:guideLst>
        <p:guide orient="horz" pos="2217"/>
        <p:guide pos="35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725" y="2187575"/>
            <a:ext cx="8159750" cy="1508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9863" y="3989388"/>
            <a:ext cx="6721475" cy="1800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587E4-111D-463C-84B4-CCF9A135B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82575"/>
            <a:ext cx="8642350" cy="11731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1643063"/>
            <a:ext cx="8642350" cy="46466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60C4E-4198-4B0A-A66B-0DB7C3C4D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188" y="282575"/>
            <a:ext cx="2160587" cy="60071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282575"/>
            <a:ext cx="6329363" cy="6007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7E72D-9FDC-430D-9833-B8122AB26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82575"/>
            <a:ext cx="8642350" cy="11731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425" y="1643063"/>
            <a:ext cx="8642350" cy="46466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76A35-BFDF-4CEC-94BF-2050F924D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524375"/>
            <a:ext cx="8161338" cy="1398588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2984500"/>
            <a:ext cx="8161338" cy="1539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67076-9328-4011-8546-D391DDF239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82575"/>
            <a:ext cx="8642350" cy="11731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9425" y="1643063"/>
            <a:ext cx="4244975" cy="464661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43063"/>
            <a:ext cx="4244975" cy="464661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0F9FE-5448-4B60-B264-0284EED0A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82575"/>
            <a:ext cx="8642350" cy="11731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576388"/>
            <a:ext cx="4243388" cy="655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232025"/>
            <a:ext cx="4243388" cy="40576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576388"/>
            <a:ext cx="4244975" cy="655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232025"/>
            <a:ext cx="4244975" cy="40576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7B5BD-31EE-4A9A-98D4-534153732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82575"/>
            <a:ext cx="8642350" cy="11731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F8AA-A9F5-4824-97E1-3ED3BE670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3FBDA-D247-459D-9E78-5C9B5FE04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80988"/>
            <a:ext cx="3159125" cy="119221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80988"/>
            <a:ext cx="5367337" cy="60086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473200"/>
            <a:ext cx="3159125" cy="4816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61EC0-8E6D-4844-A06A-A79E49320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4929188"/>
            <a:ext cx="5761037" cy="58102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28650"/>
            <a:ext cx="5761037" cy="4224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510213"/>
            <a:ext cx="5761037" cy="827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609FA-44C6-480B-896D-16CFF2D10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7838" y="6411913"/>
            <a:ext cx="22431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8" tIns="47544" rIns="95088" bIns="47544" numCol="1" anchor="t" anchorCtr="0" compatLnSpc="1">
            <a:prstTxWarp prst="textNoShape">
              <a:avLst/>
            </a:prstTxWarp>
          </a:bodyPr>
          <a:lstStyle>
            <a:lvl1pPr>
              <a:defRPr sz="15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411913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8" tIns="47544" rIns="95088" bIns="47544" numCol="1" anchor="t" anchorCtr="0" compatLnSpc="1">
            <a:prstTxWarp prst="textNoShape">
              <a:avLst/>
            </a:prstTxWarp>
          </a:bodyPr>
          <a:lstStyle>
            <a:lvl1pPr algn="ctr">
              <a:defRPr sz="15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0225" y="6411913"/>
            <a:ext cx="22431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8" tIns="47544" rIns="95088" bIns="47544" numCol="1" anchor="t" anchorCtr="0" compatLnSpc="1">
            <a:prstTxWarp prst="textNoShape">
              <a:avLst/>
            </a:prstTxWarp>
          </a:bodyPr>
          <a:lstStyle>
            <a:lvl1pPr algn="r">
              <a:defRPr sz="1500" smtClean="0">
                <a:effectLst/>
              </a:defRPr>
            </a:lvl1pPr>
          </a:lstStyle>
          <a:p>
            <a:pPr>
              <a:defRPr/>
            </a:pPr>
            <a:fld id="{E30763ED-021B-42E4-8632-79F80182C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7" descr="glory logo big nbk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60000"/>
            <a:grayscl/>
          </a:blip>
          <a:srcRect/>
          <a:stretch>
            <a:fillRect/>
          </a:stretch>
        </p:blipFill>
        <p:spPr bwMode="auto">
          <a:xfrm>
            <a:off x="1055688" y="244475"/>
            <a:ext cx="7478712" cy="672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091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091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2pPr>
      <a:lvl3pPr algn="ctr" defTabSz="95091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3pPr>
      <a:lvl4pPr algn="ctr" defTabSz="95091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4pPr>
      <a:lvl5pPr algn="ctr" defTabSz="95091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5pPr>
      <a:lvl6pPr marL="457200" algn="ctr" defTabSz="95091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6pPr>
      <a:lvl7pPr marL="914400" algn="ctr" defTabSz="95091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7pPr>
      <a:lvl8pPr marL="1371600" algn="ctr" defTabSz="95091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8pPr>
      <a:lvl9pPr marL="1828800" algn="ctr" defTabSz="950913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9pPr>
    </p:titleStyle>
    <p:bodyStyle>
      <a:lvl1pPr marL="357188" indent="-357188" algn="l" defTabSz="950913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73113" indent="-298450" algn="l" defTabSz="950913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9038" indent="-238125" algn="l" defTabSz="950913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63700" indent="-238125" algn="l" defTabSz="95091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139950" indent="-238125" algn="l" defTabSz="950913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597150" indent="-238125" algn="l" defTabSz="95091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3054350" indent="-238125" algn="l" defTabSz="95091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511550" indent="-238125" algn="l" defTabSz="95091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3968750" indent="-238125" algn="l" defTabSz="95091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3" Type="http://schemas.openxmlformats.org/officeDocument/2006/relationships/image" Target="../media/image3.jpeg"/><Relationship Id="rId21" Type="http://schemas.openxmlformats.org/officeDocument/2006/relationships/image" Target="../media/image21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jp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png"/><Relationship Id="rId10" Type="http://schemas.openxmlformats.org/officeDocument/2006/relationships/image" Target="../media/image10.jpg"/><Relationship Id="rId19" Type="http://schemas.openxmlformats.org/officeDocument/2006/relationships/image" Target="../media/image19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g"/><Relationship Id="rId22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g"/><Relationship Id="rId13" Type="http://schemas.openxmlformats.org/officeDocument/2006/relationships/image" Target="../media/image34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12" Type="http://schemas.openxmlformats.org/officeDocument/2006/relationships/image" Target="../media/image3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g"/><Relationship Id="rId11" Type="http://schemas.openxmlformats.org/officeDocument/2006/relationships/image" Target="../media/image32.jpeg"/><Relationship Id="rId5" Type="http://schemas.openxmlformats.org/officeDocument/2006/relationships/image" Target="../media/image26.jpe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jpeg"/><Relationship Id="rId1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 rot="10800000" flipV="1">
            <a:off x="726593" y="25346"/>
            <a:ext cx="8036407" cy="430887"/>
          </a:xfrm>
          <a:prstGeom prst="rect">
            <a:avLst/>
          </a:prstGeom>
          <a:solidFill>
            <a:srgbClr val="CC9900"/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200" b="1" i="1" dirty="0">
                <a:effectLst/>
                <a:latin typeface="Times New Roman" pitchFamily="18" charset="0"/>
              </a:rPr>
              <a:t>Texas Glory Adkins 18U Gold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18" y="28217"/>
            <a:ext cx="612775" cy="428017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0" y="27634"/>
            <a:ext cx="593725" cy="426309"/>
          </a:xfrm>
          <a:prstGeom prst="rect">
            <a:avLst/>
          </a:prstGeom>
        </p:spPr>
      </p:pic>
      <p:grpSp>
        <p:nvGrpSpPr>
          <p:cNvPr id="2065" name="Group 2064"/>
          <p:cNvGrpSpPr/>
          <p:nvPr/>
        </p:nvGrpSpPr>
        <p:grpSpPr>
          <a:xfrm>
            <a:off x="6553200" y="3705001"/>
            <a:ext cx="2803524" cy="1477328"/>
            <a:chOff x="116748" y="1852955"/>
            <a:chExt cx="2803524" cy="1477328"/>
          </a:xfrm>
        </p:grpSpPr>
        <p:sp>
          <p:nvSpPr>
            <p:cNvPr id="33" name="Text Box 546"/>
            <p:cNvSpPr txBox="1">
              <a:spLocks noChangeArrowheads="1"/>
            </p:cNvSpPr>
            <p:nvPr/>
          </p:nvSpPr>
          <p:spPr bwMode="auto">
            <a:xfrm>
              <a:off x="1257011" y="1852955"/>
              <a:ext cx="1663261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#17 - 2017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Georgia Capell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1</a:t>
              </a:r>
              <a:r>
                <a:rPr lang="en-US" sz="900" b="1" baseline="30000" dirty="0">
                  <a:effectLst/>
                  <a:latin typeface="Times New Roman" pitchFamily="18" charset="0"/>
                </a:rPr>
                <a:t>st</a:t>
              </a:r>
              <a:r>
                <a:rPr lang="en-US" sz="900" b="1" dirty="0">
                  <a:effectLst/>
                  <a:latin typeface="Times New Roman" pitchFamily="18" charset="0"/>
                </a:rPr>
                <a:t> / 3</a:t>
              </a:r>
              <a:r>
                <a:rPr lang="en-US" sz="900" b="1" baseline="30000" dirty="0">
                  <a:effectLst/>
                  <a:latin typeface="Times New Roman" pitchFamily="18" charset="0"/>
                </a:rPr>
                <a:t>rd</a:t>
              </a:r>
              <a:r>
                <a:rPr lang="en-US" sz="900" b="1" dirty="0">
                  <a:effectLst/>
                  <a:latin typeface="Times New Roman" pitchFamily="18" charset="0"/>
                </a:rPr>
                <a:t> / DP</a:t>
              </a:r>
            </a:p>
            <a:p>
              <a:pPr algn="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748" y="1853179"/>
              <a:ext cx="1140263" cy="147710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5577" y="2328802"/>
              <a:ext cx="1378172" cy="865469"/>
            </a:xfrm>
            <a:prstGeom prst="rect">
              <a:avLst/>
            </a:prstGeom>
          </p:spPr>
        </p:pic>
      </p:grpSp>
      <p:grpSp>
        <p:nvGrpSpPr>
          <p:cNvPr id="2069" name="Group 2068"/>
          <p:cNvGrpSpPr/>
          <p:nvPr/>
        </p:nvGrpSpPr>
        <p:grpSpPr>
          <a:xfrm>
            <a:off x="3352800" y="548484"/>
            <a:ext cx="2937135" cy="1477577"/>
            <a:chOff x="-57971" y="4395228"/>
            <a:chExt cx="2700941" cy="1200328"/>
          </a:xfrm>
        </p:grpSpPr>
        <p:sp>
          <p:nvSpPr>
            <p:cNvPr id="23" name="Text Box 546"/>
            <p:cNvSpPr txBox="1">
              <a:spLocks noChangeArrowheads="1"/>
            </p:cNvSpPr>
            <p:nvPr/>
          </p:nvSpPr>
          <p:spPr bwMode="auto">
            <a:xfrm>
              <a:off x="990596" y="4395430"/>
              <a:ext cx="1652374" cy="1200126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#1 - 2017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Marisa Arriaga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OF / C / MI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57971" y="4395228"/>
              <a:ext cx="1047878" cy="120032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1682" y="4842472"/>
              <a:ext cx="1436137" cy="661725"/>
            </a:xfrm>
            <a:prstGeom prst="rect">
              <a:avLst/>
            </a:prstGeom>
          </p:spPr>
        </p:pic>
      </p:grpSp>
      <p:grpSp>
        <p:nvGrpSpPr>
          <p:cNvPr id="2071" name="Group 2070"/>
          <p:cNvGrpSpPr/>
          <p:nvPr/>
        </p:nvGrpSpPr>
        <p:grpSpPr>
          <a:xfrm>
            <a:off x="110585" y="3708630"/>
            <a:ext cx="3012304" cy="1477328"/>
            <a:chOff x="7048517" y="382540"/>
            <a:chExt cx="3012304" cy="1477328"/>
          </a:xfrm>
        </p:grpSpPr>
        <p:sp>
          <p:nvSpPr>
            <p:cNvPr id="101" name="Text Box 546"/>
            <p:cNvSpPr txBox="1">
              <a:spLocks noChangeArrowheads="1"/>
            </p:cNvSpPr>
            <p:nvPr/>
          </p:nvSpPr>
          <p:spPr bwMode="auto">
            <a:xfrm>
              <a:off x="8187952" y="382540"/>
              <a:ext cx="1872869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#14 - 2017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Sierra Lange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Pitcher / IF / OF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8517" y="385856"/>
              <a:ext cx="1140262" cy="1470541"/>
            </a:xfrm>
            <a:prstGeom prst="rect">
              <a:avLst/>
            </a:prstGeom>
          </p:spPr>
        </p:pic>
        <p:pic>
          <p:nvPicPr>
            <p:cNvPr id="2050" name="Picture 204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53655" y="854759"/>
              <a:ext cx="1579890" cy="865469"/>
            </a:xfrm>
            <a:prstGeom prst="rect">
              <a:avLst/>
            </a:prstGeom>
          </p:spPr>
        </p:pic>
      </p:grpSp>
      <p:grpSp>
        <p:nvGrpSpPr>
          <p:cNvPr id="2078" name="Group 2077"/>
          <p:cNvGrpSpPr/>
          <p:nvPr/>
        </p:nvGrpSpPr>
        <p:grpSpPr>
          <a:xfrm>
            <a:off x="3352800" y="3705001"/>
            <a:ext cx="2943395" cy="1477328"/>
            <a:chOff x="3084459" y="4289934"/>
            <a:chExt cx="2943395" cy="1477328"/>
          </a:xfrm>
        </p:grpSpPr>
        <p:sp>
          <p:nvSpPr>
            <p:cNvPr id="36" name="Text Box 546"/>
            <p:cNvSpPr txBox="1">
              <a:spLocks noChangeArrowheads="1"/>
            </p:cNvSpPr>
            <p:nvPr/>
          </p:nvSpPr>
          <p:spPr bwMode="auto">
            <a:xfrm>
              <a:off x="4215692" y="4289934"/>
              <a:ext cx="1812162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#15 – 2018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Grace Meador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CF / LF / 2B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4459" y="4289934"/>
              <a:ext cx="1131232" cy="1477328"/>
            </a:xfrm>
            <a:prstGeom prst="rect">
              <a:avLst/>
            </a:prstGeom>
          </p:spPr>
        </p:pic>
        <p:pic>
          <p:nvPicPr>
            <p:cNvPr id="2061" name="Picture 206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40909" y="4765781"/>
              <a:ext cx="1561725" cy="865469"/>
            </a:xfrm>
            <a:prstGeom prst="rect">
              <a:avLst/>
            </a:prstGeom>
          </p:spPr>
        </p:pic>
      </p:grpSp>
      <p:grpSp>
        <p:nvGrpSpPr>
          <p:cNvPr id="2074" name="Group 2073"/>
          <p:cNvGrpSpPr/>
          <p:nvPr/>
        </p:nvGrpSpPr>
        <p:grpSpPr>
          <a:xfrm>
            <a:off x="6553201" y="2146361"/>
            <a:ext cx="2803524" cy="1477578"/>
            <a:chOff x="9623764" y="3919495"/>
            <a:chExt cx="2803524" cy="1477578"/>
          </a:xfrm>
        </p:grpSpPr>
        <p:sp>
          <p:nvSpPr>
            <p:cNvPr id="67" name="Text Box 546"/>
            <p:cNvSpPr txBox="1">
              <a:spLocks noChangeArrowheads="1"/>
            </p:cNvSpPr>
            <p:nvPr/>
          </p:nvSpPr>
          <p:spPr bwMode="auto">
            <a:xfrm>
              <a:off x="10768868" y="3919495"/>
              <a:ext cx="1658420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#12 - 2017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Sydney Casteel 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DP / OF / 1B 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12592" y="4459540"/>
              <a:ext cx="1378172" cy="867350"/>
            </a:xfrm>
            <a:prstGeom prst="rect">
              <a:avLst/>
            </a:prstGeom>
          </p:spPr>
        </p:pic>
        <p:pic>
          <p:nvPicPr>
            <p:cNvPr id="2049" name="Picture 204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23764" y="3919495"/>
              <a:ext cx="1145104" cy="1477578"/>
            </a:xfrm>
            <a:prstGeom prst="rect">
              <a:avLst/>
            </a:prstGeom>
          </p:spPr>
        </p:pic>
      </p:grpSp>
      <p:grpSp>
        <p:nvGrpSpPr>
          <p:cNvPr id="2079" name="Group 2078"/>
          <p:cNvGrpSpPr/>
          <p:nvPr/>
        </p:nvGrpSpPr>
        <p:grpSpPr>
          <a:xfrm>
            <a:off x="3352800" y="2146611"/>
            <a:ext cx="2943395" cy="1477328"/>
            <a:chOff x="365809" y="5521883"/>
            <a:chExt cx="2943395" cy="1477328"/>
          </a:xfrm>
        </p:grpSpPr>
        <p:sp>
          <p:nvSpPr>
            <p:cNvPr id="45" name="Text Box 546"/>
            <p:cNvSpPr txBox="1">
              <a:spLocks noChangeArrowheads="1"/>
            </p:cNvSpPr>
            <p:nvPr/>
          </p:nvSpPr>
          <p:spPr bwMode="auto">
            <a:xfrm>
              <a:off x="1497041" y="5521883"/>
              <a:ext cx="1812163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#10 - 2017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Parker Smith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C / MI / OF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809" y="5521883"/>
              <a:ext cx="1139514" cy="1477328"/>
            </a:xfrm>
            <a:prstGeom prst="rect">
              <a:avLst/>
            </a:prstGeom>
          </p:spPr>
        </p:pic>
        <p:pic>
          <p:nvPicPr>
            <p:cNvPr id="2063" name="Picture 2062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5230" y="6061010"/>
              <a:ext cx="1558754" cy="867350"/>
            </a:xfrm>
            <a:prstGeom prst="rect">
              <a:avLst/>
            </a:prstGeom>
          </p:spPr>
        </p:pic>
      </p:grpSp>
      <p:sp>
        <p:nvSpPr>
          <p:cNvPr id="72" name="Text Box 546"/>
          <p:cNvSpPr txBox="1">
            <a:spLocks noChangeArrowheads="1"/>
          </p:cNvSpPr>
          <p:nvPr/>
        </p:nvSpPr>
        <p:spPr bwMode="auto">
          <a:xfrm>
            <a:off x="1258854" y="552451"/>
            <a:ext cx="1864036" cy="1477328"/>
          </a:xfrm>
          <a:prstGeom prst="rect">
            <a:avLst/>
          </a:prstGeom>
          <a:solidFill>
            <a:srgbClr val="CC9900"/>
          </a:solidFill>
          <a:ln w="9525" cmpd="sng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950913">
              <a:defRPr/>
            </a:pPr>
            <a:r>
              <a:rPr lang="en-US" sz="900" b="1" dirty="0">
                <a:effectLst/>
                <a:latin typeface="Times New Roman" pitchFamily="18" charset="0"/>
              </a:rPr>
              <a:t>#13  -  2018</a:t>
            </a:r>
          </a:p>
          <a:p>
            <a:pPr algn="ctr" defTabSz="950913">
              <a:defRPr/>
            </a:pPr>
            <a:r>
              <a:rPr lang="en-US" sz="900" b="1" dirty="0">
                <a:effectLst/>
                <a:latin typeface="Times New Roman" pitchFamily="18" charset="0"/>
              </a:rPr>
              <a:t>Abby Stuart</a:t>
            </a:r>
          </a:p>
          <a:p>
            <a:pPr algn="ctr" defTabSz="950913">
              <a:defRPr/>
            </a:pPr>
            <a:r>
              <a:rPr lang="en-US" sz="900" b="1" dirty="0">
                <a:effectLst/>
                <a:latin typeface="Times New Roman" pitchFamily="18" charset="0"/>
              </a:rPr>
              <a:t>3B / RF / DP</a:t>
            </a:r>
            <a:br>
              <a:rPr lang="en-US" sz="900" b="1" dirty="0">
                <a:effectLst/>
                <a:latin typeface="Times New Roman" pitchFamily="18" charset="0"/>
              </a:rPr>
            </a:br>
            <a:r>
              <a:rPr lang="en-US" sz="900" b="1" dirty="0">
                <a:effectLst/>
                <a:latin typeface="Times New Roman" pitchFamily="18" charset="0"/>
              </a:rPr>
              <a:t>Bat: Right  </a:t>
            </a:r>
          </a:p>
          <a:p>
            <a:pPr algn="ctr" defTabSz="950913">
              <a:defRPr/>
            </a:pPr>
            <a:r>
              <a:rPr lang="en-US" sz="900" b="1" dirty="0">
                <a:effectLst/>
                <a:latin typeface="Times New Roman" pitchFamily="18" charset="0"/>
              </a:rPr>
              <a:t>Throws: Right</a:t>
            </a:r>
          </a:p>
          <a:p>
            <a:pPr algn="ctr" defTabSz="950913">
              <a:defRPr/>
            </a:pPr>
            <a:r>
              <a:rPr lang="en-US" sz="900" b="1" dirty="0">
                <a:effectLst/>
                <a:latin typeface="Times New Roman" pitchFamily="18" charset="0"/>
              </a:rPr>
              <a:t>HT 5' 6"</a:t>
            </a:r>
          </a:p>
          <a:p>
            <a:pPr algn="ctr" defTabSz="950913">
              <a:defRPr/>
            </a:pPr>
            <a:r>
              <a:rPr lang="en-US" sz="900" b="1" dirty="0">
                <a:effectLst/>
                <a:latin typeface="Times New Roman" pitchFamily="18" charset="0"/>
              </a:rPr>
              <a:t>Southlake HS</a:t>
            </a:r>
          </a:p>
          <a:p>
            <a:pPr algn="ctr" defTabSz="950913">
              <a:defRPr/>
            </a:pPr>
            <a:r>
              <a:rPr lang="en-US" sz="900" b="1" dirty="0">
                <a:effectLst/>
                <a:latin typeface="Times New Roman" pitchFamily="18" charset="0"/>
              </a:rPr>
              <a:t>GPA 3.8 of 4.0</a:t>
            </a:r>
            <a:br>
              <a:rPr lang="en-US" sz="900" b="1" dirty="0">
                <a:effectLst/>
                <a:latin typeface="Times New Roman" pitchFamily="18" charset="0"/>
              </a:rPr>
            </a:br>
            <a:r>
              <a:rPr lang="en-US" sz="900" b="1" dirty="0">
                <a:effectLst/>
                <a:latin typeface="Times New Roman" pitchFamily="18" charset="0"/>
              </a:rPr>
              <a:t>817-475-2095</a:t>
            </a:r>
            <a:br>
              <a:rPr lang="en-US" sz="900" b="1" dirty="0">
                <a:effectLst/>
                <a:latin typeface="Times New Roman" pitchFamily="18" charset="0"/>
              </a:rPr>
            </a:br>
            <a:r>
              <a:rPr lang="en-US" sz="900" b="1" dirty="0">
                <a:effectLst/>
                <a:latin typeface="Times New Roman" pitchFamily="18" charset="0"/>
              </a:rPr>
              <a:t>abstaurt@gmail.com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85" y="548482"/>
            <a:ext cx="1148268" cy="1481297"/>
          </a:xfrm>
          <a:prstGeom prst="rect">
            <a:avLst/>
          </a:prstGeom>
        </p:spPr>
      </p:pic>
      <p:grpSp>
        <p:nvGrpSpPr>
          <p:cNvPr id="95" name="Group 94"/>
          <p:cNvGrpSpPr/>
          <p:nvPr/>
        </p:nvGrpSpPr>
        <p:grpSpPr>
          <a:xfrm>
            <a:off x="112531" y="2145693"/>
            <a:ext cx="3023507" cy="1478246"/>
            <a:chOff x="-2193292" y="1597202"/>
            <a:chExt cx="3023507" cy="1478246"/>
          </a:xfrm>
        </p:grpSpPr>
        <p:pic>
          <p:nvPicPr>
            <p:cNvPr id="96" name="Picture 95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193292" y="1597202"/>
              <a:ext cx="1162768" cy="1478246"/>
            </a:xfrm>
            <a:prstGeom prst="rect">
              <a:avLst/>
            </a:prstGeom>
          </p:spPr>
        </p:pic>
        <p:sp>
          <p:nvSpPr>
            <p:cNvPr id="97" name="Text Box 546"/>
            <p:cNvSpPr txBox="1">
              <a:spLocks noChangeArrowheads="1"/>
            </p:cNvSpPr>
            <p:nvPr/>
          </p:nvSpPr>
          <p:spPr bwMode="auto">
            <a:xfrm>
              <a:off x="-1030524" y="1598120"/>
              <a:ext cx="1860739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#5  -  2018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Bronte Rhoden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RHP / 3B / DP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890100" y="2137247"/>
              <a:ext cx="1579890" cy="867350"/>
            </a:xfrm>
            <a:prstGeom prst="rect">
              <a:avLst/>
            </a:prstGeom>
            <a:solidFill>
              <a:srgbClr val="CC9900"/>
            </a:solidFill>
          </p:spPr>
        </p:pic>
      </p:grpSp>
      <p:grpSp>
        <p:nvGrpSpPr>
          <p:cNvPr id="104" name="Group 103"/>
          <p:cNvGrpSpPr/>
          <p:nvPr/>
        </p:nvGrpSpPr>
        <p:grpSpPr>
          <a:xfrm>
            <a:off x="6545486" y="5317300"/>
            <a:ext cx="2811238" cy="1478788"/>
            <a:chOff x="5925929" y="2858020"/>
            <a:chExt cx="2811238" cy="1478788"/>
          </a:xfrm>
        </p:grpSpPr>
        <p:sp>
          <p:nvSpPr>
            <p:cNvPr id="105" name="Text Box 546"/>
            <p:cNvSpPr txBox="1">
              <a:spLocks noChangeArrowheads="1"/>
            </p:cNvSpPr>
            <p:nvPr/>
          </p:nvSpPr>
          <p:spPr bwMode="auto">
            <a:xfrm>
              <a:off x="7064875" y="2859116"/>
              <a:ext cx="1672292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#25 - 2017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Brooke </a:t>
              </a:r>
              <a:r>
                <a:rPr lang="en-US" sz="900" b="1" dirty="0" err="1">
                  <a:effectLst/>
                  <a:latin typeface="Times New Roman" pitchFamily="18" charset="0"/>
                </a:rPr>
                <a:t>Makemson</a:t>
              </a:r>
              <a:r>
                <a:rPr lang="en-US" sz="900" b="1" dirty="0">
                  <a:effectLst/>
                  <a:latin typeface="Times New Roman" pitchFamily="18" charset="0"/>
                </a:rPr>
                <a:t> 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SS / 2B / 3B 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106" name="Picture 105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5929" y="2858020"/>
              <a:ext cx="1138946" cy="1478788"/>
            </a:xfrm>
            <a:prstGeom prst="rect">
              <a:avLst/>
            </a:prstGeom>
          </p:spPr>
        </p:pic>
        <p:pic>
          <p:nvPicPr>
            <p:cNvPr id="107" name="Picture 106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54737" y="3411331"/>
              <a:ext cx="1345907" cy="865639"/>
            </a:xfrm>
            <a:prstGeom prst="rect">
              <a:avLst/>
            </a:prstGeom>
          </p:spPr>
        </p:pic>
      </p:grpSp>
      <p:grpSp>
        <p:nvGrpSpPr>
          <p:cNvPr id="108" name="Group 107"/>
          <p:cNvGrpSpPr/>
          <p:nvPr/>
        </p:nvGrpSpPr>
        <p:grpSpPr>
          <a:xfrm>
            <a:off x="119092" y="5313212"/>
            <a:ext cx="3012304" cy="1477328"/>
            <a:chOff x="8973083" y="18177"/>
            <a:chExt cx="3012304" cy="1477328"/>
          </a:xfrm>
        </p:grpSpPr>
        <p:sp>
          <p:nvSpPr>
            <p:cNvPr id="109" name="Text Box 546"/>
            <p:cNvSpPr txBox="1">
              <a:spLocks noChangeArrowheads="1"/>
            </p:cNvSpPr>
            <p:nvPr/>
          </p:nvSpPr>
          <p:spPr bwMode="auto">
            <a:xfrm>
              <a:off x="10112518" y="18177"/>
              <a:ext cx="1872869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#20 – 2018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Alexis Perry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C / 3B / 1B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110" name="Picture 109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8221" y="566464"/>
              <a:ext cx="1556439" cy="865480"/>
            </a:xfrm>
            <a:prstGeom prst="rect">
              <a:avLst/>
            </a:prstGeom>
            <a:solidFill>
              <a:srgbClr val="CC9900"/>
            </a:solidFill>
          </p:spPr>
        </p:pic>
        <p:pic>
          <p:nvPicPr>
            <p:cNvPr id="111" name="Picture 110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73083" y="18177"/>
              <a:ext cx="1137473" cy="1477328"/>
            </a:xfrm>
            <a:prstGeom prst="rect">
              <a:avLst/>
            </a:prstGeom>
          </p:spPr>
        </p:pic>
      </p:grpSp>
      <p:grpSp>
        <p:nvGrpSpPr>
          <p:cNvPr id="116" name="Group 115"/>
          <p:cNvGrpSpPr/>
          <p:nvPr/>
        </p:nvGrpSpPr>
        <p:grpSpPr>
          <a:xfrm>
            <a:off x="3352800" y="5313212"/>
            <a:ext cx="2939967" cy="1477328"/>
            <a:chOff x="9761502" y="5524517"/>
            <a:chExt cx="2939967" cy="1477328"/>
          </a:xfrm>
        </p:grpSpPr>
        <p:sp>
          <p:nvSpPr>
            <p:cNvPr id="117" name="Text Box 546"/>
            <p:cNvSpPr txBox="1">
              <a:spLocks noChangeArrowheads="1"/>
            </p:cNvSpPr>
            <p:nvPr/>
          </p:nvSpPr>
          <p:spPr bwMode="auto">
            <a:xfrm>
              <a:off x="10901766" y="5524517"/>
              <a:ext cx="1799703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#23  -  2018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Peyton Blythe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RF / CF / LF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61502" y="5524517"/>
              <a:ext cx="1140263" cy="1477328"/>
            </a:xfrm>
            <a:prstGeom prst="rect">
              <a:avLst/>
            </a:prstGeom>
          </p:spPr>
        </p:pic>
        <p:pic>
          <p:nvPicPr>
            <p:cNvPr id="119" name="Picture 118"/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14525" y="6069215"/>
              <a:ext cx="1561724" cy="865480"/>
            </a:xfrm>
            <a:prstGeom prst="rect">
              <a:avLst/>
            </a:prstGeom>
          </p:spPr>
        </p:pic>
      </p:grpSp>
      <p:grpSp>
        <p:nvGrpSpPr>
          <p:cNvPr id="44" name="Group 43"/>
          <p:cNvGrpSpPr/>
          <p:nvPr/>
        </p:nvGrpSpPr>
        <p:grpSpPr>
          <a:xfrm>
            <a:off x="6553202" y="548731"/>
            <a:ext cx="2803523" cy="1477328"/>
            <a:chOff x="6553202" y="652490"/>
            <a:chExt cx="2803523" cy="1477328"/>
          </a:xfrm>
        </p:grpSpPr>
        <p:sp>
          <p:nvSpPr>
            <p:cNvPr id="41" name="Text Box 546"/>
            <p:cNvSpPr txBox="1">
              <a:spLocks noChangeArrowheads="1"/>
            </p:cNvSpPr>
            <p:nvPr/>
          </p:nvSpPr>
          <p:spPr bwMode="auto">
            <a:xfrm>
              <a:off x="7693466" y="652490"/>
              <a:ext cx="1663259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#3 #44 – 2018</a:t>
              </a:r>
              <a:br>
                <a:rPr lang="en-US" sz="900" b="1" dirty="0">
                  <a:effectLst/>
                  <a:latin typeface="Times New Roman" pitchFamily="18" charset="0"/>
                </a:rPr>
              </a:br>
              <a:r>
                <a:rPr lang="en-US" sz="900" b="1" dirty="0">
                  <a:effectLst/>
                  <a:latin typeface="Times New Roman" pitchFamily="18" charset="0"/>
                </a:rPr>
                <a:t>Billie McFadyen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2B / SS / OF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3202" y="663858"/>
              <a:ext cx="1140263" cy="1465960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2029" y="1206259"/>
              <a:ext cx="1378172" cy="8145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549"/>
          <p:cNvSpPr txBox="1">
            <a:spLocks noChangeArrowheads="1"/>
          </p:cNvSpPr>
          <p:nvPr/>
        </p:nvSpPr>
        <p:spPr bwMode="auto">
          <a:xfrm>
            <a:off x="163990" y="5516042"/>
            <a:ext cx="4532860" cy="1384995"/>
          </a:xfrm>
          <a:prstGeom prst="rect">
            <a:avLst/>
          </a:prstGeom>
          <a:solidFill>
            <a:srgbClr val="CC99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950913"/>
            <a:r>
              <a:rPr lang="en-US" b="1" i="1" dirty="0">
                <a:effectLst/>
                <a:latin typeface="Times New Roman" pitchFamily="18" charset="0"/>
              </a:rPr>
              <a:t>2016 GOLD FALL SCHEDULE</a:t>
            </a:r>
          </a:p>
          <a:p>
            <a:pPr defTabSz="950913"/>
            <a:r>
              <a:rPr lang="en-US" b="1" i="1" dirty="0">
                <a:effectLst/>
                <a:latin typeface="Times New Roman" pitchFamily="18" charset="0"/>
              </a:rPr>
              <a:t>09/09-11/2016  18U Stars Over Texas Fall Showcase Beaumont</a:t>
            </a:r>
          </a:p>
          <a:p>
            <a:pPr defTabSz="950913"/>
            <a:r>
              <a:rPr lang="en-US" b="1" i="1" dirty="0">
                <a:effectLst/>
                <a:latin typeface="Times New Roman" pitchFamily="18" charset="0"/>
              </a:rPr>
              <a:t>10/01-02/2016	TXGlory/Wilson/Demarini Invite McKinney</a:t>
            </a:r>
          </a:p>
          <a:p>
            <a:pPr defTabSz="950913"/>
            <a:r>
              <a:rPr lang="en-US" b="1" i="1" dirty="0">
                <a:effectLst/>
                <a:latin typeface="Times New Roman" pitchFamily="18" charset="0"/>
              </a:rPr>
              <a:t>10/07-09/2016	SKGSL College Tournament Spring</a:t>
            </a:r>
          </a:p>
          <a:p>
            <a:pPr defTabSz="950913"/>
            <a:r>
              <a:rPr lang="en-US" b="1" i="1" dirty="0">
                <a:effectLst/>
                <a:latin typeface="Times New Roman" pitchFamily="18" charset="0"/>
              </a:rPr>
              <a:t>10/14-16/2016 	Bombers Classic Scrap Yards</a:t>
            </a:r>
          </a:p>
          <a:p>
            <a:pPr defTabSz="950913"/>
            <a:r>
              <a:rPr lang="en-US" b="1" i="1" dirty="0">
                <a:effectLst/>
                <a:latin typeface="Times New Roman" pitchFamily="18" charset="0"/>
              </a:rPr>
              <a:t>10/21-23/2016	Ronald McDonald Scrap Yards</a:t>
            </a:r>
          </a:p>
          <a:p>
            <a:pPr defTabSz="950913"/>
            <a:r>
              <a:rPr lang="en-US" b="1" i="1" dirty="0">
                <a:effectLst/>
                <a:latin typeface="Times New Roman" pitchFamily="18" charset="0"/>
              </a:rPr>
              <a:t>11/11-13/2016	Texas Gold Cup Sugar Land</a:t>
            </a:r>
          </a:p>
        </p:txBody>
      </p:sp>
      <p:sp>
        <p:nvSpPr>
          <p:cNvPr id="28" name="Text Box 549"/>
          <p:cNvSpPr txBox="1">
            <a:spLocks noChangeArrowheads="1"/>
          </p:cNvSpPr>
          <p:nvPr/>
        </p:nvSpPr>
        <p:spPr bwMode="auto">
          <a:xfrm>
            <a:off x="4860925" y="4053681"/>
            <a:ext cx="4587692" cy="270843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50913"/>
            <a:r>
              <a:rPr lang="en-US" sz="1000" b="1" dirty="0">
                <a:solidFill>
                  <a:srgbClr val="CC9900"/>
                </a:solidFill>
                <a:effectLst/>
                <a:latin typeface="Times New Roman" pitchFamily="18" charset="0"/>
              </a:rPr>
              <a:t>NOTES:_____________________________________________________________</a:t>
            </a:r>
          </a:p>
          <a:p>
            <a:pPr defTabSz="950913"/>
            <a:endParaRPr lang="en-US" sz="1000" b="1" dirty="0">
              <a:solidFill>
                <a:srgbClr val="CC9900"/>
              </a:solidFill>
              <a:effectLst/>
              <a:latin typeface="Times New Roman" pitchFamily="18" charset="0"/>
            </a:endParaRPr>
          </a:p>
          <a:p>
            <a:pPr defTabSz="950913"/>
            <a:r>
              <a:rPr lang="en-US" sz="1000" b="1" dirty="0">
                <a:solidFill>
                  <a:srgbClr val="CC9900"/>
                </a:solidFill>
                <a:effectLst/>
                <a:latin typeface="Times New Roman" pitchFamily="18" charset="0"/>
              </a:rPr>
              <a:t>_____________________________________________________________________</a:t>
            </a:r>
          </a:p>
          <a:p>
            <a:pPr defTabSz="950913"/>
            <a:endParaRPr lang="en-US" sz="1000" b="1" dirty="0">
              <a:solidFill>
                <a:srgbClr val="CC9900"/>
              </a:solidFill>
              <a:effectLst/>
              <a:latin typeface="Times New Roman" pitchFamily="18" charset="0"/>
            </a:endParaRPr>
          </a:p>
          <a:p>
            <a:pPr defTabSz="950913"/>
            <a:r>
              <a:rPr lang="en-US" sz="1000" b="1" dirty="0">
                <a:solidFill>
                  <a:srgbClr val="CC9900"/>
                </a:solidFill>
                <a:effectLst/>
                <a:latin typeface="Times New Roman" pitchFamily="18" charset="0"/>
              </a:rPr>
              <a:t>_____________________________________________________________________</a:t>
            </a:r>
          </a:p>
          <a:p>
            <a:pPr defTabSz="950913"/>
            <a:endParaRPr lang="en-US" sz="1000" b="1" dirty="0">
              <a:solidFill>
                <a:srgbClr val="CC9900"/>
              </a:solidFill>
              <a:effectLst/>
              <a:latin typeface="Times New Roman" pitchFamily="18" charset="0"/>
            </a:endParaRPr>
          </a:p>
          <a:p>
            <a:pPr defTabSz="950913"/>
            <a:r>
              <a:rPr lang="en-US" sz="1000" b="1" dirty="0">
                <a:solidFill>
                  <a:srgbClr val="CC9900"/>
                </a:solidFill>
                <a:effectLst/>
                <a:latin typeface="Times New Roman" pitchFamily="18" charset="0"/>
              </a:rPr>
              <a:t>_____________________________________________________________________</a:t>
            </a:r>
          </a:p>
          <a:p>
            <a:pPr defTabSz="950913"/>
            <a:endParaRPr lang="en-US" sz="1000" b="1" dirty="0">
              <a:solidFill>
                <a:srgbClr val="CC9900"/>
              </a:solidFill>
              <a:effectLst/>
              <a:latin typeface="Times New Roman" pitchFamily="18" charset="0"/>
            </a:endParaRPr>
          </a:p>
          <a:p>
            <a:pPr defTabSz="950913"/>
            <a:r>
              <a:rPr lang="en-US" sz="1000" b="1" dirty="0">
                <a:solidFill>
                  <a:srgbClr val="CC9900"/>
                </a:solidFill>
                <a:effectLst/>
                <a:latin typeface="Times New Roman" pitchFamily="18" charset="0"/>
              </a:rPr>
              <a:t>_____________________________________________________________________</a:t>
            </a:r>
          </a:p>
          <a:p>
            <a:pPr defTabSz="950913"/>
            <a:endParaRPr lang="en-US" sz="1000" b="1" dirty="0">
              <a:solidFill>
                <a:srgbClr val="CC9900"/>
              </a:solidFill>
              <a:effectLst/>
              <a:latin typeface="Times New Roman" pitchFamily="18" charset="0"/>
            </a:endParaRPr>
          </a:p>
          <a:p>
            <a:pPr defTabSz="950913"/>
            <a:r>
              <a:rPr lang="en-US" sz="1000" b="1" dirty="0">
                <a:solidFill>
                  <a:srgbClr val="CC9900"/>
                </a:solidFill>
                <a:effectLst/>
                <a:latin typeface="Times New Roman" pitchFamily="18" charset="0"/>
              </a:rPr>
              <a:t>_____________________________________________________________________</a:t>
            </a:r>
          </a:p>
          <a:p>
            <a:pPr defTabSz="950913"/>
            <a:endParaRPr lang="en-US" sz="1000" b="1" dirty="0">
              <a:solidFill>
                <a:srgbClr val="CC9900"/>
              </a:solidFill>
              <a:effectLst/>
              <a:latin typeface="Times New Roman" pitchFamily="18" charset="0"/>
            </a:endParaRPr>
          </a:p>
          <a:p>
            <a:pPr defTabSz="950913"/>
            <a:r>
              <a:rPr lang="en-US" sz="1000" b="1" dirty="0">
                <a:solidFill>
                  <a:srgbClr val="CC9900"/>
                </a:solidFill>
                <a:effectLst/>
                <a:latin typeface="Times New Roman" pitchFamily="18" charset="0"/>
              </a:rPr>
              <a:t>_____________________________________________________________________</a:t>
            </a:r>
          </a:p>
          <a:p>
            <a:pPr defTabSz="950913"/>
            <a:endParaRPr lang="en-US" sz="1000" b="1" dirty="0">
              <a:solidFill>
                <a:srgbClr val="CC9900"/>
              </a:solidFill>
              <a:effectLst/>
              <a:latin typeface="Times New Roman" pitchFamily="18" charset="0"/>
            </a:endParaRPr>
          </a:p>
          <a:p>
            <a:pPr defTabSz="950913"/>
            <a:r>
              <a:rPr lang="en-US" sz="1000" b="1" dirty="0">
                <a:solidFill>
                  <a:srgbClr val="CC9900"/>
                </a:solidFill>
                <a:effectLst/>
                <a:latin typeface="Times New Roman" pitchFamily="18" charset="0"/>
              </a:rPr>
              <a:t>_____________________________________________________________________</a:t>
            </a:r>
          </a:p>
          <a:p>
            <a:pPr defTabSz="950913"/>
            <a:endParaRPr lang="en-US" sz="1000" b="1" dirty="0">
              <a:solidFill>
                <a:srgbClr val="CC9900"/>
              </a:solidFill>
              <a:effectLst/>
              <a:latin typeface="Times New Roman" pitchFamily="18" charset="0"/>
            </a:endParaRPr>
          </a:p>
          <a:p>
            <a:pPr defTabSz="950913"/>
            <a:r>
              <a:rPr lang="en-US" sz="1000" b="1" dirty="0">
                <a:solidFill>
                  <a:srgbClr val="CC9900"/>
                </a:solidFill>
                <a:effectLst/>
                <a:latin typeface="Times New Roman" pitchFamily="18" charset="0"/>
              </a:rPr>
              <a:t>_____________________________________________________________________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 rot="10800000" flipV="1">
            <a:off x="757714" y="95346"/>
            <a:ext cx="8097178" cy="430887"/>
          </a:xfrm>
          <a:prstGeom prst="rect">
            <a:avLst/>
          </a:prstGeom>
          <a:solidFill>
            <a:srgbClr val="CC9900"/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200" b="1" i="1" dirty="0">
                <a:effectLst/>
                <a:latin typeface="Times New Roman" pitchFamily="18" charset="0"/>
              </a:rPr>
              <a:t>Texas Glory Adkins 18U Gold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4892" y="92923"/>
            <a:ext cx="593725" cy="4357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90" y="92923"/>
            <a:ext cx="593725" cy="435732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165798" y="2392376"/>
            <a:ext cx="2722777" cy="1477328"/>
            <a:chOff x="116750" y="5672752"/>
            <a:chExt cx="2722777" cy="1477328"/>
          </a:xfrm>
        </p:grpSpPr>
        <p:sp>
          <p:nvSpPr>
            <p:cNvPr id="30" name="Text Box 546"/>
            <p:cNvSpPr txBox="1">
              <a:spLocks noChangeArrowheads="1"/>
            </p:cNvSpPr>
            <p:nvPr/>
          </p:nvSpPr>
          <p:spPr bwMode="auto">
            <a:xfrm>
              <a:off x="1255204" y="5672752"/>
              <a:ext cx="1584323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#42 – 2018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Gabrielle Kowalik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SS / OF / P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750" y="5672752"/>
              <a:ext cx="1138454" cy="1477328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770" y="6191057"/>
              <a:ext cx="1334013" cy="876278"/>
            </a:xfrm>
            <a:prstGeom prst="rect">
              <a:avLst/>
            </a:prstGeom>
          </p:spPr>
        </p:pic>
      </p:grpSp>
      <p:grpSp>
        <p:nvGrpSpPr>
          <p:cNvPr id="33" name="Group 32"/>
          <p:cNvGrpSpPr/>
          <p:nvPr/>
        </p:nvGrpSpPr>
        <p:grpSpPr>
          <a:xfrm>
            <a:off x="6724030" y="2396914"/>
            <a:ext cx="2738159" cy="1479749"/>
            <a:chOff x="5152961" y="5597763"/>
            <a:chExt cx="2738159" cy="1479749"/>
          </a:xfrm>
        </p:grpSpPr>
        <p:sp>
          <p:nvSpPr>
            <p:cNvPr id="34" name="Text Box 546"/>
            <p:cNvSpPr txBox="1">
              <a:spLocks noChangeArrowheads="1"/>
            </p:cNvSpPr>
            <p:nvPr/>
          </p:nvSpPr>
          <p:spPr bwMode="auto">
            <a:xfrm>
              <a:off x="6268412" y="5600184"/>
              <a:ext cx="1622708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#99 – 2018</a:t>
              </a:r>
              <a:br>
                <a:rPr lang="en-US" sz="900" b="1" dirty="0">
                  <a:effectLst/>
                  <a:latin typeface="Times New Roman" pitchFamily="18" charset="0"/>
                </a:rPr>
              </a:br>
              <a:r>
                <a:rPr lang="en-US" sz="900" b="1" dirty="0">
                  <a:effectLst/>
                  <a:latin typeface="Times New Roman" pitchFamily="18" charset="0"/>
                </a:rPr>
                <a:t>Mikayla Kowalik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Catcher / OF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52961" y="5597763"/>
              <a:ext cx="1115450" cy="1472790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82166" y="6111530"/>
              <a:ext cx="1355746" cy="876278"/>
            </a:xfrm>
            <a:prstGeom prst="rect">
              <a:avLst/>
            </a:prstGeom>
          </p:spPr>
        </p:pic>
      </p:grpSp>
      <p:grpSp>
        <p:nvGrpSpPr>
          <p:cNvPr id="41" name="Group 40"/>
          <p:cNvGrpSpPr/>
          <p:nvPr/>
        </p:nvGrpSpPr>
        <p:grpSpPr>
          <a:xfrm>
            <a:off x="6724030" y="625794"/>
            <a:ext cx="2724587" cy="1481100"/>
            <a:chOff x="-2251851" y="5365479"/>
            <a:chExt cx="2724587" cy="1481100"/>
          </a:xfrm>
        </p:grpSpPr>
        <p:sp>
          <p:nvSpPr>
            <p:cNvPr id="42" name="Text Box 546"/>
            <p:cNvSpPr txBox="1">
              <a:spLocks noChangeArrowheads="1"/>
            </p:cNvSpPr>
            <p:nvPr/>
          </p:nvSpPr>
          <p:spPr bwMode="auto">
            <a:xfrm>
              <a:off x="-1136401" y="5369251"/>
              <a:ext cx="1609137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#33  -  2018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Riley Cantrell 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1</a:t>
              </a:r>
              <a:r>
                <a:rPr lang="en-US" sz="900" b="1" baseline="30000" dirty="0">
                  <a:effectLst/>
                  <a:latin typeface="Times New Roman" pitchFamily="18" charset="0"/>
                </a:rPr>
                <a:t>st</a:t>
              </a:r>
              <a:r>
                <a:rPr lang="en-US" sz="900" b="1" dirty="0">
                  <a:effectLst/>
                  <a:latin typeface="Times New Roman" pitchFamily="18" charset="0"/>
                </a:rPr>
                <a:t> / 3</a:t>
              </a:r>
              <a:r>
                <a:rPr lang="en-US" sz="900" b="1" baseline="30000" dirty="0">
                  <a:effectLst/>
                  <a:latin typeface="Times New Roman" pitchFamily="18" charset="0"/>
                </a:rPr>
                <a:t>rd</a:t>
              </a:r>
              <a:r>
                <a:rPr lang="en-US" sz="900" b="1" dirty="0">
                  <a:effectLst/>
                  <a:latin typeface="Times New Roman" pitchFamily="18" charset="0"/>
                </a:rPr>
                <a:t> / C / DP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51851" y="5365479"/>
              <a:ext cx="1115450" cy="1481100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21208" y="5872071"/>
              <a:ext cx="1355746" cy="881295"/>
            </a:xfrm>
            <a:prstGeom prst="rect">
              <a:avLst/>
            </a:prstGeom>
          </p:spPr>
        </p:pic>
      </p:grpSp>
      <p:grpSp>
        <p:nvGrpSpPr>
          <p:cNvPr id="51" name="Group 50"/>
          <p:cNvGrpSpPr/>
          <p:nvPr/>
        </p:nvGrpSpPr>
        <p:grpSpPr>
          <a:xfrm>
            <a:off x="3581400" y="2388820"/>
            <a:ext cx="2724587" cy="1480884"/>
            <a:chOff x="7139860" y="4269213"/>
            <a:chExt cx="2724587" cy="1480884"/>
          </a:xfrm>
        </p:grpSpPr>
        <p:sp>
          <p:nvSpPr>
            <p:cNvPr id="52" name="Text Box 546"/>
            <p:cNvSpPr txBox="1">
              <a:spLocks noChangeArrowheads="1"/>
            </p:cNvSpPr>
            <p:nvPr/>
          </p:nvSpPr>
          <p:spPr bwMode="auto">
            <a:xfrm>
              <a:off x="8255310" y="4272769"/>
              <a:ext cx="1609137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#55 - 2018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Mya Stevenson 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LHP / 1B / DP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39860" y="4269213"/>
              <a:ext cx="1115450" cy="1480884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2005" y="4791074"/>
              <a:ext cx="1355746" cy="876278"/>
            </a:xfrm>
            <a:prstGeom prst="rect">
              <a:avLst/>
            </a:prstGeom>
          </p:spPr>
        </p:pic>
      </p:grpSp>
      <p:grpSp>
        <p:nvGrpSpPr>
          <p:cNvPr id="71" name="Group 70"/>
          <p:cNvGrpSpPr/>
          <p:nvPr/>
        </p:nvGrpSpPr>
        <p:grpSpPr>
          <a:xfrm>
            <a:off x="3581400" y="625794"/>
            <a:ext cx="2724587" cy="1477328"/>
            <a:chOff x="-2344272" y="3994387"/>
            <a:chExt cx="2859833" cy="1477328"/>
          </a:xfrm>
        </p:grpSpPr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344272" y="3998160"/>
              <a:ext cx="1170820" cy="1473555"/>
            </a:xfrm>
            <a:prstGeom prst="rect">
              <a:avLst/>
            </a:prstGeom>
          </p:spPr>
        </p:pic>
        <p:sp>
          <p:nvSpPr>
            <p:cNvPr id="73" name="Text Box 546"/>
            <p:cNvSpPr txBox="1">
              <a:spLocks noChangeArrowheads="1"/>
            </p:cNvSpPr>
            <p:nvPr/>
          </p:nvSpPr>
          <p:spPr bwMode="auto">
            <a:xfrm>
              <a:off x="-1173452" y="3994387"/>
              <a:ext cx="1689013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#32 – 2018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Maggie Black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SS / 3B / OF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74" name="Picture 73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01232" y="4500196"/>
              <a:ext cx="1423044" cy="889504"/>
            </a:xfrm>
            <a:prstGeom prst="rect">
              <a:avLst/>
            </a:prstGeom>
          </p:spPr>
        </p:pic>
      </p:grpSp>
      <p:grpSp>
        <p:nvGrpSpPr>
          <p:cNvPr id="75" name="Group 74"/>
          <p:cNvGrpSpPr/>
          <p:nvPr/>
        </p:nvGrpSpPr>
        <p:grpSpPr>
          <a:xfrm>
            <a:off x="163990" y="625794"/>
            <a:ext cx="2724588" cy="1477328"/>
            <a:chOff x="-339405" y="3125164"/>
            <a:chExt cx="2724588" cy="1477328"/>
          </a:xfrm>
        </p:grpSpPr>
        <p:sp>
          <p:nvSpPr>
            <p:cNvPr id="76" name="Text Box 546"/>
            <p:cNvSpPr txBox="1">
              <a:spLocks noChangeArrowheads="1"/>
            </p:cNvSpPr>
            <p:nvPr/>
          </p:nvSpPr>
          <p:spPr bwMode="auto">
            <a:xfrm>
              <a:off x="800858" y="3125164"/>
              <a:ext cx="1584325" cy="1477328"/>
            </a:xfrm>
            <a:prstGeom prst="rect">
              <a:avLst/>
            </a:prstGeom>
            <a:solidFill>
              <a:srgbClr val="CC9900"/>
            </a:solidFill>
            <a:ln w="9525" cmpd="sng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#27 - 2018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Sophie </a:t>
              </a:r>
              <a:r>
                <a:rPr lang="en-US" sz="900" b="1" dirty="0" err="1">
                  <a:effectLst/>
                  <a:latin typeface="Times New Roman" pitchFamily="18" charset="0"/>
                </a:rPr>
                <a:t>Hannabas</a:t>
              </a:r>
              <a:r>
                <a:rPr lang="en-US" sz="900" b="1" dirty="0">
                  <a:effectLst/>
                  <a:latin typeface="Times New Roman" pitchFamily="18" charset="0"/>
                </a:rPr>
                <a:t> </a:t>
              </a:r>
            </a:p>
            <a:p>
              <a:pPr algn="ctr" defTabSz="950913">
                <a:defRPr/>
              </a:pPr>
              <a:r>
                <a:rPr lang="en-US" sz="900" b="1" dirty="0">
                  <a:effectLst/>
                  <a:latin typeface="Times New Roman" pitchFamily="18" charset="0"/>
                </a:rPr>
                <a:t>LHP / 1B / OF</a:t>
              </a: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ct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  <a:p>
              <a:pPr algn="r" defTabSz="950913">
                <a:defRPr/>
              </a:pPr>
              <a:endParaRPr lang="en-US" sz="900" b="1" dirty="0">
                <a:effectLst/>
                <a:latin typeface="Times New Roman" pitchFamily="18" charset="0"/>
              </a:endParaRPr>
            </a:p>
          </p:txBody>
        </p:sp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39405" y="3125164"/>
              <a:ext cx="1140263" cy="1477328"/>
            </a:xfrm>
            <a:prstGeom prst="rect">
              <a:avLst/>
            </a:prstGeom>
          </p:spPr>
        </p:pic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423" y="3632540"/>
              <a:ext cx="1334013" cy="879729"/>
            </a:xfrm>
            <a:prstGeom prst="rect">
              <a:avLst/>
            </a:prstGeom>
          </p:spPr>
        </p:pic>
      </p:grpSp>
      <p:sp>
        <p:nvSpPr>
          <p:cNvPr id="168" name="Text Box 5"/>
          <p:cNvSpPr txBox="1">
            <a:spLocks noChangeArrowheads="1"/>
          </p:cNvSpPr>
          <p:nvPr/>
        </p:nvSpPr>
        <p:spPr bwMode="auto">
          <a:xfrm rot="10800000" flipV="1">
            <a:off x="6947770" y="6362005"/>
            <a:ext cx="2514419" cy="400110"/>
          </a:xfrm>
          <a:prstGeom prst="rect">
            <a:avLst/>
          </a:prstGeom>
          <a:solidFill>
            <a:srgbClr val="CC99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i="1" dirty="0">
                <a:effectLst/>
                <a:latin typeface="Times New Roman" pitchFamily="18" charset="0"/>
              </a:rPr>
              <a:t>WWW.GLORY.NET</a:t>
            </a:r>
            <a:endParaRPr lang="en-US" b="1" i="1" dirty="0">
              <a:effectLst/>
              <a:latin typeface="Times New Roman" pitchFamily="18" charset="0"/>
            </a:endParaRPr>
          </a:p>
        </p:txBody>
      </p:sp>
      <p:sp>
        <p:nvSpPr>
          <p:cNvPr id="79" name="Text Box 546"/>
          <p:cNvSpPr txBox="1">
            <a:spLocks noChangeArrowheads="1"/>
          </p:cNvSpPr>
          <p:nvPr/>
        </p:nvSpPr>
        <p:spPr bwMode="auto">
          <a:xfrm>
            <a:off x="163990" y="4053681"/>
            <a:ext cx="4532860" cy="1323439"/>
          </a:xfrm>
          <a:prstGeom prst="rect">
            <a:avLst/>
          </a:prstGeom>
          <a:solidFill>
            <a:srgbClr val="CC9900"/>
          </a:solidFill>
          <a:ln w="9525" cmpd="sng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950913"/>
            <a:r>
              <a:rPr lang="en-US" sz="1600" b="1" dirty="0">
                <a:effectLst/>
                <a:latin typeface="Times New Roman" pitchFamily="18" charset="0"/>
              </a:rPr>
              <a:t>Head Coach  Keith Allen</a:t>
            </a:r>
          </a:p>
          <a:p>
            <a:pPr algn="ctr" defTabSz="950913"/>
            <a:r>
              <a:rPr lang="en-US" sz="1600" b="1" dirty="0">
                <a:effectLst/>
                <a:latin typeface="Times New Roman" pitchFamily="18" charset="0"/>
              </a:rPr>
              <a:t>(214) 876-0724  coachkeithallen@gmail.com</a:t>
            </a:r>
            <a:br>
              <a:rPr lang="en-US" sz="1600" b="1" dirty="0">
                <a:effectLst/>
                <a:latin typeface="Times New Roman" pitchFamily="18" charset="0"/>
              </a:rPr>
            </a:br>
            <a:br>
              <a:rPr lang="en-US" sz="1600" b="1" dirty="0">
                <a:effectLst/>
                <a:latin typeface="Times New Roman" pitchFamily="18" charset="0"/>
              </a:rPr>
            </a:br>
            <a:r>
              <a:rPr lang="en-US" sz="1600" b="1" dirty="0">
                <a:effectLst/>
                <a:latin typeface="Times New Roman" pitchFamily="18" charset="0"/>
              </a:rPr>
              <a:t>Assistant Coach  Jack Fultz</a:t>
            </a:r>
          </a:p>
          <a:p>
            <a:pPr algn="ctr" defTabSz="950913"/>
            <a:r>
              <a:rPr lang="en-US" sz="1600" b="1" dirty="0">
                <a:effectLst/>
                <a:latin typeface="Times New Roman" pitchFamily="18" charset="0"/>
              </a:rPr>
              <a:t>214-557-7722  jsfultz@txglory.com</a:t>
            </a:r>
            <a:endParaRPr lang="en-US" sz="1600" dirty="0"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4988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09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09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35135</TotalTime>
  <Words>231</Words>
  <Application>Microsoft Office PowerPoint</Application>
  <PresentationFormat>Custom</PresentationFormat>
  <Paragraphs>171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PowerPoint Presentation</vt:lpstr>
      <vt:lpstr>PowerPoint Presentation</vt:lpstr>
    </vt:vector>
  </TitlesOfParts>
  <Company>PepsiCo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jsfultz@hotmail.com</dc:creator>
  <cp:lastModifiedBy>Jack Fultz</cp:lastModifiedBy>
  <cp:revision>722</cp:revision>
  <cp:lastPrinted>2016-09-30T17:12:26Z</cp:lastPrinted>
  <dcterms:created xsi:type="dcterms:W3CDTF">2005-08-19T18:31:35Z</dcterms:created>
  <dcterms:modified xsi:type="dcterms:W3CDTF">2016-10-06T18:01:57Z</dcterms:modified>
</cp:coreProperties>
</file>