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62" r:id="rId5"/>
    <p:sldId id="264" r:id="rId6"/>
    <p:sldId id="267" r:id="rId7"/>
    <p:sldId id="259" r:id="rId8"/>
    <p:sldId id="260" r:id="rId9"/>
    <p:sldId id="271" r:id="rId10"/>
    <p:sldId id="266" r:id="rId11"/>
    <p:sldId id="258" r:id="rId12"/>
    <p:sldId id="273" r:id="rId13"/>
    <p:sldId id="261" r:id="rId14"/>
    <p:sldId id="263" r:id="rId15"/>
    <p:sldId id="265" r:id="rId16"/>
    <p:sldId id="268" r:id="rId17"/>
    <p:sldId id="275"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2873-7910-3718-4559-0F23CD53D2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A44BDB-8A01-EA7A-91EA-FF325FF77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20BA7E-6E87-FF4C-2938-1DF6B109BC90}"/>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5" name="Footer Placeholder 4">
            <a:extLst>
              <a:ext uri="{FF2B5EF4-FFF2-40B4-BE49-F238E27FC236}">
                <a16:creationId xmlns:a16="http://schemas.microsoft.com/office/drawing/2014/main" id="{5C685EE4-BCA2-95C2-12AA-F10E49521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BB157-A999-6F00-EE42-1D8C7C8E8F64}"/>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195378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4549-C93F-002F-2428-696838B751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0A21FC-32E3-DB51-CC2C-D6198FF009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66255-7FA8-73B6-8969-279992B02CF9}"/>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5" name="Footer Placeholder 4">
            <a:extLst>
              <a:ext uri="{FF2B5EF4-FFF2-40B4-BE49-F238E27FC236}">
                <a16:creationId xmlns:a16="http://schemas.microsoft.com/office/drawing/2014/main" id="{AB867E36-1B3C-F545-287C-C14025F88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BC528-65AB-4EAD-9956-07CB39FE4DEB}"/>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90683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EA022-65A1-3062-4F86-6F76EF3B9E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7087C-E84D-5354-89B1-14F5130705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16519-D7AB-F153-C27D-D40A3340CCEF}"/>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5" name="Footer Placeholder 4">
            <a:extLst>
              <a:ext uri="{FF2B5EF4-FFF2-40B4-BE49-F238E27FC236}">
                <a16:creationId xmlns:a16="http://schemas.microsoft.com/office/drawing/2014/main" id="{2EF9D9EF-39D1-3D4D-ACAB-8E28E9C43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16789-B258-0BE2-709E-22D4A2B2C515}"/>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15293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0259-2569-68CC-07CC-4219CDDA4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66210-6AFC-D9A1-0C53-E23C83991C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6A3E7-3462-68C4-D666-A682F61BFFCA}"/>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5" name="Footer Placeholder 4">
            <a:extLst>
              <a:ext uri="{FF2B5EF4-FFF2-40B4-BE49-F238E27FC236}">
                <a16:creationId xmlns:a16="http://schemas.microsoft.com/office/drawing/2014/main" id="{B3FA96ED-C486-0A1E-8772-9B2D11183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3871-273D-817F-39CF-03A6F7D0C728}"/>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401561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54B1-2537-20A9-5E11-0B1D4C14C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198F38-9FFD-6C22-6976-ED0F7097E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8AA21-DCE7-D0C6-DEBF-96C0900332DB}"/>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5" name="Footer Placeholder 4">
            <a:extLst>
              <a:ext uri="{FF2B5EF4-FFF2-40B4-BE49-F238E27FC236}">
                <a16:creationId xmlns:a16="http://schemas.microsoft.com/office/drawing/2014/main" id="{3F903871-11F2-672A-6208-717987AAD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0194F-5DA1-7FD2-10B2-0DFE432A4750}"/>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6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2363-FD82-58F3-9668-A2E0BAB12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22B32-C39B-270C-C90C-2459901D5A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CFFAA-32BC-7790-3515-2855776B9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B285B0-2F74-B2C8-1BBB-BD62CF18E9E6}"/>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6" name="Footer Placeholder 5">
            <a:extLst>
              <a:ext uri="{FF2B5EF4-FFF2-40B4-BE49-F238E27FC236}">
                <a16:creationId xmlns:a16="http://schemas.microsoft.com/office/drawing/2014/main" id="{FFC95BAD-0BA8-C59D-7BFB-364AF78F0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642A8-0A1C-47DE-AC92-63847DC431F0}"/>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9652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320D-5F15-3838-66DB-66A3C6C93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CA50A-4F5D-EE6A-5D32-BDC407285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D664C-108F-F5ED-9520-C8E1787E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A29AD3-A82B-58F5-2648-51BA683D9C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FE1886-BE32-89E5-3D2F-0B479C1F6D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50E32-0944-0D7F-02CA-E251D177E84E}"/>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8" name="Footer Placeholder 7">
            <a:extLst>
              <a:ext uri="{FF2B5EF4-FFF2-40B4-BE49-F238E27FC236}">
                <a16:creationId xmlns:a16="http://schemas.microsoft.com/office/drawing/2014/main" id="{508CC8A3-791B-E2AC-9B15-14CFA53048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D9C1EA-ACDE-D5AC-0D55-11B277145BFC}"/>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372828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C782-F1B9-42D7-B699-F0442E7FC2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64DE4F-0441-1B9A-0CD1-3534D3668FBA}"/>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4" name="Footer Placeholder 3">
            <a:extLst>
              <a:ext uri="{FF2B5EF4-FFF2-40B4-BE49-F238E27FC236}">
                <a16:creationId xmlns:a16="http://schemas.microsoft.com/office/drawing/2014/main" id="{3600CCB0-3A16-FEE0-FB55-FEB4E41AD1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2E02D2-CA94-BFCA-DD40-8ED945C58AE8}"/>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60879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B90E4-7D49-CC85-0AB3-9BA58F9A798C}"/>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3" name="Footer Placeholder 2">
            <a:extLst>
              <a:ext uri="{FF2B5EF4-FFF2-40B4-BE49-F238E27FC236}">
                <a16:creationId xmlns:a16="http://schemas.microsoft.com/office/drawing/2014/main" id="{763BDA4E-B36A-0023-6015-C402C16AAA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448D9-5F4D-0D1E-D052-C1F522D017D3}"/>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381381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E22C-E9C9-7AA6-CC94-E93194AF7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AF1504-799E-D0F2-2D3F-09911CB0E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30163A-E907-8779-12B1-A529EB7C6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8C98B-9377-844A-3ED3-3DC8F2CA0C5F}"/>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6" name="Footer Placeholder 5">
            <a:extLst>
              <a:ext uri="{FF2B5EF4-FFF2-40B4-BE49-F238E27FC236}">
                <a16:creationId xmlns:a16="http://schemas.microsoft.com/office/drawing/2014/main" id="{2B067065-4C52-5A04-6B59-937088ED4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3F01A-A6A3-6062-1343-5885B2C1F309}"/>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36852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56E7-D040-3634-B829-BF860384D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70899A-C437-70C3-AC06-C7A3C40D4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6C4E8A-27B5-68E5-0EB1-2D3159CFA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7CD23-DB65-1A91-E188-B7854E1EA513}"/>
              </a:ext>
            </a:extLst>
          </p:cNvPr>
          <p:cNvSpPr>
            <a:spLocks noGrp="1"/>
          </p:cNvSpPr>
          <p:nvPr>
            <p:ph type="dt" sz="half" idx="10"/>
          </p:nvPr>
        </p:nvSpPr>
        <p:spPr/>
        <p:txBody>
          <a:bodyPr/>
          <a:lstStyle/>
          <a:p>
            <a:fld id="{5E2440D7-99A3-4124-8D26-AA4AD3060CC4}" type="datetimeFigureOut">
              <a:rPr lang="en-US" smtClean="0"/>
              <a:t>3/25/2026</a:t>
            </a:fld>
            <a:endParaRPr lang="en-US"/>
          </a:p>
        </p:txBody>
      </p:sp>
      <p:sp>
        <p:nvSpPr>
          <p:cNvPr id="6" name="Footer Placeholder 5">
            <a:extLst>
              <a:ext uri="{FF2B5EF4-FFF2-40B4-BE49-F238E27FC236}">
                <a16:creationId xmlns:a16="http://schemas.microsoft.com/office/drawing/2014/main" id="{F5F2DFC7-721E-AE28-C554-F9BCE1080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0C2E6-32ED-5E10-9424-15D13E12666D}"/>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59764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AA32E0-7EBB-70E6-F2E2-FFD884929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954016-FB4D-DFF1-3245-6B62841A4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66EDF-7E81-FDD9-146B-484222946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440D7-99A3-4124-8D26-AA4AD3060CC4}" type="datetimeFigureOut">
              <a:rPr lang="en-US" smtClean="0"/>
              <a:t>3/25/2026</a:t>
            </a:fld>
            <a:endParaRPr lang="en-US"/>
          </a:p>
        </p:txBody>
      </p:sp>
      <p:sp>
        <p:nvSpPr>
          <p:cNvPr id="5" name="Footer Placeholder 4">
            <a:extLst>
              <a:ext uri="{FF2B5EF4-FFF2-40B4-BE49-F238E27FC236}">
                <a16:creationId xmlns:a16="http://schemas.microsoft.com/office/drawing/2014/main" id="{8B603FF7-5F2E-60C2-6410-E67070907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B67108-362F-41DE-2E20-09755B908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BA626-1312-4A21-93D6-C49A243A1506}" type="slidenum">
              <a:rPr lang="en-US" smtClean="0"/>
              <a:t>‹#›</a:t>
            </a:fld>
            <a:endParaRPr lang="en-US"/>
          </a:p>
        </p:txBody>
      </p:sp>
    </p:spTree>
    <p:extLst>
      <p:ext uri="{BB962C8B-B14F-4D97-AF65-F5344CB8AC3E}">
        <p14:creationId xmlns:p14="http://schemas.microsoft.com/office/powerpoint/2010/main" val="100696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ocs.google.com/spreadsheets/d/17z7r2YVBoFCQRqoPGhBwtS28YN7_qYGzuHBvWhASPVw/edit?usp=shar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football ball on a field&#10;&#10;Description automatically generated with medium confidence">
            <a:extLst>
              <a:ext uri="{FF2B5EF4-FFF2-40B4-BE49-F238E27FC236}">
                <a16:creationId xmlns:a16="http://schemas.microsoft.com/office/drawing/2014/main" id="{17A1480E-D9DB-4A5A-873C-C85592928534}"/>
              </a:ext>
            </a:extLst>
          </p:cNvPr>
          <p:cNvPicPr>
            <a:picLocks noChangeAspect="1"/>
          </p:cNvPicPr>
          <p:nvPr/>
        </p:nvPicPr>
        <p:blipFill rotWithShape="1">
          <a:blip r:embed="rId2">
            <a:extLst>
              <a:ext uri="{28A0092B-C50C-407E-A947-70E740481C1C}">
                <a14:useLocalDpi xmlns:a14="http://schemas.microsoft.com/office/drawing/2010/main" val="0"/>
              </a:ext>
            </a:extLst>
          </a:blip>
          <a:srcRect t="2104" r="-2" b="2481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16" name="Freeform: Shape 1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FABAD5-1CB3-9725-B47D-A5177690BAD9}"/>
              </a:ext>
            </a:extLst>
          </p:cNvPr>
          <p:cNvSpPr>
            <a:spLocks noGrp="1"/>
          </p:cNvSpPr>
          <p:nvPr>
            <p:ph type="ctrTitle"/>
          </p:nvPr>
        </p:nvSpPr>
        <p:spPr>
          <a:xfrm>
            <a:off x="317087" y="1518591"/>
            <a:ext cx="5363095" cy="2774088"/>
          </a:xfrm>
        </p:spPr>
        <p:txBody>
          <a:bodyPr>
            <a:normAutofit/>
          </a:bodyPr>
          <a:lstStyle/>
          <a:p>
            <a:r>
              <a:rPr lang="en-US" sz="5400" dirty="0"/>
              <a:t>TEA REC. SOCCER</a:t>
            </a:r>
            <a:br>
              <a:rPr lang="en-US" sz="5400" dirty="0"/>
            </a:br>
            <a:r>
              <a:rPr lang="en-US" sz="5400" dirty="0"/>
              <a:t>(Pre-K – 2</a:t>
            </a:r>
            <a:r>
              <a:rPr lang="en-US" sz="5400" baseline="30000" dirty="0"/>
              <a:t>nd</a:t>
            </a:r>
            <a:r>
              <a:rPr lang="en-US" sz="5400" dirty="0"/>
              <a:t> Grade)</a:t>
            </a:r>
          </a:p>
        </p:txBody>
      </p:sp>
      <p:sp>
        <p:nvSpPr>
          <p:cNvPr id="20" name="Rectangle 1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2" name="Rectangle 2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Logo&#10;&#10;Description automatically generated">
            <a:extLst>
              <a:ext uri="{FF2B5EF4-FFF2-40B4-BE49-F238E27FC236}">
                <a16:creationId xmlns:a16="http://schemas.microsoft.com/office/drawing/2014/main" id="{97309469-D6D7-A3B9-569A-6C5FDE725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528" y="3841800"/>
            <a:ext cx="5579293" cy="2645515"/>
          </a:xfrm>
          <a:prstGeom prst="rect">
            <a:avLst/>
          </a:prstGeom>
        </p:spPr>
      </p:pic>
      <p:sp>
        <p:nvSpPr>
          <p:cNvPr id="4" name="TextBox 3">
            <a:extLst>
              <a:ext uri="{FF2B5EF4-FFF2-40B4-BE49-F238E27FC236}">
                <a16:creationId xmlns:a16="http://schemas.microsoft.com/office/drawing/2014/main" id="{0435DF36-E7A5-B00E-D107-E09331D6223B}"/>
              </a:ext>
            </a:extLst>
          </p:cNvPr>
          <p:cNvSpPr txBox="1"/>
          <p:nvPr/>
        </p:nvSpPr>
        <p:spPr>
          <a:xfrm>
            <a:off x="438912" y="4479407"/>
            <a:ext cx="6103188" cy="523220"/>
          </a:xfrm>
          <a:prstGeom prst="rect">
            <a:avLst/>
          </a:prstGeom>
          <a:noFill/>
        </p:spPr>
        <p:txBody>
          <a:bodyPr wrap="square">
            <a:spAutoFit/>
          </a:bodyPr>
          <a:lstStyle/>
          <a:p>
            <a:r>
              <a:rPr lang="en-US" sz="2800" dirty="0"/>
              <a:t>OUTDOOR SPRING &amp; FALL SOCCER</a:t>
            </a:r>
          </a:p>
        </p:txBody>
      </p:sp>
    </p:spTree>
    <p:extLst>
      <p:ext uri="{BB962C8B-B14F-4D97-AF65-F5344CB8AC3E}">
        <p14:creationId xmlns:p14="http://schemas.microsoft.com/office/powerpoint/2010/main" val="258857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8130-BF22-C0A3-C0BE-426DB84CE818}"/>
              </a:ext>
            </a:extLst>
          </p:cNvPr>
          <p:cNvSpPr>
            <a:spLocks noGrp="1"/>
          </p:cNvSpPr>
          <p:nvPr>
            <p:ph type="title"/>
          </p:nvPr>
        </p:nvSpPr>
        <p:spPr/>
        <p:txBody>
          <a:bodyPr>
            <a:normAutofit/>
          </a:bodyPr>
          <a:lstStyle/>
          <a:p>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a:t>
            </a:r>
            <a:r>
              <a:rPr lang="en-US" sz="3600" dirty="0">
                <a:solidFill>
                  <a:prstClr val="black"/>
                </a:solidFill>
                <a:latin typeface="Calibri Light" panose="020F0302020204030204"/>
              </a:rPr>
              <a:t> Pre-K-2</a:t>
            </a:r>
            <a:r>
              <a:rPr lang="en-US" sz="3600" baseline="30000" dirty="0">
                <a:solidFill>
                  <a:prstClr val="black"/>
                </a:solidFill>
                <a:latin typeface="Calibri Light" panose="020F0302020204030204"/>
              </a:rPr>
              <a:t>nd</a:t>
            </a:r>
            <a:r>
              <a:rPr lang="en-US" sz="3600" dirty="0">
                <a:solidFill>
                  <a:prstClr val="black"/>
                </a:solidFill>
                <a:latin typeface="Calibri Light" panose="020F0302020204030204"/>
              </a:rPr>
              <a:t> Gr.</a:t>
            </a:r>
            <a:endParaRPr lang="en-US" sz="3600" dirty="0"/>
          </a:p>
        </p:txBody>
      </p:sp>
      <p:sp>
        <p:nvSpPr>
          <p:cNvPr id="3" name="Content Placeholder 2">
            <a:extLst>
              <a:ext uri="{FF2B5EF4-FFF2-40B4-BE49-F238E27FC236}">
                <a16:creationId xmlns:a16="http://schemas.microsoft.com/office/drawing/2014/main" id="{C22754F1-28A7-E392-486B-DD62E87FDCC7}"/>
              </a:ext>
            </a:extLst>
          </p:cNvPr>
          <p:cNvSpPr>
            <a:spLocks noGrp="1"/>
          </p:cNvSpPr>
          <p:nvPr>
            <p:ph idx="1"/>
          </p:nvPr>
        </p:nvSpPr>
        <p:spPr/>
        <p:txBody>
          <a:bodyPr/>
          <a:lstStyle/>
          <a:p>
            <a:pPr rtl="0">
              <a:spcBef>
                <a:spcPts val="0"/>
              </a:spcBef>
              <a:spcAft>
                <a:spcPts val="0"/>
              </a:spcAft>
            </a:pPr>
            <a:r>
              <a:rPr lang="en-US" sz="1800" b="1" i="0" u="sng" dirty="0">
                <a:solidFill>
                  <a:srgbClr val="000000"/>
                </a:solidFill>
                <a:effectLst/>
                <a:latin typeface="Arial" panose="020B0604020202020204" pitchFamily="34" charset="0"/>
              </a:rPr>
              <a:t>No Hands, please </a:t>
            </a:r>
            <a:endParaRPr lang="en-US" b="0" dirty="0">
              <a:effectLst/>
            </a:endParaRPr>
          </a:p>
          <a:p>
            <a:pPr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First, the rule for a hand ball includes using any part of the body from the tips of the fingers to the shoulder. Second, the proper way to look at this soccer rule is that a player cannot “handle” the ball. </a:t>
            </a:r>
            <a:r>
              <a:rPr lang="en-US" sz="1800" b="1" i="0" u="none" strike="noStrike" dirty="0">
                <a:solidFill>
                  <a:srgbClr val="000000"/>
                </a:solidFill>
                <a:effectLst/>
                <a:latin typeface="Arial" panose="020B0604020202020204" pitchFamily="34" charset="0"/>
              </a:rPr>
              <a:t>A ball that is kicked and hits a player’s hand or arm is not a hand ball</a:t>
            </a:r>
            <a:r>
              <a:rPr lang="en-US" sz="1800" b="0" i="0" u="none" strike="noStrike" dirty="0">
                <a:solidFill>
                  <a:srgbClr val="000000"/>
                </a:solidFill>
                <a:effectLst/>
                <a:latin typeface="Arial" panose="020B0604020202020204" pitchFamily="34" charset="0"/>
              </a:rPr>
              <a:t>. This means that the referee/coach must judge whether or not a hand ball is accidental contact, or the player handled the ball on purpose to gain an advantage. </a:t>
            </a:r>
          </a:p>
          <a:p>
            <a:pPr rtl="0">
              <a:spcBef>
                <a:spcPts val="280"/>
              </a:spcBef>
              <a:spcAft>
                <a:spcPts val="0"/>
              </a:spcAft>
            </a:pPr>
            <a:r>
              <a:rPr lang="en-US" sz="1800" b="1" i="0" u="sng" dirty="0">
                <a:solidFill>
                  <a:srgbClr val="000000"/>
                </a:solidFill>
                <a:effectLst/>
                <a:latin typeface="Arial" panose="020B0604020202020204" pitchFamily="34" charset="0"/>
              </a:rPr>
              <a:t>Fouls</a:t>
            </a:r>
            <a:endParaRPr lang="en-US" b="0" dirty="0">
              <a:effectLst/>
            </a:endParaRPr>
          </a:p>
          <a:p>
            <a:pPr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common rule of thumb on fouls is “If it looks like a foul, it probably is.” A player cannot kick, trip, jump at, charge, strike, push, hold, or spit at an opponent. Bumping, leaning or going shoulder-to-shoulder while competing for a ball is not a foul until the hands or elbows come up.  </a:t>
            </a:r>
            <a:r>
              <a:rPr lang="en-US" sz="1800" b="1" i="0" u="none" strike="noStrike" dirty="0">
                <a:solidFill>
                  <a:srgbClr val="000000"/>
                </a:solidFill>
                <a:effectLst/>
                <a:latin typeface="Arial" panose="020B0604020202020204" pitchFamily="34" charset="0"/>
              </a:rPr>
              <a:t>ABSOLUTLEY NO SLIDING FOR </a:t>
            </a:r>
            <a:r>
              <a:rPr lang="en-US" sz="1800" b="1" dirty="0">
                <a:solidFill>
                  <a:srgbClr val="000000"/>
                </a:solidFill>
                <a:latin typeface="Arial" panose="020B0604020202020204" pitchFamily="34" charset="0"/>
              </a:rPr>
              <a:t>Pre-K-2</a:t>
            </a:r>
            <a:r>
              <a:rPr lang="en-US" sz="1800" b="1" baseline="30000" dirty="0">
                <a:solidFill>
                  <a:srgbClr val="000000"/>
                </a:solidFill>
                <a:latin typeface="Arial" panose="020B0604020202020204" pitchFamily="34" charset="0"/>
              </a:rPr>
              <a:t>nd</a:t>
            </a:r>
            <a:r>
              <a:rPr lang="en-US" sz="1800" b="1" dirty="0">
                <a:solidFill>
                  <a:srgbClr val="000000"/>
                </a:solidFill>
                <a:latin typeface="Arial" panose="020B0604020202020204" pitchFamily="34" charset="0"/>
              </a:rPr>
              <a:t> Grade</a:t>
            </a:r>
            <a:r>
              <a:rPr lang="en-US" sz="1800" b="1" i="0" u="none" strike="noStrike" dirty="0">
                <a:solidFill>
                  <a:srgbClr val="000000"/>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74810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877-6B9A-CF37-9B9F-B37FCAD62963}"/>
              </a:ext>
            </a:extLst>
          </p:cNvPr>
          <p:cNvSpPr>
            <a:spLocks noGrp="1"/>
          </p:cNvSpPr>
          <p:nvPr>
            <p:ph type="title"/>
          </p:nvPr>
        </p:nvSpPr>
        <p:spPr/>
        <p:txBody>
          <a:bodyPr>
            <a:normAutofit/>
          </a:bodyPr>
          <a:lstStyle/>
          <a:p>
            <a:r>
              <a:rPr lang="en-US" sz="3600" dirty="0"/>
              <a:t>IMPORTANT RULES TO REMEMBER FOR Pre-K-2</a:t>
            </a:r>
            <a:r>
              <a:rPr lang="en-US" sz="3600" baseline="30000" dirty="0"/>
              <a:t>nd</a:t>
            </a:r>
            <a:r>
              <a:rPr lang="en-US" sz="3600" dirty="0"/>
              <a:t> Gr.</a:t>
            </a:r>
          </a:p>
        </p:txBody>
      </p:sp>
      <p:sp>
        <p:nvSpPr>
          <p:cNvPr id="3" name="Content Placeholder 2">
            <a:extLst>
              <a:ext uri="{FF2B5EF4-FFF2-40B4-BE49-F238E27FC236}">
                <a16:creationId xmlns:a16="http://schemas.microsoft.com/office/drawing/2014/main" id="{54FC0145-D554-48A7-1397-4252E1011513}"/>
              </a:ext>
            </a:extLst>
          </p:cNvPr>
          <p:cNvSpPr>
            <a:spLocks noGrp="1"/>
          </p:cNvSpPr>
          <p:nvPr>
            <p:ph idx="1"/>
          </p:nvPr>
        </p:nvSpPr>
        <p:spPr>
          <a:xfrm>
            <a:off x="838200" y="1518249"/>
            <a:ext cx="10515600" cy="4658714"/>
          </a:xfrm>
        </p:spPr>
        <p:txBody>
          <a:bodyPr>
            <a:normAutofit/>
          </a:bodyPr>
          <a:lstStyle/>
          <a:p>
            <a:r>
              <a:rPr lang="en-US" sz="2400" b="1" u="sng" dirty="0">
                <a:solidFill>
                  <a:srgbClr val="FF0000"/>
                </a:solidFill>
              </a:rPr>
              <a:t>Pre-K-2</a:t>
            </a:r>
            <a:r>
              <a:rPr lang="en-US" sz="2400" b="1" u="sng" baseline="30000" dirty="0">
                <a:solidFill>
                  <a:srgbClr val="FF0000"/>
                </a:solidFill>
              </a:rPr>
              <a:t>nd</a:t>
            </a:r>
            <a:r>
              <a:rPr lang="en-US" sz="2400" b="1" u="sng" dirty="0">
                <a:solidFill>
                  <a:srgbClr val="FF0000"/>
                </a:solidFill>
              </a:rPr>
              <a:t> Gr. WE WON’T HAVE REFEREES.  THE COACHES WILL ACT AS THE REFEREE.</a:t>
            </a:r>
          </a:p>
          <a:p>
            <a:r>
              <a:rPr lang="en-US" sz="1800" b="1" spc="-10" dirty="0">
                <a:effectLst/>
                <a:latin typeface="Arial" panose="020B0604020202020204" pitchFamily="34" charset="0"/>
                <a:ea typeface="Arial" panose="020B0604020202020204" pitchFamily="34" charset="0"/>
              </a:rPr>
              <a:t>KICKOFF</a:t>
            </a:r>
            <a:endParaRPr lang="en-US" sz="1800" b="1" spc="-10" dirty="0">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A</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kickoff</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way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starting</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restarting</a:t>
            </a:r>
            <a:r>
              <a:rPr lang="en-US" sz="1800" spc="9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play:</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1920" algn="l"/>
              </a:tabLst>
            </a:pPr>
            <a:r>
              <a:rPr lang="en-US" sz="1800" dirty="0">
                <a:effectLst/>
                <a:latin typeface="Arial" panose="020B0604020202020204" pitchFamily="34" charset="0"/>
                <a:ea typeface="Arial" panose="020B0604020202020204" pitchFamily="34" charset="0"/>
              </a:rPr>
              <a:t>at</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6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match</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6365" algn="l"/>
              </a:tabLst>
            </a:pPr>
            <a:r>
              <a:rPr lang="en-US" sz="1800" dirty="0">
                <a:effectLst/>
                <a:latin typeface="Arial" panose="020B0604020202020204" pitchFamily="34" charset="0"/>
                <a:ea typeface="Arial" panose="020B0604020202020204" pitchFamily="34" charset="0"/>
              </a:rPr>
              <a:t>after</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been</a:t>
            </a:r>
            <a:r>
              <a:rPr lang="en-US" sz="1800" spc="5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scored</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second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half</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game</a:t>
            </a:r>
            <a:r>
              <a:rPr lang="en-US" sz="1800" spc="80"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6365" algn="l"/>
              </a:tabLst>
            </a:pPr>
            <a:r>
              <a:rPr lang="en-US" sz="1800" dirty="0">
                <a:effectLst/>
                <a:latin typeface="Arial" panose="020B0604020202020204" pitchFamily="34" charset="0"/>
                <a:ea typeface="Arial" panose="020B0604020202020204" pitchFamily="34" charset="0"/>
              </a:rPr>
              <a:t>at</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period</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extra</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time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if</a:t>
            </a:r>
            <a:r>
              <a:rPr lang="en-US" sz="1800" spc="8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applicable</a:t>
            </a:r>
            <a:endParaRPr lang="en-US" sz="1800" dirty="0">
              <a:effectLst/>
              <a:latin typeface="Arial" panose="020B0604020202020204" pitchFamily="34" charset="0"/>
              <a:ea typeface="Arial" panose="020B0604020202020204" pitchFamily="34" charset="0"/>
            </a:endParaRPr>
          </a:p>
          <a:p>
            <a:pPr marL="902970" marR="0" indent="0">
              <a:lnSpc>
                <a:spcPts val="1560"/>
              </a:lnSpc>
              <a:spcBef>
                <a:spcPts val="0"/>
              </a:spcBef>
              <a:spcAft>
                <a:spcPts val="0"/>
              </a:spcAft>
              <a:buNone/>
            </a:pPr>
            <a:r>
              <a:rPr lang="en-US" sz="1800" dirty="0">
                <a:effectLst/>
                <a:latin typeface="Arial" panose="020B0604020202020204" pitchFamily="34" charset="0"/>
                <a:ea typeface="Arial" panose="020B0604020202020204" pitchFamily="34" charset="0"/>
              </a:rPr>
              <a:t> </a:t>
            </a:r>
          </a:p>
          <a:p>
            <a:pPr marL="1131570" marR="0">
              <a:lnSpc>
                <a:spcPts val="1560"/>
              </a:lnSpc>
              <a:spcBef>
                <a:spcPts val="0"/>
              </a:spcBef>
              <a:spcAft>
                <a:spcPts val="0"/>
              </a:spcAft>
            </a:pP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may NOT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directly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kickoff.</a:t>
            </a:r>
            <a:r>
              <a:rPr lang="en-US" sz="1800" spc="65" dirty="0">
                <a:effectLst/>
                <a:latin typeface="Arial" panose="020B0604020202020204" pitchFamily="34" charset="0"/>
                <a:ea typeface="Arial" panose="020B0604020202020204" pitchFamily="34" charset="0"/>
              </a:rPr>
              <a:t> </a:t>
            </a:r>
          </a:p>
          <a:p>
            <a:pPr marL="1131570" marR="0">
              <a:lnSpc>
                <a:spcPts val="1560"/>
              </a:lnSpc>
              <a:spcBef>
                <a:spcPts val="0"/>
              </a:spcBef>
              <a:spcAft>
                <a:spcPts val="0"/>
              </a:spcAft>
            </a:pPr>
            <a:r>
              <a:rPr lang="en-US" sz="1800" dirty="0">
                <a:effectLst/>
                <a:latin typeface="Arial" panose="020B0604020202020204" pitchFamily="34" charset="0"/>
                <a:ea typeface="Arial" panose="020B0604020202020204" pitchFamily="34" charset="0"/>
              </a:rPr>
              <a:t>All players must be on their own (defending) half of the field - except the player taking the kickoff.</a:t>
            </a:r>
          </a:p>
          <a:p>
            <a:pPr marL="950595" marR="0" indent="177165">
              <a:lnSpc>
                <a:spcPct val="101000"/>
              </a:lnSpc>
              <a:spcBef>
                <a:spcPts val="35"/>
              </a:spcBef>
              <a:spcAft>
                <a:spcPts val="0"/>
              </a:spcAft>
            </a:pPr>
            <a:r>
              <a:rPr lang="en-US" sz="1800" dirty="0">
                <a:effectLst/>
                <a:latin typeface="Arial" panose="020B0604020202020204" pitchFamily="34" charset="0"/>
                <a:ea typeface="Arial" panose="020B0604020202020204" pitchFamily="34" charset="0"/>
              </a:rPr>
              <a:t>Opponents</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must</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at</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least</a:t>
            </a:r>
            <a:r>
              <a:rPr lang="en-US" sz="1800" spc="-95" dirty="0">
                <a:effectLst/>
                <a:latin typeface="Arial" panose="020B0604020202020204" pitchFamily="34" charset="0"/>
                <a:ea typeface="Arial" panose="020B0604020202020204" pitchFamily="34" charset="0"/>
              </a:rPr>
              <a:t> </a:t>
            </a:r>
            <a:r>
              <a:rPr lang="en-US" sz="1800" spc="-95" dirty="0">
                <a:latin typeface="Arial" panose="020B0604020202020204" pitchFamily="34" charset="0"/>
                <a:ea typeface="Arial" panose="020B0604020202020204" pitchFamily="34" charset="0"/>
              </a:rPr>
              <a:t>5</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yards</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away</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ball</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until</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put</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 </a:t>
            </a:r>
            <a:r>
              <a:rPr lang="en-US" sz="1800" spc="-10" dirty="0">
                <a:effectLst/>
                <a:latin typeface="Arial" panose="020B0604020202020204" pitchFamily="34" charset="0"/>
                <a:ea typeface="Arial" panose="020B0604020202020204" pitchFamily="34" charset="0"/>
              </a:rPr>
              <a:t>play </a:t>
            </a:r>
            <a:r>
              <a:rPr lang="en-US" sz="1800" b="1" spc="-10" dirty="0">
                <a:effectLst/>
                <a:highlight>
                  <a:srgbClr val="FFFF00"/>
                </a:highlight>
                <a:latin typeface="Arial" panose="020B0604020202020204" pitchFamily="34" charset="0"/>
                <a:ea typeface="Arial" panose="020B0604020202020204" pitchFamily="34" charset="0"/>
              </a:rPr>
              <a:t>(</a:t>
            </a:r>
            <a:r>
              <a:rPr lang="en-US" sz="1800" b="1" spc="-10" dirty="0">
                <a:highlight>
                  <a:srgbClr val="FFFF00"/>
                </a:highlight>
                <a:latin typeface="Arial" panose="020B0604020202020204" pitchFamily="34" charset="0"/>
                <a:ea typeface="Arial" panose="020B0604020202020204" pitchFamily="34" charset="0"/>
              </a:rPr>
              <a:t>PRE-K-2</a:t>
            </a:r>
            <a:r>
              <a:rPr lang="en-US" sz="1800" b="1" spc="-10" baseline="30000" dirty="0">
                <a:highlight>
                  <a:srgbClr val="FFFF00"/>
                </a:highlight>
                <a:latin typeface="Arial" panose="020B0604020202020204" pitchFamily="34" charset="0"/>
                <a:ea typeface="Arial" panose="020B0604020202020204" pitchFamily="34" charset="0"/>
              </a:rPr>
              <a:t>ND</a:t>
            </a:r>
            <a:r>
              <a:rPr lang="en-US" sz="1800" b="1" spc="-10" dirty="0">
                <a:highlight>
                  <a:srgbClr val="FFFF00"/>
                </a:highlight>
                <a:latin typeface="Arial" panose="020B0604020202020204" pitchFamily="34" charset="0"/>
                <a:ea typeface="Arial" panose="020B0604020202020204" pitchFamily="34" charset="0"/>
              </a:rPr>
              <a:t> GRADE</a:t>
            </a:r>
            <a:r>
              <a:rPr lang="en-US" sz="1800" b="1" spc="-10" dirty="0">
                <a:effectLst/>
                <a:highlight>
                  <a:srgbClr val="FFFF00"/>
                </a:highlight>
                <a:latin typeface="Arial" panose="020B0604020202020204" pitchFamily="34" charset="0"/>
                <a:ea typeface="Arial" panose="020B0604020202020204" pitchFamily="34" charset="0"/>
              </a:rPr>
              <a:t>).</a:t>
            </a:r>
          </a:p>
          <a:p>
            <a:pPr marL="950595" marR="0" indent="0">
              <a:lnSpc>
                <a:spcPct val="101000"/>
              </a:lnSpc>
              <a:spcBef>
                <a:spcPts val="35"/>
              </a:spcBef>
              <a:spcAft>
                <a:spcPts val="0"/>
              </a:spcAft>
              <a:buNone/>
            </a:pPr>
            <a:r>
              <a:rPr lang="en-US" sz="1800" spc="-10" dirty="0">
                <a:effectLst/>
                <a:latin typeface="Arial" panose="020B0604020202020204" pitchFamily="34" charset="0"/>
                <a:ea typeface="Arial" panose="020B0604020202020204" pitchFamily="34" charset="0"/>
              </a:rPr>
              <a:t>Helpful Tip:  Recommend the coach being </a:t>
            </a:r>
            <a:r>
              <a:rPr lang="en-US" sz="1800" spc="-10" dirty="0">
                <a:latin typeface="Arial" panose="020B0604020202020204" pitchFamily="34" charset="0"/>
                <a:ea typeface="Arial" panose="020B0604020202020204" pitchFamily="34" charset="0"/>
              </a:rPr>
              <a:t>5</a:t>
            </a:r>
            <a:r>
              <a:rPr lang="en-US" sz="1800" spc="-10" dirty="0">
                <a:effectLst/>
                <a:latin typeface="Arial" panose="020B0604020202020204" pitchFamily="34" charset="0"/>
                <a:ea typeface="Arial" panose="020B0604020202020204" pitchFamily="34" charset="0"/>
              </a:rPr>
              <a:t> yards away from the half line and telling the kids to stand even from where you are.  Tell them once they kick it then they can go for the ball.</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65403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B1263-5420-3250-C55C-BBCE19E36F1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KICKOFF EXAMPLE</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2B2D364F-B14D-63AF-03E5-F99E9915452C}"/>
              </a:ext>
            </a:extLst>
          </p:cNvPr>
          <p:cNvSpPr>
            <a:spLocks noGrp="1"/>
          </p:cNvSpPr>
          <p:nvPr>
            <p:ph type="body" sz="half" idx="2"/>
          </p:nvPr>
        </p:nvSpPr>
        <p:spPr>
          <a:xfrm>
            <a:off x="630936" y="2807208"/>
            <a:ext cx="3429000" cy="3661568"/>
          </a:xfrm>
        </p:spPr>
        <p:txBody>
          <a:bodyPr vert="horz" lIns="91440" tIns="45720" rIns="91440" bIns="45720" rtlCol="0" anchor="t">
            <a:normAutofit/>
          </a:bodyPr>
          <a:lstStyle/>
          <a:p>
            <a:pPr marL="285750" indent="-228600">
              <a:buFont typeface="Arial" panose="020B0604020202020204" pitchFamily="34" charset="0"/>
              <a:buChar char="•"/>
            </a:pPr>
            <a:r>
              <a:rPr lang="en-US" sz="1400" dirty="0"/>
              <a:t>At these age levels players must pass to another player during kickoff.   Let your team know before they do a kickoff that they must pass it to a teammate.</a:t>
            </a:r>
          </a:p>
          <a:p>
            <a:pPr marL="285750" indent="-228600">
              <a:buFont typeface="Arial" panose="020B0604020202020204" pitchFamily="34" charset="0"/>
              <a:buChar char="•"/>
            </a:pPr>
            <a:r>
              <a:rPr lang="en-US" sz="1400" dirty="0"/>
              <a:t>Even if you have goalies for 2</a:t>
            </a:r>
            <a:r>
              <a:rPr lang="en-US" sz="1400" baseline="30000" dirty="0"/>
              <a:t>nd</a:t>
            </a:r>
            <a:r>
              <a:rPr lang="en-US" sz="1400" dirty="0"/>
              <a:t> Grade (halfway through the season).  We still encourage them to pass to a teammate on kickoff.  This is very common for all age levels to pass to a teammate during kickoffs.  </a:t>
            </a:r>
          </a:p>
          <a:p>
            <a:pPr marL="285750" indent="-228600">
              <a:buFont typeface="Arial" panose="020B0604020202020204" pitchFamily="34" charset="0"/>
              <a:buChar char="•"/>
            </a:pPr>
            <a:r>
              <a:rPr lang="en-US" sz="1400" b="1" dirty="0">
                <a:solidFill>
                  <a:srgbClr val="FF0000"/>
                </a:solidFill>
              </a:rPr>
              <a:t>You can see that that the defense is about 5 yards away from mid-filed before the kickoff.  </a:t>
            </a:r>
            <a:r>
              <a:rPr lang="en-US" sz="1400" dirty="0"/>
              <a:t>It’s always good for the coach to be 5 yards away and tell the team they should be even with them.  Once the ball is kicked then the defense can go attack the ball.</a:t>
            </a:r>
          </a:p>
        </p:txBody>
      </p:sp>
      <p:pic>
        <p:nvPicPr>
          <p:cNvPr id="7" name="Content Placeholder 6" descr="A football field with stick figures&#10;&#10;Description automatically generated">
            <a:extLst>
              <a:ext uri="{FF2B5EF4-FFF2-40B4-BE49-F238E27FC236}">
                <a16:creationId xmlns:a16="http://schemas.microsoft.com/office/drawing/2014/main" id="{91C05921-3280-F508-F909-49D906A618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762438"/>
            <a:ext cx="6903720" cy="5333123"/>
          </a:xfrm>
          <a:prstGeom prst="rect">
            <a:avLst/>
          </a:prstGeom>
        </p:spPr>
      </p:pic>
    </p:spTree>
    <p:extLst>
      <p:ext uri="{BB962C8B-B14F-4D97-AF65-F5344CB8AC3E}">
        <p14:creationId xmlns:p14="http://schemas.microsoft.com/office/powerpoint/2010/main" val="323663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ECFA-4649-F993-F97B-41DF470DA916}"/>
              </a:ext>
            </a:extLst>
          </p:cNvPr>
          <p:cNvSpPr>
            <a:spLocks noGrp="1"/>
          </p:cNvSpPr>
          <p:nvPr>
            <p:ph type="title"/>
          </p:nvPr>
        </p:nvSpPr>
        <p:spPr/>
        <p:txBody>
          <a:bodyPr>
            <a:normAutofit/>
          </a:bodyPr>
          <a:lstStyle/>
          <a:p>
            <a:r>
              <a:rPr kumimoji="0" lang="en-US" sz="38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a:t>
            </a:r>
            <a:r>
              <a:rPr lang="en-US" sz="3800" dirty="0">
                <a:solidFill>
                  <a:prstClr val="black"/>
                </a:solidFill>
                <a:latin typeface="Calibri Light" panose="020F0302020204030204"/>
              </a:rPr>
              <a:t>Pre-K-2</a:t>
            </a:r>
            <a:r>
              <a:rPr lang="en-US" sz="3800" baseline="30000" dirty="0">
                <a:solidFill>
                  <a:prstClr val="black"/>
                </a:solidFill>
                <a:latin typeface="Calibri Light" panose="020F0302020204030204"/>
              </a:rPr>
              <a:t>nd</a:t>
            </a:r>
            <a:r>
              <a:rPr lang="en-US" sz="3800" dirty="0">
                <a:solidFill>
                  <a:prstClr val="black"/>
                </a:solidFill>
                <a:latin typeface="Calibri Light" panose="020F0302020204030204"/>
              </a:rPr>
              <a:t> Gr.</a:t>
            </a:r>
            <a:endParaRPr lang="en-US" sz="3800" dirty="0"/>
          </a:p>
        </p:txBody>
      </p:sp>
      <p:sp>
        <p:nvSpPr>
          <p:cNvPr id="3" name="Content Placeholder 2">
            <a:extLst>
              <a:ext uri="{FF2B5EF4-FFF2-40B4-BE49-F238E27FC236}">
                <a16:creationId xmlns:a16="http://schemas.microsoft.com/office/drawing/2014/main" id="{D7ED71F2-7C4C-1F7B-A02F-031674C3C0F3}"/>
              </a:ext>
            </a:extLst>
          </p:cNvPr>
          <p:cNvSpPr>
            <a:spLocks noGrp="1"/>
          </p:cNvSpPr>
          <p:nvPr>
            <p:ph idx="1"/>
          </p:nvPr>
        </p:nvSpPr>
        <p:spPr>
          <a:xfrm>
            <a:off x="593756" y="1581181"/>
            <a:ext cx="10515600" cy="4351338"/>
          </a:xfrm>
        </p:spPr>
        <p:txBody>
          <a:bodyPr>
            <a:normAutofit fontScale="92500" lnSpcReduction="10000"/>
          </a:bodyPr>
          <a:lstStyle/>
          <a:p>
            <a:r>
              <a:rPr lang="en-US" b="1" dirty="0"/>
              <a:t>OFFSIDES:  </a:t>
            </a:r>
            <a:r>
              <a:rPr lang="en-US" sz="2400" dirty="0">
                <a:effectLst/>
                <a:latin typeface="Arial" panose="020B0604020202020204" pitchFamily="34" charset="0"/>
                <a:ea typeface="Arial" panose="020B0604020202020204" pitchFamily="34" charset="0"/>
              </a:rPr>
              <a:t>There</a:t>
            </a:r>
            <a:r>
              <a:rPr lang="en-US" sz="2400" spc="-9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is</a:t>
            </a:r>
            <a:r>
              <a:rPr lang="en-US" sz="2400" spc="-11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no</a:t>
            </a:r>
            <a:r>
              <a:rPr lang="en-US" sz="2400" spc="-9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offside</a:t>
            </a:r>
            <a:r>
              <a:rPr lang="en-US" sz="2400" spc="-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violation</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in</a:t>
            </a:r>
            <a:r>
              <a:rPr lang="en-US" sz="2400" spc="-85" dirty="0">
                <a:effectLst/>
                <a:latin typeface="Arial" panose="020B0604020202020204" pitchFamily="34" charset="0"/>
                <a:ea typeface="Arial" panose="020B0604020202020204" pitchFamily="34" charset="0"/>
              </a:rPr>
              <a:t> </a:t>
            </a:r>
            <a:r>
              <a:rPr lang="en-US" sz="2400" spc="-85" dirty="0">
                <a:latin typeface="Arial" panose="020B0604020202020204" pitchFamily="34" charset="0"/>
                <a:ea typeface="Arial" panose="020B0604020202020204" pitchFamily="34" charset="0"/>
              </a:rPr>
              <a:t>Pre-K-2</a:t>
            </a:r>
            <a:r>
              <a:rPr lang="en-US" sz="2400" spc="-85" baseline="30000" dirty="0">
                <a:latin typeface="Arial" panose="020B0604020202020204" pitchFamily="34" charset="0"/>
                <a:ea typeface="Arial" panose="020B0604020202020204" pitchFamily="34" charset="0"/>
              </a:rPr>
              <a:t>nd</a:t>
            </a:r>
            <a:r>
              <a:rPr lang="en-US" sz="2400" spc="-85" dirty="0">
                <a:latin typeface="Arial" panose="020B0604020202020204" pitchFamily="34" charset="0"/>
                <a:ea typeface="Arial" panose="020B0604020202020204" pitchFamily="34" charset="0"/>
              </a:rPr>
              <a:t> Gr.</a:t>
            </a:r>
            <a:r>
              <a:rPr lang="en-US" sz="2400" spc="-100" dirty="0">
                <a:effectLst/>
                <a:latin typeface="Arial" panose="020B0604020202020204" pitchFamily="34" charset="0"/>
                <a:ea typeface="Arial" panose="020B0604020202020204" pitchFamily="34" charset="0"/>
              </a:rPr>
              <a:t> </a:t>
            </a:r>
            <a:r>
              <a:rPr lang="en-US" sz="2400" spc="-20" dirty="0">
                <a:effectLst/>
                <a:latin typeface="Arial" panose="020B0604020202020204" pitchFamily="34" charset="0"/>
                <a:ea typeface="Arial" panose="020B0604020202020204" pitchFamily="34" charset="0"/>
              </a:rPr>
              <a:t>play.</a:t>
            </a:r>
          </a:p>
          <a:p>
            <a:pPr marL="0" indent="0">
              <a:buNone/>
            </a:pPr>
            <a:r>
              <a:rPr lang="en-US" sz="2400" spc="-20" dirty="0">
                <a:effectLst/>
                <a:latin typeface="Arial" panose="020B0604020202020204" pitchFamily="34" charset="0"/>
                <a:ea typeface="Arial" panose="020B0604020202020204" pitchFamily="34" charset="0"/>
              </a:rPr>
              <a:t>-  But still encourage kids not to “cherry pick”.    </a:t>
            </a:r>
          </a:p>
          <a:p>
            <a:r>
              <a:rPr lang="en-US" sz="2400" b="1" dirty="0">
                <a:effectLst/>
                <a:latin typeface="Arial" panose="020B0604020202020204" pitchFamily="34" charset="0"/>
                <a:ea typeface="Arial" panose="020B0604020202020204" pitchFamily="34" charset="0"/>
              </a:rPr>
              <a:t>For</a:t>
            </a:r>
            <a:r>
              <a:rPr lang="en-US" sz="2400" b="1" spc="-40" dirty="0">
                <a:effectLst/>
                <a:latin typeface="Arial" panose="020B0604020202020204" pitchFamily="34" charset="0"/>
                <a:ea typeface="Arial" panose="020B0604020202020204" pitchFamily="34" charset="0"/>
              </a:rPr>
              <a:t> </a:t>
            </a:r>
            <a:r>
              <a:rPr lang="en-US" sz="2400" b="1" spc="-40" dirty="0">
                <a:latin typeface="Arial" panose="020B0604020202020204" pitchFamily="34" charset="0"/>
                <a:ea typeface="Arial" panose="020B0604020202020204" pitchFamily="34" charset="0"/>
              </a:rPr>
              <a:t>PRE-K-2</a:t>
            </a:r>
            <a:r>
              <a:rPr lang="en-US" sz="2400" b="1" spc="-40" baseline="30000" dirty="0">
                <a:latin typeface="Arial" panose="020B0604020202020204" pitchFamily="34" charset="0"/>
                <a:ea typeface="Arial" panose="020B0604020202020204" pitchFamily="34" charset="0"/>
              </a:rPr>
              <a:t>ND</a:t>
            </a:r>
            <a:r>
              <a:rPr lang="en-US" sz="2400" b="1" spc="-40" dirty="0">
                <a:latin typeface="Arial" panose="020B0604020202020204" pitchFamily="34" charset="0"/>
                <a:ea typeface="Arial" panose="020B0604020202020204" pitchFamily="34" charset="0"/>
              </a:rPr>
              <a:t> GRADE</a:t>
            </a:r>
            <a:r>
              <a:rPr lang="en-US" sz="2400" b="1" spc="-5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All</a:t>
            </a:r>
            <a:r>
              <a:rPr lang="en-US" sz="2400" b="1" spc="1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free</a:t>
            </a:r>
            <a:r>
              <a:rPr lang="en-US" sz="2400" b="1" spc="-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kicks</a:t>
            </a:r>
            <a:r>
              <a:rPr lang="en-US" sz="2400" b="1" spc="10" dirty="0">
                <a:effectLst/>
                <a:latin typeface="Arial" panose="020B0604020202020204" pitchFamily="34" charset="0"/>
                <a:ea typeface="Arial" panose="020B0604020202020204" pitchFamily="34" charset="0"/>
              </a:rPr>
              <a:t> </a:t>
            </a:r>
            <a:r>
              <a:rPr lang="en-US" sz="2800" b="1" dirty="0">
                <a:effectLst/>
                <a:latin typeface="Arial" panose="020B0604020202020204" pitchFamily="34" charset="0"/>
                <a:ea typeface="Arial" panose="020B0604020202020204" pitchFamily="34" charset="0"/>
              </a:rPr>
              <a:t>will</a:t>
            </a:r>
            <a:r>
              <a:rPr lang="en-US" sz="2800" b="1" spc="-11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be</a:t>
            </a:r>
            <a:r>
              <a:rPr lang="en-US" sz="2400" b="1" spc="-2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Indirect Free</a:t>
            </a:r>
            <a:r>
              <a:rPr lang="en-US" sz="2400" b="1" spc="-30" dirty="0">
                <a:effectLst/>
                <a:latin typeface="Arial" panose="020B0604020202020204" pitchFamily="34" charset="0"/>
                <a:ea typeface="Arial" panose="020B0604020202020204" pitchFamily="34" charset="0"/>
              </a:rPr>
              <a:t> </a:t>
            </a:r>
            <a:r>
              <a:rPr lang="en-US" sz="2400" b="1" spc="-10" dirty="0">
                <a:effectLst/>
                <a:latin typeface="Arial" panose="020B0604020202020204" pitchFamily="34" charset="0"/>
                <a:ea typeface="Arial" panose="020B0604020202020204" pitchFamily="34" charset="0"/>
              </a:rPr>
              <a:t>Kicks.  </a:t>
            </a:r>
          </a:p>
          <a:p>
            <a:pPr>
              <a:buFontTx/>
              <a:buChar char="-"/>
            </a:pPr>
            <a:r>
              <a:rPr lang="en-US" sz="2400" b="1" spc="-10" dirty="0">
                <a:latin typeface="Arial" panose="020B0604020202020204" pitchFamily="34" charset="0"/>
                <a:ea typeface="Arial" panose="020B0604020202020204" pitchFamily="34" charset="0"/>
              </a:rPr>
              <a:t>What’s an Indirect Free Kick? </a:t>
            </a:r>
          </a:p>
          <a:p>
            <a:pPr marL="0" indent="0">
              <a:buNone/>
            </a:pPr>
            <a:r>
              <a:rPr lang="en-US" sz="2000" b="0" i="0" dirty="0">
                <a:solidFill>
                  <a:srgbClr val="151516"/>
                </a:solidFill>
                <a:effectLst/>
                <a:latin typeface="Arial" panose="020B0604020202020204" pitchFamily="34" charset="0"/>
                <a:cs typeface="Arial" panose="020B0604020202020204" pitchFamily="34" charset="0"/>
              </a:rPr>
              <a:t>When an indirect kick is awarded, it is taken from the spot where the foul was committed. The player taking the kick cannot touch the ball again until it has touched another player-- and if the indirect kick goes into the goal before touching another player, a goal kick is awarded</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r>
              <a:rPr lang="en-US" sz="2000" dirty="0"/>
              <a:t>Opponents must be 5 yards away when the indirect kick occurs.</a:t>
            </a:r>
          </a:p>
          <a:p>
            <a:pPr marL="0" indent="0">
              <a:buNone/>
            </a:pPr>
            <a:r>
              <a:rPr lang="en-US" sz="2000" b="1" i="1" u="sng" dirty="0">
                <a:solidFill>
                  <a:srgbClr val="010101"/>
                </a:solidFill>
                <a:effectLst/>
                <a:uFill>
                  <a:solidFill>
                    <a:srgbClr val="010101"/>
                  </a:solidFill>
                </a:uFill>
                <a:latin typeface="Arial" panose="020B0604020202020204" pitchFamily="34" charset="0"/>
                <a:ea typeface="Arial" panose="020B0604020202020204" pitchFamily="34" charset="0"/>
              </a:rPr>
              <a:t>THE</a:t>
            </a:r>
            <a:r>
              <a:rPr lang="en-US" sz="2000" b="1" i="1" u="sng" spc="380" dirty="0">
                <a:solidFill>
                  <a:srgbClr val="010101"/>
                </a:solidFill>
                <a:effectLst/>
                <a:uFill>
                  <a:solidFill>
                    <a:srgbClr val="010101"/>
                  </a:solidFill>
                </a:uFill>
                <a:latin typeface="Arial" panose="020B0604020202020204" pitchFamily="34" charset="0"/>
                <a:ea typeface="Arial" panose="020B0604020202020204" pitchFamily="34" charset="0"/>
              </a:rPr>
              <a:t> </a:t>
            </a:r>
            <a:r>
              <a:rPr lang="en-US" sz="2000" b="1" i="1" u="sng" dirty="0">
                <a:solidFill>
                  <a:srgbClr val="010101"/>
                </a:solidFill>
                <a:effectLst/>
                <a:uFill>
                  <a:solidFill>
                    <a:srgbClr val="010101"/>
                  </a:solidFill>
                </a:uFill>
                <a:latin typeface="Arial" panose="020B0604020202020204" pitchFamily="34" charset="0"/>
                <a:ea typeface="Arial" panose="020B0604020202020204" pitchFamily="34" charset="0"/>
              </a:rPr>
              <a:t>PENALTY</a:t>
            </a:r>
            <a:r>
              <a:rPr lang="en-US" sz="2000" b="1" i="1" u="sng" spc="245" dirty="0">
                <a:solidFill>
                  <a:srgbClr val="010101"/>
                </a:solidFill>
                <a:effectLst/>
                <a:uFill>
                  <a:solidFill>
                    <a:srgbClr val="010101"/>
                  </a:solidFill>
                </a:uFill>
                <a:latin typeface="Arial" panose="020B0604020202020204" pitchFamily="34" charset="0"/>
                <a:ea typeface="Arial" panose="020B0604020202020204" pitchFamily="34" charset="0"/>
              </a:rPr>
              <a:t> </a:t>
            </a:r>
            <a:r>
              <a:rPr lang="en-US" sz="2000" b="1" i="1" u="sng" spc="-20" dirty="0">
                <a:solidFill>
                  <a:srgbClr val="010101"/>
                </a:solidFill>
                <a:effectLst/>
                <a:uFill>
                  <a:solidFill>
                    <a:srgbClr val="010101"/>
                  </a:solidFill>
                </a:uFill>
                <a:latin typeface="Arial" panose="020B0604020202020204" pitchFamily="34" charset="0"/>
                <a:ea typeface="Arial" panose="020B0604020202020204" pitchFamily="34" charset="0"/>
              </a:rPr>
              <a:t>KICK</a:t>
            </a:r>
            <a:endParaRPr lang="en-US" sz="2000" u="sng" dirty="0">
              <a:effectLst/>
              <a:latin typeface="Arial" panose="020B0604020202020204" pitchFamily="34" charset="0"/>
              <a:ea typeface="Arial" panose="020B0604020202020204" pitchFamily="34" charset="0"/>
            </a:endParaRPr>
          </a:p>
          <a:p>
            <a:r>
              <a:rPr lang="en-US" sz="2000" dirty="0">
                <a:effectLst/>
                <a:highlight>
                  <a:srgbClr val="FFFF00"/>
                </a:highlight>
                <a:latin typeface="Arial" panose="020B0604020202020204" pitchFamily="34" charset="0"/>
                <a:ea typeface="Arial" panose="020B0604020202020204" pitchFamily="34" charset="0"/>
              </a:rPr>
              <a:t>For</a:t>
            </a:r>
            <a:r>
              <a:rPr lang="en-US" sz="2000" spc="200" dirty="0">
                <a:effectLst/>
                <a:highlight>
                  <a:srgbClr val="FFFF00"/>
                </a:highlight>
                <a:latin typeface="Arial" panose="020B0604020202020204" pitchFamily="34" charset="0"/>
                <a:ea typeface="Arial" panose="020B0604020202020204" pitchFamily="34" charset="0"/>
              </a:rPr>
              <a:t> </a:t>
            </a:r>
            <a:r>
              <a:rPr lang="en-US" sz="2000" spc="200" dirty="0">
                <a:highlight>
                  <a:srgbClr val="FFFF00"/>
                </a:highlight>
                <a:latin typeface="Arial" panose="020B0604020202020204" pitchFamily="34" charset="0"/>
                <a:ea typeface="Arial" panose="020B0604020202020204" pitchFamily="34" charset="0"/>
              </a:rPr>
              <a:t>PRE-K-2</a:t>
            </a:r>
            <a:r>
              <a:rPr lang="en-US" sz="2000" spc="200" baseline="30000" dirty="0">
                <a:highlight>
                  <a:srgbClr val="FFFF00"/>
                </a:highlight>
                <a:latin typeface="Arial" panose="020B0604020202020204" pitchFamily="34" charset="0"/>
                <a:ea typeface="Arial" panose="020B0604020202020204" pitchFamily="34" charset="0"/>
              </a:rPr>
              <a:t>ND</a:t>
            </a:r>
            <a:r>
              <a:rPr lang="en-US" sz="2000" spc="200" dirty="0">
                <a:highlight>
                  <a:srgbClr val="FFFF00"/>
                </a:highlight>
                <a:latin typeface="Arial" panose="020B0604020202020204" pitchFamily="34" charset="0"/>
                <a:ea typeface="Arial" panose="020B0604020202020204" pitchFamily="34" charset="0"/>
              </a:rPr>
              <a:t> GRADE</a:t>
            </a:r>
            <a:r>
              <a:rPr lang="en-US" sz="2000" dirty="0">
                <a:effectLst/>
                <a:highlight>
                  <a:srgbClr val="FFFF00"/>
                </a:highlight>
                <a:latin typeface="Arial" panose="020B0604020202020204" pitchFamily="34" charset="0"/>
                <a:ea typeface="Arial" panose="020B0604020202020204" pitchFamily="34" charset="0"/>
              </a:rPr>
              <a:t> there</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will</a:t>
            </a:r>
            <a:r>
              <a:rPr lang="en-US" sz="2000" spc="16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be</a:t>
            </a:r>
            <a:r>
              <a:rPr lang="en-US" sz="2000" spc="155"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no</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penalty</a:t>
            </a:r>
            <a:r>
              <a:rPr lang="en-US" sz="2000" spc="175"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kicks</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a:t>
            </a:r>
            <a:r>
              <a:rPr lang="en-US" sz="2000" spc="400" dirty="0">
                <a:effectLst/>
                <a:highlight>
                  <a:srgbClr val="FFFF00"/>
                </a:highlight>
                <a:latin typeface="Arial" panose="020B0604020202020204" pitchFamily="34" charset="0"/>
                <a:ea typeface="Arial" panose="020B0604020202020204" pitchFamily="34" charset="0"/>
              </a:rPr>
              <a:t> </a:t>
            </a:r>
            <a:r>
              <a:rPr lang="en-US" sz="2000" dirty="0">
                <a:solidFill>
                  <a:srgbClr val="000000"/>
                </a:solidFill>
                <a:effectLst/>
                <a:latin typeface="Arial" panose="020B0604020202020204" pitchFamily="34" charset="0"/>
                <a:ea typeface="Arial" panose="020B0604020202020204" pitchFamily="34" charset="0"/>
              </a:rPr>
              <a:t>in the case of an infringement 5 yards within the goal (coaches’ discretion), the ball will be placed in the center of the field 5 yards for U5/U6 &amp; 10 yards away for U7/U8 from the goal, and play will resume with an </a:t>
            </a:r>
            <a:r>
              <a:rPr lang="en-US" sz="2000" u="sng" dirty="0">
                <a:solidFill>
                  <a:srgbClr val="000000"/>
                </a:solidFill>
                <a:effectLst/>
                <a:latin typeface="Arial" panose="020B0604020202020204" pitchFamily="34" charset="0"/>
                <a:ea typeface="Arial" panose="020B0604020202020204" pitchFamily="34" charset="0"/>
              </a:rPr>
              <a:t>indirect free kick</a:t>
            </a:r>
            <a:r>
              <a:rPr lang="en-US" sz="2000" spc="-10" dirty="0">
                <a:effectLst/>
                <a:latin typeface="Arial" panose="020B0604020202020204" pitchFamily="34" charset="0"/>
                <a:ea typeface="Arial" panose="020B0604020202020204" pitchFamily="34" charset="0"/>
              </a:rPr>
              <a:t>.</a:t>
            </a:r>
            <a:endParaRPr lang="en-US" sz="2000" dirty="0"/>
          </a:p>
        </p:txBody>
      </p:sp>
    </p:spTree>
    <p:extLst>
      <p:ext uri="{BB962C8B-B14F-4D97-AF65-F5344CB8AC3E}">
        <p14:creationId xmlns:p14="http://schemas.microsoft.com/office/powerpoint/2010/main" val="205544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044D2-DDD2-A2EF-1CBB-3C9112B85D92}"/>
              </a:ext>
            </a:extLst>
          </p:cNvPr>
          <p:cNvSpPr>
            <a:spLocks noGrp="1"/>
          </p:cNvSpPr>
          <p:nvPr>
            <p:ph type="title"/>
          </p:nvPr>
        </p:nvSpPr>
        <p:spPr>
          <a:xfrm>
            <a:off x="630936" y="639520"/>
            <a:ext cx="3429000" cy="1719072"/>
          </a:xfrm>
        </p:spPr>
        <p:txBody>
          <a:bodyPr anchor="b">
            <a:normAutofit/>
          </a:bodyPr>
          <a:lstStyle/>
          <a:p>
            <a:r>
              <a:rPr kumimoji="0" lang="en-US" sz="3800" b="0" i="0" u="none" strike="noStrike" kern="1200" cap="none" spc="0" normalizeH="0" baseline="0" noProof="0">
                <a:ln>
                  <a:noFill/>
                </a:ln>
                <a:effectLst/>
                <a:uLnTx/>
                <a:uFillTx/>
                <a:latin typeface="Calibri Light" panose="020F0302020204030204"/>
                <a:ea typeface="+mj-ea"/>
                <a:cs typeface="+mj-cs"/>
              </a:rPr>
              <a:t>IMPORTANT RULES TO REMEMBER </a:t>
            </a:r>
            <a:endParaRPr lang="en-US" sz="3800"/>
          </a:p>
        </p:txBody>
      </p:sp>
      <p:sp>
        <p:nvSpPr>
          <p:cNvPr id="3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CAB3AF-D9E0-9D94-503C-4B7205A011D2}"/>
              </a:ext>
            </a:extLst>
          </p:cNvPr>
          <p:cNvSpPr>
            <a:spLocks noGrp="1"/>
          </p:cNvSpPr>
          <p:nvPr>
            <p:ph idx="1"/>
          </p:nvPr>
        </p:nvSpPr>
        <p:spPr>
          <a:xfrm>
            <a:off x="630936" y="2807208"/>
            <a:ext cx="3429000" cy="3410712"/>
          </a:xfrm>
        </p:spPr>
        <p:txBody>
          <a:bodyPr anchor="t">
            <a:normAutofit/>
          </a:bodyPr>
          <a:lstStyle/>
          <a:p>
            <a:pPr marL="0" indent="0">
              <a:spcBef>
                <a:spcPts val="0"/>
              </a:spcBef>
              <a:buNone/>
            </a:pPr>
            <a:r>
              <a:rPr lang="en-US" sz="1200" b="1"/>
              <a:t>THROW IN</a:t>
            </a:r>
            <a:r>
              <a:rPr lang="en-US" sz="1200"/>
              <a:t>: </a:t>
            </a:r>
          </a:p>
          <a:p>
            <a:pPr marL="0" indent="0">
              <a:spcBef>
                <a:spcPts val="0"/>
              </a:spcBef>
              <a:buNone/>
            </a:pPr>
            <a:r>
              <a:rPr lang="en-US" sz="1200"/>
              <a:t> -  </a:t>
            </a:r>
            <a:r>
              <a:rPr lang="en-US" sz="1200" b="1" u="sng" spc="-20">
                <a:highlight>
                  <a:srgbClr val="FFFF00"/>
                </a:highlight>
                <a:latin typeface="Arial" panose="020B0604020202020204" pitchFamily="34" charset="0"/>
                <a:ea typeface="Arial" panose="020B0604020202020204" pitchFamily="34" charset="0"/>
              </a:rPr>
              <a:t>PRE-K-KDG</a:t>
            </a:r>
            <a:r>
              <a:rPr lang="en-US" sz="1200" spc="-8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the</a:t>
            </a:r>
            <a:r>
              <a:rPr lang="en-US" sz="1200" spc="-7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throw-in</a:t>
            </a:r>
            <a:r>
              <a:rPr lang="en-US" sz="1200" spc="-8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will</a:t>
            </a:r>
            <a:r>
              <a:rPr lang="en-US" sz="1200" spc="-6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be</a:t>
            </a:r>
            <a:r>
              <a:rPr lang="en-US" sz="1200" spc="-8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replaced</a:t>
            </a:r>
            <a:r>
              <a:rPr lang="en-US" sz="1200" spc="1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by</a:t>
            </a:r>
            <a:r>
              <a:rPr lang="en-US" sz="1200" spc="-40">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the</a:t>
            </a:r>
            <a:r>
              <a:rPr lang="en-US" sz="1200" spc="-70">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kick-</a:t>
            </a:r>
            <a:r>
              <a:rPr lang="en-US" sz="1200" spc="-25">
                <a:effectLst/>
                <a:latin typeface="Arial" panose="020B0604020202020204" pitchFamily="34" charset="0"/>
                <a:ea typeface="Arial" panose="020B0604020202020204" pitchFamily="34" charset="0"/>
              </a:rPr>
              <a:t>in</a:t>
            </a:r>
          </a:p>
          <a:p>
            <a:pPr marL="0" indent="0">
              <a:spcBef>
                <a:spcPts val="0"/>
              </a:spcBef>
              <a:buNone/>
            </a:pPr>
            <a:r>
              <a:rPr lang="en-US" sz="1200" spc="-25">
                <a:latin typeface="Arial" panose="020B0604020202020204" pitchFamily="34" charset="0"/>
                <a:ea typeface="Arial" panose="020B0604020202020204" pitchFamily="34" charset="0"/>
              </a:rPr>
              <a:t>-  </a:t>
            </a:r>
            <a:r>
              <a:rPr lang="en-US" sz="1200" b="1" u="sng" spc="-25">
                <a:highlight>
                  <a:srgbClr val="00FFFF"/>
                </a:highlight>
                <a:latin typeface="Arial" panose="020B0604020202020204" pitchFamily="34" charset="0"/>
                <a:ea typeface="Arial" panose="020B0604020202020204" pitchFamily="34" charset="0"/>
              </a:rPr>
              <a:t>1</a:t>
            </a:r>
            <a:r>
              <a:rPr lang="en-US" sz="1200" b="1" u="sng" spc="-25" baseline="30000">
                <a:highlight>
                  <a:srgbClr val="00FFFF"/>
                </a:highlight>
                <a:latin typeface="Arial" panose="020B0604020202020204" pitchFamily="34" charset="0"/>
                <a:ea typeface="Arial" panose="020B0604020202020204" pitchFamily="34" charset="0"/>
              </a:rPr>
              <a:t>ST</a:t>
            </a:r>
            <a:r>
              <a:rPr lang="en-US" sz="1200" b="1" u="sng" spc="-25">
                <a:highlight>
                  <a:srgbClr val="00FFFF"/>
                </a:highlight>
                <a:latin typeface="Arial" panose="020B0604020202020204" pitchFamily="34" charset="0"/>
                <a:ea typeface="Arial" panose="020B0604020202020204" pitchFamily="34" charset="0"/>
              </a:rPr>
              <a:t>-2</a:t>
            </a:r>
            <a:r>
              <a:rPr lang="en-US" sz="1200" b="1" u="sng" spc="-25" baseline="30000">
                <a:highlight>
                  <a:srgbClr val="00FFFF"/>
                </a:highlight>
                <a:latin typeface="Arial" panose="020B0604020202020204" pitchFamily="34" charset="0"/>
                <a:ea typeface="Arial" panose="020B0604020202020204" pitchFamily="34" charset="0"/>
              </a:rPr>
              <a:t>ND</a:t>
            </a:r>
            <a:r>
              <a:rPr lang="en-US" sz="1200" b="1" u="sng" spc="-25">
                <a:highlight>
                  <a:srgbClr val="00FFFF"/>
                </a:highlight>
                <a:latin typeface="Arial" panose="020B0604020202020204" pitchFamily="34" charset="0"/>
                <a:ea typeface="Arial" panose="020B0604020202020204" pitchFamily="34" charset="0"/>
              </a:rPr>
              <a:t> GRADE</a:t>
            </a:r>
            <a:r>
              <a:rPr lang="en-US" sz="1200" b="1" spc="-25">
                <a:latin typeface="Arial" panose="020B0604020202020204" pitchFamily="34" charset="0"/>
                <a:ea typeface="Arial" panose="020B0604020202020204" pitchFamily="34" charset="0"/>
              </a:rPr>
              <a:t> </a:t>
            </a:r>
            <a:r>
              <a:rPr lang="en-US" sz="1200" spc="-25">
                <a:latin typeface="Arial" panose="020B0604020202020204" pitchFamily="34" charset="0"/>
                <a:ea typeface="Arial" panose="020B0604020202020204" pitchFamily="34" charset="0"/>
              </a:rPr>
              <a:t>will do a throw-in.  Just make sure to let the players know they need both feet on the ground and throw over their head for a throw-in.  </a:t>
            </a:r>
          </a:p>
          <a:p>
            <a:pPr marL="0" indent="0">
              <a:buNone/>
            </a:pPr>
            <a:r>
              <a:rPr lang="en-US" sz="1200" b="1" spc="-25">
                <a:latin typeface="Arial" panose="020B0604020202020204" pitchFamily="34" charset="0"/>
              </a:rPr>
              <a:t>GOAL KICK (Pre-K-2</a:t>
            </a:r>
            <a:r>
              <a:rPr lang="en-US" sz="1200" b="1" spc="-25" baseline="30000">
                <a:latin typeface="Arial" panose="020B0604020202020204" pitchFamily="34" charset="0"/>
              </a:rPr>
              <a:t>nd</a:t>
            </a:r>
            <a:r>
              <a:rPr lang="en-US" sz="1200" b="1" spc="-25">
                <a:latin typeface="Arial" panose="020B0604020202020204" pitchFamily="34" charset="0"/>
              </a:rPr>
              <a:t> Gr. ONLY)</a:t>
            </a:r>
            <a:r>
              <a:rPr lang="en-US" sz="1200" spc="-25">
                <a:latin typeface="Arial" panose="020B0604020202020204" pitchFamily="34" charset="0"/>
              </a:rPr>
              <a:t>:  </a:t>
            </a:r>
            <a:r>
              <a:rPr lang="en-US" sz="1200">
                <a:effectLst/>
                <a:latin typeface="Arial" panose="020B0604020202020204" pitchFamily="34" charset="0"/>
                <a:ea typeface="Arial" panose="020B0604020202020204" pitchFamily="34" charset="0"/>
              </a:rPr>
              <a:t>The kick is taken from the goal line or yards in front of the soccer goals and the opposing team should be on their own half.  Once the ball kicked into play the opposing team may cross the half line.  </a:t>
            </a:r>
          </a:p>
          <a:p>
            <a:pPr marL="0" indent="0">
              <a:buNone/>
            </a:pPr>
            <a:r>
              <a:rPr lang="en-US" sz="1200" b="1">
                <a:effectLst/>
                <a:highlight>
                  <a:srgbClr val="FFFF00"/>
                </a:highlight>
                <a:latin typeface="Arial" panose="020B0604020202020204" pitchFamily="34" charset="0"/>
                <a:ea typeface="Arial" panose="020B0604020202020204" pitchFamily="34" charset="0"/>
              </a:rPr>
              <a:t>*</a:t>
            </a:r>
            <a:r>
              <a:rPr lang="en-US" sz="1200" b="1" u="sng">
                <a:effectLst/>
                <a:highlight>
                  <a:srgbClr val="FFFF00"/>
                </a:highlight>
                <a:latin typeface="Arial" panose="020B0604020202020204" pitchFamily="34" charset="0"/>
                <a:ea typeface="Arial" panose="020B0604020202020204" pitchFamily="34" charset="0"/>
              </a:rPr>
              <a:t>WHY DO WE HAVE THIS GOAL KICK RULE?  </a:t>
            </a:r>
            <a:r>
              <a:rPr lang="en-US" sz="1200">
                <a:effectLst/>
                <a:highlight>
                  <a:srgbClr val="FFFF00"/>
                </a:highlight>
                <a:latin typeface="Arial" panose="020B0604020202020204" pitchFamily="34" charset="0"/>
                <a:ea typeface="Arial" panose="020B0604020202020204" pitchFamily="34" charset="0"/>
              </a:rPr>
              <a:t>Just like basketball at younger grade levels they don’t allow pressing.  It give the participants an opportunity to advance the ball.</a:t>
            </a:r>
          </a:p>
          <a:p>
            <a:pPr marL="0" indent="0">
              <a:buNone/>
            </a:pPr>
            <a:endParaRPr lang="en-US" sz="1200">
              <a:effectLst/>
              <a:latin typeface="Arial" panose="020B0604020202020204" pitchFamily="34" charset="0"/>
              <a:ea typeface="Arial" panose="020B0604020202020204" pitchFamily="34" charset="0"/>
            </a:endParaRPr>
          </a:p>
          <a:p>
            <a:pPr marL="0" indent="0">
              <a:buNone/>
            </a:pPr>
            <a:endParaRPr lang="en-US" sz="1200">
              <a:effectLst/>
              <a:latin typeface="Arial" panose="020B0604020202020204" pitchFamily="34" charset="0"/>
              <a:ea typeface="Arial" panose="020B0604020202020204" pitchFamily="34" charset="0"/>
            </a:endParaRPr>
          </a:p>
          <a:p>
            <a:pPr marL="0" indent="0">
              <a:buNone/>
            </a:pPr>
            <a:endParaRPr lang="en-US" sz="1200"/>
          </a:p>
        </p:txBody>
      </p:sp>
      <p:pic>
        <p:nvPicPr>
          <p:cNvPr id="6" name="Picture 5" descr="A football field with stick figures&#10;&#10;Description automatically generated">
            <a:extLst>
              <a:ext uri="{FF2B5EF4-FFF2-40B4-BE49-F238E27FC236}">
                <a16:creationId xmlns:a16="http://schemas.microsoft.com/office/drawing/2014/main" id="{ECCE4C8A-4FEB-11C5-64D7-27D484EFB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762438"/>
            <a:ext cx="6903720" cy="5333123"/>
          </a:xfrm>
          <a:prstGeom prst="rect">
            <a:avLst/>
          </a:prstGeom>
        </p:spPr>
      </p:pic>
    </p:spTree>
    <p:extLst>
      <p:ext uri="{BB962C8B-B14F-4D97-AF65-F5344CB8AC3E}">
        <p14:creationId xmlns:p14="http://schemas.microsoft.com/office/powerpoint/2010/main" val="4331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5DE5B3-42BC-0342-CF32-A5D937D9A47E}"/>
              </a:ext>
            </a:extLst>
          </p:cNvPr>
          <p:cNvSpPr>
            <a:spLocks noGrp="1"/>
          </p:cNvSpPr>
          <p:nvPr>
            <p:ph type="title"/>
          </p:nvPr>
        </p:nvSpPr>
        <p:spPr>
          <a:xfrm>
            <a:off x="838198" y="978408"/>
            <a:ext cx="4870271" cy="1106424"/>
          </a:xfrm>
        </p:spPr>
        <p:txBody>
          <a:bodyPr>
            <a:noAutofit/>
          </a:bodyPr>
          <a:lstStyle/>
          <a:p>
            <a:r>
              <a:rPr kumimoji="0" 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Pre-K-2</a:t>
            </a:r>
            <a:r>
              <a:rPr kumimoji="0" lang="en-US" sz="3000" b="0" i="0" u="none" strike="noStrike" kern="1200" cap="none" spc="0" normalizeH="0" baseline="30000" noProof="0" dirty="0">
                <a:ln>
                  <a:noFill/>
                </a:ln>
                <a:solidFill>
                  <a:prstClr val="black"/>
                </a:solidFill>
                <a:effectLst/>
                <a:uLnTx/>
                <a:uFillTx/>
                <a:latin typeface="Calibri Light" panose="020F0302020204030204"/>
                <a:ea typeface="+mj-ea"/>
                <a:cs typeface="+mj-cs"/>
              </a:rPr>
              <a:t>nd</a:t>
            </a:r>
            <a:r>
              <a:rPr kumimoji="0" 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 Gr.</a:t>
            </a:r>
            <a:endParaRPr lang="en-US" sz="3000" dirty="0"/>
          </a:p>
        </p:txBody>
      </p:sp>
      <p:sp>
        <p:nvSpPr>
          <p:cNvPr id="14" name="Rectangle 13">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B6A49B-F013-682C-4516-7623C4CD70E1}"/>
              </a:ext>
            </a:extLst>
          </p:cNvPr>
          <p:cNvSpPr>
            <a:spLocks noGrp="1"/>
          </p:cNvSpPr>
          <p:nvPr>
            <p:ph idx="1"/>
          </p:nvPr>
        </p:nvSpPr>
        <p:spPr>
          <a:xfrm>
            <a:off x="841246" y="2368296"/>
            <a:ext cx="4607052" cy="3502152"/>
          </a:xfrm>
        </p:spPr>
        <p:txBody>
          <a:bodyPr>
            <a:normAutofit/>
          </a:bodyPr>
          <a:lstStyle/>
          <a:p>
            <a:pPr marL="0" indent="0">
              <a:buNone/>
            </a:pPr>
            <a:r>
              <a:rPr lang="en-US" sz="1800" b="1" dirty="0"/>
              <a:t>CORNER KICK</a:t>
            </a:r>
          </a:p>
          <a:p>
            <a:r>
              <a:rPr lang="en-US" sz="1800" dirty="0">
                <a:effectLst/>
                <a:latin typeface="Arial" panose="020B0604020202020204" pitchFamily="34" charset="0"/>
                <a:ea typeface="Arial" panose="020B0604020202020204" pitchFamily="34" charset="0"/>
              </a:rPr>
              <a:t>A</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method</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restarting</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8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game.</a:t>
            </a:r>
            <a:endParaRPr lang="en-US" sz="1800" spc="-10" dirty="0">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A</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may</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directly</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but</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only</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against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opposing team.</a:t>
            </a:r>
          </a:p>
          <a:p>
            <a:r>
              <a:rPr lang="en-US" sz="1800" dirty="0">
                <a:effectLst/>
                <a:latin typeface="Arial" panose="020B0604020202020204" pitchFamily="34" charset="0"/>
                <a:ea typeface="Arial" panose="020B0604020202020204" pitchFamily="34" charset="0"/>
              </a:rPr>
              <a:t>A</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 kick is</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awarded when</a:t>
            </a:r>
            <a:r>
              <a:rPr lang="en-US" sz="1800" spc="-1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whole ball,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having last</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touched a member</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defending</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team,</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passes</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over</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line</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air</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 the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ground and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 is</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 </a:t>
            </a:r>
          </a:p>
          <a:p>
            <a:endParaRPr lang="en-US" sz="1800" b="1" dirty="0"/>
          </a:p>
        </p:txBody>
      </p:sp>
      <p:pic>
        <p:nvPicPr>
          <p:cNvPr id="5" name="Picture 4">
            <a:extLst>
              <a:ext uri="{FF2B5EF4-FFF2-40B4-BE49-F238E27FC236}">
                <a16:creationId xmlns:a16="http://schemas.microsoft.com/office/drawing/2014/main" id="{7BDF6BCC-71FD-9882-5985-B4CE255F87EF}"/>
              </a:ext>
            </a:extLst>
          </p:cNvPr>
          <p:cNvPicPr>
            <a:picLocks noChangeAspect="1"/>
          </p:cNvPicPr>
          <p:nvPr/>
        </p:nvPicPr>
        <p:blipFill rotWithShape="1">
          <a:blip r:embed="rId2"/>
          <a:srcRect t="649" r="3" b="1512"/>
          <a:stretch/>
        </p:blipFill>
        <p:spPr>
          <a:xfrm>
            <a:off x="6324599" y="10"/>
            <a:ext cx="5457817" cy="3337549"/>
          </a:xfrm>
          <a:prstGeom prst="rect">
            <a:avLst/>
          </a:prstGeom>
        </p:spPr>
      </p:pic>
      <p:pic>
        <p:nvPicPr>
          <p:cNvPr id="4" name="Picture 3">
            <a:extLst>
              <a:ext uri="{FF2B5EF4-FFF2-40B4-BE49-F238E27FC236}">
                <a16:creationId xmlns:a16="http://schemas.microsoft.com/office/drawing/2014/main" id="{8EA16A73-4D2D-C153-0762-F05E324DAC9A}"/>
              </a:ext>
            </a:extLst>
          </p:cNvPr>
          <p:cNvPicPr>
            <a:picLocks noChangeAspect="1"/>
          </p:cNvPicPr>
          <p:nvPr/>
        </p:nvPicPr>
        <p:blipFill rotWithShape="1">
          <a:blip r:embed="rId3"/>
          <a:srcRect t="718" r="3" b="1832"/>
          <a:stretch/>
        </p:blipFill>
        <p:spPr>
          <a:xfrm>
            <a:off x="6324599" y="3337559"/>
            <a:ext cx="5457817" cy="3337561"/>
          </a:xfrm>
          <a:prstGeom prst="rect">
            <a:avLst/>
          </a:prstGeom>
        </p:spPr>
      </p:pic>
    </p:spTree>
    <p:extLst>
      <p:ext uri="{BB962C8B-B14F-4D97-AF65-F5344CB8AC3E}">
        <p14:creationId xmlns:p14="http://schemas.microsoft.com/office/powerpoint/2010/main" val="10323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C89C-3977-B0C7-B14E-E3F78739F566}"/>
              </a:ext>
            </a:extLst>
          </p:cNvPr>
          <p:cNvSpPr>
            <a:spLocks noGrp="1"/>
          </p:cNvSpPr>
          <p:nvPr>
            <p:ph type="title"/>
          </p:nvPr>
        </p:nvSpPr>
        <p:spPr/>
        <p:txBody>
          <a:bodyPr/>
          <a:lstStyle/>
          <a:p>
            <a:r>
              <a:rPr lang="en-US" dirty="0"/>
              <a:t>PRACTICE INFORMATION</a:t>
            </a:r>
          </a:p>
        </p:txBody>
      </p:sp>
      <p:sp>
        <p:nvSpPr>
          <p:cNvPr id="3" name="Content Placeholder 2">
            <a:extLst>
              <a:ext uri="{FF2B5EF4-FFF2-40B4-BE49-F238E27FC236}">
                <a16:creationId xmlns:a16="http://schemas.microsoft.com/office/drawing/2014/main" id="{69C4C8BC-3D5E-E5AD-50D5-10A715B48923}"/>
              </a:ext>
            </a:extLst>
          </p:cNvPr>
          <p:cNvSpPr>
            <a:spLocks noGrp="1"/>
          </p:cNvSpPr>
          <p:nvPr>
            <p:ph idx="1"/>
          </p:nvPr>
        </p:nvSpPr>
        <p:spPr/>
        <p:txBody>
          <a:bodyPr>
            <a:normAutofit fontScale="77500" lnSpcReduction="20000"/>
          </a:bodyPr>
          <a:lstStyle/>
          <a:p>
            <a:r>
              <a:rPr lang="en-US" dirty="0"/>
              <a:t>PRE-K &amp; KDG: will have a 20-minute practice before the start of each game.</a:t>
            </a:r>
          </a:p>
          <a:p>
            <a:r>
              <a:rPr lang="en-US" dirty="0"/>
              <a:t>1</a:t>
            </a:r>
            <a:r>
              <a:rPr lang="en-US" baseline="30000" dirty="0"/>
              <a:t>ST</a:t>
            </a:r>
            <a:r>
              <a:rPr lang="en-US" dirty="0"/>
              <a:t> &amp; 2</a:t>
            </a:r>
            <a:r>
              <a:rPr lang="en-US" baseline="30000" dirty="0"/>
              <a:t>ND</a:t>
            </a:r>
            <a:r>
              <a:rPr lang="en-US" dirty="0"/>
              <a:t> GRADE:  We ask the coaches to provide one practice a week for 1 hour.  A google docs. Sheets (</a:t>
            </a:r>
            <a:r>
              <a:rPr lang="en-US" dirty="0">
                <a:hlinkClick r:id="rId2"/>
              </a:rPr>
              <a:t>practice example</a:t>
            </a:r>
            <a:r>
              <a:rPr lang="en-US" dirty="0"/>
              <a:t>) will be provided to coaches to set up date and time that works to practice with your team.  Due to schedule conflicts &amp; amount fields we have available there maybe some teams that will have to share a field for practice.  Teams in 1</a:t>
            </a:r>
            <a:r>
              <a:rPr lang="en-US" baseline="30000" dirty="0"/>
              <a:t>st</a:t>
            </a:r>
            <a:r>
              <a:rPr lang="en-US" dirty="0"/>
              <a:t>-2</a:t>
            </a:r>
            <a:r>
              <a:rPr lang="en-US" baseline="30000" dirty="0"/>
              <a:t>nd</a:t>
            </a:r>
            <a:r>
              <a:rPr lang="en-US" dirty="0"/>
              <a:t> Grade will also have 10 minutes to warm-up before each game.</a:t>
            </a:r>
          </a:p>
          <a:p>
            <a:pPr>
              <a:buFontTx/>
              <a:buChar char="-"/>
            </a:pPr>
            <a:r>
              <a:rPr lang="en-US" dirty="0"/>
              <a:t>It’s recommended to try to be consistent with your practice schedule.  </a:t>
            </a:r>
            <a:r>
              <a:rPr lang="en-US" dirty="0">
                <a:solidFill>
                  <a:srgbClr val="FF0000"/>
                </a:solidFill>
              </a:rPr>
              <a:t>Example:  Practice every Wednesday on Field 1, 6:00pm at the Tea Community Building.  </a:t>
            </a:r>
          </a:p>
          <a:p>
            <a:pPr>
              <a:buFontTx/>
              <a:buChar char="-"/>
            </a:pPr>
            <a:r>
              <a:rPr lang="en-US" dirty="0"/>
              <a:t>Coaches can share the practice google doc. with parents or coaches can also add the practice times on their SportsEngine Team too (coaches get admin rights to do so).  Only coaches will be allowed to edit the google doc. for practice times.</a:t>
            </a:r>
          </a:p>
          <a:p>
            <a:pPr>
              <a:buFontTx/>
              <a:buChar char="-"/>
            </a:pPr>
            <a:r>
              <a:rPr lang="en-US" dirty="0"/>
              <a:t>Also, to communicate with parents with </a:t>
            </a:r>
            <a:r>
              <a:rPr lang="en-US" dirty="0" err="1"/>
              <a:t>SportsEngine</a:t>
            </a:r>
            <a:r>
              <a:rPr lang="en-US" dirty="0"/>
              <a:t>.  That way if you must cancel a practice, and you can directly contact the parents on your team.  No need to contact the Rec. Director on practice cancellations.</a:t>
            </a:r>
          </a:p>
        </p:txBody>
      </p:sp>
    </p:spTree>
    <p:extLst>
      <p:ext uri="{BB962C8B-B14F-4D97-AF65-F5344CB8AC3E}">
        <p14:creationId xmlns:p14="http://schemas.microsoft.com/office/powerpoint/2010/main" val="259205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788-D872-9795-A6AF-A880FE1634BB}"/>
              </a:ext>
            </a:extLst>
          </p:cNvPr>
          <p:cNvSpPr>
            <a:spLocks noGrp="1"/>
          </p:cNvSpPr>
          <p:nvPr>
            <p:ph type="title"/>
          </p:nvPr>
        </p:nvSpPr>
        <p:spPr/>
        <p:txBody>
          <a:bodyPr/>
          <a:lstStyle/>
          <a:p>
            <a:r>
              <a:rPr lang="en-US" dirty="0"/>
              <a:t>Volunteer Coach Unable to Coach a Game</a:t>
            </a:r>
          </a:p>
        </p:txBody>
      </p:sp>
      <p:sp>
        <p:nvSpPr>
          <p:cNvPr id="3" name="Content Placeholder 2">
            <a:extLst>
              <a:ext uri="{FF2B5EF4-FFF2-40B4-BE49-F238E27FC236}">
                <a16:creationId xmlns:a16="http://schemas.microsoft.com/office/drawing/2014/main" id="{3F06F94A-2AA5-8AD0-1FEF-66C35566164D}"/>
              </a:ext>
            </a:extLst>
          </p:cNvPr>
          <p:cNvSpPr>
            <a:spLocks noGrp="1"/>
          </p:cNvSpPr>
          <p:nvPr>
            <p:ph idx="1"/>
          </p:nvPr>
        </p:nvSpPr>
        <p:spPr/>
        <p:txBody>
          <a:bodyPr/>
          <a:lstStyle/>
          <a:p>
            <a:pPr marL="0" indent="0">
              <a:buNone/>
            </a:pPr>
            <a:r>
              <a:rPr lang="en-US" dirty="0"/>
              <a:t>If you’re a volunteer coach and is unable to coach that week, you can do the following:</a:t>
            </a:r>
          </a:p>
          <a:p>
            <a:pPr marL="514350" indent="-514350">
              <a:buAutoNum type="arabicPeriod"/>
            </a:pPr>
            <a:r>
              <a:rPr lang="en-US" dirty="0"/>
              <a:t>Ask the parents on that team to see if anyone can fill in to coach.</a:t>
            </a:r>
          </a:p>
          <a:p>
            <a:pPr marL="514350" indent="-514350">
              <a:buAutoNum type="arabicPeriod"/>
            </a:pPr>
            <a:r>
              <a:rPr lang="en-US" dirty="0"/>
              <a:t>Move the game to a weeknight game.  The other teams coach and team must also agree to move the game.  </a:t>
            </a:r>
          </a:p>
          <a:p>
            <a:pPr marL="0" indent="0">
              <a:buNone/>
            </a:pPr>
            <a:r>
              <a:rPr lang="en-US" dirty="0"/>
              <a:t>-  (2.) Please let the Tea Parks &amp; Rec. Director know if you’re moving a game to a weekday, so he/she can change the schedule and make sure the field is available.</a:t>
            </a:r>
          </a:p>
        </p:txBody>
      </p:sp>
    </p:spTree>
    <p:extLst>
      <p:ext uri="{BB962C8B-B14F-4D97-AF65-F5344CB8AC3E}">
        <p14:creationId xmlns:p14="http://schemas.microsoft.com/office/powerpoint/2010/main" val="112486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A4C9-C2BD-9F9E-54F4-9C145EB556F8}"/>
              </a:ext>
            </a:extLst>
          </p:cNvPr>
          <p:cNvSpPr>
            <a:spLocks noGrp="1"/>
          </p:cNvSpPr>
          <p:nvPr>
            <p:ph type="title"/>
          </p:nvPr>
        </p:nvSpPr>
        <p:spPr/>
        <p:txBody>
          <a:bodyPr/>
          <a:lstStyle/>
          <a:p>
            <a:r>
              <a:rPr lang="en-US" dirty="0"/>
              <a:t>Helpful Tips for Coaches</a:t>
            </a:r>
          </a:p>
        </p:txBody>
      </p:sp>
      <p:sp>
        <p:nvSpPr>
          <p:cNvPr id="3" name="Content Placeholder 2">
            <a:extLst>
              <a:ext uri="{FF2B5EF4-FFF2-40B4-BE49-F238E27FC236}">
                <a16:creationId xmlns:a16="http://schemas.microsoft.com/office/drawing/2014/main" id="{E1C28CC1-7B11-233A-6715-0AFD3FA14E27}"/>
              </a:ext>
            </a:extLst>
          </p:cNvPr>
          <p:cNvSpPr>
            <a:spLocks noGrp="1"/>
          </p:cNvSpPr>
          <p:nvPr>
            <p:ph idx="1"/>
          </p:nvPr>
        </p:nvSpPr>
        <p:spPr/>
        <p:txBody>
          <a:bodyPr>
            <a:normAutofit fontScale="77500" lnSpcReduction="20000"/>
          </a:bodyPr>
          <a:lstStyle/>
          <a:p>
            <a:r>
              <a:rPr lang="en-US" dirty="0"/>
              <a:t>It’s good to remind all players of rules that occur</a:t>
            </a:r>
          </a:p>
          <a:p>
            <a:pPr>
              <a:buFontTx/>
              <a:buChar char="-"/>
            </a:pPr>
            <a:r>
              <a:rPr lang="en-US" dirty="0"/>
              <a:t>Example:  A defensive player intentionally uses their hands.  It’s a great time to stop the game and explain the rule (to both teams).  Tell them that you’ll be doing an </a:t>
            </a:r>
            <a:r>
              <a:rPr lang="en-US" b="1" dirty="0"/>
              <a:t>Indirect Kick </a:t>
            </a:r>
            <a:r>
              <a:rPr lang="en-US" dirty="0"/>
              <a:t>because of this penalty.  Explain to them that during an Indirect Kick the defense must be 5 yards back from the spot of the ball (where the foul/penalty occurred), and the offense player must pass to a teammate before they can score a goal.</a:t>
            </a:r>
          </a:p>
          <a:p>
            <a:r>
              <a:rPr lang="en-US" dirty="0"/>
              <a:t>Another tip I’ve found helpful is anytime there’s a Goal Kick, Throw In, or Corner Kick to tell the players that.  Eventually throughout the season the players will know where to go, and it helps them learn soccer terminology.</a:t>
            </a:r>
          </a:p>
          <a:p>
            <a:pPr>
              <a:buFontTx/>
              <a:buChar char="-"/>
            </a:pPr>
            <a:r>
              <a:rPr lang="en-US" dirty="0"/>
              <a:t>Example:  “Hey guys the Red Team has a goal kick, we must go the Center Line/Mid Field.  Once they kick it in, then we can get the ball!”</a:t>
            </a:r>
          </a:p>
          <a:p>
            <a:pPr>
              <a:buFontTx/>
              <a:buChar char="-"/>
            </a:pPr>
            <a:r>
              <a:rPr lang="en-US" dirty="0"/>
              <a:t>Example:  “Hey guys we have a corner kick!  Samantha why don’t you kick it in and everyone else spread out around the Penalty Area.”  First game you may have to explain where to line them up.</a:t>
            </a:r>
          </a:p>
          <a:p>
            <a:pPr marL="0" indent="0">
              <a:buNone/>
            </a:pPr>
            <a:endParaRPr lang="en-US" dirty="0"/>
          </a:p>
        </p:txBody>
      </p:sp>
    </p:spTree>
    <p:extLst>
      <p:ext uri="{BB962C8B-B14F-4D97-AF65-F5344CB8AC3E}">
        <p14:creationId xmlns:p14="http://schemas.microsoft.com/office/powerpoint/2010/main" val="349241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722D-93EE-9158-719D-ACEB452BD743}"/>
              </a:ext>
            </a:extLst>
          </p:cNvPr>
          <p:cNvSpPr>
            <a:spLocks noGrp="1"/>
          </p:cNvSpPr>
          <p:nvPr>
            <p:ph type="title"/>
          </p:nvPr>
        </p:nvSpPr>
        <p:spPr/>
        <p:txBody>
          <a:bodyPr>
            <a:normAutofit/>
          </a:bodyPr>
          <a:lstStyle/>
          <a:p>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INFO TO REMEMBER FOR </a:t>
            </a:r>
            <a:r>
              <a:rPr lang="en-US" sz="3600" dirty="0">
                <a:solidFill>
                  <a:prstClr val="black"/>
                </a:solidFill>
                <a:latin typeface="Calibri Light" panose="020F0302020204030204"/>
              </a:rPr>
              <a:t>Pre-K-2</a:t>
            </a:r>
            <a:r>
              <a:rPr lang="en-US" sz="3600" baseline="30000" dirty="0">
                <a:solidFill>
                  <a:prstClr val="black"/>
                </a:solidFill>
                <a:latin typeface="Calibri Light" panose="020F0302020204030204"/>
              </a:rPr>
              <a:t>nd</a:t>
            </a:r>
            <a:r>
              <a:rPr lang="en-US" sz="3600" dirty="0">
                <a:solidFill>
                  <a:prstClr val="black"/>
                </a:solidFill>
                <a:latin typeface="Calibri Light" panose="020F0302020204030204"/>
              </a:rPr>
              <a:t> Grade</a:t>
            </a:r>
            <a:endParaRPr lang="en-US" sz="3600" dirty="0"/>
          </a:p>
        </p:txBody>
      </p:sp>
      <p:sp>
        <p:nvSpPr>
          <p:cNvPr id="3" name="Content Placeholder 2">
            <a:extLst>
              <a:ext uri="{FF2B5EF4-FFF2-40B4-BE49-F238E27FC236}">
                <a16:creationId xmlns:a16="http://schemas.microsoft.com/office/drawing/2014/main" id="{40AF1B40-F811-1F2E-1372-AFA6583B4E13}"/>
              </a:ext>
            </a:extLst>
          </p:cNvPr>
          <p:cNvSpPr>
            <a:spLocks noGrp="1"/>
          </p:cNvSpPr>
          <p:nvPr>
            <p:ph idx="1"/>
          </p:nvPr>
        </p:nvSpPr>
        <p:spPr/>
        <p:txBody>
          <a:bodyPr>
            <a:normAutofit fontScale="85000" lnSpcReduction="20000"/>
          </a:bodyPr>
          <a:lstStyle/>
          <a:p>
            <a:r>
              <a:rPr lang="en-US" b="1" dirty="0"/>
              <a:t>FIELD DIMENSIONS:  </a:t>
            </a:r>
            <a:r>
              <a:rPr lang="en-US" sz="2800" dirty="0">
                <a:effectLst/>
                <a:highlight>
                  <a:srgbClr val="FFFF00"/>
                </a:highlight>
                <a:latin typeface="Arial" panose="020B0604020202020204" pitchFamily="34" charset="0"/>
                <a:ea typeface="Arial" panose="020B0604020202020204" pitchFamily="34" charset="0"/>
              </a:rPr>
              <a:t>15</a:t>
            </a:r>
            <a:r>
              <a:rPr lang="en-US" sz="2800" spc="-85"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yards</a:t>
            </a:r>
            <a:r>
              <a:rPr lang="en-US" sz="2800" spc="-40"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X</a:t>
            </a:r>
            <a:r>
              <a:rPr lang="en-US" sz="2800" spc="-30"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25</a:t>
            </a:r>
            <a:r>
              <a:rPr lang="en-US" sz="2800" spc="-70" dirty="0">
                <a:effectLst/>
                <a:highlight>
                  <a:srgbClr val="FFFF00"/>
                </a:highlight>
                <a:latin typeface="Arial" panose="020B0604020202020204" pitchFamily="34" charset="0"/>
                <a:ea typeface="Arial" panose="020B0604020202020204" pitchFamily="34" charset="0"/>
              </a:rPr>
              <a:t> </a:t>
            </a:r>
            <a:r>
              <a:rPr lang="en-US" sz="2800" spc="-10" dirty="0">
                <a:effectLst/>
                <a:highlight>
                  <a:srgbClr val="FFFF00"/>
                </a:highlight>
                <a:latin typeface="Arial" panose="020B0604020202020204" pitchFamily="34" charset="0"/>
                <a:ea typeface="Arial" panose="020B0604020202020204" pitchFamily="34" charset="0"/>
              </a:rPr>
              <a:t>yards (</a:t>
            </a:r>
            <a:r>
              <a:rPr lang="en-US" spc="-10" dirty="0">
                <a:highlight>
                  <a:srgbClr val="FFFF00"/>
                </a:highlight>
                <a:latin typeface="Arial" panose="020B0604020202020204" pitchFamily="34" charset="0"/>
                <a:ea typeface="Arial" panose="020B0604020202020204" pitchFamily="34" charset="0"/>
              </a:rPr>
              <a:t>Pre-K-KDG</a:t>
            </a:r>
            <a:r>
              <a:rPr lang="en-US" sz="2800" spc="-10" dirty="0">
                <a:effectLst/>
                <a:highlight>
                  <a:srgbClr val="FFFF00"/>
                </a:highlight>
                <a:latin typeface="Arial" panose="020B0604020202020204" pitchFamily="34" charset="0"/>
                <a:ea typeface="Arial" panose="020B0604020202020204" pitchFamily="34" charset="0"/>
              </a:rPr>
              <a:t>)</a:t>
            </a:r>
          </a:p>
          <a:p>
            <a:pPr marL="0" indent="0">
              <a:buNone/>
            </a:pPr>
            <a:r>
              <a:rPr lang="en-US" sz="2800" spc="-10" dirty="0">
                <a:effectLst/>
                <a:latin typeface="Arial" panose="020B0604020202020204" pitchFamily="34" charset="0"/>
                <a:ea typeface="Arial" panose="020B0604020202020204" pitchFamily="34" charset="0"/>
              </a:rPr>
              <a:t>			       </a:t>
            </a:r>
            <a:r>
              <a:rPr lang="en-US" sz="2800" spc="-10" dirty="0">
                <a:effectLst/>
                <a:highlight>
                  <a:srgbClr val="00FFFF"/>
                </a:highlight>
                <a:latin typeface="Arial" panose="020B0604020202020204" pitchFamily="34" charset="0"/>
                <a:ea typeface="Arial" panose="020B0604020202020204" pitchFamily="34" charset="0"/>
              </a:rPr>
              <a:t>30 yards X 40 yards (1</a:t>
            </a:r>
            <a:r>
              <a:rPr lang="en-US" sz="2800" spc="-10" baseline="30000" dirty="0">
                <a:effectLst/>
                <a:highlight>
                  <a:srgbClr val="00FFFF"/>
                </a:highlight>
                <a:latin typeface="Arial" panose="020B0604020202020204" pitchFamily="34" charset="0"/>
                <a:ea typeface="Arial" panose="020B0604020202020204" pitchFamily="34" charset="0"/>
              </a:rPr>
              <a:t>st</a:t>
            </a:r>
            <a:r>
              <a:rPr lang="en-US" sz="2800" spc="-10" dirty="0">
                <a:effectLst/>
                <a:highlight>
                  <a:srgbClr val="00FFFF"/>
                </a:highlight>
                <a:latin typeface="Arial" panose="020B0604020202020204" pitchFamily="34" charset="0"/>
                <a:ea typeface="Arial" panose="020B0604020202020204" pitchFamily="34" charset="0"/>
              </a:rPr>
              <a:t>-2</a:t>
            </a:r>
            <a:r>
              <a:rPr lang="en-US" sz="2800" spc="-10" baseline="30000" dirty="0">
                <a:effectLst/>
                <a:highlight>
                  <a:srgbClr val="00FFFF"/>
                </a:highlight>
                <a:latin typeface="Arial" panose="020B0604020202020204" pitchFamily="34" charset="0"/>
                <a:ea typeface="Arial" panose="020B0604020202020204" pitchFamily="34" charset="0"/>
              </a:rPr>
              <a:t>nd</a:t>
            </a:r>
            <a:r>
              <a:rPr lang="en-US" sz="2800" spc="-10" dirty="0">
                <a:effectLst/>
                <a:highlight>
                  <a:srgbClr val="00FFFF"/>
                </a:highlight>
                <a:latin typeface="Arial" panose="020B0604020202020204" pitchFamily="34" charset="0"/>
                <a:ea typeface="Arial" panose="020B0604020202020204" pitchFamily="34" charset="0"/>
              </a:rPr>
              <a:t> Gr.)</a:t>
            </a:r>
          </a:p>
          <a:p>
            <a:r>
              <a:rPr lang="en-US" b="1" dirty="0"/>
              <a:t>SOCCER BALL SIZE (Pre-K-2</a:t>
            </a:r>
            <a:r>
              <a:rPr lang="en-US" b="1" baseline="30000" dirty="0"/>
              <a:t>nd</a:t>
            </a:r>
            <a:r>
              <a:rPr lang="en-US" b="1" dirty="0"/>
              <a:t> Gr.):  </a:t>
            </a:r>
            <a:r>
              <a:rPr lang="en-US" dirty="0"/>
              <a:t>SIZE 3 (PLAYERS ARE RESPONSIBLE TO BRINGING THEIR SOCCER BALLS TO PRACTICES &amp; GAMES)</a:t>
            </a:r>
          </a:p>
          <a:p>
            <a:r>
              <a:rPr lang="en-US" b="1" dirty="0"/>
              <a:t>NUMBER OF PLAYERS</a:t>
            </a:r>
            <a:r>
              <a:rPr lang="en-US" dirty="0"/>
              <a:t>:  </a:t>
            </a:r>
            <a:r>
              <a:rPr lang="en-US" dirty="0">
                <a:highlight>
                  <a:srgbClr val="FFFF00"/>
                </a:highlight>
              </a:rPr>
              <a:t>PRE-K &amp; KDG – 3 VS. 3 (No Goalie)</a:t>
            </a:r>
          </a:p>
          <a:p>
            <a:pPr marL="0" indent="0">
              <a:buNone/>
            </a:pPr>
            <a:r>
              <a:rPr lang="en-US" dirty="0"/>
              <a:t>			      	</a:t>
            </a:r>
            <a:r>
              <a:rPr lang="en-US" dirty="0">
                <a:highlight>
                  <a:srgbClr val="00FFFF"/>
                </a:highlight>
              </a:rPr>
              <a:t>1</a:t>
            </a:r>
            <a:r>
              <a:rPr lang="en-US" baseline="30000" dirty="0">
                <a:highlight>
                  <a:srgbClr val="00FFFF"/>
                </a:highlight>
              </a:rPr>
              <a:t>ST</a:t>
            </a:r>
            <a:r>
              <a:rPr lang="en-US" dirty="0">
                <a:highlight>
                  <a:srgbClr val="00FFFF"/>
                </a:highlight>
              </a:rPr>
              <a:t> &amp; 2</a:t>
            </a:r>
            <a:r>
              <a:rPr lang="en-US" baseline="30000" dirty="0">
                <a:highlight>
                  <a:srgbClr val="00FFFF"/>
                </a:highlight>
              </a:rPr>
              <a:t>ND</a:t>
            </a:r>
            <a:r>
              <a:rPr lang="en-US" dirty="0">
                <a:highlight>
                  <a:srgbClr val="00FFFF"/>
                </a:highlight>
              </a:rPr>
              <a:t> GR. – 4 VS. 4 (*No Goalie)</a:t>
            </a:r>
          </a:p>
          <a:p>
            <a:pPr>
              <a:buFontTx/>
              <a:buChar char="-"/>
            </a:pPr>
            <a:r>
              <a:rPr lang="en-US" sz="2600" dirty="0"/>
              <a:t>Each player on the team will receive an equal amount of playing time during each game. A player should not play the entire game unless there are only 3 or 4 players present. </a:t>
            </a:r>
          </a:p>
          <a:p>
            <a:pPr>
              <a:buFontTx/>
              <a:buChar char="-"/>
            </a:pPr>
            <a:r>
              <a:rPr lang="en-US" sz="2600" b="1" u="sng" dirty="0">
                <a:highlight>
                  <a:srgbClr val="00FFFF"/>
                </a:highlight>
              </a:rPr>
              <a:t>2</a:t>
            </a:r>
            <a:r>
              <a:rPr lang="en-US" sz="2600" b="1" u="sng" baseline="30000" dirty="0">
                <a:highlight>
                  <a:srgbClr val="00FFFF"/>
                </a:highlight>
              </a:rPr>
              <a:t>ND</a:t>
            </a:r>
            <a:r>
              <a:rPr lang="en-US" sz="2600" b="1" u="sng" dirty="0">
                <a:highlight>
                  <a:srgbClr val="00FFFF"/>
                </a:highlight>
              </a:rPr>
              <a:t> GRADE ONLY:</a:t>
            </a:r>
            <a:r>
              <a:rPr lang="en-US" sz="2600" b="1" dirty="0"/>
              <a:t>  </a:t>
            </a:r>
            <a:r>
              <a:rPr lang="en-US" sz="2600" dirty="0"/>
              <a:t>Coaches can decide if they want to do goalies halfway through the season.  Both coaches must agree to do goalies.  If one coach doesn’t want to do it but another coach want too, then there will be no goalies for that game.  Coaches can decide this before the game.  We allow this for 2</a:t>
            </a:r>
            <a:r>
              <a:rPr lang="en-US" sz="2600" baseline="30000" dirty="0"/>
              <a:t>nd</a:t>
            </a:r>
            <a:r>
              <a:rPr lang="en-US" sz="2600" dirty="0"/>
              <a:t> Grade since they’ll have goalies the following year for 3</a:t>
            </a:r>
            <a:r>
              <a:rPr lang="en-US" sz="2600" baseline="30000" dirty="0"/>
              <a:t>rd</a:t>
            </a:r>
            <a:r>
              <a:rPr lang="en-US" sz="2600" dirty="0"/>
              <a:t> grade.</a:t>
            </a:r>
          </a:p>
        </p:txBody>
      </p:sp>
    </p:spTree>
    <p:extLst>
      <p:ext uri="{BB962C8B-B14F-4D97-AF65-F5344CB8AC3E}">
        <p14:creationId xmlns:p14="http://schemas.microsoft.com/office/powerpoint/2010/main" val="200924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60E1-8A47-383A-A872-27A09CFB8619}"/>
              </a:ext>
            </a:extLst>
          </p:cNvPr>
          <p:cNvSpPr>
            <a:spLocks noGrp="1"/>
          </p:cNvSpPr>
          <p:nvPr>
            <p:ph type="title"/>
          </p:nvPr>
        </p:nvSpPr>
        <p:spPr/>
        <p:txBody>
          <a:bodyPr/>
          <a:lstStyle/>
          <a:p>
            <a:r>
              <a:rPr lang="en-US" dirty="0"/>
              <a:t>DURATION OF MATCH</a:t>
            </a:r>
          </a:p>
        </p:txBody>
      </p:sp>
      <p:sp>
        <p:nvSpPr>
          <p:cNvPr id="3" name="Content Placeholder 2">
            <a:extLst>
              <a:ext uri="{FF2B5EF4-FFF2-40B4-BE49-F238E27FC236}">
                <a16:creationId xmlns:a16="http://schemas.microsoft.com/office/drawing/2014/main" id="{8CB58736-DBBB-5B19-6334-1D57B0B02824}"/>
              </a:ext>
            </a:extLst>
          </p:cNvPr>
          <p:cNvSpPr>
            <a:spLocks noGrp="1"/>
          </p:cNvSpPr>
          <p:nvPr>
            <p:ph idx="1"/>
          </p:nvPr>
        </p:nvSpPr>
        <p:spPr>
          <a:xfrm>
            <a:off x="838200" y="1825624"/>
            <a:ext cx="10515600" cy="4575175"/>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010101"/>
                </a:solidFill>
                <a:highlight>
                  <a:srgbClr val="FFFF00"/>
                </a:highlight>
                <a:latin typeface="Arial" panose="020B0604020202020204" pitchFamily="34" charset="0"/>
              </a:rPr>
              <a:t>PRE-K &amp; KDG</a:t>
            </a:r>
            <a:r>
              <a:rPr kumimoji="0" lang="en-US" sz="2800" b="1"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 </a:t>
            </a:r>
            <a:r>
              <a:rPr kumimoji="0" lang="en-US" sz="2800" b="0"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 Two - </a:t>
            </a:r>
            <a:r>
              <a:rPr kumimoji="0" lang="en-US" sz="2800" b="0" i="0" u="sng"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12-minute halves</a:t>
            </a:r>
            <a:r>
              <a:rPr kumimoji="0" lang="en-US" sz="2800" b="0" i="0"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 (3-minute </a:t>
            </a:r>
            <a:r>
              <a:rPr kumimoji="0" lang="en-US" sz="2800" b="0"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halftime). There’s a 20-minute practice before each game.  That time is included into the schedule.</a:t>
            </a:r>
          </a:p>
          <a:p>
            <a:pPr marL="0" marR="0" lvl="0" indent="0" algn="l" defTabSz="914400" rtl="0" eaLnBrk="1" fontAlgn="auto" latinLnBrk="0" hangingPunct="1">
              <a:lnSpc>
                <a:spcPct val="90000"/>
              </a:lnSpc>
              <a:spcBef>
                <a:spcPts val="1000"/>
              </a:spcBef>
              <a:spcAft>
                <a:spcPts val="0"/>
              </a:spcAft>
              <a:buClrTx/>
              <a:buSzTx/>
              <a:buNone/>
              <a:tabLst/>
              <a:defRPr/>
            </a:pPr>
            <a:r>
              <a:rPr lang="en-US" dirty="0">
                <a:solidFill>
                  <a:srgbClr val="010101"/>
                </a:solidFill>
                <a:highlight>
                  <a:srgbClr val="FFFF00"/>
                </a:highlight>
                <a:latin typeface="Arial" panose="020B0604020202020204" pitchFamily="34" charset="0"/>
              </a:rPr>
              <a:t>Example:  If you have a game at 9am-9-50am.  Included is the practice time and game time into that time frame.</a:t>
            </a:r>
            <a:endParaRPr kumimoji="0" lang="en-US" sz="2800" b="0"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lang="en-US" sz="2800" dirty="0">
                <a:solidFill>
                  <a:srgbClr val="010101"/>
                </a:solidFill>
                <a:latin typeface="Arial" panose="020B0604020202020204" pitchFamily="34" charset="0"/>
              </a:rPr>
              <a:t> </a:t>
            </a:r>
            <a:r>
              <a:rPr lang="en-US" sz="2800" b="1" dirty="0">
                <a:solidFill>
                  <a:srgbClr val="010101"/>
                </a:solidFill>
                <a:highlight>
                  <a:srgbClr val="00FFFF"/>
                </a:highlight>
                <a:latin typeface="Arial" panose="020B0604020202020204" pitchFamily="34" charset="0"/>
              </a:rPr>
              <a:t>1</a:t>
            </a:r>
            <a:r>
              <a:rPr lang="en-US" sz="2800" b="1" baseline="30000" dirty="0">
                <a:solidFill>
                  <a:srgbClr val="010101"/>
                </a:solidFill>
                <a:highlight>
                  <a:srgbClr val="00FFFF"/>
                </a:highlight>
                <a:latin typeface="Arial" panose="020B0604020202020204" pitchFamily="34" charset="0"/>
              </a:rPr>
              <a:t>ST</a:t>
            </a:r>
            <a:r>
              <a:rPr lang="en-US" sz="2800" b="1" dirty="0">
                <a:solidFill>
                  <a:srgbClr val="010101"/>
                </a:solidFill>
                <a:highlight>
                  <a:srgbClr val="00FFFF"/>
                </a:highlight>
                <a:latin typeface="Arial" panose="020B0604020202020204" pitchFamily="34" charset="0"/>
              </a:rPr>
              <a:t>-2</a:t>
            </a:r>
            <a:r>
              <a:rPr lang="en-US" sz="2800" b="1" baseline="30000" dirty="0">
                <a:solidFill>
                  <a:srgbClr val="010101"/>
                </a:solidFill>
                <a:highlight>
                  <a:srgbClr val="00FFFF"/>
                </a:highlight>
                <a:latin typeface="Arial" panose="020B0604020202020204" pitchFamily="34" charset="0"/>
              </a:rPr>
              <a:t>ND</a:t>
            </a:r>
            <a:r>
              <a:rPr lang="en-US" sz="2800" b="1" dirty="0">
                <a:solidFill>
                  <a:srgbClr val="010101"/>
                </a:solidFill>
                <a:highlight>
                  <a:srgbClr val="00FFFF"/>
                </a:highlight>
                <a:latin typeface="Arial" panose="020B0604020202020204" pitchFamily="34" charset="0"/>
              </a:rPr>
              <a:t> GRADE </a:t>
            </a:r>
            <a:r>
              <a:rPr lang="en-US" sz="2800" dirty="0">
                <a:solidFill>
                  <a:srgbClr val="010101"/>
                </a:solidFill>
                <a:highlight>
                  <a:srgbClr val="00FFFF"/>
                </a:highlight>
                <a:latin typeface="Arial" panose="020B0604020202020204" pitchFamily="34" charset="0"/>
              </a:rPr>
              <a:t>– Two - </a:t>
            </a:r>
            <a:r>
              <a:rPr lang="en-US" sz="2800" u="sng" dirty="0">
                <a:solidFill>
                  <a:srgbClr val="010101"/>
                </a:solidFill>
                <a:highlight>
                  <a:srgbClr val="00FFFF"/>
                </a:highlight>
                <a:latin typeface="Arial" panose="020B0604020202020204" pitchFamily="34" charset="0"/>
              </a:rPr>
              <a:t>20-minute halves </a:t>
            </a:r>
            <a:r>
              <a:rPr lang="en-US" sz="2800" dirty="0">
                <a:solidFill>
                  <a:srgbClr val="010101"/>
                </a:solidFill>
                <a:highlight>
                  <a:srgbClr val="00FFFF"/>
                </a:highlight>
                <a:latin typeface="Arial" panose="020B0604020202020204" pitchFamily="34" charset="0"/>
              </a:rPr>
              <a:t>(3-minute halftime).  There’s a 10-minute warm-up before each game.  That time is included into the schedule.</a:t>
            </a:r>
          </a:p>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srgbClr val="010101"/>
                </a:solidFill>
                <a:effectLst/>
                <a:highlight>
                  <a:srgbClr val="00FFFF"/>
                </a:highlight>
                <a:uLnTx/>
                <a:uFillTx/>
                <a:latin typeface="Arial" panose="020B0604020202020204" pitchFamily="34" charset="0"/>
                <a:ea typeface="+mn-ea"/>
                <a:cs typeface="+mn-cs"/>
              </a:rPr>
              <a:t>Example:  </a:t>
            </a:r>
            <a:r>
              <a:rPr lang="en-US" dirty="0">
                <a:solidFill>
                  <a:srgbClr val="010101"/>
                </a:solidFill>
                <a:highlight>
                  <a:srgbClr val="00FFFF"/>
                </a:highlight>
                <a:latin typeface="Arial" panose="020B0604020202020204" pitchFamily="34" charset="0"/>
              </a:rPr>
              <a:t>If you have a game at 11:10am-12:05pm.  Included is the warm-up time and game time into that time frame.</a:t>
            </a:r>
            <a:endParaRPr kumimoji="0" lang="en-US" sz="2800" b="0" i="0" u="none" strike="noStrike" kern="1200" cap="none" spc="0" normalizeH="0" baseline="0" noProof="0" dirty="0">
              <a:ln>
                <a:noFill/>
              </a:ln>
              <a:solidFill>
                <a:srgbClr val="010101"/>
              </a:solidFill>
              <a:effectLst/>
              <a:highlight>
                <a:srgbClr val="00FFFF"/>
              </a:highlight>
              <a:uLnTx/>
              <a:uFillTx/>
              <a:latin typeface="Arial" panose="020B0604020202020204" pitchFamily="34" charset="0"/>
              <a:ea typeface="+mn-ea"/>
              <a:cs typeface="+mn-cs"/>
            </a:endParaRP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Recommend putting a timer on your phone.  That way you can hear the timer go off instead if you where you wouldn’t if you put it on stopwatch.</a:t>
            </a:r>
          </a:p>
          <a:p>
            <a:pPr marR="0" lvl="0" algn="l" defTabSz="914400" rtl="0" eaLnBrk="1" fontAlgn="auto" latinLnBrk="0" hangingPunct="1">
              <a:lnSpc>
                <a:spcPct val="90000"/>
              </a:lnSpc>
              <a:spcBef>
                <a:spcPts val="1000"/>
              </a:spcBef>
              <a:spcAft>
                <a:spcPts val="0"/>
              </a:spcAft>
              <a:buClrTx/>
              <a:buSzTx/>
              <a:buFontTx/>
              <a:buChar char="-"/>
              <a:tabLst/>
              <a:defRPr/>
            </a:pPr>
            <a:endParaRPr lang="en-US" dirty="0"/>
          </a:p>
          <a:p>
            <a:endParaRPr lang="en-US" dirty="0"/>
          </a:p>
        </p:txBody>
      </p:sp>
    </p:spTree>
    <p:extLst>
      <p:ext uri="{BB962C8B-B14F-4D97-AF65-F5344CB8AC3E}">
        <p14:creationId xmlns:p14="http://schemas.microsoft.com/office/powerpoint/2010/main" val="172339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68C5-5E86-2DFE-3D30-D4A0E928A12E}"/>
              </a:ext>
            </a:extLst>
          </p:cNvPr>
          <p:cNvSpPr>
            <a:spLocks noGrp="1"/>
          </p:cNvSpPr>
          <p:nvPr>
            <p:ph type="title"/>
          </p:nvPr>
        </p:nvSpPr>
        <p:spPr/>
        <p:txBody>
          <a:bodyPr/>
          <a:lstStyle/>
          <a:p>
            <a:pPr algn="ctr"/>
            <a:r>
              <a:rPr lang="en-US" dirty="0"/>
              <a:t>Get to Know Field Terminology</a:t>
            </a:r>
          </a:p>
        </p:txBody>
      </p:sp>
      <p:pic>
        <p:nvPicPr>
          <p:cNvPr id="8" name="Content Placeholder 7" descr="A picture containing green, diagram, screenshot, plan&#10;&#10;Description automatically generated">
            <a:extLst>
              <a:ext uri="{FF2B5EF4-FFF2-40B4-BE49-F238E27FC236}">
                <a16:creationId xmlns:a16="http://schemas.microsoft.com/office/drawing/2014/main" id="{9B1A1C89-2656-B68E-F47F-8D424D6FB0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5861" y="1825625"/>
            <a:ext cx="6820278" cy="4351338"/>
          </a:xfrm>
        </p:spPr>
      </p:pic>
    </p:spTree>
    <p:extLst>
      <p:ext uri="{BB962C8B-B14F-4D97-AF65-F5344CB8AC3E}">
        <p14:creationId xmlns:p14="http://schemas.microsoft.com/office/powerpoint/2010/main" val="296643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7DDD-8B85-3BD6-0331-A11D94CE967E}"/>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INFO TO REMEMBER FOR U5-U8</a:t>
            </a:r>
            <a:endParaRPr lang="en-US" dirty="0"/>
          </a:p>
        </p:txBody>
      </p:sp>
      <p:sp>
        <p:nvSpPr>
          <p:cNvPr id="3" name="Content Placeholder 2">
            <a:extLst>
              <a:ext uri="{FF2B5EF4-FFF2-40B4-BE49-F238E27FC236}">
                <a16:creationId xmlns:a16="http://schemas.microsoft.com/office/drawing/2014/main" id="{50A38ECB-8B56-3BE5-4219-DC20B4B451E0}"/>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EQUIPMENT:  </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Players must wear their team uniforms colors for games. </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All players</a:t>
            </a:r>
            <a:r>
              <a:rPr kumimoji="0" lang="en-US" sz="2000" b="1" i="0" u="sng" strike="noStrike" kern="1200" cap="none" spc="18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 </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are required to wear shin guards</a:t>
            </a:r>
            <a:r>
              <a:rPr kumimoji="0" lang="en-US" sz="2000" b="0" i="0" u="none"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rPr>
              <a:t>, which must be covered by an appropriate sock.</a:t>
            </a:r>
          </a:p>
          <a:p>
            <a:pPr>
              <a:buFontTx/>
              <a:buChar char="-"/>
              <a:defRPr/>
            </a:pPr>
            <a:r>
              <a:rPr lang="en-US" sz="2000" dirty="0">
                <a:solidFill>
                  <a:srgbClr val="010101"/>
                </a:solidFill>
                <a:effectLst/>
                <a:latin typeface="Arial" panose="020B0604020202020204" pitchFamily="34" charset="0"/>
                <a:ea typeface="Arial" panose="020B0604020202020204" pitchFamily="34" charset="0"/>
              </a:rPr>
              <a:t>Players are</a:t>
            </a:r>
            <a:r>
              <a:rPr lang="en-US" sz="2000" spc="-2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allowed to</a:t>
            </a:r>
            <a:r>
              <a:rPr lang="en-US" sz="2000" spc="-7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wear</a:t>
            </a:r>
            <a:r>
              <a:rPr lang="en-US" sz="2000" spc="-5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tennis shoes,</a:t>
            </a:r>
            <a:r>
              <a:rPr lang="en-US" sz="2000" spc="-1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turf</a:t>
            </a:r>
            <a:r>
              <a:rPr lang="en-US" sz="2000" spc="-8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shoes,</a:t>
            </a:r>
            <a:r>
              <a:rPr lang="en-US" sz="2000" spc="-2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rubber</a:t>
            </a:r>
            <a:r>
              <a:rPr lang="en-US" sz="2000" spc="-3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cleats (no toe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a:t>
            </a:r>
            <a:r>
              <a:rPr lang="en-US" sz="2000" spc="-8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or</a:t>
            </a:r>
            <a:r>
              <a:rPr lang="en-US" sz="2000" spc="-5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screw-in cleats</a:t>
            </a:r>
            <a:r>
              <a:rPr lang="en-US" sz="2000" spc="-9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(no</a:t>
            </a:r>
            <a:r>
              <a:rPr lang="en-US" sz="2000" spc="-10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toe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a:t>
            </a:r>
            <a:r>
              <a:rPr lang="en-US" sz="2000" spc="-24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provided</a:t>
            </a:r>
            <a:r>
              <a:rPr lang="en-US" sz="2000" spc="-2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they</a:t>
            </a:r>
            <a:r>
              <a:rPr lang="en-US" sz="2000" spc="-3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are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deemed</a:t>
            </a:r>
            <a:r>
              <a:rPr lang="en-US" sz="2000" spc="-4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safe by the referee/coach.  </a:t>
            </a:r>
            <a:r>
              <a:rPr lang="en-US" sz="2000" b="1" u="sng" dirty="0">
                <a:solidFill>
                  <a:srgbClr val="FF0000"/>
                </a:solidFill>
                <a:effectLst/>
                <a:latin typeface="Arial" panose="020B0604020202020204" pitchFamily="34" charset="0"/>
                <a:ea typeface="Arial" panose="020B0604020202020204" pitchFamily="34" charset="0"/>
              </a:rPr>
              <a:t>Absolutely no metal cleats or metal tip cleats!</a:t>
            </a:r>
          </a:p>
          <a:p>
            <a:pPr>
              <a:buFontTx/>
              <a:buChar char="-"/>
              <a:defRPr/>
            </a:pPr>
            <a:r>
              <a:rPr lang="en-US" sz="2000" spc="-10" dirty="0">
                <a:solidFill>
                  <a:srgbClr val="010101"/>
                </a:solidFill>
                <a:effectLst/>
                <a:latin typeface="Arial" panose="020B0604020202020204" pitchFamily="34" charset="0"/>
                <a:ea typeface="Arial" panose="020B0604020202020204" pitchFamily="34" charset="0"/>
              </a:rPr>
              <a:t>Necklaces, bracelets,</a:t>
            </a:r>
            <a:r>
              <a:rPr lang="en-US" sz="2000" spc="-1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watches,</a:t>
            </a:r>
            <a:r>
              <a:rPr lang="en-US" sz="2000" spc="-5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earrings,</a:t>
            </a:r>
            <a:r>
              <a:rPr lang="en-US" sz="2000" spc="-5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other</a:t>
            </a:r>
            <a:r>
              <a:rPr lang="en-US" sz="2000" spc="-7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body</a:t>
            </a:r>
            <a:r>
              <a:rPr lang="en-US" sz="2000" spc="-8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pierced</a:t>
            </a:r>
            <a:r>
              <a:rPr lang="en-US" sz="2000" spc="-5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jewelry,</a:t>
            </a:r>
            <a:r>
              <a:rPr lang="en-US" sz="2000" spc="-4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and </a:t>
            </a:r>
            <a:r>
              <a:rPr lang="en-US" sz="2000" dirty="0">
                <a:solidFill>
                  <a:srgbClr val="010101"/>
                </a:solidFill>
                <a:effectLst/>
                <a:latin typeface="Arial" panose="020B0604020202020204" pitchFamily="34" charset="0"/>
                <a:ea typeface="Arial" panose="020B0604020202020204" pitchFamily="34" charset="0"/>
              </a:rPr>
              <a:t>other jewelry are </a:t>
            </a:r>
            <a:r>
              <a:rPr lang="en-US" sz="2000" b="1" dirty="0">
                <a:solidFill>
                  <a:srgbClr val="010101"/>
                </a:solidFill>
                <a:effectLst/>
                <a:latin typeface="Arial" panose="020B0604020202020204" pitchFamily="34" charset="0"/>
                <a:ea typeface="Arial" panose="020B0604020202020204" pitchFamily="34" charset="0"/>
              </a:rPr>
              <a:t>NOT </a:t>
            </a:r>
            <a:r>
              <a:rPr lang="en-US" sz="2000" dirty="0">
                <a:solidFill>
                  <a:srgbClr val="010101"/>
                </a:solidFill>
                <a:effectLst/>
                <a:latin typeface="Arial" panose="020B0604020202020204" pitchFamily="34" charset="0"/>
                <a:ea typeface="Arial" panose="020B0604020202020204" pitchFamily="34" charset="0"/>
              </a:rPr>
              <a:t>allowed.</a:t>
            </a:r>
            <a:r>
              <a:rPr lang="en-US" sz="1800" dirty="0">
                <a:solidFill>
                  <a:srgbClr val="010101"/>
                </a:solidFill>
                <a:effectLst/>
                <a:latin typeface="Arial" panose="020B0604020202020204" pitchFamily="34" charset="0"/>
                <a:ea typeface="Arial" panose="020B0604020202020204" pitchFamily="34" charset="0"/>
              </a:rPr>
              <a:t>	</a:t>
            </a:r>
            <a:endParaRPr kumimoji="0" lang="en-US" sz="2000" b="0" i="0" u="none"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234531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B985-C0FE-FB39-9E57-0EC761D1E528}"/>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U5-U8</a:t>
            </a:r>
            <a:endParaRPr lang="en-US" dirty="0"/>
          </a:p>
        </p:txBody>
      </p:sp>
      <p:sp>
        <p:nvSpPr>
          <p:cNvPr id="3" name="Content Placeholder 2">
            <a:extLst>
              <a:ext uri="{FF2B5EF4-FFF2-40B4-BE49-F238E27FC236}">
                <a16:creationId xmlns:a16="http://schemas.microsoft.com/office/drawing/2014/main" id="{76F78B9D-F9A2-294D-8543-FE565CC453C5}"/>
              </a:ext>
            </a:extLst>
          </p:cNvPr>
          <p:cNvSpPr>
            <a:spLocks noGrp="1"/>
          </p:cNvSpPr>
          <p:nvPr>
            <p:ph idx="1"/>
          </p:nvPr>
        </p:nvSpPr>
        <p:spPr/>
        <p:txBody>
          <a:bodyPr>
            <a:normAutofit fontScale="92500" lnSpcReduction="10000"/>
          </a:bodyPr>
          <a:lstStyle/>
          <a:p>
            <a:r>
              <a:rPr lang="en-US" sz="2800" dirty="0">
                <a:latin typeface="Arial" panose="020B0604020202020204" pitchFamily="34" charset="0"/>
                <a:ea typeface="Arial" panose="020B0604020202020204" pitchFamily="34" charset="0"/>
              </a:rPr>
              <a:t>Substitutions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unlimited.</a:t>
            </a:r>
            <a:r>
              <a:rPr lang="en-US" sz="2800" spc="2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Free</a:t>
            </a:r>
            <a:r>
              <a:rPr lang="en-US" sz="2800" spc="-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substitution</a:t>
            </a:r>
            <a:r>
              <a:rPr lang="en-US" sz="2800" spc="-8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allowed</a:t>
            </a:r>
            <a:r>
              <a:rPr lang="en-US" sz="2800" spc="-1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in</a:t>
            </a:r>
            <a:r>
              <a:rPr lang="en-US" sz="2800" spc="-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age groups.</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substitute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can</a:t>
            </a:r>
            <a:r>
              <a:rPr lang="en-US" sz="2800" spc="-7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enter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field</a:t>
            </a:r>
            <a:r>
              <a:rPr lang="en-US" sz="2800" spc="-14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only</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after</a:t>
            </a:r>
            <a:r>
              <a:rPr lang="en-US" sz="2800" spc="-13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8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replaced player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leaves.</a:t>
            </a:r>
            <a:r>
              <a:rPr lang="en-US" sz="2800" spc="2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enter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field</a:t>
            </a:r>
            <a:r>
              <a:rPr lang="en-US" sz="2800" spc="-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half</a:t>
            </a:r>
            <a:r>
              <a:rPr lang="en-US" sz="2800" spc="-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line.</a:t>
            </a:r>
            <a:r>
              <a:rPr lang="en-US" sz="2800" spc="3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who </a:t>
            </a:r>
            <a:r>
              <a:rPr lang="en-US" sz="2800" spc="-10" dirty="0">
                <a:latin typeface="Arial" panose="020B0604020202020204" pitchFamily="34" charset="0"/>
                <a:ea typeface="Arial" panose="020B0604020202020204" pitchFamily="34" charset="0"/>
              </a:rPr>
              <a:t>are</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being</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substituted</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may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leave</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12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field</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of</a:t>
            </a:r>
            <a:r>
              <a:rPr lang="en-US" sz="2800" spc="-9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play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nearest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point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on</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 boundary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line unless</a:t>
            </a:r>
            <a:r>
              <a:rPr lang="en-US" sz="2800" spc="-7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referee/coach</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indicates</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otherwise.</a:t>
            </a:r>
            <a:r>
              <a:rPr lang="en-US" sz="2800" spc="35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Substitutions</a:t>
            </a:r>
            <a:r>
              <a:rPr lang="en-US" sz="2800" spc="-6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can </a:t>
            </a:r>
            <a:r>
              <a:rPr lang="en-US" sz="2800" dirty="0">
                <a:latin typeface="Arial" panose="020B0604020202020204" pitchFamily="34" charset="0"/>
                <a:ea typeface="Arial" panose="020B0604020202020204" pitchFamily="34" charset="0"/>
              </a:rPr>
              <a:t>only</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made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with</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consent</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of</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referee/coach</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following</a:t>
            </a:r>
            <a:r>
              <a:rPr lang="en-US" sz="2800" spc="-5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times:</a:t>
            </a:r>
            <a:endParaRPr lang="en-US" sz="1000" dirty="0">
              <a:latin typeface="Arial" panose="020B0604020202020204" pitchFamily="34" charset="0"/>
              <a:ea typeface="Arial" panose="020B0604020202020204" pitchFamily="34" charset="0"/>
            </a:endParaRPr>
          </a:p>
          <a:p>
            <a:pPr marL="0" indent="0">
              <a:buNone/>
            </a:pPr>
            <a:endParaRPr lang="en-US" sz="900" dirty="0">
              <a:latin typeface="Arial" panose="020B0604020202020204" pitchFamily="34" charset="0"/>
              <a:ea typeface="Arial" panose="020B0604020202020204" pitchFamily="34" charset="0"/>
            </a:endParaRPr>
          </a:p>
          <a:p>
            <a:pPr marL="342900" marR="0" lvl="0" indent="-342900">
              <a:lnSpc>
                <a:spcPts val="1650"/>
              </a:lnSpc>
              <a:spcBef>
                <a:spcPts val="0"/>
              </a:spcBef>
              <a:spcAft>
                <a:spcPts val="0"/>
              </a:spcAft>
              <a:buFont typeface="Arial" panose="020B0604020202020204" pitchFamily="34" charset="0"/>
              <a:buChar char="□"/>
            </a:pPr>
            <a:r>
              <a:rPr lang="en-US" sz="2800" spc="-20" dirty="0">
                <a:latin typeface="Arial" panose="020B0604020202020204" pitchFamily="34" charset="0"/>
                <a:ea typeface="Arial" panose="020B0604020202020204" pitchFamily="34" charset="0"/>
              </a:rPr>
              <a:t>Prior</a:t>
            </a:r>
            <a:r>
              <a:rPr lang="en-US" sz="2800" spc="-12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to</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either</a:t>
            </a:r>
            <a:r>
              <a:rPr lang="en-US" sz="2800" spc="-5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team's</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throw-in</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with</a:t>
            </a:r>
            <a:r>
              <a:rPr lang="en-US" sz="2800" spc="-5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consent</a:t>
            </a:r>
            <a:r>
              <a:rPr lang="en-US" sz="2800" spc="-6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of</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45" dirty="0">
                <a:latin typeface="Arial" panose="020B0604020202020204" pitchFamily="34" charset="0"/>
                <a:ea typeface="Arial" panose="020B0604020202020204" pitchFamily="34" charset="0"/>
              </a:rPr>
              <a:t> </a:t>
            </a:r>
            <a:r>
              <a:rPr lang="en-US" spc="-20" dirty="0">
                <a:latin typeface="Arial" panose="020B0604020202020204" pitchFamily="34" charset="0"/>
                <a:ea typeface="Arial" panose="020B0604020202020204" pitchFamily="34" charset="0"/>
              </a:rPr>
              <a:t>coaches</a:t>
            </a:r>
            <a:r>
              <a:rPr lang="en-US" sz="2800" spc="-20" dirty="0">
                <a:latin typeface="Arial" panose="020B0604020202020204" pitchFamily="34" charset="0"/>
                <a:ea typeface="Arial" panose="020B0604020202020204" pitchFamily="34" charset="0"/>
              </a:rPr>
              <a:t>.</a:t>
            </a:r>
          </a:p>
          <a:p>
            <a:pPr marL="0" marR="0" lvl="0" indent="0">
              <a:lnSpc>
                <a:spcPts val="1650"/>
              </a:lnSpc>
              <a:spcBef>
                <a:spcPts val="0"/>
              </a:spcBef>
              <a:spcAft>
                <a:spcPts val="0"/>
              </a:spcAft>
              <a:buNone/>
            </a:pPr>
            <a:endParaRPr lang="en-US" sz="2800" spc="-20" dirty="0">
              <a:latin typeface="Arial" panose="020B0604020202020204" pitchFamily="34" charset="0"/>
              <a:ea typeface="Arial" panose="020B0604020202020204" pitchFamily="34" charset="0"/>
            </a:endParaRPr>
          </a:p>
          <a:p>
            <a:pPr marL="342900" marR="0" lvl="0" indent="-342900">
              <a:lnSpc>
                <a:spcPts val="1650"/>
              </a:lnSpc>
              <a:spcBef>
                <a:spcPts val="0"/>
              </a:spcBef>
              <a:spcAft>
                <a:spcPts val="0"/>
              </a:spcAft>
              <a:buFont typeface="Arial" panose="020B0604020202020204" pitchFamily="34" charset="0"/>
              <a:buChar char="□"/>
            </a:pPr>
            <a:r>
              <a:rPr lang="en-US" sz="2800" spc="-10" dirty="0">
                <a:latin typeface="Arial" panose="020B0604020202020204" pitchFamily="34" charset="0"/>
                <a:ea typeface="Arial" panose="020B0604020202020204" pitchFamily="34" charset="0"/>
              </a:rPr>
              <a:t>Prior</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to</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a</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goal</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kick</a:t>
            </a:r>
            <a:r>
              <a:rPr lang="en-US" sz="2800" spc="-9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by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either</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team. </a:t>
            </a:r>
            <a:r>
              <a:rPr lang="en-US" sz="2800" dirty="0">
                <a:latin typeface="Arial" panose="020B0604020202020204" pitchFamily="34" charset="0"/>
                <a:ea typeface="Arial" panose="020B0604020202020204" pitchFamily="34" charset="0"/>
              </a:rPr>
              <a:t> </a:t>
            </a:r>
          </a:p>
          <a:p>
            <a:pPr marL="0" marR="0" lvl="0" indent="0">
              <a:lnSpc>
                <a:spcPts val="1650"/>
              </a:lnSpc>
              <a:spcBef>
                <a:spcPts val="0"/>
              </a:spcBef>
              <a:spcAft>
                <a:spcPts val="0"/>
              </a:spcAft>
              <a:buNone/>
            </a:pPr>
            <a:r>
              <a:rPr lang="en-US" sz="2800" dirty="0">
                <a:latin typeface="Arial" panose="020B0604020202020204" pitchFamily="34" charset="0"/>
                <a:ea typeface="Arial" panose="020B0604020202020204" pitchFamily="34" charset="0"/>
              </a:rPr>
              <a:t>  </a:t>
            </a:r>
            <a:endParaRPr lang="en-US" sz="1800" dirty="0">
              <a:latin typeface="Arial" panose="020B0604020202020204" pitchFamily="34" charset="0"/>
              <a:ea typeface="Arial" panose="020B0604020202020204" pitchFamily="34" charset="0"/>
            </a:endParaRPr>
          </a:p>
          <a:p>
            <a:pPr marL="342900" marR="2903855" lvl="0" indent="-342900">
              <a:lnSpc>
                <a:spcPct val="95000"/>
              </a:lnSpc>
              <a:spcBef>
                <a:spcPts val="30"/>
              </a:spcBef>
              <a:spcAft>
                <a:spcPts val="0"/>
              </a:spcAft>
              <a:buFont typeface="Arial" panose="020B0604020202020204" pitchFamily="34" charset="0"/>
              <a:buChar char="□"/>
            </a:pPr>
            <a:r>
              <a:rPr lang="en-US" sz="2800" dirty="0">
                <a:latin typeface="Arial" panose="020B0604020202020204" pitchFamily="34" charset="0"/>
                <a:ea typeface="Arial" panose="020B0604020202020204" pitchFamily="34" charset="0"/>
              </a:rPr>
              <a:t>After</a:t>
            </a:r>
            <a:r>
              <a:rPr lang="en-US" sz="2800" spc="-7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 goal</a:t>
            </a:r>
            <a:r>
              <a:rPr lang="en-US" sz="2800" spc="-7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by</a:t>
            </a:r>
            <a:r>
              <a:rPr lang="en-US" sz="2800" spc="-2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either</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team</a:t>
            </a:r>
          </a:p>
          <a:p>
            <a:pPr marL="0" marR="2903855" lvl="0" indent="0">
              <a:lnSpc>
                <a:spcPct val="95000"/>
              </a:lnSpc>
              <a:spcBef>
                <a:spcPts val="30"/>
              </a:spcBef>
              <a:spcAft>
                <a:spcPts val="0"/>
              </a:spcAft>
              <a:buNone/>
            </a:pPr>
            <a:endParaRPr lang="en-US" sz="1800" dirty="0">
              <a:latin typeface="Arial" panose="020B0604020202020204" pitchFamily="34" charset="0"/>
              <a:ea typeface="Arial" panose="020B0604020202020204" pitchFamily="34" charset="0"/>
            </a:endParaRPr>
          </a:p>
          <a:p>
            <a:pPr marL="342900" marR="0" lvl="0" indent="-342900">
              <a:lnSpc>
                <a:spcPts val="1635"/>
              </a:lnSpc>
              <a:spcBef>
                <a:spcPts val="0"/>
              </a:spcBef>
              <a:spcAft>
                <a:spcPts val="0"/>
              </a:spcAft>
              <a:buFont typeface="Arial" panose="020B0604020202020204" pitchFamily="34" charset="0"/>
              <a:buChar char="□"/>
            </a:pPr>
            <a:r>
              <a:rPr lang="en-US" sz="2800" spc="-20" dirty="0">
                <a:latin typeface="Arial" panose="020B0604020202020204" pitchFamily="34" charset="0"/>
                <a:ea typeface="Arial" panose="020B0604020202020204" pitchFamily="34" charset="0"/>
              </a:rPr>
              <a:t>After</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an</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injury</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by</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either</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team,</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if</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allowed</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by</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referee/coach.</a:t>
            </a:r>
            <a:endParaRPr lang="en-US" sz="18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65314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D87E1-63E0-6740-A11D-7699A8908933}"/>
              </a:ext>
            </a:extLst>
          </p:cNvPr>
          <p:cNvSpPr>
            <a:spLocks noGrp="1"/>
          </p:cNvSpPr>
          <p:nvPr>
            <p:ph type="title"/>
          </p:nvPr>
        </p:nvSpPr>
        <p:spPr>
          <a:xfrm>
            <a:off x="630936" y="639520"/>
            <a:ext cx="3429000" cy="1719072"/>
          </a:xfrm>
        </p:spPr>
        <p:txBody>
          <a:bodyPr anchor="b">
            <a:normAutofit/>
          </a:bodyPr>
          <a:lstStyle/>
          <a:p>
            <a:r>
              <a:rPr kumimoji="0" lang="en-US" sz="3000" b="0" i="0" u="none" strike="noStrike" kern="1200" cap="none" spc="0" normalizeH="0" baseline="0" noProof="0" dirty="0">
                <a:ln>
                  <a:noFill/>
                </a:ln>
                <a:effectLst/>
                <a:uLnTx/>
                <a:uFillTx/>
                <a:latin typeface="Calibri Light" panose="020F0302020204030204"/>
                <a:ea typeface="+mj-ea"/>
                <a:cs typeface="+mj-cs"/>
              </a:rPr>
              <a:t>IMPORTANT RULES TO REMEMBER </a:t>
            </a:r>
            <a:endParaRPr lang="en-US" sz="3000" dirty="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AB0E43-287B-934B-D6BD-62759158C399}"/>
              </a:ext>
            </a:extLst>
          </p:cNvPr>
          <p:cNvSpPr>
            <a:spLocks noGrp="1"/>
          </p:cNvSpPr>
          <p:nvPr>
            <p:ph idx="1"/>
          </p:nvPr>
        </p:nvSpPr>
        <p:spPr>
          <a:xfrm>
            <a:off x="630936" y="2807208"/>
            <a:ext cx="3429000" cy="3410712"/>
          </a:xfrm>
        </p:spPr>
        <p:txBody>
          <a:bodyPr anchor="t">
            <a:normAutofit/>
          </a:bodyPr>
          <a:lstStyle/>
          <a:p>
            <a:r>
              <a:rPr lang="en-US" sz="2200">
                <a:effectLst/>
                <a:latin typeface="Arial" panose="020B0604020202020204" pitchFamily="34" charset="0"/>
                <a:ea typeface="Arial" panose="020B0604020202020204" pitchFamily="34" charset="0"/>
              </a:rPr>
              <a:t>The lines</a:t>
            </a:r>
            <a:r>
              <a:rPr lang="en-US" sz="2200" spc="-1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are</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considered part</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of the</a:t>
            </a:r>
            <a:r>
              <a:rPr lang="en-US" sz="2200" spc="-11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field</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of</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play and</a:t>
            </a:r>
            <a:r>
              <a:rPr lang="en-US" sz="2200" spc="-2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part of</a:t>
            </a:r>
            <a:r>
              <a:rPr lang="en-US" sz="2200" spc="-6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 area they define on</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4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field.</a:t>
            </a:r>
            <a:r>
              <a:rPr lang="en-US" sz="2200" spc="40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ball</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is</a:t>
            </a:r>
            <a:r>
              <a:rPr lang="en-US" sz="2200" spc="-2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out of</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play</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when the</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whole</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ball crosses</a:t>
            </a:r>
            <a:r>
              <a:rPr lang="en-US" sz="2200" spc="-8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entire</a:t>
            </a:r>
            <a:r>
              <a:rPr lang="en-US" sz="2200" spc="-4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goal</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line</a:t>
            </a:r>
            <a:r>
              <a:rPr lang="en-US" sz="2200" spc="-9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or</a:t>
            </a:r>
            <a:r>
              <a:rPr lang="en-US" sz="2200" spc="-10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entire</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touch</a:t>
            </a:r>
            <a:r>
              <a:rPr lang="en-US" sz="2200" spc="-6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line</a:t>
            </a:r>
            <a:r>
              <a:rPr lang="en-US" sz="2200" spc="-10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either</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on</a:t>
            </a:r>
            <a:r>
              <a:rPr lang="en-US" sz="2200" spc="-9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ground</a:t>
            </a:r>
            <a:r>
              <a:rPr lang="en-US" sz="2200" spc="-2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or in the air.</a:t>
            </a:r>
          </a:p>
          <a:p>
            <a:endParaRPr lang="en-US" sz="2200">
              <a:effectLst/>
              <a:latin typeface="Arial" panose="020B0604020202020204" pitchFamily="34" charset="0"/>
              <a:ea typeface="Arial" panose="020B0604020202020204" pitchFamily="34" charset="0"/>
            </a:endParaRPr>
          </a:p>
          <a:p>
            <a:pPr marL="0" indent="0">
              <a:buNone/>
            </a:pPr>
            <a:endParaRPr lang="en-US" sz="2200"/>
          </a:p>
          <a:p>
            <a:pPr marL="0" indent="0">
              <a:buNone/>
            </a:pPr>
            <a:endParaRPr lang="en-US" sz="2200"/>
          </a:p>
          <a:p>
            <a:pPr marL="0" indent="0">
              <a:buNone/>
            </a:pPr>
            <a:endParaRPr lang="en-US" sz="2200"/>
          </a:p>
          <a:p>
            <a:pPr marL="0" indent="0">
              <a:buNone/>
            </a:pPr>
            <a:endParaRPr lang="en-US" sz="2200"/>
          </a:p>
        </p:txBody>
      </p:sp>
      <p:pic>
        <p:nvPicPr>
          <p:cNvPr id="4" name="Picture 3">
            <a:extLst>
              <a:ext uri="{FF2B5EF4-FFF2-40B4-BE49-F238E27FC236}">
                <a16:creationId xmlns:a16="http://schemas.microsoft.com/office/drawing/2014/main" id="{4D472D0B-03B3-CEC2-FAAD-6AB3D44C689D}"/>
              </a:ext>
            </a:extLst>
          </p:cNvPr>
          <p:cNvPicPr>
            <a:picLocks noChangeAspect="1"/>
          </p:cNvPicPr>
          <p:nvPr/>
        </p:nvPicPr>
        <p:blipFill>
          <a:blip r:embed="rId2"/>
          <a:stretch>
            <a:fillRect/>
          </a:stretch>
        </p:blipFill>
        <p:spPr>
          <a:xfrm>
            <a:off x="4654296" y="1737588"/>
            <a:ext cx="6903720" cy="3382823"/>
          </a:xfrm>
          <a:prstGeom prst="rect">
            <a:avLst/>
          </a:prstGeom>
        </p:spPr>
      </p:pic>
    </p:spTree>
    <p:extLst>
      <p:ext uri="{BB962C8B-B14F-4D97-AF65-F5344CB8AC3E}">
        <p14:creationId xmlns:p14="http://schemas.microsoft.com/office/powerpoint/2010/main" val="263687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C3DDF-DA3C-3094-DBD5-08D79877929A}"/>
              </a:ext>
            </a:extLst>
          </p:cNvPr>
          <p:cNvSpPr>
            <a:spLocks noGrp="1"/>
          </p:cNvSpPr>
          <p:nvPr>
            <p:ph type="title"/>
          </p:nvPr>
        </p:nvSpPr>
        <p:spPr>
          <a:xfrm>
            <a:off x="630936" y="639520"/>
            <a:ext cx="3429000" cy="1719072"/>
          </a:xfrm>
        </p:spPr>
        <p:txBody>
          <a:bodyPr anchor="b">
            <a:normAutofit/>
          </a:bodyPr>
          <a:lstStyle/>
          <a:p>
            <a:r>
              <a:rPr kumimoji="0" lang="en-US" sz="3000" b="0" i="0" u="none" strike="noStrike" kern="1200" cap="none" spc="0" normalizeH="0" baseline="0" noProof="0">
                <a:ln>
                  <a:noFill/>
                </a:ln>
                <a:effectLst/>
                <a:uLnTx/>
                <a:uFillTx/>
                <a:latin typeface="Calibri Light" panose="020F0302020204030204"/>
                <a:ea typeface="+mj-ea"/>
                <a:cs typeface="+mj-cs"/>
              </a:rPr>
              <a:t>IMPORTANT RULES TO REMEMBER FOR U5 &amp; U6</a:t>
            </a:r>
            <a:endParaRPr lang="en-US" sz="3000"/>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DCF464E-1CDC-5100-475C-9B851DB75459}"/>
              </a:ext>
            </a:extLst>
          </p:cNvPr>
          <p:cNvSpPr>
            <a:spLocks noGrp="1"/>
          </p:cNvSpPr>
          <p:nvPr>
            <p:ph idx="1"/>
          </p:nvPr>
        </p:nvSpPr>
        <p:spPr>
          <a:xfrm>
            <a:off x="630936" y="2807208"/>
            <a:ext cx="3429000" cy="3410712"/>
          </a:xfrm>
        </p:spPr>
        <p:txBody>
          <a:bodyPr anchor="t">
            <a:normAutofit/>
          </a:bodyPr>
          <a:lstStyle/>
          <a:p>
            <a:r>
              <a:rPr lang="en-US" sz="1700" dirty="0">
                <a:effectLst/>
                <a:latin typeface="Arial" panose="020B0604020202020204" pitchFamily="34" charset="0"/>
                <a:ea typeface="Arial" panose="020B0604020202020204" pitchFamily="34" charset="0"/>
              </a:rPr>
              <a:t>A goal is scored when the whole ball has passed over the goal line, between the goalposts, and under the crossbar, provided no infringement of the Laws</a:t>
            </a:r>
            <a:r>
              <a:rPr lang="en-US" sz="1700" spc="200" dirty="0">
                <a:effectLst/>
                <a:latin typeface="Arial" panose="020B0604020202020204" pitchFamily="34" charset="0"/>
                <a:ea typeface="Arial" panose="020B0604020202020204" pitchFamily="34" charset="0"/>
              </a:rPr>
              <a:t> </a:t>
            </a:r>
            <a:r>
              <a:rPr lang="en-US" sz="1700" dirty="0">
                <a:effectLst/>
                <a:latin typeface="Arial" panose="020B0604020202020204" pitchFamily="34" charset="0"/>
                <a:ea typeface="Arial" panose="020B0604020202020204" pitchFamily="34" charset="0"/>
              </a:rPr>
              <a:t>of the Game has been committed</a:t>
            </a:r>
            <a:r>
              <a:rPr lang="en-US" sz="1700" spc="200" dirty="0">
                <a:effectLst/>
                <a:latin typeface="Arial" panose="020B0604020202020204" pitchFamily="34" charset="0"/>
                <a:ea typeface="Arial" panose="020B0604020202020204" pitchFamily="34" charset="0"/>
              </a:rPr>
              <a:t> </a:t>
            </a:r>
            <a:r>
              <a:rPr lang="en-US" sz="1700" dirty="0">
                <a:effectLst/>
                <a:latin typeface="Arial" panose="020B0604020202020204" pitchFamily="34" charset="0"/>
                <a:ea typeface="Arial" panose="020B0604020202020204" pitchFamily="34" charset="0"/>
              </a:rPr>
              <a:t>previously</a:t>
            </a:r>
            <a:r>
              <a:rPr lang="en-US" sz="1700" spc="200" dirty="0">
                <a:effectLst/>
                <a:latin typeface="Arial" panose="020B0604020202020204" pitchFamily="34" charset="0"/>
                <a:ea typeface="Arial" panose="020B0604020202020204" pitchFamily="34" charset="0"/>
              </a:rPr>
              <a:t> </a:t>
            </a:r>
            <a:r>
              <a:rPr lang="en-US" sz="1700" dirty="0">
                <a:effectLst/>
                <a:latin typeface="Arial" panose="020B0604020202020204" pitchFamily="34" charset="0"/>
                <a:ea typeface="Arial" panose="020B0604020202020204" pitchFamily="34" charset="0"/>
              </a:rPr>
              <a:t>by the team scoring the goal. </a:t>
            </a:r>
            <a:r>
              <a:rPr lang="en-US" sz="1700" b="1" dirty="0">
                <a:effectLst/>
                <a:latin typeface="Arial" panose="020B0604020202020204" pitchFamily="34" charset="0"/>
                <a:ea typeface="Arial" panose="020B0604020202020204" pitchFamily="34" charset="0"/>
              </a:rPr>
              <a:t>Scores are not recorded</a:t>
            </a:r>
            <a:r>
              <a:rPr lang="en-US" sz="1700" b="1" dirty="0">
                <a:latin typeface="Arial" panose="020B0604020202020204" pitchFamily="34" charset="0"/>
                <a:ea typeface="Arial" panose="020B0604020202020204" pitchFamily="34" charset="0"/>
              </a:rPr>
              <a:t>.  </a:t>
            </a:r>
            <a:r>
              <a:rPr lang="en-US" sz="1700" b="1" dirty="0">
                <a:effectLst/>
                <a:latin typeface="Arial" panose="020B0604020202020204" pitchFamily="34" charset="0"/>
                <a:ea typeface="Arial" panose="020B0604020202020204" pitchFamily="34" charset="0"/>
              </a:rPr>
              <a:t>We ask that coaches respect the other team and be mindful</a:t>
            </a:r>
            <a:r>
              <a:rPr lang="en-US" sz="1700" b="1" spc="200" dirty="0">
                <a:effectLst/>
                <a:latin typeface="Arial" panose="020B0604020202020204" pitchFamily="34" charset="0"/>
                <a:ea typeface="Arial" panose="020B0604020202020204" pitchFamily="34" charset="0"/>
              </a:rPr>
              <a:t> </a:t>
            </a:r>
            <a:r>
              <a:rPr lang="en-US" sz="1700" b="1" dirty="0">
                <a:effectLst/>
                <a:latin typeface="Arial" panose="020B0604020202020204" pitchFamily="34" charset="0"/>
                <a:ea typeface="Arial" panose="020B0604020202020204" pitchFamily="34" charset="0"/>
              </a:rPr>
              <a:t>of the number</a:t>
            </a:r>
            <a:r>
              <a:rPr lang="en-US" sz="1700" b="1" spc="200" dirty="0">
                <a:effectLst/>
                <a:latin typeface="Arial" panose="020B0604020202020204" pitchFamily="34" charset="0"/>
                <a:ea typeface="Arial" panose="020B0604020202020204" pitchFamily="34" charset="0"/>
              </a:rPr>
              <a:t> </a:t>
            </a:r>
            <a:r>
              <a:rPr lang="en-US" sz="1700" b="1" dirty="0">
                <a:effectLst/>
                <a:latin typeface="Arial" panose="020B0604020202020204" pitchFamily="34" charset="0"/>
                <a:ea typeface="Arial" panose="020B0604020202020204" pitchFamily="34" charset="0"/>
              </a:rPr>
              <a:t>of goals scored against an opponent.</a:t>
            </a:r>
            <a:endParaRPr lang="en-US" sz="1700" b="1" dirty="0">
              <a:latin typeface="Arial" panose="020B0604020202020204" pitchFamily="34" charset="0"/>
              <a:ea typeface="Arial" panose="020B0604020202020204" pitchFamily="34" charset="0"/>
            </a:endParaRPr>
          </a:p>
          <a:p>
            <a:endParaRPr lang="en-US" sz="1700" dirty="0">
              <a:effectLst/>
              <a:latin typeface="Arial" panose="020B0604020202020204" pitchFamily="34" charset="0"/>
              <a:ea typeface="Arial" panose="020B0604020202020204" pitchFamily="34" charset="0"/>
            </a:endParaRPr>
          </a:p>
          <a:p>
            <a:endParaRPr lang="en-US" sz="1700" dirty="0"/>
          </a:p>
        </p:txBody>
      </p:sp>
      <p:pic>
        <p:nvPicPr>
          <p:cNvPr id="7" name="Picture 6">
            <a:extLst>
              <a:ext uri="{FF2B5EF4-FFF2-40B4-BE49-F238E27FC236}">
                <a16:creationId xmlns:a16="http://schemas.microsoft.com/office/drawing/2014/main" id="{77B55D9B-ECE8-D4A8-1EF1-0E6F46DAD878}"/>
              </a:ext>
            </a:extLst>
          </p:cNvPr>
          <p:cNvPicPr>
            <a:picLocks noChangeAspect="1"/>
          </p:cNvPicPr>
          <p:nvPr/>
        </p:nvPicPr>
        <p:blipFill>
          <a:blip r:embed="rId2"/>
          <a:stretch>
            <a:fillRect/>
          </a:stretch>
        </p:blipFill>
        <p:spPr>
          <a:xfrm>
            <a:off x="4654296" y="1055846"/>
            <a:ext cx="6903720" cy="4746307"/>
          </a:xfrm>
          <a:prstGeom prst="rect">
            <a:avLst/>
          </a:prstGeom>
        </p:spPr>
      </p:pic>
    </p:spTree>
    <p:extLst>
      <p:ext uri="{BB962C8B-B14F-4D97-AF65-F5344CB8AC3E}">
        <p14:creationId xmlns:p14="http://schemas.microsoft.com/office/powerpoint/2010/main" val="106686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3732-B689-E42C-51CC-FC9103323049}"/>
              </a:ext>
            </a:extLst>
          </p:cNvPr>
          <p:cNvSpPr>
            <a:spLocks noGrp="1"/>
          </p:cNvSpPr>
          <p:nvPr>
            <p:ph type="title"/>
          </p:nvPr>
        </p:nvSpPr>
        <p:spPr/>
        <p:txBody>
          <a:bodyPr/>
          <a:lstStyle/>
          <a:p>
            <a:r>
              <a:rPr lang="en-US" dirty="0"/>
              <a:t>Goalie Rules (2</a:t>
            </a:r>
            <a:r>
              <a:rPr lang="en-US" baseline="30000" dirty="0"/>
              <a:t>nd</a:t>
            </a:r>
            <a:r>
              <a:rPr lang="en-US" dirty="0"/>
              <a:t> Grade Only)</a:t>
            </a:r>
          </a:p>
        </p:txBody>
      </p:sp>
      <p:sp>
        <p:nvSpPr>
          <p:cNvPr id="3" name="Content Placeholder 2">
            <a:extLst>
              <a:ext uri="{FF2B5EF4-FFF2-40B4-BE49-F238E27FC236}">
                <a16:creationId xmlns:a16="http://schemas.microsoft.com/office/drawing/2014/main" id="{ABA3DF31-5C9C-B438-DA8F-D52850F0321D}"/>
              </a:ext>
            </a:extLst>
          </p:cNvPr>
          <p:cNvSpPr>
            <a:spLocks noGrp="1"/>
          </p:cNvSpPr>
          <p:nvPr>
            <p:ph sz="half" idx="1"/>
          </p:nvPr>
        </p:nvSpPr>
        <p:spPr>
          <a:xfrm>
            <a:off x="838197" y="1690688"/>
            <a:ext cx="5181600" cy="4695248"/>
          </a:xfrm>
        </p:spPr>
        <p:txBody>
          <a:bodyPr>
            <a:normAutofit fontScale="62500" lnSpcReduction="20000"/>
          </a:bodyPr>
          <a:lstStyle/>
          <a:p>
            <a:pPr algn="l">
              <a:buFont typeface="Arial" panose="020B0604020202020204" pitchFamily="34" charset="0"/>
              <a:buChar char="•"/>
            </a:pPr>
            <a:r>
              <a:rPr lang="en-US" sz="3200" i="0" dirty="0">
                <a:solidFill>
                  <a:srgbClr val="000000"/>
                </a:solidFill>
                <a:effectLst/>
                <a:latin typeface="Arial" panose="020B0604020202020204" pitchFamily="34" charset="0"/>
              </a:rPr>
              <a:t>Once</a:t>
            </a:r>
            <a:r>
              <a:rPr lang="en-US" sz="3200" b="0" i="0" dirty="0">
                <a:solidFill>
                  <a:srgbClr val="000000"/>
                </a:solidFill>
                <a:effectLst/>
                <a:latin typeface="Arial" panose="020B0604020202020204" pitchFamily="34" charset="0"/>
              </a:rPr>
              <a:t> in possession of the ball, they have 6 seconds to pass it to another player.</a:t>
            </a:r>
          </a:p>
          <a:p>
            <a:pPr algn="l">
              <a:buFont typeface="Arial" panose="020B0604020202020204" pitchFamily="34" charset="0"/>
              <a:buChar char="•"/>
            </a:pPr>
            <a:r>
              <a:rPr lang="en-US" sz="3200" b="0" i="0" dirty="0">
                <a:solidFill>
                  <a:srgbClr val="000000"/>
                </a:solidFill>
                <a:effectLst/>
                <a:latin typeface="Arial" panose="020B0604020202020204" pitchFamily="34" charset="0"/>
              </a:rPr>
              <a:t>They can kick or throw the ball to a teammate. </a:t>
            </a:r>
          </a:p>
          <a:p>
            <a:pPr algn="l">
              <a:buFont typeface="Arial" panose="020B0604020202020204" pitchFamily="34" charset="0"/>
              <a:buChar char="•"/>
            </a:pPr>
            <a:r>
              <a:rPr lang="en-US" sz="3200" b="0" i="0" dirty="0">
                <a:solidFill>
                  <a:srgbClr val="000000"/>
                </a:solidFill>
                <a:effectLst/>
                <a:highlight>
                  <a:srgbClr val="FFFF00"/>
                </a:highlight>
                <a:latin typeface="Arial" panose="020B0604020202020204" pitchFamily="34" charset="0"/>
              </a:rPr>
              <a:t>Goalies </a:t>
            </a:r>
            <a:r>
              <a:rPr lang="en-US" sz="3200" b="1" dirty="0">
                <a:solidFill>
                  <a:srgbClr val="000000"/>
                </a:solidFill>
                <a:highlight>
                  <a:srgbClr val="FFFF00"/>
                </a:highlight>
                <a:latin typeface="Arial" panose="020B0604020202020204" pitchFamily="34" charset="0"/>
              </a:rPr>
              <a:t>CAN NOT</a:t>
            </a:r>
            <a:r>
              <a:rPr lang="en-US" sz="3200" b="1" i="0" dirty="0">
                <a:solidFill>
                  <a:srgbClr val="000000"/>
                </a:solidFill>
                <a:effectLst/>
                <a:highlight>
                  <a:srgbClr val="FFFF00"/>
                </a:highlight>
                <a:latin typeface="Arial" panose="020B0604020202020204" pitchFamily="34" charset="0"/>
              </a:rPr>
              <a:t> </a:t>
            </a:r>
            <a:r>
              <a:rPr lang="en-US" sz="3200" b="0" i="0" dirty="0">
                <a:solidFill>
                  <a:srgbClr val="000000"/>
                </a:solidFill>
                <a:effectLst/>
                <a:highlight>
                  <a:srgbClr val="FFFF00"/>
                </a:highlight>
                <a:latin typeface="Arial" panose="020B0604020202020204" pitchFamily="34" charset="0"/>
              </a:rPr>
              <a:t>use their hands if the ball is kicked back to them from a teammate. This also applies on a throw-in but is much less common.</a:t>
            </a:r>
          </a:p>
          <a:p>
            <a:pPr algn="l">
              <a:buFont typeface="Arial" panose="020B0604020202020204" pitchFamily="34" charset="0"/>
              <a:buChar char="•"/>
            </a:pPr>
            <a:r>
              <a:rPr lang="en-US" sz="3200" b="0" i="0" dirty="0">
                <a:solidFill>
                  <a:srgbClr val="000000"/>
                </a:solidFill>
                <a:effectLst/>
                <a:latin typeface="Arial" panose="020B0604020202020204" pitchFamily="34" charset="0"/>
              </a:rPr>
              <a:t>Once the goalkeeper puts the ball back into play on the ground, they </a:t>
            </a:r>
            <a:r>
              <a:rPr lang="en-US" sz="3200" b="1" dirty="0">
                <a:solidFill>
                  <a:srgbClr val="000000"/>
                </a:solidFill>
                <a:latin typeface="Arial" panose="020B0604020202020204" pitchFamily="34" charset="0"/>
              </a:rPr>
              <a:t>CAN’T</a:t>
            </a:r>
            <a:r>
              <a:rPr lang="en-US" sz="3200" b="0" i="0" dirty="0">
                <a:solidFill>
                  <a:srgbClr val="000000"/>
                </a:solidFill>
                <a:effectLst/>
                <a:latin typeface="Arial" panose="020B0604020202020204" pitchFamily="34" charset="0"/>
              </a:rPr>
              <a:t> pick it up again with their hands.</a:t>
            </a:r>
          </a:p>
          <a:p>
            <a:pPr algn="l">
              <a:buFont typeface="Arial" panose="020B0604020202020204" pitchFamily="34" charset="0"/>
              <a:buChar char="•"/>
            </a:pPr>
            <a:r>
              <a:rPr lang="en-US" sz="3200" dirty="0">
                <a:solidFill>
                  <a:srgbClr val="000000"/>
                </a:solidFill>
                <a:latin typeface="Arial" panose="020B0604020202020204" pitchFamily="34" charset="0"/>
              </a:rPr>
              <a:t>Goalies </a:t>
            </a:r>
            <a:r>
              <a:rPr lang="en-US" sz="3200" b="1" dirty="0">
                <a:solidFill>
                  <a:srgbClr val="000000"/>
                </a:solidFill>
                <a:latin typeface="Arial" panose="020B0604020202020204" pitchFamily="34" charset="0"/>
              </a:rPr>
              <a:t>CAN NOT </a:t>
            </a:r>
            <a:r>
              <a:rPr lang="en-US" sz="3200" dirty="0">
                <a:solidFill>
                  <a:srgbClr val="000000"/>
                </a:solidFill>
                <a:latin typeface="Arial" panose="020B0604020202020204" pitchFamily="34" charset="0"/>
              </a:rPr>
              <a:t>use their hands to pick up the soccer ball if they’re outside of the Penalty Area.</a:t>
            </a:r>
          </a:p>
          <a:p>
            <a:pPr algn="l">
              <a:buFont typeface="Arial" panose="020B0604020202020204" pitchFamily="34" charset="0"/>
              <a:buChar char="•"/>
            </a:pPr>
            <a:r>
              <a:rPr lang="en-US" sz="3200" b="0" i="0" dirty="0">
                <a:solidFill>
                  <a:srgbClr val="000000"/>
                </a:solidFill>
                <a:effectLst/>
                <a:latin typeface="Arial" panose="020B0604020202020204" pitchFamily="34" charset="0"/>
              </a:rPr>
              <a:t>Goalies must kick the ball in the Goal Area if the opponents kick the ball out of the Goal Line. </a:t>
            </a:r>
            <a:r>
              <a:rPr lang="en-US" sz="3200" dirty="0">
                <a:solidFill>
                  <a:srgbClr val="000000"/>
                </a:solidFill>
                <a:latin typeface="Arial" panose="020B0604020202020204" pitchFamily="34" charset="0"/>
              </a:rPr>
              <a:t> If there’s not a goal area, it’s typically 3 yards from the goal.</a:t>
            </a:r>
            <a:endParaRPr lang="en-US" dirty="0"/>
          </a:p>
        </p:txBody>
      </p:sp>
      <p:pic>
        <p:nvPicPr>
          <p:cNvPr id="2050" name="Picture 2" descr="Soccer: The Soccer Field">
            <a:extLst>
              <a:ext uri="{FF2B5EF4-FFF2-40B4-BE49-F238E27FC236}">
                <a16:creationId xmlns:a16="http://schemas.microsoft.com/office/drawing/2014/main" id="{439E42C5-DD7B-4EA5-D8CB-B19C5264EDB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54934"/>
            <a:ext cx="5181600" cy="36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82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2285</Words>
  <Application>Microsoft Office PowerPoint</Application>
  <PresentationFormat>Widescreen</PresentationFormat>
  <Paragraphs>106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 LT Pro</vt:lpstr>
      <vt:lpstr>Calibri</vt:lpstr>
      <vt:lpstr>Calibri Light</vt:lpstr>
      <vt:lpstr>Office Theme</vt:lpstr>
      <vt:lpstr>TEA REC. SOCCER (Pre-K – 2nd Grade)</vt:lpstr>
      <vt:lpstr>IMPORTANT INFO TO REMEMBER FOR Pre-K-2nd Grade</vt:lpstr>
      <vt:lpstr>DURATION OF MATCH</vt:lpstr>
      <vt:lpstr>Get to Know Field Terminology</vt:lpstr>
      <vt:lpstr>IMPORTANT INFO TO REMEMBER FOR U5-U8</vt:lpstr>
      <vt:lpstr>IMPORTANT RULES TO REMEMBER FOR U5-U8</vt:lpstr>
      <vt:lpstr>IMPORTANT RULES TO REMEMBER </vt:lpstr>
      <vt:lpstr>IMPORTANT RULES TO REMEMBER FOR U5 &amp; U6</vt:lpstr>
      <vt:lpstr>Goalie Rules (2nd Grade Only)</vt:lpstr>
      <vt:lpstr>IMPORTANT RULES TO REMEMBER FOR Pre-K-2nd Gr.</vt:lpstr>
      <vt:lpstr>IMPORTANT RULES TO REMEMBER FOR Pre-K-2nd Gr.</vt:lpstr>
      <vt:lpstr>KICKOFF EXAMPLE</vt:lpstr>
      <vt:lpstr>IMPORTANT RULES TO REMEMBER FOR Pre-K-2nd Gr.</vt:lpstr>
      <vt:lpstr>IMPORTANT RULES TO REMEMBER </vt:lpstr>
      <vt:lpstr>IMPORTANT RULES TO REMEMBER FOR Pre-K-2nd Gr.</vt:lpstr>
      <vt:lpstr>PRACTICE INFORMATION</vt:lpstr>
      <vt:lpstr>Volunteer Coach Unable to Coach a Game</vt:lpstr>
      <vt:lpstr>Helpful Tips for Coaches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 REC. SOCCER U5 &amp; U6</dc:title>
  <dc:creator>City of Tea</dc:creator>
  <cp:lastModifiedBy>Jacob Kerr</cp:lastModifiedBy>
  <cp:revision>56</cp:revision>
  <dcterms:created xsi:type="dcterms:W3CDTF">2023-03-28T13:21:40Z</dcterms:created>
  <dcterms:modified xsi:type="dcterms:W3CDTF">2026-03-25T19:10:40Z</dcterms:modified>
</cp:coreProperties>
</file>