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301" r:id="rId5"/>
    <p:sldId id="308" r:id="rId6"/>
    <p:sldId id="307" r:id="rId7"/>
    <p:sldId id="304" r:id="rId8"/>
    <p:sldId id="306" r:id="rId9"/>
    <p:sldId id="305" r:id="rId10"/>
    <p:sldId id="263" r:id="rId11"/>
    <p:sldId id="296" r:id="rId12"/>
    <p:sldId id="289" r:id="rId13"/>
    <p:sldId id="260" r:id="rId14"/>
    <p:sldId id="259" r:id="rId15"/>
    <p:sldId id="295" r:id="rId16"/>
    <p:sldId id="297" r:id="rId17"/>
    <p:sldId id="282" r:id="rId18"/>
    <p:sldId id="269" r:id="rId19"/>
    <p:sldId id="290" r:id="rId20"/>
    <p:sldId id="293" r:id="rId21"/>
    <p:sldId id="294" r:id="rId22"/>
    <p:sldId id="30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CC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41" autoAdjust="0"/>
    <p:restoredTop sz="94660"/>
  </p:normalViewPr>
  <p:slideViewPr>
    <p:cSldViewPr>
      <p:cViewPr varScale="1">
        <p:scale>
          <a:sx n="63" d="100"/>
          <a:sy n="63" d="100"/>
        </p:scale>
        <p:origin x="824"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B710B-FC4E-45C1-9BBE-E1C8EE05DCEE}" type="datetimeFigureOut">
              <a:rPr lang="en-US"/>
              <a:pPr/>
              <a:t>11/16/2022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2B59B1-3556-4D3A-90B4-7804D73F8A3B}" type="slidenum">
              <a:rPr lang="en-US"/>
              <a:pPr/>
              <a:t>‹#›</a:t>
            </a:fld>
            <a:endParaRPr lang="en-US"/>
          </a:p>
        </p:txBody>
      </p:sp>
    </p:spTree>
    <p:extLst>
      <p:ext uri="{BB962C8B-B14F-4D97-AF65-F5344CB8AC3E}">
        <p14:creationId xmlns:p14="http://schemas.microsoft.com/office/powerpoint/2010/main" val="2414451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if you have athletes or students in need of a helmet. If buying a helmet is a barrier for their participation you can contact St. Luke's children's hospital and they can provide a helmet.</a:t>
            </a:r>
          </a:p>
          <a:p>
            <a:endParaRPr lang="en-US" dirty="0"/>
          </a:p>
        </p:txBody>
      </p:sp>
      <p:sp>
        <p:nvSpPr>
          <p:cNvPr id="4" name="Slide Number Placeholder 3"/>
          <p:cNvSpPr>
            <a:spLocks noGrp="1"/>
          </p:cNvSpPr>
          <p:nvPr>
            <p:ph type="sldNum" sz="quarter" idx="10"/>
          </p:nvPr>
        </p:nvSpPr>
        <p:spPr/>
        <p:txBody>
          <a:bodyPr/>
          <a:lstStyle/>
          <a:p>
            <a:fld id="{ACB35EF9-05EC-BC4F-BAE5-3E1E296ECD9E}" type="slidenum">
              <a:rPr lang="en-US" smtClean="0"/>
              <a:pPr/>
              <a:t>12</a:t>
            </a:fld>
            <a:endParaRPr lang="en-US"/>
          </a:p>
        </p:txBody>
      </p:sp>
    </p:spTree>
    <p:extLst>
      <p:ext uri="{BB962C8B-B14F-4D97-AF65-F5344CB8AC3E}">
        <p14:creationId xmlns:p14="http://schemas.microsoft.com/office/powerpoint/2010/main" val="3281730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2B59B1-3556-4D3A-90B4-7804D73F8A3B}" type="slidenum">
              <a:rPr lang="en-US"/>
              <a:pPr/>
              <a:t>17</a:t>
            </a:fld>
            <a:endParaRPr lang="en-US"/>
          </a:p>
        </p:txBody>
      </p:sp>
    </p:spTree>
    <p:extLst>
      <p:ext uri="{BB962C8B-B14F-4D97-AF65-F5344CB8AC3E}">
        <p14:creationId xmlns:p14="http://schemas.microsoft.com/office/powerpoint/2010/main" val="405665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ntent - White Cross with Bar no line">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4060"/>
            <a:ext cx="9130471" cy="6849883"/>
          </a:xfrm>
          <a:prstGeom prst="rect">
            <a:avLst/>
          </a:prstGeom>
        </p:spPr>
      </p:pic>
      <p:sp>
        <p:nvSpPr>
          <p:cNvPr id="13" name="Text Placeholder 13"/>
          <p:cNvSpPr>
            <a:spLocks noGrp="1"/>
          </p:cNvSpPr>
          <p:nvPr>
            <p:ph type="body" sz="quarter" idx="11" hasCustomPrompt="1"/>
          </p:nvPr>
        </p:nvSpPr>
        <p:spPr>
          <a:xfrm>
            <a:off x="457200" y="1240443"/>
            <a:ext cx="8001000" cy="405688"/>
          </a:xfrm>
          <a:prstGeom prst="rect">
            <a:avLst/>
          </a:prstGeom>
        </p:spPr>
        <p:txBody>
          <a:bodyPr vert="horz" lIns="0" tIns="0" rIns="0" bIns="0"/>
          <a:lstStyle>
            <a:lvl1pPr>
              <a:buNone/>
              <a:defRPr sz="2000" b="0" i="1" kern="0" spc="100" baseline="0">
                <a:solidFill>
                  <a:srgbClr val="0093D0"/>
                </a:solidFill>
              </a:defRPr>
            </a:lvl1pPr>
          </a:lstStyle>
          <a:p>
            <a:pPr lvl="0"/>
            <a:r>
              <a:rPr lang="en-US" dirty="0"/>
              <a:t>Subtitle</a:t>
            </a:r>
          </a:p>
        </p:txBody>
      </p:sp>
      <p:sp>
        <p:nvSpPr>
          <p:cNvPr id="15" name="Content Placeholder 2"/>
          <p:cNvSpPr>
            <a:spLocks noGrp="1"/>
          </p:cNvSpPr>
          <p:nvPr>
            <p:ph idx="12"/>
          </p:nvPr>
        </p:nvSpPr>
        <p:spPr>
          <a:xfrm>
            <a:off x="457200" y="2072126"/>
            <a:ext cx="8001000" cy="3610252"/>
          </a:xfrm>
          <a:prstGeom prst="rect">
            <a:avLst/>
          </a:prstGeom>
          <a:effectLst/>
        </p:spPr>
        <p:txBody>
          <a:bodyPr lIns="0" tIns="0" rIns="0" bIns="0"/>
          <a:lstStyle>
            <a:lvl1pPr marL="228594" indent="-228594">
              <a:lnSpc>
                <a:spcPct val="110000"/>
              </a:lnSpc>
              <a:buFont typeface="Arial"/>
              <a:buChar char="•"/>
              <a:defRPr sz="2400" b="0" i="0" kern="0">
                <a:solidFill>
                  <a:srgbClr val="616061"/>
                </a:solidFill>
                <a:latin typeface="Arial"/>
                <a:cs typeface="Helvetica"/>
              </a:defRPr>
            </a:lvl1pPr>
            <a:lvl2pPr marL="568311" indent="-339716">
              <a:lnSpc>
                <a:spcPct val="110000"/>
              </a:lnSpc>
              <a:buFont typeface="Wingdings" charset="2"/>
              <a:buChar char="ü"/>
              <a:defRPr sz="2100" b="0" i="1">
                <a:solidFill>
                  <a:srgbClr val="1B6CB3"/>
                </a:solidFill>
                <a:latin typeface="Arial"/>
                <a:cs typeface="Helvetica"/>
              </a:defRPr>
            </a:lvl2pPr>
            <a:lvl3pPr marL="796905" indent="-228594">
              <a:lnSpc>
                <a:spcPct val="110000"/>
              </a:lnSpc>
              <a:buSzPct val="118000"/>
              <a:buFont typeface="Arial"/>
              <a:buChar char="•"/>
              <a:defRPr sz="1800" b="0" i="0">
                <a:solidFill>
                  <a:srgbClr val="616061"/>
                </a:solidFill>
                <a:latin typeface="Arial"/>
                <a:cs typeface="Helvetica"/>
              </a:defRPr>
            </a:lvl3pPr>
            <a:lvl4pPr>
              <a:defRPr>
                <a:solidFill>
                  <a:srgbClr val="FFFFFF"/>
                </a:solidFill>
                <a:latin typeface="Helvetica"/>
                <a:cs typeface="Helvetica"/>
              </a:defRPr>
            </a:lvl4pPr>
            <a:lvl5pPr>
              <a:defRPr>
                <a:solidFill>
                  <a:srgbClr val="FFFFFF"/>
                </a:solidFill>
                <a:latin typeface="Helvetica"/>
                <a:cs typeface="Helvetica"/>
              </a:defRPr>
            </a:lvl5pPr>
          </a:lstStyle>
          <a:p>
            <a:pPr lvl="0"/>
            <a:r>
              <a:rPr lang="en-US" dirty="0"/>
              <a:t>Click to edit Master text styles</a:t>
            </a:r>
          </a:p>
          <a:p>
            <a:pPr lvl="1"/>
            <a:r>
              <a:rPr lang="en-US" dirty="0"/>
              <a:t>Second level</a:t>
            </a:r>
          </a:p>
          <a:p>
            <a:pPr lvl="2"/>
            <a:r>
              <a:rPr lang="en-US" dirty="0"/>
              <a:t>Third level</a:t>
            </a:r>
          </a:p>
        </p:txBody>
      </p:sp>
      <p:sp>
        <p:nvSpPr>
          <p:cNvPr id="2" name="Title 1"/>
          <p:cNvSpPr>
            <a:spLocks noGrp="1"/>
          </p:cNvSpPr>
          <p:nvPr>
            <p:ph type="title"/>
          </p:nvPr>
        </p:nvSpPr>
        <p:spPr>
          <a:xfrm>
            <a:off x="454932" y="489477"/>
            <a:ext cx="8003268" cy="677337"/>
          </a:xfrm>
          <a:prstGeom prst="rect">
            <a:avLst/>
          </a:prstGeom>
        </p:spPr>
        <p:txBody>
          <a:bodyPr vert="horz" lIns="0" tIns="0" rIns="0" bIns="0"/>
          <a:lstStyle>
            <a:lvl1pPr algn="l">
              <a:defRPr sz="3400" b="0" spc="150">
                <a:solidFill>
                  <a:srgbClr val="1B6CB3"/>
                </a:solidFill>
                <a:latin typeface="Arial Narrow"/>
                <a:cs typeface="Arial Narrow"/>
              </a:defRPr>
            </a:lvl1pPr>
          </a:lstStyle>
          <a:p>
            <a:r>
              <a:rPr lang="en-US" dirty="0"/>
              <a:t>Click to edit Master title style</a:t>
            </a:r>
          </a:p>
        </p:txBody>
      </p:sp>
      <p:grpSp>
        <p:nvGrpSpPr>
          <p:cNvPr id="21" name="Group 20"/>
          <p:cNvGrpSpPr/>
          <p:nvPr userDrawn="1"/>
        </p:nvGrpSpPr>
        <p:grpSpPr>
          <a:xfrm>
            <a:off x="8919634" y="0"/>
            <a:ext cx="224367" cy="6858000"/>
            <a:chOff x="8919633" y="0"/>
            <a:chExt cx="224367" cy="5143500"/>
          </a:xfrm>
        </p:grpSpPr>
        <p:sp>
          <p:nvSpPr>
            <p:cNvPr id="24" name="Rectangle 23"/>
            <p:cNvSpPr/>
            <p:nvPr userDrawn="1"/>
          </p:nvSpPr>
          <p:spPr>
            <a:xfrm>
              <a:off x="8919633" y="4140200"/>
              <a:ext cx="224367" cy="1003300"/>
            </a:xfrm>
            <a:prstGeom prst="rect">
              <a:avLst/>
            </a:prstGeom>
            <a:solidFill>
              <a:srgbClr val="26C2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5" name="Rectangle 24"/>
            <p:cNvSpPr/>
            <p:nvPr userDrawn="1"/>
          </p:nvSpPr>
          <p:spPr>
            <a:xfrm>
              <a:off x="8919633" y="3128433"/>
              <a:ext cx="224367" cy="1065543"/>
            </a:xfrm>
            <a:prstGeom prst="rect">
              <a:avLst/>
            </a:prstGeom>
            <a:solidFill>
              <a:srgbClr val="0093D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6" name="Rectangle 25"/>
            <p:cNvSpPr/>
            <p:nvPr userDrawn="1"/>
          </p:nvSpPr>
          <p:spPr>
            <a:xfrm>
              <a:off x="8919633" y="2120900"/>
              <a:ext cx="224367" cy="1061818"/>
            </a:xfrm>
            <a:prstGeom prst="rect">
              <a:avLst/>
            </a:prstGeom>
            <a:solidFill>
              <a:srgbClr val="1B6CB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7" name="Rectangle 26"/>
            <p:cNvSpPr/>
            <p:nvPr userDrawn="1"/>
          </p:nvSpPr>
          <p:spPr>
            <a:xfrm>
              <a:off x="8919633" y="0"/>
              <a:ext cx="224367" cy="2171460"/>
            </a:xfrm>
            <a:prstGeom prst="rect">
              <a:avLst/>
            </a:prstGeom>
            <a:solidFill>
              <a:srgbClr val="004B8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grpSp>
      <p:sp>
        <p:nvSpPr>
          <p:cNvPr id="16" name="TextBox 15"/>
          <p:cNvSpPr txBox="1"/>
          <p:nvPr userDrawn="1"/>
        </p:nvSpPr>
        <p:spPr>
          <a:xfrm>
            <a:off x="8234136" y="6300001"/>
            <a:ext cx="224064" cy="138499"/>
          </a:xfrm>
          <a:prstGeom prst="rect">
            <a:avLst/>
          </a:prstGeom>
          <a:noFill/>
        </p:spPr>
        <p:txBody>
          <a:bodyPr wrap="square" lIns="0" tIns="0" rIns="0" bIns="0" rtlCol="0">
            <a:spAutoFit/>
          </a:bodyPr>
          <a:lstStyle/>
          <a:p>
            <a:pPr algn="r"/>
            <a:fld id="{976C6360-7A1C-9A4D-B4EF-E06C8B49EF4E}" type="slidenum">
              <a:rPr lang="en-US" sz="900" smtClean="0">
                <a:solidFill>
                  <a:srgbClr val="1B6CB3"/>
                </a:solidFill>
                <a:latin typeface="Arial"/>
                <a:cs typeface="Arial"/>
              </a:rPr>
              <a:pPr algn="r"/>
              <a:t>‹#›</a:t>
            </a:fld>
            <a:endParaRPr lang="en-US" sz="900" dirty="0">
              <a:solidFill>
                <a:srgbClr val="1B6CB3"/>
              </a:solidFill>
              <a:latin typeface="Arial"/>
              <a:cs typeface="Arial"/>
            </a:endParaRPr>
          </a:p>
        </p:txBody>
      </p:sp>
      <p:cxnSp>
        <p:nvCxnSpPr>
          <p:cNvPr id="17" name="Straight Connector 16"/>
          <p:cNvCxnSpPr/>
          <p:nvPr userDrawn="1"/>
        </p:nvCxnSpPr>
        <p:spPr>
          <a:xfrm rot="5400000">
            <a:off x="8043586" y="6395773"/>
            <a:ext cx="307776" cy="1588"/>
          </a:xfrm>
          <a:prstGeom prst="line">
            <a:avLst/>
          </a:prstGeom>
          <a:ln w="9525">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957441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9DACE-0E7F-4D7E-BC80-09B00380C8FD}"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9229DACE-0E7F-4D7E-BC80-09B00380C8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2CBCF0-06DA-4D40-B8F9-A414356EA4E3}" type="datetimeFigureOut">
              <a:rPr lang="en-US" smtClean="0"/>
              <a:pPr/>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9DACE-0E7F-4D7E-BC80-09B00380C8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B2CBCF0-06DA-4D40-B8F9-A414356EA4E3}" type="datetimeFigureOut">
              <a:rPr lang="en-US" smtClean="0"/>
              <a:pPr/>
              <a:t>11/16/2022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9229DACE-0E7F-4D7E-BC80-09B00380C8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johnfoleyski@gmail.com" TargetMode="External"/><Relationship Id="rId2" Type="http://schemas.openxmlformats.org/officeDocument/2006/relationships/hyperlink" Target="mailto:hbuchhauser@bk.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kathletics.org/form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kathletics.org/page/show/7518216?subseason=851174&amp;tab=cont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Image of ski racer">
            <a:extLst>
              <a:ext uri="{FF2B5EF4-FFF2-40B4-BE49-F238E27FC236}">
                <a16:creationId xmlns:a16="http://schemas.microsoft.com/office/drawing/2014/main" id="{C1C824C0-4D47-4921-BF49-6AD21824435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0984" t="18821" r="11639" b="10920"/>
          <a:stretch/>
        </p:blipFill>
        <p:spPr bwMode="auto">
          <a:xfrm>
            <a:off x="381001" y="304801"/>
            <a:ext cx="8382000" cy="641175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rot="19140000">
            <a:off x="817112" y="2345539"/>
            <a:ext cx="5648623" cy="1204306"/>
          </a:xfrm>
        </p:spPr>
        <p:txBody>
          <a:bodyPr/>
          <a:lstStyle/>
          <a:p>
            <a:r>
              <a:rPr lang="en-US" sz="4000" dirty="0"/>
              <a:t>Welcome Back!</a:t>
            </a:r>
          </a:p>
        </p:txBody>
      </p:sp>
      <p:sp>
        <p:nvSpPr>
          <p:cNvPr id="3" name="Subtitle 2"/>
          <p:cNvSpPr>
            <a:spLocks noGrp="1"/>
          </p:cNvSpPr>
          <p:nvPr>
            <p:ph type="subTitle" idx="1"/>
          </p:nvPr>
        </p:nvSpPr>
        <p:spPr>
          <a:xfrm rot="19140000">
            <a:off x="1212277" y="3086061"/>
            <a:ext cx="6511131" cy="329259"/>
          </a:xfrm>
        </p:spPr>
        <p:txBody>
          <a:bodyPr>
            <a:normAutofit/>
          </a:bodyPr>
          <a:lstStyle/>
          <a:p>
            <a:r>
              <a:rPr lang="en-US" sz="1800" b="1" dirty="0"/>
              <a:t>Bogus Basin School Race Program 2023</a:t>
            </a:r>
          </a:p>
        </p:txBody>
      </p:sp>
    </p:spTree>
    <p:extLst>
      <p:ext uri="{BB962C8B-B14F-4D97-AF65-F5344CB8AC3E}">
        <p14:creationId xmlns:p14="http://schemas.microsoft.com/office/powerpoint/2010/main" val="387572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0" name="Picture 6" descr="Snowboarding SVG Bundle Mountain Svg Mountain Clipart Snow - Etsy">
            <a:extLst>
              <a:ext uri="{FF2B5EF4-FFF2-40B4-BE49-F238E27FC236}">
                <a16:creationId xmlns:a16="http://schemas.microsoft.com/office/drawing/2014/main" id="{4546256E-6CE5-4126-944E-602AB89997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0539" y="825748"/>
            <a:ext cx="2319977" cy="184125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sz="half" idx="1"/>
          </p:nvPr>
        </p:nvSpPr>
        <p:spPr>
          <a:xfrm>
            <a:off x="764281" y="1386611"/>
            <a:ext cx="3733800" cy="3855720"/>
          </a:xfrm>
        </p:spPr>
        <p:txBody>
          <a:bodyPr vert="horz" lIns="91440" tIns="45720" rIns="91440" bIns="45720" rtlCol="0" anchor="t">
            <a:normAutofit lnSpcReduction="10000"/>
          </a:bodyPr>
          <a:lstStyle/>
          <a:p>
            <a:pPr algn="ctr"/>
            <a:r>
              <a:rPr lang="en-US" sz="2000" u="sng" dirty="0"/>
              <a:t>Ski Slalom </a:t>
            </a:r>
          </a:p>
          <a:p>
            <a:pPr algn="ctr"/>
            <a:r>
              <a:rPr lang="en-US" sz="2000" dirty="0"/>
              <a:t>   </a:t>
            </a:r>
            <a:r>
              <a:rPr lang="en-US" sz="2000" b="0" dirty="0"/>
              <a:t>EXP – Expert Ski</a:t>
            </a:r>
          </a:p>
          <a:p>
            <a:pPr algn="ctr"/>
            <a:r>
              <a:rPr lang="en-US" sz="2000" b="0" dirty="0"/>
              <a:t>      ADV- Advanced Ski</a:t>
            </a:r>
          </a:p>
          <a:p>
            <a:pPr algn="ctr"/>
            <a:r>
              <a:rPr lang="en-US" sz="2000" b="0" dirty="0"/>
              <a:t>         </a:t>
            </a:r>
            <a:r>
              <a:rPr lang="en-US" sz="2000" b="0" dirty="0" err="1"/>
              <a:t>INT</a:t>
            </a:r>
            <a:r>
              <a:rPr lang="en-US" sz="2000" b="0" dirty="0"/>
              <a:t> – Intermediate Ski</a:t>
            </a:r>
          </a:p>
          <a:p>
            <a:pPr algn="ctr"/>
            <a:r>
              <a:rPr lang="en-US" sz="2000" b="0" dirty="0"/>
              <a:t>            NOV – Novice Ski</a:t>
            </a:r>
          </a:p>
          <a:p>
            <a:pPr algn="ctr"/>
            <a:endParaRPr lang="en-US" sz="2000" dirty="0"/>
          </a:p>
          <a:p>
            <a:pPr algn="ctr"/>
            <a:r>
              <a:rPr lang="en-US" sz="2000" u="sng" dirty="0"/>
              <a:t>Freestyle Ski</a:t>
            </a:r>
          </a:p>
          <a:p>
            <a:pPr algn="ctr"/>
            <a:r>
              <a:rPr lang="en-US" sz="2000" b="0" dirty="0"/>
              <a:t>   </a:t>
            </a:r>
            <a:r>
              <a:rPr lang="en-US" sz="2000" b="0" dirty="0" err="1"/>
              <a:t>FSE</a:t>
            </a:r>
            <a:r>
              <a:rPr lang="en-US" sz="2000" b="0" dirty="0"/>
              <a:t> – Freestyle Skier Expert</a:t>
            </a:r>
          </a:p>
          <a:p>
            <a:pPr algn="ctr"/>
            <a:r>
              <a:rPr lang="en-US" sz="2000" b="0" dirty="0"/>
              <a:t>      </a:t>
            </a:r>
            <a:r>
              <a:rPr lang="en-US" sz="2000" b="0" dirty="0" err="1"/>
              <a:t>FSI</a:t>
            </a:r>
            <a:r>
              <a:rPr lang="en-US" sz="2000" b="0" dirty="0"/>
              <a:t> – Freestyle Skier Intermediate</a:t>
            </a:r>
          </a:p>
          <a:p>
            <a:endParaRPr lang="en-US" sz="2000" dirty="0"/>
          </a:p>
        </p:txBody>
      </p:sp>
      <p:sp>
        <p:nvSpPr>
          <p:cNvPr id="4" name="Content Placeholder 3"/>
          <p:cNvSpPr>
            <a:spLocks noGrp="1"/>
          </p:cNvSpPr>
          <p:nvPr>
            <p:ph sz="half" idx="2"/>
          </p:nvPr>
        </p:nvSpPr>
        <p:spPr>
          <a:xfrm>
            <a:off x="4583430" y="2405132"/>
            <a:ext cx="4443984" cy="3627120"/>
          </a:xfrm>
        </p:spPr>
        <p:txBody>
          <a:bodyPr>
            <a:normAutofit lnSpcReduction="10000"/>
          </a:bodyPr>
          <a:lstStyle/>
          <a:p>
            <a:pPr algn="ctr"/>
            <a:r>
              <a:rPr lang="en-US" sz="2000" u="sng" dirty="0"/>
              <a:t>Snowboard Slalom</a:t>
            </a:r>
          </a:p>
          <a:p>
            <a:pPr algn="ctr"/>
            <a:r>
              <a:rPr lang="en-US" sz="2000" dirty="0"/>
              <a:t>   </a:t>
            </a:r>
            <a:r>
              <a:rPr lang="en-US" sz="2000" b="0" dirty="0" err="1"/>
              <a:t>SBE</a:t>
            </a:r>
            <a:r>
              <a:rPr lang="en-US" sz="2000" b="0" dirty="0"/>
              <a:t> – Expert Snowboarder</a:t>
            </a:r>
          </a:p>
          <a:p>
            <a:pPr algn="ctr"/>
            <a:r>
              <a:rPr lang="en-US" sz="2000" b="0" dirty="0"/>
              <a:t>      </a:t>
            </a:r>
            <a:r>
              <a:rPr lang="en-US" sz="2000" b="0" dirty="0" err="1"/>
              <a:t>SBI</a:t>
            </a:r>
            <a:r>
              <a:rPr lang="en-US" sz="2000" b="0" dirty="0"/>
              <a:t> – Intermediate Snowboarder</a:t>
            </a:r>
          </a:p>
          <a:p>
            <a:pPr algn="ctr"/>
            <a:r>
              <a:rPr lang="en-US" sz="2000" b="0" dirty="0"/>
              <a:t>         </a:t>
            </a:r>
            <a:r>
              <a:rPr lang="en-US" sz="2000" b="0" dirty="0" err="1"/>
              <a:t>SBN</a:t>
            </a:r>
            <a:r>
              <a:rPr lang="en-US" sz="2000" b="0" dirty="0"/>
              <a:t> – Novice Snowboarder</a:t>
            </a:r>
          </a:p>
          <a:p>
            <a:pPr algn="ctr"/>
            <a:endParaRPr lang="en-US" sz="2000" dirty="0"/>
          </a:p>
          <a:p>
            <a:pPr algn="ctr"/>
            <a:r>
              <a:rPr lang="en-US" sz="2000" u="sng" dirty="0"/>
              <a:t>Freestyle Snowboard</a:t>
            </a:r>
          </a:p>
          <a:p>
            <a:pPr algn="ctr"/>
            <a:r>
              <a:rPr lang="en-US" sz="2000" b="0" dirty="0"/>
              <a:t>   </a:t>
            </a:r>
            <a:r>
              <a:rPr lang="en-US" sz="2000" b="0" dirty="0" err="1"/>
              <a:t>FBE</a:t>
            </a:r>
            <a:r>
              <a:rPr lang="en-US" sz="2000" b="0" dirty="0"/>
              <a:t> – Freestyle Snowboarder Expert</a:t>
            </a:r>
          </a:p>
          <a:p>
            <a:pPr algn="ctr"/>
            <a:r>
              <a:rPr lang="en-US" sz="2000" b="0" dirty="0"/>
              <a:t>      FBI – Freestyle Snowboarder 	Intermediate</a:t>
            </a:r>
          </a:p>
          <a:p>
            <a:endParaRPr lang="en-US" dirty="0"/>
          </a:p>
        </p:txBody>
      </p:sp>
      <p:sp>
        <p:nvSpPr>
          <p:cNvPr id="2" name="Title 1"/>
          <p:cNvSpPr>
            <a:spLocks noGrp="1"/>
          </p:cNvSpPr>
          <p:nvPr>
            <p:ph type="title"/>
          </p:nvPr>
        </p:nvSpPr>
        <p:spPr/>
        <p:txBody>
          <a:bodyPr/>
          <a:lstStyle/>
          <a:p>
            <a:pPr algn="ctr"/>
            <a:r>
              <a:rPr lang="en-US" dirty="0">
                <a:solidFill>
                  <a:srgbClr val="FF0000"/>
                </a:solidFill>
              </a:rPr>
              <a:t>Disciplines and Categories </a:t>
            </a:r>
          </a:p>
        </p:txBody>
      </p:sp>
      <p:sp>
        <p:nvSpPr>
          <p:cNvPr id="5" name="TextBox 4"/>
          <p:cNvSpPr txBox="1"/>
          <p:nvPr/>
        </p:nvSpPr>
        <p:spPr>
          <a:xfrm>
            <a:off x="381000" y="5242331"/>
            <a:ext cx="4648200" cy="1692771"/>
          </a:xfrm>
          <a:prstGeom prst="rect">
            <a:avLst/>
          </a:prstGeom>
          <a:noFill/>
        </p:spPr>
        <p:txBody>
          <a:bodyPr wrap="square" rtlCol="0">
            <a:spAutoFit/>
          </a:bodyPr>
          <a:lstStyle/>
          <a:p>
            <a:pPr algn="ctr"/>
            <a:r>
              <a:rPr lang="en-US" sz="2000" b="1" u="sng" dirty="0"/>
              <a:t>Nordic</a:t>
            </a:r>
          </a:p>
          <a:p>
            <a:pPr algn="ctr"/>
            <a:r>
              <a:rPr lang="en-US" sz="2000" b="1" dirty="0"/>
              <a:t>   </a:t>
            </a:r>
            <a:r>
              <a:rPr lang="en-US" sz="2000" dirty="0" err="1"/>
              <a:t>NEX</a:t>
            </a:r>
            <a:r>
              <a:rPr lang="en-US" sz="2000" dirty="0"/>
              <a:t> – Nordic Expert </a:t>
            </a:r>
          </a:p>
          <a:p>
            <a:pPr algn="ctr"/>
            <a:r>
              <a:rPr lang="en-US" sz="2000" dirty="0"/>
              <a:t>      NIN – Nordic Intermediate</a:t>
            </a:r>
          </a:p>
          <a:p>
            <a:pPr algn="ctr"/>
            <a:r>
              <a:rPr lang="en-US" sz="2000" dirty="0"/>
              <a:t>         </a:t>
            </a:r>
            <a:r>
              <a:rPr lang="en-US" sz="2000" dirty="0" err="1"/>
              <a:t>NNO</a:t>
            </a:r>
            <a:r>
              <a:rPr lang="en-US" sz="2000" dirty="0"/>
              <a:t> – Nordic Novice</a:t>
            </a:r>
          </a:p>
          <a:p>
            <a:endParaRPr lang="en-US" sz="2400" b="1" dirty="0"/>
          </a:p>
        </p:txBody>
      </p:sp>
      <p:pic>
        <p:nvPicPr>
          <p:cNvPr id="1026" name="Picture 2" descr="Skis Stock Illustrations – 5,014 Skis Stock Illustrations, Vectors &amp; Clipart  - Dreamstime">
            <a:extLst>
              <a:ext uri="{FF2B5EF4-FFF2-40B4-BE49-F238E27FC236}">
                <a16:creationId xmlns:a16="http://schemas.microsoft.com/office/drawing/2014/main" id="{56226C71-C45D-4C67-9458-1B03D68E97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3494" y="1171644"/>
            <a:ext cx="658931" cy="1233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68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365760"/>
            <a:ext cx="8610600" cy="1005840"/>
          </a:xfrm>
        </p:spPr>
        <p:txBody>
          <a:bodyPr/>
          <a:lstStyle/>
          <a:p>
            <a:pPr algn="ctr"/>
            <a:r>
              <a:rPr lang="en-US" b="1" dirty="0">
                <a:highlight>
                  <a:srgbClr val="FFFF00"/>
                </a:highlight>
              </a:rPr>
              <a:t>Helmet Stickers </a:t>
            </a:r>
            <a:br>
              <a:rPr lang="en-US" b="1" dirty="0">
                <a:highlight>
                  <a:srgbClr val="00FFFF"/>
                </a:highlight>
              </a:rPr>
            </a:br>
            <a:r>
              <a:rPr lang="en-US" b="1" dirty="0"/>
              <a:t>	</a:t>
            </a:r>
            <a:r>
              <a:rPr lang="en-US" sz="2000" b="1" dirty="0"/>
              <a:t>All Racers, except Nordic must have a Helmet Sticker</a:t>
            </a:r>
            <a:endParaRPr lang="en-US" sz="2000" dirty="0"/>
          </a:p>
        </p:txBody>
      </p:sp>
      <p:sp>
        <p:nvSpPr>
          <p:cNvPr id="6" name="Content Placeholder 5"/>
          <p:cNvSpPr>
            <a:spLocks noGrp="1"/>
          </p:cNvSpPr>
          <p:nvPr>
            <p:ph idx="1"/>
          </p:nvPr>
        </p:nvSpPr>
        <p:spPr>
          <a:xfrm>
            <a:off x="228600" y="1371600"/>
            <a:ext cx="8115300" cy="3429000"/>
          </a:xfrm>
        </p:spPr>
        <p:txBody>
          <a:bodyPr>
            <a:noAutofit/>
          </a:bodyPr>
          <a:lstStyle/>
          <a:p>
            <a:pPr lvl="0">
              <a:buFont typeface="Arial" panose="020B0604020202020204" pitchFamily="34" charset="0"/>
              <a:buChar char="•"/>
            </a:pPr>
            <a:r>
              <a:rPr lang="en-US" sz="1800" b="0" dirty="0"/>
              <a:t>Students will receive initial helmet stickers from their Adviser if they register for the 1</a:t>
            </a:r>
            <a:r>
              <a:rPr lang="en-US" sz="1800" b="0" baseline="30000" dirty="0"/>
              <a:t>st</a:t>
            </a:r>
            <a:r>
              <a:rPr lang="en-US" sz="1800" b="0" dirty="0"/>
              <a:t> race.</a:t>
            </a:r>
          </a:p>
          <a:p>
            <a:pPr lvl="0">
              <a:buFont typeface="Arial" panose="020B0604020202020204" pitchFamily="34" charset="0"/>
              <a:buChar char="•"/>
            </a:pPr>
            <a:r>
              <a:rPr lang="en-US" sz="1800" b="0" dirty="0"/>
              <a:t>If a student adds a discipline, changes a skill level/category they must get a new helmet sticker from the info booth on the 3</a:t>
            </a:r>
            <a:r>
              <a:rPr lang="en-US" sz="1800" b="0" baseline="30000" dirty="0"/>
              <a:t>rd</a:t>
            </a:r>
            <a:r>
              <a:rPr lang="en-US" sz="1800" b="0" dirty="0"/>
              <a:t> floor of Pioneer Lodge </a:t>
            </a:r>
          </a:p>
          <a:p>
            <a:pPr lvl="0">
              <a:buFont typeface="Arial" panose="020B0604020202020204" pitchFamily="34" charset="0"/>
              <a:buChar char="•"/>
            </a:pPr>
            <a:r>
              <a:rPr lang="en-US" sz="1800" b="0" dirty="0"/>
              <a:t>New student racers will get their helmet sticker from the info booth on the 3</a:t>
            </a:r>
            <a:r>
              <a:rPr lang="en-US" sz="1800" b="0" baseline="30000" dirty="0"/>
              <a:t>rd</a:t>
            </a:r>
            <a:r>
              <a:rPr lang="en-US" sz="1800" b="0" dirty="0"/>
              <a:t> floor of Pioneer Lodge</a:t>
            </a:r>
          </a:p>
          <a:p>
            <a:pPr lvl="0">
              <a:buFont typeface="Arial" panose="020B0604020202020204" pitchFamily="34" charset="0"/>
              <a:buChar char="•"/>
            </a:pPr>
            <a:r>
              <a:rPr lang="en-US" sz="1800" b="0" dirty="0"/>
              <a:t>Replacement stickers can be obtained at the info booth, 3</a:t>
            </a:r>
            <a:r>
              <a:rPr lang="en-US" sz="1800" b="0" baseline="30000" dirty="0"/>
              <a:t>rd</a:t>
            </a:r>
            <a:r>
              <a:rPr lang="en-US" sz="1800" b="0" dirty="0"/>
              <a:t> floor Pioneer Lodge</a:t>
            </a:r>
          </a:p>
          <a:p>
            <a:pPr marL="285750" lvl="0" indent="-285750">
              <a:buFont typeface="Arial" panose="020B0604020202020204" pitchFamily="34" charset="0"/>
              <a:buChar char="•"/>
            </a:pPr>
            <a:r>
              <a:rPr lang="en-US" sz="1800" b="0" dirty="0"/>
              <a:t>Nordic Racers: Nordic racers will use chip timing, a Velcro band that can be worn around their ankle or wrist. They will have the same number all season long. Racers will need to return their chip after they race.</a:t>
            </a:r>
          </a:p>
        </p:txBody>
      </p:sp>
    </p:spTree>
    <p:extLst>
      <p:ext uri="{BB962C8B-B14F-4D97-AF65-F5344CB8AC3E}">
        <p14:creationId xmlns:p14="http://schemas.microsoft.com/office/powerpoint/2010/main" val="4143727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581400" y="95250"/>
            <a:ext cx="4492892" cy="971550"/>
          </a:xfrm>
        </p:spPr>
        <p:txBody>
          <a:bodyPr vert="horz" lIns="68580" tIns="34290" rIns="68580" bIns="34290" rtlCol="0" anchor="b">
            <a:normAutofit/>
          </a:bodyPr>
          <a:lstStyle/>
          <a:p>
            <a:r>
              <a:rPr lang="en-US" sz="2400" b="1" dirty="0">
                <a:solidFill>
                  <a:schemeClr val="accent1"/>
                </a:solidFill>
                <a:latin typeface="Arial" panose="020B0604020202020204" pitchFamily="34" charset="0"/>
                <a:cs typeface="Arial" panose="020B0604020202020204" pitchFamily="34" charset="0"/>
              </a:rPr>
              <a:t>Helmets for Students</a:t>
            </a:r>
            <a:br>
              <a:rPr lang="en-US" sz="3075" dirty="0">
                <a:solidFill>
                  <a:schemeClr val="tx1"/>
                </a:solidFill>
                <a:latin typeface="+mj-lt"/>
                <a:cs typeface="+mj-cs"/>
              </a:rPr>
            </a:br>
            <a:endParaRPr lang="en-US" sz="3075" dirty="0">
              <a:solidFill>
                <a:schemeClr val="tx1"/>
              </a:solidFill>
              <a:latin typeface="+mj-lt"/>
              <a:cs typeface="+mj-cs"/>
            </a:endParaRPr>
          </a:p>
        </p:txBody>
      </p:sp>
      <p:pic>
        <p:nvPicPr>
          <p:cNvPr id="4" name="Content Placeholder 3">
            <a:extLst>
              <a:ext uri="{FF2B5EF4-FFF2-40B4-BE49-F238E27FC236}">
                <a16:creationId xmlns:a16="http://schemas.microsoft.com/office/drawing/2014/main" id="{60FED6F8-006D-A21C-925B-EF4C124F12AF}"/>
              </a:ext>
            </a:extLst>
          </p:cNvPr>
          <p:cNvPicPr>
            <a:picLocks noGrp="1" noChangeAspect="1"/>
          </p:cNvPicPr>
          <p:nvPr>
            <p:ph idx="12"/>
          </p:nvPr>
        </p:nvPicPr>
        <p:blipFill>
          <a:blip r:embed="rId3"/>
          <a:stretch>
            <a:fillRect/>
          </a:stretch>
        </p:blipFill>
        <p:spPr>
          <a:xfrm>
            <a:off x="3484794" y="1371600"/>
            <a:ext cx="5278206" cy="4495800"/>
          </a:xfrm>
        </p:spPr>
      </p:pic>
      <p:pic>
        <p:nvPicPr>
          <p:cNvPr id="13" name="Picture 12" descr="A close up of a sign&#10;&#10;Description automatically generated">
            <a:extLst>
              <a:ext uri="{FF2B5EF4-FFF2-40B4-BE49-F238E27FC236}">
                <a16:creationId xmlns:a16="http://schemas.microsoft.com/office/drawing/2014/main" id="{C731FA91-53F6-4D46-BC00-9DE4A943F752}"/>
              </a:ext>
            </a:extLst>
          </p:cNvPr>
          <p:cNvPicPr>
            <a:picLocks noChangeAspect="1"/>
          </p:cNvPicPr>
          <p:nvPr/>
        </p:nvPicPr>
        <p:blipFill rotWithShape="1">
          <a:blip r:embed="rId4"/>
          <a:srcRect b="9875"/>
          <a:stretch/>
        </p:blipFill>
        <p:spPr>
          <a:xfrm rot="5400000">
            <a:off x="-833403" y="1690654"/>
            <a:ext cx="5143500" cy="3476693"/>
          </a:xfrm>
          <a:prstGeom prst="rect">
            <a:avLst/>
          </a:prstGeom>
          <a:effectLst/>
        </p:spPr>
      </p:pic>
    </p:spTree>
    <p:extLst>
      <p:ext uri="{BB962C8B-B14F-4D97-AF65-F5344CB8AC3E}">
        <p14:creationId xmlns:p14="http://schemas.microsoft.com/office/powerpoint/2010/main" val="271099549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228600"/>
            <a:ext cx="7520940" cy="548640"/>
          </a:xfrm>
        </p:spPr>
        <p:txBody>
          <a:bodyPr/>
          <a:lstStyle/>
          <a:p>
            <a:pPr algn="ctr"/>
            <a:r>
              <a:rPr lang="en-US" dirty="0">
                <a:highlight>
                  <a:srgbClr val="FF0000"/>
                </a:highlight>
              </a:rPr>
              <a:t>2023 Schedule for all race days</a:t>
            </a:r>
          </a:p>
        </p:txBody>
      </p:sp>
      <p:sp>
        <p:nvSpPr>
          <p:cNvPr id="3" name="Content Placeholder 2"/>
          <p:cNvSpPr>
            <a:spLocks noGrp="1"/>
          </p:cNvSpPr>
          <p:nvPr>
            <p:ph idx="1"/>
          </p:nvPr>
        </p:nvSpPr>
        <p:spPr>
          <a:xfrm>
            <a:off x="1219200" y="990600"/>
            <a:ext cx="7787640" cy="3537477"/>
          </a:xfrm>
        </p:spPr>
        <p:txBody>
          <a:bodyPr>
            <a:normAutofit fontScale="92500" lnSpcReduction="20000"/>
          </a:bodyPr>
          <a:lstStyle/>
          <a:p>
            <a:pPr marL="0" indent="0"/>
            <a:r>
              <a:rPr lang="en-US" sz="2000" b="0" dirty="0"/>
              <a:t>Saturday, January 14</a:t>
            </a:r>
            <a:r>
              <a:rPr lang="en-US" sz="2000" b="0" baseline="30000" dirty="0"/>
              <a:t>th</a:t>
            </a:r>
            <a:r>
              <a:rPr lang="en-US" sz="2000" b="0" dirty="0"/>
              <a:t>, 2023                         Race #1</a:t>
            </a:r>
          </a:p>
          <a:p>
            <a:pPr marL="0" indent="0"/>
            <a:r>
              <a:rPr lang="en-US" sz="2000" b="0" dirty="0"/>
              <a:t>Saturday, January 21st, 2023	             Race #2 </a:t>
            </a:r>
            <a:endParaRPr lang="en-US" sz="1800" i="1" dirty="0"/>
          </a:p>
          <a:p>
            <a:pPr marL="0" indent="0"/>
            <a:r>
              <a:rPr lang="en-US" sz="2000" b="0" dirty="0"/>
              <a:t>Saturday, January 28</a:t>
            </a:r>
            <a:r>
              <a:rPr lang="en-US" sz="2000" b="0" baseline="30000" dirty="0"/>
              <a:t>th</a:t>
            </a:r>
            <a:r>
              <a:rPr lang="en-US" sz="2000" b="0" dirty="0"/>
              <a:t>, 2023                         Race #3</a:t>
            </a:r>
            <a:endParaRPr lang="en-US" sz="1300" b="0" dirty="0"/>
          </a:p>
          <a:p>
            <a:pPr marL="923544" lvl="5" indent="-169164"/>
            <a:r>
              <a:rPr lang="en-US" sz="1300" b="0" dirty="0"/>
              <a:t>Nordic HS 11:30 AM start  MS 12:00 PM start              </a:t>
            </a:r>
            <a:r>
              <a:rPr lang="en-US" sz="2000" b="0" dirty="0"/>
              <a:t>                                                                      </a:t>
            </a:r>
            <a:endParaRPr lang="en-US" sz="1200" i="1" dirty="0"/>
          </a:p>
          <a:p>
            <a:pPr marL="0" indent="0"/>
            <a:r>
              <a:rPr lang="en-US" sz="2000" b="0" dirty="0"/>
              <a:t>Saturday, February 4th, 2023                         Race #4 </a:t>
            </a:r>
            <a:r>
              <a:rPr lang="en-US" b="0" dirty="0"/>
              <a:t>No Nordic Race</a:t>
            </a:r>
          </a:p>
          <a:p>
            <a:pPr marL="0" indent="0"/>
            <a:r>
              <a:rPr lang="en-US" sz="2000" b="0" dirty="0"/>
              <a:t>Saturday, February 11th, 2023	              Race #5</a:t>
            </a:r>
            <a:r>
              <a:rPr lang="en-US" sz="2000" i="1" dirty="0"/>
              <a:t> </a:t>
            </a:r>
          </a:p>
          <a:p>
            <a:pPr marL="0" indent="0"/>
            <a:r>
              <a:rPr lang="en-US" sz="2000" b="0" dirty="0"/>
              <a:t>Saturday, February 18th, 2023	              Race #6</a:t>
            </a:r>
          </a:p>
          <a:p>
            <a:endParaRPr lang="en-US" sz="2000" b="0" dirty="0"/>
          </a:p>
          <a:p>
            <a:pPr marL="0" indent="0"/>
            <a:endParaRPr lang="en-US" sz="2000" b="0" u="sng" dirty="0"/>
          </a:p>
          <a:p>
            <a:pPr marL="0" indent="0" algn="ctr"/>
            <a:r>
              <a:rPr lang="en-US" sz="2000" b="0" u="sng" dirty="0"/>
              <a:t>Thursday, February 23rd, 2023, High School Dotty Clark</a:t>
            </a:r>
          </a:p>
        </p:txBody>
      </p:sp>
    </p:spTree>
    <p:extLst>
      <p:ext uri="{BB962C8B-B14F-4D97-AF65-F5344CB8AC3E}">
        <p14:creationId xmlns:p14="http://schemas.microsoft.com/office/powerpoint/2010/main" val="2446583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228600"/>
            <a:ext cx="7520940" cy="548640"/>
          </a:xfrm>
        </p:spPr>
        <p:txBody>
          <a:bodyPr/>
          <a:lstStyle/>
          <a:p>
            <a:pPr algn="ctr"/>
            <a:r>
              <a:rPr lang="en-US" sz="2400" dirty="0">
                <a:highlight>
                  <a:srgbClr val="FF0000"/>
                </a:highlight>
              </a:rPr>
              <a:t>2023 Schedule of events</a:t>
            </a:r>
          </a:p>
        </p:txBody>
      </p:sp>
      <p:sp>
        <p:nvSpPr>
          <p:cNvPr id="3" name="Content Placeholder 2"/>
          <p:cNvSpPr>
            <a:spLocks noGrp="1"/>
          </p:cNvSpPr>
          <p:nvPr>
            <p:ph idx="1"/>
          </p:nvPr>
        </p:nvSpPr>
        <p:spPr>
          <a:xfrm>
            <a:off x="381000" y="990600"/>
            <a:ext cx="8915400" cy="3776172"/>
          </a:xfrm>
        </p:spPr>
        <p:txBody>
          <a:bodyPr>
            <a:normAutofit fontScale="70000" lnSpcReduction="20000"/>
          </a:bodyPr>
          <a:lstStyle/>
          <a:p>
            <a:r>
              <a:rPr lang="en-US" sz="2400" u="sng" dirty="0"/>
              <a:t>Competition</a:t>
            </a:r>
            <a:r>
              <a:rPr lang="en-US" sz="2400" dirty="0"/>
              <a:t>			 </a:t>
            </a:r>
            <a:r>
              <a:rPr lang="en-US" sz="2400" u="sng" dirty="0"/>
              <a:t>Time</a:t>
            </a:r>
            <a:r>
              <a:rPr lang="en-US" sz="2400" dirty="0"/>
              <a:t>	     </a:t>
            </a:r>
            <a:r>
              <a:rPr lang="en-US" sz="2400" u="sng" dirty="0"/>
              <a:t>Location</a:t>
            </a:r>
            <a:r>
              <a:rPr lang="en-US" sz="2400" dirty="0"/>
              <a:t>		</a:t>
            </a:r>
          </a:p>
          <a:p>
            <a:endParaRPr lang="en-US" sz="2400" u="sng" dirty="0"/>
          </a:p>
          <a:p>
            <a:pPr>
              <a:buFont typeface="Arial" pitchFamily="34" charset="0"/>
              <a:buChar char="•"/>
            </a:pPr>
            <a:r>
              <a:rPr lang="en-US" sz="2400" b="0" dirty="0"/>
              <a:t>Nordic			10:00	     Frontier Point Lodge (Nordic Center)</a:t>
            </a:r>
          </a:p>
          <a:p>
            <a:pPr>
              <a:buFont typeface="Arial" pitchFamily="34" charset="0"/>
              <a:buChar char="•"/>
            </a:pPr>
            <a:r>
              <a:rPr lang="en-US" sz="2400" b="0" dirty="0"/>
              <a:t>Snowboard Expert MS/HS                  10:30           B-3</a:t>
            </a:r>
          </a:p>
          <a:p>
            <a:endParaRPr lang="en-US" sz="2400" b="0" dirty="0"/>
          </a:p>
          <a:p>
            <a:pPr>
              <a:buFont typeface="Arial" pitchFamily="34" charset="0"/>
              <a:buChar char="•"/>
            </a:pPr>
            <a:r>
              <a:rPr lang="en-US" sz="2400" b="0" dirty="0"/>
              <a:t>Freestyle			HS -11:30    Bitterroot Basin</a:t>
            </a:r>
          </a:p>
          <a:p>
            <a:endParaRPr lang="en-US" sz="2400" b="0" dirty="0"/>
          </a:p>
          <a:p>
            <a:pPr>
              <a:buFont typeface="Arial" pitchFamily="34" charset="0"/>
              <a:buChar char="•"/>
            </a:pPr>
            <a:r>
              <a:rPr lang="en-US" sz="2400" b="0" dirty="0"/>
              <a:t>High School Slalom		12:30	     Bitterroot Basin</a:t>
            </a:r>
          </a:p>
          <a:p>
            <a:endParaRPr lang="en-US" sz="2400" b="0" dirty="0"/>
          </a:p>
          <a:p>
            <a:pPr>
              <a:buFont typeface="Arial" pitchFamily="34" charset="0"/>
              <a:buChar char="•"/>
            </a:pPr>
            <a:r>
              <a:rPr lang="en-US" sz="2400" b="0" dirty="0"/>
              <a:t>Middle School Slalom		1:30	     Bitterroot Basin</a:t>
            </a:r>
          </a:p>
          <a:p>
            <a:pPr>
              <a:buFont typeface="Arial" pitchFamily="34" charset="0"/>
              <a:buChar char="•"/>
            </a:pPr>
            <a:endParaRPr lang="en-US" sz="2400" b="0" dirty="0"/>
          </a:p>
          <a:p>
            <a:pPr marL="0" indent="0" algn="ctr"/>
            <a:r>
              <a:rPr lang="en-US" sz="2400" b="0" u="sng" dirty="0"/>
              <a:t>There will be a bus running from the Nordic Lodge to Simplot Lodge.</a:t>
            </a:r>
          </a:p>
          <a:p>
            <a:pPr algn="ctr"/>
            <a:endParaRPr lang="en-US" sz="2400" b="0" dirty="0"/>
          </a:p>
        </p:txBody>
      </p:sp>
    </p:spTree>
    <p:extLst>
      <p:ext uri="{BB962C8B-B14F-4D97-AF65-F5344CB8AC3E}">
        <p14:creationId xmlns:p14="http://schemas.microsoft.com/office/powerpoint/2010/main" val="637487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a:solidFill>
                  <a:schemeClr val="accent2"/>
                </a:solidFill>
              </a:rPr>
              <a:t>Bogus Basin Racer Meal Deal</a:t>
            </a:r>
          </a:p>
        </p:txBody>
      </p:sp>
      <p:sp>
        <p:nvSpPr>
          <p:cNvPr id="3" name="Content Placeholder 2"/>
          <p:cNvSpPr>
            <a:spLocks noGrp="1"/>
          </p:cNvSpPr>
          <p:nvPr>
            <p:ph idx="1"/>
          </p:nvPr>
        </p:nvSpPr>
        <p:spPr>
          <a:xfrm>
            <a:off x="609600" y="914400"/>
            <a:ext cx="7734300" cy="4114800"/>
          </a:xfrm>
        </p:spPr>
        <p:txBody>
          <a:bodyPr>
            <a:normAutofit/>
          </a:bodyPr>
          <a:lstStyle/>
          <a:p>
            <a:pPr>
              <a:buFont typeface="Arial" panose="020B0604020202020204" pitchFamily="34" charset="0"/>
              <a:buChar char="•"/>
            </a:pPr>
            <a:r>
              <a:rPr lang="en-US" sz="2400" dirty="0"/>
              <a:t>Where 3</a:t>
            </a:r>
            <a:r>
              <a:rPr lang="en-US" sz="2400" baseline="30000" dirty="0"/>
              <a:t>rd</a:t>
            </a:r>
            <a:r>
              <a:rPr lang="en-US" sz="2400" dirty="0"/>
              <a:t> Floor Pioneer Lodge</a:t>
            </a:r>
          </a:p>
          <a:p>
            <a:pPr>
              <a:buFont typeface="Arial" panose="020B0604020202020204" pitchFamily="34" charset="0"/>
              <a:buChar char="•"/>
            </a:pPr>
            <a:r>
              <a:rPr lang="en-US" sz="2400" dirty="0"/>
              <a:t>What: 2 Tacos, beef or chicken and a drink</a:t>
            </a:r>
          </a:p>
          <a:p>
            <a:pPr>
              <a:buFont typeface="Arial" panose="020B0604020202020204" pitchFamily="34" charset="0"/>
              <a:buChar char="•"/>
            </a:pPr>
            <a:r>
              <a:rPr lang="en-US" sz="2400" dirty="0"/>
              <a:t>Cost: $12.00 including tax</a:t>
            </a:r>
          </a:p>
          <a:p>
            <a:pPr>
              <a:buFont typeface="Arial" panose="020B0604020202020204" pitchFamily="34" charset="0"/>
              <a:buChar char="•"/>
            </a:pPr>
            <a:r>
              <a:rPr lang="en-US" sz="2400" dirty="0"/>
              <a:t>Must have a helmet sticker</a:t>
            </a:r>
          </a:p>
          <a:p>
            <a:pPr>
              <a:buFont typeface="Arial" panose="020B0604020202020204" pitchFamily="34" charset="0"/>
              <a:buChar char="•"/>
            </a:pPr>
            <a:r>
              <a:rPr lang="en-US" sz="2400" dirty="0"/>
              <a:t>One deal per student</a:t>
            </a:r>
          </a:p>
          <a:p>
            <a:pPr>
              <a:buFont typeface="Arial" panose="020B0604020202020204" pitchFamily="34" charset="0"/>
              <a:buChar char="•"/>
            </a:pPr>
            <a:r>
              <a:rPr lang="en-US" sz="2400" dirty="0"/>
              <a:t>Race Days only</a:t>
            </a:r>
            <a:br>
              <a:rPr lang="en-US" sz="2400" dirty="0"/>
            </a:br>
            <a:endParaRPr lang="en-US" sz="2400" dirty="0"/>
          </a:p>
          <a:p>
            <a:pPr marL="237744" lvl="2" indent="0">
              <a:buNone/>
            </a:pPr>
            <a:endParaRPr lang="en-US" dirty="0"/>
          </a:p>
          <a:p>
            <a:pPr marL="0" indent="0"/>
            <a:endParaRPr lang="en-US" dirty="0"/>
          </a:p>
          <a:p>
            <a:pPr>
              <a:buFont typeface="Arial" panose="020B0604020202020204" pitchFamily="34" charset="0"/>
              <a:buChar char="•"/>
            </a:pPr>
            <a:endParaRPr lang="en-US" dirty="0"/>
          </a:p>
        </p:txBody>
      </p:sp>
      <p:pic>
        <p:nvPicPr>
          <p:cNvPr id="4" name="Picture 3">
            <a:extLst>
              <a:ext uri="{FF2B5EF4-FFF2-40B4-BE49-F238E27FC236}">
                <a16:creationId xmlns:a16="http://schemas.microsoft.com/office/drawing/2014/main" id="{D98201CA-4E7A-4DE0-A30D-97C545B1CBE8}"/>
              </a:ext>
            </a:extLst>
          </p:cNvPr>
          <p:cNvPicPr>
            <a:picLocks noChangeAspect="1"/>
          </p:cNvPicPr>
          <p:nvPr/>
        </p:nvPicPr>
        <p:blipFill>
          <a:blip r:embed="rId2"/>
          <a:stretch>
            <a:fillRect/>
          </a:stretch>
        </p:blipFill>
        <p:spPr>
          <a:xfrm>
            <a:off x="5486400" y="2133600"/>
            <a:ext cx="2143125" cy="2143125"/>
          </a:xfrm>
          <a:prstGeom prst="rect">
            <a:avLst/>
          </a:prstGeom>
        </p:spPr>
      </p:pic>
    </p:spTree>
    <p:extLst>
      <p:ext uri="{BB962C8B-B14F-4D97-AF65-F5344CB8AC3E}">
        <p14:creationId xmlns:p14="http://schemas.microsoft.com/office/powerpoint/2010/main" val="447214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152400"/>
            <a:ext cx="7520940" cy="548640"/>
          </a:xfrm>
        </p:spPr>
        <p:txBody>
          <a:bodyPr/>
          <a:lstStyle/>
          <a:p>
            <a:pPr algn="ctr"/>
            <a:r>
              <a:rPr lang="en-US" dirty="0">
                <a:highlight>
                  <a:srgbClr val="FF00FF"/>
                </a:highlight>
              </a:rPr>
              <a:t>Parent </a:t>
            </a:r>
            <a:r>
              <a:rPr lang="en-US" dirty="0" err="1">
                <a:highlight>
                  <a:srgbClr val="FF00FF"/>
                </a:highlight>
              </a:rPr>
              <a:t>INfo</a:t>
            </a:r>
            <a:r>
              <a:rPr lang="en-US" dirty="0">
                <a:highlight>
                  <a:srgbClr val="FF00FF"/>
                </a:highlight>
              </a:rPr>
              <a:t>:</a:t>
            </a:r>
          </a:p>
        </p:txBody>
      </p:sp>
      <p:sp>
        <p:nvSpPr>
          <p:cNvPr id="3" name="Content Placeholder 2"/>
          <p:cNvSpPr>
            <a:spLocks noGrp="1"/>
          </p:cNvSpPr>
          <p:nvPr>
            <p:ph idx="1"/>
          </p:nvPr>
        </p:nvSpPr>
        <p:spPr>
          <a:xfrm>
            <a:off x="811530" y="838200"/>
            <a:ext cx="7520940" cy="3928572"/>
          </a:xfrm>
        </p:spPr>
        <p:txBody>
          <a:bodyPr>
            <a:normAutofit fontScale="85000" lnSpcReduction="20000"/>
          </a:bodyPr>
          <a:lstStyle/>
          <a:p>
            <a:pPr lvl="0">
              <a:buFont typeface="Arial" panose="020B0604020202020204" pitchFamily="34" charset="0"/>
              <a:buChar char="•"/>
            </a:pPr>
            <a:r>
              <a:rPr lang="en-US" sz="2000" b="0" i="1" dirty="0"/>
              <a:t>Please stay off Cat Track while attending races</a:t>
            </a:r>
          </a:p>
          <a:p>
            <a:pPr lvl="0">
              <a:buFont typeface="Arial" panose="020B0604020202020204" pitchFamily="34" charset="0"/>
              <a:buChar char="•"/>
            </a:pPr>
            <a:r>
              <a:rPr lang="en-US" sz="2000" b="0" i="1" dirty="0"/>
              <a:t>Parents without a Season Pass will need to go on-line to get a Saturday day pass – see the Bogus Basin website</a:t>
            </a:r>
          </a:p>
          <a:p>
            <a:pPr>
              <a:buFont typeface="Arial" panose="020B0604020202020204" pitchFamily="34" charset="0"/>
              <a:buChar char="•"/>
            </a:pPr>
            <a:r>
              <a:rPr lang="en-US" sz="2000" b="0" i="1" dirty="0"/>
              <a:t>All race results will be posted on the Bogus Basin website no later than Monday at noon. Normally posted on Sunday</a:t>
            </a:r>
          </a:p>
          <a:p>
            <a:pPr>
              <a:buFont typeface="Arial" panose="020B0604020202020204" pitchFamily="34" charset="0"/>
              <a:buChar char="•"/>
            </a:pPr>
            <a:r>
              <a:rPr lang="en-US" sz="2000" b="0" i="1" dirty="0"/>
              <a:t>For Live Results &amp; Slalom Results, download the </a:t>
            </a:r>
            <a:r>
              <a:rPr lang="en-US" sz="2000" b="0" i="1" u="sng" dirty="0"/>
              <a:t>Brower Timing app</a:t>
            </a:r>
            <a:r>
              <a:rPr lang="en-US" sz="2000" b="0" i="1" dirty="0"/>
              <a:t> to see race times live. You must be with 20’-30’ of the finish line as these results use Bluetooth</a:t>
            </a:r>
          </a:p>
          <a:p>
            <a:pPr>
              <a:buFont typeface="Arial" panose="020B0604020202020204" pitchFamily="34" charset="0"/>
              <a:buChar char="•"/>
            </a:pPr>
            <a:r>
              <a:rPr lang="en-US" sz="2000" b="0" i="1" dirty="0"/>
              <a:t>For Nordic Results, use the </a:t>
            </a:r>
            <a:r>
              <a:rPr lang="en-US" sz="2000" b="0" i="1" u="sng" dirty="0"/>
              <a:t>Zone 4 app</a:t>
            </a:r>
            <a:r>
              <a:rPr lang="en-US" sz="2000" b="0" i="1" dirty="0"/>
              <a:t> to see live results- more info will be available at Frontier Point/Nordic Lodge</a:t>
            </a:r>
          </a:p>
          <a:p>
            <a:pPr>
              <a:buFont typeface="Arial" panose="020B0604020202020204" pitchFamily="34" charset="0"/>
              <a:buChar char="•"/>
            </a:pPr>
            <a:r>
              <a:rPr lang="en-US" sz="2000" b="0" i="1" dirty="0"/>
              <a:t>Review results and contact your school Adviser if there are any discrepancies or missing times.</a:t>
            </a:r>
          </a:p>
          <a:p>
            <a:pPr>
              <a:buFont typeface="Arial" panose="020B0604020202020204" pitchFamily="34" charset="0"/>
              <a:buChar char="•"/>
            </a:pPr>
            <a:r>
              <a:rPr lang="en-US" sz="2000" b="0" dirty="0"/>
              <a:t>Please let your Adviser know if your student is not participating in any or all of the disciplines you signed them up for</a:t>
            </a:r>
          </a:p>
          <a:p>
            <a:pPr>
              <a:buFont typeface="Arial" panose="020B0604020202020204" pitchFamily="34" charset="0"/>
              <a:buChar char="•"/>
            </a:pPr>
            <a:endParaRPr lang="en-US" sz="2000" b="0" i="1" dirty="0"/>
          </a:p>
          <a:p>
            <a:pPr lvl="0">
              <a:buFont typeface="Arial" panose="020B0604020202020204" pitchFamily="34" charset="0"/>
              <a:buChar char="•"/>
            </a:pPr>
            <a:endParaRPr lang="en-US" sz="2000" b="0" i="1" dirty="0"/>
          </a:p>
          <a:p>
            <a:pPr marL="0" indent="0"/>
            <a:endParaRPr lang="en-US" sz="2000" i="1" u="sng" dirty="0"/>
          </a:p>
          <a:p>
            <a:pPr>
              <a:buFont typeface="Arial" panose="020B0604020202020204" pitchFamily="34" charset="0"/>
              <a:buChar char="•"/>
            </a:pPr>
            <a:endParaRPr lang="en-US" sz="2000" i="1" u="sng" dirty="0"/>
          </a:p>
          <a:p>
            <a:pPr marL="237744" lvl="2" indent="0">
              <a:buNone/>
            </a:pPr>
            <a:endParaRPr lang="en-US" sz="2000" i="1" u="sng" dirty="0"/>
          </a:p>
          <a:p>
            <a:pPr lvl="2"/>
            <a:endParaRPr lang="en-US" sz="1050" dirty="0"/>
          </a:p>
          <a:p>
            <a:endParaRPr lang="en-US" sz="2800" b="0" dirty="0"/>
          </a:p>
          <a:p>
            <a:endParaRPr lang="en-US" sz="2800" b="0" dirty="0"/>
          </a:p>
        </p:txBody>
      </p:sp>
    </p:spTree>
    <p:extLst>
      <p:ext uri="{BB962C8B-B14F-4D97-AF65-F5344CB8AC3E}">
        <p14:creationId xmlns:p14="http://schemas.microsoft.com/office/powerpoint/2010/main" val="414623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1,014 Concussion Cliparts, Stock Vector and Royalty Free Concussion  Illustrations">
            <a:extLst>
              <a:ext uri="{FF2B5EF4-FFF2-40B4-BE49-F238E27FC236}">
                <a16:creationId xmlns:a16="http://schemas.microsoft.com/office/drawing/2014/main" id="{E2A3A12A-054B-4424-9B4B-73A872BA91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3429000"/>
            <a:ext cx="2005013" cy="148263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91440" y="609600"/>
            <a:ext cx="9067800" cy="548640"/>
          </a:xfrm>
        </p:spPr>
        <p:txBody>
          <a:bodyPr/>
          <a:lstStyle/>
          <a:p>
            <a:pPr algn="ctr"/>
            <a:r>
              <a:rPr lang="en-US" b="1" u="sng" dirty="0">
                <a:solidFill>
                  <a:srgbClr val="000099"/>
                </a:solidFill>
              </a:rPr>
              <a:t>Concussion Protocol Responsibilities/Injuries on the racecourse</a:t>
            </a:r>
            <a:br>
              <a:rPr lang="en-US" dirty="0">
                <a:highlight>
                  <a:srgbClr val="0000FF"/>
                </a:highlight>
              </a:rPr>
            </a:br>
            <a:endParaRPr lang="en-US" dirty="0">
              <a:highlight>
                <a:srgbClr val="0000FF"/>
              </a:highlight>
            </a:endParaRPr>
          </a:p>
        </p:txBody>
      </p:sp>
      <p:sp>
        <p:nvSpPr>
          <p:cNvPr id="3" name="TextBox 2"/>
          <p:cNvSpPr txBox="1"/>
          <p:nvPr/>
        </p:nvSpPr>
        <p:spPr>
          <a:xfrm>
            <a:off x="91440" y="1117600"/>
            <a:ext cx="9067800" cy="4493538"/>
          </a:xfrm>
          <a:prstGeom prst="rect">
            <a:avLst/>
          </a:prstGeom>
        </p:spPr>
        <p:txBody>
          <a:bodyPr wrap="square" rtlCol="0">
            <a:spAutoFit/>
          </a:bodyPr>
          <a:lstStyle/>
          <a:p>
            <a:pPr marL="800100" lvl="1" indent="-342900">
              <a:buFont typeface="Arial" panose="020B0604020202020204" pitchFamily="34" charset="0"/>
              <a:buChar char="•"/>
            </a:pPr>
            <a:r>
              <a:rPr lang="en-US" sz="2000" dirty="0"/>
              <a:t>A student cannot return to competition unless they are released by a medical professional (MD, DO, PA or Advanced Practice Nurse if a concussion is suspected</a:t>
            </a:r>
          </a:p>
          <a:p>
            <a:pPr marL="800100" lvl="1" indent="-342900">
              <a:buFont typeface="Arial" panose="020B0604020202020204" pitchFamily="34" charset="0"/>
              <a:buChar char="•"/>
            </a:pPr>
            <a:r>
              <a:rPr lang="en-US" sz="2000" dirty="0"/>
              <a:t>The students Adviser and John Foley will conduct the concussion protocol to ensure the student is cleared to return to participate in the program.</a:t>
            </a:r>
          </a:p>
          <a:p>
            <a:pPr marL="800100" lvl="1" indent="-342900">
              <a:buFont typeface="Arial" panose="020B0604020202020204" pitchFamily="34" charset="0"/>
              <a:buChar char="•"/>
            </a:pPr>
            <a:r>
              <a:rPr lang="en-US" sz="2000" dirty="0"/>
              <a:t>The Student’s parent will need to have a medical professional complete the Return to Sport release and get that to John Foley by Noon on the Friday prior to that Saturday’s race.</a:t>
            </a:r>
          </a:p>
          <a:p>
            <a:pPr lvl="2"/>
            <a:endParaRPr lang="en-US" sz="2000" b="1" dirty="0"/>
          </a:p>
          <a:p>
            <a:pPr lvl="1"/>
            <a:endParaRPr lang="en-US" sz="2000" b="1" i="1" dirty="0"/>
          </a:p>
          <a:p>
            <a:pPr marL="800100" lvl="1" indent="-342900">
              <a:buFont typeface="Arial" panose="020B0604020202020204" pitchFamily="34" charset="0"/>
              <a:buChar char="•"/>
            </a:pPr>
            <a:endParaRPr lang="en-US" sz="2000" b="1" dirty="0"/>
          </a:p>
          <a:p>
            <a:pPr lvl="1"/>
            <a:r>
              <a:rPr lang="en-US" sz="2800" b="1" dirty="0"/>
              <a:t>                             </a:t>
            </a:r>
          </a:p>
          <a:p>
            <a:pPr marL="342900" indent="-342900">
              <a:buFont typeface="Arial" panose="020B0604020202020204" pitchFamily="34" charset="0"/>
              <a:buChar char="•"/>
            </a:pPr>
            <a:endParaRPr lang="en-US" sz="2000" b="1" dirty="0"/>
          </a:p>
          <a:p>
            <a:pPr algn="ctr"/>
            <a:endParaRPr lang="en-US" dirty="0"/>
          </a:p>
        </p:txBody>
      </p:sp>
    </p:spTree>
    <p:extLst>
      <p:ext uri="{BB962C8B-B14F-4D97-AF65-F5344CB8AC3E}">
        <p14:creationId xmlns:p14="http://schemas.microsoft.com/office/powerpoint/2010/main" val="516421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rPr>
              <a:t>Team Scoring System</a:t>
            </a:r>
          </a:p>
        </p:txBody>
      </p:sp>
      <p:sp>
        <p:nvSpPr>
          <p:cNvPr id="3" name="Content Placeholder 2"/>
          <p:cNvSpPr>
            <a:spLocks noGrp="1"/>
          </p:cNvSpPr>
          <p:nvPr>
            <p:ph idx="1"/>
          </p:nvPr>
        </p:nvSpPr>
        <p:spPr>
          <a:xfrm>
            <a:off x="228600" y="914400"/>
            <a:ext cx="8686800" cy="3852372"/>
          </a:xfrm>
        </p:spPr>
        <p:txBody>
          <a:bodyPr>
            <a:normAutofit fontScale="92500" lnSpcReduction="10000"/>
          </a:bodyPr>
          <a:lstStyle/>
          <a:p>
            <a:pPr algn="ctr"/>
            <a:r>
              <a:rPr lang="en-US" sz="1800" dirty="0"/>
              <a:t>The Saturday races will be divided into 2 Divisions again this year. Each racer can earn up to 10 points for their school for each race:  The more racers, the more points. Points are awarded for Saturday Races by the following criteria:</a:t>
            </a:r>
          </a:p>
          <a:p>
            <a:pPr algn="ctr"/>
            <a:endParaRPr lang="en-US" sz="1800" dirty="0"/>
          </a:p>
          <a:p>
            <a:pPr lvl="3">
              <a:buFont typeface="Arial" pitchFamily="34" charset="0"/>
              <a:buChar char="•"/>
            </a:pPr>
            <a:r>
              <a:rPr lang="en-US" sz="1800" dirty="0"/>
              <a:t>10 pts – 100% </a:t>
            </a:r>
            <a:r>
              <a:rPr lang="en-US" sz="1800" dirty="0">
                <a:sym typeface="Symbol"/>
              </a:rPr>
              <a:t></a:t>
            </a:r>
            <a:r>
              <a:rPr lang="en-US" sz="1800" dirty="0"/>
              <a:t> 90% of the fastest time</a:t>
            </a:r>
          </a:p>
          <a:p>
            <a:pPr lvl="3">
              <a:buFont typeface="Arial" pitchFamily="34" charset="0"/>
              <a:buChar char="•"/>
            </a:pPr>
            <a:r>
              <a:rPr lang="en-US" sz="1800" dirty="0"/>
              <a:t> 9 pts – 89% </a:t>
            </a:r>
            <a:r>
              <a:rPr lang="en-US" sz="1800" dirty="0">
                <a:sym typeface="Symbol"/>
              </a:rPr>
              <a:t></a:t>
            </a:r>
            <a:r>
              <a:rPr lang="en-US" sz="1800" dirty="0"/>
              <a:t> 80% of the fastest time</a:t>
            </a:r>
          </a:p>
          <a:p>
            <a:pPr lvl="3">
              <a:buFont typeface="Arial" pitchFamily="34" charset="0"/>
              <a:buChar char="•"/>
            </a:pPr>
            <a:r>
              <a:rPr lang="en-US" sz="1800" dirty="0"/>
              <a:t> 8 pts – 79% </a:t>
            </a:r>
            <a:r>
              <a:rPr lang="en-US" sz="1800" dirty="0">
                <a:sym typeface="Symbol"/>
              </a:rPr>
              <a:t></a:t>
            </a:r>
            <a:r>
              <a:rPr lang="en-US" sz="1800" dirty="0"/>
              <a:t> 70% of the fastest time</a:t>
            </a:r>
          </a:p>
          <a:p>
            <a:pPr lvl="3">
              <a:buFont typeface="Arial" pitchFamily="34" charset="0"/>
              <a:buChar char="•"/>
            </a:pPr>
            <a:r>
              <a:rPr lang="en-US" sz="1800" dirty="0"/>
              <a:t> 7 pts – 69% </a:t>
            </a:r>
            <a:r>
              <a:rPr lang="en-US" sz="1800" dirty="0">
                <a:sym typeface="Symbol"/>
              </a:rPr>
              <a:t></a:t>
            </a:r>
            <a:r>
              <a:rPr lang="en-US" sz="1800" dirty="0"/>
              <a:t> 60% of the fastest time</a:t>
            </a:r>
          </a:p>
          <a:p>
            <a:pPr lvl="3">
              <a:buFont typeface="Arial" pitchFamily="34" charset="0"/>
              <a:buChar char="•"/>
            </a:pPr>
            <a:r>
              <a:rPr lang="en-US" sz="1800" dirty="0"/>
              <a:t> 6 pts – 59% </a:t>
            </a:r>
            <a:r>
              <a:rPr lang="en-US" sz="1800" dirty="0">
                <a:sym typeface="Symbol"/>
              </a:rPr>
              <a:t></a:t>
            </a:r>
            <a:r>
              <a:rPr lang="en-US" sz="1800" dirty="0"/>
              <a:t> 50% of the fastest time</a:t>
            </a:r>
          </a:p>
          <a:p>
            <a:pPr lvl="3">
              <a:buFont typeface="Arial" pitchFamily="34" charset="0"/>
              <a:buChar char="•"/>
            </a:pPr>
            <a:r>
              <a:rPr lang="en-US" sz="1800" dirty="0"/>
              <a:t> 5 pts – 4 9% </a:t>
            </a:r>
            <a:r>
              <a:rPr lang="en-US" sz="1800" dirty="0">
                <a:sym typeface="Symbol"/>
              </a:rPr>
              <a:t></a:t>
            </a:r>
            <a:r>
              <a:rPr lang="en-US" sz="1800" dirty="0"/>
              <a:t> 40% of the fastest time</a:t>
            </a:r>
          </a:p>
          <a:p>
            <a:pPr lvl="3">
              <a:buFont typeface="Arial" pitchFamily="34" charset="0"/>
              <a:buChar char="•"/>
            </a:pPr>
            <a:r>
              <a:rPr lang="en-US" sz="1800" dirty="0"/>
              <a:t> 4 pts – 39% </a:t>
            </a:r>
            <a:r>
              <a:rPr lang="en-US" sz="1800" dirty="0">
                <a:sym typeface="Symbol"/>
              </a:rPr>
              <a:t></a:t>
            </a:r>
            <a:r>
              <a:rPr lang="en-US" sz="1800" dirty="0"/>
              <a:t> 30% of the fastest time</a:t>
            </a:r>
          </a:p>
          <a:p>
            <a:pPr lvl="3">
              <a:buFont typeface="Arial" pitchFamily="34" charset="0"/>
              <a:buChar char="•"/>
            </a:pPr>
            <a:r>
              <a:rPr lang="en-US" sz="1800" dirty="0"/>
              <a:t> 3 pts – 29% </a:t>
            </a:r>
            <a:r>
              <a:rPr lang="en-US" sz="1800" dirty="0">
                <a:sym typeface="Symbol"/>
              </a:rPr>
              <a:t></a:t>
            </a:r>
            <a:r>
              <a:rPr lang="en-US" sz="1800" dirty="0"/>
              <a:t> 20% of the fastest time</a:t>
            </a:r>
          </a:p>
          <a:p>
            <a:pPr lvl="3">
              <a:buFont typeface="Arial" pitchFamily="34" charset="0"/>
              <a:buChar char="•"/>
            </a:pPr>
            <a:r>
              <a:rPr lang="en-US" sz="1800" dirty="0"/>
              <a:t> 2 pts – 19% </a:t>
            </a:r>
            <a:r>
              <a:rPr lang="en-US" sz="1800" dirty="0">
                <a:sym typeface="Symbol"/>
              </a:rPr>
              <a:t></a:t>
            </a:r>
            <a:r>
              <a:rPr lang="en-US" sz="1800" dirty="0"/>
              <a:t> 10% of the fastest time</a:t>
            </a:r>
          </a:p>
          <a:p>
            <a:pPr lvl="3">
              <a:buFont typeface="Arial" pitchFamily="34" charset="0"/>
              <a:buChar char="•"/>
            </a:pPr>
            <a:r>
              <a:rPr lang="en-US" sz="1800" dirty="0"/>
              <a:t> 1 pt – Finished race or Disqualification</a:t>
            </a:r>
          </a:p>
          <a:p>
            <a:pPr>
              <a:buFont typeface="Arial" pitchFamily="34" charset="0"/>
              <a:buChar cha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180703"/>
            <a:ext cx="7520940" cy="548640"/>
          </a:xfrm>
        </p:spPr>
        <p:txBody>
          <a:bodyPr/>
          <a:lstStyle/>
          <a:p>
            <a:pPr algn="ctr"/>
            <a:r>
              <a:rPr lang="en-US" dirty="0">
                <a:solidFill>
                  <a:srgbClr val="FF0000"/>
                </a:solidFill>
              </a:rPr>
              <a:t>Team Scoring System – dotty </a:t>
            </a:r>
            <a:r>
              <a:rPr lang="en-US" dirty="0" err="1">
                <a:solidFill>
                  <a:srgbClr val="FF0000"/>
                </a:solidFill>
              </a:rPr>
              <a:t>clark</a:t>
            </a:r>
            <a:endParaRPr lang="en-US" dirty="0">
              <a:solidFill>
                <a:srgbClr val="FF0000"/>
              </a:solidFill>
            </a:endParaRPr>
          </a:p>
        </p:txBody>
      </p:sp>
      <p:sp>
        <p:nvSpPr>
          <p:cNvPr id="3" name="Content Placeholder 2"/>
          <p:cNvSpPr>
            <a:spLocks noGrp="1"/>
          </p:cNvSpPr>
          <p:nvPr>
            <p:ph idx="1"/>
          </p:nvPr>
        </p:nvSpPr>
        <p:spPr>
          <a:xfrm>
            <a:off x="152400" y="762000"/>
            <a:ext cx="8686800" cy="4191000"/>
          </a:xfrm>
        </p:spPr>
        <p:txBody>
          <a:bodyPr>
            <a:normAutofit fontScale="92500"/>
          </a:bodyPr>
          <a:lstStyle/>
          <a:p>
            <a:pPr marL="0" marR="0" algn="ctr">
              <a:spcBef>
                <a:spcPts val="0"/>
              </a:spcBef>
              <a:spcAft>
                <a:spcPts val="0"/>
              </a:spcAft>
            </a:pPr>
            <a:r>
              <a:rPr lang="en-US" sz="1400" dirty="0">
                <a:effectLst/>
                <a:ea typeface="Times New Roman" panose="02020603050405020304" pitchFamily="18" charset="0"/>
              </a:rPr>
              <a:t>The Dotty Clark Championships will also be split into Large &amp; Small School Divisions. A team trophy for the champion and individual medals will be awarded for 1</a:t>
            </a:r>
            <a:r>
              <a:rPr lang="en-US" sz="1400" baseline="30000" dirty="0">
                <a:effectLst/>
                <a:ea typeface="Times New Roman" panose="02020603050405020304" pitchFamily="18" charset="0"/>
              </a:rPr>
              <a:t>st</a:t>
            </a:r>
            <a:r>
              <a:rPr lang="en-US" sz="1400" dirty="0">
                <a:effectLst/>
                <a:ea typeface="Times New Roman" panose="02020603050405020304" pitchFamily="18" charset="0"/>
              </a:rPr>
              <a:t>, 2</a:t>
            </a:r>
            <a:r>
              <a:rPr lang="en-US" sz="1400" baseline="30000" dirty="0">
                <a:effectLst/>
                <a:ea typeface="Times New Roman" panose="02020603050405020304" pitchFamily="18" charset="0"/>
              </a:rPr>
              <a:t>nd</a:t>
            </a:r>
            <a:r>
              <a:rPr lang="en-US" sz="1400" dirty="0">
                <a:effectLst/>
                <a:ea typeface="Times New Roman" panose="02020603050405020304" pitchFamily="18" charset="0"/>
              </a:rPr>
              <a:t> &amp; 3</a:t>
            </a:r>
            <a:r>
              <a:rPr lang="en-US" sz="1400" baseline="30000" dirty="0">
                <a:effectLst/>
                <a:ea typeface="Times New Roman" panose="02020603050405020304" pitchFamily="18" charset="0"/>
              </a:rPr>
              <a:t>rd</a:t>
            </a:r>
            <a:r>
              <a:rPr lang="en-US" sz="1400" dirty="0">
                <a:effectLst/>
                <a:ea typeface="Times New Roman" panose="02020603050405020304" pitchFamily="18" charset="0"/>
              </a:rPr>
              <a:t> places in each division and for each category. School size is decided according to roster.  Small School is defined as any school with 25 or less student categories (a student in two categories counts as two students) and Large School is any school with 26 or more student categories.  </a:t>
            </a:r>
          </a:p>
          <a:p>
            <a:pPr marL="457200" marR="0">
              <a:spcBef>
                <a:spcPts val="0"/>
              </a:spcBef>
              <a:spcAft>
                <a:spcPts val="0"/>
              </a:spcAft>
            </a:pPr>
            <a:endParaRPr lang="en-US" sz="1400" b="0" dirty="0">
              <a:effectLst/>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b="0" dirty="0">
                <a:effectLst/>
                <a:ea typeface="Times New Roman" panose="02020603050405020304" pitchFamily="18" charset="0"/>
              </a:rPr>
              <a:t>School Size is not defined by racers but by roster at week 4 of the season. </a:t>
            </a:r>
          </a:p>
          <a:p>
            <a:pPr marL="457200" marR="0">
              <a:spcBef>
                <a:spcPts val="0"/>
              </a:spcBef>
              <a:spcAft>
                <a:spcPts val="1200"/>
              </a:spcAft>
            </a:pPr>
            <a:r>
              <a:rPr lang="en-US" sz="1400" b="0" u="sng" dirty="0">
                <a:effectLst/>
                <a:ea typeface="Times New Roman" panose="02020603050405020304" pitchFamily="18" charset="0"/>
              </a:rPr>
              <a:t>Team Trophy Determination</a:t>
            </a:r>
            <a:endParaRPr lang="en-US" sz="1400" b="0" dirty="0">
              <a:effectLst/>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400" b="0" dirty="0">
                <a:effectLst/>
                <a:ea typeface="Times New Roman" panose="02020603050405020304" pitchFamily="18" charset="0"/>
              </a:rPr>
              <a:t>Dotty Clark School Championship</a:t>
            </a:r>
          </a:p>
          <a:p>
            <a:pPr marL="742950" marR="0" lvl="1" indent="-285750">
              <a:spcBef>
                <a:spcPts val="0"/>
              </a:spcBef>
              <a:spcAft>
                <a:spcPts val="600"/>
              </a:spcAft>
              <a:buFont typeface="Courier New" panose="02070309020205020404" pitchFamily="49" charset="0"/>
              <a:buChar char="o"/>
            </a:pPr>
            <a:r>
              <a:rPr lang="en-US" sz="1400" dirty="0">
                <a:effectLst/>
                <a:ea typeface="Times New Roman" panose="02020603050405020304" pitchFamily="18" charset="0"/>
              </a:rPr>
              <a:t>Total points earned at Dotty Clark will determine large and small school winners.</a:t>
            </a:r>
          </a:p>
          <a:p>
            <a:pPr marL="342900" marR="0" lvl="0" indent="-342900">
              <a:spcBef>
                <a:spcPts val="0"/>
              </a:spcBef>
              <a:spcAft>
                <a:spcPts val="0"/>
              </a:spcAft>
              <a:buFont typeface="Wingdings" panose="05000000000000000000" pitchFamily="2" charset="2"/>
              <a:buChar char=""/>
            </a:pPr>
            <a:r>
              <a:rPr lang="en-US" sz="1400" b="0" dirty="0">
                <a:effectLst/>
                <a:ea typeface="Times New Roman" panose="02020603050405020304" pitchFamily="18" charset="0"/>
              </a:rPr>
              <a:t>Bogus Basin School Race Program Champion</a:t>
            </a:r>
          </a:p>
          <a:p>
            <a:pPr marL="742950" marR="0" lvl="1" indent="-285750">
              <a:spcBef>
                <a:spcPts val="0"/>
              </a:spcBef>
              <a:spcAft>
                <a:spcPts val="0"/>
              </a:spcAft>
              <a:buFont typeface="Courier New" panose="02070309020205020404" pitchFamily="49" charset="0"/>
              <a:buChar char="o"/>
            </a:pPr>
            <a:r>
              <a:rPr lang="en-US" sz="1400" dirty="0">
                <a:effectLst/>
                <a:ea typeface="Times New Roman" panose="02020603050405020304" pitchFamily="18" charset="0"/>
              </a:rPr>
              <a:t>The highest average points per race for the entire season:</a:t>
            </a:r>
          </a:p>
          <a:p>
            <a:pPr marL="1143000" marR="0" lvl="2" indent="-228600">
              <a:spcBef>
                <a:spcPts val="0"/>
              </a:spcBef>
              <a:spcAft>
                <a:spcPts val="600"/>
              </a:spcAft>
              <a:buFont typeface="Wingdings" panose="05000000000000000000" pitchFamily="2" charset="2"/>
              <a:buChar char=""/>
            </a:pPr>
            <a:r>
              <a:rPr lang="en-US" sz="1400" dirty="0">
                <a:effectLst/>
                <a:ea typeface="Times New Roman" panose="02020603050405020304" pitchFamily="18" charset="0"/>
              </a:rPr>
              <a:t>Determined by total points for the season earned by all racers in all categories divided by the number of racers in all categories at Dotty Clark.</a:t>
            </a:r>
          </a:p>
          <a:p>
            <a:pPr marL="742950" marR="0" lvl="1" indent="-285750">
              <a:spcBef>
                <a:spcPts val="0"/>
              </a:spcBef>
              <a:spcAft>
                <a:spcPts val="0"/>
              </a:spcAft>
              <a:buFont typeface="Courier New" panose="02070309020205020404" pitchFamily="49" charset="0"/>
              <a:buChar char="o"/>
            </a:pPr>
            <a:r>
              <a:rPr lang="en-US" sz="1400" dirty="0">
                <a:effectLst/>
                <a:ea typeface="Times New Roman" panose="02020603050405020304" pitchFamily="18" charset="0"/>
              </a:rPr>
              <a:t>To be eligible for this award a school must have a minimum of 5 race entries for small school and 15 for large school trophies.</a:t>
            </a:r>
          </a:p>
          <a:p>
            <a:pPr marL="1600200" marR="0" lvl="3" indent="-228600">
              <a:spcBef>
                <a:spcPts val="0"/>
              </a:spcBef>
              <a:spcAft>
                <a:spcPts val="0"/>
              </a:spcAft>
              <a:buFont typeface="Symbol" panose="05050102010706020507" pitchFamily="18" charset="2"/>
              <a:buChar char=""/>
            </a:pPr>
            <a:r>
              <a:rPr lang="en-US" sz="1400" dirty="0">
                <a:effectLst/>
                <a:ea typeface="Times New Roman" panose="02020603050405020304" pitchFamily="18" charset="0"/>
              </a:rPr>
              <a:t>Entries are defined as a category being raced</a:t>
            </a:r>
          </a:p>
          <a:p>
            <a:pPr marL="2057400" marR="0" lvl="4" indent="-228600">
              <a:spcBef>
                <a:spcPts val="0"/>
              </a:spcBef>
              <a:spcAft>
                <a:spcPts val="0"/>
              </a:spcAft>
              <a:buFont typeface="Courier New" panose="02070309020205020404" pitchFamily="49" charset="0"/>
              <a:buChar char="o"/>
            </a:pPr>
            <a:r>
              <a:rPr lang="en-US" sz="1400" dirty="0">
                <a:effectLst/>
                <a:ea typeface="Times New Roman" panose="02020603050405020304" pitchFamily="18" charset="0"/>
              </a:rPr>
              <a:t>Vickie races NOV and Freestyle Expert = 2 entries</a:t>
            </a:r>
          </a:p>
          <a:p>
            <a:pPr marL="2057400" marR="0" lvl="4" indent="-228600">
              <a:spcBef>
                <a:spcPts val="0"/>
              </a:spcBef>
              <a:spcAft>
                <a:spcPts val="0"/>
              </a:spcAft>
              <a:buFont typeface="Courier New" panose="02070309020205020404" pitchFamily="49" charset="0"/>
              <a:buChar char="o"/>
            </a:pPr>
            <a:endParaRPr lang="en-US" sz="1400" dirty="0">
              <a:effectLst/>
              <a:ea typeface="Times New Roman" panose="02020603050405020304" pitchFamily="18" charset="0"/>
            </a:endParaRPr>
          </a:p>
          <a:p>
            <a:pPr marL="1312164" indent="0" algn="ctr">
              <a:spcBef>
                <a:spcPts val="0"/>
              </a:spcBef>
            </a:pPr>
            <a:r>
              <a:rPr lang="en-US" sz="1400" b="0" u="sng" dirty="0">
                <a:ea typeface="Times New Roman" panose="02020603050405020304" pitchFamily="18" charset="0"/>
              </a:rPr>
              <a:t>Race Results will be posted on the website and emailed to all Advisers</a:t>
            </a:r>
            <a:endParaRPr lang="en-US" sz="1400" b="0" u="sng" dirty="0">
              <a:effectLst/>
              <a:ea typeface="Times New Roman" panose="02020603050405020304" pitchFamily="18" charset="0"/>
            </a:endParaRPr>
          </a:p>
          <a:p>
            <a:endParaRPr lang="en-US" sz="1800" dirty="0"/>
          </a:p>
          <a:p>
            <a:pPr>
              <a:buFont typeface="Arial" pitchFamily="34" charset="0"/>
              <a:buChar char="•"/>
            </a:pPr>
            <a:endParaRPr lang="en-US" dirty="0"/>
          </a:p>
        </p:txBody>
      </p:sp>
    </p:spTree>
    <p:extLst>
      <p:ext uri="{BB962C8B-B14F-4D97-AF65-F5344CB8AC3E}">
        <p14:creationId xmlns:p14="http://schemas.microsoft.com/office/powerpoint/2010/main" val="4207006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520940" cy="548640"/>
          </a:xfrm>
        </p:spPr>
        <p:txBody>
          <a:bodyPr/>
          <a:lstStyle/>
          <a:p>
            <a:r>
              <a:rPr lang="en-US" sz="2400" b="1" dirty="0"/>
              <a:t>	The program’s philosophy has 3 goals:</a:t>
            </a:r>
            <a:endParaRPr lang="en-US" sz="2400" dirty="0"/>
          </a:p>
        </p:txBody>
      </p:sp>
      <p:sp>
        <p:nvSpPr>
          <p:cNvPr id="3" name="Content Placeholder 2"/>
          <p:cNvSpPr>
            <a:spLocks noGrp="1"/>
          </p:cNvSpPr>
          <p:nvPr>
            <p:ph idx="1"/>
          </p:nvPr>
        </p:nvSpPr>
        <p:spPr>
          <a:xfrm>
            <a:off x="762000" y="1219200"/>
            <a:ext cx="7520940" cy="3505200"/>
          </a:xfrm>
        </p:spPr>
        <p:txBody>
          <a:bodyPr>
            <a:noAutofit/>
          </a:bodyPr>
          <a:lstStyle/>
          <a:p>
            <a:pPr marL="457200" lvl="0" indent="-457200">
              <a:buFont typeface="+mj-lt"/>
              <a:buAutoNum type="arabicPeriod"/>
            </a:pPr>
            <a:r>
              <a:rPr lang="en-US" sz="2400" b="0" i="1" dirty="0"/>
              <a:t>Provide a safe environment on the slopes in which to participate.</a:t>
            </a:r>
          </a:p>
          <a:p>
            <a:pPr marL="457200" lvl="0" indent="-457200">
              <a:buFont typeface="+mj-lt"/>
              <a:buAutoNum type="arabicPeriod"/>
            </a:pPr>
            <a:r>
              <a:rPr lang="en-US" sz="2400" b="0" i="1" dirty="0"/>
              <a:t>Encourage students to represent and compete for their school in a life sport activity. This provides a venue for many students to represent their school that might not otherwise.      </a:t>
            </a:r>
          </a:p>
          <a:p>
            <a:pPr marL="457200" lvl="0" indent="-457200">
              <a:buFont typeface="+mj-lt"/>
              <a:buAutoNum type="arabicPeriod"/>
            </a:pPr>
            <a:r>
              <a:rPr lang="en-US" sz="2400" b="0" i="1" dirty="0"/>
              <a:t>Provide a level of competition in which the maximum number of students can participate.    </a:t>
            </a:r>
          </a:p>
          <a:p>
            <a:pPr>
              <a:buFont typeface="Arial" panose="020B0604020202020204" pitchFamily="34" charset="0"/>
              <a:buChar char="•"/>
            </a:pPr>
            <a:endParaRPr lang="en-US" sz="2400" b="0" dirty="0"/>
          </a:p>
        </p:txBody>
      </p:sp>
    </p:spTree>
    <p:extLst>
      <p:ext uri="{BB962C8B-B14F-4D97-AF65-F5344CB8AC3E}">
        <p14:creationId xmlns:p14="http://schemas.microsoft.com/office/powerpoint/2010/main" val="3986677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solidFill>
                  <a:srgbClr val="7030A0"/>
                </a:solidFill>
              </a:rPr>
              <a:t>Snow dance Contest and Party</a:t>
            </a:r>
          </a:p>
        </p:txBody>
      </p:sp>
      <p:sp>
        <p:nvSpPr>
          <p:cNvPr id="3" name="Content Placeholder 2"/>
          <p:cNvSpPr>
            <a:spLocks noGrp="1"/>
          </p:cNvSpPr>
          <p:nvPr>
            <p:ph idx="1"/>
          </p:nvPr>
        </p:nvSpPr>
        <p:spPr>
          <a:xfrm>
            <a:off x="609600" y="914400"/>
            <a:ext cx="7734300" cy="4114800"/>
          </a:xfrm>
        </p:spPr>
        <p:txBody>
          <a:bodyPr>
            <a:normAutofit/>
          </a:bodyPr>
          <a:lstStyle/>
          <a:p>
            <a:pPr>
              <a:buFont typeface="Arial" panose="020B0604020202020204" pitchFamily="34" charset="0"/>
              <a:buChar char="•"/>
            </a:pPr>
            <a:r>
              <a:rPr lang="en-US" sz="1800" b="0" dirty="0"/>
              <a:t>When: 10:00 AM January 21st, 2023</a:t>
            </a:r>
          </a:p>
          <a:p>
            <a:pPr>
              <a:buFont typeface="Arial" panose="020B0604020202020204" pitchFamily="34" charset="0"/>
              <a:buChar char="•"/>
            </a:pPr>
            <a:r>
              <a:rPr lang="en-US" sz="1800" b="0" dirty="0"/>
              <a:t>Where: Outside Pioneer Lodge</a:t>
            </a:r>
          </a:p>
          <a:p>
            <a:pPr>
              <a:buFont typeface="Arial" panose="020B0604020202020204" pitchFamily="34" charset="0"/>
              <a:buChar char="•"/>
            </a:pPr>
            <a:r>
              <a:rPr lang="en-US" sz="1800" b="0" dirty="0"/>
              <a:t>What: The school with the best snow dance team will win their school race fee waived for the 2024 Season and receive 5-day passes to use for fundraising. Your Adviser must be part of your snow dance team.</a:t>
            </a:r>
          </a:p>
          <a:p>
            <a:pPr>
              <a:buFont typeface="Arial" panose="020B0604020202020204" pitchFamily="34" charset="0"/>
              <a:buChar char="•"/>
            </a:pPr>
            <a:r>
              <a:rPr lang="en-US" sz="1800" b="0" dirty="0"/>
              <a:t>Best Adviser Snow dance – The Adviser with the best snow dance will have their school fee waived for the 2024 season and win the Adviser or the Year Snow Dance Award</a:t>
            </a:r>
          </a:p>
          <a:p>
            <a:pPr lvl="2">
              <a:buFont typeface="Arial" panose="020B0604020202020204" pitchFamily="34" charset="0"/>
              <a:buChar char="•"/>
            </a:pPr>
            <a:r>
              <a:rPr lang="en-US" sz="1800" dirty="0"/>
              <a:t>Judging for the best Adviser snow dance will be done by crowd noise, so make sure your team is there to support you.</a:t>
            </a:r>
          </a:p>
          <a:p>
            <a:pPr marL="0" indent="0"/>
            <a:endParaRPr lang="en-US" dirty="0"/>
          </a:p>
        </p:txBody>
      </p:sp>
    </p:spTree>
    <p:extLst>
      <p:ext uri="{BB962C8B-B14F-4D97-AF65-F5344CB8AC3E}">
        <p14:creationId xmlns:p14="http://schemas.microsoft.com/office/powerpoint/2010/main" val="1503514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a:solidFill>
                  <a:srgbClr val="00CC00"/>
                </a:solidFill>
              </a:rPr>
              <a:t>ST Luke’s Helmet Decorating Contest</a:t>
            </a:r>
          </a:p>
        </p:txBody>
      </p:sp>
      <p:sp>
        <p:nvSpPr>
          <p:cNvPr id="3" name="Content Placeholder 2"/>
          <p:cNvSpPr>
            <a:spLocks noGrp="1"/>
          </p:cNvSpPr>
          <p:nvPr>
            <p:ph idx="1"/>
          </p:nvPr>
        </p:nvSpPr>
        <p:spPr>
          <a:xfrm>
            <a:off x="609600" y="914400"/>
            <a:ext cx="7734300" cy="4114800"/>
          </a:xfrm>
        </p:spPr>
        <p:txBody>
          <a:bodyPr>
            <a:normAutofit/>
          </a:bodyPr>
          <a:lstStyle/>
          <a:p>
            <a:pPr>
              <a:buFont typeface="Arial" panose="020B0604020202020204" pitchFamily="34" charset="0"/>
              <a:buChar char="•"/>
            </a:pPr>
            <a:r>
              <a:rPr lang="en-US" dirty="0"/>
              <a:t>When: 10:00 AM to 1:00 PM February 11th, 2023 </a:t>
            </a:r>
          </a:p>
          <a:p>
            <a:pPr lvl="3">
              <a:buFont typeface="Arial" panose="020B0604020202020204" pitchFamily="34" charset="0"/>
              <a:buChar char="•"/>
            </a:pPr>
            <a:r>
              <a:rPr lang="en-US" dirty="0"/>
              <a:t>Drop off your helmet between 10 AM and 11:00 AM to be judged for the contest at the event table.</a:t>
            </a:r>
          </a:p>
          <a:p>
            <a:pPr>
              <a:buFont typeface="Arial" panose="020B0604020202020204" pitchFamily="34" charset="0"/>
              <a:buChar char="•"/>
            </a:pPr>
            <a:r>
              <a:rPr lang="en-US" dirty="0"/>
              <a:t>Where: Southside of Pioneer Lodge</a:t>
            </a:r>
          </a:p>
          <a:p>
            <a:pPr>
              <a:buFont typeface="Arial" panose="020B0604020202020204" pitchFamily="34" charset="0"/>
              <a:buChar char="•"/>
            </a:pPr>
            <a:r>
              <a:rPr lang="en-US" dirty="0"/>
              <a:t>What: Decorate a helmet and win prizes for your school</a:t>
            </a:r>
          </a:p>
          <a:p>
            <a:pPr lvl="2">
              <a:buFont typeface="Arial" panose="020B0604020202020204" pitchFamily="34" charset="0"/>
              <a:buChar char="•"/>
            </a:pPr>
            <a:r>
              <a:rPr lang="en-US" dirty="0"/>
              <a:t>Limited supply of helmets available or use your own helmet. </a:t>
            </a:r>
          </a:p>
          <a:p>
            <a:pPr lvl="3">
              <a:buFont typeface="Arial" panose="020B0604020202020204" pitchFamily="34" charset="0"/>
              <a:buChar char="•"/>
            </a:pPr>
            <a:r>
              <a:rPr lang="en-US" dirty="0"/>
              <a:t>Helmet will be available at the Continuing Education Class</a:t>
            </a:r>
          </a:p>
          <a:p>
            <a:pPr lvl="3">
              <a:buFont typeface="Arial" panose="020B0604020202020204" pitchFamily="34" charset="0"/>
              <a:buChar char="•"/>
            </a:pPr>
            <a:r>
              <a:rPr lang="en-US" dirty="0"/>
              <a:t>On the third floor of Pioneer Lodge on race days</a:t>
            </a:r>
          </a:p>
          <a:p>
            <a:pPr lvl="3">
              <a:buFont typeface="Arial" panose="020B0604020202020204" pitchFamily="34" charset="0"/>
              <a:buChar char="•"/>
            </a:pPr>
            <a:r>
              <a:rPr lang="en-US" dirty="0"/>
              <a:t>Contact John Foley 208 870-4488 or johnfoleyski@gmail.com</a:t>
            </a:r>
          </a:p>
          <a:p>
            <a:pPr>
              <a:buFont typeface="Arial" panose="020B0604020202020204" pitchFamily="34" charset="0"/>
              <a:buChar char="•"/>
            </a:pPr>
            <a:r>
              <a:rPr lang="en-US" dirty="0"/>
              <a:t>Prizes: 1</a:t>
            </a:r>
            <a:r>
              <a:rPr lang="en-US" baseline="30000" dirty="0"/>
              <a:t>st</a:t>
            </a:r>
            <a:r>
              <a:rPr lang="en-US" dirty="0"/>
              <a:t> Place $200.00 in </a:t>
            </a:r>
            <a:r>
              <a:rPr lang="en-US" dirty="0" err="1"/>
              <a:t>Wahooz</a:t>
            </a:r>
            <a:r>
              <a:rPr lang="en-US" dirty="0"/>
              <a:t> gift cards.  Last year the winning team received enough gift cards for </a:t>
            </a:r>
            <a:r>
              <a:rPr lang="en-US" dirty="0" err="1"/>
              <a:t>Wahooz</a:t>
            </a:r>
            <a:r>
              <a:rPr lang="en-US" dirty="0"/>
              <a:t> to take their team there for pizza and games.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623507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D2FC9-9D71-4F2F-A1AB-33C5CB8C296E}"/>
              </a:ext>
            </a:extLst>
          </p:cNvPr>
          <p:cNvSpPr>
            <a:spLocks noGrp="1"/>
          </p:cNvSpPr>
          <p:nvPr>
            <p:ph type="title"/>
          </p:nvPr>
        </p:nvSpPr>
        <p:spPr/>
        <p:txBody>
          <a:bodyPr/>
          <a:lstStyle/>
          <a:p>
            <a:pPr algn="ctr"/>
            <a:r>
              <a:rPr lang="en-US" b="1" dirty="0">
                <a:solidFill>
                  <a:srgbClr val="FF0066"/>
                </a:solidFill>
              </a:rPr>
              <a:t>End of season trip</a:t>
            </a:r>
          </a:p>
        </p:txBody>
      </p:sp>
      <p:sp>
        <p:nvSpPr>
          <p:cNvPr id="3" name="Content Placeholder 2">
            <a:extLst>
              <a:ext uri="{FF2B5EF4-FFF2-40B4-BE49-F238E27FC236}">
                <a16:creationId xmlns:a16="http://schemas.microsoft.com/office/drawing/2014/main" id="{E64482F7-BE78-4553-8A33-6D19EDBE2C17}"/>
              </a:ext>
            </a:extLst>
          </p:cNvPr>
          <p:cNvSpPr>
            <a:spLocks noGrp="1"/>
          </p:cNvSpPr>
          <p:nvPr>
            <p:ph idx="1"/>
          </p:nvPr>
        </p:nvSpPr>
        <p:spPr>
          <a:xfrm>
            <a:off x="822960" y="1066800"/>
            <a:ext cx="7863840" cy="3613677"/>
          </a:xfrm>
        </p:spPr>
        <p:txBody>
          <a:bodyPr>
            <a:normAutofit/>
          </a:bodyPr>
          <a:lstStyle/>
          <a:p>
            <a:pPr algn="ctr"/>
            <a:r>
              <a:rPr lang="en-US" sz="2000" dirty="0"/>
              <a:t>There will be an end of season trip that is TBD. It mostly will be 1 or 2 nights. The trip will be funded individually. Chaperones will be needed! Please reach out if you would be interested.</a:t>
            </a:r>
          </a:p>
          <a:p>
            <a:pPr algn="ctr"/>
            <a:endParaRPr lang="en-US" sz="2000" dirty="0"/>
          </a:p>
          <a:p>
            <a:pPr algn="ctr"/>
            <a:endParaRPr lang="en-US" sz="2000" dirty="0"/>
          </a:p>
          <a:p>
            <a:pPr algn="ctr"/>
            <a:endParaRPr lang="en-US" sz="2000" dirty="0"/>
          </a:p>
        </p:txBody>
      </p:sp>
      <p:pic>
        <p:nvPicPr>
          <p:cNvPr id="4" name="Picture 3">
            <a:extLst>
              <a:ext uri="{FF2B5EF4-FFF2-40B4-BE49-F238E27FC236}">
                <a16:creationId xmlns:a16="http://schemas.microsoft.com/office/drawing/2014/main" id="{F40A8AFE-20A7-4D35-B751-A8808FE0AA92}"/>
              </a:ext>
            </a:extLst>
          </p:cNvPr>
          <p:cNvPicPr>
            <a:picLocks noChangeAspect="1"/>
          </p:cNvPicPr>
          <p:nvPr/>
        </p:nvPicPr>
        <p:blipFill>
          <a:blip r:embed="rId2"/>
          <a:stretch>
            <a:fillRect/>
          </a:stretch>
        </p:blipFill>
        <p:spPr>
          <a:xfrm>
            <a:off x="3677149" y="2438400"/>
            <a:ext cx="2155461" cy="1295400"/>
          </a:xfrm>
          <a:prstGeom prst="rect">
            <a:avLst/>
          </a:prstGeom>
        </p:spPr>
      </p:pic>
    </p:spTree>
    <p:extLst>
      <p:ext uri="{BB962C8B-B14F-4D97-AF65-F5344CB8AC3E}">
        <p14:creationId xmlns:p14="http://schemas.microsoft.com/office/powerpoint/2010/main" val="321027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40080"/>
            <a:ext cx="7520940" cy="548640"/>
          </a:xfrm>
        </p:spPr>
        <p:txBody>
          <a:bodyPr/>
          <a:lstStyle/>
          <a:p>
            <a:pPr algn="ctr"/>
            <a:r>
              <a:rPr lang="en-US" sz="2000" b="1" dirty="0"/>
              <a:t>2023 Bogus Basin school race program contact list</a:t>
            </a:r>
          </a:p>
        </p:txBody>
      </p:sp>
      <p:sp>
        <p:nvSpPr>
          <p:cNvPr id="3" name="Content Placeholder 2"/>
          <p:cNvSpPr>
            <a:spLocks noGrp="1"/>
          </p:cNvSpPr>
          <p:nvPr>
            <p:ph idx="1"/>
          </p:nvPr>
        </p:nvSpPr>
        <p:spPr>
          <a:xfrm>
            <a:off x="822960" y="914400"/>
            <a:ext cx="7520940" cy="3766077"/>
          </a:xfrm>
        </p:spPr>
        <p:txBody>
          <a:bodyPr>
            <a:normAutofit lnSpcReduction="10000"/>
          </a:bodyPr>
          <a:lstStyle/>
          <a:p>
            <a:pPr lvl="0">
              <a:buFont typeface="Arial" pitchFamily="34" charset="0"/>
              <a:buChar char="•"/>
            </a:pPr>
            <a:endParaRPr lang="en-US" sz="2000" b="0" dirty="0"/>
          </a:p>
          <a:p>
            <a:pPr marL="0" lvl="0" indent="0"/>
            <a:r>
              <a:rPr lang="en-US" sz="2000" dirty="0"/>
              <a:t>Head advisor</a:t>
            </a:r>
            <a:r>
              <a:rPr lang="en-US" sz="2000" b="0" dirty="0"/>
              <a:t>: Hannah Buchhauser </a:t>
            </a:r>
            <a:r>
              <a:rPr lang="en-US" sz="2000" b="0" dirty="0">
                <a:hlinkClick r:id="rId2"/>
              </a:rPr>
              <a:t>hbuchhauser@bk.org</a:t>
            </a:r>
            <a:endParaRPr lang="en-US" sz="2000" b="0" dirty="0"/>
          </a:p>
          <a:p>
            <a:pPr marL="0" lvl="0" indent="0"/>
            <a:r>
              <a:rPr lang="en-US" sz="2000" dirty="0"/>
              <a:t>Co advisor</a:t>
            </a:r>
            <a:r>
              <a:rPr lang="en-US" sz="2000" b="0" dirty="0"/>
              <a:t>: Billy Buchhauser</a:t>
            </a:r>
          </a:p>
          <a:p>
            <a:pPr marL="0" lvl="0" indent="0"/>
            <a:r>
              <a:rPr lang="en-US" sz="2000" dirty="0"/>
              <a:t>Co advisor</a:t>
            </a:r>
            <a:r>
              <a:rPr lang="en-US" sz="2000" b="0" dirty="0"/>
              <a:t>: Brian </a:t>
            </a:r>
            <a:r>
              <a:rPr lang="en-US" sz="2000" b="0" dirty="0" err="1"/>
              <a:t>Bockenstette</a:t>
            </a:r>
            <a:endParaRPr lang="en-US" sz="2000" b="0" dirty="0"/>
          </a:p>
          <a:p>
            <a:pPr marL="0" lvl="0" indent="0"/>
            <a:endParaRPr lang="en-US" sz="2000" b="0" dirty="0"/>
          </a:p>
          <a:p>
            <a:pPr marL="0" lvl="0" indent="0"/>
            <a:r>
              <a:rPr lang="en-US" sz="2000" dirty="0"/>
              <a:t>Race Coordinator Bogus Basin Mountain Recreation</a:t>
            </a:r>
            <a:r>
              <a:rPr lang="en-US" sz="2000" b="0" dirty="0"/>
              <a:t>: John Foley </a:t>
            </a:r>
            <a:r>
              <a:rPr lang="en-US" sz="2000" b="0" u="sng" dirty="0">
                <a:hlinkClick r:id="rId3"/>
              </a:rPr>
              <a:t>johnfoleyski@gmail.com</a:t>
            </a:r>
            <a:endParaRPr lang="en-US" b="1" dirty="0"/>
          </a:p>
          <a:p>
            <a:pPr lvl="1">
              <a:buFont typeface="Arial" pitchFamily="34" charset="0"/>
              <a:buChar char="•"/>
            </a:pPr>
            <a:endParaRPr lang="en-US" sz="1800" dirty="0"/>
          </a:p>
          <a:p>
            <a:pPr marL="0" lvl="0" indent="0"/>
            <a:endParaRPr lang="en-US" sz="1800" dirty="0"/>
          </a:p>
          <a:p>
            <a:pPr marL="0" lvl="0" indent="0"/>
            <a:r>
              <a:rPr lang="en-US" sz="1800" dirty="0"/>
              <a:t>                  </a:t>
            </a:r>
          </a:p>
          <a:p>
            <a:pPr marL="0" lvl="0" indent="0"/>
            <a:endParaRPr lang="en-US" sz="1800" dirty="0"/>
          </a:p>
          <a:p>
            <a:pPr marL="0" lvl="1" indent="0">
              <a:buNone/>
            </a:pPr>
            <a:endParaRPr lang="en-US" sz="1800" dirty="0"/>
          </a:p>
          <a:p>
            <a:endParaRPr lang="en-US" sz="2400" b="0" dirty="0"/>
          </a:p>
        </p:txBody>
      </p:sp>
    </p:spTree>
    <p:extLst>
      <p:ext uri="{BB962C8B-B14F-4D97-AF65-F5344CB8AC3E}">
        <p14:creationId xmlns:p14="http://schemas.microsoft.com/office/powerpoint/2010/main" val="135443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3C5A6-4B92-4984-9BFD-A7061B7B1CAF}"/>
              </a:ext>
            </a:extLst>
          </p:cNvPr>
          <p:cNvSpPr>
            <a:spLocks noGrp="1"/>
          </p:cNvSpPr>
          <p:nvPr>
            <p:ph type="title"/>
          </p:nvPr>
        </p:nvSpPr>
        <p:spPr>
          <a:xfrm>
            <a:off x="492758" y="152400"/>
            <a:ext cx="8686802" cy="1371600"/>
          </a:xfrm>
        </p:spPr>
        <p:txBody>
          <a:bodyPr/>
          <a:lstStyle/>
          <a:p>
            <a:r>
              <a:rPr lang="en-US" sz="2200" dirty="0">
                <a:latin typeface="+mn-lt"/>
              </a:rPr>
              <a:t>                             </a:t>
            </a:r>
            <a:r>
              <a:rPr lang="en-US" sz="2200" dirty="0">
                <a:highlight>
                  <a:srgbClr val="FFFF00"/>
                </a:highlight>
                <a:latin typeface="+mn-lt"/>
              </a:rPr>
              <a:t>Steps to get signed up by Dec 2nd</a:t>
            </a:r>
            <a:br>
              <a:rPr lang="en-US" sz="2200" dirty="0">
                <a:latin typeface="+mn-lt"/>
              </a:rPr>
            </a:br>
            <a:r>
              <a:rPr lang="en-US" sz="2200" b="1" dirty="0">
                <a:latin typeface="+mn-lt"/>
              </a:rPr>
              <a:t>1) BK Sign up google form               2) Bogus basin sign up</a:t>
            </a:r>
            <a:br>
              <a:rPr lang="en-US" sz="2200" b="1" dirty="0">
                <a:latin typeface="+mn-lt"/>
              </a:rPr>
            </a:br>
            <a:endParaRPr lang="en-US" sz="2200" b="1" dirty="0">
              <a:latin typeface="+mn-lt"/>
            </a:endParaRPr>
          </a:p>
        </p:txBody>
      </p:sp>
      <p:pic>
        <p:nvPicPr>
          <p:cNvPr id="5" name="Content Placeholder 4">
            <a:extLst>
              <a:ext uri="{FF2B5EF4-FFF2-40B4-BE49-F238E27FC236}">
                <a16:creationId xmlns:a16="http://schemas.microsoft.com/office/drawing/2014/main" id="{D171755E-013C-44E7-AFBF-2BC15C01A76C}"/>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0" y="1214663"/>
            <a:ext cx="3579812" cy="3579812"/>
          </a:xfrm>
        </p:spPr>
      </p:pic>
      <p:sp>
        <p:nvSpPr>
          <p:cNvPr id="3" name="TextBox 2">
            <a:extLst>
              <a:ext uri="{FF2B5EF4-FFF2-40B4-BE49-F238E27FC236}">
                <a16:creationId xmlns:a16="http://schemas.microsoft.com/office/drawing/2014/main" id="{2698C120-CEE9-49DA-8B12-64D524215A7C}"/>
              </a:ext>
            </a:extLst>
          </p:cNvPr>
          <p:cNvSpPr txBox="1"/>
          <p:nvPr/>
        </p:nvSpPr>
        <p:spPr>
          <a:xfrm>
            <a:off x="4741231" y="1023258"/>
            <a:ext cx="4174170" cy="3962623"/>
          </a:xfrm>
          <a:prstGeom prst="rect">
            <a:avLst/>
          </a:prstGeom>
          <a:noFill/>
        </p:spPr>
        <p:txBody>
          <a:bodyPr wrap="square" rtlCol="0">
            <a:spAutoFit/>
          </a:bodyPr>
          <a:lstStyle/>
          <a:p>
            <a:pPr lvl="0" algn="ctr">
              <a:spcBef>
                <a:spcPts val="800"/>
              </a:spcBef>
            </a:pPr>
            <a:r>
              <a:rPr lang="en-US" i="1" u="sng" dirty="0">
                <a:solidFill>
                  <a:srgbClr val="000000"/>
                </a:solidFill>
              </a:rPr>
              <a:t>Go to the Bogus Basin website</a:t>
            </a:r>
          </a:p>
          <a:p>
            <a:pPr marL="402336" lvl="2" indent="-164592">
              <a:spcBef>
                <a:spcPts val="300"/>
              </a:spcBef>
              <a:buClr>
                <a:srgbClr val="F96A1B"/>
              </a:buClr>
              <a:buFont typeface="Wingdings" pitchFamily="2" charset="2"/>
              <a:buChar char="§"/>
            </a:pPr>
            <a:r>
              <a:rPr lang="en-US" i="1" dirty="0">
                <a:solidFill>
                  <a:srgbClr val="000000"/>
                </a:solidFill>
              </a:rPr>
              <a:t>Go to: </a:t>
            </a:r>
            <a:r>
              <a:rPr lang="en-US" b="1" dirty="0">
                <a:solidFill>
                  <a:srgbClr val="000000"/>
                </a:solidFill>
              </a:rPr>
              <a:t>Your Mountain</a:t>
            </a:r>
          </a:p>
          <a:p>
            <a:pPr marL="402336" lvl="2" indent="-164592">
              <a:spcBef>
                <a:spcPts val="300"/>
              </a:spcBef>
              <a:buClr>
                <a:srgbClr val="F96A1B"/>
              </a:buClr>
              <a:buFont typeface="Wingdings" pitchFamily="2" charset="2"/>
              <a:buChar char="§"/>
            </a:pPr>
            <a:r>
              <a:rPr lang="en-US" i="1" dirty="0">
                <a:solidFill>
                  <a:srgbClr val="000000"/>
                </a:solidFill>
              </a:rPr>
              <a:t>Go to: </a:t>
            </a:r>
            <a:r>
              <a:rPr lang="en-US" b="1" dirty="0">
                <a:solidFill>
                  <a:srgbClr val="000000"/>
                </a:solidFill>
              </a:rPr>
              <a:t>About Bogus</a:t>
            </a:r>
          </a:p>
          <a:p>
            <a:pPr marL="402336" lvl="2" indent="-164592">
              <a:spcBef>
                <a:spcPts val="300"/>
              </a:spcBef>
              <a:buClr>
                <a:srgbClr val="F96A1B"/>
              </a:buClr>
              <a:buFont typeface="Wingdings" pitchFamily="2" charset="2"/>
              <a:buChar char="§"/>
            </a:pPr>
            <a:r>
              <a:rPr lang="en-US" i="1" dirty="0">
                <a:solidFill>
                  <a:srgbClr val="000000"/>
                </a:solidFill>
              </a:rPr>
              <a:t>Go to: </a:t>
            </a:r>
            <a:r>
              <a:rPr lang="en-US" b="1" dirty="0">
                <a:solidFill>
                  <a:srgbClr val="000000"/>
                </a:solidFill>
              </a:rPr>
              <a:t>Competitive Education</a:t>
            </a:r>
          </a:p>
          <a:p>
            <a:pPr marL="402336" lvl="2" indent="-164592">
              <a:spcBef>
                <a:spcPts val="300"/>
              </a:spcBef>
              <a:buClr>
                <a:srgbClr val="F96A1B"/>
              </a:buClr>
              <a:buFont typeface="Wingdings" pitchFamily="2" charset="2"/>
              <a:buChar char="§"/>
            </a:pPr>
            <a:r>
              <a:rPr lang="en-US" i="1" dirty="0">
                <a:solidFill>
                  <a:srgbClr val="000000"/>
                </a:solidFill>
              </a:rPr>
              <a:t>Go to</a:t>
            </a:r>
            <a:r>
              <a:rPr lang="en-US" b="1" dirty="0">
                <a:solidFill>
                  <a:srgbClr val="000000"/>
                </a:solidFill>
              </a:rPr>
              <a:t>: Bogus Basin School Race Program</a:t>
            </a:r>
          </a:p>
          <a:p>
            <a:pPr marL="402336" lvl="2" indent="-164592">
              <a:spcBef>
                <a:spcPts val="300"/>
              </a:spcBef>
              <a:buClr>
                <a:srgbClr val="F96A1B"/>
              </a:buClr>
              <a:buFont typeface="Wingdings" pitchFamily="2" charset="2"/>
              <a:buChar char="§"/>
            </a:pPr>
            <a:r>
              <a:rPr lang="en-US" b="1" dirty="0">
                <a:solidFill>
                  <a:srgbClr val="000000"/>
                </a:solidFill>
              </a:rPr>
              <a:t>Scroll down to Middle School or High School Registration </a:t>
            </a:r>
          </a:p>
          <a:p>
            <a:pPr marL="402336" lvl="2" indent="-164592">
              <a:spcBef>
                <a:spcPts val="300"/>
              </a:spcBef>
              <a:buClr>
                <a:srgbClr val="F96A1B"/>
              </a:buClr>
              <a:buFont typeface="Wingdings" pitchFamily="2" charset="2"/>
              <a:buChar char="§"/>
            </a:pPr>
            <a:r>
              <a:rPr lang="en-US" i="1" dirty="0">
                <a:solidFill>
                  <a:srgbClr val="000000"/>
                </a:solidFill>
              </a:rPr>
              <a:t>You must respond to each question to move on</a:t>
            </a:r>
          </a:p>
          <a:p>
            <a:pPr marL="402336" lvl="2" indent="-164592">
              <a:spcBef>
                <a:spcPts val="300"/>
              </a:spcBef>
              <a:buClr>
                <a:srgbClr val="F96A1B"/>
              </a:buClr>
              <a:buFont typeface="Wingdings" pitchFamily="2" charset="2"/>
              <a:buChar char="§"/>
            </a:pPr>
            <a:r>
              <a:rPr lang="en-US" i="1" dirty="0">
                <a:solidFill>
                  <a:srgbClr val="000000"/>
                </a:solidFill>
              </a:rPr>
              <a:t>Parents must fill out the registration unless the student is 18 years of age or older.</a:t>
            </a:r>
          </a:p>
        </p:txBody>
      </p:sp>
    </p:spTree>
    <p:extLst>
      <p:ext uri="{BB962C8B-B14F-4D97-AF65-F5344CB8AC3E}">
        <p14:creationId xmlns:p14="http://schemas.microsoft.com/office/powerpoint/2010/main" val="1213606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903A-DC8B-47A5-916E-E214953E02D3}"/>
              </a:ext>
            </a:extLst>
          </p:cNvPr>
          <p:cNvSpPr>
            <a:spLocks noGrp="1"/>
          </p:cNvSpPr>
          <p:nvPr>
            <p:ph type="title"/>
          </p:nvPr>
        </p:nvSpPr>
        <p:spPr/>
        <p:txBody>
          <a:bodyPr/>
          <a:lstStyle/>
          <a:p>
            <a:pPr algn="ctr"/>
            <a:r>
              <a:rPr lang="en-US" dirty="0"/>
              <a:t>3) Bk Health exam &amp; consent form</a:t>
            </a:r>
          </a:p>
        </p:txBody>
      </p:sp>
      <p:sp>
        <p:nvSpPr>
          <p:cNvPr id="3" name="Content Placeholder 2">
            <a:extLst>
              <a:ext uri="{FF2B5EF4-FFF2-40B4-BE49-F238E27FC236}">
                <a16:creationId xmlns:a16="http://schemas.microsoft.com/office/drawing/2014/main" id="{4EB0960F-53D2-43E9-90AC-B45E2AF990EF}"/>
              </a:ext>
            </a:extLst>
          </p:cNvPr>
          <p:cNvSpPr>
            <a:spLocks noGrp="1"/>
          </p:cNvSpPr>
          <p:nvPr>
            <p:ph idx="1"/>
          </p:nvPr>
        </p:nvSpPr>
        <p:spPr/>
        <p:txBody>
          <a:bodyPr>
            <a:normAutofit/>
          </a:bodyPr>
          <a:lstStyle/>
          <a:p>
            <a:pPr algn="ctr"/>
            <a:r>
              <a:rPr lang="en-US" sz="3200" b="0" dirty="0"/>
              <a:t>Form needs to be printed, filled out, and turned into Mrs. B in order to participate by Dec 2</a:t>
            </a:r>
            <a:r>
              <a:rPr lang="en-US" sz="3200" b="0" baseline="30000" dirty="0"/>
              <a:t>nd.</a:t>
            </a:r>
          </a:p>
          <a:p>
            <a:pPr algn="ctr"/>
            <a:endParaRPr lang="en-US" sz="3200" b="0" baseline="30000" dirty="0"/>
          </a:p>
          <a:p>
            <a:pPr algn="ctr"/>
            <a:r>
              <a:rPr lang="en-US" sz="3200" b="0" dirty="0">
                <a:hlinkClick r:id="rId2"/>
              </a:rPr>
              <a:t>https://www.bkathletics.org/forms</a:t>
            </a:r>
            <a:r>
              <a:rPr lang="en-US" sz="3200" b="0" dirty="0"/>
              <a:t> </a:t>
            </a:r>
          </a:p>
        </p:txBody>
      </p:sp>
    </p:spTree>
    <p:extLst>
      <p:ext uri="{BB962C8B-B14F-4D97-AF65-F5344CB8AC3E}">
        <p14:creationId xmlns:p14="http://schemas.microsoft.com/office/powerpoint/2010/main" val="175985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1A4D9-6BC2-438C-AFD1-BD73B3A935BD}"/>
              </a:ext>
            </a:extLst>
          </p:cNvPr>
          <p:cNvSpPr>
            <a:spLocks noGrp="1"/>
          </p:cNvSpPr>
          <p:nvPr>
            <p:ph type="title"/>
          </p:nvPr>
        </p:nvSpPr>
        <p:spPr>
          <a:xfrm>
            <a:off x="558165" y="457200"/>
            <a:ext cx="8332470" cy="624840"/>
          </a:xfrm>
        </p:spPr>
        <p:txBody>
          <a:bodyPr/>
          <a:lstStyle/>
          <a:p>
            <a:pPr algn="ctr"/>
            <a:r>
              <a:rPr lang="en-US" dirty="0"/>
              <a:t> Parents and students: Join remind to keep up with communication all season!</a:t>
            </a:r>
          </a:p>
        </p:txBody>
      </p:sp>
      <p:sp>
        <p:nvSpPr>
          <p:cNvPr id="3" name="Content Placeholder 2">
            <a:extLst>
              <a:ext uri="{FF2B5EF4-FFF2-40B4-BE49-F238E27FC236}">
                <a16:creationId xmlns:a16="http://schemas.microsoft.com/office/drawing/2014/main" id="{E98D479A-C617-48A8-AC07-B28DF6B23D85}"/>
              </a:ext>
            </a:extLst>
          </p:cNvPr>
          <p:cNvSpPr>
            <a:spLocks noGrp="1"/>
          </p:cNvSpPr>
          <p:nvPr>
            <p:ph idx="1"/>
          </p:nvPr>
        </p:nvSpPr>
        <p:spPr>
          <a:xfrm>
            <a:off x="304801" y="1447800"/>
            <a:ext cx="8585834" cy="3579849"/>
          </a:xfrm>
        </p:spPr>
        <p:txBody>
          <a:bodyPr>
            <a:normAutofit fontScale="92500" lnSpcReduction="10000"/>
          </a:bodyPr>
          <a:lstStyle/>
          <a:p>
            <a:r>
              <a:rPr lang="en-US" sz="2800" dirty="0">
                <a:solidFill>
                  <a:srgbClr val="0070C0"/>
                </a:solidFill>
              </a:rPr>
              <a:t>Smartphone App</a:t>
            </a:r>
            <a:r>
              <a:rPr lang="en-US" sz="2800" dirty="0"/>
              <a:t>: </a:t>
            </a:r>
            <a:r>
              <a:rPr lang="en-US" sz="2800" b="0" dirty="0"/>
              <a:t>Go to rmd.at/8d8dh8a and follow instructions to download the app.</a:t>
            </a:r>
          </a:p>
          <a:p>
            <a:pPr algn="ctr"/>
            <a:r>
              <a:rPr lang="en-US" sz="2800" b="0" i="1" dirty="0"/>
              <a:t>Or</a:t>
            </a:r>
          </a:p>
          <a:p>
            <a:r>
              <a:rPr lang="en-US" sz="2800" dirty="0">
                <a:solidFill>
                  <a:srgbClr val="7030A0"/>
                </a:solidFill>
              </a:rPr>
              <a:t>Text option</a:t>
            </a:r>
            <a:r>
              <a:rPr lang="en-US" sz="2800" dirty="0"/>
              <a:t>: </a:t>
            </a:r>
            <a:r>
              <a:rPr lang="en-US" sz="2800" b="0" dirty="0"/>
              <a:t>Text @8d8dh8a to 81010 </a:t>
            </a:r>
          </a:p>
          <a:p>
            <a:endParaRPr lang="en-US" sz="2800" dirty="0"/>
          </a:p>
          <a:p>
            <a:pPr algn="ctr"/>
            <a:r>
              <a:rPr lang="en-US" sz="2800" dirty="0">
                <a:solidFill>
                  <a:srgbClr val="FF0000"/>
                </a:solidFill>
              </a:rPr>
              <a:t>Team Page</a:t>
            </a:r>
            <a:r>
              <a:rPr lang="en-US" sz="2800" dirty="0"/>
              <a:t> </a:t>
            </a:r>
            <a:r>
              <a:rPr lang="en-US" sz="2800" dirty="0">
                <a:hlinkClick r:id="rId2"/>
              </a:rPr>
              <a:t>https://www.bkathletics.org/page/show/7518216?subseason=851174&amp;tab=content</a:t>
            </a:r>
            <a:r>
              <a:rPr lang="en-US" sz="2800" dirty="0"/>
              <a:t> </a:t>
            </a:r>
          </a:p>
        </p:txBody>
      </p:sp>
    </p:spTree>
    <p:extLst>
      <p:ext uri="{BB962C8B-B14F-4D97-AF65-F5344CB8AC3E}">
        <p14:creationId xmlns:p14="http://schemas.microsoft.com/office/powerpoint/2010/main" val="3177590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25C24-DC21-4B87-BC39-C30FBFC95942}"/>
              </a:ext>
            </a:extLst>
          </p:cNvPr>
          <p:cNvSpPr>
            <a:spLocks noGrp="1"/>
          </p:cNvSpPr>
          <p:nvPr>
            <p:ph type="title"/>
          </p:nvPr>
        </p:nvSpPr>
        <p:spPr>
          <a:xfrm>
            <a:off x="822960" y="228600"/>
            <a:ext cx="7520940" cy="548640"/>
          </a:xfrm>
        </p:spPr>
        <p:txBody>
          <a:bodyPr/>
          <a:lstStyle/>
          <a:p>
            <a:pPr algn="ctr"/>
            <a:r>
              <a:rPr lang="en-US" dirty="0">
                <a:highlight>
                  <a:srgbClr val="00FF00"/>
                </a:highlight>
              </a:rPr>
              <a:t>Participants info</a:t>
            </a:r>
          </a:p>
        </p:txBody>
      </p:sp>
      <p:sp>
        <p:nvSpPr>
          <p:cNvPr id="3" name="Content Placeholder 2">
            <a:extLst>
              <a:ext uri="{FF2B5EF4-FFF2-40B4-BE49-F238E27FC236}">
                <a16:creationId xmlns:a16="http://schemas.microsoft.com/office/drawing/2014/main" id="{706766CF-DFF7-41EB-94CA-22D2334C274F}"/>
              </a:ext>
            </a:extLst>
          </p:cNvPr>
          <p:cNvSpPr>
            <a:spLocks noGrp="1"/>
          </p:cNvSpPr>
          <p:nvPr>
            <p:ph idx="1"/>
          </p:nvPr>
        </p:nvSpPr>
        <p:spPr>
          <a:xfrm>
            <a:off x="609600" y="914400"/>
            <a:ext cx="8305800" cy="4038600"/>
          </a:xfrm>
        </p:spPr>
        <p:txBody>
          <a:bodyPr>
            <a:normAutofit/>
          </a:bodyPr>
          <a:lstStyle/>
          <a:p>
            <a:pPr marL="0" indent="0"/>
            <a:r>
              <a:rPr lang="en-US" sz="1700" dirty="0"/>
              <a:t>Fee: </a:t>
            </a:r>
            <a:r>
              <a:rPr lang="en-US" sz="1700" b="0" dirty="0"/>
              <a:t>The season club fee will be $25. This does not include gear this year. Bring cash or check made to BK to Mrs. Buchhauser by December 1</a:t>
            </a:r>
            <a:r>
              <a:rPr lang="en-US" sz="1700" b="0" baseline="30000" dirty="0"/>
              <a:t>st</a:t>
            </a:r>
            <a:r>
              <a:rPr lang="en-US" sz="1700" b="0" dirty="0"/>
              <a:t>. </a:t>
            </a:r>
          </a:p>
          <a:p>
            <a:pPr marL="0" indent="0"/>
            <a:r>
              <a:rPr lang="en-US" sz="1700" dirty="0"/>
              <a:t>Gear: </a:t>
            </a:r>
            <a:r>
              <a:rPr lang="en-US" sz="1700" b="0" dirty="0"/>
              <a:t>Gear will be available for individual purchase through the following link. Only open until Nov 20</a:t>
            </a:r>
            <a:r>
              <a:rPr lang="en-US" sz="1700" b="0" baseline="30000" dirty="0"/>
              <a:t>th</a:t>
            </a:r>
            <a:r>
              <a:rPr lang="en-US" sz="1700" b="0" dirty="0"/>
              <a:t>.  </a:t>
            </a:r>
            <a:r>
              <a:rPr lang="en-US" sz="1700" b="0" u="sng" dirty="0"/>
              <a:t>https://bsnteamsports.com/shop/BKski22</a:t>
            </a:r>
          </a:p>
          <a:p>
            <a:pPr marL="0" indent="0"/>
            <a:r>
              <a:rPr lang="en-US" sz="1700" dirty="0"/>
              <a:t>Lettering: </a:t>
            </a:r>
            <a:r>
              <a:rPr lang="en-US" sz="1700" b="0" dirty="0"/>
              <a:t>Students must race in all 6 races plus Dotty Clark if applicable, to receive letter. In addition students must make all team masses except for 1 acceptation</a:t>
            </a:r>
            <a:r>
              <a:rPr lang="en-US" sz="1700" dirty="0"/>
              <a:t>. </a:t>
            </a:r>
          </a:p>
          <a:p>
            <a:pPr marL="0" indent="0"/>
            <a:r>
              <a:rPr lang="en-US" sz="1700" dirty="0"/>
              <a:t>Mass: </a:t>
            </a:r>
            <a:r>
              <a:rPr lang="en-US" sz="1700" b="0" dirty="0"/>
              <a:t>Team mass will start the first Monday after our first race, 1/16/23. </a:t>
            </a:r>
          </a:p>
          <a:p>
            <a:pPr marL="0" indent="0"/>
            <a:r>
              <a:rPr lang="en-US" sz="1700" dirty="0"/>
              <a:t>Qualifying for Dotty Clark: </a:t>
            </a:r>
            <a:r>
              <a:rPr lang="en-US" sz="1700" b="0" i="1" dirty="0"/>
              <a:t>A racer needs three races in a discipline to qualify for Dotty Clark. Ex: Nate races Ski Novice one time and two times in Ski Intermediate – he qualifies for Dotty Clark. We will use the last level Nate skis in to determine his race level for Dotty Clark, unless the Adviser notifies us differently </a:t>
            </a:r>
          </a:p>
          <a:p>
            <a:pPr marL="0" indent="0"/>
            <a:r>
              <a:rPr lang="en-US" sz="1700" i="1" dirty="0"/>
              <a:t>Travel</a:t>
            </a:r>
            <a:r>
              <a:rPr lang="en-US" sz="1700" b="0" i="1" dirty="0"/>
              <a:t>: </a:t>
            </a:r>
            <a:r>
              <a:rPr lang="en-US" sz="1700" b="0" dirty="0"/>
              <a:t>students are responsible for getting themselves up and back from the mountain. There will be a bus only for Dotty Clark and end of season trip.</a:t>
            </a:r>
          </a:p>
          <a:p>
            <a:pPr marL="0" indent="0"/>
            <a:endParaRPr lang="en-US" b="0"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1120639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27270-7D80-46FD-813C-DA77A6BB1001}"/>
              </a:ext>
            </a:extLst>
          </p:cNvPr>
          <p:cNvSpPr>
            <a:spLocks noGrp="1"/>
          </p:cNvSpPr>
          <p:nvPr>
            <p:ph type="title"/>
          </p:nvPr>
        </p:nvSpPr>
        <p:spPr/>
        <p:txBody>
          <a:bodyPr/>
          <a:lstStyle/>
          <a:p>
            <a:pPr algn="ctr"/>
            <a:r>
              <a:rPr lang="en-US" dirty="0">
                <a:highlight>
                  <a:srgbClr val="00FF00"/>
                </a:highlight>
              </a:rPr>
              <a:t>Participants info cont.</a:t>
            </a:r>
          </a:p>
        </p:txBody>
      </p:sp>
      <p:sp>
        <p:nvSpPr>
          <p:cNvPr id="3" name="Content Placeholder 2">
            <a:extLst>
              <a:ext uri="{FF2B5EF4-FFF2-40B4-BE49-F238E27FC236}">
                <a16:creationId xmlns:a16="http://schemas.microsoft.com/office/drawing/2014/main" id="{FFE7484C-2412-49F6-90E0-12E352CA1386}"/>
              </a:ext>
            </a:extLst>
          </p:cNvPr>
          <p:cNvSpPr>
            <a:spLocks noGrp="1"/>
          </p:cNvSpPr>
          <p:nvPr>
            <p:ph idx="1"/>
          </p:nvPr>
        </p:nvSpPr>
        <p:spPr>
          <a:xfrm>
            <a:off x="822960" y="1100628"/>
            <a:ext cx="8016240" cy="4080972"/>
          </a:xfrm>
        </p:spPr>
        <p:txBody>
          <a:bodyPr>
            <a:normAutofit fontScale="70000" lnSpcReduction="20000"/>
          </a:bodyPr>
          <a:lstStyle/>
          <a:p>
            <a:pPr lvl="0">
              <a:buFont typeface="Arial" panose="020B0604020202020204" pitchFamily="34" charset="0"/>
              <a:buChar char="•"/>
            </a:pPr>
            <a:r>
              <a:rPr lang="en-US" sz="2600" b="0" dirty="0"/>
              <a:t>After December 2nd, a registered student should let their Adviser know if they want to make a change, add a discipline or if a mistake was made while registering.</a:t>
            </a:r>
            <a:r>
              <a:rPr lang="en-US" sz="2600" b="0" baseline="30000" dirty="0"/>
              <a:t>       </a:t>
            </a:r>
            <a:endParaRPr lang="en-US" sz="2600" b="0" dirty="0"/>
          </a:p>
          <a:p>
            <a:pPr lvl="0">
              <a:buFont typeface="Arial" panose="020B0604020202020204" pitchFamily="34" charset="0"/>
              <a:buChar char="•"/>
            </a:pPr>
            <a:r>
              <a:rPr lang="en-US" sz="2600" b="0" dirty="0"/>
              <a:t>If a racer wants to add a discipline or change a skill level/category contact your school Adviser by 12:00 PM on the Wednesday before their race.</a:t>
            </a:r>
          </a:p>
          <a:p>
            <a:pPr>
              <a:buFont typeface="Arial" panose="020B0604020202020204" pitchFamily="34" charset="0"/>
              <a:buChar char="•"/>
            </a:pPr>
            <a:r>
              <a:rPr lang="en-US" sz="2600" b="0" dirty="0"/>
              <a:t>New Student registration After December 2nd must be completed by Wednesday, 10:00 pm before that Saturday’s race. (For example, Mikaela Shiffrin wants to race January 21st, 2023, and submits her registration at 9:59 PM Wednesday, January 18th, 2023.  She is good to go!)</a:t>
            </a:r>
          </a:p>
          <a:p>
            <a:pPr>
              <a:buFont typeface="Arial" panose="020B0604020202020204" pitchFamily="34" charset="0"/>
              <a:buChar char="•"/>
            </a:pPr>
            <a:r>
              <a:rPr lang="en-US" sz="2600" b="0" dirty="0"/>
              <a:t> </a:t>
            </a:r>
            <a:r>
              <a:rPr lang="en-US" sz="2600" b="0" u="sng" dirty="0"/>
              <a:t>NO</a:t>
            </a:r>
            <a:r>
              <a:rPr lang="en-US" sz="2600" b="0" dirty="0"/>
              <a:t> add-ons will be allowed to race if they did not complete the online registration by Wednesday, 10:00 pm before they race. (For example, Bode Miller wants to race January 28th, 2023, and submits his registration at 10:01 pm Wednesday, January 25th, 2023.  Sorry Bode, you are not eligible for the January 28th race but are eligible for the following weeks race.)</a:t>
            </a:r>
          </a:p>
          <a:p>
            <a:endParaRPr lang="en-US" dirty="0"/>
          </a:p>
        </p:txBody>
      </p:sp>
    </p:spTree>
    <p:extLst>
      <p:ext uri="{BB962C8B-B14F-4D97-AF65-F5344CB8AC3E}">
        <p14:creationId xmlns:p14="http://schemas.microsoft.com/office/powerpoint/2010/main" val="399211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B33FB-75C6-4BDE-A56F-60E906A2AB9B}"/>
              </a:ext>
            </a:extLst>
          </p:cNvPr>
          <p:cNvSpPr>
            <a:spLocks noGrp="1"/>
          </p:cNvSpPr>
          <p:nvPr>
            <p:ph type="title"/>
          </p:nvPr>
        </p:nvSpPr>
        <p:spPr>
          <a:xfrm>
            <a:off x="811530" y="228600"/>
            <a:ext cx="7520940" cy="548640"/>
          </a:xfrm>
        </p:spPr>
        <p:txBody>
          <a:bodyPr/>
          <a:lstStyle/>
          <a:p>
            <a:pPr algn="ctr"/>
            <a:r>
              <a:rPr lang="en-US" dirty="0">
                <a:highlight>
                  <a:srgbClr val="00FFFF"/>
                </a:highlight>
              </a:rPr>
              <a:t>Pass &amp; Discount info</a:t>
            </a:r>
          </a:p>
        </p:txBody>
      </p:sp>
      <p:sp>
        <p:nvSpPr>
          <p:cNvPr id="3" name="Content Placeholder 2">
            <a:extLst>
              <a:ext uri="{FF2B5EF4-FFF2-40B4-BE49-F238E27FC236}">
                <a16:creationId xmlns:a16="http://schemas.microsoft.com/office/drawing/2014/main" id="{FD997639-611B-4080-9432-58A80EA0210A}"/>
              </a:ext>
            </a:extLst>
          </p:cNvPr>
          <p:cNvSpPr>
            <a:spLocks noGrp="1"/>
          </p:cNvSpPr>
          <p:nvPr>
            <p:ph idx="1"/>
          </p:nvPr>
        </p:nvSpPr>
        <p:spPr>
          <a:xfrm>
            <a:off x="811530" y="777240"/>
            <a:ext cx="7924800" cy="4310743"/>
          </a:xfrm>
        </p:spPr>
        <p:txBody>
          <a:bodyPr>
            <a:normAutofit fontScale="77500" lnSpcReduction="20000"/>
          </a:bodyPr>
          <a:lstStyle/>
          <a:p>
            <a:pPr>
              <a:buFont typeface="Arial" panose="020B0604020202020204" pitchFamily="34" charset="0"/>
              <a:buChar char="•"/>
            </a:pPr>
            <a:r>
              <a:rPr lang="en-US" sz="2000" b="0" i="1" dirty="0"/>
              <a:t>Students who are registered in the program and do not have a season pass will be able to obtain a day pass for </a:t>
            </a:r>
            <a:r>
              <a:rPr lang="en-US" sz="2000" dirty="0">
                <a:solidFill>
                  <a:srgbClr val="000000"/>
                </a:solidFill>
                <a:sym typeface="Wingdings" panose="05000000000000000000" pitchFamily="2" charset="2"/>
              </a:rPr>
              <a:t>$30.74 </a:t>
            </a:r>
            <a:r>
              <a:rPr lang="en-US" sz="2000" b="0" dirty="0">
                <a:solidFill>
                  <a:srgbClr val="000000"/>
                </a:solidFill>
                <a:sym typeface="Wingdings" panose="05000000000000000000" pitchFamily="2" charset="2"/>
              </a:rPr>
              <a:t>including tax</a:t>
            </a:r>
            <a:r>
              <a:rPr lang="en-US" sz="2000" b="0" i="1" dirty="0"/>
              <a:t> at these ticket locations on Race Days (</a:t>
            </a:r>
            <a:r>
              <a:rPr lang="en-US" sz="2000" b="0" dirty="0"/>
              <a:t>If a student purchases a discounted race day pass and does not participate in the Saturday race, THEY WILL NOT BE ELIGIBLE TO PURCHASE ANOTHER DISCOUNTED PASS FOR THE REST OF THE SEASON</a:t>
            </a:r>
            <a:r>
              <a:rPr lang="en-US" sz="2000" b="0" i="1" u="sng" dirty="0"/>
              <a:t>)</a:t>
            </a:r>
            <a:endParaRPr lang="en-US" sz="2000" b="0" i="1" dirty="0"/>
          </a:p>
          <a:p>
            <a:pPr lvl="3">
              <a:buFont typeface="Arial" panose="020B0604020202020204" pitchFamily="34" charset="0"/>
              <a:buChar char="•"/>
            </a:pPr>
            <a:r>
              <a:rPr lang="en-US" sz="2000" i="1" dirty="0"/>
              <a:t>Bogus Basin Downtown office</a:t>
            </a:r>
          </a:p>
          <a:p>
            <a:pPr lvl="3">
              <a:buFont typeface="Arial" panose="020B0604020202020204" pitchFamily="34" charset="0"/>
              <a:buChar char="•"/>
            </a:pPr>
            <a:r>
              <a:rPr lang="en-US" sz="2000" i="1" dirty="0"/>
              <a:t>Simplot Lodge</a:t>
            </a:r>
          </a:p>
          <a:p>
            <a:pPr lvl="3">
              <a:buFont typeface="Arial" panose="020B0604020202020204" pitchFamily="34" charset="0"/>
              <a:buChar char="•"/>
            </a:pPr>
            <a:r>
              <a:rPr lang="en-US" sz="2000" i="1" dirty="0"/>
              <a:t>Pioneer Lodge  (Not Open on Dotty Clark for ticket sales)</a:t>
            </a:r>
          </a:p>
          <a:p>
            <a:pPr marL="0" lvl="0" indent="0"/>
            <a:r>
              <a:rPr lang="en-US" sz="2200" dirty="0">
                <a:solidFill>
                  <a:srgbClr val="000000"/>
                </a:solidFill>
                <a:sym typeface="Wingdings" panose="05000000000000000000" pitchFamily="2" charset="2"/>
              </a:rPr>
              <a:t>Nordic:</a:t>
            </a:r>
            <a:r>
              <a:rPr lang="en-US" sz="2200" b="0" dirty="0">
                <a:solidFill>
                  <a:srgbClr val="000000"/>
                </a:solidFill>
                <a:sym typeface="Wingdings" panose="05000000000000000000" pitchFamily="2" charset="2"/>
              </a:rPr>
              <a:t>  </a:t>
            </a:r>
          </a:p>
          <a:p>
            <a:pPr lvl="2">
              <a:buClr>
                <a:srgbClr val="F96A1B"/>
              </a:buClr>
              <a:buFont typeface="Arial" panose="020B0604020202020204" pitchFamily="34" charset="0"/>
              <a:buChar char="•"/>
            </a:pPr>
            <a:r>
              <a:rPr lang="en-US" sz="2200" dirty="0">
                <a:solidFill>
                  <a:srgbClr val="000000"/>
                </a:solidFill>
                <a:sym typeface="Wingdings" panose="05000000000000000000" pitchFamily="2" charset="2"/>
              </a:rPr>
              <a:t>Season Pass holders can add Nordic for $25.00</a:t>
            </a:r>
          </a:p>
          <a:p>
            <a:pPr lvl="2">
              <a:buClr>
                <a:srgbClr val="F96A1B"/>
              </a:buClr>
              <a:buFont typeface="Arial" panose="020B0604020202020204" pitchFamily="34" charset="0"/>
              <a:buChar char="•"/>
            </a:pPr>
            <a:r>
              <a:rPr lang="en-US" sz="2200" dirty="0">
                <a:solidFill>
                  <a:srgbClr val="000000"/>
                </a:solidFill>
                <a:sym typeface="Wingdings" panose="05000000000000000000" pitchFamily="2" charset="2"/>
              </a:rPr>
              <a:t>$5.00 per race on individual race basis.</a:t>
            </a:r>
          </a:p>
          <a:p>
            <a:pPr lvl="2">
              <a:buClr>
                <a:srgbClr val="F96A1B"/>
              </a:buClr>
              <a:buFont typeface="Arial" panose="020B0604020202020204" pitchFamily="34" charset="0"/>
              <a:buChar char="•"/>
            </a:pPr>
            <a:r>
              <a:rPr lang="en-US" sz="2200" dirty="0">
                <a:solidFill>
                  <a:srgbClr val="000000"/>
                </a:solidFill>
                <a:sym typeface="Wingdings" panose="05000000000000000000" pitchFamily="2" charset="2"/>
              </a:rPr>
              <a:t>Rental gear is free for race only.</a:t>
            </a:r>
          </a:p>
          <a:p>
            <a:pPr lvl="2">
              <a:buClr>
                <a:srgbClr val="F96A1B"/>
              </a:buClr>
              <a:buFont typeface="Arial" panose="020B0604020202020204" pitchFamily="34" charset="0"/>
              <a:buChar char="•"/>
            </a:pPr>
            <a:r>
              <a:rPr lang="en-US" sz="2200" dirty="0">
                <a:solidFill>
                  <a:srgbClr val="000000"/>
                </a:solidFill>
                <a:sym typeface="Wingdings" panose="05000000000000000000" pitchFamily="2" charset="2"/>
              </a:rPr>
              <a:t>We have plenty of Nordic gear this year.</a:t>
            </a:r>
            <a:endParaRPr lang="en-US" sz="2000" i="1" dirty="0"/>
          </a:p>
          <a:p>
            <a:pPr lvl="3">
              <a:buFont typeface="Arial" panose="020B0604020202020204" pitchFamily="34" charset="0"/>
              <a:buChar char="•"/>
            </a:pPr>
            <a:endParaRPr lang="en-US" sz="2000" i="1" u="sng" dirty="0"/>
          </a:p>
          <a:p>
            <a:pPr marL="466344" lvl="3" indent="0" algn="ctr">
              <a:buNone/>
            </a:pPr>
            <a:r>
              <a:rPr lang="en-US" sz="2000" i="1" u="sng" dirty="0"/>
              <a:t>Race day tickets are sold until 1:00 PM</a:t>
            </a:r>
          </a:p>
          <a:p>
            <a:pPr lvl="3">
              <a:buFont typeface="Arial" panose="020B0604020202020204" pitchFamily="34" charset="0"/>
              <a:buChar char="•"/>
            </a:pPr>
            <a:endParaRPr lang="en-US" sz="2000" i="1" dirty="0"/>
          </a:p>
          <a:p>
            <a:pPr marL="0" lvl="0" indent="0"/>
            <a:r>
              <a:rPr lang="en-US" sz="2200" dirty="0">
                <a:solidFill>
                  <a:srgbClr val="000000"/>
                </a:solidFill>
                <a:highlight>
                  <a:srgbClr val="00FF00"/>
                </a:highlight>
              </a:rPr>
              <a:t>Discounts</a:t>
            </a:r>
            <a:r>
              <a:rPr lang="en-US" sz="2200" b="0" dirty="0">
                <a:solidFill>
                  <a:srgbClr val="000000"/>
                </a:solidFill>
              </a:rPr>
              <a:t>: Rental packages (not individual pieces of equipment) $4.00 off.</a:t>
            </a:r>
          </a:p>
          <a:p>
            <a:pPr marL="466344" lvl="3" indent="0">
              <a:buNone/>
            </a:pPr>
            <a:endParaRPr lang="en-US" sz="2000" i="1" dirty="0"/>
          </a:p>
          <a:p>
            <a:pPr lvl="3">
              <a:buFont typeface="Arial" panose="020B0604020202020204" pitchFamily="34" charset="0"/>
              <a:buChar char="•"/>
            </a:pPr>
            <a:endParaRPr lang="en-US" sz="2000" i="1" dirty="0"/>
          </a:p>
          <a:p>
            <a:endParaRPr lang="en-US" dirty="0"/>
          </a:p>
        </p:txBody>
      </p:sp>
    </p:spTree>
    <p:extLst>
      <p:ext uri="{BB962C8B-B14F-4D97-AF65-F5344CB8AC3E}">
        <p14:creationId xmlns:p14="http://schemas.microsoft.com/office/powerpoint/2010/main" val="17065911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2023</TotalTime>
  <Words>2286</Words>
  <Application>Microsoft Office PowerPoint</Application>
  <PresentationFormat>On-screen Show (4:3)</PresentationFormat>
  <Paragraphs>197</Paragraphs>
  <Slides>22</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22</vt:i4>
      </vt:variant>
    </vt:vector>
  </HeadingPairs>
  <TitlesOfParts>
    <vt:vector size="34" baseType="lpstr">
      <vt:lpstr>Arial</vt:lpstr>
      <vt:lpstr>Arial Narrow</vt:lpstr>
      <vt:lpstr>Calibri</vt:lpstr>
      <vt:lpstr>Courier New</vt:lpstr>
      <vt:lpstr>Franklin Gothic Book</vt:lpstr>
      <vt:lpstr>Franklin Gothic Medium</vt:lpstr>
      <vt:lpstr>Helvetica</vt:lpstr>
      <vt:lpstr>Symbol</vt:lpstr>
      <vt:lpstr>Times New Roman</vt:lpstr>
      <vt:lpstr>Tunga</vt:lpstr>
      <vt:lpstr>Wingdings</vt:lpstr>
      <vt:lpstr>Angles</vt:lpstr>
      <vt:lpstr>Welcome Back!</vt:lpstr>
      <vt:lpstr> The program’s philosophy has 3 goals:</vt:lpstr>
      <vt:lpstr>2023 Bogus Basin school race program contact list</vt:lpstr>
      <vt:lpstr>                             Steps to get signed up by Dec 2nd 1) BK Sign up google form               2) Bogus basin sign up </vt:lpstr>
      <vt:lpstr>3) Bk Health exam &amp; consent form</vt:lpstr>
      <vt:lpstr> Parents and students: Join remind to keep up with communication all season!</vt:lpstr>
      <vt:lpstr>Participants info</vt:lpstr>
      <vt:lpstr>Participants info cont.</vt:lpstr>
      <vt:lpstr>Pass &amp; Discount info</vt:lpstr>
      <vt:lpstr>Disciplines and Categories </vt:lpstr>
      <vt:lpstr>Helmet Stickers   All Racers, except Nordic must have a Helmet Sticker</vt:lpstr>
      <vt:lpstr>Helmets for Students </vt:lpstr>
      <vt:lpstr>2023 Schedule for all race days</vt:lpstr>
      <vt:lpstr>2023 Schedule of events</vt:lpstr>
      <vt:lpstr>Bogus Basin Racer Meal Deal</vt:lpstr>
      <vt:lpstr>Parent INfo:</vt:lpstr>
      <vt:lpstr>Concussion Protocol Responsibilities/Injuries on the racecourse </vt:lpstr>
      <vt:lpstr>Team Scoring System</vt:lpstr>
      <vt:lpstr>Team Scoring System – dotty clark</vt:lpstr>
      <vt:lpstr>Snow dance Contest and Party</vt:lpstr>
      <vt:lpstr>ST Luke’s Helmet Decorating Contest</vt:lpstr>
      <vt:lpstr>End of season trip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dc:title>
  <dc:creator>Vickie Woodward</dc:creator>
  <cp:lastModifiedBy>Hannah Buchhauser</cp:lastModifiedBy>
  <cp:revision>191</cp:revision>
  <dcterms:created xsi:type="dcterms:W3CDTF">2016-11-07T21:41:00Z</dcterms:created>
  <dcterms:modified xsi:type="dcterms:W3CDTF">2022-11-16T22:32:27Z</dcterms:modified>
</cp:coreProperties>
</file>