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5"/>
  </p:notesMasterIdLst>
  <p:handoutMasterIdLst>
    <p:handoutMasterId r:id="rId36"/>
  </p:handoutMasterIdLst>
  <p:sldIdLst>
    <p:sldId id="258" r:id="rId2"/>
    <p:sldId id="282" r:id="rId3"/>
    <p:sldId id="310" r:id="rId4"/>
    <p:sldId id="359" r:id="rId5"/>
    <p:sldId id="303" r:id="rId6"/>
    <p:sldId id="337" r:id="rId7"/>
    <p:sldId id="334" r:id="rId8"/>
    <p:sldId id="335" r:id="rId9"/>
    <p:sldId id="338" r:id="rId10"/>
    <p:sldId id="339" r:id="rId11"/>
    <p:sldId id="340" r:id="rId12"/>
    <p:sldId id="341" r:id="rId13"/>
    <p:sldId id="343" r:id="rId14"/>
    <p:sldId id="348" r:id="rId15"/>
    <p:sldId id="344" r:id="rId16"/>
    <p:sldId id="364" r:id="rId17"/>
    <p:sldId id="346" r:id="rId18"/>
    <p:sldId id="360" r:id="rId19"/>
    <p:sldId id="361" r:id="rId20"/>
    <p:sldId id="362" r:id="rId21"/>
    <p:sldId id="306" r:id="rId22"/>
    <p:sldId id="308" r:id="rId23"/>
    <p:sldId id="365" r:id="rId24"/>
    <p:sldId id="349" r:id="rId25"/>
    <p:sldId id="357" r:id="rId26"/>
    <p:sldId id="350" r:id="rId27"/>
    <p:sldId id="351" r:id="rId28"/>
    <p:sldId id="354" r:id="rId29"/>
    <p:sldId id="355" r:id="rId30"/>
    <p:sldId id="363" r:id="rId31"/>
    <p:sldId id="345" r:id="rId32"/>
    <p:sldId id="276" r:id="rId33"/>
    <p:sldId id="296" r:id="rId34"/>
  </p:sldIdLst>
  <p:sldSz cx="9144000" cy="6858000" type="screen4x3"/>
  <p:notesSz cx="6858000" cy="9117013"/>
  <p:defaultTextStyle>
    <a:defPPr>
      <a:defRPr lang="en-US"/>
    </a:defPPr>
    <a:lvl1pPr algn="ctr" rtl="0" eaLnBrk="0" fontAlgn="base" hangingPunct="0">
      <a:spcBef>
        <a:spcPct val="0"/>
      </a:spcBef>
      <a:spcAft>
        <a:spcPct val="0"/>
      </a:spcAft>
      <a:defRPr sz="2400" kern="1200">
        <a:solidFill>
          <a:schemeClr val="tx1"/>
        </a:solidFill>
        <a:latin typeface="Comic Sans MS" pitchFamily="66" charset="0"/>
        <a:ea typeface="+mn-ea"/>
        <a:cs typeface="+mn-cs"/>
      </a:defRPr>
    </a:lvl1pPr>
    <a:lvl2pPr marL="457200" algn="ctr" rtl="0" eaLnBrk="0" fontAlgn="base" hangingPunct="0">
      <a:spcBef>
        <a:spcPct val="0"/>
      </a:spcBef>
      <a:spcAft>
        <a:spcPct val="0"/>
      </a:spcAft>
      <a:defRPr sz="2400" kern="1200">
        <a:solidFill>
          <a:schemeClr val="tx1"/>
        </a:solidFill>
        <a:latin typeface="Comic Sans MS" pitchFamily="66" charset="0"/>
        <a:ea typeface="+mn-ea"/>
        <a:cs typeface="+mn-cs"/>
      </a:defRPr>
    </a:lvl2pPr>
    <a:lvl3pPr marL="914400" algn="ctr" rtl="0" eaLnBrk="0" fontAlgn="base" hangingPunct="0">
      <a:spcBef>
        <a:spcPct val="0"/>
      </a:spcBef>
      <a:spcAft>
        <a:spcPct val="0"/>
      </a:spcAft>
      <a:defRPr sz="2400" kern="1200">
        <a:solidFill>
          <a:schemeClr val="tx1"/>
        </a:solidFill>
        <a:latin typeface="Comic Sans MS" pitchFamily="66" charset="0"/>
        <a:ea typeface="+mn-ea"/>
        <a:cs typeface="+mn-cs"/>
      </a:defRPr>
    </a:lvl3pPr>
    <a:lvl4pPr marL="1371600" algn="ctr" rtl="0" eaLnBrk="0" fontAlgn="base" hangingPunct="0">
      <a:spcBef>
        <a:spcPct val="0"/>
      </a:spcBef>
      <a:spcAft>
        <a:spcPct val="0"/>
      </a:spcAft>
      <a:defRPr sz="2400" kern="1200">
        <a:solidFill>
          <a:schemeClr val="tx1"/>
        </a:solidFill>
        <a:latin typeface="Comic Sans MS" pitchFamily="66" charset="0"/>
        <a:ea typeface="+mn-ea"/>
        <a:cs typeface="+mn-cs"/>
      </a:defRPr>
    </a:lvl4pPr>
    <a:lvl5pPr marL="1828800" algn="ctr" rtl="0" eaLnBrk="0" fontAlgn="base" hangingPunct="0">
      <a:spcBef>
        <a:spcPct val="0"/>
      </a:spcBef>
      <a:spcAft>
        <a:spcPct val="0"/>
      </a:spcAft>
      <a:defRPr sz="2400" kern="1200">
        <a:solidFill>
          <a:schemeClr val="tx1"/>
        </a:solidFill>
        <a:latin typeface="Comic Sans MS" pitchFamily="66" charset="0"/>
        <a:ea typeface="+mn-ea"/>
        <a:cs typeface="+mn-cs"/>
      </a:defRPr>
    </a:lvl5pPr>
    <a:lvl6pPr marL="2286000" algn="l" defTabSz="914400" rtl="0" eaLnBrk="1" latinLnBrk="0" hangingPunct="1">
      <a:defRPr sz="2400" kern="1200">
        <a:solidFill>
          <a:schemeClr val="tx1"/>
        </a:solidFill>
        <a:latin typeface="Comic Sans MS" pitchFamily="66" charset="0"/>
        <a:ea typeface="+mn-ea"/>
        <a:cs typeface="+mn-cs"/>
      </a:defRPr>
    </a:lvl6pPr>
    <a:lvl7pPr marL="2743200" algn="l" defTabSz="914400" rtl="0" eaLnBrk="1" latinLnBrk="0" hangingPunct="1">
      <a:defRPr sz="2400" kern="1200">
        <a:solidFill>
          <a:schemeClr val="tx1"/>
        </a:solidFill>
        <a:latin typeface="Comic Sans MS" pitchFamily="66" charset="0"/>
        <a:ea typeface="+mn-ea"/>
        <a:cs typeface="+mn-cs"/>
      </a:defRPr>
    </a:lvl7pPr>
    <a:lvl8pPr marL="3200400" algn="l" defTabSz="914400" rtl="0" eaLnBrk="1" latinLnBrk="0" hangingPunct="1">
      <a:defRPr sz="2400" kern="1200">
        <a:solidFill>
          <a:schemeClr val="tx1"/>
        </a:solidFill>
        <a:latin typeface="Comic Sans MS" pitchFamily="66" charset="0"/>
        <a:ea typeface="+mn-ea"/>
        <a:cs typeface="+mn-cs"/>
      </a:defRPr>
    </a:lvl8pPr>
    <a:lvl9pPr marL="3657600" algn="l" defTabSz="914400" rtl="0" eaLnBrk="1" latinLnBrk="0" hangingPunct="1">
      <a:defRPr sz="2400" kern="1200">
        <a:solidFill>
          <a:schemeClr val="tx1"/>
        </a:solidFill>
        <a:latin typeface="Comic Sans MS" pitchFamily="66"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72">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CC"/>
    <a:srgbClr val="823443"/>
    <a:srgbClr val="000066"/>
    <a:srgbClr val="0033CC"/>
    <a:srgbClr val="800000"/>
    <a:srgbClr val="333333"/>
    <a:srgbClr val="772525"/>
    <a:srgbClr val="FFFFFF"/>
    <a:srgbClr val="000048"/>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p:cViewPr varScale="1">
        <p:scale>
          <a:sx n="90" d="100"/>
          <a:sy n="90" d="100"/>
        </p:scale>
        <p:origin x="738"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8" d="100"/>
          <a:sy n="58" d="100"/>
        </p:scale>
        <p:origin x="-1770" y="-78"/>
      </p:cViewPr>
      <p:guideLst>
        <p:guide orient="horz" pos="2872"/>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1026"/>
          <p:cNvSpPr>
            <a:spLocks noGrp="1" noChangeArrowheads="1"/>
          </p:cNvSpPr>
          <p:nvPr>
            <p:ph type="hdr" sz="quarter"/>
          </p:nvPr>
        </p:nvSpPr>
        <p:spPr bwMode="auto">
          <a:xfrm>
            <a:off x="0" y="0"/>
            <a:ext cx="2971800" cy="457200"/>
          </a:xfrm>
          <a:prstGeom prst="rect">
            <a:avLst/>
          </a:prstGeom>
          <a:noFill/>
          <a:ln w="38100">
            <a:noFill/>
            <a:miter lim="800000"/>
            <a:headEnd/>
            <a:tailEnd/>
          </a:ln>
          <a:effectLst/>
        </p:spPr>
        <p:txBody>
          <a:bodyPr vert="horz" wrap="none" lIns="91440" tIns="45720" rIns="91440" bIns="45720" numCol="1" anchor="ctr" anchorCtr="0" compatLnSpc="1">
            <a:prstTxWarp prst="textNoShape">
              <a:avLst/>
            </a:prstTxWarp>
          </a:bodyPr>
          <a:lstStyle>
            <a:lvl1pPr algn="l">
              <a:defRPr sz="1200" smtClean="0"/>
            </a:lvl1pPr>
          </a:lstStyle>
          <a:p>
            <a:pPr>
              <a:defRPr/>
            </a:pPr>
            <a:endParaRPr lang="en-US"/>
          </a:p>
        </p:txBody>
      </p:sp>
      <p:sp>
        <p:nvSpPr>
          <p:cNvPr id="24579" name="Rectangle 1027"/>
          <p:cNvSpPr>
            <a:spLocks noGrp="1" noChangeArrowheads="1"/>
          </p:cNvSpPr>
          <p:nvPr>
            <p:ph type="dt" sz="quarter" idx="1"/>
          </p:nvPr>
        </p:nvSpPr>
        <p:spPr bwMode="auto">
          <a:xfrm>
            <a:off x="3886200" y="0"/>
            <a:ext cx="2971800" cy="457200"/>
          </a:xfrm>
          <a:prstGeom prst="rect">
            <a:avLst/>
          </a:prstGeom>
          <a:noFill/>
          <a:ln w="38100">
            <a:noFill/>
            <a:miter lim="800000"/>
            <a:headEnd/>
            <a:tailEnd/>
          </a:ln>
          <a:effectLst/>
        </p:spPr>
        <p:txBody>
          <a:bodyPr vert="horz" wrap="none" lIns="91440" tIns="45720" rIns="91440" bIns="45720" numCol="1" anchor="ctr" anchorCtr="0" compatLnSpc="1">
            <a:prstTxWarp prst="textNoShape">
              <a:avLst/>
            </a:prstTxWarp>
          </a:bodyPr>
          <a:lstStyle>
            <a:lvl1pPr algn="r">
              <a:defRPr sz="1200" smtClean="0"/>
            </a:lvl1pPr>
          </a:lstStyle>
          <a:p>
            <a:pPr>
              <a:defRPr/>
            </a:pPr>
            <a:endParaRPr lang="en-US"/>
          </a:p>
        </p:txBody>
      </p:sp>
      <p:sp>
        <p:nvSpPr>
          <p:cNvPr id="24580" name="Rectangle 1028"/>
          <p:cNvSpPr>
            <a:spLocks noGrp="1" noChangeArrowheads="1"/>
          </p:cNvSpPr>
          <p:nvPr>
            <p:ph type="ftr" sz="quarter" idx="2"/>
          </p:nvPr>
        </p:nvSpPr>
        <p:spPr bwMode="auto">
          <a:xfrm>
            <a:off x="0" y="8686800"/>
            <a:ext cx="2971800" cy="457200"/>
          </a:xfrm>
          <a:prstGeom prst="rect">
            <a:avLst/>
          </a:prstGeom>
          <a:noFill/>
          <a:ln w="38100">
            <a:noFill/>
            <a:miter lim="800000"/>
            <a:headEnd/>
            <a:tailEnd/>
          </a:ln>
          <a:effectLst/>
        </p:spPr>
        <p:txBody>
          <a:bodyPr vert="horz" wrap="none" lIns="91440" tIns="45720" rIns="91440" bIns="45720" numCol="1" anchor="b" anchorCtr="0" compatLnSpc="1">
            <a:prstTxWarp prst="textNoShape">
              <a:avLst/>
            </a:prstTxWarp>
          </a:bodyPr>
          <a:lstStyle>
            <a:lvl1pPr algn="l">
              <a:defRPr sz="1200" smtClean="0"/>
            </a:lvl1pPr>
          </a:lstStyle>
          <a:p>
            <a:pPr>
              <a:defRPr/>
            </a:pPr>
            <a:endParaRPr lang="en-US"/>
          </a:p>
        </p:txBody>
      </p:sp>
      <p:sp>
        <p:nvSpPr>
          <p:cNvPr id="24581" name="Rectangle 1029"/>
          <p:cNvSpPr>
            <a:spLocks noGrp="1" noChangeArrowheads="1"/>
          </p:cNvSpPr>
          <p:nvPr>
            <p:ph type="sldNum" sz="quarter" idx="3"/>
          </p:nvPr>
        </p:nvSpPr>
        <p:spPr bwMode="auto">
          <a:xfrm>
            <a:off x="3886200" y="8686800"/>
            <a:ext cx="2971800" cy="457200"/>
          </a:xfrm>
          <a:prstGeom prst="rect">
            <a:avLst/>
          </a:prstGeom>
          <a:noFill/>
          <a:ln w="38100">
            <a:noFill/>
            <a:miter lim="800000"/>
            <a:headEnd/>
            <a:tailEnd/>
          </a:ln>
          <a:effectLst/>
        </p:spPr>
        <p:txBody>
          <a:bodyPr vert="horz" wrap="none" lIns="91440" tIns="45720" rIns="91440" bIns="45720" numCol="1" anchor="b" anchorCtr="0" compatLnSpc="1">
            <a:prstTxWarp prst="textNoShape">
              <a:avLst/>
            </a:prstTxWarp>
          </a:bodyPr>
          <a:lstStyle>
            <a:lvl1pPr algn="r">
              <a:defRPr sz="1200" smtClean="0"/>
            </a:lvl1pPr>
          </a:lstStyle>
          <a:p>
            <a:pPr>
              <a:defRPr/>
            </a:pPr>
            <a:fld id="{F04DE1DC-E34F-4634-BB5A-B14EAAFC0C7A}" type="slidenum">
              <a:rPr lang="en-US"/>
              <a:pPr>
                <a:defRPr/>
              </a:pPr>
              <a:t>‹#›</a:t>
            </a:fld>
            <a:endParaRPr lang="en-US"/>
          </a:p>
        </p:txBody>
      </p:sp>
    </p:spTree>
    <p:extLst>
      <p:ext uri="{BB962C8B-B14F-4D97-AF65-F5344CB8AC3E}">
        <p14:creationId xmlns:p14="http://schemas.microsoft.com/office/powerpoint/2010/main" val="42273652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5613"/>
          </a:xfrm>
          <a:prstGeom prst="rect">
            <a:avLst/>
          </a:prstGeom>
          <a:noFill/>
          <a:ln w="38100">
            <a:noFill/>
            <a:miter lim="800000"/>
            <a:headEnd/>
            <a:tailEnd/>
          </a:ln>
          <a:effectLst/>
        </p:spPr>
        <p:txBody>
          <a:bodyPr vert="horz" wrap="none" lIns="91440" tIns="45720" rIns="91440" bIns="45720" numCol="1" anchor="ctr" anchorCtr="0" compatLnSpc="1">
            <a:prstTxWarp prst="textNoShape">
              <a:avLst/>
            </a:prstTxWarp>
          </a:bodyPr>
          <a:lstStyle>
            <a:lvl1pPr algn="l">
              <a:defRPr sz="1200" smtClean="0"/>
            </a:lvl1pPr>
          </a:lstStyle>
          <a:p>
            <a:pPr>
              <a:defRPr/>
            </a:pPr>
            <a:endParaRPr lang="en-US"/>
          </a:p>
        </p:txBody>
      </p:sp>
      <p:sp>
        <p:nvSpPr>
          <p:cNvPr id="22531" name="Rectangle 3"/>
          <p:cNvSpPr>
            <a:spLocks noGrp="1" noChangeArrowheads="1"/>
          </p:cNvSpPr>
          <p:nvPr>
            <p:ph type="dt" idx="1"/>
          </p:nvPr>
        </p:nvSpPr>
        <p:spPr bwMode="auto">
          <a:xfrm>
            <a:off x="3886200" y="0"/>
            <a:ext cx="2971800" cy="455613"/>
          </a:xfrm>
          <a:prstGeom prst="rect">
            <a:avLst/>
          </a:prstGeom>
          <a:noFill/>
          <a:ln w="38100">
            <a:noFill/>
            <a:miter lim="800000"/>
            <a:headEnd/>
            <a:tailEnd/>
          </a:ln>
          <a:effectLst/>
        </p:spPr>
        <p:txBody>
          <a:bodyPr vert="horz" wrap="none" lIns="91440" tIns="45720" rIns="91440" bIns="45720" numCol="1" anchor="ctr" anchorCtr="0" compatLnSpc="1">
            <a:prstTxWarp prst="textNoShape">
              <a:avLst/>
            </a:prstTxWarp>
          </a:bodyPr>
          <a:lstStyle>
            <a:lvl1pPr algn="r">
              <a:defRPr sz="1200" smtClean="0"/>
            </a:lvl1pPr>
          </a:lstStyle>
          <a:p>
            <a:pPr>
              <a:defRPr/>
            </a:pPr>
            <a:endParaRPr lang="en-US"/>
          </a:p>
        </p:txBody>
      </p:sp>
      <p:sp>
        <p:nvSpPr>
          <p:cNvPr id="28676" name="Rectangle 4"/>
          <p:cNvSpPr>
            <a:spLocks noGrp="1" noRot="1" noChangeAspect="1" noChangeArrowheads="1" noTextEdit="1"/>
          </p:cNvSpPr>
          <p:nvPr>
            <p:ph type="sldImg" idx="2"/>
          </p:nvPr>
        </p:nvSpPr>
        <p:spPr bwMode="auto">
          <a:xfrm>
            <a:off x="1150938" y="684213"/>
            <a:ext cx="4557712" cy="3417887"/>
          </a:xfrm>
          <a:prstGeom prst="rect">
            <a:avLst/>
          </a:prstGeom>
          <a:noFill/>
          <a:ln w="9525">
            <a:solidFill>
              <a:srgbClr val="000000"/>
            </a:solidFill>
            <a:miter lim="800000"/>
            <a:headEnd/>
            <a:tailEnd/>
          </a:ln>
        </p:spPr>
      </p:sp>
      <p:sp>
        <p:nvSpPr>
          <p:cNvPr id="22533" name="Rectangle 5"/>
          <p:cNvSpPr>
            <a:spLocks noGrp="1" noChangeArrowheads="1"/>
          </p:cNvSpPr>
          <p:nvPr>
            <p:ph type="body" sz="quarter" idx="3"/>
          </p:nvPr>
        </p:nvSpPr>
        <p:spPr bwMode="auto">
          <a:xfrm>
            <a:off x="914400" y="4330700"/>
            <a:ext cx="5029200" cy="4102100"/>
          </a:xfrm>
          <a:prstGeom prst="rect">
            <a:avLst/>
          </a:prstGeom>
          <a:noFill/>
          <a:ln w="38100">
            <a:noFill/>
            <a:miter lim="800000"/>
            <a:headEnd/>
            <a:tailEnd/>
          </a:ln>
          <a:effectLst/>
        </p:spPr>
        <p:txBody>
          <a:bodyPr vert="horz" wrap="none" lIns="91440" tIns="45720" rIns="91440" bIns="45720" numCol="1" anchor="ctr"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2534" name="Rectangle 6"/>
          <p:cNvSpPr>
            <a:spLocks noGrp="1" noChangeArrowheads="1"/>
          </p:cNvSpPr>
          <p:nvPr>
            <p:ph type="ftr" sz="quarter" idx="4"/>
          </p:nvPr>
        </p:nvSpPr>
        <p:spPr bwMode="auto">
          <a:xfrm>
            <a:off x="0" y="8661400"/>
            <a:ext cx="2971800" cy="455613"/>
          </a:xfrm>
          <a:prstGeom prst="rect">
            <a:avLst/>
          </a:prstGeom>
          <a:noFill/>
          <a:ln w="38100">
            <a:noFill/>
            <a:miter lim="800000"/>
            <a:headEnd/>
            <a:tailEnd/>
          </a:ln>
          <a:effectLst/>
        </p:spPr>
        <p:txBody>
          <a:bodyPr vert="horz" wrap="none" lIns="91440" tIns="45720" rIns="91440" bIns="45720" numCol="1" anchor="b" anchorCtr="0" compatLnSpc="1">
            <a:prstTxWarp prst="textNoShape">
              <a:avLst/>
            </a:prstTxWarp>
          </a:bodyPr>
          <a:lstStyle>
            <a:lvl1pPr algn="l">
              <a:defRPr sz="1200" smtClean="0"/>
            </a:lvl1pPr>
          </a:lstStyle>
          <a:p>
            <a:pPr>
              <a:defRPr/>
            </a:pPr>
            <a:endParaRPr lang="en-US"/>
          </a:p>
        </p:txBody>
      </p:sp>
      <p:sp>
        <p:nvSpPr>
          <p:cNvPr id="22535" name="Rectangle 7"/>
          <p:cNvSpPr>
            <a:spLocks noGrp="1" noChangeArrowheads="1"/>
          </p:cNvSpPr>
          <p:nvPr>
            <p:ph type="sldNum" sz="quarter" idx="5"/>
          </p:nvPr>
        </p:nvSpPr>
        <p:spPr bwMode="auto">
          <a:xfrm>
            <a:off x="3886200" y="8661400"/>
            <a:ext cx="2971800" cy="455613"/>
          </a:xfrm>
          <a:prstGeom prst="rect">
            <a:avLst/>
          </a:prstGeom>
          <a:noFill/>
          <a:ln w="38100">
            <a:noFill/>
            <a:miter lim="800000"/>
            <a:headEnd/>
            <a:tailEnd/>
          </a:ln>
          <a:effectLst/>
        </p:spPr>
        <p:txBody>
          <a:bodyPr vert="horz" wrap="none" lIns="91440" tIns="45720" rIns="91440" bIns="45720" numCol="1" anchor="b" anchorCtr="0" compatLnSpc="1">
            <a:prstTxWarp prst="textNoShape">
              <a:avLst/>
            </a:prstTxWarp>
          </a:bodyPr>
          <a:lstStyle>
            <a:lvl1pPr algn="r">
              <a:defRPr sz="1200" smtClean="0"/>
            </a:lvl1pPr>
          </a:lstStyle>
          <a:p>
            <a:pPr>
              <a:defRPr/>
            </a:pPr>
            <a:fld id="{9150D992-EEC4-4197-90D3-C7222E395AD3}" type="slidenum">
              <a:rPr lang="en-US"/>
              <a:pPr>
                <a:defRPr/>
              </a:pPr>
              <a:t>‹#›</a:t>
            </a:fld>
            <a:endParaRPr lang="en-US"/>
          </a:p>
        </p:txBody>
      </p:sp>
    </p:spTree>
    <p:extLst>
      <p:ext uri="{BB962C8B-B14F-4D97-AF65-F5344CB8AC3E}">
        <p14:creationId xmlns:p14="http://schemas.microsoft.com/office/powerpoint/2010/main" val="213951105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150D992-EEC4-4197-90D3-C7222E395AD3}" type="slidenum">
              <a:rPr lang="en-US" smtClean="0"/>
              <a:pPr>
                <a:defRPr/>
              </a:pPr>
              <a:t>2</a:t>
            </a:fld>
            <a:endParaRPr lang="en-US"/>
          </a:p>
        </p:txBody>
      </p:sp>
    </p:spTree>
    <p:extLst>
      <p:ext uri="{BB962C8B-B14F-4D97-AF65-F5344CB8AC3E}">
        <p14:creationId xmlns:p14="http://schemas.microsoft.com/office/powerpoint/2010/main" val="37454569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150D992-EEC4-4197-90D3-C7222E395AD3}" type="slidenum">
              <a:rPr lang="en-US" smtClean="0"/>
              <a:pPr>
                <a:defRPr/>
              </a:pPr>
              <a:t>4</a:t>
            </a:fld>
            <a:endParaRPr lang="en-US"/>
          </a:p>
        </p:txBody>
      </p:sp>
    </p:spTree>
    <p:extLst>
      <p:ext uri="{BB962C8B-B14F-4D97-AF65-F5344CB8AC3E}">
        <p14:creationId xmlns:p14="http://schemas.microsoft.com/office/powerpoint/2010/main" val="16948743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AEEF9EE-9816-4466-B8E7-871189D95A4E}" type="slidenum">
              <a:rPr lang="en-US"/>
              <a:pPr>
                <a:defRPr/>
              </a:pPr>
              <a:t>‹#›</a:t>
            </a:fld>
            <a:endParaRPr lang="en-US"/>
          </a:p>
        </p:txBody>
      </p:sp>
    </p:spTree>
  </p:cSld>
  <p:clrMapOvr>
    <a:masterClrMapping/>
  </p:clrMapOvr>
  <p:transition spd="slow" advTm="10000">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711749C-955D-4CEC-BA2C-28F7AA7984AB}" type="slidenum">
              <a:rPr lang="en-US"/>
              <a:pPr>
                <a:defRPr/>
              </a:pPr>
              <a:t>‹#›</a:t>
            </a:fld>
            <a:endParaRPr lang="en-US"/>
          </a:p>
        </p:txBody>
      </p:sp>
    </p:spTree>
  </p:cSld>
  <p:clrMapOvr>
    <a:masterClrMapping/>
  </p:clrMapOvr>
  <p:transition spd="slow" advTm="10000">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322A4C5-E1CC-4E35-9EAE-0D1BA020A118}" type="slidenum">
              <a:rPr lang="en-US"/>
              <a:pPr>
                <a:defRPr/>
              </a:pPr>
              <a:t>‹#›</a:t>
            </a:fld>
            <a:endParaRPr lang="en-US"/>
          </a:p>
        </p:txBody>
      </p:sp>
    </p:spTree>
  </p:cSld>
  <p:clrMapOvr>
    <a:masterClrMapping/>
  </p:clrMapOvr>
  <p:transition spd="slow" advTm="10000">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28E2AE6-B368-43F6-8B57-D332F1F662B1}" type="slidenum">
              <a:rPr lang="en-US"/>
              <a:pPr>
                <a:defRPr/>
              </a:pPr>
              <a:t>‹#›</a:t>
            </a:fld>
            <a:endParaRPr lang="en-US"/>
          </a:p>
        </p:txBody>
      </p:sp>
    </p:spTree>
  </p:cSld>
  <p:clrMapOvr>
    <a:masterClrMapping/>
  </p:clrMapOvr>
  <p:transition spd="slow" advTm="10000">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2933C64-F5F7-4C9B-8FF7-E143BEDBC8B8}" type="slidenum">
              <a:rPr lang="en-US"/>
              <a:pPr>
                <a:defRPr/>
              </a:pPr>
              <a:t>‹#›</a:t>
            </a:fld>
            <a:endParaRPr lang="en-US"/>
          </a:p>
        </p:txBody>
      </p:sp>
    </p:spTree>
  </p:cSld>
  <p:clrMapOvr>
    <a:masterClrMapping/>
  </p:clrMapOvr>
  <p:transition spd="slow" advTm="10000">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9E1E8B5-B408-49BF-A1D0-C1B330AC054E}" type="slidenum">
              <a:rPr lang="en-US"/>
              <a:pPr>
                <a:defRPr/>
              </a:pPr>
              <a:t>‹#›</a:t>
            </a:fld>
            <a:endParaRPr lang="en-US"/>
          </a:p>
        </p:txBody>
      </p:sp>
    </p:spTree>
  </p:cSld>
  <p:clrMapOvr>
    <a:masterClrMapping/>
  </p:clrMapOvr>
  <p:transition spd="slow" advTm="10000">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8015CFB-8999-4A02-B281-ECD155AAA88D}" type="slidenum">
              <a:rPr lang="en-US"/>
              <a:pPr>
                <a:defRPr/>
              </a:pPr>
              <a:t>‹#›</a:t>
            </a:fld>
            <a:endParaRPr lang="en-US"/>
          </a:p>
        </p:txBody>
      </p:sp>
    </p:spTree>
  </p:cSld>
  <p:clrMapOvr>
    <a:masterClrMapping/>
  </p:clrMapOvr>
  <p:transition spd="slow" advTm="10000">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6445DC3-7DCA-4765-B30C-EC817F55FCC3}" type="slidenum">
              <a:rPr lang="en-US"/>
              <a:pPr>
                <a:defRPr/>
              </a:pPr>
              <a:t>‹#›</a:t>
            </a:fld>
            <a:endParaRPr lang="en-US"/>
          </a:p>
        </p:txBody>
      </p:sp>
    </p:spTree>
  </p:cSld>
  <p:clrMapOvr>
    <a:masterClrMapping/>
  </p:clrMapOvr>
  <p:transition spd="slow" advTm="10000">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C5A61CB-4BB2-44AE-A73D-A49E8DC008B8}" type="slidenum">
              <a:rPr lang="en-US"/>
              <a:pPr>
                <a:defRPr/>
              </a:pPr>
              <a:t>‹#›</a:t>
            </a:fld>
            <a:endParaRPr lang="en-US"/>
          </a:p>
        </p:txBody>
      </p:sp>
    </p:spTree>
  </p:cSld>
  <p:clrMapOvr>
    <a:masterClrMapping/>
  </p:clrMapOvr>
  <p:transition spd="slow" advTm="10000">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63774CF-0777-48B6-BD6C-215E8E6DED10}" type="slidenum">
              <a:rPr lang="en-US"/>
              <a:pPr>
                <a:defRPr/>
              </a:pPr>
              <a:t>‹#›</a:t>
            </a:fld>
            <a:endParaRPr lang="en-US"/>
          </a:p>
        </p:txBody>
      </p:sp>
    </p:spTree>
  </p:cSld>
  <p:clrMapOvr>
    <a:masterClrMapping/>
  </p:clrMapOvr>
  <p:transition spd="slow" advTm="10000">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7198566-DA83-4CA0-9AB9-D8D7D8CFEA48}" type="slidenum">
              <a:rPr lang="en-US"/>
              <a:pPr>
                <a:defRPr/>
              </a:pPr>
              <a:t>‹#›</a:t>
            </a:fld>
            <a:endParaRPr lang="en-US"/>
          </a:p>
        </p:txBody>
      </p:sp>
    </p:spTree>
  </p:cSld>
  <p:clrMapOvr>
    <a:masterClrMapping/>
  </p:clrMapOvr>
  <p:transition spd="slow" advTm="10000">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2000">
              <a:schemeClr val="bg1">
                <a:tint val="40000"/>
                <a:satMod val="350000"/>
              </a:schemeClr>
            </a:gs>
            <a:gs pos="91000">
              <a:schemeClr val="bg1">
                <a:tint val="45000"/>
                <a:shade val="99000"/>
                <a:satMod val="350000"/>
              </a:schemeClr>
            </a:gs>
            <a:gs pos="98000">
              <a:schemeClr val="bg1">
                <a:shade val="20000"/>
                <a:satMod val="255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smtClean="0">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atin typeface="+mn-lt"/>
              </a:defRPr>
            </a:lvl1pPr>
          </a:lstStyle>
          <a:p>
            <a:pPr>
              <a:defRPr/>
            </a:pPr>
            <a:fld id="{06C39D99-4B9B-4EC3-993A-2CC3714B28EB}"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advTm="10000">
    <p:wipe dir="r"/>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s://www.bpaasports.org/page/show/2024526-umpires" TargetMode="External"/><Relationship Id="rId2" Type="http://schemas.openxmlformats.org/officeDocument/2006/relationships/image" Target="../media/image11.jpg"/><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3.jpg"/></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 Box 3"/>
          <p:cNvSpPr txBox="1">
            <a:spLocks noChangeArrowheads="1"/>
          </p:cNvSpPr>
          <p:nvPr/>
        </p:nvSpPr>
        <p:spPr bwMode="auto">
          <a:xfrm>
            <a:off x="914400" y="457200"/>
            <a:ext cx="7467600" cy="457200"/>
          </a:xfrm>
          <a:prstGeom prst="rect">
            <a:avLst/>
          </a:prstGeom>
          <a:noFill/>
          <a:ln w="9525">
            <a:noFill/>
            <a:miter lim="800000"/>
            <a:headEnd/>
            <a:tailEnd/>
          </a:ln>
        </p:spPr>
        <p:txBody>
          <a:bodyPr>
            <a:spAutoFit/>
          </a:bodyPr>
          <a:lstStyle/>
          <a:p>
            <a:pPr algn="l">
              <a:spcBef>
                <a:spcPct val="50000"/>
              </a:spcBef>
            </a:pPr>
            <a:endParaRPr lang="en-US">
              <a:solidFill>
                <a:schemeClr val="bg1"/>
              </a:solidFill>
              <a:latin typeface="Marlett" pitchFamily="2" charset="2"/>
            </a:endParaRPr>
          </a:p>
        </p:txBody>
      </p:sp>
      <p:sp>
        <p:nvSpPr>
          <p:cNvPr id="2052" name="Text Box 4"/>
          <p:cNvSpPr txBox="1">
            <a:spLocks noChangeArrowheads="1"/>
          </p:cNvSpPr>
          <p:nvPr/>
        </p:nvSpPr>
        <p:spPr bwMode="auto">
          <a:xfrm>
            <a:off x="1181100" y="457200"/>
            <a:ext cx="6781800" cy="769441"/>
          </a:xfrm>
          <a:prstGeom prst="rect">
            <a:avLst/>
          </a:prstGeom>
          <a:noFill/>
          <a:ln w="9525">
            <a:noFill/>
            <a:miter lim="800000"/>
            <a:headEnd/>
            <a:tailEnd/>
          </a:ln>
        </p:spPr>
        <p:txBody>
          <a:bodyPr>
            <a:spAutoFit/>
          </a:bodyPr>
          <a:lstStyle/>
          <a:p>
            <a:pPr>
              <a:spcBef>
                <a:spcPct val="50000"/>
              </a:spcBef>
            </a:pPr>
            <a:r>
              <a:rPr lang="en-US" sz="4400" b="1" dirty="0">
                <a:solidFill>
                  <a:schemeClr val="bg1"/>
                </a:solidFill>
                <a:latin typeface="Tahoma" pitchFamily="34" charset="0"/>
              </a:rPr>
              <a:t>WELCOME!!!!</a:t>
            </a:r>
          </a:p>
        </p:txBody>
      </p:sp>
      <p:sp>
        <p:nvSpPr>
          <p:cNvPr id="2053" name="Text Box 5"/>
          <p:cNvSpPr txBox="1">
            <a:spLocks noChangeArrowheads="1"/>
          </p:cNvSpPr>
          <p:nvPr/>
        </p:nvSpPr>
        <p:spPr bwMode="auto">
          <a:xfrm>
            <a:off x="1295400" y="4954250"/>
            <a:ext cx="6705600" cy="1446550"/>
          </a:xfrm>
          <a:prstGeom prst="rect">
            <a:avLst/>
          </a:prstGeom>
          <a:noFill/>
          <a:ln w="9525">
            <a:noFill/>
            <a:miter lim="800000"/>
            <a:headEnd/>
            <a:tailEnd/>
          </a:ln>
        </p:spPr>
        <p:txBody>
          <a:bodyPr>
            <a:spAutoFit/>
          </a:bodyPr>
          <a:lstStyle/>
          <a:p>
            <a:pPr>
              <a:spcBef>
                <a:spcPct val="50000"/>
              </a:spcBef>
            </a:pPr>
            <a:r>
              <a:rPr lang="en-US" sz="4400" b="1" dirty="0">
                <a:solidFill>
                  <a:schemeClr val="bg1"/>
                </a:solidFill>
                <a:latin typeface="Tahoma" pitchFamily="34" charset="0"/>
              </a:rPr>
              <a:t>2024 BPAA BASEBALL      PARENT MEETING</a:t>
            </a:r>
          </a:p>
        </p:txBody>
      </p:sp>
      <p:pic>
        <p:nvPicPr>
          <p:cNvPr id="2" name="Picture 1">
            <a:extLst>
              <a:ext uri="{FF2B5EF4-FFF2-40B4-BE49-F238E27FC236}">
                <a16:creationId xmlns:a16="http://schemas.microsoft.com/office/drawing/2014/main" id="{9F76439E-2677-4A52-9F85-6AF4CA12EB2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3052762" y="1676400"/>
            <a:ext cx="3038475" cy="3038475"/>
          </a:xfrm>
          <a:prstGeom prst="rect">
            <a:avLst/>
          </a:prstGeom>
        </p:spPr>
      </p:pic>
    </p:spTree>
  </p:cSld>
  <p:clrMapOvr>
    <a:masterClrMapping/>
  </p:clrMapOvr>
  <p:transition spd="slow" advTm="10000">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2895600"/>
            <a:ext cx="8382000" cy="2708434"/>
          </a:xfrm>
          <a:prstGeom prst="rect">
            <a:avLst/>
          </a:prstGeom>
          <a:noFill/>
        </p:spPr>
        <p:txBody>
          <a:bodyPr wrap="square" rtlCol="0">
            <a:spAutoFit/>
          </a:bodyPr>
          <a:lstStyle/>
          <a:p>
            <a:pPr marL="457200" indent="-457200" algn="l">
              <a:spcBef>
                <a:spcPct val="50000"/>
              </a:spcBef>
              <a:buFontTx/>
              <a:buAutoNum type="arabicPeriod"/>
            </a:pPr>
            <a:r>
              <a:rPr lang="en-US" sz="2000" b="1" dirty="0">
                <a:solidFill>
                  <a:schemeClr val="bg1"/>
                </a:solidFill>
                <a:latin typeface="Arial" pitchFamily="34" charset="0"/>
              </a:rPr>
              <a:t>Sportsmanship and respect for ALL, especially the umpires</a:t>
            </a:r>
          </a:p>
          <a:p>
            <a:pPr marL="457200" indent="-457200" algn="l">
              <a:spcBef>
                <a:spcPct val="50000"/>
              </a:spcBef>
              <a:buFontTx/>
              <a:buAutoNum type="arabicPeriod"/>
            </a:pPr>
            <a:r>
              <a:rPr lang="en-US" sz="2000" b="1" dirty="0">
                <a:solidFill>
                  <a:schemeClr val="bg1"/>
                </a:solidFill>
                <a:latin typeface="Arial" pitchFamily="34" charset="0"/>
              </a:rPr>
              <a:t>Work hard</a:t>
            </a:r>
          </a:p>
          <a:p>
            <a:pPr marL="457200" indent="-457200" algn="l">
              <a:spcBef>
                <a:spcPct val="50000"/>
              </a:spcBef>
              <a:buFontTx/>
              <a:buAutoNum type="arabicPeriod"/>
            </a:pPr>
            <a:r>
              <a:rPr lang="en-US" sz="2000" b="1" dirty="0">
                <a:solidFill>
                  <a:schemeClr val="bg1"/>
                </a:solidFill>
                <a:latin typeface="Arial" pitchFamily="34" charset="0"/>
              </a:rPr>
              <a:t>Give 100% in games and in practice</a:t>
            </a:r>
          </a:p>
          <a:p>
            <a:pPr marL="457200" indent="-457200" algn="l">
              <a:spcBef>
                <a:spcPct val="50000"/>
              </a:spcBef>
              <a:buFontTx/>
              <a:buAutoNum type="arabicPeriod"/>
            </a:pPr>
            <a:r>
              <a:rPr lang="en-US" sz="2000" b="1" dirty="0">
                <a:solidFill>
                  <a:schemeClr val="bg1"/>
                </a:solidFill>
                <a:latin typeface="Arial" pitchFamily="34" charset="0"/>
              </a:rPr>
              <a:t>Ensure you leave the field in better condition than you found it</a:t>
            </a:r>
          </a:p>
          <a:p>
            <a:pPr marL="457200" indent="-457200" algn="l">
              <a:spcBef>
                <a:spcPct val="50000"/>
              </a:spcBef>
              <a:buFontTx/>
              <a:buAutoNum type="arabicPeriod"/>
            </a:pPr>
            <a:r>
              <a:rPr lang="en-US" sz="2000" b="1" dirty="0">
                <a:solidFill>
                  <a:schemeClr val="bg1"/>
                </a:solidFill>
                <a:latin typeface="Arial" pitchFamily="34" charset="0"/>
              </a:rPr>
              <a:t>Support your teammates</a:t>
            </a:r>
          </a:p>
          <a:p>
            <a:pPr marL="457200" indent="-457200" algn="l">
              <a:spcBef>
                <a:spcPct val="50000"/>
              </a:spcBef>
              <a:buFontTx/>
              <a:buAutoNum type="arabicPeriod"/>
            </a:pPr>
            <a:r>
              <a:rPr lang="en-US" sz="2000" b="1" dirty="0">
                <a:solidFill>
                  <a:schemeClr val="bg1"/>
                </a:solidFill>
                <a:latin typeface="Arial" pitchFamily="34" charset="0"/>
              </a:rPr>
              <a:t>Accountability – don’t blame the coach, the ump, or teammates </a:t>
            </a:r>
          </a:p>
        </p:txBody>
      </p:sp>
      <p:sp>
        <p:nvSpPr>
          <p:cNvPr id="4" name="Text Box 5"/>
          <p:cNvSpPr txBox="1">
            <a:spLocks noChangeArrowheads="1"/>
          </p:cNvSpPr>
          <p:nvPr/>
        </p:nvSpPr>
        <p:spPr bwMode="auto">
          <a:xfrm>
            <a:off x="2895600" y="457200"/>
            <a:ext cx="5867400" cy="2062103"/>
          </a:xfrm>
          <a:prstGeom prst="rect">
            <a:avLst/>
          </a:prstGeom>
          <a:noFill/>
          <a:ln w="9525">
            <a:noFill/>
            <a:miter lim="800000"/>
            <a:headEnd/>
            <a:tailEnd/>
          </a:ln>
        </p:spPr>
        <p:txBody>
          <a:bodyPr>
            <a:spAutoFit/>
          </a:bodyPr>
          <a:lstStyle/>
          <a:p>
            <a:pPr>
              <a:spcBef>
                <a:spcPts val="0"/>
              </a:spcBef>
            </a:pPr>
            <a:r>
              <a:rPr lang="en-US" sz="3200" b="1" dirty="0">
                <a:solidFill>
                  <a:schemeClr val="bg1"/>
                </a:solidFill>
                <a:latin typeface="Tahoma" pitchFamily="34" charset="0"/>
              </a:rPr>
              <a:t>BPBA </a:t>
            </a:r>
          </a:p>
          <a:p>
            <a:pPr>
              <a:spcBef>
                <a:spcPts val="0"/>
              </a:spcBef>
            </a:pPr>
            <a:r>
              <a:rPr lang="en-US" sz="3200" b="1" dirty="0">
                <a:solidFill>
                  <a:schemeClr val="bg1"/>
                </a:solidFill>
                <a:latin typeface="Tahoma" pitchFamily="34" charset="0"/>
              </a:rPr>
              <a:t>Collective Expectations</a:t>
            </a:r>
          </a:p>
          <a:p>
            <a:pPr>
              <a:spcBef>
                <a:spcPts val="0"/>
              </a:spcBef>
            </a:pPr>
            <a:endParaRPr lang="en-US" sz="3200" b="1" dirty="0">
              <a:solidFill>
                <a:schemeClr val="bg1"/>
              </a:solidFill>
              <a:latin typeface="Tahoma" pitchFamily="34" charset="0"/>
            </a:endParaRPr>
          </a:p>
          <a:p>
            <a:pPr>
              <a:spcBef>
                <a:spcPts val="0"/>
              </a:spcBef>
            </a:pPr>
            <a:r>
              <a:rPr lang="en-US" sz="3200" b="1" u="sng" dirty="0">
                <a:solidFill>
                  <a:schemeClr val="bg1"/>
                </a:solidFill>
                <a:latin typeface="Tahoma" pitchFamily="34" charset="0"/>
              </a:rPr>
              <a:t>Players</a:t>
            </a:r>
          </a:p>
        </p:txBody>
      </p:sp>
      <p:pic>
        <p:nvPicPr>
          <p:cNvPr id="3" name="Picture 2">
            <a:extLst>
              <a:ext uri="{FF2B5EF4-FFF2-40B4-BE49-F238E27FC236}">
                <a16:creationId xmlns:a16="http://schemas.microsoft.com/office/drawing/2014/main" id="{AD16DAC5-304B-4982-8369-2779C522ABBD}"/>
              </a:ext>
            </a:extLst>
          </p:cNvPr>
          <p:cNvPicPr>
            <a:picLocks noChangeAspect="1"/>
          </p:cNvPicPr>
          <p:nvPr/>
        </p:nvPicPr>
        <p:blipFill>
          <a:blip r:embed="rId2"/>
          <a:stretch>
            <a:fillRect/>
          </a:stretch>
        </p:blipFill>
        <p:spPr>
          <a:xfrm>
            <a:off x="362347" y="5867400"/>
            <a:ext cx="8419306" cy="676715"/>
          </a:xfrm>
          <a:prstGeom prst="rect">
            <a:avLst/>
          </a:prstGeom>
        </p:spPr>
      </p:pic>
      <p:pic>
        <p:nvPicPr>
          <p:cNvPr id="6" name="Picture 5">
            <a:extLst>
              <a:ext uri="{FF2B5EF4-FFF2-40B4-BE49-F238E27FC236}">
                <a16:creationId xmlns:a16="http://schemas.microsoft.com/office/drawing/2014/main" id="{7363AED7-3815-055E-438E-98191C9B239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342900" y="228600"/>
            <a:ext cx="1905000" cy="1905000"/>
          </a:xfrm>
          <a:prstGeom prst="rect">
            <a:avLst/>
          </a:prstGeom>
        </p:spPr>
      </p:pic>
    </p:spTree>
    <p:extLst>
      <p:ext uri="{BB962C8B-B14F-4D97-AF65-F5344CB8AC3E}">
        <p14:creationId xmlns:p14="http://schemas.microsoft.com/office/powerpoint/2010/main" val="3307857887"/>
      </p:ext>
    </p:extLst>
  </p:cSld>
  <p:clrMapOvr>
    <a:masterClrMapping/>
  </p:clrMapOvr>
  <p:transition spd="slow" advTm="10000">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2347" y="2895600"/>
            <a:ext cx="8400653" cy="3323987"/>
          </a:xfrm>
          <a:prstGeom prst="rect">
            <a:avLst/>
          </a:prstGeom>
          <a:noFill/>
        </p:spPr>
        <p:txBody>
          <a:bodyPr wrap="square" rtlCol="0">
            <a:spAutoFit/>
          </a:bodyPr>
          <a:lstStyle/>
          <a:p>
            <a:pPr marL="457200" indent="-457200" algn="l">
              <a:spcBef>
                <a:spcPct val="50000"/>
              </a:spcBef>
              <a:buFontTx/>
              <a:buAutoNum type="arabicPeriod"/>
            </a:pPr>
            <a:r>
              <a:rPr lang="en-US" sz="2000" b="1" dirty="0">
                <a:solidFill>
                  <a:schemeClr val="bg1"/>
                </a:solidFill>
                <a:latin typeface="Arial" pitchFamily="34" charset="0"/>
              </a:rPr>
              <a:t>Be professional.  Be a leader.  Be an educator of the game</a:t>
            </a:r>
          </a:p>
          <a:p>
            <a:pPr marL="457200" indent="-457200" algn="l">
              <a:spcBef>
                <a:spcPct val="50000"/>
              </a:spcBef>
              <a:buFontTx/>
              <a:buAutoNum type="arabicPeriod"/>
            </a:pPr>
            <a:r>
              <a:rPr lang="en-US" sz="2000" b="1" dirty="0">
                <a:solidFill>
                  <a:schemeClr val="bg1"/>
                </a:solidFill>
                <a:latin typeface="Arial" pitchFamily="34" charset="0"/>
              </a:rPr>
              <a:t>Bad memories are hard to erase – be in control</a:t>
            </a:r>
            <a:endParaRPr lang="en-US" sz="2000" b="1" dirty="0">
              <a:solidFill>
                <a:schemeClr val="bg1"/>
              </a:solidFill>
            </a:endParaRPr>
          </a:p>
          <a:p>
            <a:pPr marL="457200" indent="-457200" algn="l">
              <a:spcBef>
                <a:spcPct val="50000"/>
              </a:spcBef>
              <a:buFontTx/>
              <a:buAutoNum type="arabicPeriod"/>
            </a:pPr>
            <a:r>
              <a:rPr lang="en-US" sz="2000" b="1" dirty="0">
                <a:solidFill>
                  <a:schemeClr val="bg1"/>
                </a:solidFill>
                <a:latin typeface="Arial" pitchFamily="34" charset="0"/>
              </a:rPr>
              <a:t>Remember – it’s for the kids.  It’s for the kids.  It’s for. . .</a:t>
            </a:r>
          </a:p>
          <a:p>
            <a:pPr marL="457200" indent="-457200" algn="l">
              <a:spcBef>
                <a:spcPct val="50000"/>
              </a:spcBef>
              <a:buFontTx/>
              <a:buAutoNum type="arabicPeriod"/>
            </a:pPr>
            <a:r>
              <a:rPr lang="en-US" sz="2000" b="1" dirty="0">
                <a:solidFill>
                  <a:schemeClr val="bg1"/>
                </a:solidFill>
                <a:latin typeface="Arial" pitchFamily="34" charset="0"/>
              </a:rPr>
              <a:t>Remain at all events until the last player gets picked up</a:t>
            </a:r>
          </a:p>
          <a:p>
            <a:pPr marL="457200" indent="-457200" algn="l">
              <a:spcBef>
                <a:spcPct val="50000"/>
              </a:spcBef>
              <a:buFontTx/>
              <a:buAutoNum type="arabicPeriod"/>
            </a:pPr>
            <a:r>
              <a:rPr lang="en-US" sz="2000" b="1" dirty="0">
                <a:solidFill>
                  <a:schemeClr val="bg1"/>
                </a:solidFill>
                <a:latin typeface="Arial" pitchFamily="34" charset="0"/>
              </a:rPr>
              <a:t>Our goal is to have the players look forward to the next practice, the next game, and the next season</a:t>
            </a:r>
          </a:p>
          <a:p>
            <a:pPr marL="457200" indent="-457200" algn="l">
              <a:spcBef>
                <a:spcPct val="50000"/>
              </a:spcBef>
              <a:buFontTx/>
              <a:buAutoNum type="arabicPeriod"/>
            </a:pPr>
            <a:r>
              <a:rPr lang="en-US" sz="2000" b="1" dirty="0">
                <a:solidFill>
                  <a:schemeClr val="bg1"/>
                </a:solidFill>
                <a:latin typeface="Arial" pitchFamily="34" charset="0"/>
              </a:rPr>
              <a:t>The players will remember the FUN long after they’ve forgotten the wins and losses. </a:t>
            </a:r>
          </a:p>
        </p:txBody>
      </p:sp>
      <p:sp>
        <p:nvSpPr>
          <p:cNvPr id="4" name="Text Box 5"/>
          <p:cNvSpPr txBox="1">
            <a:spLocks noChangeArrowheads="1"/>
          </p:cNvSpPr>
          <p:nvPr/>
        </p:nvSpPr>
        <p:spPr bwMode="auto">
          <a:xfrm>
            <a:off x="2895600" y="457200"/>
            <a:ext cx="5867400" cy="2062103"/>
          </a:xfrm>
          <a:prstGeom prst="rect">
            <a:avLst/>
          </a:prstGeom>
          <a:noFill/>
          <a:ln w="9525">
            <a:noFill/>
            <a:miter lim="800000"/>
            <a:headEnd/>
            <a:tailEnd/>
          </a:ln>
        </p:spPr>
        <p:txBody>
          <a:bodyPr>
            <a:spAutoFit/>
          </a:bodyPr>
          <a:lstStyle/>
          <a:p>
            <a:pPr>
              <a:spcBef>
                <a:spcPts val="0"/>
              </a:spcBef>
            </a:pPr>
            <a:r>
              <a:rPr lang="en-US" sz="3200" b="1" dirty="0">
                <a:solidFill>
                  <a:schemeClr val="bg1"/>
                </a:solidFill>
                <a:latin typeface="Tahoma" pitchFamily="34" charset="0"/>
              </a:rPr>
              <a:t>BPBA</a:t>
            </a:r>
          </a:p>
          <a:p>
            <a:pPr>
              <a:spcBef>
                <a:spcPts val="0"/>
              </a:spcBef>
            </a:pPr>
            <a:r>
              <a:rPr lang="en-US" sz="3200" b="1" dirty="0">
                <a:solidFill>
                  <a:schemeClr val="bg1"/>
                </a:solidFill>
                <a:latin typeface="Tahoma" pitchFamily="34" charset="0"/>
              </a:rPr>
              <a:t>Collective Expectations</a:t>
            </a:r>
          </a:p>
          <a:p>
            <a:pPr>
              <a:spcBef>
                <a:spcPts val="0"/>
              </a:spcBef>
            </a:pPr>
            <a:endParaRPr lang="en-US" sz="3200" b="1" dirty="0">
              <a:solidFill>
                <a:schemeClr val="bg1"/>
              </a:solidFill>
              <a:latin typeface="Tahoma" pitchFamily="34" charset="0"/>
            </a:endParaRPr>
          </a:p>
          <a:p>
            <a:pPr>
              <a:spcBef>
                <a:spcPts val="0"/>
              </a:spcBef>
            </a:pPr>
            <a:r>
              <a:rPr lang="en-US" sz="3200" b="1" u="sng" dirty="0">
                <a:solidFill>
                  <a:schemeClr val="bg1"/>
                </a:solidFill>
                <a:latin typeface="Tahoma" pitchFamily="34" charset="0"/>
              </a:rPr>
              <a:t>Coaches</a:t>
            </a:r>
          </a:p>
        </p:txBody>
      </p:sp>
      <p:pic>
        <p:nvPicPr>
          <p:cNvPr id="6" name="Picture 5">
            <a:extLst>
              <a:ext uri="{FF2B5EF4-FFF2-40B4-BE49-F238E27FC236}">
                <a16:creationId xmlns:a16="http://schemas.microsoft.com/office/drawing/2014/main" id="{AD909100-453F-4D6C-9B4F-88EB0B259D8A}"/>
              </a:ext>
            </a:extLst>
          </p:cNvPr>
          <p:cNvPicPr>
            <a:picLocks noChangeAspect="1"/>
          </p:cNvPicPr>
          <p:nvPr/>
        </p:nvPicPr>
        <p:blipFill>
          <a:blip r:embed="rId2"/>
          <a:stretch>
            <a:fillRect/>
          </a:stretch>
        </p:blipFill>
        <p:spPr>
          <a:xfrm>
            <a:off x="240416" y="6219703"/>
            <a:ext cx="8663167" cy="493819"/>
          </a:xfrm>
          <a:prstGeom prst="rect">
            <a:avLst/>
          </a:prstGeom>
        </p:spPr>
      </p:pic>
      <p:pic>
        <p:nvPicPr>
          <p:cNvPr id="3" name="Picture 2">
            <a:extLst>
              <a:ext uri="{FF2B5EF4-FFF2-40B4-BE49-F238E27FC236}">
                <a16:creationId xmlns:a16="http://schemas.microsoft.com/office/drawing/2014/main" id="{EC7EB46F-BF95-C626-AC52-40E73BF6755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342900" y="228600"/>
            <a:ext cx="1905000" cy="1905000"/>
          </a:xfrm>
          <a:prstGeom prst="rect">
            <a:avLst/>
          </a:prstGeom>
        </p:spPr>
      </p:pic>
    </p:spTree>
    <p:extLst>
      <p:ext uri="{BB962C8B-B14F-4D97-AF65-F5344CB8AC3E}">
        <p14:creationId xmlns:p14="http://schemas.microsoft.com/office/powerpoint/2010/main" val="14345596"/>
      </p:ext>
    </p:extLst>
  </p:cSld>
  <p:clrMapOvr>
    <a:masterClrMapping/>
  </p:clrMapOvr>
  <p:transition spd="slow" advTm="10000">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2347" y="2303859"/>
            <a:ext cx="8400653" cy="4401205"/>
          </a:xfrm>
          <a:prstGeom prst="rect">
            <a:avLst/>
          </a:prstGeom>
          <a:noFill/>
        </p:spPr>
        <p:txBody>
          <a:bodyPr wrap="square" rtlCol="0">
            <a:spAutoFit/>
          </a:bodyPr>
          <a:lstStyle/>
          <a:p>
            <a:pPr marL="457200" indent="-457200" algn="l">
              <a:spcBef>
                <a:spcPct val="50000"/>
              </a:spcBef>
              <a:buFontTx/>
              <a:buAutoNum type="arabicPeriod"/>
            </a:pPr>
            <a:r>
              <a:rPr lang="en-US" sz="1400" dirty="0">
                <a:solidFill>
                  <a:schemeClr val="bg1"/>
                </a:solidFill>
                <a:latin typeface="Arial" panose="020B0604020202020204" pitchFamily="34" charset="0"/>
                <a:cs typeface="Arial" panose="020B0604020202020204" pitchFamily="34" charset="0"/>
              </a:rPr>
              <a:t>Support your player, their team mates, and their coaches.  Cheer for your players not against the opponent players.</a:t>
            </a:r>
          </a:p>
          <a:p>
            <a:pPr marL="457200" indent="-457200" algn="l">
              <a:spcBef>
                <a:spcPct val="50000"/>
              </a:spcBef>
              <a:buFontTx/>
              <a:buAutoNum type="arabicPeriod"/>
            </a:pPr>
            <a:r>
              <a:rPr lang="en-US" sz="1400" dirty="0">
                <a:solidFill>
                  <a:schemeClr val="bg1"/>
                </a:solidFill>
                <a:latin typeface="Arial" panose="020B0604020202020204" pitchFamily="34" charset="0"/>
                <a:cs typeface="Arial" panose="020B0604020202020204" pitchFamily="34" charset="0"/>
              </a:rPr>
              <a:t>Communicate when your player will be unable to be on-time, or unable to make a practice or game.</a:t>
            </a:r>
          </a:p>
          <a:p>
            <a:pPr marL="457200" indent="-457200" algn="l">
              <a:spcBef>
                <a:spcPct val="50000"/>
              </a:spcBef>
              <a:buFontTx/>
              <a:buAutoNum type="arabicPeriod"/>
            </a:pPr>
            <a:r>
              <a:rPr lang="en-US" sz="1400" dirty="0">
                <a:solidFill>
                  <a:schemeClr val="bg1"/>
                </a:solidFill>
                <a:latin typeface="Arial" panose="020B0604020202020204" pitchFamily="34" charset="0"/>
                <a:cs typeface="Arial" panose="020B0604020202020204" pitchFamily="34" charset="0"/>
              </a:rPr>
              <a:t>Encourage your player’s mental and physical skills development.</a:t>
            </a:r>
          </a:p>
          <a:p>
            <a:pPr marL="457200" indent="-457200" algn="l">
              <a:spcBef>
                <a:spcPct val="50000"/>
              </a:spcBef>
              <a:buFontTx/>
              <a:buAutoNum type="arabicPeriod"/>
            </a:pPr>
            <a:r>
              <a:rPr lang="en-US" sz="1400" dirty="0">
                <a:solidFill>
                  <a:schemeClr val="bg1"/>
                </a:solidFill>
                <a:latin typeface="Arial" panose="020B0604020202020204" pitchFamily="34" charset="0"/>
                <a:cs typeface="Arial" panose="020B0604020202020204" pitchFamily="34" charset="0"/>
              </a:rPr>
              <a:t>Be respectful of the umpires, they are people too.</a:t>
            </a:r>
          </a:p>
          <a:p>
            <a:pPr marL="457200" indent="-457200" algn="l">
              <a:spcBef>
                <a:spcPct val="50000"/>
              </a:spcBef>
              <a:buFontTx/>
              <a:buAutoNum type="arabicPeriod"/>
            </a:pPr>
            <a:r>
              <a:rPr lang="en-US" sz="1400" dirty="0">
                <a:solidFill>
                  <a:schemeClr val="bg1"/>
                </a:solidFill>
                <a:latin typeface="Arial" panose="020B0604020202020204" pitchFamily="34" charset="0"/>
                <a:cs typeface="Arial" panose="020B0604020202020204" pitchFamily="34" charset="0"/>
              </a:rPr>
              <a:t>If you have Traveling or AL players, manage their expectations.  It took WORK to make the team, it’ll take MORE WORK to stay on the team.  There are no guarantees for next season.</a:t>
            </a:r>
          </a:p>
          <a:p>
            <a:pPr marL="457200" indent="-457200" algn="l">
              <a:spcBef>
                <a:spcPct val="50000"/>
              </a:spcBef>
              <a:buFontTx/>
              <a:buAutoNum type="arabicPeriod"/>
            </a:pPr>
            <a:r>
              <a:rPr lang="en-US" sz="1400" dirty="0">
                <a:solidFill>
                  <a:schemeClr val="bg1"/>
                </a:solidFill>
                <a:latin typeface="Arial" panose="020B0604020202020204" pitchFamily="34" charset="0"/>
                <a:cs typeface="Arial" panose="020B0604020202020204" pitchFamily="34" charset="0"/>
              </a:rPr>
              <a:t>Traveling parents – you are a reflection of our city.  Please be respectful to your hosts  and ensure you leave the host field at least as clean as you found it.</a:t>
            </a:r>
          </a:p>
          <a:p>
            <a:pPr marL="457200" indent="-457200" algn="l">
              <a:spcBef>
                <a:spcPct val="50000"/>
              </a:spcBef>
              <a:buFontTx/>
              <a:buAutoNum type="arabicPeriod"/>
            </a:pPr>
            <a:r>
              <a:rPr lang="en-US" sz="1400" dirty="0">
                <a:solidFill>
                  <a:schemeClr val="bg1"/>
                </a:solidFill>
                <a:latin typeface="Arial" panose="020B0604020202020204" pitchFamily="34" charset="0"/>
                <a:cs typeface="Arial" panose="020B0604020202020204" pitchFamily="34" charset="0"/>
              </a:rPr>
              <a:t>Accountability – don’t let your players blame the coach, the ump, or their team mates.  Your boys will win as a team, and loose as a team. </a:t>
            </a:r>
          </a:p>
          <a:p>
            <a:pPr marL="457200" indent="-457200" algn="l">
              <a:spcBef>
                <a:spcPct val="50000"/>
              </a:spcBef>
              <a:buFontTx/>
              <a:buAutoNum type="arabicPeriod"/>
            </a:pPr>
            <a:r>
              <a:rPr lang="en-US" sz="1400" dirty="0">
                <a:solidFill>
                  <a:schemeClr val="bg1"/>
                </a:solidFill>
                <a:latin typeface="Arial" panose="020B0604020202020204" pitchFamily="34" charset="0"/>
                <a:cs typeface="Arial" panose="020B0604020202020204" pitchFamily="34" charset="0"/>
              </a:rPr>
              <a:t>Brooklyn Park forbids smoking around the players during practice and games at all locations.</a:t>
            </a:r>
          </a:p>
          <a:p>
            <a:pPr marL="457200" indent="-457200" algn="l">
              <a:spcBef>
                <a:spcPct val="50000"/>
              </a:spcBef>
              <a:buFontTx/>
              <a:buAutoNum type="arabicPeriod"/>
            </a:pPr>
            <a:r>
              <a:rPr lang="en-US" sz="1400" dirty="0">
                <a:solidFill>
                  <a:schemeClr val="bg1"/>
                </a:solidFill>
                <a:latin typeface="Arial" panose="020B0604020202020204" pitchFamily="34" charset="0"/>
                <a:cs typeface="Arial" panose="020B0604020202020204" pitchFamily="34" charset="0"/>
              </a:rPr>
              <a:t>Meet your volunteer obligation.  This is not the Board’s program.  It’s our community baseball program collectively.  Embrace the opportunity to make new friends, enjoy a few hours at the ball park, and participate in your players’ baseball experience.</a:t>
            </a:r>
          </a:p>
        </p:txBody>
      </p:sp>
      <p:sp>
        <p:nvSpPr>
          <p:cNvPr id="4" name="Text Box 5"/>
          <p:cNvSpPr txBox="1">
            <a:spLocks noChangeArrowheads="1"/>
          </p:cNvSpPr>
          <p:nvPr/>
        </p:nvSpPr>
        <p:spPr bwMode="auto">
          <a:xfrm>
            <a:off x="2895600" y="457200"/>
            <a:ext cx="5867400" cy="1846659"/>
          </a:xfrm>
          <a:prstGeom prst="rect">
            <a:avLst/>
          </a:prstGeom>
          <a:noFill/>
          <a:ln w="9525">
            <a:noFill/>
            <a:miter lim="800000"/>
            <a:headEnd/>
            <a:tailEnd/>
          </a:ln>
        </p:spPr>
        <p:txBody>
          <a:bodyPr>
            <a:spAutoFit/>
          </a:bodyPr>
          <a:lstStyle/>
          <a:p>
            <a:pPr>
              <a:spcBef>
                <a:spcPts val="0"/>
              </a:spcBef>
            </a:pPr>
            <a:r>
              <a:rPr lang="en-US" sz="3200" b="1" dirty="0">
                <a:solidFill>
                  <a:schemeClr val="bg1"/>
                </a:solidFill>
                <a:latin typeface="Tahoma" pitchFamily="34" charset="0"/>
              </a:rPr>
              <a:t>BPBA</a:t>
            </a:r>
          </a:p>
          <a:p>
            <a:pPr>
              <a:spcBef>
                <a:spcPts val="0"/>
              </a:spcBef>
            </a:pPr>
            <a:r>
              <a:rPr lang="en-US" sz="3200" b="1" dirty="0">
                <a:solidFill>
                  <a:schemeClr val="bg1"/>
                </a:solidFill>
                <a:latin typeface="Tahoma" pitchFamily="34" charset="0"/>
              </a:rPr>
              <a:t>Collective Expectations</a:t>
            </a:r>
          </a:p>
          <a:p>
            <a:pPr>
              <a:spcBef>
                <a:spcPts val="0"/>
              </a:spcBef>
            </a:pPr>
            <a:endParaRPr lang="en-US" sz="1400" b="1" dirty="0">
              <a:solidFill>
                <a:schemeClr val="bg1"/>
              </a:solidFill>
              <a:latin typeface="Tahoma" pitchFamily="34" charset="0"/>
            </a:endParaRPr>
          </a:p>
          <a:p>
            <a:pPr>
              <a:spcBef>
                <a:spcPts val="0"/>
              </a:spcBef>
            </a:pPr>
            <a:r>
              <a:rPr lang="en-US" sz="3200" b="1" u="sng" dirty="0">
                <a:solidFill>
                  <a:schemeClr val="bg1"/>
                </a:solidFill>
                <a:latin typeface="Tahoma" pitchFamily="34" charset="0"/>
              </a:rPr>
              <a:t>Parents</a:t>
            </a:r>
          </a:p>
        </p:txBody>
      </p:sp>
      <p:pic>
        <p:nvPicPr>
          <p:cNvPr id="3" name="Picture 2">
            <a:extLst>
              <a:ext uri="{FF2B5EF4-FFF2-40B4-BE49-F238E27FC236}">
                <a16:creationId xmlns:a16="http://schemas.microsoft.com/office/drawing/2014/main" id="{BAC5DB51-E8B1-627E-54DE-AD8F1D0C4CE0}"/>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342900" y="228600"/>
            <a:ext cx="1905000" cy="1905000"/>
          </a:xfrm>
          <a:prstGeom prst="rect">
            <a:avLst/>
          </a:prstGeom>
        </p:spPr>
      </p:pic>
    </p:spTree>
    <p:extLst>
      <p:ext uri="{BB962C8B-B14F-4D97-AF65-F5344CB8AC3E}">
        <p14:creationId xmlns:p14="http://schemas.microsoft.com/office/powerpoint/2010/main" val="237037690"/>
      </p:ext>
    </p:extLst>
  </p:cSld>
  <p:clrMapOvr>
    <a:masterClrMapping/>
  </p:clrMapOvr>
  <p:transition spd="slow" advTm="10000">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2895600" y="457200"/>
            <a:ext cx="5867400" cy="1815882"/>
          </a:xfrm>
          <a:prstGeom prst="rect">
            <a:avLst/>
          </a:prstGeom>
          <a:noFill/>
          <a:ln w="9525">
            <a:noFill/>
            <a:miter lim="800000"/>
            <a:headEnd/>
            <a:tailEnd/>
          </a:ln>
        </p:spPr>
        <p:txBody>
          <a:bodyPr>
            <a:spAutoFit/>
          </a:bodyPr>
          <a:lstStyle/>
          <a:p>
            <a:pPr>
              <a:spcBef>
                <a:spcPts val="0"/>
              </a:spcBef>
            </a:pPr>
            <a:r>
              <a:rPr lang="en-US" sz="3200" b="1" dirty="0">
                <a:solidFill>
                  <a:schemeClr val="bg1"/>
                </a:solidFill>
                <a:latin typeface="Tahoma" pitchFamily="34" charset="0"/>
              </a:rPr>
              <a:t>BPBA</a:t>
            </a:r>
          </a:p>
          <a:p>
            <a:pPr>
              <a:spcBef>
                <a:spcPts val="0"/>
              </a:spcBef>
            </a:pPr>
            <a:r>
              <a:rPr lang="en-US" sz="3200" b="1" dirty="0">
                <a:solidFill>
                  <a:schemeClr val="bg1"/>
                </a:solidFill>
                <a:latin typeface="Tahoma" pitchFamily="34" charset="0"/>
              </a:rPr>
              <a:t>Expectations</a:t>
            </a:r>
          </a:p>
          <a:p>
            <a:pPr>
              <a:spcBef>
                <a:spcPct val="50000"/>
              </a:spcBef>
            </a:pPr>
            <a:r>
              <a:rPr lang="en-US" sz="3200" b="1" u="sng" dirty="0">
                <a:solidFill>
                  <a:schemeClr val="bg1"/>
                </a:solidFill>
                <a:latin typeface="Tahoma" pitchFamily="34" charset="0"/>
              </a:rPr>
              <a:t>Game Requirements</a:t>
            </a:r>
          </a:p>
        </p:txBody>
      </p:sp>
      <p:sp>
        <p:nvSpPr>
          <p:cNvPr id="6" name="Rectangle 5">
            <a:extLst>
              <a:ext uri="{FF2B5EF4-FFF2-40B4-BE49-F238E27FC236}">
                <a16:creationId xmlns:a16="http://schemas.microsoft.com/office/drawing/2014/main" id="{D632659F-9318-4507-906D-DC074D909CB8}"/>
              </a:ext>
            </a:extLst>
          </p:cNvPr>
          <p:cNvSpPr/>
          <p:nvPr/>
        </p:nvSpPr>
        <p:spPr>
          <a:xfrm>
            <a:off x="571500" y="2438400"/>
            <a:ext cx="8001000" cy="3877985"/>
          </a:xfrm>
          <a:prstGeom prst="rect">
            <a:avLst/>
          </a:prstGeom>
        </p:spPr>
        <p:txBody>
          <a:bodyPr wrap="square">
            <a:spAutoFit/>
          </a:bodyPr>
          <a:lstStyle/>
          <a:p>
            <a:pPr algn="l"/>
            <a:r>
              <a:rPr lang="en-US" i="1" dirty="0">
                <a:solidFill>
                  <a:schemeClr val="bg1"/>
                </a:solidFill>
                <a:latin typeface="Arial" panose="020B0604020202020204" pitchFamily="34" charset="0"/>
                <a:cs typeface="Arial" panose="020B0604020202020204" pitchFamily="34" charset="0"/>
              </a:rPr>
              <a:t>How many parents does it take to run a baseball game??</a:t>
            </a:r>
          </a:p>
          <a:p>
            <a:pPr algn="l"/>
            <a:endParaRPr lang="en-US" sz="1800" i="1" dirty="0">
              <a:solidFill>
                <a:schemeClr val="bg1"/>
              </a:solidFill>
              <a:latin typeface="Arial" panose="020B0604020202020204" pitchFamily="34" charset="0"/>
              <a:cs typeface="Arial" panose="020B0604020202020204" pitchFamily="34" charset="0"/>
            </a:endParaRPr>
          </a:p>
          <a:p>
            <a:r>
              <a:rPr lang="en-US" b="1" dirty="0">
                <a:solidFill>
                  <a:schemeClr val="bg1"/>
                </a:solidFill>
                <a:latin typeface="Arial" panose="020B0604020202020204" pitchFamily="34" charset="0"/>
                <a:cs typeface="Arial" panose="020B0604020202020204" pitchFamily="34" charset="0"/>
              </a:rPr>
              <a:t>1</a:t>
            </a:r>
          </a:p>
          <a:p>
            <a:r>
              <a:rPr lang="en-US" sz="1800" dirty="0">
                <a:solidFill>
                  <a:schemeClr val="bg1"/>
                </a:solidFill>
                <a:latin typeface="Arial" panose="020B0604020202020204" pitchFamily="34" charset="0"/>
                <a:cs typeface="Arial" panose="020B0604020202020204" pitchFamily="34" charset="0"/>
              </a:rPr>
              <a:t>Team Manager who organizes the players, parents, coaches and manages the dugout</a:t>
            </a:r>
          </a:p>
          <a:p>
            <a:r>
              <a:rPr lang="en-US" b="1" dirty="0">
                <a:solidFill>
                  <a:schemeClr val="bg1"/>
                </a:solidFill>
                <a:latin typeface="Arial" panose="020B0604020202020204" pitchFamily="34" charset="0"/>
                <a:cs typeface="Arial" panose="020B0604020202020204" pitchFamily="34" charset="0"/>
              </a:rPr>
              <a:t>1-2</a:t>
            </a:r>
          </a:p>
          <a:p>
            <a:r>
              <a:rPr lang="en-US" sz="1800" dirty="0">
                <a:solidFill>
                  <a:schemeClr val="bg1"/>
                </a:solidFill>
                <a:latin typeface="Arial" panose="020B0604020202020204" pitchFamily="34" charset="0"/>
                <a:cs typeface="Arial" panose="020B0604020202020204" pitchFamily="34" charset="0"/>
              </a:rPr>
              <a:t>Parents to bring the snack for after the game</a:t>
            </a:r>
          </a:p>
          <a:p>
            <a:r>
              <a:rPr lang="en-US" b="1" dirty="0">
                <a:solidFill>
                  <a:schemeClr val="bg1"/>
                </a:solidFill>
                <a:latin typeface="Arial" panose="020B0604020202020204" pitchFamily="34" charset="0"/>
                <a:cs typeface="Arial" panose="020B0604020202020204" pitchFamily="34" charset="0"/>
              </a:rPr>
              <a:t>2-3</a:t>
            </a:r>
          </a:p>
          <a:p>
            <a:r>
              <a:rPr lang="en-US" sz="1800" dirty="0">
                <a:solidFill>
                  <a:schemeClr val="bg1"/>
                </a:solidFill>
                <a:latin typeface="Arial" panose="020B0604020202020204" pitchFamily="34" charset="0"/>
                <a:cs typeface="Arial" panose="020B0604020202020204" pitchFamily="34" charset="0"/>
              </a:rPr>
              <a:t>Parents to prep the field for play (bases, mounds, etc.)</a:t>
            </a:r>
          </a:p>
          <a:p>
            <a:r>
              <a:rPr lang="en-US" b="1" dirty="0">
                <a:solidFill>
                  <a:schemeClr val="bg1"/>
                </a:solidFill>
                <a:latin typeface="Arial" panose="020B0604020202020204" pitchFamily="34" charset="0"/>
                <a:cs typeface="Arial" panose="020B0604020202020204" pitchFamily="34" charset="0"/>
              </a:rPr>
              <a:t>3-4</a:t>
            </a:r>
          </a:p>
          <a:p>
            <a:r>
              <a:rPr lang="en-US" sz="1800" dirty="0">
                <a:solidFill>
                  <a:schemeClr val="bg1"/>
                </a:solidFill>
                <a:latin typeface="Arial" panose="020B0604020202020204" pitchFamily="34" charset="0"/>
                <a:cs typeface="Arial" panose="020B0604020202020204" pitchFamily="34" charset="0"/>
              </a:rPr>
              <a:t>Parents to help to coach the game (Base coaches, bench coaches, pitching, backup the catcher)</a:t>
            </a:r>
          </a:p>
        </p:txBody>
      </p:sp>
      <p:pic>
        <p:nvPicPr>
          <p:cNvPr id="2" name="Picture 1">
            <a:extLst>
              <a:ext uri="{FF2B5EF4-FFF2-40B4-BE49-F238E27FC236}">
                <a16:creationId xmlns:a16="http://schemas.microsoft.com/office/drawing/2014/main" id="{F25EDC54-F7B0-3A17-288B-D2699B55078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342900" y="228600"/>
            <a:ext cx="1905000" cy="1905000"/>
          </a:xfrm>
          <a:prstGeom prst="rect">
            <a:avLst/>
          </a:prstGeom>
        </p:spPr>
      </p:pic>
    </p:spTree>
    <p:extLst>
      <p:ext uri="{BB962C8B-B14F-4D97-AF65-F5344CB8AC3E}">
        <p14:creationId xmlns:p14="http://schemas.microsoft.com/office/powerpoint/2010/main" val="2146721549"/>
      </p:ext>
    </p:extLst>
  </p:cSld>
  <p:clrMapOvr>
    <a:masterClrMapping/>
  </p:clrMapOvr>
  <p:transition spd="slow" advTm="10000">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2895600" y="457200"/>
            <a:ext cx="5867400" cy="584775"/>
          </a:xfrm>
          <a:prstGeom prst="rect">
            <a:avLst/>
          </a:prstGeom>
          <a:noFill/>
          <a:ln w="9525">
            <a:noFill/>
            <a:miter lim="800000"/>
            <a:headEnd/>
            <a:tailEnd/>
          </a:ln>
        </p:spPr>
        <p:txBody>
          <a:bodyPr>
            <a:spAutoFit/>
          </a:bodyPr>
          <a:lstStyle/>
          <a:p>
            <a:pPr>
              <a:spcBef>
                <a:spcPts val="0"/>
              </a:spcBef>
            </a:pPr>
            <a:r>
              <a:rPr lang="en-US" sz="3200" b="1" dirty="0">
                <a:solidFill>
                  <a:schemeClr val="bg1"/>
                </a:solidFill>
                <a:latin typeface="Tahoma" pitchFamily="34" charset="0"/>
              </a:rPr>
              <a:t>BPBA Uniforms</a:t>
            </a:r>
          </a:p>
        </p:txBody>
      </p:sp>
      <p:sp>
        <p:nvSpPr>
          <p:cNvPr id="6" name="Rectangle 5">
            <a:extLst>
              <a:ext uri="{FF2B5EF4-FFF2-40B4-BE49-F238E27FC236}">
                <a16:creationId xmlns:a16="http://schemas.microsoft.com/office/drawing/2014/main" id="{D632659F-9318-4507-906D-DC074D909CB8}"/>
              </a:ext>
            </a:extLst>
          </p:cNvPr>
          <p:cNvSpPr/>
          <p:nvPr/>
        </p:nvSpPr>
        <p:spPr>
          <a:xfrm>
            <a:off x="304800" y="2153721"/>
            <a:ext cx="8458200" cy="4801314"/>
          </a:xfrm>
          <a:prstGeom prst="rect">
            <a:avLst/>
          </a:prstGeom>
        </p:spPr>
        <p:txBody>
          <a:bodyPr wrap="square">
            <a:spAutoFit/>
          </a:bodyPr>
          <a:lstStyle/>
          <a:p>
            <a:r>
              <a:rPr lang="en-US" sz="1800" dirty="0">
                <a:solidFill>
                  <a:schemeClr val="bg1"/>
                </a:solidFill>
                <a:latin typeface="Arial" panose="020B0604020202020204" pitchFamily="34" charset="0"/>
                <a:cs typeface="Arial" panose="020B0604020202020204" pitchFamily="34" charset="0"/>
              </a:rPr>
              <a:t>Your player and team will receive the following from BPBA once you have turned in your VOLUNTEER CHECK:</a:t>
            </a:r>
          </a:p>
          <a:p>
            <a:r>
              <a:rPr lang="en-US" sz="1800" b="1" i="1" dirty="0">
                <a:solidFill>
                  <a:schemeClr val="bg1"/>
                </a:solidFill>
                <a:latin typeface="Arial" panose="020B0604020202020204" pitchFamily="34" charset="0"/>
                <a:cs typeface="Arial" panose="020B0604020202020204" pitchFamily="34" charset="0"/>
              </a:rPr>
              <a:t>Jersey</a:t>
            </a:r>
          </a:p>
          <a:p>
            <a:r>
              <a:rPr lang="en-US" sz="1800" b="1" i="1" dirty="0">
                <a:solidFill>
                  <a:schemeClr val="bg1"/>
                </a:solidFill>
                <a:latin typeface="Arial" panose="020B0604020202020204" pitchFamily="34" charset="0"/>
                <a:cs typeface="Arial" panose="020B0604020202020204" pitchFamily="34" charset="0"/>
              </a:rPr>
              <a:t>Pants</a:t>
            </a:r>
          </a:p>
          <a:p>
            <a:r>
              <a:rPr lang="en-US" sz="1800" b="1" i="1" dirty="0">
                <a:solidFill>
                  <a:schemeClr val="bg1"/>
                </a:solidFill>
                <a:latin typeface="Arial" panose="020B0604020202020204" pitchFamily="34" charset="0"/>
                <a:cs typeface="Arial" panose="020B0604020202020204" pitchFamily="34" charset="0"/>
              </a:rPr>
              <a:t>Socks</a:t>
            </a:r>
          </a:p>
          <a:p>
            <a:r>
              <a:rPr lang="en-US" sz="1800" b="1" i="1" dirty="0">
                <a:solidFill>
                  <a:schemeClr val="bg1"/>
                </a:solidFill>
                <a:latin typeface="Arial" panose="020B0604020202020204" pitchFamily="34" charset="0"/>
                <a:cs typeface="Arial" panose="020B0604020202020204" pitchFamily="34" charset="0"/>
              </a:rPr>
              <a:t>Hat</a:t>
            </a:r>
          </a:p>
          <a:p>
            <a:r>
              <a:rPr lang="en-US" sz="1800" i="1" dirty="0">
                <a:solidFill>
                  <a:schemeClr val="bg1"/>
                </a:solidFill>
                <a:latin typeface="Arial" panose="020B0604020202020204" pitchFamily="34" charset="0"/>
                <a:cs typeface="Arial" panose="020B0604020202020204" pitchFamily="34" charset="0"/>
              </a:rPr>
              <a:t>Note: </a:t>
            </a:r>
            <a:r>
              <a:rPr lang="en-US" sz="1800" i="1" dirty="0" err="1">
                <a:solidFill>
                  <a:schemeClr val="bg1"/>
                </a:solidFill>
                <a:latin typeface="Arial" panose="020B0604020202020204" pitchFamily="34" charset="0"/>
                <a:cs typeface="Arial" panose="020B0604020202020204" pitchFamily="34" charset="0"/>
              </a:rPr>
              <a:t>Tball</a:t>
            </a:r>
            <a:r>
              <a:rPr lang="en-US" sz="1800" i="1" dirty="0">
                <a:solidFill>
                  <a:schemeClr val="bg1"/>
                </a:solidFill>
                <a:latin typeface="Arial" panose="020B0604020202020204" pitchFamily="34" charset="0"/>
                <a:cs typeface="Arial" panose="020B0604020202020204" pitchFamily="34" charset="0"/>
              </a:rPr>
              <a:t> does not get socks or pants</a:t>
            </a:r>
          </a:p>
          <a:p>
            <a:endParaRPr lang="en-US" sz="1800" dirty="0">
              <a:solidFill>
                <a:schemeClr val="bg1"/>
              </a:solidFill>
              <a:latin typeface="Arial" panose="020B0604020202020204" pitchFamily="34" charset="0"/>
              <a:cs typeface="Arial" panose="020B0604020202020204" pitchFamily="34" charset="0"/>
            </a:endParaRPr>
          </a:p>
          <a:p>
            <a:r>
              <a:rPr lang="en-US" sz="1800" dirty="0">
                <a:solidFill>
                  <a:schemeClr val="bg1"/>
                </a:solidFill>
                <a:latin typeface="Arial" panose="020B0604020202020204" pitchFamily="34" charset="0"/>
                <a:cs typeface="Arial" panose="020B0604020202020204" pitchFamily="34" charset="0"/>
              </a:rPr>
              <a:t>You will need to provide the following items for your player:</a:t>
            </a:r>
          </a:p>
          <a:p>
            <a:r>
              <a:rPr lang="en-US" sz="1800" b="1" i="1" dirty="0">
                <a:solidFill>
                  <a:schemeClr val="bg1"/>
                </a:solidFill>
                <a:latin typeface="Arial" panose="020B0604020202020204" pitchFamily="34" charset="0"/>
                <a:cs typeface="Arial" panose="020B0604020202020204" pitchFamily="34" charset="0"/>
              </a:rPr>
              <a:t>Athletic Protector</a:t>
            </a:r>
          </a:p>
          <a:p>
            <a:r>
              <a:rPr lang="en-US" sz="1800" b="1" i="1" dirty="0">
                <a:solidFill>
                  <a:schemeClr val="bg1"/>
                </a:solidFill>
                <a:latin typeface="Arial" panose="020B0604020202020204" pitchFamily="34" charset="0"/>
                <a:cs typeface="Arial" panose="020B0604020202020204" pitchFamily="34" charset="0"/>
              </a:rPr>
              <a:t>Cleats</a:t>
            </a:r>
          </a:p>
          <a:p>
            <a:r>
              <a:rPr lang="en-US" sz="1800" b="1" i="1" dirty="0">
                <a:solidFill>
                  <a:schemeClr val="bg1"/>
                </a:solidFill>
                <a:latin typeface="Arial" panose="020B0604020202020204" pitchFamily="34" charset="0"/>
                <a:cs typeface="Arial" panose="020B0604020202020204" pitchFamily="34" charset="0"/>
              </a:rPr>
              <a:t>Baseball Glove</a:t>
            </a:r>
          </a:p>
          <a:p>
            <a:endParaRPr lang="en-US" sz="1800" dirty="0">
              <a:solidFill>
                <a:schemeClr val="bg1"/>
              </a:solidFill>
              <a:latin typeface="Arial" panose="020B0604020202020204" pitchFamily="34" charset="0"/>
              <a:cs typeface="Arial" panose="020B0604020202020204" pitchFamily="34" charset="0"/>
            </a:endParaRPr>
          </a:p>
          <a:p>
            <a:r>
              <a:rPr lang="en-US" sz="1800" dirty="0">
                <a:solidFill>
                  <a:schemeClr val="bg1"/>
                </a:solidFill>
                <a:latin typeface="Arial" panose="020B0604020202020204" pitchFamily="34" charset="0"/>
                <a:cs typeface="Arial" panose="020B0604020202020204" pitchFamily="34" charset="0"/>
              </a:rPr>
              <a:t>You may also provide these optional items:</a:t>
            </a:r>
          </a:p>
          <a:p>
            <a:r>
              <a:rPr lang="en-US" sz="1800" b="1" i="1" dirty="0">
                <a:solidFill>
                  <a:schemeClr val="bg1"/>
                </a:solidFill>
                <a:latin typeface="Arial" panose="020B0604020202020204" pitchFamily="34" charset="0"/>
                <a:cs typeface="Arial" panose="020B0604020202020204" pitchFamily="34" charset="0"/>
              </a:rPr>
              <a:t>Batting Helmet</a:t>
            </a:r>
          </a:p>
          <a:p>
            <a:r>
              <a:rPr lang="en-US" sz="1800" b="1" i="1" dirty="0">
                <a:solidFill>
                  <a:schemeClr val="bg1"/>
                </a:solidFill>
                <a:latin typeface="Arial" panose="020B0604020202020204" pitchFamily="34" charset="0"/>
                <a:cs typeface="Arial" panose="020B0604020202020204" pitchFamily="34" charset="0"/>
              </a:rPr>
              <a:t>Batting Gloves</a:t>
            </a:r>
          </a:p>
          <a:p>
            <a:r>
              <a:rPr lang="en-US" sz="1800" b="1" i="1" dirty="0">
                <a:solidFill>
                  <a:schemeClr val="bg1"/>
                </a:solidFill>
                <a:latin typeface="Arial" panose="020B0604020202020204" pitchFamily="34" charset="0"/>
                <a:cs typeface="Arial" panose="020B0604020202020204" pitchFamily="34" charset="0"/>
              </a:rPr>
              <a:t>Baseball Bat</a:t>
            </a:r>
          </a:p>
        </p:txBody>
      </p:sp>
      <p:pic>
        <p:nvPicPr>
          <p:cNvPr id="2" name="Picture 1">
            <a:extLst>
              <a:ext uri="{FF2B5EF4-FFF2-40B4-BE49-F238E27FC236}">
                <a16:creationId xmlns:a16="http://schemas.microsoft.com/office/drawing/2014/main" id="{70C6A0DF-061B-E0CB-B4A1-9ED6556EC1E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342900" y="228600"/>
            <a:ext cx="1905000" cy="1905000"/>
          </a:xfrm>
          <a:prstGeom prst="rect">
            <a:avLst/>
          </a:prstGeom>
        </p:spPr>
      </p:pic>
    </p:spTree>
    <p:extLst>
      <p:ext uri="{BB962C8B-B14F-4D97-AF65-F5344CB8AC3E}">
        <p14:creationId xmlns:p14="http://schemas.microsoft.com/office/powerpoint/2010/main" val="236493926"/>
      </p:ext>
    </p:extLst>
  </p:cSld>
  <p:clrMapOvr>
    <a:masterClrMapping/>
  </p:clrMapOvr>
  <p:transition spd="slow" advTm="10000">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2895600" y="457200"/>
            <a:ext cx="5867400" cy="1077218"/>
          </a:xfrm>
          <a:prstGeom prst="rect">
            <a:avLst/>
          </a:prstGeom>
          <a:noFill/>
          <a:ln w="9525">
            <a:noFill/>
            <a:miter lim="800000"/>
            <a:headEnd/>
            <a:tailEnd/>
          </a:ln>
        </p:spPr>
        <p:txBody>
          <a:bodyPr>
            <a:spAutoFit/>
          </a:bodyPr>
          <a:lstStyle/>
          <a:p>
            <a:pPr>
              <a:spcBef>
                <a:spcPts val="0"/>
              </a:spcBef>
            </a:pPr>
            <a:r>
              <a:rPr lang="en-US" sz="3200" b="1" dirty="0">
                <a:solidFill>
                  <a:schemeClr val="bg1"/>
                </a:solidFill>
                <a:latin typeface="Tahoma" pitchFamily="34" charset="0"/>
              </a:rPr>
              <a:t>BPBA</a:t>
            </a:r>
          </a:p>
          <a:p>
            <a:pPr>
              <a:spcBef>
                <a:spcPts val="0"/>
              </a:spcBef>
            </a:pPr>
            <a:r>
              <a:rPr lang="en-US" sz="3200" b="1" dirty="0">
                <a:solidFill>
                  <a:schemeClr val="bg1"/>
                </a:solidFill>
                <a:latin typeface="Tahoma" pitchFamily="34" charset="0"/>
              </a:rPr>
              <a:t>Volunteer Requirements</a:t>
            </a:r>
          </a:p>
        </p:txBody>
      </p:sp>
      <p:sp>
        <p:nvSpPr>
          <p:cNvPr id="6" name="Rectangle 5">
            <a:extLst>
              <a:ext uri="{FF2B5EF4-FFF2-40B4-BE49-F238E27FC236}">
                <a16:creationId xmlns:a16="http://schemas.microsoft.com/office/drawing/2014/main" id="{D632659F-9318-4507-906D-DC074D909CB8}"/>
              </a:ext>
            </a:extLst>
          </p:cNvPr>
          <p:cNvSpPr/>
          <p:nvPr/>
        </p:nvSpPr>
        <p:spPr>
          <a:xfrm>
            <a:off x="571500" y="2153721"/>
            <a:ext cx="8001000" cy="4278094"/>
          </a:xfrm>
          <a:prstGeom prst="rect">
            <a:avLst/>
          </a:prstGeom>
        </p:spPr>
        <p:txBody>
          <a:bodyPr wrap="square">
            <a:spAutoFit/>
          </a:bodyPr>
          <a:lstStyle/>
          <a:p>
            <a:r>
              <a:rPr lang="en-US" altLang="ko-KR" sz="2000" b="1" u="sng" dirty="0">
                <a:solidFill>
                  <a:schemeClr val="bg1"/>
                </a:solidFill>
                <a:latin typeface="Arial" pitchFamily="34" charset="0"/>
                <a:ea typeface="Gulim" pitchFamily="34" charset="-127"/>
              </a:rPr>
              <a:t>House League Requirements</a:t>
            </a:r>
          </a:p>
          <a:p>
            <a:r>
              <a:rPr lang="en-US" altLang="ko-KR" sz="2000" b="1" dirty="0">
                <a:solidFill>
                  <a:schemeClr val="bg1"/>
                </a:solidFill>
                <a:latin typeface="Arial" pitchFamily="34" charset="0"/>
                <a:ea typeface="Gulim" pitchFamily="34" charset="-127"/>
              </a:rPr>
              <a:t>6</a:t>
            </a:r>
            <a:r>
              <a:rPr lang="en-US" altLang="ko-KR" sz="2000" dirty="0">
                <a:solidFill>
                  <a:schemeClr val="bg1"/>
                </a:solidFill>
                <a:latin typeface="Arial" pitchFamily="34" charset="0"/>
                <a:ea typeface="Gulim" pitchFamily="34" charset="-127"/>
              </a:rPr>
              <a:t> hours of volunteer time; this can usually be completed within 2 shifts.</a:t>
            </a:r>
          </a:p>
          <a:p>
            <a:endParaRPr lang="en-US" altLang="ko-KR" sz="2000" b="1" dirty="0">
              <a:solidFill>
                <a:schemeClr val="bg1"/>
              </a:solidFill>
              <a:latin typeface="Arial" pitchFamily="34" charset="0"/>
              <a:ea typeface="Gulim" pitchFamily="34" charset="-127"/>
            </a:endParaRPr>
          </a:p>
          <a:p>
            <a:r>
              <a:rPr lang="en-US" altLang="ko-KR" sz="2000" b="1" u="sng" dirty="0">
                <a:solidFill>
                  <a:schemeClr val="bg1"/>
                </a:solidFill>
                <a:latin typeface="Arial" pitchFamily="34" charset="0"/>
                <a:ea typeface="Gulim" pitchFamily="34" charset="-127"/>
              </a:rPr>
              <a:t>Traveling League Requirements</a:t>
            </a:r>
          </a:p>
          <a:p>
            <a:r>
              <a:rPr lang="en-US" altLang="ko-KR" sz="2000" b="1" dirty="0">
                <a:solidFill>
                  <a:schemeClr val="bg1"/>
                </a:solidFill>
                <a:latin typeface="Arial" pitchFamily="34" charset="0"/>
                <a:ea typeface="Gulim" pitchFamily="34" charset="-127"/>
              </a:rPr>
              <a:t>12</a:t>
            </a:r>
            <a:r>
              <a:rPr lang="en-US" altLang="ko-KR" sz="2000" dirty="0">
                <a:solidFill>
                  <a:schemeClr val="bg1"/>
                </a:solidFill>
                <a:latin typeface="Arial" pitchFamily="34" charset="0"/>
                <a:ea typeface="Gulim" pitchFamily="34" charset="-127"/>
              </a:rPr>
              <a:t> hours of volunteer time; this can usually be completed within 4 shifts  </a:t>
            </a:r>
          </a:p>
          <a:p>
            <a:endParaRPr lang="en-US" altLang="ko-KR" sz="2000" dirty="0">
              <a:solidFill>
                <a:schemeClr val="bg1"/>
              </a:solidFill>
              <a:latin typeface="Arial" pitchFamily="34" charset="0"/>
              <a:ea typeface="Gulim" pitchFamily="34" charset="-127"/>
            </a:endParaRPr>
          </a:p>
          <a:p>
            <a:r>
              <a:rPr lang="en-US" altLang="ko-KR" sz="2000" b="1" u="sng" dirty="0">
                <a:solidFill>
                  <a:schemeClr val="bg1"/>
                </a:solidFill>
                <a:latin typeface="Arial" pitchFamily="34" charset="0"/>
                <a:ea typeface="Gulim" pitchFamily="34" charset="-127"/>
              </a:rPr>
              <a:t>Family Max</a:t>
            </a:r>
          </a:p>
          <a:p>
            <a:r>
              <a:rPr lang="en-US" altLang="ko-KR" sz="2000" dirty="0">
                <a:solidFill>
                  <a:schemeClr val="bg1"/>
                </a:solidFill>
                <a:latin typeface="Arial" pitchFamily="34" charset="0"/>
                <a:ea typeface="Gulim" pitchFamily="34" charset="-127"/>
              </a:rPr>
              <a:t>A family max of 18 volunteers hours will cover a family and all children in our baseball program for the season</a:t>
            </a:r>
            <a:endParaRPr lang="en-US" altLang="ko-KR" sz="2000" b="1" u="sng" dirty="0">
              <a:solidFill>
                <a:schemeClr val="bg1"/>
              </a:solidFill>
              <a:latin typeface="Arial" pitchFamily="34" charset="0"/>
              <a:ea typeface="Gulim" pitchFamily="34" charset="-127"/>
            </a:endParaRPr>
          </a:p>
          <a:p>
            <a:endParaRPr lang="en-US" altLang="ko-KR" sz="1200" b="1" dirty="0">
              <a:solidFill>
                <a:schemeClr val="bg1"/>
              </a:solidFill>
              <a:latin typeface="Arial" pitchFamily="34" charset="0"/>
              <a:ea typeface="Gulim" pitchFamily="34" charset="-127"/>
            </a:endParaRPr>
          </a:p>
          <a:p>
            <a:pPr marL="457200" indent="-457200"/>
            <a:r>
              <a:rPr lang="en-US" altLang="ko-KR" sz="2000" b="1" i="1" dirty="0">
                <a:solidFill>
                  <a:schemeClr val="bg1"/>
                </a:solidFill>
                <a:latin typeface="Arial" pitchFamily="34" charset="0"/>
                <a:ea typeface="Gulim" pitchFamily="34" charset="-127"/>
              </a:rPr>
              <a:t>One shift is (typically) 3 hours.</a:t>
            </a:r>
          </a:p>
          <a:p>
            <a:pPr marL="457200" indent="-457200"/>
            <a:r>
              <a:rPr lang="en-US" altLang="ko-KR" sz="2000" b="1" i="1" dirty="0">
                <a:solidFill>
                  <a:schemeClr val="bg1"/>
                </a:solidFill>
                <a:latin typeface="Arial" pitchFamily="34" charset="0"/>
                <a:ea typeface="Gulim" pitchFamily="34" charset="-127"/>
              </a:rPr>
              <a:t>This requirement is on a per child basis</a:t>
            </a:r>
            <a:r>
              <a:rPr lang="en-US" altLang="ko-KR" sz="2000" i="1" dirty="0">
                <a:ea typeface="Gulim" pitchFamily="34" charset="-127"/>
              </a:rPr>
              <a:t> </a:t>
            </a:r>
            <a:endParaRPr lang="en-US" altLang="ko-KR" sz="2000" b="1" i="1" dirty="0">
              <a:solidFill>
                <a:schemeClr val="bg1"/>
              </a:solidFill>
              <a:latin typeface="Arial" pitchFamily="34" charset="0"/>
              <a:ea typeface="Gulim" pitchFamily="34" charset="-127"/>
            </a:endParaRPr>
          </a:p>
        </p:txBody>
      </p:sp>
      <p:sp>
        <p:nvSpPr>
          <p:cNvPr id="7" name="TextBox 6">
            <a:extLst>
              <a:ext uri="{FF2B5EF4-FFF2-40B4-BE49-F238E27FC236}">
                <a16:creationId xmlns:a16="http://schemas.microsoft.com/office/drawing/2014/main" id="{01CA41AF-6648-4536-A2DB-FEC028DC90AC}"/>
              </a:ext>
            </a:extLst>
          </p:cNvPr>
          <p:cNvSpPr txBox="1"/>
          <p:nvPr/>
        </p:nvSpPr>
        <p:spPr>
          <a:xfrm>
            <a:off x="2743200" y="1557422"/>
            <a:ext cx="5867400" cy="461665"/>
          </a:xfrm>
          <a:prstGeom prst="rect">
            <a:avLst/>
          </a:prstGeom>
          <a:noFill/>
        </p:spPr>
        <p:txBody>
          <a:bodyPr wrap="square">
            <a:spAutoFit/>
          </a:bodyPr>
          <a:lstStyle/>
          <a:p>
            <a:pPr>
              <a:spcBef>
                <a:spcPts val="0"/>
              </a:spcBef>
            </a:pPr>
            <a:r>
              <a:rPr lang="en-US" sz="2400" i="1" kern="0" dirty="0">
                <a:solidFill>
                  <a:schemeClr val="bg1"/>
                </a:solidFill>
                <a:latin typeface="Arial" panose="020B0604020202020204" pitchFamily="34" charset="0"/>
                <a:cs typeface="Arial" panose="020B0604020202020204" pitchFamily="34" charset="0"/>
              </a:rPr>
              <a:t>Michelle King– DIBS Director</a:t>
            </a:r>
          </a:p>
        </p:txBody>
      </p:sp>
      <p:pic>
        <p:nvPicPr>
          <p:cNvPr id="2" name="Picture 1">
            <a:extLst>
              <a:ext uri="{FF2B5EF4-FFF2-40B4-BE49-F238E27FC236}">
                <a16:creationId xmlns:a16="http://schemas.microsoft.com/office/drawing/2014/main" id="{7B6759BC-1130-F29D-59F9-1B00D92412C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342900" y="228600"/>
            <a:ext cx="1905000" cy="1905000"/>
          </a:xfrm>
          <a:prstGeom prst="rect">
            <a:avLst/>
          </a:prstGeom>
        </p:spPr>
      </p:pic>
    </p:spTree>
    <p:extLst>
      <p:ext uri="{BB962C8B-B14F-4D97-AF65-F5344CB8AC3E}">
        <p14:creationId xmlns:p14="http://schemas.microsoft.com/office/powerpoint/2010/main" val="4146034228"/>
      </p:ext>
    </p:extLst>
  </p:cSld>
  <p:clrMapOvr>
    <a:masterClrMapping/>
  </p:clrMapOvr>
  <p:transition spd="slow" advTm="10000">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2895600" y="457200"/>
            <a:ext cx="5867400" cy="1077218"/>
          </a:xfrm>
          <a:prstGeom prst="rect">
            <a:avLst/>
          </a:prstGeom>
          <a:noFill/>
          <a:ln w="9525">
            <a:noFill/>
            <a:miter lim="800000"/>
            <a:headEnd/>
            <a:tailEnd/>
          </a:ln>
        </p:spPr>
        <p:txBody>
          <a:bodyPr>
            <a:spAutoFit/>
          </a:bodyPr>
          <a:lstStyle/>
          <a:p>
            <a:pPr>
              <a:spcBef>
                <a:spcPts val="0"/>
              </a:spcBef>
            </a:pPr>
            <a:r>
              <a:rPr lang="en-US" sz="3200" b="1" dirty="0">
                <a:solidFill>
                  <a:schemeClr val="bg1"/>
                </a:solidFill>
                <a:latin typeface="Tahoma" pitchFamily="34" charset="0"/>
              </a:rPr>
              <a:t>BPBA</a:t>
            </a:r>
          </a:p>
          <a:p>
            <a:pPr>
              <a:spcBef>
                <a:spcPts val="0"/>
              </a:spcBef>
            </a:pPr>
            <a:r>
              <a:rPr lang="en-US" sz="3200" b="1" dirty="0">
                <a:solidFill>
                  <a:schemeClr val="bg1"/>
                </a:solidFill>
                <a:latin typeface="Tahoma" pitchFamily="34" charset="0"/>
              </a:rPr>
              <a:t>Volunteer Requirements</a:t>
            </a:r>
          </a:p>
        </p:txBody>
      </p:sp>
      <p:sp>
        <p:nvSpPr>
          <p:cNvPr id="6" name="Rectangle 5">
            <a:extLst>
              <a:ext uri="{FF2B5EF4-FFF2-40B4-BE49-F238E27FC236}">
                <a16:creationId xmlns:a16="http://schemas.microsoft.com/office/drawing/2014/main" id="{D632659F-9318-4507-906D-DC074D909CB8}"/>
              </a:ext>
            </a:extLst>
          </p:cNvPr>
          <p:cNvSpPr/>
          <p:nvPr/>
        </p:nvSpPr>
        <p:spPr>
          <a:xfrm>
            <a:off x="609600" y="2362200"/>
            <a:ext cx="8001000" cy="2554545"/>
          </a:xfrm>
          <a:prstGeom prst="rect">
            <a:avLst/>
          </a:prstGeom>
        </p:spPr>
        <p:txBody>
          <a:bodyPr wrap="square">
            <a:spAutoFit/>
          </a:bodyPr>
          <a:lstStyle/>
          <a:p>
            <a:r>
              <a:rPr lang="en-US" altLang="ko-KR" sz="2000" b="1" u="sng" dirty="0">
                <a:solidFill>
                  <a:schemeClr val="bg1"/>
                </a:solidFill>
                <a:latin typeface="Arial" pitchFamily="34" charset="0"/>
                <a:ea typeface="Gulim" pitchFamily="34" charset="-127"/>
              </a:rPr>
              <a:t>Why do we require Volunteers Hours (DIBS)?</a:t>
            </a:r>
          </a:p>
          <a:p>
            <a:endParaRPr lang="en-US" altLang="ko-KR" sz="2000" b="1" i="1" u="sng" dirty="0">
              <a:solidFill>
                <a:schemeClr val="bg1"/>
              </a:solidFill>
              <a:latin typeface="Arial" pitchFamily="34" charset="0"/>
              <a:ea typeface="Gulim" pitchFamily="34" charset="-127"/>
            </a:endParaRPr>
          </a:p>
          <a:p>
            <a:pPr algn="l"/>
            <a:r>
              <a:rPr lang="en-US" altLang="ko-KR" sz="2000" b="1" i="1" dirty="0">
                <a:solidFill>
                  <a:schemeClr val="bg1"/>
                </a:solidFill>
                <a:latin typeface="Arial" pitchFamily="34" charset="0"/>
                <a:ea typeface="Gulim" pitchFamily="34" charset="-127"/>
              </a:rPr>
              <a:t>Our concession stand at Northwoods benefits every child in the program by reducing league fees.  We are the cheapest baseball association to play for in the area.  </a:t>
            </a:r>
          </a:p>
          <a:p>
            <a:pPr algn="l"/>
            <a:endParaRPr lang="en-US" altLang="ko-KR" sz="2000" b="1" i="1" dirty="0">
              <a:solidFill>
                <a:schemeClr val="bg1"/>
              </a:solidFill>
              <a:latin typeface="Arial" pitchFamily="34" charset="0"/>
              <a:ea typeface="Gulim" pitchFamily="34" charset="-127"/>
            </a:endParaRPr>
          </a:p>
          <a:p>
            <a:pPr algn="l"/>
            <a:r>
              <a:rPr lang="en-US" altLang="ko-KR" sz="2000" b="1" i="1" dirty="0">
                <a:solidFill>
                  <a:schemeClr val="bg1"/>
                </a:solidFill>
                <a:latin typeface="Arial" pitchFamily="34" charset="0"/>
                <a:ea typeface="Gulim" pitchFamily="34" charset="-127"/>
              </a:rPr>
              <a:t>We would prefer families fulfill their DIBS hours versus having to cash their volunteer check and hire workers for our stand.</a:t>
            </a:r>
          </a:p>
        </p:txBody>
      </p:sp>
      <p:sp>
        <p:nvSpPr>
          <p:cNvPr id="7" name="TextBox 6">
            <a:extLst>
              <a:ext uri="{FF2B5EF4-FFF2-40B4-BE49-F238E27FC236}">
                <a16:creationId xmlns:a16="http://schemas.microsoft.com/office/drawing/2014/main" id="{01CA41AF-6648-4536-A2DB-FEC028DC90AC}"/>
              </a:ext>
            </a:extLst>
          </p:cNvPr>
          <p:cNvSpPr txBox="1"/>
          <p:nvPr/>
        </p:nvSpPr>
        <p:spPr>
          <a:xfrm>
            <a:off x="2743200" y="1557422"/>
            <a:ext cx="5867400" cy="461665"/>
          </a:xfrm>
          <a:prstGeom prst="rect">
            <a:avLst/>
          </a:prstGeom>
          <a:noFill/>
        </p:spPr>
        <p:txBody>
          <a:bodyPr wrap="square">
            <a:spAutoFit/>
          </a:bodyPr>
          <a:lstStyle/>
          <a:p>
            <a:pPr>
              <a:spcBef>
                <a:spcPts val="0"/>
              </a:spcBef>
            </a:pPr>
            <a:r>
              <a:rPr lang="en-US" sz="2400" i="1" kern="0" dirty="0">
                <a:solidFill>
                  <a:schemeClr val="bg1"/>
                </a:solidFill>
                <a:latin typeface="Arial" panose="020B0604020202020204" pitchFamily="34" charset="0"/>
                <a:cs typeface="Arial" panose="020B0604020202020204" pitchFamily="34" charset="0"/>
              </a:rPr>
              <a:t>Michelle King– DIBS Director</a:t>
            </a:r>
          </a:p>
        </p:txBody>
      </p:sp>
      <p:pic>
        <p:nvPicPr>
          <p:cNvPr id="2" name="Picture 1">
            <a:extLst>
              <a:ext uri="{FF2B5EF4-FFF2-40B4-BE49-F238E27FC236}">
                <a16:creationId xmlns:a16="http://schemas.microsoft.com/office/drawing/2014/main" id="{7B6759BC-1130-F29D-59F9-1B00D92412C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342900" y="228600"/>
            <a:ext cx="1905000" cy="1905000"/>
          </a:xfrm>
          <a:prstGeom prst="rect">
            <a:avLst/>
          </a:prstGeom>
        </p:spPr>
      </p:pic>
    </p:spTree>
    <p:extLst>
      <p:ext uri="{BB962C8B-B14F-4D97-AF65-F5344CB8AC3E}">
        <p14:creationId xmlns:p14="http://schemas.microsoft.com/office/powerpoint/2010/main" val="1568278742"/>
      </p:ext>
    </p:extLst>
  </p:cSld>
  <p:clrMapOvr>
    <a:masterClrMapping/>
  </p:clrMapOvr>
  <p:transition spd="slow" advTm="10000">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2895600" y="457200"/>
            <a:ext cx="5867400" cy="1077218"/>
          </a:xfrm>
          <a:prstGeom prst="rect">
            <a:avLst/>
          </a:prstGeom>
          <a:noFill/>
          <a:ln w="9525">
            <a:noFill/>
            <a:miter lim="800000"/>
            <a:headEnd/>
            <a:tailEnd/>
          </a:ln>
        </p:spPr>
        <p:txBody>
          <a:bodyPr>
            <a:spAutoFit/>
          </a:bodyPr>
          <a:lstStyle/>
          <a:p>
            <a:pPr>
              <a:spcBef>
                <a:spcPts val="0"/>
              </a:spcBef>
            </a:pPr>
            <a:r>
              <a:rPr lang="en-US" sz="3200" b="1" dirty="0">
                <a:solidFill>
                  <a:schemeClr val="bg1"/>
                </a:solidFill>
                <a:latin typeface="Tahoma" pitchFamily="34" charset="0"/>
              </a:rPr>
              <a:t>BPBA</a:t>
            </a:r>
          </a:p>
          <a:p>
            <a:pPr>
              <a:spcBef>
                <a:spcPts val="0"/>
              </a:spcBef>
            </a:pPr>
            <a:r>
              <a:rPr lang="en-US" sz="3200" b="1" dirty="0">
                <a:solidFill>
                  <a:schemeClr val="bg1"/>
                </a:solidFill>
                <a:latin typeface="Tahoma" pitchFamily="34" charset="0"/>
              </a:rPr>
              <a:t>Volunteer Checks</a:t>
            </a:r>
          </a:p>
        </p:txBody>
      </p:sp>
      <p:sp>
        <p:nvSpPr>
          <p:cNvPr id="6" name="Rectangle 5">
            <a:extLst>
              <a:ext uri="{FF2B5EF4-FFF2-40B4-BE49-F238E27FC236}">
                <a16:creationId xmlns:a16="http://schemas.microsoft.com/office/drawing/2014/main" id="{D632659F-9318-4507-906D-DC074D909CB8}"/>
              </a:ext>
            </a:extLst>
          </p:cNvPr>
          <p:cNvSpPr/>
          <p:nvPr/>
        </p:nvSpPr>
        <p:spPr>
          <a:xfrm>
            <a:off x="304800" y="2153721"/>
            <a:ext cx="8458200" cy="5139869"/>
          </a:xfrm>
          <a:prstGeom prst="rect">
            <a:avLst/>
          </a:prstGeom>
        </p:spPr>
        <p:txBody>
          <a:bodyPr wrap="square">
            <a:spAutoFit/>
          </a:bodyPr>
          <a:lstStyle/>
          <a:p>
            <a:r>
              <a:rPr lang="en-US" i="1" dirty="0">
                <a:solidFill>
                  <a:schemeClr val="bg1"/>
                </a:solidFill>
                <a:latin typeface="Arial" panose="020B0604020202020204" pitchFamily="34" charset="0"/>
                <a:cs typeface="Arial" panose="020B0604020202020204" pitchFamily="34" charset="0"/>
              </a:rPr>
              <a:t>In order for players and teams to receive uniforms:</a:t>
            </a:r>
          </a:p>
          <a:p>
            <a:pPr algn="just"/>
            <a:endParaRPr lang="en-US" dirty="0">
              <a:solidFill>
                <a:schemeClr val="bg1"/>
              </a:solidFill>
              <a:latin typeface="Arial" panose="020B0604020202020204" pitchFamily="34" charset="0"/>
              <a:cs typeface="Arial" panose="020B0604020202020204" pitchFamily="34" charset="0"/>
            </a:endParaRPr>
          </a:p>
          <a:p>
            <a:pPr algn="just"/>
            <a:r>
              <a:rPr lang="en-US" sz="2000" dirty="0">
                <a:solidFill>
                  <a:schemeClr val="bg1"/>
                </a:solidFill>
                <a:latin typeface="Arial" panose="020B0604020202020204" pitchFamily="34" charset="0"/>
                <a:cs typeface="Arial" panose="020B0604020202020204" pitchFamily="34" charset="0"/>
              </a:rPr>
              <a:t>Each House League or Traveling player is required to give their coach </a:t>
            </a:r>
            <a:r>
              <a:rPr lang="en-US" sz="2000" b="1" dirty="0">
                <a:solidFill>
                  <a:schemeClr val="bg1"/>
                </a:solidFill>
                <a:latin typeface="Arial" panose="020B0604020202020204" pitchFamily="34" charset="0"/>
                <a:cs typeface="Arial" panose="020B0604020202020204" pitchFamily="34" charset="0"/>
              </a:rPr>
              <a:t>a deposit check</a:t>
            </a:r>
            <a:r>
              <a:rPr lang="en-US" sz="2000" dirty="0">
                <a:solidFill>
                  <a:schemeClr val="bg1"/>
                </a:solidFill>
                <a:latin typeface="Arial" panose="020B0604020202020204" pitchFamily="34" charset="0"/>
                <a:cs typeface="Arial" panose="020B0604020202020204" pitchFamily="34" charset="0"/>
              </a:rPr>
              <a:t>, made out to BPBA prior to uniform pick up.  The amount for </a:t>
            </a:r>
            <a:r>
              <a:rPr lang="en-US" sz="2000" b="1" dirty="0">
                <a:solidFill>
                  <a:schemeClr val="bg1"/>
                </a:solidFill>
                <a:latin typeface="Arial" panose="020B0604020202020204" pitchFamily="34" charset="0"/>
                <a:cs typeface="Arial" panose="020B0604020202020204" pitchFamily="34" charset="0"/>
              </a:rPr>
              <a:t>house leagues is $200 </a:t>
            </a:r>
            <a:r>
              <a:rPr lang="en-US" sz="2000" dirty="0">
                <a:solidFill>
                  <a:schemeClr val="bg1"/>
                </a:solidFill>
                <a:latin typeface="Arial" panose="020B0604020202020204" pitchFamily="34" charset="0"/>
                <a:cs typeface="Arial" panose="020B0604020202020204" pitchFamily="34" charset="0"/>
              </a:rPr>
              <a:t>and for </a:t>
            </a:r>
            <a:r>
              <a:rPr lang="en-US" sz="2000" b="1" dirty="0">
                <a:solidFill>
                  <a:schemeClr val="bg1"/>
                </a:solidFill>
                <a:latin typeface="Arial" panose="020B0604020202020204" pitchFamily="34" charset="0"/>
                <a:cs typeface="Arial" panose="020B0604020202020204" pitchFamily="34" charset="0"/>
              </a:rPr>
              <a:t>travel leagues is $400</a:t>
            </a:r>
            <a:r>
              <a:rPr lang="en-US" sz="2000" dirty="0">
                <a:solidFill>
                  <a:schemeClr val="bg1"/>
                </a:solidFill>
                <a:latin typeface="Arial" panose="020B0604020202020204" pitchFamily="34" charset="0"/>
                <a:cs typeface="Arial" panose="020B0604020202020204" pitchFamily="34" charset="0"/>
              </a:rPr>
              <a:t>.  This check will be held through the season and we will shred it once your volunteer hours are complete</a:t>
            </a:r>
          </a:p>
          <a:p>
            <a:pPr algn="just"/>
            <a:endParaRPr lang="en-US" sz="2000" dirty="0">
              <a:solidFill>
                <a:schemeClr val="bg1"/>
              </a:solidFill>
              <a:latin typeface="Arial" panose="020B0604020202020204" pitchFamily="34" charset="0"/>
              <a:cs typeface="Arial" panose="020B0604020202020204" pitchFamily="34" charset="0"/>
            </a:endParaRPr>
          </a:p>
          <a:p>
            <a:pPr algn="just"/>
            <a:r>
              <a:rPr lang="en-US" sz="2000" dirty="0">
                <a:solidFill>
                  <a:schemeClr val="bg1"/>
                </a:solidFill>
                <a:latin typeface="Arial" panose="020B0604020202020204" pitchFamily="34" charset="0"/>
                <a:cs typeface="Arial" panose="020B0604020202020204" pitchFamily="34" charset="0"/>
              </a:rPr>
              <a:t>Volunteers MUST be 16 years of age or older, NO EXCEPTIONS</a:t>
            </a:r>
          </a:p>
          <a:p>
            <a:pPr algn="just"/>
            <a:endParaRPr lang="en-US" sz="2000" dirty="0">
              <a:solidFill>
                <a:schemeClr val="bg1"/>
              </a:solidFill>
              <a:latin typeface="Arial" panose="020B0604020202020204" pitchFamily="34" charset="0"/>
              <a:cs typeface="Arial" panose="020B0604020202020204" pitchFamily="34" charset="0"/>
            </a:endParaRPr>
          </a:p>
          <a:p>
            <a:pPr algn="just"/>
            <a:r>
              <a:rPr lang="en-US" sz="2000" dirty="0">
                <a:solidFill>
                  <a:schemeClr val="bg1"/>
                </a:solidFill>
                <a:latin typeface="Arial" panose="020B0604020202020204" pitchFamily="34" charset="0"/>
                <a:cs typeface="Arial" panose="020B0604020202020204" pitchFamily="34" charset="0"/>
              </a:rPr>
              <a:t>If you would like to OPT OUT of House League volunteering, please provide a </a:t>
            </a:r>
            <a:r>
              <a:rPr lang="en-US" sz="2000" dirty="0">
                <a:solidFill>
                  <a:srgbClr val="FF0000"/>
                </a:solidFill>
                <a:latin typeface="Arial" panose="020B0604020202020204" pitchFamily="34" charset="0"/>
                <a:cs typeface="Arial" panose="020B0604020202020204" pitchFamily="34" charset="0"/>
              </a:rPr>
              <a:t>$175 </a:t>
            </a:r>
            <a:r>
              <a:rPr lang="en-US" sz="2000" dirty="0">
                <a:solidFill>
                  <a:schemeClr val="bg1"/>
                </a:solidFill>
                <a:latin typeface="Arial" panose="020B0604020202020204" pitchFamily="34" charset="0"/>
                <a:cs typeface="Arial" panose="020B0604020202020204" pitchFamily="34" charset="0"/>
              </a:rPr>
              <a:t>check that we will cash upon receiving.  There is NO opt out option for traveling.  </a:t>
            </a:r>
          </a:p>
          <a:p>
            <a:pPr algn="just"/>
            <a:endParaRPr lang="en-US" sz="2000" b="1" dirty="0">
              <a:solidFill>
                <a:schemeClr val="bg1"/>
              </a:solidFill>
              <a:latin typeface="Arial" panose="020B0604020202020204" pitchFamily="34" charset="0"/>
              <a:cs typeface="Arial" panose="020B0604020202020204" pitchFamily="34" charset="0"/>
            </a:endParaRPr>
          </a:p>
          <a:p>
            <a:pPr algn="just"/>
            <a:r>
              <a:rPr lang="en-US" sz="2000" b="1" dirty="0">
                <a:solidFill>
                  <a:schemeClr val="bg1"/>
                </a:solidFill>
                <a:latin typeface="Arial" panose="020B0604020202020204" pitchFamily="34" charset="0"/>
                <a:cs typeface="Arial" panose="020B0604020202020204" pitchFamily="34" charset="0"/>
              </a:rPr>
              <a:t>NOTE: Please put players name in check memo for better tracking</a:t>
            </a:r>
          </a:p>
          <a:p>
            <a:pPr algn="just"/>
            <a:endParaRPr lang="en-US" sz="2000" dirty="0">
              <a:solidFill>
                <a:schemeClr val="bg1"/>
              </a:solidFill>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CD078B28-4A72-D36A-1B9A-3305E0A47409}"/>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342900" y="228600"/>
            <a:ext cx="1905000" cy="1905000"/>
          </a:xfrm>
          <a:prstGeom prst="rect">
            <a:avLst/>
          </a:prstGeom>
        </p:spPr>
      </p:pic>
    </p:spTree>
    <p:extLst>
      <p:ext uri="{BB962C8B-B14F-4D97-AF65-F5344CB8AC3E}">
        <p14:creationId xmlns:p14="http://schemas.microsoft.com/office/powerpoint/2010/main" val="1222107573"/>
      </p:ext>
    </p:extLst>
  </p:cSld>
  <p:clrMapOvr>
    <a:masterClrMapping/>
  </p:clrMapOvr>
  <p:transition spd="slow" advTm="10000">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2895600" y="457200"/>
            <a:ext cx="5867400" cy="1077218"/>
          </a:xfrm>
          <a:prstGeom prst="rect">
            <a:avLst/>
          </a:prstGeom>
          <a:noFill/>
          <a:ln w="9525">
            <a:noFill/>
            <a:miter lim="800000"/>
            <a:headEnd/>
            <a:tailEnd/>
          </a:ln>
        </p:spPr>
        <p:txBody>
          <a:bodyPr>
            <a:spAutoFit/>
          </a:bodyPr>
          <a:lstStyle/>
          <a:p>
            <a:pPr>
              <a:spcBef>
                <a:spcPts val="0"/>
              </a:spcBef>
            </a:pPr>
            <a:r>
              <a:rPr lang="en-US" sz="3200" b="1" dirty="0">
                <a:solidFill>
                  <a:schemeClr val="bg1"/>
                </a:solidFill>
                <a:latin typeface="Tahoma" pitchFamily="34" charset="0"/>
              </a:rPr>
              <a:t>BPBA</a:t>
            </a:r>
          </a:p>
          <a:p>
            <a:pPr>
              <a:spcBef>
                <a:spcPts val="0"/>
              </a:spcBef>
            </a:pPr>
            <a:r>
              <a:rPr lang="en-US" sz="3200" b="1" dirty="0">
                <a:solidFill>
                  <a:schemeClr val="bg1"/>
                </a:solidFill>
                <a:latin typeface="Tahoma" pitchFamily="34" charset="0"/>
              </a:rPr>
              <a:t>DIBS </a:t>
            </a:r>
            <a:r>
              <a:rPr lang="en-US" sz="3200" b="1" dirty="0" err="1">
                <a:solidFill>
                  <a:schemeClr val="bg1"/>
                </a:solidFill>
                <a:latin typeface="Tahoma" pitchFamily="34" charset="0"/>
              </a:rPr>
              <a:t>Opportunites</a:t>
            </a:r>
            <a:endParaRPr lang="en-US" sz="3200" b="1" dirty="0">
              <a:solidFill>
                <a:schemeClr val="bg1"/>
              </a:solidFill>
              <a:latin typeface="Tahoma" pitchFamily="34" charset="0"/>
            </a:endParaRPr>
          </a:p>
        </p:txBody>
      </p:sp>
      <p:sp>
        <p:nvSpPr>
          <p:cNvPr id="7" name="TextBox 6">
            <a:extLst>
              <a:ext uri="{FF2B5EF4-FFF2-40B4-BE49-F238E27FC236}">
                <a16:creationId xmlns:a16="http://schemas.microsoft.com/office/drawing/2014/main" id="{1F74D817-72BE-47A3-A6D1-227EB41FD3C4}"/>
              </a:ext>
            </a:extLst>
          </p:cNvPr>
          <p:cNvSpPr txBox="1"/>
          <p:nvPr/>
        </p:nvSpPr>
        <p:spPr>
          <a:xfrm>
            <a:off x="457200" y="2149019"/>
            <a:ext cx="8305800" cy="4062651"/>
          </a:xfrm>
          <a:prstGeom prst="rect">
            <a:avLst/>
          </a:prstGeom>
          <a:noFill/>
        </p:spPr>
        <p:txBody>
          <a:bodyPr wrap="square">
            <a:spAutoFit/>
          </a:bodyPr>
          <a:lstStyle/>
          <a:p>
            <a:pPr algn="l"/>
            <a:r>
              <a:rPr lang="en-US" dirty="0">
                <a:solidFill>
                  <a:schemeClr val="bg1"/>
                </a:solidFill>
              </a:rPr>
              <a:t>DIBS opportunities this season:</a:t>
            </a:r>
          </a:p>
          <a:p>
            <a:pPr algn="l"/>
            <a:endParaRPr lang="en-US" sz="900" dirty="0">
              <a:solidFill>
                <a:schemeClr val="bg1"/>
              </a:solidFill>
            </a:endParaRPr>
          </a:p>
          <a:p>
            <a:pPr algn="l"/>
            <a:r>
              <a:rPr lang="en-US" dirty="0">
                <a:solidFill>
                  <a:schemeClr val="bg1"/>
                </a:solidFill>
              </a:rPr>
              <a:t>-Coaching/Team Managers</a:t>
            </a:r>
          </a:p>
          <a:p>
            <a:pPr marL="628650" lvl="1" indent="-171450" algn="l">
              <a:buFont typeface="Arial" panose="020B0604020202020204" pitchFamily="34" charset="0"/>
              <a:buChar char="•"/>
            </a:pPr>
            <a:r>
              <a:rPr lang="en-US" sz="1200" dirty="0">
                <a:solidFill>
                  <a:schemeClr val="bg1"/>
                </a:solidFill>
              </a:rPr>
              <a:t>Each team gets 1 head coach and 1 asst coach for full DIBS hours</a:t>
            </a:r>
          </a:p>
          <a:p>
            <a:pPr marL="628650" lvl="1" indent="-171450" algn="l">
              <a:buFont typeface="Arial" panose="020B0604020202020204" pitchFamily="34" charset="0"/>
              <a:buChar char="•"/>
            </a:pPr>
            <a:r>
              <a:rPr lang="en-US" sz="1200" dirty="0">
                <a:solidFill>
                  <a:schemeClr val="bg1"/>
                </a:solidFill>
              </a:rPr>
              <a:t>Each team gets 1 team manager which gets 3 DIBS hours for house or 6 DIBS hours for traveling</a:t>
            </a:r>
            <a:endParaRPr lang="en-US" dirty="0">
              <a:solidFill>
                <a:schemeClr val="bg1"/>
              </a:solidFill>
            </a:endParaRPr>
          </a:p>
          <a:p>
            <a:pPr algn="l"/>
            <a:r>
              <a:rPr lang="en-US" dirty="0">
                <a:solidFill>
                  <a:schemeClr val="bg1"/>
                </a:solidFill>
              </a:rPr>
              <a:t>-Dome Nights (Jan-Mar)</a:t>
            </a:r>
          </a:p>
          <a:p>
            <a:pPr algn="l"/>
            <a:r>
              <a:rPr lang="en-US" dirty="0">
                <a:solidFill>
                  <a:schemeClr val="bg1"/>
                </a:solidFill>
              </a:rPr>
              <a:t>-Concession stand</a:t>
            </a:r>
            <a:endParaRPr lang="en-US" sz="900" dirty="0">
              <a:solidFill>
                <a:schemeClr val="bg1"/>
              </a:solidFill>
            </a:endParaRPr>
          </a:p>
          <a:p>
            <a:pPr algn="l"/>
            <a:r>
              <a:rPr lang="en-US" dirty="0">
                <a:solidFill>
                  <a:schemeClr val="bg1"/>
                </a:solidFill>
              </a:rPr>
              <a:t>-Field maintenance for tournaments</a:t>
            </a:r>
          </a:p>
          <a:p>
            <a:pPr marL="800100" lvl="1" indent="-342900" algn="l">
              <a:buFont typeface="Arial" panose="020B0604020202020204" pitchFamily="34" charset="0"/>
              <a:buChar char="•"/>
            </a:pPr>
            <a:r>
              <a:rPr lang="en-US" sz="1200" dirty="0">
                <a:solidFill>
                  <a:schemeClr val="bg1"/>
                </a:solidFill>
              </a:rPr>
              <a:t>5/31 - 6/02	House Mid-Season Tournament</a:t>
            </a:r>
          </a:p>
          <a:p>
            <a:pPr marL="800100" lvl="1" indent="-342900" algn="l">
              <a:buFont typeface="Arial" panose="020B0604020202020204" pitchFamily="34" charset="0"/>
              <a:buChar char="•"/>
            </a:pPr>
            <a:r>
              <a:rPr lang="en-US" sz="1200" dirty="0">
                <a:solidFill>
                  <a:schemeClr val="bg1"/>
                </a:solidFill>
              </a:rPr>
              <a:t>6/15 - 6/16	MYAS 12AAA, 12AA &amp; 12A Mid-Season Tournament</a:t>
            </a:r>
          </a:p>
          <a:p>
            <a:pPr marL="800100" lvl="1" indent="-342900" algn="l">
              <a:buFont typeface="Arial" panose="020B0604020202020204" pitchFamily="34" charset="0"/>
              <a:buChar char="•"/>
            </a:pPr>
            <a:r>
              <a:rPr lang="en-US" sz="1200" dirty="0">
                <a:solidFill>
                  <a:schemeClr val="bg1"/>
                </a:solidFill>
              </a:rPr>
              <a:t>6/26 - 6/30	 House End-of-Season Tournament</a:t>
            </a:r>
          </a:p>
          <a:p>
            <a:pPr marL="800100" lvl="1" indent="-342900" algn="l">
              <a:buFont typeface="Arial" panose="020B0604020202020204" pitchFamily="34" charset="0"/>
              <a:buChar char="•"/>
            </a:pPr>
            <a:r>
              <a:rPr lang="en-US" sz="1200" dirty="0">
                <a:solidFill>
                  <a:schemeClr val="bg1"/>
                </a:solidFill>
              </a:rPr>
              <a:t>7/16 - 7/18	MYAS 10AA Tournament of Champions</a:t>
            </a:r>
          </a:p>
          <a:p>
            <a:pPr lvl="1" algn="l"/>
            <a:r>
              <a:rPr lang="en-US" sz="900" dirty="0">
                <a:solidFill>
                  <a:schemeClr val="bg1"/>
                </a:solidFill>
              </a:rPr>
              <a:t>	</a:t>
            </a:r>
          </a:p>
          <a:p>
            <a:pPr algn="l"/>
            <a:r>
              <a:rPr lang="en-US" dirty="0">
                <a:solidFill>
                  <a:schemeClr val="bg1"/>
                </a:solidFill>
              </a:rPr>
              <a:t>-All Star game help</a:t>
            </a:r>
          </a:p>
          <a:p>
            <a:pPr algn="l"/>
            <a:endParaRPr lang="en-US" dirty="0">
              <a:solidFill>
                <a:schemeClr val="bg1"/>
              </a:solidFill>
            </a:endParaRPr>
          </a:p>
        </p:txBody>
      </p:sp>
      <p:pic>
        <p:nvPicPr>
          <p:cNvPr id="2" name="Picture 1">
            <a:extLst>
              <a:ext uri="{FF2B5EF4-FFF2-40B4-BE49-F238E27FC236}">
                <a16:creationId xmlns:a16="http://schemas.microsoft.com/office/drawing/2014/main" id="{DFEFA1B1-43D7-F0A8-F86C-0AC1E6C06A69}"/>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342900" y="228600"/>
            <a:ext cx="1905000" cy="1905000"/>
          </a:xfrm>
          <a:prstGeom prst="rect">
            <a:avLst/>
          </a:prstGeom>
        </p:spPr>
      </p:pic>
    </p:spTree>
    <p:extLst>
      <p:ext uri="{BB962C8B-B14F-4D97-AF65-F5344CB8AC3E}">
        <p14:creationId xmlns:p14="http://schemas.microsoft.com/office/powerpoint/2010/main" val="2190889743"/>
      </p:ext>
    </p:extLst>
  </p:cSld>
  <p:clrMapOvr>
    <a:masterClrMapping/>
  </p:clrMapOvr>
  <p:transition spd="slow" advTm="10000">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2895600" y="457200"/>
            <a:ext cx="5867400" cy="1077218"/>
          </a:xfrm>
          <a:prstGeom prst="rect">
            <a:avLst/>
          </a:prstGeom>
          <a:noFill/>
          <a:ln w="9525">
            <a:noFill/>
            <a:miter lim="800000"/>
            <a:headEnd/>
            <a:tailEnd/>
          </a:ln>
        </p:spPr>
        <p:txBody>
          <a:bodyPr>
            <a:spAutoFit/>
          </a:bodyPr>
          <a:lstStyle/>
          <a:p>
            <a:pPr>
              <a:spcBef>
                <a:spcPts val="0"/>
              </a:spcBef>
            </a:pPr>
            <a:r>
              <a:rPr lang="en-US" sz="3200" b="1" dirty="0">
                <a:solidFill>
                  <a:schemeClr val="bg1"/>
                </a:solidFill>
                <a:latin typeface="Tahoma" pitchFamily="34" charset="0"/>
              </a:rPr>
              <a:t>BPBA</a:t>
            </a:r>
          </a:p>
          <a:p>
            <a:pPr>
              <a:spcBef>
                <a:spcPts val="0"/>
              </a:spcBef>
            </a:pPr>
            <a:r>
              <a:rPr lang="en-US" sz="3200" b="1" dirty="0">
                <a:solidFill>
                  <a:schemeClr val="bg1"/>
                </a:solidFill>
                <a:latin typeface="Tahoma" pitchFamily="34" charset="0"/>
              </a:rPr>
              <a:t>DIBS Website</a:t>
            </a:r>
          </a:p>
        </p:txBody>
      </p:sp>
      <p:sp>
        <p:nvSpPr>
          <p:cNvPr id="7" name="TextBox 6">
            <a:extLst>
              <a:ext uri="{FF2B5EF4-FFF2-40B4-BE49-F238E27FC236}">
                <a16:creationId xmlns:a16="http://schemas.microsoft.com/office/drawing/2014/main" id="{1F74D817-72BE-47A3-A6D1-227EB41FD3C4}"/>
              </a:ext>
            </a:extLst>
          </p:cNvPr>
          <p:cNvSpPr txBox="1"/>
          <p:nvPr/>
        </p:nvSpPr>
        <p:spPr>
          <a:xfrm>
            <a:off x="457200" y="2149019"/>
            <a:ext cx="8305800" cy="1938992"/>
          </a:xfrm>
          <a:prstGeom prst="rect">
            <a:avLst/>
          </a:prstGeom>
          <a:noFill/>
        </p:spPr>
        <p:txBody>
          <a:bodyPr wrap="square">
            <a:spAutoFit/>
          </a:bodyPr>
          <a:lstStyle/>
          <a:p>
            <a:pPr algn="l"/>
            <a:r>
              <a:rPr lang="en-US" dirty="0">
                <a:solidFill>
                  <a:schemeClr val="bg1"/>
                </a:solidFill>
              </a:rPr>
              <a:t>What is DIBS?</a:t>
            </a:r>
          </a:p>
          <a:p>
            <a:pPr algn="l"/>
            <a:r>
              <a:rPr lang="en-US" dirty="0">
                <a:solidFill>
                  <a:schemeClr val="bg1"/>
                </a:solidFill>
              </a:rPr>
              <a:t>-It is our system of claiming and tracking volunteer hours</a:t>
            </a:r>
          </a:p>
          <a:p>
            <a:pPr algn="l"/>
            <a:endParaRPr lang="en-US" dirty="0">
              <a:solidFill>
                <a:schemeClr val="bg1"/>
              </a:solidFill>
            </a:endParaRPr>
          </a:p>
          <a:p>
            <a:pPr algn="l"/>
            <a:r>
              <a:rPr lang="en-US" dirty="0">
                <a:solidFill>
                  <a:schemeClr val="bg1"/>
                </a:solidFill>
              </a:rPr>
              <a:t>Instructions are on the following slides</a:t>
            </a:r>
          </a:p>
        </p:txBody>
      </p:sp>
      <p:pic>
        <p:nvPicPr>
          <p:cNvPr id="2" name="Picture 1">
            <a:extLst>
              <a:ext uri="{FF2B5EF4-FFF2-40B4-BE49-F238E27FC236}">
                <a16:creationId xmlns:a16="http://schemas.microsoft.com/office/drawing/2014/main" id="{A1264942-E5C2-68FD-BE17-E6B664A9499C}"/>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342900" y="228600"/>
            <a:ext cx="1905000" cy="1905000"/>
          </a:xfrm>
          <a:prstGeom prst="rect">
            <a:avLst/>
          </a:prstGeom>
        </p:spPr>
      </p:pic>
    </p:spTree>
    <p:extLst>
      <p:ext uri="{BB962C8B-B14F-4D97-AF65-F5344CB8AC3E}">
        <p14:creationId xmlns:p14="http://schemas.microsoft.com/office/powerpoint/2010/main" val="587187681"/>
      </p:ext>
    </p:extLst>
  </p:cSld>
  <p:clrMapOvr>
    <a:masterClrMapping/>
  </p:clrMapOvr>
  <p:transition spd="slow" advTm="10000">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3"/>
          <p:cNvSpPr txBox="1">
            <a:spLocks noChangeArrowheads="1"/>
          </p:cNvSpPr>
          <p:nvPr/>
        </p:nvSpPr>
        <p:spPr bwMode="auto">
          <a:xfrm>
            <a:off x="914400" y="457200"/>
            <a:ext cx="7467600" cy="457200"/>
          </a:xfrm>
          <a:prstGeom prst="rect">
            <a:avLst/>
          </a:prstGeom>
          <a:noFill/>
          <a:ln w="9525">
            <a:noFill/>
            <a:miter lim="800000"/>
            <a:headEnd/>
            <a:tailEnd/>
          </a:ln>
        </p:spPr>
        <p:txBody>
          <a:bodyPr>
            <a:spAutoFit/>
          </a:bodyPr>
          <a:lstStyle/>
          <a:p>
            <a:pPr algn="l">
              <a:spcBef>
                <a:spcPct val="50000"/>
              </a:spcBef>
            </a:pPr>
            <a:endParaRPr lang="en-US">
              <a:solidFill>
                <a:schemeClr val="bg1"/>
              </a:solidFill>
              <a:latin typeface="Marlett" pitchFamily="2" charset="2"/>
            </a:endParaRPr>
          </a:p>
        </p:txBody>
      </p:sp>
      <p:sp>
        <p:nvSpPr>
          <p:cNvPr id="3076" name="Text Box 4"/>
          <p:cNvSpPr txBox="1">
            <a:spLocks noChangeArrowheads="1"/>
          </p:cNvSpPr>
          <p:nvPr/>
        </p:nvSpPr>
        <p:spPr bwMode="auto">
          <a:xfrm>
            <a:off x="1066800" y="457200"/>
            <a:ext cx="6781800" cy="457200"/>
          </a:xfrm>
          <a:prstGeom prst="rect">
            <a:avLst/>
          </a:prstGeom>
          <a:noFill/>
          <a:ln w="9525">
            <a:noFill/>
            <a:miter lim="800000"/>
            <a:headEnd/>
            <a:tailEnd/>
          </a:ln>
        </p:spPr>
        <p:txBody>
          <a:bodyPr>
            <a:spAutoFit/>
          </a:bodyPr>
          <a:lstStyle/>
          <a:p>
            <a:pPr algn="l">
              <a:spcBef>
                <a:spcPct val="50000"/>
              </a:spcBef>
            </a:pPr>
            <a:endParaRPr lang="en-US">
              <a:latin typeface="Tahoma" pitchFamily="34" charset="0"/>
            </a:endParaRPr>
          </a:p>
        </p:txBody>
      </p:sp>
      <p:sp>
        <p:nvSpPr>
          <p:cNvPr id="3077" name="Text Box 5"/>
          <p:cNvSpPr txBox="1">
            <a:spLocks noChangeArrowheads="1"/>
          </p:cNvSpPr>
          <p:nvPr/>
        </p:nvSpPr>
        <p:spPr bwMode="auto">
          <a:xfrm>
            <a:off x="2306860" y="834778"/>
            <a:ext cx="6869224" cy="584775"/>
          </a:xfrm>
          <a:prstGeom prst="rect">
            <a:avLst/>
          </a:prstGeom>
          <a:noFill/>
          <a:ln w="9525">
            <a:noFill/>
            <a:miter lim="800000"/>
            <a:headEnd/>
            <a:tailEnd/>
          </a:ln>
        </p:spPr>
        <p:txBody>
          <a:bodyPr wrap="square">
            <a:spAutoFit/>
          </a:bodyPr>
          <a:lstStyle/>
          <a:p>
            <a:pPr>
              <a:spcBef>
                <a:spcPct val="50000"/>
              </a:spcBef>
            </a:pPr>
            <a:r>
              <a:rPr lang="en-US" sz="3200" b="1" dirty="0">
                <a:solidFill>
                  <a:schemeClr val="bg1"/>
                </a:solidFill>
                <a:latin typeface="Tahoma" pitchFamily="34" charset="0"/>
              </a:rPr>
              <a:t>BPBA Volunteer Board Members</a:t>
            </a:r>
          </a:p>
        </p:txBody>
      </p:sp>
      <p:sp>
        <p:nvSpPr>
          <p:cNvPr id="3078" name="Text Box 6"/>
          <p:cNvSpPr txBox="1">
            <a:spLocks noChangeArrowheads="1"/>
          </p:cNvSpPr>
          <p:nvPr/>
        </p:nvSpPr>
        <p:spPr bwMode="auto">
          <a:xfrm>
            <a:off x="742877" y="2254494"/>
            <a:ext cx="7810645" cy="4939814"/>
          </a:xfrm>
          <a:prstGeom prst="rect">
            <a:avLst/>
          </a:prstGeom>
          <a:noFill/>
          <a:ln w="9525">
            <a:noFill/>
            <a:miter lim="800000"/>
            <a:headEnd/>
            <a:tailEnd/>
          </a:ln>
        </p:spPr>
        <p:txBody>
          <a:bodyPr wrap="square">
            <a:spAutoFit/>
          </a:bodyPr>
          <a:lstStyle/>
          <a:p>
            <a:pPr algn="l">
              <a:spcBef>
                <a:spcPts val="0"/>
              </a:spcBef>
            </a:pPr>
            <a:r>
              <a:rPr lang="en-US" sz="1600" b="1" dirty="0">
                <a:solidFill>
                  <a:schemeClr val="bg1"/>
                </a:solidFill>
                <a:latin typeface="Arial" pitchFamily="34" charset="0"/>
              </a:rPr>
              <a:t>Brian Oxborough			President</a:t>
            </a:r>
          </a:p>
          <a:p>
            <a:pPr algn="l">
              <a:spcBef>
                <a:spcPts val="0"/>
              </a:spcBef>
            </a:pPr>
            <a:r>
              <a:rPr lang="en-US" sz="1600" b="1" dirty="0">
                <a:solidFill>
                  <a:schemeClr val="bg1"/>
                </a:solidFill>
                <a:latin typeface="Arial" pitchFamily="34" charset="0"/>
              </a:rPr>
              <a:t>Tammy Hoff			Vice President</a:t>
            </a:r>
          </a:p>
          <a:p>
            <a:pPr algn="l">
              <a:spcBef>
                <a:spcPts val="0"/>
              </a:spcBef>
            </a:pPr>
            <a:r>
              <a:rPr lang="en-US" sz="1600" b="1" dirty="0">
                <a:solidFill>
                  <a:schemeClr val="bg1"/>
                </a:solidFill>
                <a:latin typeface="Arial" pitchFamily="34" charset="0"/>
              </a:rPr>
              <a:t>Chad Dose			Secretary</a:t>
            </a:r>
          </a:p>
          <a:p>
            <a:pPr algn="l">
              <a:spcBef>
                <a:spcPts val="0"/>
              </a:spcBef>
            </a:pPr>
            <a:r>
              <a:rPr lang="en-US" sz="1600" b="1" dirty="0">
                <a:solidFill>
                  <a:schemeClr val="bg1"/>
                </a:solidFill>
                <a:latin typeface="Arial" pitchFamily="34" charset="0"/>
              </a:rPr>
              <a:t>Jackie Wickman			Treasurer</a:t>
            </a:r>
          </a:p>
          <a:p>
            <a:pPr algn="l">
              <a:spcBef>
                <a:spcPts val="0"/>
              </a:spcBef>
            </a:pPr>
            <a:r>
              <a:rPr lang="en-US" sz="1600" b="1" dirty="0">
                <a:solidFill>
                  <a:schemeClr val="bg1"/>
                </a:solidFill>
                <a:latin typeface="Arial" panose="020B0604020202020204" pitchFamily="34" charset="0"/>
                <a:cs typeface="Arial" panose="020B0604020202020204" pitchFamily="34" charset="0"/>
              </a:rPr>
              <a:t>TBD				MYAS/House Tournament Director</a:t>
            </a:r>
          </a:p>
          <a:p>
            <a:pPr algn="l">
              <a:spcBef>
                <a:spcPts val="0"/>
              </a:spcBef>
            </a:pPr>
            <a:r>
              <a:rPr lang="en-US" sz="1600" b="1" dirty="0">
                <a:solidFill>
                  <a:schemeClr val="bg1"/>
                </a:solidFill>
                <a:latin typeface="Arial" pitchFamily="34" charset="0"/>
              </a:rPr>
              <a:t>Bobby Hoff			Traveling Director</a:t>
            </a:r>
            <a:r>
              <a:rPr lang="en-US" sz="1600" dirty="0"/>
              <a:t> </a:t>
            </a:r>
            <a:endParaRPr lang="en-US" sz="1600" b="1" dirty="0">
              <a:solidFill>
                <a:schemeClr val="bg1"/>
              </a:solidFill>
              <a:latin typeface="Arial" panose="020B0604020202020204" pitchFamily="34" charset="0"/>
              <a:cs typeface="Arial" panose="020B0604020202020204" pitchFamily="34" charset="0"/>
            </a:endParaRPr>
          </a:p>
          <a:p>
            <a:pPr algn="l">
              <a:spcBef>
                <a:spcPts val="0"/>
              </a:spcBef>
            </a:pPr>
            <a:r>
              <a:rPr lang="en-US" sz="1600" b="1" dirty="0">
                <a:solidFill>
                  <a:schemeClr val="bg1"/>
                </a:solidFill>
                <a:latin typeface="Arial" panose="020B0604020202020204" pitchFamily="34" charset="0"/>
                <a:cs typeface="Arial" panose="020B0604020202020204" pitchFamily="34" charset="0"/>
              </a:rPr>
              <a:t>Kelly Morin 			Head Commissioner</a:t>
            </a:r>
          </a:p>
          <a:p>
            <a:pPr algn="l">
              <a:spcBef>
                <a:spcPts val="0"/>
              </a:spcBef>
            </a:pPr>
            <a:r>
              <a:rPr lang="en-US" sz="1600" b="1" dirty="0">
                <a:solidFill>
                  <a:schemeClr val="bg1"/>
                </a:solidFill>
                <a:latin typeface="Arial" panose="020B0604020202020204" pitchFamily="34" charset="0"/>
                <a:cs typeface="Arial" panose="020B0604020202020204" pitchFamily="34" charset="0"/>
              </a:rPr>
              <a:t>Tammy Morin			Concession Stand Director</a:t>
            </a:r>
          </a:p>
          <a:p>
            <a:pPr algn="l">
              <a:spcBef>
                <a:spcPts val="0"/>
              </a:spcBef>
            </a:pPr>
            <a:r>
              <a:rPr lang="en-US" sz="1600" b="1" dirty="0">
                <a:solidFill>
                  <a:schemeClr val="bg1"/>
                </a:solidFill>
                <a:latin typeface="Arial" panose="020B0604020202020204" pitchFamily="34" charset="0"/>
                <a:cs typeface="Arial" panose="020B0604020202020204" pitchFamily="34" charset="0"/>
              </a:rPr>
              <a:t>Tammy Hoff			Field Director/Game Scheduler</a:t>
            </a:r>
          </a:p>
          <a:p>
            <a:pPr algn="l">
              <a:spcBef>
                <a:spcPts val="0"/>
              </a:spcBef>
            </a:pPr>
            <a:r>
              <a:rPr lang="en-US" sz="1600" b="1" dirty="0">
                <a:solidFill>
                  <a:schemeClr val="bg1"/>
                </a:solidFill>
                <a:latin typeface="Arial" panose="020B0604020202020204" pitchFamily="34" charset="0"/>
                <a:cs typeface="Arial" panose="020B0604020202020204" pitchFamily="34" charset="0"/>
              </a:rPr>
              <a:t>Kelly Oxborough			Apparel Director</a:t>
            </a:r>
          </a:p>
          <a:p>
            <a:pPr algn="l">
              <a:spcBef>
                <a:spcPts val="0"/>
              </a:spcBef>
            </a:pPr>
            <a:r>
              <a:rPr lang="en-US" sz="1600" b="1" dirty="0">
                <a:solidFill>
                  <a:schemeClr val="bg1"/>
                </a:solidFill>
                <a:latin typeface="Arial" panose="020B0604020202020204" pitchFamily="34" charset="0"/>
                <a:cs typeface="Arial" panose="020B0604020202020204" pitchFamily="34" charset="0"/>
              </a:rPr>
              <a:t>Michelle King			DIBS Director</a:t>
            </a:r>
          </a:p>
          <a:p>
            <a:pPr algn="l">
              <a:spcBef>
                <a:spcPts val="0"/>
              </a:spcBef>
            </a:pPr>
            <a:r>
              <a:rPr lang="en-US" sz="1600" b="1" dirty="0">
                <a:solidFill>
                  <a:schemeClr val="bg1"/>
                </a:solidFill>
                <a:latin typeface="Arial" pitchFamily="34" charset="0"/>
              </a:rPr>
              <a:t>Tyler Klose			Registration Director</a:t>
            </a:r>
          </a:p>
          <a:p>
            <a:pPr algn="l">
              <a:spcBef>
                <a:spcPts val="0"/>
              </a:spcBef>
            </a:pPr>
            <a:r>
              <a:rPr lang="en-US" sz="1600" b="1" dirty="0">
                <a:solidFill>
                  <a:schemeClr val="bg1"/>
                </a:solidFill>
                <a:latin typeface="Arial" pitchFamily="34" charset="0"/>
              </a:rPr>
              <a:t>Brad </a:t>
            </a:r>
            <a:r>
              <a:rPr lang="en-US" sz="1600" b="1" dirty="0" err="1">
                <a:solidFill>
                  <a:schemeClr val="bg1"/>
                </a:solidFill>
                <a:latin typeface="Arial" pitchFamily="34" charset="0"/>
              </a:rPr>
              <a:t>Gumz</a:t>
            </a:r>
            <a:r>
              <a:rPr lang="en-US" sz="1600" b="1" dirty="0">
                <a:solidFill>
                  <a:schemeClr val="bg1"/>
                </a:solidFill>
                <a:latin typeface="Arial" pitchFamily="34" charset="0"/>
              </a:rPr>
              <a:t>			Dome Night Director</a:t>
            </a:r>
          </a:p>
          <a:p>
            <a:pPr algn="l">
              <a:spcBef>
                <a:spcPts val="0"/>
              </a:spcBef>
            </a:pPr>
            <a:r>
              <a:rPr lang="en-US" sz="1600" b="1" dirty="0">
                <a:solidFill>
                  <a:schemeClr val="bg1"/>
                </a:solidFill>
                <a:latin typeface="Arial" pitchFamily="34" charset="0"/>
              </a:rPr>
              <a:t>Steven Scott			Tryout Director</a:t>
            </a:r>
          </a:p>
          <a:p>
            <a:pPr algn="l">
              <a:spcBef>
                <a:spcPts val="0"/>
              </a:spcBef>
            </a:pPr>
            <a:r>
              <a:rPr lang="en-US" sz="1600" b="1" dirty="0">
                <a:solidFill>
                  <a:schemeClr val="bg1"/>
                </a:solidFill>
                <a:latin typeface="Arial" pitchFamily="34" charset="0"/>
              </a:rPr>
              <a:t>Melissa Strong			Coach Director</a:t>
            </a:r>
          </a:p>
          <a:p>
            <a:pPr algn="l">
              <a:spcBef>
                <a:spcPts val="0"/>
              </a:spcBef>
            </a:pPr>
            <a:r>
              <a:rPr lang="en-US" sz="1600" b="1" dirty="0">
                <a:solidFill>
                  <a:schemeClr val="bg1"/>
                </a:solidFill>
                <a:latin typeface="Arial" panose="020B0604020202020204" pitchFamily="34" charset="0"/>
                <a:cs typeface="Arial" panose="020B0604020202020204" pitchFamily="34" charset="0"/>
              </a:rPr>
              <a:t>Bobby Hoff			Equipment Director</a:t>
            </a:r>
          </a:p>
          <a:p>
            <a:pPr algn="l">
              <a:spcBef>
                <a:spcPts val="0"/>
              </a:spcBef>
            </a:pPr>
            <a:r>
              <a:rPr lang="en-US" sz="1600" b="1" dirty="0">
                <a:solidFill>
                  <a:schemeClr val="bg1"/>
                </a:solidFill>
                <a:latin typeface="Arial" panose="020B0604020202020204" pitchFamily="34" charset="0"/>
                <a:cs typeface="Arial" panose="020B0604020202020204" pitchFamily="34" charset="0"/>
              </a:rPr>
              <a:t>Sarah Pomales			Event Director</a:t>
            </a:r>
          </a:p>
          <a:p>
            <a:pPr algn="l">
              <a:spcBef>
                <a:spcPts val="0"/>
              </a:spcBef>
            </a:pPr>
            <a:r>
              <a:rPr lang="en-US" sz="1600" b="1" dirty="0">
                <a:solidFill>
                  <a:schemeClr val="bg1"/>
                </a:solidFill>
                <a:latin typeface="Arial" panose="020B0604020202020204" pitchFamily="34" charset="0"/>
                <a:cs typeface="Arial" panose="020B0604020202020204" pitchFamily="34" charset="0"/>
              </a:rPr>
              <a:t>Steve </a:t>
            </a:r>
            <a:r>
              <a:rPr lang="en-US" sz="1600" b="1" dirty="0" err="1">
                <a:solidFill>
                  <a:schemeClr val="bg1"/>
                </a:solidFill>
                <a:latin typeface="Arial" panose="020B0604020202020204" pitchFamily="34" charset="0"/>
                <a:cs typeface="Arial" panose="020B0604020202020204" pitchFamily="34" charset="0"/>
              </a:rPr>
              <a:t>Killborn</a:t>
            </a:r>
            <a:r>
              <a:rPr lang="en-US" sz="1600" b="1" dirty="0">
                <a:solidFill>
                  <a:schemeClr val="bg1"/>
                </a:solidFill>
                <a:latin typeface="Arial" panose="020B0604020202020204" pitchFamily="34" charset="0"/>
                <a:cs typeface="Arial" panose="020B0604020202020204" pitchFamily="34" charset="0"/>
              </a:rPr>
              <a:t>			Senior League Director</a:t>
            </a:r>
          </a:p>
          <a:p>
            <a:pPr algn="l">
              <a:spcBef>
                <a:spcPct val="50000"/>
              </a:spcBef>
            </a:pPr>
            <a:endParaRPr lang="en-US" sz="1800" b="1" dirty="0">
              <a:solidFill>
                <a:schemeClr val="bg1"/>
              </a:solidFill>
              <a:latin typeface="Arial" pitchFamily="34" charset="0"/>
            </a:endParaRPr>
          </a:p>
        </p:txBody>
      </p:sp>
      <p:pic>
        <p:nvPicPr>
          <p:cNvPr id="2" name="Picture 1">
            <a:extLst>
              <a:ext uri="{FF2B5EF4-FFF2-40B4-BE49-F238E27FC236}">
                <a16:creationId xmlns:a16="http://schemas.microsoft.com/office/drawing/2014/main" id="{79B53F7C-4750-4E3C-8E9E-AE67C236ECB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342900" y="228600"/>
            <a:ext cx="1905000" cy="1905000"/>
          </a:xfrm>
          <a:prstGeom prst="rect">
            <a:avLst/>
          </a:prstGeom>
        </p:spPr>
      </p:pic>
    </p:spTree>
  </p:cSld>
  <p:clrMapOvr>
    <a:masterClrMapping/>
  </p:clrMapOvr>
  <p:transition spd="slow" advTm="10000">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EA1D02C-3ABF-495C-8563-492B84697B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06" y="1447800"/>
            <a:ext cx="9144000" cy="4366097"/>
          </a:xfrm>
          <a:prstGeom prst="rect">
            <a:avLst/>
          </a:prstGeom>
        </p:spPr>
      </p:pic>
      <p:sp>
        <p:nvSpPr>
          <p:cNvPr id="6" name="TextBox 5">
            <a:extLst>
              <a:ext uri="{FF2B5EF4-FFF2-40B4-BE49-F238E27FC236}">
                <a16:creationId xmlns:a16="http://schemas.microsoft.com/office/drawing/2014/main" id="{EF38C64A-10F3-48BA-A652-1C2157D8887E}"/>
              </a:ext>
            </a:extLst>
          </p:cNvPr>
          <p:cNvSpPr txBox="1"/>
          <p:nvPr/>
        </p:nvSpPr>
        <p:spPr>
          <a:xfrm>
            <a:off x="576352" y="813270"/>
            <a:ext cx="8265404" cy="461665"/>
          </a:xfrm>
          <a:prstGeom prst="rect">
            <a:avLst/>
          </a:prstGeom>
          <a:noFill/>
        </p:spPr>
        <p:txBody>
          <a:bodyPr wrap="none" rtlCol="0">
            <a:spAutoFit/>
          </a:bodyPr>
          <a:lstStyle/>
          <a:p>
            <a:r>
              <a:rPr lang="en-US" dirty="0">
                <a:solidFill>
                  <a:schemeClr val="bg1"/>
                </a:solidFill>
              </a:rPr>
              <a:t>Make sure you are logged in and then go to More -&gt; Dibs</a:t>
            </a:r>
          </a:p>
        </p:txBody>
      </p:sp>
    </p:spTree>
    <p:extLst>
      <p:ext uri="{BB962C8B-B14F-4D97-AF65-F5344CB8AC3E}">
        <p14:creationId xmlns:p14="http://schemas.microsoft.com/office/powerpoint/2010/main" val="1469336948"/>
      </p:ext>
    </p:extLst>
  </p:cSld>
  <p:clrMapOvr>
    <a:masterClrMapping/>
  </p:clrMapOvr>
  <p:transition spd="slow" advTm="10000">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792705" y="304800"/>
            <a:ext cx="7558590" cy="6324600"/>
          </a:xfrm>
          <a:prstGeom prst="rect">
            <a:avLst/>
          </a:prstGeom>
        </p:spPr>
      </p:pic>
      <p:sp>
        <p:nvSpPr>
          <p:cNvPr id="2" name="TextBox 1"/>
          <p:cNvSpPr txBox="1"/>
          <p:nvPr/>
        </p:nvSpPr>
        <p:spPr>
          <a:xfrm>
            <a:off x="2209800" y="838200"/>
            <a:ext cx="4495800" cy="1200329"/>
          </a:xfrm>
          <a:prstGeom prst="rect">
            <a:avLst/>
          </a:prstGeom>
          <a:solidFill>
            <a:schemeClr val="tx1"/>
          </a:solidFill>
        </p:spPr>
        <p:txBody>
          <a:bodyPr wrap="square" rtlCol="0">
            <a:spAutoFit/>
          </a:bodyPr>
          <a:lstStyle/>
          <a:p>
            <a:r>
              <a:rPr lang="en-US" b="1" dirty="0">
                <a:solidFill>
                  <a:srgbClr val="FF0000"/>
                </a:solidFill>
              </a:rPr>
              <a:t>Find and click your DIBS session for the baseball season for volunteer shifts</a:t>
            </a:r>
          </a:p>
        </p:txBody>
      </p:sp>
    </p:spTree>
    <p:extLst>
      <p:ext uri="{BB962C8B-B14F-4D97-AF65-F5344CB8AC3E}">
        <p14:creationId xmlns:p14="http://schemas.microsoft.com/office/powerpoint/2010/main" val="1402568042"/>
      </p:ext>
    </p:extLst>
  </p:cSld>
  <p:clrMapOvr>
    <a:masterClrMapping/>
  </p:clrMapOvr>
  <p:transition spd="slow" advTm="10000">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seball 2015 House League Season - Google Chrom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77398"/>
            <a:ext cx="9144000" cy="5503204"/>
          </a:xfrm>
          <a:prstGeom prst="rect">
            <a:avLst/>
          </a:prstGeom>
        </p:spPr>
      </p:pic>
      <p:sp>
        <p:nvSpPr>
          <p:cNvPr id="3" name="TextBox 2"/>
          <p:cNvSpPr txBox="1"/>
          <p:nvPr/>
        </p:nvSpPr>
        <p:spPr>
          <a:xfrm>
            <a:off x="2057400" y="2828835"/>
            <a:ext cx="4800600" cy="1200329"/>
          </a:xfrm>
          <a:prstGeom prst="rect">
            <a:avLst/>
          </a:prstGeom>
          <a:noFill/>
        </p:spPr>
        <p:txBody>
          <a:bodyPr wrap="square" rtlCol="0">
            <a:spAutoFit/>
          </a:bodyPr>
          <a:lstStyle/>
          <a:p>
            <a:r>
              <a:rPr lang="en-US" dirty="0">
                <a:solidFill>
                  <a:srgbClr val="FF0000"/>
                </a:solidFill>
              </a:rPr>
              <a:t>Click on the Item you want – the system will lead you through the rest</a:t>
            </a:r>
          </a:p>
        </p:txBody>
      </p:sp>
      <p:sp>
        <p:nvSpPr>
          <p:cNvPr id="4" name="Arrow: Right 3"/>
          <p:cNvSpPr/>
          <p:nvPr/>
        </p:nvSpPr>
        <p:spPr bwMode="auto">
          <a:xfrm rot="8808369">
            <a:off x="1957835" y="3842761"/>
            <a:ext cx="978408" cy="484632"/>
          </a:xfrm>
          <a:prstGeom prst="rightArrow">
            <a:avLst/>
          </a:prstGeom>
          <a:solidFill>
            <a:schemeClr val="accent2">
              <a:lumMod val="60000"/>
              <a:lumOff val="40000"/>
            </a:schemeClr>
          </a:solid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solidFill>
                  <a:schemeClr val="accent2">
                    <a:lumMod val="60000"/>
                    <a:lumOff val="40000"/>
                  </a:schemeClr>
                </a:solidFill>
              </a:ln>
              <a:solidFill>
                <a:schemeClr val="accent2">
                  <a:lumMod val="60000"/>
                  <a:lumOff val="40000"/>
                </a:schemeClr>
              </a:solidFill>
              <a:effectLst/>
              <a:latin typeface="Comic Sans MS" pitchFamily="66" charset="0"/>
            </a:endParaRPr>
          </a:p>
        </p:txBody>
      </p:sp>
    </p:spTree>
    <p:extLst>
      <p:ext uri="{BB962C8B-B14F-4D97-AF65-F5344CB8AC3E}">
        <p14:creationId xmlns:p14="http://schemas.microsoft.com/office/powerpoint/2010/main" val="450291578"/>
      </p:ext>
    </p:extLst>
  </p:cSld>
  <p:clrMapOvr>
    <a:masterClrMapping/>
  </p:clrMapOvr>
  <p:transition spd="slow" advTm="10000">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2895600" y="457200"/>
            <a:ext cx="5867400" cy="1077218"/>
          </a:xfrm>
          <a:prstGeom prst="rect">
            <a:avLst/>
          </a:prstGeom>
          <a:noFill/>
          <a:ln w="9525">
            <a:noFill/>
            <a:miter lim="800000"/>
            <a:headEnd/>
            <a:tailEnd/>
          </a:ln>
        </p:spPr>
        <p:txBody>
          <a:bodyPr>
            <a:spAutoFit/>
          </a:bodyPr>
          <a:lstStyle/>
          <a:p>
            <a:pPr>
              <a:spcBef>
                <a:spcPts val="0"/>
              </a:spcBef>
            </a:pPr>
            <a:r>
              <a:rPr lang="en-US" sz="3200" b="1" dirty="0">
                <a:solidFill>
                  <a:schemeClr val="bg1"/>
                </a:solidFill>
                <a:latin typeface="Tahoma" pitchFamily="34" charset="0"/>
              </a:rPr>
              <a:t>BPBA</a:t>
            </a:r>
          </a:p>
          <a:p>
            <a:pPr>
              <a:spcBef>
                <a:spcPts val="0"/>
              </a:spcBef>
            </a:pPr>
            <a:r>
              <a:rPr lang="en-US" sz="3200" b="1" dirty="0">
                <a:solidFill>
                  <a:schemeClr val="bg1"/>
                </a:solidFill>
                <a:latin typeface="Tahoma" pitchFamily="34" charset="0"/>
              </a:rPr>
              <a:t>Concession Stand</a:t>
            </a:r>
          </a:p>
        </p:txBody>
      </p:sp>
      <p:sp>
        <p:nvSpPr>
          <p:cNvPr id="6" name="Rectangle 5">
            <a:extLst>
              <a:ext uri="{FF2B5EF4-FFF2-40B4-BE49-F238E27FC236}">
                <a16:creationId xmlns:a16="http://schemas.microsoft.com/office/drawing/2014/main" id="{D632659F-9318-4507-906D-DC074D909CB8}"/>
              </a:ext>
            </a:extLst>
          </p:cNvPr>
          <p:cNvSpPr/>
          <p:nvPr/>
        </p:nvSpPr>
        <p:spPr>
          <a:xfrm>
            <a:off x="609600" y="2362200"/>
            <a:ext cx="8001000" cy="1938992"/>
          </a:xfrm>
          <a:prstGeom prst="rect">
            <a:avLst/>
          </a:prstGeom>
        </p:spPr>
        <p:txBody>
          <a:bodyPr wrap="square">
            <a:spAutoFit/>
          </a:bodyPr>
          <a:lstStyle/>
          <a:p>
            <a:r>
              <a:rPr lang="en-US" altLang="ko-KR" sz="2000" b="1" u="sng" dirty="0">
                <a:solidFill>
                  <a:schemeClr val="bg1"/>
                </a:solidFill>
                <a:latin typeface="Arial" pitchFamily="34" charset="0"/>
                <a:ea typeface="Gulim" pitchFamily="34" charset="-127"/>
              </a:rPr>
              <a:t>Requirements for working Concession Stand</a:t>
            </a:r>
          </a:p>
          <a:p>
            <a:endParaRPr lang="en-US" altLang="ko-KR" sz="2000" b="1" i="1" u="sng" dirty="0">
              <a:solidFill>
                <a:schemeClr val="bg1"/>
              </a:solidFill>
              <a:latin typeface="Arial" pitchFamily="34" charset="0"/>
              <a:ea typeface="Gulim" pitchFamily="34" charset="-127"/>
            </a:endParaRPr>
          </a:p>
          <a:p>
            <a:pPr algn="l"/>
            <a:r>
              <a:rPr lang="en-US" altLang="ko-KR" sz="2000" b="1" i="1" dirty="0">
                <a:solidFill>
                  <a:schemeClr val="bg1"/>
                </a:solidFill>
                <a:latin typeface="Arial" pitchFamily="34" charset="0"/>
                <a:ea typeface="Gulim" pitchFamily="34" charset="-127"/>
              </a:rPr>
              <a:t>Concession shifts are 3 hours long</a:t>
            </a:r>
          </a:p>
          <a:p>
            <a:pPr algn="l"/>
            <a:endParaRPr lang="en-US" altLang="ko-KR" sz="2000" b="1" i="1" dirty="0">
              <a:solidFill>
                <a:schemeClr val="bg1"/>
              </a:solidFill>
              <a:latin typeface="Arial" pitchFamily="34" charset="0"/>
              <a:ea typeface="Gulim" pitchFamily="34" charset="-127"/>
            </a:endParaRPr>
          </a:p>
          <a:p>
            <a:pPr algn="l"/>
            <a:r>
              <a:rPr lang="en-US" altLang="ko-KR" sz="2000" b="1" i="1" dirty="0">
                <a:solidFill>
                  <a:schemeClr val="bg1"/>
                </a:solidFill>
                <a:latin typeface="Arial" pitchFamily="34" charset="0"/>
                <a:ea typeface="Gulim" pitchFamily="34" charset="-127"/>
              </a:rPr>
              <a:t>We would prefer families fulfill their DIBS hours versus having to cash their volunteer check and hire workers for our stand.</a:t>
            </a:r>
          </a:p>
        </p:txBody>
      </p:sp>
      <p:sp>
        <p:nvSpPr>
          <p:cNvPr id="7" name="TextBox 6">
            <a:extLst>
              <a:ext uri="{FF2B5EF4-FFF2-40B4-BE49-F238E27FC236}">
                <a16:creationId xmlns:a16="http://schemas.microsoft.com/office/drawing/2014/main" id="{01CA41AF-6648-4536-A2DB-FEC028DC90AC}"/>
              </a:ext>
            </a:extLst>
          </p:cNvPr>
          <p:cNvSpPr txBox="1"/>
          <p:nvPr/>
        </p:nvSpPr>
        <p:spPr>
          <a:xfrm>
            <a:off x="2743200" y="1557422"/>
            <a:ext cx="5867400" cy="461665"/>
          </a:xfrm>
          <a:prstGeom prst="rect">
            <a:avLst/>
          </a:prstGeom>
          <a:noFill/>
        </p:spPr>
        <p:txBody>
          <a:bodyPr wrap="square">
            <a:spAutoFit/>
          </a:bodyPr>
          <a:lstStyle/>
          <a:p>
            <a:pPr>
              <a:spcBef>
                <a:spcPts val="0"/>
              </a:spcBef>
            </a:pPr>
            <a:r>
              <a:rPr lang="en-US" sz="2400" i="1" kern="0" dirty="0">
                <a:solidFill>
                  <a:schemeClr val="bg1"/>
                </a:solidFill>
                <a:latin typeface="Arial" panose="020B0604020202020204" pitchFamily="34" charset="0"/>
                <a:cs typeface="Arial" panose="020B0604020202020204" pitchFamily="34" charset="0"/>
              </a:rPr>
              <a:t>Tammy Morin– Concession Director</a:t>
            </a:r>
          </a:p>
        </p:txBody>
      </p:sp>
      <p:pic>
        <p:nvPicPr>
          <p:cNvPr id="2" name="Picture 1">
            <a:extLst>
              <a:ext uri="{FF2B5EF4-FFF2-40B4-BE49-F238E27FC236}">
                <a16:creationId xmlns:a16="http://schemas.microsoft.com/office/drawing/2014/main" id="{7B6759BC-1130-F29D-59F9-1B00D92412C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342900" y="228600"/>
            <a:ext cx="1905000" cy="1905000"/>
          </a:xfrm>
          <a:prstGeom prst="rect">
            <a:avLst/>
          </a:prstGeom>
        </p:spPr>
      </p:pic>
    </p:spTree>
    <p:extLst>
      <p:ext uri="{BB962C8B-B14F-4D97-AF65-F5344CB8AC3E}">
        <p14:creationId xmlns:p14="http://schemas.microsoft.com/office/powerpoint/2010/main" val="1891999707"/>
      </p:ext>
    </p:extLst>
  </p:cSld>
  <p:clrMapOvr>
    <a:masterClrMapping/>
  </p:clrMapOvr>
  <p:transition spd="slow" advTm="10000">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2895600" y="457200"/>
            <a:ext cx="5867400" cy="584775"/>
          </a:xfrm>
          <a:prstGeom prst="rect">
            <a:avLst/>
          </a:prstGeom>
          <a:noFill/>
          <a:ln w="9525">
            <a:noFill/>
            <a:miter lim="800000"/>
            <a:headEnd/>
            <a:tailEnd/>
          </a:ln>
        </p:spPr>
        <p:txBody>
          <a:bodyPr>
            <a:spAutoFit/>
          </a:bodyPr>
          <a:lstStyle/>
          <a:p>
            <a:pPr>
              <a:spcBef>
                <a:spcPts val="0"/>
              </a:spcBef>
            </a:pPr>
            <a:r>
              <a:rPr lang="en-US" sz="3200" b="1" dirty="0">
                <a:solidFill>
                  <a:schemeClr val="bg1"/>
                </a:solidFill>
                <a:latin typeface="Tahoma" pitchFamily="34" charset="0"/>
              </a:rPr>
              <a:t>BPBA Umpires</a:t>
            </a:r>
          </a:p>
        </p:txBody>
      </p:sp>
      <p:sp>
        <p:nvSpPr>
          <p:cNvPr id="6" name="Rectangle 5">
            <a:extLst>
              <a:ext uri="{FF2B5EF4-FFF2-40B4-BE49-F238E27FC236}">
                <a16:creationId xmlns:a16="http://schemas.microsoft.com/office/drawing/2014/main" id="{D632659F-9318-4507-906D-DC074D909CB8}"/>
              </a:ext>
            </a:extLst>
          </p:cNvPr>
          <p:cNvSpPr/>
          <p:nvPr/>
        </p:nvSpPr>
        <p:spPr>
          <a:xfrm>
            <a:off x="304800" y="2153721"/>
            <a:ext cx="8458200" cy="923330"/>
          </a:xfrm>
          <a:prstGeom prst="rect">
            <a:avLst/>
          </a:prstGeom>
        </p:spPr>
        <p:txBody>
          <a:bodyPr wrap="square">
            <a:spAutoFit/>
          </a:bodyPr>
          <a:lstStyle/>
          <a:p>
            <a:endParaRPr lang="en-US" sz="1800" b="1" i="1" dirty="0">
              <a:solidFill>
                <a:schemeClr val="bg1"/>
              </a:solidFill>
              <a:latin typeface="Arial" panose="020B0604020202020204" pitchFamily="34" charset="0"/>
              <a:cs typeface="Arial" panose="020B0604020202020204" pitchFamily="34" charset="0"/>
            </a:endParaRPr>
          </a:p>
          <a:p>
            <a:endParaRPr lang="en-US" sz="1800" b="1" i="1" dirty="0">
              <a:solidFill>
                <a:schemeClr val="bg1"/>
              </a:solidFill>
              <a:latin typeface="Arial" panose="020B0604020202020204" pitchFamily="34" charset="0"/>
              <a:cs typeface="Arial" panose="020B0604020202020204" pitchFamily="34" charset="0"/>
            </a:endParaRPr>
          </a:p>
          <a:p>
            <a:endParaRPr lang="en-US" sz="1800" b="1" i="1" dirty="0">
              <a:solidFill>
                <a:schemeClr val="bg1"/>
              </a:solidFill>
              <a:latin typeface="Arial" panose="020B0604020202020204" pitchFamily="34" charset="0"/>
              <a:cs typeface="Arial" panose="020B0604020202020204" pitchFamily="34" charset="0"/>
            </a:endParaRPr>
          </a:p>
        </p:txBody>
      </p:sp>
      <p:pic>
        <p:nvPicPr>
          <p:cNvPr id="7" name="Content Placeholder 3">
            <a:extLst>
              <a:ext uri="{FF2B5EF4-FFF2-40B4-BE49-F238E27FC236}">
                <a16:creationId xmlns:a16="http://schemas.microsoft.com/office/drawing/2014/main" id="{106F2AD7-4358-4CC7-9663-DF1CF1E6C1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86100" y="5323820"/>
            <a:ext cx="2895600" cy="1323601"/>
          </a:xfrm>
          <a:prstGeom prst="rect">
            <a:avLst/>
          </a:prstGeom>
        </p:spPr>
      </p:pic>
      <p:sp>
        <p:nvSpPr>
          <p:cNvPr id="2" name="Rectangle 1">
            <a:extLst>
              <a:ext uri="{FF2B5EF4-FFF2-40B4-BE49-F238E27FC236}">
                <a16:creationId xmlns:a16="http://schemas.microsoft.com/office/drawing/2014/main" id="{0EF5808E-3F8D-429C-9504-1A40CEDB7575}"/>
              </a:ext>
            </a:extLst>
          </p:cNvPr>
          <p:cNvSpPr/>
          <p:nvPr/>
        </p:nvSpPr>
        <p:spPr>
          <a:xfrm>
            <a:off x="533400" y="2133600"/>
            <a:ext cx="8229600" cy="3170099"/>
          </a:xfrm>
          <a:prstGeom prst="rect">
            <a:avLst/>
          </a:prstGeom>
        </p:spPr>
        <p:txBody>
          <a:bodyPr wrap="square">
            <a:spAutoFit/>
          </a:bodyPr>
          <a:lstStyle/>
          <a:p>
            <a:r>
              <a:rPr lang="en-US" sz="3200" b="1" u="sng" kern="0" dirty="0">
                <a:solidFill>
                  <a:schemeClr val="bg1"/>
                </a:solidFill>
                <a:latin typeface="Arial" panose="020B0604020202020204" pitchFamily="34" charset="0"/>
                <a:cs typeface="Arial" panose="020B0604020202020204" pitchFamily="34" charset="0"/>
              </a:rPr>
              <a:t>Umpires Wanted</a:t>
            </a:r>
            <a:br>
              <a:rPr lang="en-US" sz="3200" kern="0" dirty="0">
                <a:solidFill>
                  <a:schemeClr val="bg1"/>
                </a:solidFill>
                <a:latin typeface="Arial" panose="020B0604020202020204" pitchFamily="34" charset="0"/>
                <a:cs typeface="Arial" panose="020B0604020202020204" pitchFamily="34" charset="0"/>
              </a:rPr>
            </a:br>
            <a:r>
              <a:rPr lang="en-US" kern="0" dirty="0">
                <a:solidFill>
                  <a:schemeClr val="bg1"/>
                </a:solidFill>
                <a:latin typeface="Arial" panose="020B0604020202020204" pitchFamily="34" charset="0"/>
                <a:cs typeface="Arial" panose="020B0604020202020204" pitchFamily="34" charset="0"/>
              </a:rPr>
              <a:t>We are always looking for individuals willing and able to umpire.  Must at least 14 years old. </a:t>
            </a:r>
          </a:p>
          <a:p>
            <a:endParaRPr lang="en-US" kern="0" dirty="0">
              <a:solidFill>
                <a:schemeClr val="bg1"/>
              </a:solidFill>
              <a:latin typeface="Arial" panose="020B0604020202020204" pitchFamily="34" charset="0"/>
              <a:cs typeface="Arial" panose="020B0604020202020204" pitchFamily="34" charset="0"/>
            </a:endParaRPr>
          </a:p>
          <a:p>
            <a:r>
              <a:rPr lang="en-US" kern="0" dirty="0">
                <a:solidFill>
                  <a:schemeClr val="bg1"/>
                </a:solidFill>
                <a:latin typeface="Arial" panose="020B0604020202020204" pitchFamily="34" charset="0"/>
                <a:cs typeface="Arial" panose="020B0604020202020204" pitchFamily="34" charset="0"/>
              </a:rPr>
              <a:t>Umpires make $40-$75 </a:t>
            </a:r>
            <a:r>
              <a:rPr lang="en-US" b="1" kern="0" dirty="0">
                <a:solidFill>
                  <a:schemeClr val="bg1"/>
                </a:solidFill>
                <a:latin typeface="Arial" panose="020B0604020202020204" pitchFamily="34" charset="0"/>
                <a:cs typeface="Arial" panose="020B0604020202020204" pitchFamily="34" charset="0"/>
              </a:rPr>
              <a:t>PER GAME</a:t>
            </a:r>
          </a:p>
          <a:p>
            <a:endParaRPr lang="en-US" b="1" kern="0" dirty="0">
              <a:solidFill>
                <a:schemeClr val="bg1"/>
              </a:solidFill>
              <a:latin typeface="Arial" panose="020B0604020202020204" pitchFamily="34" charset="0"/>
              <a:cs typeface="Arial" panose="020B0604020202020204" pitchFamily="34" charset="0"/>
            </a:endParaRPr>
          </a:p>
          <a:p>
            <a:r>
              <a:rPr lang="en-US" kern="0" dirty="0">
                <a:solidFill>
                  <a:schemeClr val="bg1"/>
                </a:solidFill>
                <a:latin typeface="Arial" panose="020B0604020202020204" pitchFamily="34" charset="0"/>
                <a:cs typeface="Arial" panose="020B0604020202020204" pitchFamily="34" charset="0"/>
              </a:rPr>
              <a:t>Go to our Website for more information</a:t>
            </a:r>
          </a:p>
          <a:p>
            <a:r>
              <a:rPr lang="en-US" u="sng" kern="0" dirty="0">
                <a:solidFill>
                  <a:srgbClr val="0066CC"/>
                </a:solidFill>
                <a:latin typeface="Arial" panose="020B0604020202020204" pitchFamily="34" charset="0"/>
                <a:cs typeface="Arial" panose="020B0604020202020204" pitchFamily="34" charset="0"/>
                <a:hlinkClick r:id="rId3"/>
              </a:rPr>
              <a:t>https://www.bpaasports.org/page/show/2024526-umpires</a:t>
            </a:r>
            <a:endParaRPr lang="en-US" sz="3200" u="sng" kern="0" dirty="0">
              <a:solidFill>
                <a:srgbClr val="0066CC"/>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D18BC807-1C92-4A0F-D02A-D05D69C79322}"/>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42900" y="228600"/>
            <a:ext cx="1905000" cy="1905000"/>
          </a:xfrm>
          <a:prstGeom prst="rect">
            <a:avLst/>
          </a:prstGeom>
        </p:spPr>
      </p:pic>
    </p:spTree>
    <p:extLst>
      <p:ext uri="{BB962C8B-B14F-4D97-AF65-F5344CB8AC3E}">
        <p14:creationId xmlns:p14="http://schemas.microsoft.com/office/powerpoint/2010/main" val="1269544582"/>
      </p:ext>
    </p:extLst>
  </p:cSld>
  <p:clrMapOvr>
    <a:masterClrMapping/>
  </p:clrMapOvr>
  <p:transition spd="slow" advTm="10000">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2895600" y="457200"/>
            <a:ext cx="5867400" cy="584775"/>
          </a:xfrm>
          <a:prstGeom prst="rect">
            <a:avLst/>
          </a:prstGeom>
          <a:noFill/>
          <a:ln w="9525">
            <a:noFill/>
            <a:miter lim="800000"/>
            <a:headEnd/>
            <a:tailEnd/>
          </a:ln>
        </p:spPr>
        <p:txBody>
          <a:bodyPr>
            <a:spAutoFit/>
          </a:bodyPr>
          <a:lstStyle/>
          <a:p>
            <a:pPr>
              <a:spcBef>
                <a:spcPts val="0"/>
              </a:spcBef>
            </a:pPr>
            <a:r>
              <a:rPr lang="en-US" sz="3200" b="1" dirty="0">
                <a:solidFill>
                  <a:schemeClr val="bg1"/>
                </a:solidFill>
                <a:latin typeface="Tahoma" pitchFamily="34" charset="0"/>
              </a:rPr>
              <a:t>BPBA Rainouts</a:t>
            </a:r>
          </a:p>
        </p:txBody>
      </p:sp>
      <p:sp>
        <p:nvSpPr>
          <p:cNvPr id="6" name="Rectangle 5">
            <a:extLst>
              <a:ext uri="{FF2B5EF4-FFF2-40B4-BE49-F238E27FC236}">
                <a16:creationId xmlns:a16="http://schemas.microsoft.com/office/drawing/2014/main" id="{D632659F-9318-4507-906D-DC074D909CB8}"/>
              </a:ext>
            </a:extLst>
          </p:cNvPr>
          <p:cNvSpPr/>
          <p:nvPr/>
        </p:nvSpPr>
        <p:spPr>
          <a:xfrm>
            <a:off x="304800" y="2153721"/>
            <a:ext cx="8458200" cy="923330"/>
          </a:xfrm>
          <a:prstGeom prst="rect">
            <a:avLst/>
          </a:prstGeom>
        </p:spPr>
        <p:txBody>
          <a:bodyPr wrap="square">
            <a:spAutoFit/>
          </a:bodyPr>
          <a:lstStyle/>
          <a:p>
            <a:endParaRPr lang="en-US" sz="1800" b="1" i="1" dirty="0">
              <a:solidFill>
                <a:schemeClr val="bg1"/>
              </a:solidFill>
              <a:latin typeface="Arial" panose="020B0604020202020204" pitchFamily="34" charset="0"/>
              <a:cs typeface="Arial" panose="020B0604020202020204" pitchFamily="34" charset="0"/>
            </a:endParaRPr>
          </a:p>
          <a:p>
            <a:endParaRPr lang="en-US" sz="1800" b="1" i="1" dirty="0">
              <a:solidFill>
                <a:schemeClr val="bg1"/>
              </a:solidFill>
              <a:latin typeface="Arial" panose="020B0604020202020204" pitchFamily="34" charset="0"/>
              <a:cs typeface="Arial" panose="020B0604020202020204" pitchFamily="34" charset="0"/>
            </a:endParaRPr>
          </a:p>
          <a:p>
            <a:endParaRPr lang="en-US" sz="1800" b="1" i="1" dirty="0">
              <a:solidFill>
                <a:schemeClr val="bg1"/>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0EF5808E-3F8D-429C-9504-1A40CEDB7575}"/>
              </a:ext>
            </a:extLst>
          </p:cNvPr>
          <p:cNvSpPr/>
          <p:nvPr/>
        </p:nvSpPr>
        <p:spPr>
          <a:xfrm>
            <a:off x="573656" y="3050427"/>
            <a:ext cx="7996687" cy="1323439"/>
          </a:xfrm>
          <a:prstGeom prst="rect">
            <a:avLst/>
          </a:prstGeom>
        </p:spPr>
        <p:txBody>
          <a:bodyPr wrap="square">
            <a:spAutoFit/>
          </a:bodyPr>
          <a:lstStyle/>
          <a:p>
            <a:pPr algn="just"/>
            <a:r>
              <a:rPr lang="en-US" sz="2000" dirty="0">
                <a:solidFill>
                  <a:schemeClr val="bg1"/>
                </a:solidFill>
                <a:latin typeface="Arial" panose="020B0604020202020204" pitchFamily="34" charset="0"/>
                <a:cs typeface="Arial" panose="020B0604020202020204" pitchFamily="34" charset="0"/>
              </a:rPr>
              <a:t>We will update our Facebook page and send email blasts as soon as we know if games will be cancelled.  Always be prepared to attend your games.  Umpires may call the game at the field,  </a:t>
            </a:r>
            <a:r>
              <a:rPr lang="en-US" sz="2000" u="sng" dirty="0">
                <a:solidFill>
                  <a:schemeClr val="bg1"/>
                </a:solidFill>
                <a:latin typeface="Arial" panose="020B0604020202020204" pitchFamily="34" charset="0"/>
                <a:cs typeface="Arial" panose="020B0604020202020204" pitchFamily="34" charset="0"/>
              </a:rPr>
              <a:t>COACHES DO NOT</a:t>
            </a:r>
            <a:r>
              <a:rPr lang="en-US" sz="2000" dirty="0">
                <a:solidFill>
                  <a:schemeClr val="bg1"/>
                </a:solidFill>
                <a:latin typeface="Arial" panose="020B0604020202020204" pitchFamily="34" charset="0"/>
                <a:cs typeface="Arial" panose="020B0604020202020204" pitchFamily="34" charset="0"/>
              </a:rPr>
              <a:t> make the call.  </a:t>
            </a:r>
          </a:p>
        </p:txBody>
      </p:sp>
      <p:pic>
        <p:nvPicPr>
          <p:cNvPr id="7" name="Picture 6">
            <a:extLst>
              <a:ext uri="{FF2B5EF4-FFF2-40B4-BE49-F238E27FC236}">
                <a16:creationId xmlns:a16="http://schemas.microsoft.com/office/drawing/2014/main" id="{3CB44ACB-6D51-6A3F-B467-142B1B43B23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342900" y="228600"/>
            <a:ext cx="1905000" cy="1905000"/>
          </a:xfrm>
          <a:prstGeom prst="rect">
            <a:avLst/>
          </a:prstGeom>
        </p:spPr>
      </p:pic>
    </p:spTree>
    <p:extLst>
      <p:ext uri="{BB962C8B-B14F-4D97-AF65-F5344CB8AC3E}">
        <p14:creationId xmlns:p14="http://schemas.microsoft.com/office/powerpoint/2010/main" val="2510490286"/>
      </p:ext>
    </p:extLst>
  </p:cSld>
  <p:clrMapOvr>
    <a:masterClrMapping/>
  </p:clrMapOvr>
  <p:transition spd="slow" advTm="10000">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2895600" y="457200"/>
            <a:ext cx="5867400" cy="1077218"/>
          </a:xfrm>
          <a:prstGeom prst="rect">
            <a:avLst/>
          </a:prstGeom>
          <a:noFill/>
          <a:ln w="9525">
            <a:noFill/>
            <a:miter lim="800000"/>
            <a:headEnd/>
            <a:tailEnd/>
          </a:ln>
        </p:spPr>
        <p:txBody>
          <a:bodyPr>
            <a:spAutoFit/>
          </a:bodyPr>
          <a:lstStyle/>
          <a:p>
            <a:pPr>
              <a:spcBef>
                <a:spcPts val="0"/>
              </a:spcBef>
            </a:pPr>
            <a:r>
              <a:rPr lang="en-US" sz="3200" b="1" dirty="0">
                <a:solidFill>
                  <a:schemeClr val="bg1"/>
                </a:solidFill>
                <a:latin typeface="Tahoma" pitchFamily="34" charset="0"/>
              </a:rPr>
              <a:t>BPBA</a:t>
            </a:r>
          </a:p>
          <a:p>
            <a:pPr>
              <a:spcBef>
                <a:spcPts val="0"/>
              </a:spcBef>
            </a:pPr>
            <a:r>
              <a:rPr lang="en-US" sz="3200" b="1" dirty="0">
                <a:solidFill>
                  <a:schemeClr val="bg1"/>
                </a:solidFill>
                <a:latin typeface="Tahoma" pitchFamily="34" charset="0"/>
              </a:rPr>
              <a:t>Opening Day</a:t>
            </a:r>
          </a:p>
        </p:txBody>
      </p:sp>
      <p:sp>
        <p:nvSpPr>
          <p:cNvPr id="6" name="Rectangle 5">
            <a:extLst>
              <a:ext uri="{FF2B5EF4-FFF2-40B4-BE49-F238E27FC236}">
                <a16:creationId xmlns:a16="http://schemas.microsoft.com/office/drawing/2014/main" id="{D632659F-9318-4507-906D-DC074D909CB8}"/>
              </a:ext>
            </a:extLst>
          </p:cNvPr>
          <p:cNvSpPr/>
          <p:nvPr/>
        </p:nvSpPr>
        <p:spPr>
          <a:xfrm>
            <a:off x="304800" y="2153721"/>
            <a:ext cx="8458200" cy="923330"/>
          </a:xfrm>
          <a:prstGeom prst="rect">
            <a:avLst/>
          </a:prstGeom>
        </p:spPr>
        <p:txBody>
          <a:bodyPr wrap="square">
            <a:spAutoFit/>
          </a:bodyPr>
          <a:lstStyle/>
          <a:p>
            <a:endParaRPr lang="en-US" sz="1800" b="1" i="1" dirty="0">
              <a:solidFill>
                <a:schemeClr val="bg1"/>
              </a:solidFill>
              <a:latin typeface="Arial" panose="020B0604020202020204" pitchFamily="34" charset="0"/>
              <a:cs typeface="Arial" panose="020B0604020202020204" pitchFamily="34" charset="0"/>
            </a:endParaRPr>
          </a:p>
          <a:p>
            <a:endParaRPr lang="en-US" sz="1800" b="1" i="1" dirty="0">
              <a:solidFill>
                <a:schemeClr val="bg1"/>
              </a:solidFill>
              <a:latin typeface="Arial" panose="020B0604020202020204" pitchFamily="34" charset="0"/>
              <a:cs typeface="Arial" panose="020B0604020202020204" pitchFamily="34" charset="0"/>
            </a:endParaRPr>
          </a:p>
          <a:p>
            <a:endParaRPr lang="en-US" sz="1800" b="1" i="1" dirty="0">
              <a:solidFill>
                <a:schemeClr val="bg1"/>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0EF5808E-3F8D-429C-9504-1A40CEDB7575}"/>
              </a:ext>
            </a:extLst>
          </p:cNvPr>
          <p:cNvSpPr/>
          <p:nvPr/>
        </p:nvSpPr>
        <p:spPr>
          <a:xfrm>
            <a:off x="381000" y="2295970"/>
            <a:ext cx="8458200" cy="2062103"/>
          </a:xfrm>
          <a:prstGeom prst="rect">
            <a:avLst/>
          </a:prstGeom>
        </p:spPr>
        <p:txBody>
          <a:bodyPr wrap="square">
            <a:spAutoFit/>
          </a:bodyPr>
          <a:lstStyle/>
          <a:p>
            <a:r>
              <a:rPr lang="en-US" sz="3200" b="1" u="sng" kern="0" dirty="0">
                <a:solidFill>
                  <a:schemeClr val="bg1"/>
                </a:solidFill>
                <a:latin typeface="Arial" panose="020B0604020202020204" pitchFamily="34" charset="0"/>
                <a:cs typeface="Arial" panose="020B0604020202020204" pitchFamily="34" charset="0"/>
              </a:rPr>
              <a:t>Saturday, May 4th@ Northwoods Park</a:t>
            </a:r>
          </a:p>
          <a:p>
            <a:pPr algn="l"/>
            <a:endParaRPr lang="en-US" kern="0" dirty="0">
              <a:solidFill>
                <a:schemeClr val="bg1"/>
              </a:solidFill>
              <a:latin typeface="Arial" panose="020B0604020202020204" pitchFamily="34" charset="0"/>
              <a:cs typeface="Arial" panose="020B0604020202020204" pitchFamily="34" charset="0"/>
            </a:endParaRPr>
          </a:p>
          <a:p>
            <a:pPr algn="l"/>
            <a:r>
              <a:rPr lang="en-US" kern="0" dirty="0">
                <a:solidFill>
                  <a:schemeClr val="bg1"/>
                </a:solidFill>
                <a:latin typeface="Arial" panose="020B0604020202020204" pitchFamily="34" charset="0"/>
                <a:cs typeface="Arial" panose="020B0604020202020204" pitchFamily="34" charset="0"/>
              </a:rPr>
              <a:t>10:00am  Opening Ceremony - Games will begin shortly after</a:t>
            </a:r>
          </a:p>
          <a:p>
            <a:r>
              <a:rPr lang="en-US" b="1" kern="0" dirty="0">
                <a:solidFill>
                  <a:schemeClr val="bg1"/>
                </a:solidFill>
                <a:latin typeface="Arial" panose="020B0604020202020204" pitchFamily="34" charset="0"/>
                <a:cs typeface="Arial" panose="020B0604020202020204" pitchFamily="34" charset="0"/>
              </a:rPr>
              <a:t>Concession stand is OPEN!</a:t>
            </a:r>
          </a:p>
          <a:p>
            <a:pPr algn="l"/>
            <a:endParaRPr lang="en-US" kern="0" dirty="0">
              <a:solidFill>
                <a:schemeClr val="bg1"/>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87B1F320-21F3-470B-BA7B-6DF3D72D052D}"/>
              </a:ext>
            </a:extLst>
          </p:cNvPr>
          <p:cNvPicPr>
            <a:picLocks noChangeAspect="1"/>
          </p:cNvPicPr>
          <p:nvPr/>
        </p:nvPicPr>
        <p:blipFill>
          <a:blip r:embed="rId2"/>
          <a:stretch>
            <a:fillRect/>
          </a:stretch>
        </p:blipFill>
        <p:spPr>
          <a:xfrm>
            <a:off x="5220415" y="4420518"/>
            <a:ext cx="3105940" cy="1752600"/>
          </a:xfrm>
          <a:prstGeom prst="rect">
            <a:avLst/>
          </a:prstGeom>
        </p:spPr>
      </p:pic>
      <p:pic>
        <p:nvPicPr>
          <p:cNvPr id="7" name="Picture 6">
            <a:extLst>
              <a:ext uri="{FF2B5EF4-FFF2-40B4-BE49-F238E27FC236}">
                <a16:creationId xmlns:a16="http://schemas.microsoft.com/office/drawing/2014/main" id="{A7E04703-D5DF-57AF-CC25-1225DFBA596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342900" y="228600"/>
            <a:ext cx="1905000" cy="1905000"/>
          </a:xfrm>
          <a:prstGeom prst="rect">
            <a:avLst/>
          </a:prstGeom>
        </p:spPr>
      </p:pic>
      <p:pic>
        <p:nvPicPr>
          <p:cNvPr id="9" name="Picture 8">
            <a:extLst>
              <a:ext uri="{FF2B5EF4-FFF2-40B4-BE49-F238E27FC236}">
                <a16:creationId xmlns:a16="http://schemas.microsoft.com/office/drawing/2014/main" id="{E12240D0-8373-CDED-C775-E57C44C92E9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19200" y="3964236"/>
            <a:ext cx="3553552" cy="2665164"/>
          </a:xfrm>
          <a:prstGeom prst="rect">
            <a:avLst/>
          </a:prstGeom>
        </p:spPr>
      </p:pic>
    </p:spTree>
    <p:extLst>
      <p:ext uri="{BB962C8B-B14F-4D97-AF65-F5344CB8AC3E}">
        <p14:creationId xmlns:p14="http://schemas.microsoft.com/office/powerpoint/2010/main" val="527058368"/>
      </p:ext>
    </p:extLst>
  </p:cSld>
  <p:clrMapOvr>
    <a:masterClrMapping/>
  </p:clrMapOvr>
  <p:transition spd="slow" advTm="10000">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2895600" y="457200"/>
            <a:ext cx="5867400" cy="1077218"/>
          </a:xfrm>
          <a:prstGeom prst="rect">
            <a:avLst/>
          </a:prstGeom>
          <a:noFill/>
          <a:ln w="9525">
            <a:noFill/>
            <a:miter lim="800000"/>
            <a:headEnd/>
            <a:tailEnd/>
          </a:ln>
        </p:spPr>
        <p:txBody>
          <a:bodyPr>
            <a:spAutoFit/>
          </a:bodyPr>
          <a:lstStyle/>
          <a:p>
            <a:pPr>
              <a:spcBef>
                <a:spcPts val="0"/>
              </a:spcBef>
            </a:pPr>
            <a:r>
              <a:rPr lang="en-US" sz="3200" b="1" dirty="0">
                <a:solidFill>
                  <a:schemeClr val="bg1"/>
                </a:solidFill>
                <a:latin typeface="Tahoma" pitchFamily="34" charset="0"/>
              </a:rPr>
              <a:t>BPBA</a:t>
            </a:r>
          </a:p>
          <a:p>
            <a:pPr>
              <a:spcBef>
                <a:spcPts val="0"/>
              </a:spcBef>
            </a:pPr>
            <a:r>
              <a:rPr lang="en-US" sz="3200" b="1" dirty="0">
                <a:solidFill>
                  <a:schemeClr val="bg1"/>
                </a:solidFill>
                <a:latin typeface="Tahoma" pitchFamily="34" charset="0"/>
              </a:rPr>
              <a:t>Team Pictures</a:t>
            </a:r>
          </a:p>
        </p:txBody>
      </p:sp>
      <p:sp>
        <p:nvSpPr>
          <p:cNvPr id="6" name="Rectangle 5">
            <a:extLst>
              <a:ext uri="{FF2B5EF4-FFF2-40B4-BE49-F238E27FC236}">
                <a16:creationId xmlns:a16="http://schemas.microsoft.com/office/drawing/2014/main" id="{D632659F-9318-4507-906D-DC074D909CB8}"/>
              </a:ext>
            </a:extLst>
          </p:cNvPr>
          <p:cNvSpPr/>
          <p:nvPr/>
        </p:nvSpPr>
        <p:spPr>
          <a:xfrm>
            <a:off x="304800" y="2153721"/>
            <a:ext cx="8458200" cy="923330"/>
          </a:xfrm>
          <a:prstGeom prst="rect">
            <a:avLst/>
          </a:prstGeom>
        </p:spPr>
        <p:txBody>
          <a:bodyPr wrap="square">
            <a:spAutoFit/>
          </a:bodyPr>
          <a:lstStyle/>
          <a:p>
            <a:endParaRPr lang="en-US" sz="1800" b="1" i="1" dirty="0">
              <a:solidFill>
                <a:schemeClr val="bg1"/>
              </a:solidFill>
              <a:latin typeface="Arial" panose="020B0604020202020204" pitchFamily="34" charset="0"/>
              <a:cs typeface="Arial" panose="020B0604020202020204" pitchFamily="34" charset="0"/>
            </a:endParaRPr>
          </a:p>
          <a:p>
            <a:endParaRPr lang="en-US" sz="1800" b="1" i="1" dirty="0">
              <a:solidFill>
                <a:schemeClr val="bg1"/>
              </a:solidFill>
              <a:latin typeface="Arial" panose="020B0604020202020204" pitchFamily="34" charset="0"/>
              <a:cs typeface="Arial" panose="020B0604020202020204" pitchFamily="34" charset="0"/>
            </a:endParaRPr>
          </a:p>
          <a:p>
            <a:endParaRPr lang="en-US" sz="1800" b="1" i="1" dirty="0">
              <a:solidFill>
                <a:schemeClr val="bg1"/>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0EF5808E-3F8D-429C-9504-1A40CEDB7575}"/>
              </a:ext>
            </a:extLst>
          </p:cNvPr>
          <p:cNvSpPr/>
          <p:nvPr/>
        </p:nvSpPr>
        <p:spPr>
          <a:xfrm>
            <a:off x="533400" y="2397948"/>
            <a:ext cx="8229600" cy="2492990"/>
          </a:xfrm>
          <a:prstGeom prst="rect">
            <a:avLst/>
          </a:prstGeom>
        </p:spPr>
        <p:txBody>
          <a:bodyPr wrap="square">
            <a:spAutoFit/>
          </a:bodyPr>
          <a:lstStyle/>
          <a:p>
            <a:r>
              <a:rPr lang="en-US" sz="2800" b="1" u="sng" kern="0">
                <a:solidFill>
                  <a:schemeClr val="bg1"/>
                </a:solidFill>
                <a:latin typeface="Arial" panose="020B0604020202020204" pitchFamily="34" charset="0"/>
                <a:cs typeface="Arial" panose="020B0604020202020204" pitchFamily="34" charset="0"/>
              </a:rPr>
              <a:t>DATES TBD</a:t>
            </a:r>
            <a:endParaRPr lang="en-US" sz="2800" b="1" u="sng" kern="0" dirty="0">
              <a:solidFill>
                <a:schemeClr val="bg1"/>
              </a:solidFill>
              <a:latin typeface="Arial" panose="020B0604020202020204" pitchFamily="34" charset="0"/>
              <a:cs typeface="Arial" panose="020B0604020202020204" pitchFamily="34" charset="0"/>
            </a:endParaRPr>
          </a:p>
          <a:p>
            <a:r>
              <a:rPr lang="en-US" sz="2800" b="1" u="sng" kern="0" dirty="0">
                <a:solidFill>
                  <a:schemeClr val="bg1"/>
                </a:solidFill>
                <a:latin typeface="Arial" panose="020B0604020202020204" pitchFamily="34" charset="0"/>
                <a:cs typeface="Arial" panose="020B0604020202020204" pitchFamily="34" charset="0"/>
              </a:rPr>
              <a:t>@ Northwoods Park</a:t>
            </a:r>
          </a:p>
          <a:p>
            <a:endParaRPr lang="en-US" sz="2800" b="1" u="sng" kern="0" dirty="0">
              <a:solidFill>
                <a:schemeClr val="bg1"/>
              </a:solidFill>
              <a:latin typeface="Arial" panose="020B0604020202020204" pitchFamily="34" charset="0"/>
              <a:cs typeface="Arial" panose="020B0604020202020204" pitchFamily="34" charset="0"/>
            </a:endParaRPr>
          </a:p>
          <a:p>
            <a:pPr algn="just"/>
            <a:r>
              <a:rPr lang="en-US" kern="0" dirty="0">
                <a:solidFill>
                  <a:schemeClr val="bg1"/>
                </a:solidFill>
                <a:latin typeface="Arial" panose="020B0604020202020204" pitchFamily="34" charset="0"/>
                <a:cs typeface="Arial" panose="020B0604020202020204" pitchFamily="34" charset="0"/>
              </a:rPr>
              <a:t>Your player’s coach will select a time for your team and let you know what date and time</a:t>
            </a:r>
          </a:p>
          <a:p>
            <a:pPr algn="l"/>
            <a:endParaRPr lang="en-US" kern="0" dirty="0">
              <a:solidFill>
                <a:schemeClr val="bg1"/>
              </a:solidFill>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8F4A077D-B671-4DB4-A51B-3EDE13EAFD96}"/>
              </a:ext>
            </a:extLst>
          </p:cNvPr>
          <p:cNvPicPr>
            <a:picLocks noChangeAspect="1"/>
          </p:cNvPicPr>
          <p:nvPr/>
        </p:nvPicPr>
        <p:blipFill>
          <a:blip r:embed="rId2"/>
          <a:stretch>
            <a:fillRect/>
          </a:stretch>
        </p:blipFill>
        <p:spPr>
          <a:xfrm>
            <a:off x="2952750" y="4727864"/>
            <a:ext cx="3238500" cy="2130136"/>
          </a:xfrm>
          <a:prstGeom prst="rect">
            <a:avLst/>
          </a:prstGeom>
        </p:spPr>
      </p:pic>
      <p:pic>
        <p:nvPicPr>
          <p:cNvPr id="3" name="Picture 2">
            <a:extLst>
              <a:ext uri="{FF2B5EF4-FFF2-40B4-BE49-F238E27FC236}">
                <a16:creationId xmlns:a16="http://schemas.microsoft.com/office/drawing/2014/main" id="{51F91A1E-1677-7310-94BA-A0F3D40A9B0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342900" y="228600"/>
            <a:ext cx="1905000" cy="1905000"/>
          </a:xfrm>
          <a:prstGeom prst="rect">
            <a:avLst/>
          </a:prstGeom>
        </p:spPr>
      </p:pic>
    </p:spTree>
    <p:extLst>
      <p:ext uri="{BB962C8B-B14F-4D97-AF65-F5344CB8AC3E}">
        <p14:creationId xmlns:p14="http://schemas.microsoft.com/office/powerpoint/2010/main" val="1659704730"/>
      </p:ext>
    </p:extLst>
  </p:cSld>
  <p:clrMapOvr>
    <a:masterClrMapping/>
  </p:clrMapOvr>
  <p:transition spd="slow" advTm="10000">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2895600" y="457200"/>
            <a:ext cx="5867400" cy="1077218"/>
          </a:xfrm>
          <a:prstGeom prst="rect">
            <a:avLst/>
          </a:prstGeom>
          <a:noFill/>
          <a:ln w="9525">
            <a:noFill/>
            <a:miter lim="800000"/>
            <a:headEnd/>
            <a:tailEnd/>
          </a:ln>
        </p:spPr>
        <p:txBody>
          <a:bodyPr>
            <a:spAutoFit/>
          </a:bodyPr>
          <a:lstStyle/>
          <a:p>
            <a:pPr>
              <a:spcBef>
                <a:spcPts val="0"/>
              </a:spcBef>
            </a:pPr>
            <a:r>
              <a:rPr lang="en-US" sz="3200" b="1" dirty="0">
                <a:solidFill>
                  <a:schemeClr val="bg1"/>
                </a:solidFill>
                <a:latin typeface="Tahoma" pitchFamily="34" charset="0"/>
              </a:rPr>
              <a:t>BPBA House League Tourney Schedule</a:t>
            </a:r>
          </a:p>
        </p:txBody>
      </p:sp>
      <p:sp>
        <p:nvSpPr>
          <p:cNvPr id="6" name="Rectangle 5">
            <a:extLst>
              <a:ext uri="{FF2B5EF4-FFF2-40B4-BE49-F238E27FC236}">
                <a16:creationId xmlns:a16="http://schemas.microsoft.com/office/drawing/2014/main" id="{D632659F-9318-4507-906D-DC074D909CB8}"/>
              </a:ext>
            </a:extLst>
          </p:cNvPr>
          <p:cNvSpPr/>
          <p:nvPr/>
        </p:nvSpPr>
        <p:spPr>
          <a:xfrm>
            <a:off x="304800" y="2153721"/>
            <a:ext cx="8458200" cy="923330"/>
          </a:xfrm>
          <a:prstGeom prst="rect">
            <a:avLst/>
          </a:prstGeom>
        </p:spPr>
        <p:txBody>
          <a:bodyPr wrap="square">
            <a:spAutoFit/>
          </a:bodyPr>
          <a:lstStyle/>
          <a:p>
            <a:endParaRPr lang="en-US" sz="1800" b="1" i="1" dirty="0">
              <a:solidFill>
                <a:schemeClr val="bg1"/>
              </a:solidFill>
              <a:latin typeface="Arial" panose="020B0604020202020204" pitchFamily="34" charset="0"/>
              <a:cs typeface="Arial" panose="020B0604020202020204" pitchFamily="34" charset="0"/>
            </a:endParaRPr>
          </a:p>
          <a:p>
            <a:endParaRPr lang="en-US" sz="1800" b="1" i="1" dirty="0">
              <a:solidFill>
                <a:schemeClr val="bg1"/>
              </a:solidFill>
              <a:latin typeface="Arial" panose="020B0604020202020204" pitchFamily="34" charset="0"/>
              <a:cs typeface="Arial" panose="020B0604020202020204" pitchFamily="34" charset="0"/>
            </a:endParaRPr>
          </a:p>
          <a:p>
            <a:endParaRPr lang="en-US" sz="1800" b="1" i="1" dirty="0">
              <a:solidFill>
                <a:schemeClr val="bg1"/>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0EF5808E-3F8D-429C-9504-1A40CEDB7575}"/>
              </a:ext>
            </a:extLst>
          </p:cNvPr>
          <p:cNvSpPr/>
          <p:nvPr/>
        </p:nvSpPr>
        <p:spPr>
          <a:xfrm>
            <a:off x="228600" y="3066987"/>
            <a:ext cx="8763000" cy="1231106"/>
          </a:xfrm>
          <a:prstGeom prst="rect">
            <a:avLst/>
          </a:prstGeom>
        </p:spPr>
        <p:txBody>
          <a:bodyPr wrap="square">
            <a:spAutoFit/>
          </a:bodyPr>
          <a:lstStyle/>
          <a:p>
            <a:pPr algn="l">
              <a:spcBef>
                <a:spcPct val="50000"/>
              </a:spcBef>
            </a:pPr>
            <a:r>
              <a:rPr lang="en-US" sz="2000" kern="0" dirty="0">
                <a:solidFill>
                  <a:schemeClr val="bg1"/>
                </a:solidFill>
                <a:latin typeface="Arial" panose="020B0604020202020204" pitchFamily="34" charset="0"/>
                <a:cs typeface="Arial" panose="020B0604020202020204" pitchFamily="34" charset="0"/>
              </a:rPr>
              <a:t>May 31-June 2	 </a:t>
            </a:r>
            <a:r>
              <a:rPr lang="en-US" sz="2000" b="1" kern="0" dirty="0">
                <a:solidFill>
                  <a:schemeClr val="bg1"/>
                </a:solidFill>
                <a:latin typeface="Arial" panose="020B0604020202020204" pitchFamily="34" charset="0"/>
                <a:cs typeface="Arial" panose="020B0604020202020204" pitchFamily="34" charset="0"/>
              </a:rPr>
              <a:t>Mid-Season Tournament</a:t>
            </a:r>
            <a:r>
              <a:rPr lang="en-US" sz="2000" kern="0" dirty="0">
                <a:solidFill>
                  <a:schemeClr val="bg1"/>
                </a:solidFill>
                <a:latin typeface="Arial" panose="020B0604020202020204" pitchFamily="34" charset="0"/>
                <a:cs typeface="Arial" panose="020B0604020202020204" pitchFamily="34" charset="0"/>
              </a:rPr>
              <a:t>	</a:t>
            </a:r>
            <a:r>
              <a:rPr lang="en-US" sz="1600" kern="0" dirty="0">
                <a:solidFill>
                  <a:schemeClr val="bg1"/>
                </a:solidFill>
                <a:latin typeface="Arial" panose="020B0604020202020204" pitchFamily="34" charset="0"/>
                <a:cs typeface="Arial" panose="020B0604020202020204" pitchFamily="34" charset="0"/>
              </a:rPr>
              <a:t>6/7NL, 8/9NL, 9/10AL, 11/12NL</a:t>
            </a:r>
          </a:p>
          <a:p>
            <a:pPr algn="l">
              <a:spcBef>
                <a:spcPct val="50000"/>
              </a:spcBef>
            </a:pPr>
            <a:endParaRPr lang="en-US" sz="1600" kern="0" dirty="0">
              <a:solidFill>
                <a:schemeClr val="bg1"/>
              </a:solidFill>
              <a:latin typeface="Arial" panose="020B0604020202020204" pitchFamily="34" charset="0"/>
              <a:cs typeface="Arial" panose="020B0604020202020204" pitchFamily="34" charset="0"/>
            </a:endParaRPr>
          </a:p>
          <a:p>
            <a:pPr algn="l">
              <a:spcBef>
                <a:spcPct val="50000"/>
              </a:spcBef>
            </a:pPr>
            <a:r>
              <a:rPr lang="en-US" sz="2000" kern="0" dirty="0">
                <a:solidFill>
                  <a:schemeClr val="bg1"/>
                </a:solidFill>
                <a:latin typeface="Arial" panose="020B0604020202020204" pitchFamily="34" charset="0"/>
                <a:cs typeface="Arial" panose="020B0604020202020204" pitchFamily="34" charset="0"/>
              </a:rPr>
              <a:t>June 26-June 30 </a:t>
            </a:r>
            <a:r>
              <a:rPr lang="en-US" sz="2000" b="1" kern="0" dirty="0">
                <a:solidFill>
                  <a:schemeClr val="bg1"/>
                </a:solidFill>
                <a:latin typeface="Arial" panose="020B0604020202020204" pitchFamily="34" charset="0"/>
                <a:cs typeface="Arial" panose="020B0604020202020204" pitchFamily="34" charset="0"/>
              </a:rPr>
              <a:t>End of Season Tournament</a:t>
            </a:r>
            <a:r>
              <a:rPr lang="en-US" sz="2000" kern="0" dirty="0">
                <a:solidFill>
                  <a:schemeClr val="bg1"/>
                </a:solidFill>
                <a:latin typeface="Arial" panose="020B0604020202020204" pitchFamily="34" charset="0"/>
                <a:cs typeface="Arial" panose="020B0604020202020204" pitchFamily="34" charset="0"/>
              </a:rPr>
              <a:t>	</a:t>
            </a:r>
            <a:r>
              <a:rPr lang="en-US" sz="1600" kern="0" dirty="0">
                <a:solidFill>
                  <a:schemeClr val="bg1"/>
                </a:solidFill>
                <a:latin typeface="Arial" panose="020B0604020202020204" pitchFamily="34" charset="0"/>
                <a:cs typeface="Arial" panose="020B0604020202020204" pitchFamily="34" charset="0"/>
              </a:rPr>
              <a:t>6/7NL, 8/9NL, 9/10AL, 11/12NL</a:t>
            </a:r>
          </a:p>
        </p:txBody>
      </p:sp>
      <p:pic>
        <p:nvPicPr>
          <p:cNvPr id="3" name="Picture 2">
            <a:extLst>
              <a:ext uri="{FF2B5EF4-FFF2-40B4-BE49-F238E27FC236}">
                <a16:creationId xmlns:a16="http://schemas.microsoft.com/office/drawing/2014/main" id="{F9ACE1B1-BEE2-C8D9-100A-B3AAB23775F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342900" y="228600"/>
            <a:ext cx="1905000" cy="1905000"/>
          </a:xfrm>
          <a:prstGeom prst="rect">
            <a:avLst/>
          </a:prstGeom>
        </p:spPr>
      </p:pic>
    </p:spTree>
    <p:extLst>
      <p:ext uri="{BB962C8B-B14F-4D97-AF65-F5344CB8AC3E}">
        <p14:creationId xmlns:p14="http://schemas.microsoft.com/office/powerpoint/2010/main" val="1352646033"/>
      </p:ext>
    </p:extLst>
  </p:cSld>
  <p:clrMapOvr>
    <a:masterClrMapping/>
  </p:clrMapOvr>
  <p:transition spd="slow" advTm="10000">
    <p:wipe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2895600" y="457200"/>
            <a:ext cx="5867400" cy="584775"/>
          </a:xfrm>
          <a:prstGeom prst="rect">
            <a:avLst/>
          </a:prstGeom>
          <a:noFill/>
          <a:ln w="9525">
            <a:noFill/>
            <a:miter lim="800000"/>
            <a:headEnd/>
            <a:tailEnd/>
          </a:ln>
        </p:spPr>
        <p:txBody>
          <a:bodyPr>
            <a:spAutoFit/>
          </a:bodyPr>
          <a:lstStyle/>
          <a:p>
            <a:pPr>
              <a:spcBef>
                <a:spcPts val="0"/>
              </a:spcBef>
            </a:pPr>
            <a:r>
              <a:rPr lang="en-US" sz="3200" b="1" dirty="0">
                <a:solidFill>
                  <a:schemeClr val="bg1"/>
                </a:solidFill>
                <a:latin typeface="Tahoma" pitchFamily="34" charset="0"/>
              </a:rPr>
              <a:t>BPBA All Star Games</a:t>
            </a:r>
          </a:p>
        </p:txBody>
      </p:sp>
      <p:sp>
        <p:nvSpPr>
          <p:cNvPr id="6" name="Rectangle 5">
            <a:extLst>
              <a:ext uri="{FF2B5EF4-FFF2-40B4-BE49-F238E27FC236}">
                <a16:creationId xmlns:a16="http://schemas.microsoft.com/office/drawing/2014/main" id="{D632659F-9318-4507-906D-DC074D909CB8}"/>
              </a:ext>
            </a:extLst>
          </p:cNvPr>
          <p:cNvSpPr/>
          <p:nvPr/>
        </p:nvSpPr>
        <p:spPr>
          <a:xfrm>
            <a:off x="304800" y="2153721"/>
            <a:ext cx="8458200" cy="923330"/>
          </a:xfrm>
          <a:prstGeom prst="rect">
            <a:avLst/>
          </a:prstGeom>
        </p:spPr>
        <p:txBody>
          <a:bodyPr wrap="square">
            <a:spAutoFit/>
          </a:bodyPr>
          <a:lstStyle/>
          <a:p>
            <a:endParaRPr lang="en-US" sz="1800" b="1" i="1" dirty="0">
              <a:solidFill>
                <a:schemeClr val="bg1"/>
              </a:solidFill>
              <a:latin typeface="Arial" panose="020B0604020202020204" pitchFamily="34" charset="0"/>
              <a:cs typeface="Arial" panose="020B0604020202020204" pitchFamily="34" charset="0"/>
            </a:endParaRPr>
          </a:p>
          <a:p>
            <a:endParaRPr lang="en-US" sz="1800" b="1" i="1" dirty="0">
              <a:solidFill>
                <a:schemeClr val="bg1"/>
              </a:solidFill>
              <a:latin typeface="Arial" panose="020B0604020202020204" pitchFamily="34" charset="0"/>
              <a:cs typeface="Arial" panose="020B0604020202020204" pitchFamily="34" charset="0"/>
            </a:endParaRPr>
          </a:p>
          <a:p>
            <a:endParaRPr lang="en-US" sz="1800" b="1" i="1" dirty="0">
              <a:solidFill>
                <a:schemeClr val="bg1"/>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0EF5808E-3F8D-429C-9504-1A40CEDB7575}"/>
              </a:ext>
            </a:extLst>
          </p:cNvPr>
          <p:cNvSpPr/>
          <p:nvPr/>
        </p:nvSpPr>
        <p:spPr>
          <a:xfrm>
            <a:off x="228600" y="2514600"/>
            <a:ext cx="8763000" cy="2831544"/>
          </a:xfrm>
          <a:prstGeom prst="rect">
            <a:avLst/>
          </a:prstGeom>
        </p:spPr>
        <p:txBody>
          <a:bodyPr wrap="square">
            <a:spAutoFit/>
          </a:bodyPr>
          <a:lstStyle/>
          <a:p>
            <a:pPr>
              <a:spcBef>
                <a:spcPct val="50000"/>
              </a:spcBef>
            </a:pPr>
            <a:r>
              <a:rPr lang="en-US" sz="2800" b="1" u="sng" kern="0" dirty="0">
                <a:solidFill>
                  <a:schemeClr val="bg1"/>
                </a:solidFill>
                <a:latin typeface="Arial" panose="020B0604020202020204" pitchFamily="34" charset="0"/>
                <a:cs typeface="Arial" panose="020B0604020202020204" pitchFamily="34" charset="0"/>
              </a:rPr>
              <a:t>Monday, July 1st@ Northwoods Park</a:t>
            </a:r>
          </a:p>
          <a:p>
            <a:pPr>
              <a:spcBef>
                <a:spcPct val="50000"/>
              </a:spcBef>
            </a:pPr>
            <a:r>
              <a:rPr lang="en-US" sz="2000" kern="0" dirty="0">
                <a:solidFill>
                  <a:schemeClr val="bg1"/>
                </a:solidFill>
                <a:latin typeface="Arial" panose="020B0604020202020204" pitchFamily="34" charset="0"/>
                <a:cs typeface="Arial" panose="020B0604020202020204" pitchFamily="34" charset="0"/>
              </a:rPr>
              <a:t>Games start at 6:00pm – 3 games total</a:t>
            </a:r>
          </a:p>
          <a:p>
            <a:pPr>
              <a:spcBef>
                <a:spcPct val="50000"/>
              </a:spcBef>
            </a:pPr>
            <a:r>
              <a:rPr lang="en-US" sz="2000" kern="0" dirty="0">
                <a:solidFill>
                  <a:schemeClr val="bg1"/>
                </a:solidFill>
                <a:latin typeface="Arial" panose="020B0604020202020204" pitchFamily="34" charset="0"/>
                <a:cs typeface="Arial" panose="020B0604020202020204" pitchFamily="34" charset="0"/>
              </a:rPr>
              <a:t>8/9 NL</a:t>
            </a:r>
          </a:p>
          <a:p>
            <a:pPr>
              <a:spcBef>
                <a:spcPct val="50000"/>
              </a:spcBef>
            </a:pPr>
            <a:r>
              <a:rPr lang="en-US" sz="2000" kern="0" dirty="0">
                <a:solidFill>
                  <a:schemeClr val="bg1"/>
                </a:solidFill>
                <a:latin typeface="Arial" panose="020B0604020202020204" pitchFamily="34" charset="0"/>
                <a:cs typeface="Arial" panose="020B0604020202020204" pitchFamily="34" charset="0"/>
              </a:rPr>
              <a:t>9/10 AL</a:t>
            </a:r>
          </a:p>
          <a:p>
            <a:pPr>
              <a:spcBef>
                <a:spcPct val="50000"/>
              </a:spcBef>
            </a:pPr>
            <a:r>
              <a:rPr lang="en-US" sz="2000" kern="0" dirty="0">
                <a:solidFill>
                  <a:schemeClr val="bg1"/>
                </a:solidFill>
                <a:latin typeface="Arial" panose="020B0604020202020204" pitchFamily="34" charset="0"/>
                <a:cs typeface="Arial" panose="020B0604020202020204" pitchFamily="34" charset="0"/>
              </a:rPr>
              <a:t>11/12 NL</a:t>
            </a:r>
          </a:p>
          <a:p>
            <a:pPr>
              <a:spcBef>
                <a:spcPct val="50000"/>
              </a:spcBef>
            </a:pPr>
            <a:r>
              <a:rPr lang="en-US" sz="2000" b="1" kern="0" dirty="0">
                <a:solidFill>
                  <a:schemeClr val="bg1"/>
                </a:solidFill>
                <a:latin typeface="Arial" panose="020B0604020202020204" pitchFamily="34" charset="0"/>
                <a:cs typeface="Arial" panose="020B0604020202020204" pitchFamily="34" charset="0"/>
              </a:rPr>
              <a:t>Each league has 2 All-Star teams that play each other</a:t>
            </a:r>
          </a:p>
        </p:txBody>
      </p:sp>
      <p:pic>
        <p:nvPicPr>
          <p:cNvPr id="3" name="Picture 2">
            <a:extLst>
              <a:ext uri="{FF2B5EF4-FFF2-40B4-BE49-F238E27FC236}">
                <a16:creationId xmlns:a16="http://schemas.microsoft.com/office/drawing/2014/main" id="{DDCDF3CA-D8F9-4A10-82B1-105393FF998D}"/>
              </a:ext>
            </a:extLst>
          </p:cNvPr>
          <p:cNvPicPr>
            <a:picLocks noChangeAspect="1"/>
          </p:cNvPicPr>
          <p:nvPr/>
        </p:nvPicPr>
        <p:blipFill>
          <a:blip r:embed="rId2"/>
          <a:stretch>
            <a:fillRect/>
          </a:stretch>
        </p:blipFill>
        <p:spPr>
          <a:xfrm>
            <a:off x="6400800" y="5360521"/>
            <a:ext cx="2362200" cy="1392985"/>
          </a:xfrm>
          <a:prstGeom prst="rect">
            <a:avLst/>
          </a:prstGeom>
        </p:spPr>
      </p:pic>
      <p:pic>
        <p:nvPicPr>
          <p:cNvPr id="7" name="Picture 6">
            <a:extLst>
              <a:ext uri="{FF2B5EF4-FFF2-40B4-BE49-F238E27FC236}">
                <a16:creationId xmlns:a16="http://schemas.microsoft.com/office/drawing/2014/main" id="{E4C143BB-A777-4A29-B2D8-2F7D5A287116}"/>
              </a:ext>
            </a:extLst>
          </p:cNvPr>
          <p:cNvPicPr>
            <a:picLocks noChangeAspect="1"/>
          </p:cNvPicPr>
          <p:nvPr/>
        </p:nvPicPr>
        <p:blipFill>
          <a:blip r:embed="rId3"/>
          <a:stretch>
            <a:fillRect/>
          </a:stretch>
        </p:blipFill>
        <p:spPr>
          <a:xfrm>
            <a:off x="580690" y="3417151"/>
            <a:ext cx="1411314" cy="1252646"/>
          </a:xfrm>
          <a:prstGeom prst="rect">
            <a:avLst/>
          </a:prstGeom>
        </p:spPr>
      </p:pic>
      <p:pic>
        <p:nvPicPr>
          <p:cNvPr id="8" name="Picture 7">
            <a:extLst>
              <a:ext uri="{FF2B5EF4-FFF2-40B4-BE49-F238E27FC236}">
                <a16:creationId xmlns:a16="http://schemas.microsoft.com/office/drawing/2014/main" id="{435D32BE-C346-4699-A275-A964774E7070}"/>
              </a:ext>
            </a:extLst>
          </p:cNvPr>
          <p:cNvPicPr>
            <a:picLocks noChangeAspect="1"/>
          </p:cNvPicPr>
          <p:nvPr/>
        </p:nvPicPr>
        <p:blipFill>
          <a:blip r:embed="rId4"/>
          <a:stretch>
            <a:fillRect/>
          </a:stretch>
        </p:blipFill>
        <p:spPr>
          <a:xfrm>
            <a:off x="7348605" y="3417151"/>
            <a:ext cx="1414395" cy="1249788"/>
          </a:xfrm>
          <a:prstGeom prst="rect">
            <a:avLst/>
          </a:prstGeom>
        </p:spPr>
      </p:pic>
      <p:pic>
        <p:nvPicPr>
          <p:cNvPr id="9" name="Picture 8">
            <a:extLst>
              <a:ext uri="{FF2B5EF4-FFF2-40B4-BE49-F238E27FC236}">
                <a16:creationId xmlns:a16="http://schemas.microsoft.com/office/drawing/2014/main" id="{3A9FAB42-F6F8-5FDE-DCE0-F7FB42C36F13}"/>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342900" y="228600"/>
            <a:ext cx="1905000" cy="1905000"/>
          </a:xfrm>
          <a:prstGeom prst="rect">
            <a:avLst/>
          </a:prstGeom>
        </p:spPr>
      </p:pic>
    </p:spTree>
    <p:extLst>
      <p:ext uri="{BB962C8B-B14F-4D97-AF65-F5344CB8AC3E}">
        <p14:creationId xmlns:p14="http://schemas.microsoft.com/office/powerpoint/2010/main" val="146344786"/>
      </p:ext>
    </p:extLst>
  </p:cSld>
  <p:clrMapOvr>
    <a:masterClrMapping/>
  </p:clrMapOvr>
  <p:transition spd="slow" advTm="10000">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5"/>
          <p:cNvSpPr txBox="1">
            <a:spLocks noChangeArrowheads="1"/>
          </p:cNvSpPr>
          <p:nvPr/>
        </p:nvSpPr>
        <p:spPr bwMode="auto">
          <a:xfrm>
            <a:off x="2895600" y="457200"/>
            <a:ext cx="5867400" cy="1077218"/>
          </a:xfrm>
          <a:prstGeom prst="rect">
            <a:avLst/>
          </a:prstGeom>
          <a:noFill/>
          <a:ln w="9525">
            <a:noFill/>
            <a:miter lim="800000"/>
            <a:headEnd/>
            <a:tailEnd/>
          </a:ln>
        </p:spPr>
        <p:txBody>
          <a:bodyPr>
            <a:spAutoFit/>
          </a:bodyPr>
          <a:lstStyle/>
          <a:p>
            <a:pPr>
              <a:spcBef>
                <a:spcPts val="0"/>
              </a:spcBef>
            </a:pPr>
            <a:r>
              <a:rPr lang="en-US" sz="3200" b="1" dirty="0">
                <a:solidFill>
                  <a:schemeClr val="bg1"/>
                </a:solidFill>
                <a:latin typeface="Tahoma" pitchFamily="34" charset="0"/>
              </a:rPr>
              <a:t>BPAA BASEBALL</a:t>
            </a:r>
          </a:p>
          <a:p>
            <a:pPr>
              <a:spcBef>
                <a:spcPts val="0"/>
              </a:spcBef>
            </a:pPr>
            <a:r>
              <a:rPr lang="en-US" sz="3200" b="1" u="sng" dirty="0">
                <a:solidFill>
                  <a:schemeClr val="bg1"/>
                </a:solidFill>
                <a:latin typeface="Tahoma" pitchFamily="34" charset="0"/>
              </a:rPr>
              <a:t>bpaasports.org/baseball</a:t>
            </a:r>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rcRect/>
          <a:stretch/>
        </p:blipFill>
        <p:spPr>
          <a:xfrm>
            <a:off x="800781" y="2245017"/>
            <a:ext cx="7542437" cy="4191000"/>
          </a:xfrm>
          <a:prstGeom prst="rect">
            <a:avLst/>
          </a:prstGeom>
        </p:spPr>
      </p:pic>
      <p:pic>
        <p:nvPicPr>
          <p:cNvPr id="3" name="Picture 2">
            <a:extLst>
              <a:ext uri="{FF2B5EF4-FFF2-40B4-BE49-F238E27FC236}">
                <a16:creationId xmlns:a16="http://schemas.microsoft.com/office/drawing/2014/main" id="{4BE951B3-B523-E567-DEBB-AE9B0374E87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342900" y="228600"/>
            <a:ext cx="1905000" cy="1905000"/>
          </a:xfrm>
          <a:prstGeom prst="rect">
            <a:avLst/>
          </a:prstGeom>
        </p:spPr>
      </p:pic>
    </p:spTree>
    <p:extLst>
      <p:ext uri="{BB962C8B-B14F-4D97-AF65-F5344CB8AC3E}">
        <p14:creationId xmlns:p14="http://schemas.microsoft.com/office/powerpoint/2010/main" val="3503070067"/>
      </p:ext>
    </p:extLst>
  </p:cSld>
  <p:clrMapOvr>
    <a:masterClrMapping/>
  </p:clrMapOvr>
  <p:transition spd="slow" advTm="10000">
    <p:wipe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2895600" y="457200"/>
            <a:ext cx="5867400" cy="584775"/>
          </a:xfrm>
          <a:prstGeom prst="rect">
            <a:avLst/>
          </a:prstGeom>
          <a:noFill/>
          <a:ln w="9525">
            <a:noFill/>
            <a:miter lim="800000"/>
            <a:headEnd/>
            <a:tailEnd/>
          </a:ln>
        </p:spPr>
        <p:txBody>
          <a:bodyPr>
            <a:spAutoFit/>
          </a:bodyPr>
          <a:lstStyle/>
          <a:p>
            <a:pPr>
              <a:spcBef>
                <a:spcPts val="0"/>
              </a:spcBef>
            </a:pPr>
            <a:r>
              <a:rPr lang="en-US" sz="3200" b="1" dirty="0">
                <a:solidFill>
                  <a:schemeClr val="bg1"/>
                </a:solidFill>
                <a:latin typeface="Tahoma" pitchFamily="34" charset="0"/>
              </a:rPr>
              <a:t>BPBA Donations</a:t>
            </a:r>
          </a:p>
        </p:txBody>
      </p:sp>
      <p:sp>
        <p:nvSpPr>
          <p:cNvPr id="6" name="Rectangle 5">
            <a:extLst>
              <a:ext uri="{FF2B5EF4-FFF2-40B4-BE49-F238E27FC236}">
                <a16:creationId xmlns:a16="http://schemas.microsoft.com/office/drawing/2014/main" id="{D632659F-9318-4507-906D-DC074D909CB8}"/>
              </a:ext>
            </a:extLst>
          </p:cNvPr>
          <p:cNvSpPr/>
          <p:nvPr/>
        </p:nvSpPr>
        <p:spPr>
          <a:xfrm>
            <a:off x="304800" y="2153721"/>
            <a:ext cx="8458200" cy="4339650"/>
          </a:xfrm>
          <a:prstGeom prst="rect">
            <a:avLst/>
          </a:prstGeom>
        </p:spPr>
        <p:txBody>
          <a:bodyPr wrap="square">
            <a:spAutoFit/>
          </a:bodyPr>
          <a:lstStyle/>
          <a:p>
            <a:pPr algn="l">
              <a:spcBef>
                <a:spcPct val="50000"/>
              </a:spcBef>
            </a:pPr>
            <a:r>
              <a:rPr lang="en-US" sz="3600" dirty="0">
                <a:solidFill>
                  <a:schemeClr val="bg1"/>
                </a:solidFill>
                <a:latin typeface="Arial" panose="020B0604020202020204" pitchFamily="34" charset="0"/>
                <a:cs typeface="Arial" panose="020B0604020202020204" pitchFamily="34" charset="0"/>
              </a:rPr>
              <a:t>Did you know...</a:t>
            </a:r>
          </a:p>
          <a:p>
            <a:pPr marL="342900" indent="-342900" algn="l">
              <a:spcBef>
                <a:spcPct val="50000"/>
              </a:spcBef>
              <a:buFont typeface="Arial" panose="020B0604020202020204" pitchFamily="34" charset="0"/>
              <a:buChar char="•"/>
            </a:pPr>
            <a:r>
              <a:rPr lang="en-US" sz="3200" b="1" dirty="0">
                <a:solidFill>
                  <a:schemeClr val="bg1"/>
                </a:solidFill>
                <a:latin typeface="Arial Narrow" pitchFamily="34" charset="0"/>
              </a:rPr>
              <a:t>BPAA</a:t>
            </a:r>
            <a:r>
              <a:rPr lang="en-US" sz="3200" dirty="0">
                <a:solidFill>
                  <a:schemeClr val="bg1"/>
                </a:solidFill>
                <a:latin typeface="Arial Narrow" pitchFamily="34" charset="0"/>
              </a:rPr>
              <a:t> is a 501(c)3 non-profit organization.  Therefore, your donations are tax deductible.  See your tax advisor for filing instructions.</a:t>
            </a:r>
          </a:p>
          <a:p>
            <a:pPr marL="342900" indent="-342900" algn="l">
              <a:spcBef>
                <a:spcPct val="50000"/>
              </a:spcBef>
              <a:buFont typeface="Arial" panose="020B0604020202020204" pitchFamily="34" charset="0"/>
              <a:buChar char="•"/>
            </a:pPr>
            <a:r>
              <a:rPr lang="en-US" sz="3200" dirty="0">
                <a:solidFill>
                  <a:schemeClr val="bg1"/>
                </a:solidFill>
                <a:latin typeface="Arial Narrow" pitchFamily="34" charset="0"/>
              </a:rPr>
              <a:t>Many companies will match your donation!</a:t>
            </a:r>
          </a:p>
          <a:p>
            <a:pPr marL="342900" indent="-342900" algn="l">
              <a:spcBef>
                <a:spcPct val="50000"/>
              </a:spcBef>
              <a:buFont typeface="Arial" panose="020B0604020202020204" pitchFamily="34" charset="0"/>
              <a:buChar char="•"/>
            </a:pPr>
            <a:r>
              <a:rPr lang="en-US" sz="3200" dirty="0">
                <a:solidFill>
                  <a:schemeClr val="bg1"/>
                </a:solidFill>
                <a:latin typeface="Arial Narrow" pitchFamily="34" charset="0"/>
              </a:rPr>
              <a:t>Designate </a:t>
            </a:r>
            <a:r>
              <a:rPr lang="en-US" sz="3200" b="1" dirty="0">
                <a:solidFill>
                  <a:schemeClr val="bg1"/>
                </a:solidFill>
                <a:latin typeface="Arial Narrow" pitchFamily="34" charset="0"/>
              </a:rPr>
              <a:t>BPAA</a:t>
            </a:r>
            <a:r>
              <a:rPr lang="en-US" sz="3200" dirty="0">
                <a:solidFill>
                  <a:schemeClr val="bg1"/>
                </a:solidFill>
                <a:latin typeface="Arial Narrow" pitchFamily="34" charset="0"/>
              </a:rPr>
              <a:t> </a:t>
            </a:r>
            <a:r>
              <a:rPr lang="en-US" sz="3200" b="1" dirty="0">
                <a:solidFill>
                  <a:schemeClr val="bg1"/>
                </a:solidFill>
                <a:latin typeface="Arial Narrow" pitchFamily="34" charset="0"/>
              </a:rPr>
              <a:t>Baseball</a:t>
            </a:r>
            <a:r>
              <a:rPr lang="en-US" sz="3200" dirty="0">
                <a:solidFill>
                  <a:schemeClr val="bg1"/>
                </a:solidFill>
                <a:latin typeface="Arial Narrow" pitchFamily="34" charset="0"/>
              </a:rPr>
              <a:t> on your United Way pledge card.</a:t>
            </a:r>
          </a:p>
        </p:txBody>
      </p:sp>
      <p:pic>
        <p:nvPicPr>
          <p:cNvPr id="2" name="Picture 1">
            <a:extLst>
              <a:ext uri="{FF2B5EF4-FFF2-40B4-BE49-F238E27FC236}">
                <a16:creationId xmlns:a16="http://schemas.microsoft.com/office/drawing/2014/main" id="{C0FE6575-DD58-F579-2B0F-F37A36781EB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342900" y="228600"/>
            <a:ext cx="1905000" cy="1905000"/>
          </a:xfrm>
          <a:prstGeom prst="rect">
            <a:avLst/>
          </a:prstGeom>
        </p:spPr>
      </p:pic>
    </p:spTree>
    <p:extLst>
      <p:ext uri="{BB962C8B-B14F-4D97-AF65-F5344CB8AC3E}">
        <p14:creationId xmlns:p14="http://schemas.microsoft.com/office/powerpoint/2010/main" val="2074484464"/>
      </p:ext>
    </p:extLst>
  </p:cSld>
  <p:clrMapOvr>
    <a:masterClrMapping/>
  </p:clrMapOvr>
  <p:transition spd="slow" advTm="10000">
    <p:wipe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2895600" y="457200"/>
            <a:ext cx="5867400" cy="1077218"/>
          </a:xfrm>
          <a:prstGeom prst="rect">
            <a:avLst/>
          </a:prstGeom>
          <a:noFill/>
          <a:ln w="9525">
            <a:noFill/>
            <a:miter lim="800000"/>
            <a:headEnd/>
            <a:tailEnd/>
          </a:ln>
        </p:spPr>
        <p:txBody>
          <a:bodyPr>
            <a:spAutoFit/>
          </a:bodyPr>
          <a:lstStyle/>
          <a:p>
            <a:pPr>
              <a:spcBef>
                <a:spcPts val="0"/>
              </a:spcBef>
            </a:pPr>
            <a:r>
              <a:rPr lang="en-US" sz="3200" b="1" dirty="0">
                <a:solidFill>
                  <a:schemeClr val="bg1"/>
                </a:solidFill>
                <a:latin typeface="Tahoma" pitchFamily="34" charset="0"/>
              </a:rPr>
              <a:t>BPBA BASEBALL</a:t>
            </a:r>
          </a:p>
          <a:p>
            <a:pPr>
              <a:spcBef>
                <a:spcPts val="0"/>
              </a:spcBef>
            </a:pPr>
            <a:r>
              <a:rPr lang="en-US" sz="3200" b="1" dirty="0">
                <a:solidFill>
                  <a:schemeClr val="bg1"/>
                </a:solidFill>
                <a:latin typeface="Tahoma" pitchFamily="34" charset="0"/>
              </a:rPr>
              <a:t>Volunteers</a:t>
            </a:r>
          </a:p>
        </p:txBody>
      </p:sp>
      <p:sp>
        <p:nvSpPr>
          <p:cNvPr id="6" name="Rectangle 5">
            <a:extLst>
              <a:ext uri="{FF2B5EF4-FFF2-40B4-BE49-F238E27FC236}">
                <a16:creationId xmlns:a16="http://schemas.microsoft.com/office/drawing/2014/main" id="{D632659F-9318-4507-906D-DC074D909CB8}"/>
              </a:ext>
            </a:extLst>
          </p:cNvPr>
          <p:cNvSpPr/>
          <p:nvPr/>
        </p:nvSpPr>
        <p:spPr>
          <a:xfrm>
            <a:off x="571500" y="2153721"/>
            <a:ext cx="8001000" cy="3908762"/>
          </a:xfrm>
          <a:prstGeom prst="rect">
            <a:avLst/>
          </a:prstGeom>
        </p:spPr>
        <p:txBody>
          <a:bodyPr wrap="square">
            <a:spAutoFit/>
          </a:bodyPr>
          <a:lstStyle/>
          <a:p>
            <a:r>
              <a:rPr lang="en-US" sz="3200" b="1" i="1" dirty="0">
                <a:solidFill>
                  <a:schemeClr val="bg1"/>
                </a:solidFill>
                <a:latin typeface="Arial" panose="020B0604020202020204" pitchFamily="34" charset="0"/>
                <a:cs typeface="Arial" panose="020B0604020202020204" pitchFamily="34" charset="0"/>
              </a:rPr>
              <a:t>THANK YOU!!!!!!</a:t>
            </a:r>
          </a:p>
          <a:p>
            <a:pPr>
              <a:spcBef>
                <a:spcPct val="50000"/>
              </a:spcBef>
            </a:pPr>
            <a:r>
              <a:rPr lang="en-US" b="1" dirty="0">
                <a:solidFill>
                  <a:schemeClr val="bg1"/>
                </a:solidFill>
                <a:latin typeface="Arial" pitchFamily="34" charset="0"/>
              </a:rPr>
              <a:t>Coaches and Assistant Coaches</a:t>
            </a:r>
          </a:p>
          <a:p>
            <a:pPr>
              <a:spcBef>
                <a:spcPct val="50000"/>
              </a:spcBef>
            </a:pPr>
            <a:r>
              <a:rPr lang="en-US" b="1" dirty="0">
                <a:solidFill>
                  <a:schemeClr val="bg1"/>
                </a:solidFill>
                <a:latin typeface="Arial" pitchFamily="34" charset="0"/>
              </a:rPr>
              <a:t>Team Managers</a:t>
            </a:r>
          </a:p>
          <a:p>
            <a:pPr>
              <a:spcBef>
                <a:spcPct val="50000"/>
              </a:spcBef>
            </a:pPr>
            <a:r>
              <a:rPr lang="en-US" b="1" dirty="0">
                <a:solidFill>
                  <a:schemeClr val="bg1"/>
                </a:solidFill>
                <a:latin typeface="Arial" pitchFamily="34" charset="0"/>
              </a:rPr>
              <a:t>Team Photo Coordinators</a:t>
            </a:r>
          </a:p>
          <a:p>
            <a:pPr>
              <a:spcBef>
                <a:spcPct val="50000"/>
              </a:spcBef>
            </a:pPr>
            <a:r>
              <a:rPr lang="en-US" b="1" dirty="0">
                <a:solidFill>
                  <a:schemeClr val="bg1"/>
                </a:solidFill>
                <a:latin typeface="Arial" pitchFamily="34" charset="0"/>
              </a:rPr>
              <a:t>Food Drive Coordinators</a:t>
            </a:r>
          </a:p>
          <a:p>
            <a:pPr>
              <a:spcBef>
                <a:spcPct val="50000"/>
              </a:spcBef>
            </a:pPr>
            <a:r>
              <a:rPr lang="en-US" b="1" dirty="0">
                <a:solidFill>
                  <a:schemeClr val="bg1"/>
                </a:solidFill>
                <a:latin typeface="Arial" pitchFamily="34" charset="0"/>
              </a:rPr>
              <a:t>Board Members</a:t>
            </a:r>
          </a:p>
          <a:p>
            <a:pPr>
              <a:spcBef>
                <a:spcPct val="50000"/>
              </a:spcBef>
            </a:pPr>
            <a:r>
              <a:rPr lang="en-US" b="1" dirty="0">
                <a:solidFill>
                  <a:schemeClr val="bg1"/>
                </a:solidFill>
                <a:latin typeface="Arial" pitchFamily="34" charset="0"/>
              </a:rPr>
              <a:t>Other Volunteers</a:t>
            </a:r>
          </a:p>
        </p:txBody>
      </p:sp>
      <p:pic>
        <p:nvPicPr>
          <p:cNvPr id="2" name="Picture 1">
            <a:extLst>
              <a:ext uri="{FF2B5EF4-FFF2-40B4-BE49-F238E27FC236}">
                <a16:creationId xmlns:a16="http://schemas.microsoft.com/office/drawing/2014/main" id="{8894B81D-9816-EC29-291E-388DCC18B2A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342900" y="228600"/>
            <a:ext cx="1905000" cy="1905000"/>
          </a:xfrm>
          <a:prstGeom prst="rect">
            <a:avLst/>
          </a:prstGeom>
        </p:spPr>
      </p:pic>
    </p:spTree>
    <p:extLst>
      <p:ext uri="{BB962C8B-B14F-4D97-AF65-F5344CB8AC3E}">
        <p14:creationId xmlns:p14="http://schemas.microsoft.com/office/powerpoint/2010/main" val="1688283707"/>
      </p:ext>
    </p:extLst>
  </p:cSld>
  <p:clrMapOvr>
    <a:masterClrMapping/>
  </p:clrMapOvr>
  <p:transition spd="slow" advTm="10000">
    <p:wipe dir="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4"/>
          <p:cNvSpPr txBox="1">
            <a:spLocks noChangeArrowheads="1"/>
          </p:cNvSpPr>
          <p:nvPr/>
        </p:nvSpPr>
        <p:spPr bwMode="auto">
          <a:xfrm>
            <a:off x="3962400" y="1447800"/>
            <a:ext cx="4648200" cy="2101850"/>
          </a:xfrm>
          <a:prstGeom prst="rect">
            <a:avLst/>
          </a:prstGeom>
          <a:noFill/>
          <a:ln w="9525">
            <a:noFill/>
            <a:miter lim="800000"/>
            <a:headEnd/>
            <a:tailEnd/>
          </a:ln>
        </p:spPr>
        <p:txBody>
          <a:bodyPr>
            <a:spAutoFit/>
          </a:bodyPr>
          <a:lstStyle/>
          <a:p>
            <a:pPr>
              <a:spcBef>
                <a:spcPct val="50000"/>
              </a:spcBef>
            </a:pPr>
            <a:r>
              <a:rPr lang="en-US" sz="4400" b="1">
                <a:solidFill>
                  <a:schemeClr val="bg1"/>
                </a:solidFill>
                <a:latin typeface="Arial Narrow" pitchFamily="34" charset="0"/>
              </a:rPr>
              <a:t>BPAA Baseball</a:t>
            </a:r>
            <a:r>
              <a:rPr lang="en-US" sz="4400" b="1">
                <a:solidFill>
                  <a:srgbClr val="A50021"/>
                </a:solidFill>
                <a:latin typeface="Arial Narrow" pitchFamily="34" charset="0"/>
              </a:rPr>
              <a:t> </a:t>
            </a:r>
            <a:r>
              <a:rPr lang="en-US" sz="4400" b="1">
                <a:solidFill>
                  <a:schemeClr val="bg1"/>
                </a:solidFill>
                <a:latin typeface="Arial Narrow" pitchFamily="34" charset="0"/>
              </a:rPr>
              <a:t>is an All-Volunteer organization!</a:t>
            </a:r>
            <a:endParaRPr lang="en-US" sz="3600" b="1">
              <a:solidFill>
                <a:srgbClr val="A50021"/>
              </a:solidFill>
              <a:latin typeface="Arial" pitchFamily="34" charset="0"/>
            </a:endParaRPr>
          </a:p>
        </p:txBody>
      </p:sp>
      <p:sp>
        <p:nvSpPr>
          <p:cNvPr id="27651" name="Text Box 5"/>
          <p:cNvSpPr txBox="1">
            <a:spLocks noChangeArrowheads="1"/>
          </p:cNvSpPr>
          <p:nvPr/>
        </p:nvSpPr>
        <p:spPr bwMode="auto">
          <a:xfrm>
            <a:off x="304800" y="4692650"/>
            <a:ext cx="8534400" cy="2031325"/>
          </a:xfrm>
          <a:prstGeom prst="rect">
            <a:avLst/>
          </a:prstGeom>
          <a:noFill/>
          <a:ln w="9525">
            <a:noFill/>
            <a:miter lim="800000"/>
            <a:headEnd/>
            <a:tailEnd/>
          </a:ln>
        </p:spPr>
        <p:txBody>
          <a:bodyPr>
            <a:spAutoFit/>
          </a:bodyPr>
          <a:lstStyle/>
          <a:p>
            <a:pPr>
              <a:spcBef>
                <a:spcPct val="50000"/>
              </a:spcBef>
            </a:pPr>
            <a:r>
              <a:rPr lang="en-US" sz="2800" b="1" dirty="0">
                <a:solidFill>
                  <a:schemeClr val="bg1"/>
                </a:solidFill>
                <a:latin typeface="Arial" pitchFamily="34" charset="0"/>
              </a:rPr>
              <a:t>Please consider running for the Board of Directors</a:t>
            </a:r>
          </a:p>
          <a:p>
            <a:pPr>
              <a:spcBef>
                <a:spcPct val="50000"/>
              </a:spcBef>
            </a:pPr>
            <a:r>
              <a:rPr lang="en-US" sz="2800" b="1" dirty="0">
                <a:solidFill>
                  <a:schemeClr val="bg1"/>
                </a:solidFill>
                <a:latin typeface="Arial" pitchFamily="34" charset="0"/>
              </a:rPr>
              <a:t>There are always opportunities available each year – we will find the right fit for you.</a:t>
            </a:r>
          </a:p>
        </p:txBody>
      </p:sp>
      <p:pic>
        <p:nvPicPr>
          <p:cNvPr id="27652" name="Picture 7"/>
          <p:cNvPicPr>
            <a:picLocks noChangeAspect="1" noChangeArrowheads="1"/>
          </p:cNvPicPr>
          <p:nvPr/>
        </p:nvPicPr>
        <p:blipFill>
          <a:blip r:embed="rId2" cstate="print"/>
          <a:srcRect/>
          <a:stretch>
            <a:fillRect/>
          </a:stretch>
        </p:blipFill>
        <p:spPr bwMode="auto">
          <a:xfrm>
            <a:off x="228600" y="228600"/>
            <a:ext cx="3416300" cy="3810000"/>
          </a:xfrm>
          <a:prstGeom prst="rect">
            <a:avLst/>
          </a:prstGeom>
          <a:noFill/>
          <a:ln w="38100">
            <a:noFill/>
            <a:miter lim="800000"/>
            <a:headEnd/>
            <a:tailEnd/>
          </a:ln>
        </p:spPr>
      </p:pic>
      <p:sp>
        <p:nvSpPr>
          <p:cNvPr id="27653" name="Text Box 10"/>
          <p:cNvSpPr txBox="1">
            <a:spLocks noChangeArrowheads="1"/>
          </p:cNvSpPr>
          <p:nvPr/>
        </p:nvSpPr>
        <p:spPr bwMode="auto">
          <a:xfrm>
            <a:off x="3505200" y="457200"/>
            <a:ext cx="5638800" cy="1006475"/>
          </a:xfrm>
          <a:prstGeom prst="rect">
            <a:avLst/>
          </a:prstGeom>
          <a:noFill/>
          <a:ln w="38100">
            <a:noFill/>
            <a:miter lim="800000"/>
            <a:headEnd/>
            <a:tailEnd/>
          </a:ln>
        </p:spPr>
        <p:txBody>
          <a:bodyPr anchor="ctr">
            <a:spAutoFit/>
          </a:bodyPr>
          <a:lstStyle/>
          <a:p>
            <a:pPr>
              <a:spcBef>
                <a:spcPct val="50000"/>
              </a:spcBef>
            </a:pPr>
            <a:r>
              <a:rPr lang="en-US" sz="6000" b="1" i="1">
                <a:solidFill>
                  <a:schemeClr val="bg1"/>
                </a:solidFill>
                <a:latin typeface="Arial" pitchFamily="34" charset="0"/>
              </a:rPr>
              <a:t>We Need You!</a:t>
            </a:r>
            <a:endParaRPr lang="en-US" sz="4800">
              <a:solidFill>
                <a:schemeClr val="bg1"/>
              </a:solidFill>
              <a:latin typeface="Arial" pitchFamily="34" charset="0"/>
            </a:endParaRPr>
          </a:p>
        </p:txBody>
      </p:sp>
    </p:spTree>
  </p:cSld>
  <p:clrMapOvr>
    <a:masterClrMapping/>
  </p:clrMapOvr>
  <p:transition spd="slow" advTm="10000">
    <p:wipe dir="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9688" y="762000"/>
            <a:ext cx="9292851" cy="1846659"/>
          </a:xfrm>
          <a:prstGeom prst="rect">
            <a:avLst/>
          </a:prstGeom>
          <a:noFill/>
        </p:spPr>
        <p:txBody>
          <a:bodyPr wrap="square" rtlCol="0">
            <a:spAutoFit/>
          </a:bodyPr>
          <a:lstStyle/>
          <a:p>
            <a:r>
              <a:rPr lang="en-US" sz="9600" dirty="0">
                <a:solidFill>
                  <a:schemeClr val="bg1"/>
                </a:solidFill>
                <a:latin typeface="Arial" panose="020B0604020202020204" pitchFamily="34" charset="0"/>
                <a:cs typeface="Arial" panose="020B0604020202020204" pitchFamily="34" charset="0"/>
              </a:rPr>
              <a:t>QUESTIONS?</a:t>
            </a:r>
          </a:p>
          <a:p>
            <a:pPr algn="l"/>
            <a:endParaRPr lang="en-US" sz="1800" dirty="0">
              <a:solidFill>
                <a:schemeClr val="bg1"/>
              </a:solidFill>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EED0810C-4A2B-4AF2-B2D9-B962FE13A94E}"/>
              </a:ext>
            </a:extLst>
          </p:cNvPr>
          <p:cNvPicPr>
            <a:picLocks noChangeAspect="1"/>
          </p:cNvPicPr>
          <p:nvPr/>
        </p:nvPicPr>
        <p:blipFill rotWithShape="1">
          <a:blip r:embed="rId2"/>
          <a:srcRect l="1231" t="22154" r="307" b="8923"/>
          <a:stretch/>
        </p:blipFill>
        <p:spPr>
          <a:xfrm>
            <a:off x="937521" y="3429000"/>
            <a:ext cx="7268957" cy="2544135"/>
          </a:xfrm>
          <a:prstGeom prst="rect">
            <a:avLst/>
          </a:prstGeom>
        </p:spPr>
      </p:pic>
    </p:spTree>
  </p:cSld>
  <p:clrMapOvr>
    <a:masterClrMapping/>
  </p:clrMapOvr>
  <p:transition spd="slow" advTm="10000">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3"/>
          <p:cNvSpPr txBox="1">
            <a:spLocks noChangeArrowheads="1"/>
          </p:cNvSpPr>
          <p:nvPr/>
        </p:nvSpPr>
        <p:spPr bwMode="auto">
          <a:xfrm>
            <a:off x="914400" y="457200"/>
            <a:ext cx="7467600" cy="457200"/>
          </a:xfrm>
          <a:prstGeom prst="rect">
            <a:avLst/>
          </a:prstGeom>
          <a:noFill/>
          <a:ln w="9525">
            <a:noFill/>
            <a:miter lim="800000"/>
            <a:headEnd/>
            <a:tailEnd/>
          </a:ln>
        </p:spPr>
        <p:txBody>
          <a:bodyPr>
            <a:spAutoFit/>
          </a:bodyPr>
          <a:lstStyle/>
          <a:p>
            <a:pPr algn="l">
              <a:spcBef>
                <a:spcPct val="50000"/>
              </a:spcBef>
            </a:pPr>
            <a:endParaRPr lang="en-US">
              <a:solidFill>
                <a:schemeClr val="bg1"/>
              </a:solidFill>
              <a:latin typeface="Marlett" pitchFamily="2" charset="2"/>
            </a:endParaRPr>
          </a:p>
        </p:txBody>
      </p:sp>
      <p:sp>
        <p:nvSpPr>
          <p:cNvPr id="3076" name="Text Box 4"/>
          <p:cNvSpPr txBox="1">
            <a:spLocks noChangeArrowheads="1"/>
          </p:cNvSpPr>
          <p:nvPr/>
        </p:nvSpPr>
        <p:spPr bwMode="auto">
          <a:xfrm>
            <a:off x="1066800" y="457200"/>
            <a:ext cx="6781800" cy="457200"/>
          </a:xfrm>
          <a:prstGeom prst="rect">
            <a:avLst/>
          </a:prstGeom>
          <a:noFill/>
          <a:ln w="9525">
            <a:noFill/>
            <a:miter lim="800000"/>
            <a:headEnd/>
            <a:tailEnd/>
          </a:ln>
        </p:spPr>
        <p:txBody>
          <a:bodyPr>
            <a:spAutoFit/>
          </a:bodyPr>
          <a:lstStyle/>
          <a:p>
            <a:pPr algn="l">
              <a:spcBef>
                <a:spcPct val="50000"/>
              </a:spcBef>
            </a:pPr>
            <a:endParaRPr lang="en-US">
              <a:latin typeface="Tahoma" pitchFamily="34" charset="0"/>
            </a:endParaRPr>
          </a:p>
        </p:txBody>
      </p:sp>
      <p:sp>
        <p:nvSpPr>
          <p:cNvPr id="3077" name="Text Box 5"/>
          <p:cNvSpPr txBox="1">
            <a:spLocks noChangeArrowheads="1"/>
          </p:cNvSpPr>
          <p:nvPr/>
        </p:nvSpPr>
        <p:spPr bwMode="auto">
          <a:xfrm>
            <a:off x="2743344" y="453949"/>
            <a:ext cx="6095855" cy="584775"/>
          </a:xfrm>
          <a:prstGeom prst="rect">
            <a:avLst/>
          </a:prstGeom>
          <a:noFill/>
          <a:ln w="9525">
            <a:noFill/>
            <a:miter lim="800000"/>
            <a:headEnd/>
            <a:tailEnd/>
          </a:ln>
        </p:spPr>
        <p:txBody>
          <a:bodyPr wrap="square">
            <a:spAutoFit/>
          </a:bodyPr>
          <a:lstStyle/>
          <a:p>
            <a:pPr>
              <a:spcBef>
                <a:spcPct val="50000"/>
              </a:spcBef>
            </a:pPr>
            <a:r>
              <a:rPr lang="en-US" sz="3200" b="1" dirty="0">
                <a:solidFill>
                  <a:schemeClr val="bg1"/>
                </a:solidFill>
                <a:latin typeface="Tahoma" pitchFamily="34" charset="0"/>
              </a:rPr>
              <a:t>BPBA Board Meetings</a:t>
            </a:r>
          </a:p>
        </p:txBody>
      </p:sp>
      <p:sp>
        <p:nvSpPr>
          <p:cNvPr id="3078" name="Text Box 6"/>
          <p:cNvSpPr txBox="1">
            <a:spLocks noChangeArrowheads="1"/>
          </p:cNvSpPr>
          <p:nvPr/>
        </p:nvSpPr>
        <p:spPr bwMode="auto">
          <a:xfrm>
            <a:off x="457200" y="2420065"/>
            <a:ext cx="8381999" cy="2092881"/>
          </a:xfrm>
          <a:prstGeom prst="rect">
            <a:avLst/>
          </a:prstGeom>
          <a:noFill/>
          <a:ln w="9525">
            <a:noFill/>
            <a:miter lim="800000"/>
            <a:headEnd/>
            <a:tailEnd/>
          </a:ln>
        </p:spPr>
        <p:txBody>
          <a:bodyPr wrap="square">
            <a:spAutoFit/>
          </a:bodyPr>
          <a:lstStyle/>
          <a:p>
            <a:pPr>
              <a:spcBef>
                <a:spcPct val="50000"/>
              </a:spcBef>
            </a:pPr>
            <a:r>
              <a:rPr lang="en-US" sz="2000" b="1" u="sng" dirty="0">
                <a:solidFill>
                  <a:schemeClr val="bg1"/>
                </a:solidFill>
                <a:latin typeface="Arial" panose="020B0604020202020204" pitchFamily="34" charset="0"/>
                <a:cs typeface="Arial" panose="020B0604020202020204" pitchFamily="34" charset="0"/>
              </a:rPr>
              <a:t>Learn more about BPAA Baseball - attend our board meetings!</a:t>
            </a:r>
          </a:p>
          <a:p>
            <a:pPr>
              <a:spcBef>
                <a:spcPct val="50000"/>
              </a:spcBef>
            </a:pPr>
            <a:r>
              <a:rPr lang="en-US" sz="2000" i="1" dirty="0">
                <a:solidFill>
                  <a:schemeClr val="bg1"/>
                </a:solidFill>
                <a:latin typeface="Arial" panose="020B0604020202020204" pitchFamily="34" charset="0"/>
                <a:cs typeface="Arial" panose="020B0604020202020204" pitchFamily="34" charset="0"/>
              </a:rPr>
              <a:t>Typically held the 2nd Sunday of every month</a:t>
            </a:r>
          </a:p>
          <a:p>
            <a:pPr>
              <a:spcBef>
                <a:spcPct val="50000"/>
              </a:spcBef>
            </a:pPr>
            <a:r>
              <a:rPr lang="en-US" sz="2000" i="1" dirty="0">
                <a:solidFill>
                  <a:schemeClr val="bg1"/>
                </a:solidFill>
                <a:latin typeface="Arial" panose="020B0604020202020204" pitchFamily="34" charset="0"/>
                <a:cs typeface="Arial" panose="020B0604020202020204" pitchFamily="34" charset="0"/>
              </a:rPr>
              <a:t>All parents are invited</a:t>
            </a:r>
          </a:p>
          <a:p>
            <a:pPr>
              <a:spcBef>
                <a:spcPct val="50000"/>
              </a:spcBef>
            </a:pPr>
            <a:r>
              <a:rPr lang="en-US" sz="2000" i="1" dirty="0">
                <a:solidFill>
                  <a:schemeClr val="bg1"/>
                </a:solidFill>
                <a:latin typeface="Arial" panose="020B0604020202020204" pitchFamily="34" charset="0"/>
                <a:cs typeface="Arial" panose="020B0604020202020204" pitchFamily="34" charset="0"/>
              </a:rPr>
              <a:t>Look to www.bpaasports.org/</a:t>
            </a:r>
            <a:r>
              <a:rPr lang="en-US" sz="2000" i="1" dirty="0">
                <a:solidFill>
                  <a:schemeClr val="bg1"/>
                </a:solidFill>
                <a:latin typeface="Arial" panose="020B0604020202020204" pitchFamily="34" charset="0"/>
                <a:cs typeface="Arial" panose="020B0604020202020204" pitchFamily="34" charset="0"/>
                <a:sym typeface="Wingdings" pitchFamily="2" charset="2"/>
              </a:rPr>
              <a:t>baseball for exact time and place with the majority of the meetings being a virtual Zoom meeting</a:t>
            </a:r>
            <a:endParaRPr lang="en-US" sz="2000" i="1" dirty="0">
              <a:solidFill>
                <a:schemeClr val="bg1"/>
              </a:solidFill>
              <a:latin typeface="Arial" panose="020B0604020202020204" pitchFamily="34" charset="0"/>
              <a:cs typeface="Arial" panose="020B0604020202020204" pitchFamily="34" charset="0"/>
            </a:endParaRPr>
          </a:p>
        </p:txBody>
      </p:sp>
      <p:pic>
        <p:nvPicPr>
          <p:cNvPr id="7" name="Picture 12">
            <a:extLst>
              <a:ext uri="{FF2B5EF4-FFF2-40B4-BE49-F238E27FC236}">
                <a16:creationId xmlns:a16="http://schemas.microsoft.com/office/drawing/2014/main" id="{0B5F3E7A-9556-4B1B-9675-B6AF315928AC}"/>
              </a:ext>
            </a:extLst>
          </p:cNvPr>
          <p:cNvPicPr>
            <a:picLocks noChangeAspect="1" noChangeArrowheads="1"/>
          </p:cNvPicPr>
          <p:nvPr/>
        </p:nvPicPr>
        <p:blipFill>
          <a:blip r:embed="rId3" cstate="print"/>
          <a:srcRect/>
          <a:stretch>
            <a:fillRect/>
          </a:stretch>
        </p:blipFill>
        <p:spPr bwMode="auto">
          <a:xfrm>
            <a:off x="3205441" y="4537734"/>
            <a:ext cx="2733117" cy="2081213"/>
          </a:xfrm>
          <a:prstGeom prst="rect">
            <a:avLst/>
          </a:prstGeom>
          <a:noFill/>
          <a:ln w="38100">
            <a:noFill/>
            <a:miter lim="800000"/>
            <a:headEnd/>
            <a:tailEnd/>
          </a:ln>
        </p:spPr>
      </p:pic>
      <p:pic>
        <p:nvPicPr>
          <p:cNvPr id="3" name="Picture 2">
            <a:extLst>
              <a:ext uri="{FF2B5EF4-FFF2-40B4-BE49-F238E27FC236}">
                <a16:creationId xmlns:a16="http://schemas.microsoft.com/office/drawing/2014/main" id="{7755967C-6AA0-43A6-897C-A6918E2B5490}"/>
              </a:ext>
            </a:extLst>
          </p:cNvPr>
          <p:cNvPicPr>
            <a:picLocks noChangeAspect="1"/>
          </p:cNvPicPr>
          <p:nvPr/>
        </p:nvPicPr>
        <p:blipFill>
          <a:blip r:embed="rId4"/>
          <a:stretch>
            <a:fillRect/>
          </a:stretch>
        </p:blipFill>
        <p:spPr>
          <a:xfrm>
            <a:off x="2971800" y="5257800"/>
            <a:ext cx="964422" cy="734560"/>
          </a:xfrm>
          <a:prstGeom prst="rect">
            <a:avLst/>
          </a:prstGeom>
        </p:spPr>
      </p:pic>
      <p:pic>
        <p:nvPicPr>
          <p:cNvPr id="4" name="Picture 3">
            <a:extLst>
              <a:ext uri="{FF2B5EF4-FFF2-40B4-BE49-F238E27FC236}">
                <a16:creationId xmlns:a16="http://schemas.microsoft.com/office/drawing/2014/main" id="{331AFC5D-41CA-914F-00A7-1E97323FEDA6}"/>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342900" y="228600"/>
            <a:ext cx="1905000" cy="1905000"/>
          </a:xfrm>
          <a:prstGeom prst="rect">
            <a:avLst/>
          </a:prstGeom>
        </p:spPr>
      </p:pic>
    </p:spTree>
    <p:extLst>
      <p:ext uri="{BB962C8B-B14F-4D97-AF65-F5344CB8AC3E}">
        <p14:creationId xmlns:p14="http://schemas.microsoft.com/office/powerpoint/2010/main" val="2001379821"/>
      </p:ext>
    </p:extLst>
  </p:cSld>
  <p:clrMapOvr>
    <a:masterClrMapping/>
  </p:clrMapOvr>
  <p:transition spd="slow" advTm="10000">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2514600"/>
            <a:ext cx="7620000" cy="4093428"/>
          </a:xfrm>
          <a:prstGeom prst="rect">
            <a:avLst/>
          </a:prstGeom>
          <a:noFill/>
        </p:spPr>
        <p:txBody>
          <a:bodyPr wrap="square" rtlCol="0">
            <a:spAutoFit/>
          </a:bodyPr>
          <a:lstStyle/>
          <a:p>
            <a:r>
              <a:rPr lang="en-US" sz="2000" b="1" u="sng" dirty="0">
                <a:solidFill>
                  <a:schemeClr val="bg1"/>
                </a:solidFill>
                <a:latin typeface="Arial" panose="020B0604020202020204" pitchFamily="34" charset="0"/>
                <a:cs typeface="Arial" panose="020B0604020202020204" pitchFamily="34" charset="0"/>
              </a:rPr>
              <a:t>Not Getting BPBA Email Blasts?</a:t>
            </a:r>
          </a:p>
          <a:p>
            <a:r>
              <a:rPr lang="en-US" sz="2000" dirty="0">
                <a:solidFill>
                  <a:schemeClr val="bg1"/>
                </a:solidFill>
                <a:latin typeface="Arial" panose="020B0604020202020204" pitchFamily="34" charset="0"/>
                <a:cs typeface="Arial" panose="020B0604020202020204" pitchFamily="34" charset="0"/>
              </a:rPr>
              <a:t>BPBA sends email blasts to parents from time to time, including:</a:t>
            </a:r>
          </a:p>
          <a:p>
            <a:r>
              <a:rPr lang="en-US" sz="2000" b="1" i="1" dirty="0">
                <a:solidFill>
                  <a:schemeClr val="bg1"/>
                </a:solidFill>
                <a:latin typeface="Arial" panose="020B0604020202020204" pitchFamily="34" charset="0"/>
                <a:cs typeface="Arial" panose="020B0604020202020204" pitchFamily="34" charset="0"/>
              </a:rPr>
              <a:t>Meeting notices</a:t>
            </a:r>
          </a:p>
          <a:p>
            <a:r>
              <a:rPr lang="en-US" sz="2000" b="1" i="1" dirty="0">
                <a:solidFill>
                  <a:schemeClr val="bg1"/>
                </a:solidFill>
                <a:latin typeface="Arial" panose="020B0604020202020204" pitchFamily="34" charset="0"/>
                <a:cs typeface="Arial" panose="020B0604020202020204" pitchFamily="34" charset="0"/>
              </a:rPr>
              <a:t>League Updates</a:t>
            </a:r>
          </a:p>
          <a:p>
            <a:r>
              <a:rPr lang="en-US" sz="2000" b="1" i="1" dirty="0">
                <a:solidFill>
                  <a:schemeClr val="bg1"/>
                </a:solidFill>
                <a:latin typeface="Arial" panose="020B0604020202020204" pitchFamily="34" charset="0"/>
                <a:cs typeface="Arial" panose="020B0604020202020204" pitchFamily="34" charset="0"/>
              </a:rPr>
              <a:t>DIBS (volunteer) opportunities</a:t>
            </a:r>
          </a:p>
          <a:p>
            <a:endParaRPr lang="en-US" sz="2000" dirty="0">
              <a:solidFill>
                <a:schemeClr val="bg1"/>
              </a:solidFill>
              <a:latin typeface="Arial" panose="020B0604020202020204" pitchFamily="34" charset="0"/>
              <a:cs typeface="Arial" panose="020B0604020202020204" pitchFamily="34" charset="0"/>
            </a:endParaRPr>
          </a:p>
          <a:p>
            <a:r>
              <a:rPr lang="en-US" sz="2000" dirty="0">
                <a:solidFill>
                  <a:schemeClr val="bg1"/>
                </a:solidFill>
                <a:latin typeface="Arial" panose="020B0604020202020204" pitchFamily="34" charset="0"/>
                <a:cs typeface="Arial" panose="020B0604020202020204" pitchFamily="34" charset="0"/>
              </a:rPr>
              <a:t>You should login to </a:t>
            </a:r>
            <a:r>
              <a:rPr lang="en-US" sz="2000" dirty="0" err="1">
                <a:solidFill>
                  <a:schemeClr val="bg1"/>
                </a:solidFill>
                <a:latin typeface="Arial" panose="020B0604020202020204" pitchFamily="34" charset="0"/>
                <a:cs typeface="Arial" panose="020B0604020202020204" pitchFamily="34" charset="0"/>
              </a:rPr>
              <a:t>SportEngine</a:t>
            </a:r>
            <a:r>
              <a:rPr lang="en-US" sz="2000" dirty="0">
                <a:solidFill>
                  <a:schemeClr val="bg1"/>
                </a:solidFill>
                <a:latin typeface="Arial" panose="020B0604020202020204" pitchFamily="34" charset="0"/>
                <a:cs typeface="Arial" panose="020B0604020202020204" pitchFamily="34" charset="0"/>
              </a:rPr>
              <a:t> with the </a:t>
            </a:r>
            <a:r>
              <a:rPr lang="en-US" sz="2000" u="sng" dirty="0">
                <a:solidFill>
                  <a:schemeClr val="bg1"/>
                </a:solidFill>
                <a:latin typeface="Arial" panose="020B0604020202020204" pitchFamily="34" charset="0"/>
                <a:cs typeface="Arial" panose="020B0604020202020204" pitchFamily="34" charset="0"/>
              </a:rPr>
              <a:t>primary parent account</a:t>
            </a:r>
            <a:r>
              <a:rPr lang="en-US" sz="2000" dirty="0">
                <a:solidFill>
                  <a:schemeClr val="bg1"/>
                </a:solidFill>
                <a:latin typeface="Arial" panose="020B0604020202020204" pitchFamily="34" charset="0"/>
                <a:cs typeface="Arial" panose="020B0604020202020204" pitchFamily="34" charset="0"/>
              </a:rPr>
              <a:t> attached to your player. Once logged in, click the down arrow button next to the account name in the upper left and choose Profile. Now click the Add button in the Linked Accounts tool in the bottom left of the page. In the popup window, click the link “add a secondary email to your account” and enter another email. Now everyone will receive the BPBA emails.</a:t>
            </a:r>
          </a:p>
        </p:txBody>
      </p:sp>
      <p:sp>
        <p:nvSpPr>
          <p:cNvPr id="4" name="Text Box 5"/>
          <p:cNvSpPr txBox="1">
            <a:spLocks noChangeArrowheads="1"/>
          </p:cNvSpPr>
          <p:nvPr/>
        </p:nvSpPr>
        <p:spPr bwMode="auto">
          <a:xfrm>
            <a:off x="2895600" y="457200"/>
            <a:ext cx="5867400" cy="584775"/>
          </a:xfrm>
          <a:prstGeom prst="rect">
            <a:avLst/>
          </a:prstGeom>
          <a:noFill/>
          <a:ln w="9525">
            <a:noFill/>
            <a:miter lim="800000"/>
            <a:headEnd/>
            <a:tailEnd/>
          </a:ln>
        </p:spPr>
        <p:txBody>
          <a:bodyPr>
            <a:spAutoFit/>
          </a:bodyPr>
          <a:lstStyle/>
          <a:p>
            <a:pPr>
              <a:spcBef>
                <a:spcPct val="50000"/>
              </a:spcBef>
            </a:pPr>
            <a:r>
              <a:rPr lang="en-US" sz="3200" b="1" dirty="0">
                <a:solidFill>
                  <a:schemeClr val="bg1"/>
                </a:solidFill>
                <a:latin typeface="Tahoma" pitchFamily="34" charset="0"/>
              </a:rPr>
              <a:t>BPBA Email Blasts</a:t>
            </a:r>
          </a:p>
        </p:txBody>
      </p:sp>
      <p:pic>
        <p:nvPicPr>
          <p:cNvPr id="3" name="Picture 2">
            <a:extLst>
              <a:ext uri="{FF2B5EF4-FFF2-40B4-BE49-F238E27FC236}">
                <a16:creationId xmlns:a16="http://schemas.microsoft.com/office/drawing/2014/main" id="{DACE3A89-2BFE-76E1-728A-7BD11C4F2D5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342900" y="228600"/>
            <a:ext cx="1905000" cy="1905000"/>
          </a:xfrm>
          <a:prstGeom prst="rect">
            <a:avLst/>
          </a:prstGeom>
        </p:spPr>
      </p:pic>
    </p:spTree>
    <p:extLst>
      <p:ext uri="{BB962C8B-B14F-4D97-AF65-F5344CB8AC3E}">
        <p14:creationId xmlns:p14="http://schemas.microsoft.com/office/powerpoint/2010/main" val="1312380686"/>
      </p:ext>
    </p:extLst>
  </p:cSld>
  <p:clrMapOvr>
    <a:masterClrMapping/>
  </p:clrMapOvr>
  <p:transition spd="slow" advTm="10000">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2590800"/>
            <a:ext cx="6857999" cy="4031873"/>
          </a:xfrm>
          <a:prstGeom prst="rect">
            <a:avLst/>
          </a:prstGeom>
          <a:noFill/>
        </p:spPr>
        <p:txBody>
          <a:bodyPr wrap="square" rtlCol="0">
            <a:spAutoFit/>
          </a:bodyPr>
          <a:lstStyle/>
          <a:p>
            <a:pPr marL="457200" indent="-457200" algn="l">
              <a:spcBef>
                <a:spcPct val="50000"/>
              </a:spcBef>
              <a:buFontTx/>
              <a:buAutoNum type="arabicPeriod"/>
            </a:pPr>
            <a:r>
              <a:rPr lang="en-US" b="1" dirty="0">
                <a:solidFill>
                  <a:schemeClr val="bg1"/>
                </a:solidFill>
                <a:latin typeface="Arial" pitchFamily="34" charset="0"/>
              </a:rPr>
              <a:t>To teach the game of baseball to hundreds of Brooklyn Park area players</a:t>
            </a:r>
            <a:endParaRPr lang="en-US" dirty="0">
              <a:solidFill>
                <a:schemeClr val="bg1"/>
              </a:solidFill>
              <a:latin typeface="Arial" pitchFamily="34" charset="0"/>
            </a:endParaRPr>
          </a:p>
          <a:p>
            <a:pPr marL="457200" indent="-457200" algn="l">
              <a:spcBef>
                <a:spcPct val="50000"/>
              </a:spcBef>
              <a:buFontTx/>
              <a:buAutoNum type="arabicPeriod"/>
            </a:pPr>
            <a:r>
              <a:rPr lang="en-US" b="1" dirty="0">
                <a:solidFill>
                  <a:schemeClr val="bg1"/>
                </a:solidFill>
                <a:latin typeface="Arial" pitchFamily="34" charset="0"/>
              </a:rPr>
              <a:t>To develop confidence in themselves, their team, and their teammates</a:t>
            </a:r>
          </a:p>
          <a:p>
            <a:pPr marL="457200" indent="-457200" algn="l">
              <a:spcBef>
                <a:spcPct val="50000"/>
              </a:spcBef>
              <a:buFontTx/>
              <a:buAutoNum type="arabicPeriod"/>
            </a:pPr>
            <a:r>
              <a:rPr lang="en-US" b="1" dirty="0">
                <a:solidFill>
                  <a:schemeClr val="bg1"/>
                </a:solidFill>
                <a:latin typeface="Arial" pitchFamily="34" charset="0"/>
              </a:rPr>
              <a:t>To develop respect for team, opponent, and most importantly themselves</a:t>
            </a:r>
          </a:p>
          <a:p>
            <a:pPr marL="457200" indent="-457200" algn="l">
              <a:spcBef>
                <a:spcPct val="50000"/>
              </a:spcBef>
              <a:buFontTx/>
              <a:buAutoNum type="arabicPeriod"/>
            </a:pPr>
            <a:r>
              <a:rPr lang="en-US" b="1" dirty="0">
                <a:solidFill>
                  <a:schemeClr val="bg1"/>
                </a:solidFill>
                <a:latin typeface="Arial" pitchFamily="34" charset="0"/>
              </a:rPr>
              <a:t>To learn teamwork and sportsmanship</a:t>
            </a:r>
          </a:p>
          <a:p>
            <a:pPr marL="457200" indent="-457200" algn="l">
              <a:spcBef>
                <a:spcPct val="50000"/>
              </a:spcBef>
              <a:buFontTx/>
              <a:buAutoNum type="arabicPeriod"/>
            </a:pPr>
            <a:r>
              <a:rPr lang="en-US" b="1" dirty="0">
                <a:solidFill>
                  <a:schemeClr val="bg1"/>
                </a:solidFill>
                <a:latin typeface="Arial" pitchFamily="34" charset="0"/>
              </a:rPr>
              <a:t>Most importantly, to have FUN</a:t>
            </a:r>
          </a:p>
          <a:p>
            <a:pPr>
              <a:spcBef>
                <a:spcPts val="0"/>
              </a:spcBef>
            </a:pPr>
            <a:endParaRPr lang="en-US" sz="1600" i="1" kern="0" dirty="0">
              <a:solidFill>
                <a:srgbClr val="823443"/>
              </a:solidFill>
            </a:endParaRPr>
          </a:p>
        </p:txBody>
      </p:sp>
      <p:sp>
        <p:nvSpPr>
          <p:cNvPr id="4" name="Text Box 5"/>
          <p:cNvSpPr txBox="1">
            <a:spLocks noChangeArrowheads="1"/>
          </p:cNvSpPr>
          <p:nvPr/>
        </p:nvSpPr>
        <p:spPr bwMode="auto">
          <a:xfrm>
            <a:off x="2895600" y="457200"/>
            <a:ext cx="6019800" cy="584775"/>
          </a:xfrm>
          <a:prstGeom prst="rect">
            <a:avLst/>
          </a:prstGeom>
          <a:noFill/>
          <a:ln w="9525">
            <a:noFill/>
            <a:miter lim="800000"/>
            <a:headEnd/>
            <a:tailEnd/>
          </a:ln>
        </p:spPr>
        <p:txBody>
          <a:bodyPr wrap="square">
            <a:spAutoFit/>
          </a:bodyPr>
          <a:lstStyle/>
          <a:p>
            <a:pPr>
              <a:spcBef>
                <a:spcPts val="0"/>
              </a:spcBef>
            </a:pPr>
            <a:r>
              <a:rPr lang="en-US" sz="3200" b="1" dirty="0">
                <a:solidFill>
                  <a:schemeClr val="bg1"/>
                </a:solidFill>
                <a:latin typeface="Tahoma" pitchFamily="34" charset="0"/>
              </a:rPr>
              <a:t>BPBA Objectives</a:t>
            </a:r>
          </a:p>
        </p:txBody>
      </p:sp>
      <p:pic>
        <p:nvPicPr>
          <p:cNvPr id="3" name="Picture 2">
            <a:extLst>
              <a:ext uri="{FF2B5EF4-FFF2-40B4-BE49-F238E27FC236}">
                <a16:creationId xmlns:a16="http://schemas.microsoft.com/office/drawing/2014/main" id="{EE073577-A359-EA0A-2FE9-43A28A3EDC4C}"/>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342900" y="228600"/>
            <a:ext cx="1905000" cy="1905000"/>
          </a:xfrm>
          <a:prstGeom prst="rect">
            <a:avLst/>
          </a:prstGeom>
        </p:spPr>
      </p:pic>
    </p:spTree>
    <p:extLst>
      <p:ext uri="{BB962C8B-B14F-4D97-AF65-F5344CB8AC3E}">
        <p14:creationId xmlns:p14="http://schemas.microsoft.com/office/powerpoint/2010/main" val="1047106773"/>
      </p:ext>
    </p:extLst>
  </p:cSld>
  <p:clrMapOvr>
    <a:masterClrMapping/>
  </p:clrMapOvr>
  <p:transition spd="slow" advTm="10000">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86347" y="2057400"/>
            <a:ext cx="6776797" cy="4462760"/>
          </a:xfrm>
          <a:prstGeom prst="rect">
            <a:avLst/>
          </a:prstGeom>
          <a:noFill/>
        </p:spPr>
        <p:txBody>
          <a:bodyPr wrap="square" rtlCol="0">
            <a:spAutoFit/>
          </a:bodyPr>
          <a:lstStyle/>
          <a:p>
            <a:pPr>
              <a:spcBef>
                <a:spcPts val="0"/>
              </a:spcBef>
            </a:pPr>
            <a:r>
              <a:rPr lang="en-US" sz="3200" b="1" u="sng" kern="0" dirty="0">
                <a:solidFill>
                  <a:schemeClr val="bg1"/>
                </a:solidFill>
                <a:latin typeface="Arial" panose="020B0604020202020204" pitchFamily="34" charset="0"/>
                <a:cs typeface="Arial" panose="020B0604020202020204" pitchFamily="34" charset="0"/>
              </a:rPr>
              <a:t>House League (5-19 year olds)</a:t>
            </a:r>
          </a:p>
          <a:p>
            <a:pPr>
              <a:spcBef>
                <a:spcPts val="0"/>
              </a:spcBef>
            </a:pPr>
            <a:r>
              <a:rPr lang="en-US" sz="1600" i="1" kern="0" dirty="0">
                <a:solidFill>
                  <a:schemeClr val="bg1"/>
                </a:solidFill>
                <a:latin typeface="Arial" panose="020B0604020202020204" pitchFamily="34" charset="0"/>
                <a:cs typeface="Arial" panose="020B0604020202020204" pitchFamily="34" charset="0"/>
              </a:rPr>
              <a:t>Kelly Morin– Head Commissioner</a:t>
            </a:r>
          </a:p>
          <a:p>
            <a:pPr>
              <a:spcBef>
                <a:spcPts val="0"/>
              </a:spcBef>
            </a:pPr>
            <a:endParaRPr lang="en-US" sz="1600" i="1" kern="0" dirty="0">
              <a:solidFill>
                <a:schemeClr val="bg1"/>
              </a:solidFill>
              <a:latin typeface="Arial" panose="020B0604020202020204" pitchFamily="34" charset="0"/>
              <a:cs typeface="Arial" panose="020B0604020202020204" pitchFamily="34" charset="0"/>
            </a:endParaRPr>
          </a:p>
          <a:p>
            <a:pPr>
              <a:spcBef>
                <a:spcPts val="0"/>
              </a:spcBef>
            </a:pPr>
            <a:r>
              <a:rPr lang="en-US" sz="2000" u="sng" kern="0" dirty="0">
                <a:solidFill>
                  <a:schemeClr val="bg1"/>
                </a:solidFill>
                <a:latin typeface="Arial" panose="020B0604020202020204" pitchFamily="34" charset="0"/>
                <a:cs typeface="Arial" panose="020B0604020202020204" pitchFamily="34" charset="0"/>
              </a:rPr>
              <a:t>National League</a:t>
            </a:r>
          </a:p>
          <a:p>
            <a:pPr algn="l">
              <a:spcBef>
                <a:spcPts val="0"/>
              </a:spcBef>
            </a:pPr>
            <a:r>
              <a:rPr lang="en-US" sz="2000" kern="0" dirty="0">
                <a:solidFill>
                  <a:schemeClr val="bg1"/>
                </a:solidFill>
                <a:latin typeface="Arial" panose="020B0604020202020204" pitchFamily="34" charset="0"/>
                <a:cs typeface="Arial" panose="020B0604020202020204" pitchFamily="34" charset="0"/>
              </a:rPr>
              <a:t>5/6 Year Old T-Ball				3 teams</a:t>
            </a:r>
          </a:p>
          <a:p>
            <a:pPr algn="l">
              <a:spcBef>
                <a:spcPts val="0"/>
              </a:spcBef>
            </a:pPr>
            <a:r>
              <a:rPr lang="en-US" sz="2000" kern="0" dirty="0">
                <a:solidFill>
                  <a:schemeClr val="bg1"/>
                </a:solidFill>
                <a:latin typeface="Arial" panose="020B0604020202020204" pitchFamily="34" charset="0"/>
                <a:cs typeface="Arial" panose="020B0604020202020204" pitchFamily="34" charset="0"/>
              </a:rPr>
              <a:t>6/7 Year Old National League </a:t>
            </a:r>
            <a:r>
              <a:rPr lang="en-US" sz="1400" i="1" kern="0" dirty="0">
                <a:solidFill>
                  <a:schemeClr val="bg1"/>
                </a:solidFill>
                <a:latin typeface="Arial" panose="020B0604020202020204" pitchFamily="34" charset="0"/>
                <a:cs typeface="Arial" panose="020B0604020202020204" pitchFamily="34" charset="0"/>
              </a:rPr>
              <a:t>	</a:t>
            </a:r>
            <a:r>
              <a:rPr lang="en-US" sz="2000" kern="0" dirty="0">
                <a:solidFill>
                  <a:schemeClr val="bg1"/>
                </a:solidFill>
                <a:latin typeface="Arial" panose="020B0604020202020204" pitchFamily="34" charset="0"/>
                <a:cs typeface="Arial" panose="020B0604020202020204" pitchFamily="34" charset="0"/>
              </a:rPr>
              <a:t>		8 teams</a:t>
            </a:r>
          </a:p>
          <a:p>
            <a:pPr algn="l">
              <a:spcBef>
                <a:spcPts val="0"/>
              </a:spcBef>
            </a:pPr>
            <a:r>
              <a:rPr lang="en-US" sz="2000" kern="0" dirty="0">
                <a:solidFill>
                  <a:schemeClr val="bg1"/>
                </a:solidFill>
                <a:latin typeface="Arial" panose="020B0604020202020204" pitchFamily="34" charset="0"/>
                <a:cs typeface="Arial" panose="020B0604020202020204" pitchFamily="34" charset="0"/>
              </a:rPr>
              <a:t>8/9 Year Old National League </a:t>
            </a:r>
            <a:r>
              <a:rPr lang="en-US" sz="1400" i="1" kern="0" dirty="0">
                <a:solidFill>
                  <a:schemeClr val="bg1"/>
                </a:solidFill>
                <a:latin typeface="Arial" panose="020B0604020202020204" pitchFamily="34" charset="0"/>
                <a:cs typeface="Arial" panose="020B0604020202020204" pitchFamily="34" charset="0"/>
              </a:rPr>
              <a:t>	</a:t>
            </a:r>
            <a:r>
              <a:rPr lang="en-US" sz="2000" kern="0" dirty="0">
                <a:solidFill>
                  <a:schemeClr val="bg1"/>
                </a:solidFill>
                <a:latin typeface="Arial" panose="020B0604020202020204" pitchFamily="34" charset="0"/>
                <a:cs typeface="Arial" panose="020B0604020202020204" pitchFamily="34" charset="0"/>
              </a:rPr>
              <a:t>		6 teams</a:t>
            </a:r>
          </a:p>
          <a:p>
            <a:pPr algn="l">
              <a:spcBef>
                <a:spcPts val="0"/>
              </a:spcBef>
            </a:pPr>
            <a:r>
              <a:rPr lang="en-US" sz="2000" kern="0" dirty="0">
                <a:solidFill>
                  <a:schemeClr val="bg1"/>
                </a:solidFill>
                <a:latin typeface="Arial" panose="020B0604020202020204" pitchFamily="34" charset="0"/>
                <a:cs typeface="Arial" panose="020B0604020202020204" pitchFamily="34" charset="0"/>
              </a:rPr>
              <a:t>11/12 Year Old National League </a:t>
            </a:r>
            <a:r>
              <a:rPr lang="en-US" sz="1400" i="1" kern="0" dirty="0">
                <a:solidFill>
                  <a:schemeClr val="bg1"/>
                </a:solidFill>
                <a:latin typeface="Arial" panose="020B0604020202020204" pitchFamily="34" charset="0"/>
                <a:cs typeface="Arial" panose="020B0604020202020204" pitchFamily="34" charset="0"/>
              </a:rPr>
              <a:t>	</a:t>
            </a:r>
            <a:r>
              <a:rPr lang="en-US" sz="2000" kern="0" dirty="0">
                <a:solidFill>
                  <a:schemeClr val="bg1"/>
                </a:solidFill>
                <a:latin typeface="Arial" panose="020B0604020202020204" pitchFamily="34" charset="0"/>
                <a:cs typeface="Arial" panose="020B0604020202020204" pitchFamily="34" charset="0"/>
              </a:rPr>
              <a:t>	4 teams</a:t>
            </a:r>
          </a:p>
          <a:p>
            <a:pPr algn="l">
              <a:spcBef>
                <a:spcPts val="0"/>
              </a:spcBef>
            </a:pPr>
            <a:r>
              <a:rPr lang="en-US" sz="2000" kern="0" dirty="0">
                <a:solidFill>
                  <a:schemeClr val="bg1"/>
                </a:solidFill>
                <a:latin typeface="Arial" panose="020B0604020202020204" pitchFamily="34" charset="0"/>
                <a:cs typeface="Arial" panose="020B0604020202020204" pitchFamily="34" charset="0"/>
              </a:rPr>
              <a:t>13 Year Old </a:t>
            </a:r>
            <a:r>
              <a:rPr lang="en-US" sz="2000" kern="0" dirty="0" err="1">
                <a:solidFill>
                  <a:schemeClr val="bg1"/>
                </a:solidFill>
                <a:latin typeface="Arial" panose="020B0604020202020204" pitchFamily="34" charset="0"/>
                <a:cs typeface="Arial" panose="020B0604020202020204" pitchFamily="34" charset="0"/>
              </a:rPr>
              <a:t>Northstar</a:t>
            </a:r>
            <a:r>
              <a:rPr lang="en-US" sz="2000" kern="0" dirty="0">
                <a:solidFill>
                  <a:schemeClr val="bg1"/>
                </a:solidFill>
                <a:latin typeface="Arial" panose="020B0604020202020204" pitchFamily="34" charset="0"/>
                <a:cs typeface="Arial" panose="020B0604020202020204" pitchFamily="34" charset="0"/>
              </a:rPr>
              <a:t>				1 team</a:t>
            </a:r>
          </a:p>
          <a:p>
            <a:pPr algn="l">
              <a:spcBef>
                <a:spcPts val="0"/>
              </a:spcBef>
            </a:pPr>
            <a:r>
              <a:rPr lang="en-US" sz="2000" kern="0" dirty="0">
                <a:solidFill>
                  <a:schemeClr val="bg1"/>
                </a:solidFill>
                <a:latin typeface="Arial" panose="020B0604020202020204" pitchFamily="34" charset="0"/>
                <a:cs typeface="Arial" panose="020B0604020202020204" pitchFamily="34" charset="0"/>
              </a:rPr>
              <a:t>14/15 Year Old </a:t>
            </a:r>
            <a:r>
              <a:rPr lang="en-US" sz="2000" kern="0" dirty="0" err="1">
                <a:solidFill>
                  <a:schemeClr val="bg1"/>
                </a:solidFill>
                <a:latin typeface="Arial" panose="020B0604020202020204" pitchFamily="34" charset="0"/>
                <a:cs typeface="Arial" panose="020B0604020202020204" pitchFamily="34" charset="0"/>
              </a:rPr>
              <a:t>Northstar</a:t>
            </a:r>
            <a:r>
              <a:rPr lang="en-US" sz="2000" kern="0" dirty="0">
                <a:solidFill>
                  <a:schemeClr val="bg1"/>
                </a:solidFill>
                <a:latin typeface="Arial" panose="020B0604020202020204" pitchFamily="34" charset="0"/>
                <a:cs typeface="Arial" panose="020B0604020202020204" pitchFamily="34" charset="0"/>
              </a:rPr>
              <a:t>			1 team</a:t>
            </a:r>
          </a:p>
          <a:p>
            <a:pPr>
              <a:spcBef>
                <a:spcPts val="0"/>
              </a:spcBef>
            </a:pPr>
            <a:endParaRPr lang="en-US" sz="2000" u="sng" kern="0" dirty="0">
              <a:solidFill>
                <a:schemeClr val="bg1"/>
              </a:solidFill>
              <a:latin typeface="Arial" panose="020B0604020202020204" pitchFamily="34" charset="0"/>
              <a:cs typeface="Arial" panose="020B0604020202020204" pitchFamily="34" charset="0"/>
            </a:endParaRPr>
          </a:p>
          <a:p>
            <a:pPr>
              <a:spcBef>
                <a:spcPts val="0"/>
              </a:spcBef>
            </a:pPr>
            <a:r>
              <a:rPr lang="en-US" sz="2000" u="sng" kern="0" dirty="0">
                <a:solidFill>
                  <a:schemeClr val="bg1"/>
                </a:solidFill>
                <a:latin typeface="Arial" panose="020B0604020202020204" pitchFamily="34" charset="0"/>
                <a:cs typeface="Arial" panose="020B0604020202020204" pitchFamily="34" charset="0"/>
              </a:rPr>
              <a:t>American League</a:t>
            </a:r>
          </a:p>
          <a:p>
            <a:pPr algn="l">
              <a:spcBef>
                <a:spcPts val="0"/>
              </a:spcBef>
            </a:pPr>
            <a:r>
              <a:rPr lang="en-US" sz="2000" kern="0" dirty="0">
                <a:solidFill>
                  <a:schemeClr val="bg1"/>
                </a:solidFill>
                <a:latin typeface="Arial" panose="020B0604020202020204" pitchFamily="34" charset="0"/>
                <a:cs typeface="Arial" panose="020B0604020202020204" pitchFamily="34" charset="0"/>
              </a:rPr>
              <a:t>9/10 Year Old American League </a:t>
            </a:r>
            <a:r>
              <a:rPr lang="en-US" sz="1400" i="1" kern="0" dirty="0">
                <a:solidFill>
                  <a:schemeClr val="bg1"/>
                </a:solidFill>
                <a:latin typeface="Arial" panose="020B0604020202020204" pitchFamily="34" charset="0"/>
                <a:cs typeface="Arial" panose="020B0604020202020204" pitchFamily="34" charset="0"/>
              </a:rPr>
              <a:t>(Tryouts, Draft) </a:t>
            </a:r>
            <a:r>
              <a:rPr lang="en-US" sz="2000" kern="0" dirty="0">
                <a:solidFill>
                  <a:schemeClr val="bg1"/>
                </a:solidFill>
                <a:latin typeface="Arial" panose="020B0604020202020204" pitchFamily="34" charset="0"/>
                <a:cs typeface="Arial" panose="020B0604020202020204" pitchFamily="34" charset="0"/>
              </a:rPr>
              <a:t>	6 teams</a:t>
            </a:r>
          </a:p>
          <a:p>
            <a:pPr algn="l">
              <a:spcBef>
                <a:spcPts val="0"/>
              </a:spcBef>
            </a:pPr>
            <a:endParaRPr lang="en-US" sz="2000" i="1" dirty="0">
              <a:solidFill>
                <a:schemeClr val="bg1"/>
              </a:solidFill>
              <a:latin typeface="Arial" panose="020B0604020202020204" pitchFamily="34" charset="0"/>
              <a:cs typeface="Arial" panose="020B0604020202020204" pitchFamily="34" charset="0"/>
            </a:endParaRPr>
          </a:p>
        </p:txBody>
      </p:sp>
      <p:sp>
        <p:nvSpPr>
          <p:cNvPr id="4" name="Text Box 5"/>
          <p:cNvSpPr txBox="1">
            <a:spLocks noChangeArrowheads="1"/>
          </p:cNvSpPr>
          <p:nvPr/>
        </p:nvSpPr>
        <p:spPr bwMode="auto">
          <a:xfrm>
            <a:off x="2895600" y="457200"/>
            <a:ext cx="5867400" cy="584775"/>
          </a:xfrm>
          <a:prstGeom prst="rect">
            <a:avLst/>
          </a:prstGeom>
          <a:noFill/>
          <a:ln w="9525">
            <a:noFill/>
            <a:miter lim="800000"/>
            <a:headEnd/>
            <a:tailEnd/>
          </a:ln>
        </p:spPr>
        <p:txBody>
          <a:bodyPr>
            <a:spAutoFit/>
          </a:bodyPr>
          <a:lstStyle/>
          <a:p>
            <a:pPr>
              <a:spcBef>
                <a:spcPct val="50000"/>
              </a:spcBef>
            </a:pPr>
            <a:r>
              <a:rPr lang="en-US" sz="3200" b="1" dirty="0">
                <a:solidFill>
                  <a:schemeClr val="bg1"/>
                </a:solidFill>
                <a:latin typeface="Tahoma" pitchFamily="34" charset="0"/>
              </a:rPr>
              <a:t>BPBA Program Structure</a:t>
            </a:r>
          </a:p>
        </p:txBody>
      </p:sp>
      <p:pic>
        <p:nvPicPr>
          <p:cNvPr id="3" name="Picture 2">
            <a:extLst>
              <a:ext uri="{FF2B5EF4-FFF2-40B4-BE49-F238E27FC236}">
                <a16:creationId xmlns:a16="http://schemas.microsoft.com/office/drawing/2014/main" id="{B1A0C133-1B1A-28ED-6533-9A70C15ACE7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342900" y="228600"/>
            <a:ext cx="1905000" cy="1905000"/>
          </a:xfrm>
          <a:prstGeom prst="rect">
            <a:avLst/>
          </a:prstGeom>
        </p:spPr>
      </p:pic>
    </p:spTree>
    <p:extLst>
      <p:ext uri="{BB962C8B-B14F-4D97-AF65-F5344CB8AC3E}">
        <p14:creationId xmlns:p14="http://schemas.microsoft.com/office/powerpoint/2010/main" val="1840529297"/>
      </p:ext>
    </p:extLst>
  </p:cSld>
  <p:clrMapOvr>
    <a:masterClrMapping/>
  </p:clrMapOvr>
  <p:transition spd="slow" advTm="10000">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2286000"/>
            <a:ext cx="6857999" cy="4616648"/>
          </a:xfrm>
          <a:prstGeom prst="rect">
            <a:avLst/>
          </a:prstGeom>
          <a:noFill/>
        </p:spPr>
        <p:txBody>
          <a:bodyPr wrap="square" rtlCol="0">
            <a:spAutoFit/>
          </a:bodyPr>
          <a:lstStyle/>
          <a:p>
            <a:pPr>
              <a:spcBef>
                <a:spcPts val="0"/>
              </a:spcBef>
            </a:pPr>
            <a:r>
              <a:rPr lang="en-US" sz="3200" b="1" u="sng" kern="0" dirty="0">
                <a:solidFill>
                  <a:schemeClr val="bg1"/>
                </a:solidFill>
                <a:latin typeface="Arial" panose="020B0604020202020204" pitchFamily="34" charset="0"/>
                <a:cs typeface="Arial" panose="020B0604020202020204" pitchFamily="34" charset="0"/>
              </a:rPr>
              <a:t>Traveling League (10-15 year olds)</a:t>
            </a:r>
          </a:p>
          <a:p>
            <a:pPr>
              <a:spcBef>
                <a:spcPts val="0"/>
              </a:spcBef>
            </a:pPr>
            <a:r>
              <a:rPr lang="en-US" sz="1600" i="1" kern="0" dirty="0">
                <a:solidFill>
                  <a:schemeClr val="bg1"/>
                </a:solidFill>
                <a:latin typeface="Arial" panose="020B0604020202020204" pitchFamily="34" charset="0"/>
                <a:cs typeface="Arial" panose="020B0604020202020204" pitchFamily="34" charset="0"/>
              </a:rPr>
              <a:t>Bobby Hoff– Traveling Director</a:t>
            </a:r>
          </a:p>
          <a:p>
            <a:pPr>
              <a:spcBef>
                <a:spcPts val="0"/>
              </a:spcBef>
            </a:pPr>
            <a:r>
              <a:rPr lang="en-US" sz="1600" i="1" kern="0" dirty="0">
                <a:solidFill>
                  <a:schemeClr val="bg1"/>
                </a:solidFill>
                <a:latin typeface="Arial" panose="020B0604020202020204" pitchFamily="34" charset="0"/>
                <a:cs typeface="Arial" panose="020B0604020202020204" pitchFamily="34" charset="0"/>
              </a:rPr>
              <a:t>All require tryouts and additional fees</a:t>
            </a:r>
          </a:p>
          <a:p>
            <a:pPr>
              <a:spcBef>
                <a:spcPts val="0"/>
              </a:spcBef>
            </a:pPr>
            <a:endParaRPr lang="en-US" sz="1800" kern="0" dirty="0">
              <a:solidFill>
                <a:schemeClr val="bg1"/>
              </a:solidFill>
              <a:latin typeface="Arial" panose="020B0604020202020204" pitchFamily="34" charset="0"/>
              <a:cs typeface="Arial" panose="020B0604020202020204" pitchFamily="34" charset="0"/>
            </a:endParaRPr>
          </a:p>
          <a:p>
            <a:pPr algn="l">
              <a:spcBef>
                <a:spcPts val="0"/>
              </a:spcBef>
            </a:pPr>
            <a:r>
              <a:rPr lang="en-US" sz="2000" kern="0" dirty="0">
                <a:solidFill>
                  <a:schemeClr val="bg1"/>
                </a:solidFill>
                <a:latin typeface="Arial" panose="020B0604020202020204" pitchFamily="34" charset="0"/>
                <a:cs typeface="Arial" panose="020B0604020202020204" pitchFamily="34" charset="0"/>
              </a:rPr>
              <a:t>10 Year Old		10AAA			1 team</a:t>
            </a:r>
          </a:p>
          <a:p>
            <a:pPr algn="l">
              <a:spcBef>
                <a:spcPts val="0"/>
              </a:spcBef>
            </a:pPr>
            <a:r>
              <a:rPr lang="en-US" sz="2000" kern="0" dirty="0">
                <a:solidFill>
                  <a:schemeClr val="bg1"/>
                </a:solidFill>
                <a:latin typeface="Arial" panose="020B0604020202020204" pitchFamily="34" charset="0"/>
                <a:cs typeface="Arial" panose="020B0604020202020204" pitchFamily="34" charset="0"/>
              </a:rPr>
              <a:t>11 Year Old		11AAA			1 team</a:t>
            </a:r>
          </a:p>
          <a:p>
            <a:pPr algn="l">
              <a:spcBef>
                <a:spcPts val="0"/>
              </a:spcBef>
            </a:pPr>
            <a:r>
              <a:rPr lang="en-US" sz="2000" kern="0" dirty="0">
                <a:solidFill>
                  <a:schemeClr val="bg1"/>
                </a:solidFill>
                <a:latin typeface="Arial" panose="020B0604020202020204" pitchFamily="34" charset="0"/>
                <a:cs typeface="Arial" panose="020B0604020202020204" pitchFamily="34" charset="0"/>
              </a:rPr>
              <a:t>12 Year Old		12AAA, 12AA, 12A	3 teams</a:t>
            </a:r>
          </a:p>
          <a:p>
            <a:pPr algn="l">
              <a:spcBef>
                <a:spcPts val="0"/>
              </a:spcBef>
            </a:pPr>
            <a:r>
              <a:rPr lang="en-US" sz="2000" kern="0" dirty="0">
                <a:solidFill>
                  <a:schemeClr val="bg1"/>
                </a:solidFill>
                <a:latin typeface="Arial" panose="020B0604020202020204" pitchFamily="34" charset="0"/>
                <a:cs typeface="Arial" panose="020B0604020202020204" pitchFamily="34" charset="0"/>
              </a:rPr>
              <a:t>13 Year Old		13A			1 team</a:t>
            </a:r>
          </a:p>
          <a:p>
            <a:pPr algn="l">
              <a:spcBef>
                <a:spcPts val="0"/>
              </a:spcBef>
            </a:pPr>
            <a:r>
              <a:rPr lang="en-US" sz="2000" kern="0" dirty="0">
                <a:solidFill>
                  <a:schemeClr val="bg1"/>
                </a:solidFill>
                <a:latin typeface="Arial" panose="020B0604020202020204" pitchFamily="34" charset="0"/>
                <a:cs typeface="Arial" panose="020B0604020202020204" pitchFamily="34" charset="0"/>
              </a:rPr>
              <a:t>14 Year Old		14AAA			1 team</a:t>
            </a:r>
          </a:p>
          <a:p>
            <a:pPr algn="l">
              <a:spcBef>
                <a:spcPts val="0"/>
              </a:spcBef>
            </a:pPr>
            <a:endParaRPr lang="en-US" sz="2000" kern="0" dirty="0">
              <a:solidFill>
                <a:schemeClr val="bg1"/>
              </a:solidFill>
              <a:latin typeface="Arial" panose="020B0604020202020204" pitchFamily="34" charset="0"/>
              <a:cs typeface="Arial" panose="020B0604020202020204" pitchFamily="34" charset="0"/>
            </a:endParaRPr>
          </a:p>
          <a:p>
            <a:pPr algn="l">
              <a:spcBef>
                <a:spcPts val="0"/>
              </a:spcBef>
            </a:pPr>
            <a:r>
              <a:rPr lang="en-US" sz="3200" b="1" u="sng" kern="0" dirty="0">
                <a:solidFill>
                  <a:schemeClr val="bg1"/>
                </a:solidFill>
                <a:latin typeface="Arial" panose="020B0604020202020204" pitchFamily="34" charset="0"/>
                <a:cs typeface="Arial" panose="020B0604020202020204" pitchFamily="34" charset="0"/>
              </a:rPr>
              <a:t>Tournament Teams</a:t>
            </a:r>
            <a:endParaRPr lang="en-US" sz="2000" b="1" u="sng" kern="0" dirty="0">
              <a:solidFill>
                <a:schemeClr val="bg1"/>
              </a:solidFill>
              <a:latin typeface="Arial" panose="020B0604020202020204" pitchFamily="34" charset="0"/>
              <a:cs typeface="Arial" panose="020B0604020202020204" pitchFamily="34" charset="0"/>
            </a:endParaRPr>
          </a:p>
          <a:p>
            <a:pPr algn="l">
              <a:spcBef>
                <a:spcPts val="0"/>
              </a:spcBef>
            </a:pPr>
            <a:r>
              <a:rPr lang="en-US" sz="2000" kern="0" dirty="0">
                <a:solidFill>
                  <a:schemeClr val="bg1"/>
                </a:solidFill>
                <a:latin typeface="Arial" panose="020B0604020202020204" pitchFamily="34" charset="0"/>
                <a:cs typeface="Arial" panose="020B0604020202020204" pitchFamily="34" charset="0"/>
              </a:rPr>
              <a:t>9 Year Old Tournament Team </a:t>
            </a:r>
            <a:r>
              <a:rPr lang="en-US" sz="1400" i="1" kern="0" dirty="0">
                <a:solidFill>
                  <a:schemeClr val="bg1"/>
                </a:solidFill>
                <a:latin typeface="Arial" panose="020B0604020202020204" pitchFamily="34" charset="0"/>
                <a:cs typeface="Arial" panose="020B0604020202020204" pitchFamily="34" charset="0"/>
              </a:rPr>
              <a:t>(Tryouts, additional fees) 	  </a:t>
            </a:r>
            <a:r>
              <a:rPr lang="en-US" sz="2000" kern="0" dirty="0">
                <a:solidFill>
                  <a:schemeClr val="bg1"/>
                </a:solidFill>
                <a:latin typeface="Arial" panose="020B0604020202020204" pitchFamily="34" charset="0"/>
                <a:cs typeface="Arial" panose="020B0604020202020204" pitchFamily="34" charset="0"/>
              </a:rPr>
              <a:t>2 teams</a:t>
            </a:r>
          </a:p>
          <a:p>
            <a:pPr algn="l">
              <a:spcBef>
                <a:spcPts val="0"/>
              </a:spcBef>
            </a:pPr>
            <a:r>
              <a:rPr lang="en-US" sz="2000" kern="0" dirty="0">
                <a:solidFill>
                  <a:schemeClr val="bg1"/>
                </a:solidFill>
                <a:latin typeface="Arial" panose="020B0604020202020204" pitchFamily="34" charset="0"/>
                <a:cs typeface="Arial" panose="020B0604020202020204" pitchFamily="34" charset="0"/>
              </a:rPr>
              <a:t>10 Year Old Tournament Team </a:t>
            </a:r>
            <a:r>
              <a:rPr lang="en-US" sz="1400" i="1" kern="0" dirty="0">
                <a:solidFill>
                  <a:schemeClr val="bg1"/>
                </a:solidFill>
                <a:latin typeface="Arial" panose="020B0604020202020204" pitchFamily="34" charset="0"/>
                <a:cs typeface="Arial" panose="020B0604020202020204" pitchFamily="34" charset="0"/>
              </a:rPr>
              <a:t>(Tryouts, additional fees) </a:t>
            </a:r>
            <a:r>
              <a:rPr lang="en-US" sz="2000" kern="0" dirty="0">
                <a:solidFill>
                  <a:schemeClr val="bg1"/>
                </a:solidFill>
                <a:latin typeface="Arial" panose="020B0604020202020204" pitchFamily="34" charset="0"/>
                <a:cs typeface="Arial" panose="020B0604020202020204" pitchFamily="34" charset="0"/>
              </a:rPr>
              <a:t>1 team</a:t>
            </a:r>
          </a:p>
          <a:p>
            <a:pPr algn="l">
              <a:spcBef>
                <a:spcPts val="0"/>
              </a:spcBef>
            </a:pPr>
            <a:endParaRPr lang="en-US" sz="2000" kern="0" dirty="0">
              <a:solidFill>
                <a:schemeClr val="bg1"/>
              </a:solidFill>
              <a:latin typeface="Arial" panose="020B0604020202020204" pitchFamily="34" charset="0"/>
              <a:cs typeface="Arial" panose="020B0604020202020204" pitchFamily="34" charset="0"/>
            </a:endParaRPr>
          </a:p>
        </p:txBody>
      </p:sp>
      <p:sp>
        <p:nvSpPr>
          <p:cNvPr id="4" name="Text Box 5"/>
          <p:cNvSpPr txBox="1">
            <a:spLocks noChangeArrowheads="1"/>
          </p:cNvSpPr>
          <p:nvPr/>
        </p:nvSpPr>
        <p:spPr bwMode="auto">
          <a:xfrm>
            <a:off x="2895600" y="457200"/>
            <a:ext cx="5867400" cy="584775"/>
          </a:xfrm>
          <a:prstGeom prst="rect">
            <a:avLst/>
          </a:prstGeom>
          <a:noFill/>
          <a:ln w="9525">
            <a:noFill/>
            <a:miter lim="800000"/>
            <a:headEnd/>
            <a:tailEnd/>
          </a:ln>
        </p:spPr>
        <p:txBody>
          <a:bodyPr>
            <a:spAutoFit/>
          </a:bodyPr>
          <a:lstStyle/>
          <a:p>
            <a:pPr>
              <a:spcBef>
                <a:spcPct val="50000"/>
              </a:spcBef>
            </a:pPr>
            <a:r>
              <a:rPr lang="en-US" sz="3200" b="1" dirty="0">
                <a:solidFill>
                  <a:schemeClr val="bg1"/>
                </a:solidFill>
                <a:latin typeface="Tahoma" pitchFamily="34" charset="0"/>
              </a:rPr>
              <a:t>BPBA Program Structure</a:t>
            </a:r>
          </a:p>
        </p:txBody>
      </p:sp>
      <p:pic>
        <p:nvPicPr>
          <p:cNvPr id="3" name="Picture 2">
            <a:extLst>
              <a:ext uri="{FF2B5EF4-FFF2-40B4-BE49-F238E27FC236}">
                <a16:creationId xmlns:a16="http://schemas.microsoft.com/office/drawing/2014/main" id="{C2CADE8A-8C3A-2E9C-81D0-615B09A627B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342900" y="228600"/>
            <a:ext cx="1905000" cy="1905000"/>
          </a:xfrm>
          <a:prstGeom prst="rect">
            <a:avLst/>
          </a:prstGeom>
        </p:spPr>
      </p:pic>
    </p:spTree>
    <p:extLst>
      <p:ext uri="{BB962C8B-B14F-4D97-AF65-F5344CB8AC3E}">
        <p14:creationId xmlns:p14="http://schemas.microsoft.com/office/powerpoint/2010/main" val="4109876157"/>
      </p:ext>
    </p:extLst>
  </p:cSld>
  <p:clrMapOvr>
    <a:masterClrMapping/>
  </p:clrMapOvr>
  <p:transition spd="slow" advTm="10000">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2430482"/>
            <a:ext cx="8382000" cy="4031873"/>
          </a:xfrm>
          <a:prstGeom prst="rect">
            <a:avLst/>
          </a:prstGeom>
          <a:noFill/>
        </p:spPr>
        <p:txBody>
          <a:bodyPr wrap="square" rtlCol="0">
            <a:spAutoFit/>
          </a:bodyPr>
          <a:lstStyle/>
          <a:p>
            <a:r>
              <a:rPr lang="en-US" sz="2000" b="1" dirty="0">
                <a:solidFill>
                  <a:schemeClr val="bg1"/>
                </a:solidFill>
                <a:latin typeface="Arial" panose="020B0604020202020204" pitchFamily="34" charset="0"/>
                <a:cs typeface="Arial" panose="020B0604020202020204" pitchFamily="34" charset="0"/>
              </a:rPr>
              <a:t>Players</a:t>
            </a:r>
            <a:endParaRPr lang="en-US" sz="2000" dirty="0">
              <a:solidFill>
                <a:schemeClr val="bg1"/>
              </a:solidFill>
              <a:latin typeface="Arial" panose="020B0604020202020204" pitchFamily="34" charset="0"/>
              <a:cs typeface="Arial" panose="020B0604020202020204" pitchFamily="34" charset="0"/>
            </a:endParaRPr>
          </a:p>
          <a:p>
            <a:r>
              <a:rPr lang="en-US" sz="2000" dirty="0">
                <a:solidFill>
                  <a:schemeClr val="bg1"/>
                </a:solidFill>
                <a:latin typeface="Arial" panose="020B0604020202020204" pitchFamily="34" charset="0"/>
                <a:cs typeface="Arial" panose="020B0604020202020204" pitchFamily="34" charset="0"/>
              </a:rPr>
              <a:t>Play the game while listening to the coach and the umpire</a:t>
            </a:r>
          </a:p>
          <a:p>
            <a:endParaRPr lang="en-US" sz="2000" dirty="0">
              <a:solidFill>
                <a:schemeClr val="bg1"/>
              </a:solidFill>
              <a:latin typeface="Arial" panose="020B0604020202020204" pitchFamily="34" charset="0"/>
              <a:cs typeface="Arial" panose="020B0604020202020204" pitchFamily="34" charset="0"/>
            </a:endParaRPr>
          </a:p>
          <a:p>
            <a:r>
              <a:rPr lang="en-US" sz="2000" b="1" dirty="0">
                <a:solidFill>
                  <a:schemeClr val="bg1"/>
                </a:solidFill>
                <a:latin typeface="Arial" panose="020B0604020202020204" pitchFamily="34" charset="0"/>
                <a:cs typeface="Arial" panose="020B0604020202020204" pitchFamily="34" charset="0"/>
              </a:rPr>
              <a:t>Coaches</a:t>
            </a:r>
          </a:p>
          <a:p>
            <a:r>
              <a:rPr lang="en-US" sz="2000" dirty="0">
                <a:solidFill>
                  <a:schemeClr val="bg1"/>
                </a:solidFill>
                <a:latin typeface="Arial" panose="020B0604020202020204" pitchFamily="34" charset="0"/>
                <a:cs typeface="Arial" panose="020B0604020202020204" pitchFamily="34" charset="0"/>
              </a:rPr>
              <a:t>Coach the game and teach their players</a:t>
            </a:r>
          </a:p>
          <a:p>
            <a:endParaRPr lang="en-US" sz="2000" dirty="0">
              <a:solidFill>
                <a:schemeClr val="bg1"/>
              </a:solidFill>
              <a:latin typeface="Arial" panose="020B0604020202020204" pitchFamily="34" charset="0"/>
              <a:cs typeface="Arial" panose="020B0604020202020204" pitchFamily="34" charset="0"/>
            </a:endParaRPr>
          </a:p>
          <a:p>
            <a:r>
              <a:rPr lang="en-US" sz="2000" b="1" dirty="0">
                <a:solidFill>
                  <a:schemeClr val="bg1"/>
                </a:solidFill>
                <a:latin typeface="Arial" panose="020B0604020202020204" pitchFamily="34" charset="0"/>
                <a:cs typeface="Arial" panose="020B0604020202020204" pitchFamily="34" charset="0"/>
              </a:rPr>
              <a:t>Umpires</a:t>
            </a:r>
          </a:p>
          <a:p>
            <a:r>
              <a:rPr lang="en-US" sz="2000" dirty="0">
                <a:solidFill>
                  <a:schemeClr val="bg1"/>
                </a:solidFill>
                <a:latin typeface="Arial" panose="020B0604020202020204" pitchFamily="34" charset="0"/>
                <a:cs typeface="Arial" panose="020B0604020202020204" pitchFamily="34" charset="0"/>
              </a:rPr>
              <a:t>Do their best to make accurate calls</a:t>
            </a:r>
          </a:p>
          <a:p>
            <a:endParaRPr lang="en-US" sz="2000" dirty="0">
              <a:solidFill>
                <a:schemeClr val="bg1"/>
              </a:solidFill>
              <a:latin typeface="Arial" panose="020B0604020202020204" pitchFamily="34" charset="0"/>
              <a:cs typeface="Arial" panose="020B0604020202020204" pitchFamily="34" charset="0"/>
            </a:endParaRPr>
          </a:p>
          <a:p>
            <a:r>
              <a:rPr lang="en-US" sz="2000" b="1" dirty="0">
                <a:solidFill>
                  <a:schemeClr val="bg1"/>
                </a:solidFill>
                <a:latin typeface="Arial" panose="020B0604020202020204" pitchFamily="34" charset="0"/>
                <a:cs typeface="Arial" panose="020B0604020202020204" pitchFamily="34" charset="0"/>
              </a:rPr>
              <a:t>Parents</a:t>
            </a:r>
          </a:p>
          <a:p>
            <a:r>
              <a:rPr lang="en-US" sz="2000" dirty="0">
                <a:solidFill>
                  <a:schemeClr val="bg1"/>
                </a:solidFill>
                <a:latin typeface="Arial" panose="020B0604020202020204" pitchFamily="34" charset="0"/>
                <a:cs typeface="Arial" panose="020B0604020202020204" pitchFamily="34" charset="0"/>
              </a:rPr>
              <a:t>Cheer to support the game, the coach, the players, and the umpire.</a:t>
            </a:r>
          </a:p>
          <a:p>
            <a:endParaRPr lang="en-US" sz="1600" dirty="0">
              <a:solidFill>
                <a:schemeClr val="bg1"/>
              </a:solidFill>
              <a:latin typeface="Arial" panose="020B0604020202020204" pitchFamily="34" charset="0"/>
              <a:cs typeface="Arial" panose="020B0604020202020204" pitchFamily="34" charset="0"/>
            </a:endParaRPr>
          </a:p>
          <a:p>
            <a:r>
              <a:rPr lang="en-US" sz="2000" b="1" i="1" dirty="0">
                <a:solidFill>
                  <a:schemeClr val="bg1"/>
                </a:solidFill>
                <a:latin typeface="Arial" panose="020B0604020202020204" pitchFamily="34" charset="0"/>
                <a:cs typeface="Arial" panose="020B0604020202020204" pitchFamily="34" charset="0"/>
              </a:rPr>
              <a:t>Know your role at each game!</a:t>
            </a:r>
            <a:endParaRPr lang="en-US" sz="1800" i="1" kern="0" dirty="0">
              <a:solidFill>
                <a:srgbClr val="823443"/>
              </a:solidFill>
            </a:endParaRPr>
          </a:p>
        </p:txBody>
      </p:sp>
      <p:sp>
        <p:nvSpPr>
          <p:cNvPr id="4" name="Text Box 5"/>
          <p:cNvSpPr txBox="1">
            <a:spLocks noChangeArrowheads="1"/>
          </p:cNvSpPr>
          <p:nvPr/>
        </p:nvSpPr>
        <p:spPr bwMode="auto">
          <a:xfrm>
            <a:off x="2590800" y="990600"/>
            <a:ext cx="5867400" cy="584775"/>
          </a:xfrm>
          <a:prstGeom prst="rect">
            <a:avLst/>
          </a:prstGeom>
          <a:noFill/>
          <a:ln w="9525">
            <a:noFill/>
            <a:miter lim="800000"/>
            <a:headEnd/>
            <a:tailEnd/>
          </a:ln>
        </p:spPr>
        <p:txBody>
          <a:bodyPr>
            <a:spAutoFit/>
          </a:bodyPr>
          <a:lstStyle/>
          <a:p>
            <a:pPr>
              <a:spcBef>
                <a:spcPts val="0"/>
              </a:spcBef>
            </a:pPr>
            <a:r>
              <a:rPr lang="en-US" sz="3200" b="1" dirty="0">
                <a:solidFill>
                  <a:schemeClr val="bg1"/>
                </a:solidFill>
                <a:latin typeface="Tahoma" pitchFamily="34" charset="0"/>
              </a:rPr>
              <a:t>Which One Are You?</a:t>
            </a:r>
          </a:p>
        </p:txBody>
      </p:sp>
      <p:pic>
        <p:nvPicPr>
          <p:cNvPr id="3" name="Picture 2">
            <a:extLst>
              <a:ext uri="{FF2B5EF4-FFF2-40B4-BE49-F238E27FC236}">
                <a16:creationId xmlns:a16="http://schemas.microsoft.com/office/drawing/2014/main" id="{99501332-6152-E8F0-34E7-0498620D75F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342900" y="228600"/>
            <a:ext cx="1905000" cy="1905000"/>
          </a:xfrm>
          <a:prstGeom prst="rect">
            <a:avLst/>
          </a:prstGeom>
        </p:spPr>
      </p:pic>
    </p:spTree>
    <p:extLst>
      <p:ext uri="{BB962C8B-B14F-4D97-AF65-F5344CB8AC3E}">
        <p14:creationId xmlns:p14="http://schemas.microsoft.com/office/powerpoint/2010/main" val="1675684768"/>
      </p:ext>
    </p:extLst>
  </p:cSld>
  <p:clrMapOvr>
    <a:masterClrMapping/>
  </p:clrMapOvr>
  <p:transition spd="slow" advTm="10000">
    <p:wipe dir="r"/>
  </p:transition>
</p:sld>
</file>

<file path=ppt/theme/theme1.xml><?xml version="1.0" encoding="utf-8"?>
<a:theme xmlns:a="http://schemas.openxmlformats.org/drawingml/2006/main" name="Default Design">
  <a:themeElements>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81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chemeClr val="accent1"/>
        </a:solidFill>
        <a:ln w="381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Slit</Template>
  <TotalTime>25499</TotalTime>
  <Words>1957</Words>
  <Application>Microsoft Office PowerPoint</Application>
  <PresentationFormat>On-screen Show (4:3)</PresentationFormat>
  <Paragraphs>272</Paragraphs>
  <Slides>33</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33</vt:i4>
      </vt:variant>
    </vt:vector>
  </HeadingPairs>
  <TitlesOfParts>
    <vt:vector size="41" baseType="lpstr">
      <vt:lpstr>Gulim</vt:lpstr>
      <vt:lpstr>Arial</vt:lpstr>
      <vt:lpstr>Arial Narrow</vt:lpstr>
      <vt:lpstr>Comic Sans MS</vt:lpstr>
      <vt:lpstr>Marlett</vt:lpstr>
      <vt:lpstr>Tahoma</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Honeywell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Edwards Family</dc:creator>
  <cp:lastModifiedBy>Brian Oxborough</cp:lastModifiedBy>
  <cp:revision>311</cp:revision>
  <cp:lastPrinted>2007-04-22T18:36:22Z</cp:lastPrinted>
  <dcterms:created xsi:type="dcterms:W3CDTF">2006-03-11T02:44:35Z</dcterms:created>
  <dcterms:modified xsi:type="dcterms:W3CDTF">2024-04-04T23:51:29Z</dcterms:modified>
</cp:coreProperties>
</file>