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65" r:id="rId5"/>
    <p:sldId id="258" r:id="rId6"/>
    <p:sldId id="263" r:id="rId7"/>
    <p:sldId id="266" r:id="rId8"/>
    <p:sldId id="267" r:id="rId9"/>
    <p:sldId id="273" r:id="rId10"/>
    <p:sldId id="272" r:id="rId11"/>
    <p:sldId id="271" r:id="rId12"/>
    <p:sldId id="274" r:id="rId13"/>
    <p:sldId id="261" r:id="rId14"/>
    <p:sldId id="268" r:id="rId15"/>
    <p:sldId id="269" r:id="rId16"/>
    <p:sldId id="270" r:id="rId17"/>
    <p:sldId id="260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151B-B4BA-4DED-8677-A026191F4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1E564C-1D22-4238-B83E-9D2FC5F54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6B91C-92B4-4FF3-8F8B-0483E9CA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B3372-390A-44BD-A148-3B357B958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CA0528-5A53-4432-8269-3637F5309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1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DEDFF-44E5-46E2-B098-0CC4950C1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6B8D0D-4352-4514-8449-6B859C095E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5CEC9-C371-4454-80A8-FD9820E29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C96B40-D17D-4345-B4D6-3EF811ABA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C9E54-171F-4550-87DE-6214FFA3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36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BAA4CC2-2EA1-4C27-B39E-0A105B3F94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4AEC21-9AEF-4821-9538-CA2280021A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188247-9573-4BFA-A9B0-5FA14B32B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89D8A-C1BD-41D6-9577-BE378244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BDAA5B-6D41-4837-B5C6-B0A35AB8F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0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EFE12-1F45-4954-B213-874CCBE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432EB6-6383-4D2F-A4A2-045B4BB5E0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15BF20-95C4-43D4-83A1-56AD0F461B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3E1C2-D6CF-4D71-A372-E92D9BF33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BA8C2F-1BCA-4044-875C-70A95759E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18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8EF7FF-1325-4C8A-81A1-4AED7C755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6D6CFC-08C6-40D7-88AA-6D1FAE2FF0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4224B0-611F-438A-A5A9-D9C90380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BA98C-2D36-47C7-8CCC-92D7E6CD4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E5270-AD0E-4FE9-A73D-005B33BEC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31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9456B-4FBF-4EB6-9E50-D0F7EE83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2277F3-91CC-4CF2-8316-656E1DF5F6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9EDE24-DE73-4B29-89C5-F5106BF29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CC274B-D206-48E0-841E-C63389DD1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9FCC9-7C48-46E1-B881-147FC0035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190108-7A21-4CB2-9E5F-D7C72644D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29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BF5BB-8031-44A0-BC59-32733D22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B53EF4-8B48-4095-9883-74D500D2EB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481B08-1E97-431D-93EC-CB735CDC17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A51F71-2974-4B6A-ABEA-6F5997815D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594BCE-C696-4A93-899C-4E9170E890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29E5C3-9C5D-4403-BD26-9445E1404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CFBDAF-B700-489E-A56A-A11F346F3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3A9BBF-DEC8-4512-9412-25BB415F1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36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12CC0-E047-4A27-B77C-281DA8D53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4BBE56-DF27-4D9F-B099-D89C0BAD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4C206E-D47C-48DC-85A7-33F7D288E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7D00DE-0B55-4090-A585-99B11DEA8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17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B4ECA6-BAB7-4D06-9FB1-9F0C5A64E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C1491-E3BB-4834-9A64-CDD7CC3E9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9D384-524C-40AD-86AF-EA671D68D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9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A22CE-6953-4400-BB3E-645E01E00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66AE5-588A-4676-B429-B15239A976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0BBA0C-7878-431D-BB16-2BB46437B7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323A0F-6D91-4251-A713-6567CD26E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1C106E-503B-4B22-A527-C5983E5E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4AA34F-12B4-44D1-AE31-58639167F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5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71B1C4-BEBA-4CFF-A6A5-ACD33E42E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4F9EBE-C7C4-4B91-8A55-D2ADBABA57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B86503-AA57-4632-9523-65318114B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C1D48-C52B-44BA-8241-766248EF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623989-B682-4DFB-9278-12F3FBA79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2EE087-FD28-4119-B34C-899ABE7C5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62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09F1D5-419C-48E7-9B8B-8F7EAAD168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86E35-846A-4DB3-8BA0-0C889174B1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22B339-64A6-4B86-A431-AFEF3E3633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B3D1E7-F6D5-42C7-90D7-B87EF53F098C}" type="datetimeFigureOut">
              <a:rPr lang="en-US" smtClean="0"/>
              <a:t>9/22/2020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96576-7192-4AA4-94B9-9F08795DBA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89195-4694-4DE9-B872-45AFF21422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5090E-B0D7-4C03-9BF3-4E197594D18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39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3A29C-79AF-4E85-89F0-201AF2305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402" r="-1" b="1567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3956-0FF2-4001-AFB4-E47BF62BD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SIYSL COVID-19 Safety Guidelines for 2020-2021 Seasons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10711-02EA-41FD-BA54-EC9F1FB1A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208141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THESE GUIDELINES ARE TO BE CARRIED OUT BY ALL LEAGUE CLUB AND TEAM PERSONNEL TO ENSURE THE HEALTH AND SAFETY OF ALL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0085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Action NBA  Bold" pitchFamily="50" charset="0"/>
              </a:rPr>
              <a:t>ON COMPETITION DAYS</a:t>
            </a:r>
            <a:br>
              <a:rPr lang="en-US" sz="6600" dirty="0">
                <a:latin typeface="Action NBA  Bold" pitchFamily="50" charset="0"/>
              </a:rPr>
            </a:br>
            <a:r>
              <a:rPr lang="en-US" sz="6600" dirty="0">
                <a:latin typeface="Action NBA  Bold" pitchFamily="50" charset="0"/>
              </a:rPr>
              <a:t>REFEREE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 </a:t>
            </a:r>
            <a:r>
              <a:rPr lang="en-US" cap="all" dirty="0">
                <a:latin typeface="Action NBA  Bold" pitchFamily="50" charset="0"/>
              </a:rPr>
              <a:t>If a player or coach is sent off with a red card, report it to the League via the appropriate format immediately after the game-at this time you are under no obligation to keep the players pass if not comfortable doing so</a:t>
            </a:r>
            <a:endParaRPr lang="en-US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cap="all" dirty="0">
                <a:latin typeface="Action NBA  Bold" pitchFamily="50" charset="0"/>
              </a:rPr>
              <a:t>Wash hands and/or use sanitizer frequently</a:t>
            </a:r>
            <a:endParaRPr lang="en-US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cap="all" dirty="0">
                <a:latin typeface="Action NBA  Bold" pitchFamily="50" charset="0"/>
              </a:rPr>
              <a:t>Avoid close contact with players whenever possible</a:t>
            </a:r>
            <a:endParaRPr lang="en-US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cap="all" dirty="0">
                <a:latin typeface="Action NBA  Bold" pitchFamily="50" charset="0"/>
              </a:rPr>
              <a:t>Try not to handle the ball when possible</a:t>
            </a:r>
            <a:endParaRPr lang="en-US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cap="all" dirty="0">
                <a:latin typeface="Action NBA  Bold" pitchFamily="50" charset="0"/>
              </a:rPr>
              <a:t>Do not share water bottles</a:t>
            </a:r>
            <a:endParaRPr lang="en-US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cap="all" dirty="0">
                <a:latin typeface="Action NBA  Bold" pitchFamily="50" charset="0"/>
              </a:rPr>
              <a:t>Social distance from your fellow referees</a:t>
            </a:r>
            <a:endParaRPr lang="en-US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cap="all" dirty="0">
                <a:latin typeface="Action NBA  Bold" pitchFamily="50" charset="0"/>
              </a:rPr>
              <a:t>Instruct the teams to socially distance and avoid celebrations</a:t>
            </a:r>
            <a:endParaRPr lang="en-US" b="1" cap="all" dirty="0">
              <a:latin typeface="Action NBA  Bold" pitchFamily="50" charset="0"/>
            </a:endParaRPr>
          </a:p>
          <a:p>
            <a:pPr marL="0" indent="0" algn="just">
              <a:buNone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72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dirty="0">
                <a:latin typeface="Action NBA  Bold" pitchFamily="50" charset="0"/>
              </a:rPr>
              <a:t>ON COMPETITION DAYS</a:t>
            </a:r>
            <a:br>
              <a:rPr lang="en-US" sz="6600" dirty="0">
                <a:latin typeface="Action NBA  Bold" pitchFamily="50" charset="0"/>
              </a:rPr>
            </a:br>
            <a:r>
              <a:rPr lang="en-US" sz="6600" dirty="0">
                <a:latin typeface="Action NBA  Bold" pitchFamily="50" charset="0"/>
              </a:rPr>
              <a:t>REFEREE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Do not share water bottles</a:t>
            </a:r>
            <a:endParaRPr lang="en-US" sz="3200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Social distance from your fellow referees</a:t>
            </a:r>
            <a:endParaRPr lang="en-US" sz="3200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Instruct the teams to socially distance and avoid celebrations</a:t>
            </a:r>
            <a:endParaRPr lang="en-US" sz="3200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Avoid shaking hands with players before and after </a:t>
            </a:r>
            <a:r>
              <a:rPr lang="en-US" sz="3200" cap="all" dirty="0" err="1">
                <a:latin typeface="Action NBA  Bold" pitchFamily="50" charset="0"/>
              </a:rPr>
              <a:t>gamES</a:t>
            </a:r>
            <a:endParaRPr lang="en-US" sz="3200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Substitute players should be wearing a mask on the bench</a:t>
            </a:r>
            <a:endParaRPr lang="en-US" sz="3200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If you feel an unsafe condition exists, do not play the game </a:t>
            </a:r>
            <a:endParaRPr lang="en-US" sz="3200" b="1" cap="all" dirty="0">
              <a:latin typeface="Action NBA  Bold" pitchFamily="50" charset="0"/>
            </a:endParaRPr>
          </a:p>
          <a:p>
            <a:pPr marL="0" indent="0">
              <a:buNone/>
            </a:pPr>
            <a:r>
              <a:rPr lang="en-US" dirty="0"/>
              <a:t>.</a:t>
            </a:r>
            <a:r>
              <a:rPr lang="en-US" b="1" dirty="0"/>
              <a:t> </a:t>
            </a:r>
            <a:endParaRPr lang="en-US" cap="all" dirty="0">
              <a:latin typeface="Action NBA  Bold" pitchFamily="50" charset="0"/>
            </a:endParaRPr>
          </a:p>
          <a:p>
            <a:pPr marL="0" indent="0" algn="just">
              <a:buNone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3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ction NBA  Bold" pitchFamily="50" charset="0"/>
              </a:rPr>
              <a:t>ON COMPETITION DAYS</a:t>
            </a:r>
            <a:br>
              <a:rPr lang="en-US" sz="3200" dirty="0">
                <a:latin typeface="Action NBA  Bold" pitchFamily="50" charset="0"/>
              </a:rPr>
            </a:br>
            <a:r>
              <a:rPr lang="en-US" sz="3200" dirty="0">
                <a:latin typeface="Action NBA  Bold" pitchFamily="50" charset="0"/>
              </a:rPr>
              <a:t>REFEREE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It is always recommended that you take the appropriate precautions to protect yourself. Please consider the following:</a:t>
            </a:r>
            <a:endParaRPr lang="en-US" sz="3200" b="1" dirty="0">
              <a:latin typeface="Action NBA  Bold" pitchFamily="50" charset="0"/>
            </a:endParaRPr>
          </a:p>
          <a:p>
            <a:pPr marL="0" indent="0">
              <a:buNone/>
            </a:pPr>
            <a:r>
              <a:rPr lang="en-US" sz="3200" dirty="0">
                <a:latin typeface="Action NBA  Bold" pitchFamily="50" charset="0"/>
              </a:rPr>
              <a:t>  o Exclude referees and players that have symptoms from participating in activities</a:t>
            </a:r>
            <a:endParaRPr lang="en-US" sz="3200" b="1" dirty="0">
              <a:latin typeface="Action NBA  Bold" pitchFamily="50" charset="0"/>
            </a:endParaRPr>
          </a:p>
          <a:p>
            <a:pPr marL="0" indent="0">
              <a:buNone/>
            </a:pPr>
            <a:r>
              <a:rPr lang="en-US" sz="3200" dirty="0">
                <a:latin typeface="Action NBA  Bold" pitchFamily="50" charset="0"/>
              </a:rPr>
              <a:t>  o Exclude referees and players that have been exposed to the coronavirus and have been directed to by health officials to self-isolate / self-quarantine from participating in activities</a:t>
            </a:r>
          </a:p>
          <a:p>
            <a:pPr marL="0" indent="0">
              <a:buNone/>
            </a:pPr>
            <a:r>
              <a:rPr lang="en-US" sz="3200" dirty="0">
                <a:latin typeface="Action NBA  Bold" pitchFamily="50" charset="0"/>
              </a:rPr>
              <a:t>o Expectation of cooperation with local health officials and contact tracers if a referee or player tests positive for the Coronavirus.</a:t>
            </a:r>
            <a:r>
              <a:rPr lang="en-US" sz="3200" b="1" dirty="0">
                <a:latin typeface="Action NBA  Bold" pitchFamily="50" charset="0"/>
              </a:rPr>
              <a:t> </a:t>
            </a:r>
            <a:endParaRPr lang="en-US" sz="3200" cap="all" dirty="0">
              <a:latin typeface="Action NBA  Bold" pitchFamily="50" charset="0"/>
            </a:endParaRPr>
          </a:p>
          <a:p>
            <a:pPr marL="0" indent="0" algn="just">
              <a:buNone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0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2022" y="679543"/>
            <a:ext cx="3505495" cy="1622321"/>
          </a:xfrm>
        </p:spPr>
        <p:txBody>
          <a:bodyPr>
            <a:normAutofit fontScale="90000"/>
          </a:bodyPr>
          <a:lstStyle/>
          <a:p>
            <a:r>
              <a:rPr lang="en-US" sz="3700" dirty="0">
                <a:latin typeface="Action NBA  Bold" pitchFamily="50" charset="0"/>
              </a:rPr>
              <a:t>NEW FIELD SPACING AMD TEAM SIDELINES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3505494" cy="3785419"/>
          </a:xfrm>
        </p:spPr>
        <p:txBody>
          <a:bodyPr>
            <a:normAutofit fontScale="85000" lnSpcReduction="10000"/>
          </a:bodyPr>
          <a:lstStyle/>
          <a:p>
            <a:endParaRPr lang="en-US" sz="2000" i="1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Action NBA  Bold" pitchFamily="50" charset="0"/>
              </a:rPr>
              <a:t>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  <a:latin typeface="Action NBA  Bold" pitchFamily="50" charset="0"/>
              </a:rPr>
              <a:t>HOME TEAM AND PLAYERS WILL OCCUPY ONE ENTIRE SIDELINE WITH TEAM SITTING ON ONE HALF OF THE FIELD AND HOME TEAM PARENTS ON THE OTHER HALF OF THE SAME SIDLINE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400" b="1" dirty="0">
                <a:solidFill>
                  <a:srgbClr val="00B050"/>
                </a:solidFill>
                <a:latin typeface="Action NBA  Bold" pitchFamily="50" charset="0"/>
              </a:rPr>
              <a:t>VISITING TEAM WILL OCCUPY THE OPPOSITE SIDE LINE IN THE SAME MANNER</a:t>
            </a:r>
            <a:endParaRPr lang="en-US" sz="2000" dirty="0">
              <a:solidFill>
                <a:srgbClr val="00B050"/>
              </a:solidFill>
              <a:latin typeface="Action NBA  Bold" pitchFamily="50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FDF03C-B767-4134-A91A-80C90702A1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021" y="1618533"/>
            <a:ext cx="6019331" cy="3822275"/>
          </a:xfrm>
          <a:prstGeom prst="rect">
            <a:avLst/>
          </a:prstGeom>
          <a:effectLst/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A3C350A-1FFE-4AE0-AA1E-4FB4878960E7}"/>
              </a:ext>
            </a:extLst>
          </p:cNvPr>
          <p:cNvSpPr txBox="1"/>
          <p:nvPr/>
        </p:nvSpPr>
        <p:spPr>
          <a:xfrm>
            <a:off x="5556691" y="711039"/>
            <a:ext cx="2852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VISITING TEAM MASKS AND 6FT APART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946BD62-5236-49B0-9850-E40F0584EFCA}"/>
              </a:ext>
            </a:extLst>
          </p:cNvPr>
          <p:cNvSpPr txBox="1"/>
          <p:nvPr/>
        </p:nvSpPr>
        <p:spPr>
          <a:xfrm>
            <a:off x="8320895" y="659710"/>
            <a:ext cx="27172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VISITING TEAM PARENTS MASKS ( OFF THE SIDELINE) 6FT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4C20CC6-519A-4A10-B23F-3A7DF9F46BFE}"/>
              </a:ext>
            </a:extLst>
          </p:cNvPr>
          <p:cNvSpPr txBox="1"/>
          <p:nvPr/>
        </p:nvSpPr>
        <p:spPr>
          <a:xfrm>
            <a:off x="6212023" y="5312601"/>
            <a:ext cx="2531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HOME TEAM PARENTS MASKS AND 6FT APART OFF THE SIDELINE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F1BA242-19B3-4AEE-9046-1E7A3CBDA03A}"/>
              </a:ext>
            </a:extLst>
          </p:cNvPr>
          <p:cNvSpPr txBox="1"/>
          <p:nvPr/>
        </p:nvSpPr>
        <p:spPr>
          <a:xfrm>
            <a:off x="9517643" y="5365298"/>
            <a:ext cx="17609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HOME TEAM MASKS AND 6FT APART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A9BE0B26-B6CF-46CD-8E40-2EE281C0E00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28079" y="1036948"/>
            <a:ext cx="810095" cy="5030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201C900-1AB3-4FC3-AD33-6C2536419431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51358" y="5548717"/>
            <a:ext cx="810095" cy="50306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721ACE4-EB84-4B14-9271-49FED20396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431" y="1034204"/>
            <a:ext cx="311186" cy="45762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1EAB35FF-67D6-46D9-B87D-7AF2A73BB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41" y="1044382"/>
            <a:ext cx="311186" cy="45762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7F315AD-0386-44D4-B819-8CFE3DECB1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443" y="1052998"/>
            <a:ext cx="311186" cy="45762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90DE68C-6674-46E9-9E7B-ECBAEEF144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2243" y="5237656"/>
            <a:ext cx="311186" cy="45762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7074B3E-CACE-47F3-B986-F70BD15F0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80" y="5132749"/>
            <a:ext cx="311186" cy="45762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3D7190B-5176-4D01-A504-C246659FC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543" y="5822969"/>
            <a:ext cx="314010" cy="45762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C41CB8A6-FCBE-4758-805D-C1AD3415E901}"/>
              </a:ext>
            </a:extLst>
          </p:cNvPr>
          <p:cNvSpPr txBox="1"/>
          <p:nvPr/>
        </p:nvSpPr>
        <p:spPr>
          <a:xfrm rot="19404041">
            <a:off x="7404287" y="3736397"/>
            <a:ext cx="29893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PARENTS ARE DIAGONAL OF EACH OTHER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FAC76BB-07CD-4BFC-B3A8-FFF214B853DF}"/>
              </a:ext>
            </a:extLst>
          </p:cNvPr>
          <p:cNvSpPr txBox="1"/>
          <p:nvPr/>
        </p:nvSpPr>
        <p:spPr>
          <a:xfrm rot="3204212">
            <a:off x="6049875" y="2600646"/>
            <a:ext cx="23670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TEAMS ARE DIAGONAL OF EACH OTHER</a:t>
            </a:r>
          </a:p>
        </p:txBody>
      </p:sp>
      <p:sp>
        <p:nvSpPr>
          <p:cNvPr id="25" name="Arrow: Up-Down 24">
            <a:extLst>
              <a:ext uri="{FF2B5EF4-FFF2-40B4-BE49-F238E27FC236}">
                <a16:creationId xmlns:a16="http://schemas.microsoft.com/office/drawing/2014/main" id="{B22C3C9A-2F51-4F1B-92AD-F86200751BF2}"/>
              </a:ext>
            </a:extLst>
          </p:cNvPr>
          <p:cNvSpPr/>
          <p:nvPr/>
        </p:nvSpPr>
        <p:spPr>
          <a:xfrm rot="3101076">
            <a:off x="8279571" y="2335763"/>
            <a:ext cx="484632" cy="279970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Arrow: Up-Down 34">
            <a:extLst>
              <a:ext uri="{FF2B5EF4-FFF2-40B4-BE49-F238E27FC236}">
                <a16:creationId xmlns:a16="http://schemas.microsoft.com/office/drawing/2014/main" id="{84C7B088-89D5-44E3-AC8A-902DACE5E36B}"/>
              </a:ext>
            </a:extLst>
          </p:cNvPr>
          <p:cNvSpPr/>
          <p:nvPr/>
        </p:nvSpPr>
        <p:spPr>
          <a:xfrm rot="8395099">
            <a:off x="7757302" y="1540541"/>
            <a:ext cx="484632" cy="1832655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91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7793" y="859491"/>
            <a:ext cx="7617759" cy="0"/>
          </a:xfrm>
          <a:custGeom>
            <a:avLst/>
            <a:gdLst/>
            <a:ahLst/>
            <a:cxnLst/>
            <a:rect l="l" t="t" r="r" b="b"/>
            <a:pathLst>
              <a:path w="8633460">
                <a:moveTo>
                  <a:pt x="0" y="0"/>
                </a:moveTo>
                <a:lnTo>
                  <a:pt x="863346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9532278" y="140097"/>
            <a:ext cx="1647265" cy="941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348792" y="1368349"/>
            <a:ext cx="11462994" cy="523984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1489436" y="252245"/>
            <a:ext cx="5387816" cy="8291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438"/>
              </a:lnSpc>
              <a:spcBef>
                <a:spcPts val="71"/>
              </a:spcBef>
            </a:pPr>
            <a:r>
              <a:rPr sz="1853" spc="-4" baseline="3376" dirty="0">
                <a:latin typeface="Arial Black"/>
                <a:cs typeface="Arial Black"/>
              </a:rPr>
              <a:t>E</a:t>
            </a:r>
            <a:r>
              <a:rPr sz="1853" baseline="3376" dirty="0">
                <a:latin typeface="Arial Black"/>
                <a:cs typeface="Arial Black"/>
              </a:rPr>
              <a:t>A</a:t>
            </a:r>
            <a:r>
              <a:rPr sz="1853" spc="-4" baseline="3376" dirty="0">
                <a:latin typeface="Arial Black"/>
                <a:cs typeface="Arial Black"/>
              </a:rPr>
              <a:t>STE</a:t>
            </a:r>
            <a:r>
              <a:rPr sz="1853" baseline="3376" dirty="0">
                <a:latin typeface="Arial Black"/>
                <a:cs typeface="Arial Black"/>
              </a:rPr>
              <a:t>RN </a:t>
            </a:r>
            <a:r>
              <a:rPr sz="1853" spc="-4" baseline="3376" dirty="0">
                <a:latin typeface="Arial Black"/>
                <a:cs typeface="Arial Black"/>
              </a:rPr>
              <a:t>NE</a:t>
            </a:r>
            <a:r>
              <a:rPr sz="1853" baseline="3376" dirty="0">
                <a:latin typeface="Arial Black"/>
                <a:cs typeface="Arial Black"/>
              </a:rPr>
              <a:t>W</a:t>
            </a:r>
            <a:r>
              <a:rPr sz="1853" spc="12" baseline="3376" dirty="0">
                <a:latin typeface="Arial Black"/>
                <a:cs typeface="Arial Black"/>
              </a:rPr>
              <a:t> </a:t>
            </a:r>
            <a:r>
              <a:rPr sz="1853" spc="-74" baseline="3376" dirty="0">
                <a:latin typeface="Arial Black"/>
                <a:cs typeface="Arial Black"/>
              </a:rPr>
              <a:t>Y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RK </a:t>
            </a:r>
            <a:r>
              <a:rPr sz="1853" spc="-74" baseline="3376" dirty="0">
                <a:latin typeface="Arial Black"/>
                <a:cs typeface="Arial Black"/>
              </a:rPr>
              <a:t>Y</a:t>
            </a:r>
            <a:r>
              <a:rPr sz="1853" spc="-4" baseline="3376" dirty="0">
                <a:latin typeface="Arial Black"/>
                <a:cs typeface="Arial Black"/>
              </a:rPr>
              <a:t>OUT</a:t>
            </a:r>
            <a:r>
              <a:rPr sz="1853" baseline="3376" dirty="0">
                <a:latin typeface="Arial Black"/>
                <a:cs typeface="Arial Black"/>
              </a:rPr>
              <a:t>H </a:t>
            </a:r>
            <a:r>
              <a:rPr sz="1853" spc="4" baseline="3376" dirty="0">
                <a:latin typeface="Arial Black"/>
                <a:cs typeface="Arial Black"/>
              </a:rPr>
              <a:t>S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CC</a:t>
            </a:r>
            <a:r>
              <a:rPr sz="1853" spc="-4" baseline="3376" dirty="0">
                <a:latin typeface="Arial Black"/>
                <a:cs typeface="Arial Black"/>
              </a:rPr>
              <a:t>E</a:t>
            </a:r>
            <a:r>
              <a:rPr sz="1853" baseline="3376" dirty="0">
                <a:latin typeface="Arial Black"/>
                <a:cs typeface="Arial Black"/>
              </a:rPr>
              <a:t>R A</a:t>
            </a:r>
            <a:r>
              <a:rPr sz="1853" spc="-4" baseline="3376" dirty="0">
                <a:latin typeface="Arial Black"/>
                <a:cs typeface="Arial Black"/>
              </a:rPr>
              <a:t>SSO</a:t>
            </a:r>
            <a:r>
              <a:rPr sz="1853" baseline="3376" dirty="0">
                <a:latin typeface="Arial Black"/>
                <a:cs typeface="Arial Black"/>
              </a:rPr>
              <a:t>C</a:t>
            </a:r>
            <a:r>
              <a:rPr sz="1853" spc="-4" baseline="3376" dirty="0">
                <a:latin typeface="Arial Black"/>
                <a:cs typeface="Arial Black"/>
              </a:rPr>
              <a:t>I</a:t>
            </a:r>
            <a:r>
              <a:rPr sz="1853" spc="-83" baseline="3376" dirty="0">
                <a:latin typeface="Arial Black"/>
                <a:cs typeface="Arial Black"/>
              </a:rPr>
              <a:t>A</a:t>
            </a:r>
            <a:r>
              <a:rPr sz="1853" spc="-4" baseline="3376" dirty="0">
                <a:latin typeface="Arial Black"/>
                <a:cs typeface="Arial Black"/>
              </a:rPr>
              <a:t>T</a:t>
            </a:r>
            <a:r>
              <a:rPr sz="1853" spc="4" baseline="3376" dirty="0">
                <a:latin typeface="Arial Black"/>
                <a:cs typeface="Arial Black"/>
              </a:rPr>
              <a:t>I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N</a:t>
            </a:r>
            <a:endParaRPr sz="1235" dirty="0">
              <a:latin typeface="Arial Black"/>
              <a:cs typeface="Arial Black"/>
            </a:endParaRPr>
          </a:p>
          <a:p>
            <a:pPr marL="11206" marR="23601">
              <a:lnSpc>
                <a:spcPts val="1716"/>
              </a:lnSpc>
              <a:spcBef>
                <a:spcPts val="13"/>
              </a:spcBef>
            </a:pPr>
            <a:r>
              <a:rPr sz="1235" dirty="0">
                <a:latin typeface="Arial Black"/>
                <a:cs typeface="Arial Black"/>
              </a:rPr>
              <a:t>and </a:t>
            </a:r>
            <a:r>
              <a:rPr sz="1235" spc="4" dirty="0">
                <a:latin typeface="Arial Black"/>
                <a:cs typeface="Arial Black"/>
              </a:rPr>
              <a:t>I</a:t>
            </a:r>
            <a:r>
              <a:rPr sz="1235" dirty="0">
                <a:latin typeface="Arial Black"/>
                <a:cs typeface="Arial Black"/>
              </a:rPr>
              <a:t>ts </a:t>
            </a:r>
            <a:r>
              <a:rPr sz="1235" spc="-26" dirty="0">
                <a:latin typeface="Arial Black"/>
                <a:cs typeface="Arial Black"/>
              </a:rPr>
              <a:t>P</a:t>
            </a:r>
            <a:r>
              <a:rPr sz="1235" spc="-12" dirty="0">
                <a:latin typeface="Arial Black"/>
                <a:cs typeface="Arial Black"/>
              </a:rPr>
              <a:t>a</a:t>
            </a:r>
            <a:r>
              <a:rPr sz="1235" spc="61" dirty="0">
                <a:latin typeface="Arial Black"/>
                <a:cs typeface="Arial Black"/>
              </a:rPr>
              <a:t>r</a:t>
            </a:r>
            <a:r>
              <a:rPr sz="1235" dirty="0">
                <a:latin typeface="Arial Black"/>
                <a:cs typeface="Arial Black"/>
              </a:rPr>
              <a:t>tici</a:t>
            </a:r>
            <a:r>
              <a:rPr sz="1235" spc="-8" dirty="0">
                <a:latin typeface="Arial Black"/>
                <a:cs typeface="Arial Black"/>
              </a:rPr>
              <a:t>p</a:t>
            </a:r>
            <a:r>
              <a:rPr sz="1235" spc="-22" dirty="0">
                <a:latin typeface="Arial Black"/>
                <a:cs typeface="Arial Black"/>
              </a:rPr>
              <a:t>a</a:t>
            </a:r>
            <a:r>
              <a:rPr sz="1235" dirty="0">
                <a:latin typeface="Arial Black"/>
                <a:cs typeface="Arial Black"/>
              </a:rPr>
              <a:t>ting L</a:t>
            </a:r>
            <a:r>
              <a:rPr sz="1235" spc="-12" dirty="0">
                <a:latin typeface="Arial Black"/>
                <a:cs typeface="Arial Black"/>
              </a:rPr>
              <a:t>e</a:t>
            </a:r>
            <a:r>
              <a:rPr sz="1235" spc="17" dirty="0">
                <a:latin typeface="Arial Black"/>
                <a:cs typeface="Arial Black"/>
              </a:rPr>
              <a:t>a</a:t>
            </a:r>
            <a:r>
              <a:rPr sz="1235" dirty="0">
                <a:latin typeface="Arial Black"/>
                <a:cs typeface="Arial Black"/>
              </a:rPr>
              <a:t>gues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2724" y="901650"/>
            <a:ext cx="3080336" cy="17974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416"/>
              </a:lnSpc>
              <a:spcBef>
                <a:spcPts val="71"/>
              </a:spcBef>
            </a:pP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ETU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G </a:t>
            </a:r>
            <a:r>
              <a:rPr sz="1853" spc="-48" baseline="3376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TH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E F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LD</a:t>
            </a:r>
            <a:r>
              <a:rPr sz="1853" spc="8" baseline="337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S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1853" spc="-12" baseline="3376" dirty="0">
                <a:solidFill>
                  <a:srgbClr val="C00000"/>
                </a:solidFill>
                <a:latin typeface="Arial Black"/>
                <a:cs typeface="Arial Black"/>
              </a:rPr>
              <a:t>F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1853" spc="-96" baseline="3376" dirty="0">
                <a:solidFill>
                  <a:srgbClr val="C00000"/>
                </a:solidFill>
                <a:latin typeface="Arial Black"/>
                <a:cs typeface="Arial Black"/>
              </a:rPr>
              <a:t>L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Y</a:t>
            </a:r>
            <a:endParaRPr sz="1235">
              <a:latin typeface="Arial Black"/>
              <a:cs typeface="Arial Blac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6646" y="6194007"/>
            <a:ext cx="2008765" cy="27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984"/>
              </a:lnSpc>
              <a:spcBef>
                <a:spcPts val="49"/>
              </a:spcBef>
            </a:pPr>
            <a:r>
              <a:rPr sz="1324" spc="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a</a:t>
            </a:r>
            <a:r>
              <a:rPr sz="1324" spc="8" baseline="2730" dirty="0">
                <a:latin typeface="Calibri"/>
                <a:cs typeface="Calibri"/>
              </a:rPr>
              <a:t>s</a:t>
            </a:r>
            <a:r>
              <a:rPr sz="1324" baseline="2730" dirty="0">
                <a:latin typeface="Calibri"/>
                <a:cs typeface="Calibri"/>
              </a:rPr>
              <a:t>tern</a:t>
            </a:r>
            <a:r>
              <a:rPr sz="1324" spc="-22" baseline="2730" dirty="0">
                <a:latin typeface="Calibri"/>
                <a:cs typeface="Calibri"/>
              </a:rPr>
              <a:t> </a:t>
            </a:r>
            <a:r>
              <a:rPr sz="1324" spc="4" baseline="2730" dirty="0">
                <a:latin typeface="Calibri"/>
                <a:cs typeface="Calibri"/>
              </a:rPr>
              <a:t>N</a:t>
            </a:r>
            <a:r>
              <a:rPr sz="1324" spc="-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w</a:t>
            </a:r>
            <a:r>
              <a:rPr sz="1324" spc="-20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York</a:t>
            </a:r>
            <a:r>
              <a:rPr sz="1324" spc="-7" baseline="2730" dirty="0">
                <a:latin typeface="Calibri"/>
                <a:cs typeface="Calibri"/>
              </a:rPr>
              <a:t> </a:t>
            </a:r>
            <a:r>
              <a:rPr sz="1324" spc="-4" baseline="2730" dirty="0">
                <a:latin typeface="Calibri"/>
                <a:cs typeface="Calibri"/>
              </a:rPr>
              <a:t>Y</a:t>
            </a:r>
            <a:r>
              <a:rPr sz="1324" baseline="2730" dirty="0">
                <a:latin typeface="Calibri"/>
                <a:cs typeface="Calibri"/>
              </a:rPr>
              <a:t>o</a:t>
            </a:r>
            <a:r>
              <a:rPr sz="1324" spc="4" baseline="2730" dirty="0">
                <a:latin typeface="Calibri"/>
                <a:cs typeface="Calibri"/>
              </a:rPr>
              <a:t>u</a:t>
            </a:r>
            <a:r>
              <a:rPr sz="1324" baseline="2730" dirty="0">
                <a:latin typeface="Calibri"/>
                <a:cs typeface="Calibri"/>
              </a:rPr>
              <a:t>th</a:t>
            </a:r>
            <a:r>
              <a:rPr sz="1324" spc="-16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S</a:t>
            </a:r>
            <a:r>
              <a:rPr sz="1324" spc="4" baseline="2730" dirty="0">
                <a:latin typeface="Calibri"/>
                <a:cs typeface="Calibri"/>
              </a:rPr>
              <a:t>o</a:t>
            </a:r>
            <a:r>
              <a:rPr sz="1324" baseline="2730" dirty="0">
                <a:latin typeface="Calibri"/>
                <a:cs typeface="Calibri"/>
              </a:rPr>
              <a:t>c</a:t>
            </a:r>
            <a:r>
              <a:rPr sz="1324" spc="8" baseline="2730" dirty="0">
                <a:latin typeface="Calibri"/>
                <a:cs typeface="Calibri"/>
              </a:rPr>
              <a:t>c</a:t>
            </a:r>
            <a:r>
              <a:rPr sz="1324" spc="-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r</a:t>
            </a:r>
            <a:r>
              <a:rPr sz="1324" spc="-23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A</a:t>
            </a:r>
            <a:r>
              <a:rPr sz="1324" spc="4" baseline="2730" dirty="0">
                <a:latin typeface="Calibri"/>
                <a:cs typeface="Calibri"/>
              </a:rPr>
              <a:t>ss</a:t>
            </a:r>
            <a:r>
              <a:rPr sz="1324" baseline="2730" dirty="0">
                <a:latin typeface="Calibri"/>
                <a:cs typeface="Calibri"/>
              </a:rPr>
              <a:t>ociati</a:t>
            </a:r>
            <a:r>
              <a:rPr sz="1324" spc="4" baseline="2730" dirty="0">
                <a:latin typeface="Calibri"/>
                <a:cs typeface="Calibri"/>
              </a:rPr>
              <a:t>o</a:t>
            </a:r>
            <a:r>
              <a:rPr sz="1324" baseline="2730" dirty="0">
                <a:latin typeface="Calibri"/>
                <a:cs typeface="Calibri"/>
              </a:rPr>
              <a:t>n</a:t>
            </a:r>
            <a:endParaRPr sz="882">
              <a:latin typeface="Calibri"/>
              <a:cs typeface="Calibri"/>
            </a:endParaRPr>
          </a:p>
          <a:p>
            <a:pPr marL="625769" marR="201">
              <a:lnSpc>
                <a:spcPct val="101725"/>
              </a:lnSpc>
            </a:pPr>
            <a:r>
              <a:rPr sz="882" spc="-4" dirty="0">
                <a:latin typeface="Calibri"/>
                <a:cs typeface="Calibri"/>
              </a:rPr>
              <a:t>G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26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</a:t>
            </a:r>
            <a:r>
              <a:rPr sz="882" spc="4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y</a:t>
            </a:r>
            <a:r>
              <a:rPr sz="882" spc="-9" dirty="0">
                <a:latin typeface="Calibri"/>
                <a:cs typeface="Calibri"/>
              </a:rPr>
              <a:t> </a:t>
            </a:r>
            <a:r>
              <a:rPr sz="882" spc="4" dirty="0">
                <a:latin typeface="Calibri"/>
                <a:cs typeface="Calibri"/>
              </a:rPr>
              <a:t>P</a:t>
            </a:r>
            <a:r>
              <a:rPr sz="882" dirty="0">
                <a:latin typeface="Calibri"/>
                <a:cs typeface="Calibri"/>
              </a:rPr>
              <a:t>r</a:t>
            </a:r>
            <a:r>
              <a:rPr sz="882" spc="4" dirty="0">
                <a:latin typeface="Calibri"/>
                <a:cs typeface="Calibri"/>
              </a:rPr>
              <a:t>o</a:t>
            </a:r>
            <a:r>
              <a:rPr sz="882" dirty="0">
                <a:latin typeface="Calibri"/>
                <a:cs typeface="Calibri"/>
              </a:rPr>
              <a:t>t</a:t>
            </a:r>
            <a:r>
              <a:rPr sz="882" spc="4" dirty="0">
                <a:latin typeface="Calibri"/>
                <a:cs typeface="Calibri"/>
              </a:rPr>
              <a:t>o</a:t>
            </a:r>
            <a:r>
              <a:rPr sz="882" dirty="0">
                <a:latin typeface="Calibri"/>
                <a:cs typeface="Calibri"/>
              </a:rPr>
              <a:t>cols</a:t>
            </a:r>
            <a:r>
              <a:rPr sz="882" spc="-29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F</a:t>
            </a:r>
            <a:r>
              <a:rPr sz="882" spc="4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ll</a:t>
            </a:r>
            <a:r>
              <a:rPr sz="882" spc="-11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2020</a:t>
            </a:r>
            <a:endParaRPr sz="882">
              <a:latin typeface="Calibri"/>
              <a:cs typeface="Calibri"/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519455E4-29F4-445A-B011-717CFFAF6C6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2287793" y="859491"/>
            <a:ext cx="7617759" cy="0"/>
          </a:xfrm>
          <a:custGeom>
            <a:avLst/>
            <a:gdLst/>
            <a:ahLst/>
            <a:cxnLst/>
            <a:rect l="l" t="t" r="r" b="b"/>
            <a:pathLst>
              <a:path w="8633460">
                <a:moveTo>
                  <a:pt x="0" y="0"/>
                </a:moveTo>
                <a:lnTo>
                  <a:pt x="8633460" y="0"/>
                </a:lnTo>
              </a:path>
            </a:pathLst>
          </a:custGeom>
          <a:ln w="736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7" name="object 7"/>
          <p:cNvSpPr/>
          <p:nvPr/>
        </p:nvSpPr>
        <p:spPr>
          <a:xfrm>
            <a:off x="9767948" y="249352"/>
            <a:ext cx="1647265" cy="9412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5" name="object 5"/>
          <p:cNvSpPr/>
          <p:nvPr/>
        </p:nvSpPr>
        <p:spPr>
          <a:xfrm>
            <a:off x="801278" y="1190646"/>
            <a:ext cx="10171522" cy="50033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sp>
        <p:nvSpPr>
          <p:cNvPr id="4" name="object 4"/>
          <p:cNvSpPr txBox="1"/>
          <p:nvPr/>
        </p:nvSpPr>
        <p:spPr>
          <a:xfrm>
            <a:off x="2073898" y="249353"/>
            <a:ext cx="4803354" cy="594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438"/>
              </a:lnSpc>
              <a:spcBef>
                <a:spcPts val="71"/>
              </a:spcBef>
            </a:pPr>
            <a:r>
              <a:rPr sz="1853" spc="-4" baseline="3376" dirty="0">
                <a:latin typeface="Arial Black"/>
                <a:cs typeface="Arial Black"/>
              </a:rPr>
              <a:t>E</a:t>
            </a:r>
            <a:r>
              <a:rPr sz="1853" baseline="3376" dirty="0">
                <a:latin typeface="Arial Black"/>
                <a:cs typeface="Arial Black"/>
              </a:rPr>
              <a:t>A</a:t>
            </a:r>
            <a:r>
              <a:rPr sz="1853" spc="-4" baseline="3376" dirty="0">
                <a:latin typeface="Arial Black"/>
                <a:cs typeface="Arial Black"/>
              </a:rPr>
              <a:t>STE</a:t>
            </a:r>
            <a:r>
              <a:rPr sz="1853" baseline="3376" dirty="0">
                <a:latin typeface="Arial Black"/>
                <a:cs typeface="Arial Black"/>
              </a:rPr>
              <a:t>RN </a:t>
            </a:r>
            <a:r>
              <a:rPr sz="1853" spc="-4" baseline="3376" dirty="0">
                <a:latin typeface="Arial Black"/>
                <a:cs typeface="Arial Black"/>
              </a:rPr>
              <a:t>NE</a:t>
            </a:r>
            <a:r>
              <a:rPr sz="1853" baseline="3376" dirty="0">
                <a:latin typeface="Arial Black"/>
                <a:cs typeface="Arial Black"/>
              </a:rPr>
              <a:t>W</a:t>
            </a:r>
            <a:r>
              <a:rPr sz="1853" spc="12" baseline="3376" dirty="0">
                <a:latin typeface="Arial Black"/>
                <a:cs typeface="Arial Black"/>
              </a:rPr>
              <a:t> </a:t>
            </a:r>
            <a:r>
              <a:rPr sz="1853" spc="-74" baseline="3376" dirty="0">
                <a:latin typeface="Arial Black"/>
                <a:cs typeface="Arial Black"/>
              </a:rPr>
              <a:t>Y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RK </a:t>
            </a:r>
            <a:r>
              <a:rPr sz="1853" spc="-74" baseline="3376" dirty="0">
                <a:latin typeface="Arial Black"/>
                <a:cs typeface="Arial Black"/>
              </a:rPr>
              <a:t>Y</a:t>
            </a:r>
            <a:r>
              <a:rPr sz="1853" spc="-4" baseline="3376" dirty="0">
                <a:latin typeface="Arial Black"/>
                <a:cs typeface="Arial Black"/>
              </a:rPr>
              <a:t>OUT</a:t>
            </a:r>
            <a:r>
              <a:rPr sz="1853" baseline="3376" dirty="0">
                <a:latin typeface="Arial Black"/>
                <a:cs typeface="Arial Black"/>
              </a:rPr>
              <a:t>H </a:t>
            </a:r>
            <a:r>
              <a:rPr sz="1853" spc="4" baseline="3376" dirty="0">
                <a:latin typeface="Arial Black"/>
                <a:cs typeface="Arial Black"/>
              </a:rPr>
              <a:t>S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CC</a:t>
            </a:r>
            <a:r>
              <a:rPr sz="1853" spc="-4" baseline="3376" dirty="0">
                <a:latin typeface="Arial Black"/>
                <a:cs typeface="Arial Black"/>
              </a:rPr>
              <a:t>E</a:t>
            </a:r>
            <a:r>
              <a:rPr sz="1853" baseline="3376" dirty="0">
                <a:latin typeface="Arial Black"/>
                <a:cs typeface="Arial Black"/>
              </a:rPr>
              <a:t>R A</a:t>
            </a:r>
            <a:r>
              <a:rPr sz="1853" spc="-4" baseline="3376" dirty="0">
                <a:latin typeface="Arial Black"/>
                <a:cs typeface="Arial Black"/>
              </a:rPr>
              <a:t>SSO</a:t>
            </a:r>
            <a:r>
              <a:rPr sz="1853" baseline="3376" dirty="0">
                <a:latin typeface="Arial Black"/>
                <a:cs typeface="Arial Black"/>
              </a:rPr>
              <a:t>C</a:t>
            </a:r>
            <a:r>
              <a:rPr sz="1853" spc="-4" baseline="3376" dirty="0">
                <a:latin typeface="Arial Black"/>
                <a:cs typeface="Arial Black"/>
              </a:rPr>
              <a:t>I</a:t>
            </a:r>
            <a:r>
              <a:rPr sz="1853" spc="-83" baseline="3376" dirty="0">
                <a:latin typeface="Arial Black"/>
                <a:cs typeface="Arial Black"/>
              </a:rPr>
              <a:t>A</a:t>
            </a:r>
            <a:r>
              <a:rPr sz="1853" spc="-4" baseline="3376" dirty="0">
                <a:latin typeface="Arial Black"/>
                <a:cs typeface="Arial Black"/>
              </a:rPr>
              <a:t>T</a:t>
            </a:r>
            <a:r>
              <a:rPr sz="1853" spc="4" baseline="3376" dirty="0">
                <a:latin typeface="Arial Black"/>
                <a:cs typeface="Arial Black"/>
              </a:rPr>
              <a:t>I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N</a:t>
            </a:r>
            <a:endParaRPr sz="1235" dirty="0">
              <a:latin typeface="Arial Black"/>
              <a:cs typeface="Arial Black"/>
            </a:endParaRPr>
          </a:p>
          <a:p>
            <a:pPr marL="11206" marR="23601">
              <a:lnSpc>
                <a:spcPts val="1716"/>
              </a:lnSpc>
              <a:spcBef>
                <a:spcPts val="13"/>
              </a:spcBef>
            </a:pPr>
            <a:r>
              <a:rPr sz="1235" dirty="0">
                <a:latin typeface="Arial Black"/>
                <a:cs typeface="Arial Black"/>
              </a:rPr>
              <a:t>and </a:t>
            </a:r>
            <a:r>
              <a:rPr sz="1235" spc="4" dirty="0">
                <a:latin typeface="Arial Black"/>
                <a:cs typeface="Arial Black"/>
              </a:rPr>
              <a:t>I</a:t>
            </a:r>
            <a:r>
              <a:rPr sz="1235" dirty="0">
                <a:latin typeface="Arial Black"/>
                <a:cs typeface="Arial Black"/>
              </a:rPr>
              <a:t>ts </a:t>
            </a:r>
            <a:r>
              <a:rPr sz="1235" spc="-26" dirty="0">
                <a:latin typeface="Arial Black"/>
                <a:cs typeface="Arial Black"/>
              </a:rPr>
              <a:t>P</a:t>
            </a:r>
            <a:r>
              <a:rPr sz="1235" spc="-12" dirty="0">
                <a:latin typeface="Arial Black"/>
                <a:cs typeface="Arial Black"/>
              </a:rPr>
              <a:t>a</a:t>
            </a:r>
            <a:r>
              <a:rPr sz="1235" spc="61" dirty="0">
                <a:latin typeface="Arial Black"/>
                <a:cs typeface="Arial Black"/>
              </a:rPr>
              <a:t>r</a:t>
            </a:r>
            <a:r>
              <a:rPr sz="1235" dirty="0">
                <a:latin typeface="Arial Black"/>
                <a:cs typeface="Arial Black"/>
              </a:rPr>
              <a:t>tici</a:t>
            </a:r>
            <a:r>
              <a:rPr sz="1235" spc="-8" dirty="0">
                <a:latin typeface="Arial Black"/>
                <a:cs typeface="Arial Black"/>
              </a:rPr>
              <a:t>p</a:t>
            </a:r>
            <a:r>
              <a:rPr sz="1235" spc="-22" dirty="0">
                <a:latin typeface="Arial Black"/>
                <a:cs typeface="Arial Black"/>
              </a:rPr>
              <a:t>a</a:t>
            </a:r>
            <a:r>
              <a:rPr sz="1235" dirty="0">
                <a:latin typeface="Arial Black"/>
                <a:cs typeface="Arial Black"/>
              </a:rPr>
              <a:t>ting L</a:t>
            </a:r>
            <a:r>
              <a:rPr sz="1235" spc="-12" dirty="0">
                <a:latin typeface="Arial Black"/>
                <a:cs typeface="Arial Black"/>
              </a:rPr>
              <a:t>e</a:t>
            </a:r>
            <a:r>
              <a:rPr sz="1235" spc="17" dirty="0">
                <a:latin typeface="Arial Black"/>
                <a:cs typeface="Arial Black"/>
              </a:rPr>
              <a:t>a</a:t>
            </a:r>
            <a:r>
              <a:rPr sz="1235" dirty="0">
                <a:latin typeface="Arial Black"/>
                <a:cs typeface="Arial Black"/>
              </a:rPr>
              <a:t>gues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92724" y="901650"/>
            <a:ext cx="3080336" cy="474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416"/>
              </a:lnSpc>
              <a:spcBef>
                <a:spcPts val="71"/>
              </a:spcBef>
            </a:pP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ETU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G </a:t>
            </a:r>
            <a:r>
              <a:rPr sz="1853" spc="-48" baseline="3376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TH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E F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LD</a:t>
            </a:r>
            <a:r>
              <a:rPr sz="1853" spc="8" baseline="337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S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1853" spc="-12" baseline="3376" dirty="0">
                <a:solidFill>
                  <a:srgbClr val="C00000"/>
                </a:solidFill>
                <a:latin typeface="Arial Black"/>
                <a:cs typeface="Arial Black"/>
              </a:rPr>
              <a:t>F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1853" spc="-96" baseline="3376" dirty="0">
                <a:solidFill>
                  <a:srgbClr val="C00000"/>
                </a:solidFill>
                <a:latin typeface="Arial Black"/>
                <a:cs typeface="Arial Black"/>
              </a:rPr>
              <a:t>L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Y</a:t>
            </a:r>
            <a:endParaRPr sz="1235" dirty="0">
              <a:latin typeface="Arial Black"/>
              <a:cs typeface="Arial Black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7906646" y="6194007"/>
            <a:ext cx="2008765" cy="27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984"/>
              </a:lnSpc>
              <a:spcBef>
                <a:spcPts val="49"/>
              </a:spcBef>
            </a:pPr>
            <a:r>
              <a:rPr sz="1324" spc="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a</a:t>
            </a:r>
            <a:r>
              <a:rPr sz="1324" spc="8" baseline="2730" dirty="0">
                <a:latin typeface="Calibri"/>
                <a:cs typeface="Calibri"/>
              </a:rPr>
              <a:t>s</a:t>
            </a:r>
            <a:r>
              <a:rPr sz="1324" baseline="2730" dirty="0">
                <a:latin typeface="Calibri"/>
                <a:cs typeface="Calibri"/>
              </a:rPr>
              <a:t>tern</a:t>
            </a:r>
            <a:r>
              <a:rPr sz="1324" spc="-22" baseline="2730" dirty="0">
                <a:latin typeface="Calibri"/>
                <a:cs typeface="Calibri"/>
              </a:rPr>
              <a:t> </a:t>
            </a:r>
            <a:r>
              <a:rPr sz="1324" spc="4" baseline="2730" dirty="0">
                <a:latin typeface="Calibri"/>
                <a:cs typeface="Calibri"/>
              </a:rPr>
              <a:t>N</a:t>
            </a:r>
            <a:r>
              <a:rPr sz="1324" spc="-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w</a:t>
            </a:r>
            <a:r>
              <a:rPr sz="1324" spc="-20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York</a:t>
            </a:r>
            <a:r>
              <a:rPr sz="1324" spc="-7" baseline="2730" dirty="0">
                <a:latin typeface="Calibri"/>
                <a:cs typeface="Calibri"/>
              </a:rPr>
              <a:t> </a:t>
            </a:r>
            <a:r>
              <a:rPr sz="1324" spc="-4" baseline="2730" dirty="0">
                <a:latin typeface="Calibri"/>
                <a:cs typeface="Calibri"/>
              </a:rPr>
              <a:t>Y</a:t>
            </a:r>
            <a:r>
              <a:rPr sz="1324" baseline="2730" dirty="0">
                <a:latin typeface="Calibri"/>
                <a:cs typeface="Calibri"/>
              </a:rPr>
              <a:t>o</a:t>
            </a:r>
            <a:r>
              <a:rPr sz="1324" spc="4" baseline="2730" dirty="0">
                <a:latin typeface="Calibri"/>
                <a:cs typeface="Calibri"/>
              </a:rPr>
              <a:t>u</a:t>
            </a:r>
            <a:r>
              <a:rPr sz="1324" baseline="2730" dirty="0">
                <a:latin typeface="Calibri"/>
                <a:cs typeface="Calibri"/>
              </a:rPr>
              <a:t>th</a:t>
            </a:r>
            <a:r>
              <a:rPr sz="1324" spc="-16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S</a:t>
            </a:r>
            <a:r>
              <a:rPr sz="1324" spc="4" baseline="2730" dirty="0">
                <a:latin typeface="Calibri"/>
                <a:cs typeface="Calibri"/>
              </a:rPr>
              <a:t>o</a:t>
            </a:r>
            <a:r>
              <a:rPr sz="1324" baseline="2730" dirty="0">
                <a:latin typeface="Calibri"/>
                <a:cs typeface="Calibri"/>
              </a:rPr>
              <a:t>c</a:t>
            </a:r>
            <a:r>
              <a:rPr sz="1324" spc="8" baseline="2730" dirty="0">
                <a:latin typeface="Calibri"/>
                <a:cs typeface="Calibri"/>
              </a:rPr>
              <a:t>c</a:t>
            </a:r>
            <a:r>
              <a:rPr sz="1324" spc="-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r</a:t>
            </a:r>
            <a:r>
              <a:rPr sz="1324" spc="-23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A</a:t>
            </a:r>
            <a:r>
              <a:rPr sz="1324" spc="4" baseline="2730" dirty="0">
                <a:latin typeface="Calibri"/>
                <a:cs typeface="Calibri"/>
              </a:rPr>
              <a:t>ss</a:t>
            </a:r>
            <a:r>
              <a:rPr sz="1324" baseline="2730" dirty="0">
                <a:latin typeface="Calibri"/>
                <a:cs typeface="Calibri"/>
              </a:rPr>
              <a:t>ociati</a:t>
            </a:r>
            <a:r>
              <a:rPr sz="1324" spc="4" baseline="2730" dirty="0">
                <a:latin typeface="Calibri"/>
                <a:cs typeface="Calibri"/>
              </a:rPr>
              <a:t>o</a:t>
            </a:r>
            <a:r>
              <a:rPr sz="1324" baseline="2730" dirty="0">
                <a:latin typeface="Calibri"/>
                <a:cs typeface="Calibri"/>
              </a:rPr>
              <a:t>n</a:t>
            </a:r>
            <a:endParaRPr sz="882" dirty="0">
              <a:latin typeface="Calibri"/>
              <a:cs typeface="Calibri"/>
            </a:endParaRPr>
          </a:p>
          <a:p>
            <a:pPr marL="625769" marR="201">
              <a:lnSpc>
                <a:spcPct val="101725"/>
              </a:lnSpc>
            </a:pPr>
            <a:r>
              <a:rPr sz="882" spc="-4" dirty="0">
                <a:latin typeface="Calibri"/>
                <a:cs typeface="Calibri"/>
              </a:rPr>
              <a:t>G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26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</a:t>
            </a:r>
            <a:r>
              <a:rPr sz="882" spc="4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y</a:t>
            </a:r>
            <a:r>
              <a:rPr sz="882" spc="-9" dirty="0">
                <a:latin typeface="Calibri"/>
                <a:cs typeface="Calibri"/>
              </a:rPr>
              <a:t> </a:t>
            </a:r>
            <a:r>
              <a:rPr sz="882" spc="4" dirty="0">
                <a:latin typeface="Calibri"/>
                <a:cs typeface="Calibri"/>
              </a:rPr>
              <a:t>P</a:t>
            </a:r>
            <a:r>
              <a:rPr sz="882" dirty="0">
                <a:latin typeface="Calibri"/>
                <a:cs typeface="Calibri"/>
              </a:rPr>
              <a:t>r</a:t>
            </a:r>
            <a:r>
              <a:rPr sz="882" spc="4" dirty="0">
                <a:latin typeface="Calibri"/>
                <a:cs typeface="Calibri"/>
              </a:rPr>
              <a:t>o</a:t>
            </a:r>
            <a:r>
              <a:rPr sz="882" dirty="0">
                <a:latin typeface="Calibri"/>
                <a:cs typeface="Calibri"/>
              </a:rPr>
              <a:t>t</a:t>
            </a:r>
            <a:r>
              <a:rPr sz="882" spc="4" dirty="0">
                <a:latin typeface="Calibri"/>
                <a:cs typeface="Calibri"/>
              </a:rPr>
              <a:t>o</a:t>
            </a:r>
            <a:r>
              <a:rPr sz="882" dirty="0">
                <a:latin typeface="Calibri"/>
                <a:cs typeface="Calibri"/>
              </a:rPr>
              <a:t>cols</a:t>
            </a:r>
            <a:r>
              <a:rPr sz="882" spc="-29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F</a:t>
            </a:r>
            <a:r>
              <a:rPr sz="882" spc="4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ll</a:t>
            </a:r>
            <a:r>
              <a:rPr sz="882" spc="-11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2020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069A4D-4449-4336-B663-63523A14B0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0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5">
            <a:extLst>
              <a:ext uri="{FF2B5EF4-FFF2-40B4-BE49-F238E27FC236}">
                <a16:creationId xmlns:a16="http://schemas.microsoft.com/office/drawing/2014/main" id="{1B08BF84-E205-4A3C-A6D8-13B8104ADB6B}"/>
              </a:ext>
            </a:extLst>
          </p:cNvPr>
          <p:cNvSpPr/>
          <p:nvPr/>
        </p:nvSpPr>
        <p:spPr>
          <a:xfrm>
            <a:off x="499621" y="1248917"/>
            <a:ext cx="10595728" cy="4833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pPr algn="ctr"/>
            <a:endParaRPr dirty="0"/>
          </a:p>
        </p:txBody>
      </p:sp>
      <p:sp>
        <p:nvSpPr>
          <p:cNvPr id="3" name="object 4">
            <a:extLst>
              <a:ext uri="{FF2B5EF4-FFF2-40B4-BE49-F238E27FC236}">
                <a16:creationId xmlns:a16="http://schemas.microsoft.com/office/drawing/2014/main" id="{0E17F235-D161-42EA-AF39-3F2306384D2D}"/>
              </a:ext>
            </a:extLst>
          </p:cNvPr>
          <p:cNvSpPr txBox="1"/>
          <p:nvPr/>
        </p:nvSpPr>
        <p:spPr>
          <a:xfrm>
            <a:off x="2073898" y="249353"/>
            <a:ext cx="4803354" cy="5940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438"/>
              </a:lnSpc>
              <a:spcBef>
                <a:spcPts val="71"/>
              </a:spcBef>
            </a:pPr>
            <a:r>
              <a:rPr sz="1853" spc="-4" baseline="3376" dirty="0">
                <a:latin typeface="Arial Black"/>
                <a:cs typeface="Arial Black"/>
              </a:rPr>
              <a:t>E</a:t>
            </a:r>
            <a:r>
              <a:rPr sz="1853" baseline="3376" dirty="0">
                <a:latin typeface="Arial Black"/>
                <a:cs typeface="Arial Black"/>
              </a:rPr>
              <a:t>A</a:t>
            </a:r>
            <a:r>
              <a:rPr sz="1853" spc="-4" baseline="3376" dirty="0">
                <a:latin typeface="Arial Black"/>
                <a:cs typeface="Arial Black"/>
              </a:rPr>
              <a:t>STE</a:t>
            </a:r>
            <a:r>
              <a:rPr sz="1853" baseline="3376" dirty="0">
                <a:latin typeface="Arial Black"/>
                <a:cs typeface="Arial Black"/>
              </a:rPr>
              <a:t>RN </a:t>
            </a:r>
            <a:r>
              <a:rPr sz="1853" spc="-4" baseline="3376" dirty="0">
                <a:latin typeface="Arial Black"/>
                <a:cs typeface="Arial Black"/>
              </a:rPr>
              <a:t>NE</a:t>
            </a:r>
            <a:r>
              <a:rPr sz="1853" baseline="3376" dirty="0">
                <a:latin typeface="Arial Black"/>
                <a:cs typeface="Arial Black"/>
              </a:rPr>
              <a:t>W</a:t>
            </a:r>
            <a:r>
              <a:rPr sz="1853" spc="12" baseline="3376" dirty="0">
                <a:latin typeface="Arial Black"/>
                <a:cs typeface="Arial Black"/>
              </a:rPr>
              <a:t> </a:t>
            </a:r>
            <a:r>
              <a:rPr sz="1853" spc="-74" baseline="3376" dirty="0">
                <a:latin typeface="Arial Black"/>
                <a:cs typeface="Arial Black"/>
              </a:rPr>
              <a:t>Y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RK </a:t>
            </a:r>
            <a:r>
              <a:rPr sz="1853" spc="-74" baseline="3376" dirty="0">
                <a:latin typeface="Arial Black"/>
                <a:cs typeface="Arial Black"/>
              </a:rPr>
              <a:t>Y</a:t>
            </a:r>
            <a:r>
              <a:rPr sz="1853" spc="-4" baseline="3376" dirty="0">
                <a:latin typeface="Arial Black"/>
                <a:cs typeface="Arial Black"/>
              </a:rPr>
              <a:t>OUT</a:t>
            </a:r>
            <a:r>
              <a:rPr sz="1853" baseline="3376" dirty="0">
                <a:latin typeface="Arial Black"/>
                <a:cs typeface="Arial Black"/>
              </a:rPr>
              <a:t>H </a:t>
            </a:r>
            <a:r>
              <a:rPr sz="1853" spc="4" baseline="3376" dirty="0">
                <a:latin typeface="Arial Black"/>
                <a:cs typeface="Arial Black"/>
              </a:rPr>
              <a:t>S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CC</a:t>
            </a:r>
            <a:r>
              <a:rPr sz="1853" spc="-4" baseline="3376" dirty="0">
                <a:latin typeface="Arial Black"/>
                <a:cs typeface="Arial Black"/>
              </a:rPr>
              <a:t>E</a:t>
            </a:r>
            <a:r>
              <a:rPr sz="1853" baseline="3376" dirty="0">
                <a:latin typeface="Arial Black"/>
                <a:cs typeface="Arial Black"/>
              </a:rPr>
              <a:t>R A</a:t>
            </a:r>
            <a:r>
              <a:rPr sz="1853" spc="-4" baseline="3376" dirty="0">
                <a:latin typeface="Arial Black"/>
                <a:cs typeface="Arial Black"/>
              </a:rPr>
              <a:t>SSO</a:t>
            </a:r>
            <a:r>
              <a:rPr sz="1853" baseline="3376" dirty="0">
                <a:latin typeface="Arial Black"/>
                <a:cs typeface="Arial Black"/>
              </a:rPr>
              <a:t>C</a:t>
            </a:r>
            <a:r>
              <a:rPr sz="1853" spc="-4" baseline="3376" dirty="0">
                <a:latin typeface="Arial Black"/>
                <a:cs typeface="Arial Black"/>
              </a:rPr>
              <a:t>I</a:t>
            </a:r>
            <a:r>
              <a:rPr sz="1853" spc="-83" baseline="3376" dirty="0">
                <a:latin typeface="Arial Black"/>
                <a:cs typeface="Arial Black"/>
              </a:rPr>
              <a:t>A</a:t>
            </a:r>
            <a:r>
              <a:rPr sz="1853" spc="-4" baseline="3376" dirty="0">
                <a:latin typeface="Arial Black"/>
                <a:cs typeface="Arial Black"/>
              </a:rPr>
              <a:t>T</a:t>
            </a:r>
            <a:r>
              <a:rPr sz="1853" spc="4" baseline="3376" dirty="0">
                <a:latin typeface="Arial Black"/>
                <a:cs typeface="Arial Black"/>
              </a:rPr>
              <a:t>I</a:t>
            </a:r>
            <a:r>
              <a:rPr sz="1853" spc="-4" baseline="3376" dirty="0">
                <a:latin typeface="Arial Black"/>
                <a:cs typeface="Arial Black"/>
              </a:rPr>
              <a:t>O</a:t>
            </a:r>
            <a:r>
              <a:rPr sz="1853" baseline="3376" dirty="0">
                <a:latin typeface="Arial Black"/>
                <a:cs typeface="Arial Black"/>
              </a:rPr>
              <a:t>N</a:t>
            </a:r>
            <a:endParaRPr sz="1235" dirty="0">
              <a:latin typeface="Arial Black"/>
              <a:cs typeface="Arial Black"/>
            </a:endParaRPr>
          </a:p>
          <a:p>
            <a:pPr marL="11206" marR="23601">
              <a:lnSpc>
                <a:spcPts val="1716"/>
              </a:lnSpc>
              <a:spcBef>
                <a:spcPts val="13"/>
              </a:spcBef>
            </a:pPr>
            <a:r>
              <a:rPr sz="1235" dirty="0">
                <a:latin typeface="Arial Black"/>
                <a:cs typeface="Arial Black"/>
              </a:rPr>
              <a:t>and </a:t>
            </a:r>
            <a:r>
              <a:rPr sz="1235" spc="4" dirty="0">
                <a:latin typeface="Arial Black"/>
                <a:cs typeface="Arial Black"/>
              </a:rPr>
              <a:t>I</a:t>
            </a:r>
            <a:r>
              <a:rPr sz="1235" dirty="0">
                <a:latin typeface="Arial Black"/>
                <a:cs typeface="Arial Black"/>
              </a:rPr>
              <a:t>ts </a:t>
            </a:r>
            <a:r>
              <a:rPr sz="1235" spc="-26" dirty="0">
                <a:latin typeface="Arial Black"/>
                <a:cs typeface="Arial Black"/>
              </a:rPr>
              <a:t>P</a:t>
            </a:r>
            <a:r>
              <a:rPr sz="1235" spc="-12" dirty="0">
                <a:latin typeface="Arial Black"/>
                <a:cs typeface="Arial Black"/>
              </a:rPr>
              <a:t>a</a:t>
            </a:r>
            <a:r>
              <a:rPr sz="1235" spc="61" dirty="0">
                <a:latin typeface="Arial Black"/>
                <a:cs typeface="Arial Black"/>
              </a:rPr>
              <a:t>r</a:t>
            </a:r>
            <a:r>
              <a:rPr sz="1235" dirty="0">
                <a:latin typeface="Arial Black"/>
                <a:cs typeface="Arial Black"/>
              </a:rPr>
              <a:t>tici</a:t>
            </a:r>
            <a:r>
              <a:rPr sz="1235" spc="-8" dirty="0">
                <a:latin typeface="Arial Black"/>
                <a:cs typeface="Arial Black"/>
              </a:rPr>
              <a:t>p</a:t>
            </a:r>
            <a:r>
              <a:rPr sz="1235" spc="-22" dirty="0">
                <a:latin typeface="Arial Black"/>
                <a:cs typeface="Arial Black"/>
              </a:rPr>
              <a:t>a</a:t>
            </a:r>
            <a:r>
              <a:rPr sz="1235" dirty="0">
                <a:latin typeface="Arial Black"/>
                <a:cs typeface="Arial Black"/>
              </a:rPr>
              <a:t>ting L</a:t>
            </a:r>
            <a:r>
              <a:rPr sz="1235" spc="-12" dirty="0">
                <a:latin typeface="Arial Black"/>
                <a:cs typeface="Arial Black"/>
              </a:rPr>
              <a:t>e</a:t>
            </a:r>
            <a:r>
              <a:rPr sz="1235" spc="17" dirty="0">
                <a:latin typeface="Arial Black"/>
                <a:cs typeface="Arial Black"/>
              </a:rPr>
              <a:t>a</a:t>
            </a:r>
            <a:r>
              <a:rPr sz="1235" dirty="0">
                <a:latin typeface="Arial Black"/>
                <a:cs typeface="Arial Black"/>
              </a:rPr>
              <a:t>gues</a:t>
            </a:r>
          </a:p>
        </p:txBody>
      </p:sp>
      <p:sp>
        <p:nvSpPr>
          <p:cNvPr id="4" name="object 3">
            <a:extLst>
              <a:ext uri="{FF2B5EF4-FFF2-40B4-BE49-F238E27FC236}">
                <a16:creationId xmlns:a16="http://schemas.microsoft.com/office/drawing/2014/main" id="{CF3E66A1-8CE7-43C3-AC84-764C982D706F}"/>
              </a:ext>
            </a:extLst>
          </p:cNvPr>
          <p:cNvSpPr txBox="1"/>
          <p:nvPr/>
        </p:nvSpPr>
        <p:spPr>
          <a:xfrm>
            <a:off x="2292724" y="901650"/>
            <a:ext cx="3080336" cy="47466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1416"/>
              </a:lnSpc>
              <a:spcBef>
                <a:spcPts val="71"/>
              </a:spcBef>
            </a:pP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ETU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R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N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G </a:t>
            </a:r>
            <a:r>
              <a:rPr sz="1853" spc="-48" baseline="3376" dirty="0">
                <a:solidFill>
                  <a:srgbClr val="C00000"/>
                </a:solidFill>
                <a:latin typeface="Arial Black"/>
                <a:cs typeface="Arial Black"/>
              </a:rPr>
              <a:t>T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O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TH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E F</a:t>
            </a:r>
            <a:r>
              <a:rPr sz="1853" spc="4" baseline="3376" dirty="0">
                <a:solidFill>
                  <a:srgbClr val="C00000"/>
                </a:solidFill>
                <a:latin typeface="Arial Black"/>
                <a:cs typeface="Arial Black"/>
              </a:rPr>
              <a:t>I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LD</a:t>
            </a:r>
            <a:r>
              <a:rPr sz="1853" spc="8" baseline="3376" dirty="0">
                <a:solidFill>
                  <a:srgbClr val="C00000"/>
                </a:solidFill>
                <a:latin typeface="Arial Black"/>
                <a:cs typeface="Arial Black"/>
              </a:rPr>
              <a:t> 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S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A</a:t>
            </a:r>
            <a:r>
              <a:rPr sz="1853" spc="-12" baseline="3376" dirty="0">
                <a:solidFill>
                  <a:srgbClr val="C00000"/>
                </a:solidFill>
                <a:latin typeface="Arial Black"/>
                <a:cs typeface="Arial Black"/>
              </a:rPr>
              <a:t>F</a:t>
            </a:r>
            <a:r>
              <a:rPr sz="1853" spc="-4" baseline="3376" dirty="0">
                <a:solidFill>
                  <a:srgbClr val="C00000"/>
                </a:solidFill>
                <a:latin typeface="Arial Black"/>
                <a:cs typeface="Arial Black"/>
              </a:rPr>
              <a:t>E</a:t>
            </a:r>
            <a:r>
              <a:rPr sz="1853" spc="-96" baseline="3376" dirty="0">
                <a:solidFill>
                  <a:srgbClr val="C00000"/>
                </a:solidFill>
                <a:latin typeface="Arial Black"/>
                <a:cs typeface="Arial Black"/>
              </a:rPr>
              <a:t>L</a:t>
            </a:r>
            <a:r>
              <a:rPr sz="1853" baseline="3376" dirty="0">
                <a:solidFill>
                  <a:srgbClr val="C00000"/>
                </a:solidFill>
                <a:latin typeface="Arial Black"/>
                <a:cs typeface="Arial Black"/>
              </a:rPr>
              <a:t>Y</a:t>
            </a:r>
            <a:endParaRPr sz="1235" dirty="0">
              <a:latin typeface="Arial Black"/>
              <a:cs typeface="Arial Black"/>
            </a:endParaRPr>
          </a:p>
        </p:txBody>
      </p:sp>
      <p:sp>
        <p:nvSpPr>
          <p:cNvPr id="5" name="object 7">
            <a:extLst>
              <a:ext uri="{FF2B5EF4-FFF2-40B4-BE49-F238E27FC236}">
                <a16:creationId xmlns:a16="http://schemas.microsoft.com/office/drawing/2014/main" id="{A15923CC-D85D-4032-8E25-EAE99BA084E0}"/>
              </a:ext>
            </a:extLst>
          </p:cNvPr>
          <p:cNvSpPr/>
          <p:nvPr/>
        </p:nvSpPr>
        <p:spPr>
          <a:xfrm>
            <a:off x="9767948" y="249352"/>
            <a:ext cx="1647265" cy="9412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588"/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FA34009E-43F8-4CC4-84E5-EF2746EA90D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sp>
        <p:nvSpPr>
          <p:cNvPr id="8" name="object 2">
            <a:extLst>
              <a:ext uri="{FF2B5EF4-FFF2-40B4-BE49-F238E27FC236}">
                <a16:creationId xmlns:a16="http://schemas.microsoft.com/office/drawing/2014/main" id="{3ED22B45-EF21-4148-9B21-9A7C6DC343C0}"/>
              </a:ext>
            </a:extLst>
          </p:cNvPr>
          <p:cNvSpPr txBox="1"/>
          <p:nvPr/>
        </p:nvSpPr>
        <p:spPr>
          <a:xfrm>
            <a:off x="7906646" y="6194007"/>
            <a:ext cx="2008765" cy="27118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1206">
              <a:lnSpc>
                <a:spcPts val="984"/>
              </a:lnSpc>
              <a:spcBef>
                <a:spcPts val="49"/>
              </a:spcBef>
            </a:pPr>
            <a:r>
              <a:rPr sz="1324" spc="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a</a:t>
            </a:r>
            <a:r>
              <a:rPr sz="1324" spc="8" baseline="2730" dirty="0">
                <a:latin typeface="Calibri"/>
                <a:cs typeface="Calibri"/>
              </a:rPr>
              <a:t>s</a:t>
            </a:r>
            <a:r>
              <a:rPr sz="1324" baseline="2730" dirty="0">
                <a:latin typeface="Calibri"/>
                <a:cs typeface="Calibri"/>
              </a:rPr>
              <a:t>tern</a:t>
            </a:r>
            <a:r>
              <a:rPr sz="1324" spc="-22" baseline="2730" dirty="0">
                <a:latin typeface="Calibri"/>
                <a:cs typeface="Calibri"/>
              </a:rPr>
              <a:t> </a:t>
            </a:r>
            <a:r>
              <a:rPr sz="1324" spc="4" baseline="2730" dirty="0">
                <a:latin typeface="Calibri"/>
                <a:cs typeface="Calibri"/>
              </a:rPr>
              <a:t>N</a:t>
            </a:r>
            <a:r>
              <a:rPr sz="1324" spc="-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w</a:t>
            </a:r>
            <a:r>
              <a:rPr sz="1324" spc="-20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York</a:t>
            </a:r>
            <a:r>
              <a:rPr sz="1324" spc="-7" baseline="2730" dirty="0">
                <a:latin typeface="Calibri"/>
                <a:cs typeface="Calibri"/>
              </a:rPr>
              <a:t> </a:t>
            </a:r>
            <a:r>
              <a:rPr sz="1324" spc="-4" baseline="2730" dirty="0">
                <a:latin typeface="Calibri"/>
                <a:cs typeface="Calibri"/>
              </a:rPr>
              <a:t>Y</a:t>
            </a:r>
            <a:r>
              <a:rPr sz="1324" baseline="2730" dirty="0">
                <a:latin typeface="Calibri"/>
                <a:cs typeface="Calibri"/>
              </a:rPr>
              <a:t>o</a:t>
            </a:r>
            <a:r>
              <a:rPr sz="1324" spc="4" baseline="2730" dirty="0">
                <a:latin typeface="Calibri"/>
                <a:cs typeface="Calibri"/>
              </a:rPr>
              <a:t>u</a:t>
            </a:r>
            <a:r>
              <a:rPr sz="1324" baseline="2730" dirty="0">
                <a:latin typeface="Calibri"/>
                <a:cs typeface="Calibri"/>
              </a:rPr>
              <a:t>th</a:t>
            </a:r>
            <a:r>
              <a:rPr sz="1324" spc="-16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S</a:t>
            </a:r>
            <a:r>
              <a:rPr sz="1324" spc="4" baseline="2730" dirty="0">
                <a:latin typeface="Calibri"/>
                <a:cs typeface="Calibri"/>
              </a:rPr>
              <a:t>o</a:t>
            </a:r>
            <a:r>
              <a:rPr sz="1324" baseline="2730" dirty="0">
                <a:latin typeface="Calibri"/>
                <a:cs typeface="Calibri"/>
              </a:rPr>
              <a:t>c</a:t>
            </a:r>
            <a:r>
              <a:rPr sz="1324" spc="8" baseline="2730" dirty="0">
                <a:latin typeface="Calibri"/>
                <a:cs typeface="Calibri"/>
              </a:rPr>
              <a:t>c</a:t>
            </a:r>
            <a:r>
              <a:rPr sz="1324" spc="-4" baseline="2730" dirty="0">
                <a:latin typeface="Calibri"/>
                <a:cs typeface="Calibri"/>
              </a:rPr>
              <a:t>e</a:t>
            </a:r>
            <a:r>
              <a:rPr sz="1324" baseline="2730" dirty="0">
                <a:latin typeface="Calibri"/>
                <a:cs typeface="Calibri"/>
              </a:rPr>
              <a:t>r</a:t>
            </a:r>
            <a:r>
              <a:rPr sz="1324" spc="-23" baseline="2730" dirty="0">
                <a:latin typeface="Calibri"/>
                <a:cs typeface="Calibri"/>
              </a:rPr>
              <a:t> </a:t>
            </a:r>
            <a:r>
              <a:rPr sz="1324" baseline="2730" dirty="0">
                <a:latin typeface="Calibri"/>
                <a:cs typeface="Calibri"/>
              </a:rPr>
              <a:t>A</a:t>
            </a:r>
            <a:r>
              <a:rPr sz="1324" spc="4" baseline="2730" dirty="0">
                <a:latin typeface="Calibri"/>
                <a:cs typeface="Calibri"/>
              </a:rPr>
              <a:t>ss</a:t>
            </a:r>
            <a:r>
              <a:rPr sz="1324" baseline="2730" dirty="0">
                <a:latin typeface="Calibri"/>
                <a:cs typeface="Calibri"/>
              </a:rPr>
              <a:t>ociati</a:t>
            </a:r>
            <a:r>
              <a:rPr sz="1324" spc="4" baseline="2730" dirty="0">
                <a:latin typeface="Calibri"/>
                <a:cs typeface="Calibri"/>
              </a:rPr>
              <a:t>o</a:t>
            </a:r>
            <a:r>
              <a:rPr sz="1324" baseline="2730" dirty="0">
                <a:latin typeface="Calibri"/>
                <a:cs typeface="Calibri"/>
              </a:rPr>
              <a:t>n</a:t>
            </a:r>
            <a:endParaRPr sz="882" dirty="0">
              <a:latin typeface="Calibri"/>
              <a:cs typeface="Calibri"/>
            </a:endParaRPr>
          </a:p>
          <a:p>
            <a:pPr marL="625769" marR="201">
              <a:lnSpc>
                <a:spcPct val="101725"/>
              </a:lnSpc>
            </a:pPr>
            <a:r>
              <a:rPr sz="882" spc="-4" dirty="0">
                <a:latin typeface="Calibri"/>
                <a:cs typeface="Calibri"/>
              </a:rPr>
              <a:t>G</a:t>
            </a:r>
            <a:r>
              <a:rPr sz="882" dirty="0">
                <a:latin typeface="Calibri"/>
                <a:cs typeface="Calibri"/>
              </a:rPr>
              <a:t>a</a:t>
            </a:r>
            <a:r>
              <a:rPr sz="882" spc="8" dirty="0">
                <a:latin typeface="Calibri"/>
                <a:cs typeface="Calibri"/>
              </a:rPr>
              <a:t>m</a:t>
            </a:r>
            <a:r>
              <a:rPr sz="882" dirty="0">
                <a:latin typeface="Calibri"/>
                <a:cs typeface="Calibri"/>
              </a:rPr>
              <a:t>e</a:t>
            </a:r>
            <a:r>
              <a:rPr sz="882" spc="-26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D</a:t>
            </a:r>
            <a:r>
              <a:rPr sz="882" spc="4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y</a:t>
            </a:r>
            <a:r>
              <a:rPr sz="882" spc="-9" dirty="0">
                <a:latin typeface="Calibri"/>
                <a:cs typeface="Calibri"/>
              </a:rPr>
              <a:t> </a:t>
            </a:r>
            <a:r>
              <a:rPr sz="882" spc="4" dirty="0">
                <a:latin typeface="Calibri"/>
                <a:cs typeface="Calibri"/>
              </a:rPr>
              <a:t>P</a:t>
            </a:r>
            <a:r>
              <a:rPr sz="882" dirty="0">
                <a:latin typeface="Calibri"/>
                <a:cs typeface="Calibri"/>
              </a:rPr>
              <a:t>r</a:t>
            </a:r>
            <a:r>
              <a:rPr sz="882" spc="4" dirty="0">
                <a:latin typeface="Calibri"/>
                <a:cs typeface="Calibri"/>
              </a:rPr>
              <a:t>o</a:t>
            </a:r>
            <a:r>
              <a:rPr sz="882" dirty="0">
                <a:latin typeface="Calibri"/>
                <a:cs typeface="Calibri"/>
              </a:rPr>
              <a:t>t</a:t>
            </a:r>
            <a:r>
              <a:rPr sz="882" spc="4" dirty="0">
                <a:latin typeface="Calibri"/>
                <a:cs typeface="Calibri"/>
              </a:rPr>
              <a:t>o</a:t>
            </a:r>
            <a:r>
              <a:rPr sz="882" dirty="0">
                <a:latin typeface="Calibri"/>
                <a:cs typeface="Calibri"/>
              </a:rPr>
              <a:t>cols</a:t>
            </a:r>
            <a:r>
              <a:rPr sz="882" spc="-29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F</a:t>
            </a:r>
            <a:r>
              <a:rPr sz="882" spc="4" dirty="0">
                <a:latin typeface="Calibri"/>
                <a:cs typeface="Calibri"/>
              </a:rPr>
              <a:t>a</a:t>
            </a:r>
            <a:r>
              <a:rPr sz="882" dirty="0">
                <a:latin typeface="Calibri"/>
                <a:cs typeface="Calibri"/>
              </a:rPr>
              <a:t>ll</a:t>
            </a:r>
            <a:r>
              <a:rPr sz="882" spc="-11" dirty="0">
                <a:latin typeface="Calibri"/>
                <a:cs typeface="Calibri"/>
              </a:rPr>
              <a:t> </a:t>
            </a:r>
            <a:r>
              <a:rPr sz="882" dirty="0">
                <a:latin typeface="Calibri"/>
                <a:cs typeface="Calibri"/>
              </a:rPr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26645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2"/>
            <a:ext cx="9803877" cy="81070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>
                <a:latin typeface="Action NBA  Bold" pitchFamily="50" charset="0"/>
              </a:rPr>
              <a:t>POST EVENT GUIDELINES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1272618"/>
            <a:ext cx="9803876" cy="5486401"/>
          </a:xfrm>
        </p:spPr>
        <p:txBody>
          <a:bodyPr>
            <a:normAutofit fontScale="4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PROHIBIT CONGREGATION OF GROUPS POST EVENT. ENCOURAGE  RAPID DEPARTURE FROM THE AREA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ENSURE  ALL PPE AND OTHER GARBAGE ARE PICKED UP AND  DISPOSED OF. PPE SHOULD BE DISPOSED OF IN AN OFF SITE DISPOSAL AREA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IN THE EVENT OF  ANY PARTICIPANT  TESTING POSITIVE FOR COVID-19 AFTER THE EVENT/ OR  HAS HAD POSSIBLE EXPOSURE TO COVID-19: 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latin typeface="Action NBA  Bold" pitchFamily="50" charset="0"/>
              </a:rPr>
              <a:t>IN THE EVENT OF POSSIBLE EXPOSURE: COACH MUST NOTIFY  THE DIRECTOR WHO WILL NOTIFY THE LEAGUE. PLAYER OR COACH SHOULD ISOLATE FOR 10 DAYS ANS SELF MONITOR.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latin typeface="Action NBA  Bold" pitchFamily="50" charset="0"/>
              </a:rPr>
              <a:t>COACH MUST NOTIFY THE CLUB DIRECTOR THAT A PERSON HAS CONTRACTED THE VIRUS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latin typeface="Action NBA  Bold" pitchFamily="50" charset="0"/>
              </a:rPr>
              <a:t>CLUB DIRECTORS MUST NOTIFY THE LEAGUE IMMEDIATE SO OPPONENTS AND OTHER TRACING MAY BEGIN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latin typeface="Action NBA  Bold" pitchFamily="50" charset="0"/>
              </a:rPr>
              <a:t>ALL PARTIES MAY NEED TO COOPERATE WITH LEAGUE AND LOCAL HEALTH OFFICIALS IN THE CONTACT TRACING PROCESS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latin typeface="Action NBA  Bold" pitchFamily="50" charset="0"/>
              </a:rPr>
              <a:t>PARTICPANT TESTING POSITIVE  MAY ONLY RETURN WITH  PROOF OF MEDICAL CLEARANCE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3200" dirty="0">
                <a:latin typeface="Action NBA  Bold" pitchFamily="50" charset="0"/>
              </a:rPr>
              <a:t>IF TWO OR MORE PLAYERS  OR COACH  BECOME POSITIVE FOR COVID-19  , TEAM ACTIVITIES ARE SUSPENDED FOR A MINIMUM OF 2WEEKS AND CONTACT TRACING PROCESS WILL BE ENACTED</a:t>
            </a:r>
          </a:p>
          <a:p>
            <a:pPr marL="514350" indent="-514350" algn="just">
              <a:buFont typeface="+mj-lt"/>
              <a:buAutoNum type="arabicPeriod"/>
            </a:pPr>
            <a:endParaRPr lang="en-US" sz="3200" dirty="0">
              <a:latin typeface="Action NBA  Bold" pitchFamily="50" charset="0"/>
            </a:endParaRPr>
          </a:p>
          <a:p>
            <a:pPr marL="0" indent="0" algn="ctr">
              <a:buNone/>
            </a:pPr>
            <a:r>
              <a:rPr lang="en-US" sz="2400" i="1" dirty="0">
                <a:latin typeface="Action NBA  Bold" pitchFamily="50" charset="0"/>
              </a:rPr>
              <a:t>NOTE THAT THESE REQUIREMENTS MAY CHANGE AS CDC AND LOCAL HEALTH AND SAFETY GUIDELINES CHANGE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3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CCA5F87-1D1E-45CB-8D83-FC7EEFAD99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E3A29C-79AF-4E85-89F0-201AF2305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1" t="12402" r="-1" b="15675"/>
          <a:stretch/>
        </p:blipFill>
        <p:spPr>
          <a:xfrm>
            <a:off x="20" y="10"/>
            <a:ext cx="8668492" cy="685799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CCFC2C6-6238-4A2F-93DE-2ADF74AF63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711652" y="0"/>
            <a:ext cx="8480347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BC3956-0FF2-4001-AFB4-E47BF62BD0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48600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/>
              <a:t>SIYSL COVID-19 Safety Guidelines for 2020-2021 Seasons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710711-02EA-41FD-BA54-EC9F1FB1A6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48600" y="4872922"/>
            <a:ext cx="4023360" cy="1490171"/>
          </a:xfrm>
        </p:spPr>
        <p:txBody>
          <a:bodyPr>
            <a:noAutofit/>
          </a:bodyPr>
          <a:lstStyle/>
          <a:p>
            <a:pPr algn="l"/>
            <a:r>
              <a:rPr lang="en-US" sz="1400" b="1" dirty="0"/>
              <a:t>BILL SMITH PRESIDENT    ROB LIBERTELLI VP, ANTHONY PISCIOTTANO VP. RICH NELLIS VP, MIKE SEGRETTO VPMAUREEN MOTLEY SECRETARY, FRED CIPRIANI TREASURER</a:t>
            </a:r>
          </a:p>
          <a:p>
            <a:pPr algn="l"/>
            <a:r>
              <a:rPr lang="en-US" sz="1400" b="1" dirty="0"/>
              <a:t>LIZ MORANO DEVELOPMENT OFFICER , TONI MOLLOY OFFICE ADMINISTRATOR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1578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Autofit/>
          </a:bodyPr>
          <a:lstStyle/>
          <a:p>
            <a:pPr algn="ctr"/>
            <a:r>
              <a:rPr lang="en-US" sz="2400" dirty="0">
                <a:latin typeface="Action NBA  Bold" pitchFamily="50" charset="0"/>
              </a:rPr>
              <a:t>PRIOR TO ANY PRACTICE OR COMPETITION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TEAMS SHOULD COLLECT A PLAYER HEALTH QUESTIONNAIRE PRIOR TO ALL PRACTICES AND COMPETITIONS.  THE LEAGUE OFFICIALS MAY ASK TEAMS TO PROVIDE EVIDENCE THAT ALL PLAYERS  HAVE ATTESTED TO BEING IN GOOD HEALTH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TEAMS MUST ENSURE ALCOHOL BASED  HAND SANITIZERS ARE AVAILABLE  FOR THE TEAM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PROHIBIT ANYONE WITH COVID-19 SYMPTOMS FROM ENTERING THE SPACE . ANYONE WITH SYMPTOMS MUST BE SENT HOME OR TO A HEALTH CARE PROVIDER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HAVE EMERGENCY CONTACTS FOR PLAYERS ON HAND AND DESIGNATE AN ISOLATION AREA FOR ANYONE WHO MAY START EXPERIENCING SYMPTOMS DURING THE EVENT.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48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/>
          </a:bodyPr>
          <a:lstStyle/>
          <a:p>
            <a:pPr algn="ctr"/>
            <a:r>
              <a:rPr lang="en-US" sz="2400" dirty="0">
                <a:latin typeface="Action NBA  Bold" pitchFamily="50" charset="0"/>
              </a:rPr>
              <a:t>PRIOR TO ANY PRACTICE OR COMPETITION</a:t>
            </a:r>
            <a:br>
              <a:rPr lang="en-US" sz="2400" dirty="0">
                <a:latin typeface="Action NBA  Bold" pitchFamily="50" charset="0"/>
              </a:rPr>
            </a:br>
            <a:r>
              <a:rPr lang="en-US" sz="2400" dirty="0">
                <a:latin typeface="Action NBA  Bold" pitchFamily="50" charset="0"/>
              </a:rPr>
              <a:t>PARENT /SPECTATOR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Ensure child is healthy and check your child’s temperature daily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All attending match should take temperatures prior to and stay home if 100 degrees or higher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Wear mask to and from and during a match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No more than 2 spectators per player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Always maintain minimum of 6 feet of physical distance from other family’s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Do not assist coach with equipment before or after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Be sure your child always has sanitizer with them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Avoid going to the opposing team’s side of the field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 spectators may not sent up tents or canopies at the facility</a:t>
            </a:r>
          </a:p>
          <a:p>
            <a:endParaRPr lang="en-US" dirty="0"/>
          </a:p>
          <a:p>
            <a:pPr algn="just">
              <a:buFont typeface="Wingdings" panose="05000000000000000000" pitchFamily="2" charset="2"/>
              <a:buChar char="q"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7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Action NBA  Bold" pitchFamily="50" charset="0"/>
              </a:rPr>
              <a:t>PRIOR TO ANY PRACTICE OR COMPETITION</a:t>
            </a:r>
            <a:br>
              <a:rPr lang="en-US" sz="3200" dirty="0">
                <a:latin typeface="Action NBA  Bold" pitchFamily="50" charset="0"/>
              </a:rPr>
            </a:br>
            <a:r>
              <a:rPr lang="en-US" sz="3200" dirty="0">
                <a:latin typeface="Action NBA  Bold" pitchFamily="50" charset="0"/>
              </a:rPr>
              <a:t>COACH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1820702"/>
            <a:ext cx="9803876" cy="4445965"/>
          </a:xfrm>
        </p:spPr>
        <p:txBody>
          <a:bodyPr>
            <a:normAutofit fontScale="6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4100" cap="all" dirty="0">
                <a:latin typeface="Action NBA  Bold" pitchFamily="50" charset="0"/>
              </a:rPr>
              <a:t>COLLECT HEALTH QUESTIONNAIRE OR VERIFY ELECTRONIC SUBMISSION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100" cap="all" dirty="0">
                <a:latin typeface="Action NBA  Bold" pitchFamily="50" charset="0"/>
              </a:rPr>
              <a:t>Ensure all players have their individual equipment (ball, water bottles, bag, etc.)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100" cap="all" dirty="0">
                <a:latin typeface="Action NBA  Bold" pitchFamily="50" charset="0"/>
              </a:rPr>
              <a:t> The use of scrimmage vests or </a:t>
            </a:r>
            <a:r>
              <a:rPr lang="en-US" sz="4100" cap="all" dirty="0" err="1">
                <a:latin typeface="Action NBA  Bold" pitchFamily="50" charset="0"/>
              </a:rPr>
              <a:t>pinnies</a:t>
            </a:r>
            <a:r>
              <a:rPr lang="en-US" sz="4100" cap="all" dirty="0">
                <a:latin typeface="Action NBA  Bold" pitchFamily="50" charset="0"/>
              </a:rPr>
              <a:t> is not recommended at this time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100" cap="all" dirty="0">
                <a:latin typeface="Action NBA  Bold" pitchFamily="50" charset="0"/>
              </a:rPr>
              <a:t>Coach is the only person to handle all practice equipment. (cones, disk etc.)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Action NBA  Bold" pitchFamily="50" charset="0"/>
              </a:rPr>
              <a:t>ENSURE ALCOHOL BASED  HAND SANITIZERS ARE AVAILABLE  FOR THE TEAM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4400" dirty="0">
                <a:latin typeface="Action NBA  Bold" pitchFamily="50" charset="0"/>
              </a:rPr>
              <a:t>ENSURE THAT PLAYERS OR PARENTS  WHO ARE SYMPTOMATIC IS NOT ALLOWED INTO THE AREA</a:t>
            </a:r>
          </a:p>
          <a:p>
            <a:pPr marL="0" indent="0">
              <a:buNone/>
            </a:pPr>
            <a:endParaRPr lang="en-US" sz="4100" cap="all" dirty="0">
              <a:latin typeface="Action NBA  Bold" pitchFamily="50" charset="0"/>
            </a:endParaRPr>
          </a:p>
          <a:p>
            <a:pPr marL="0" indent="0" algn="just">
              <a:buNone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54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Action NBA  Bold" pitchFamily="50" charset="0"/>
              </a:rPr>
              <a:t>ON PRACTICE AND COMPETITION DAYS</a:t>
            </a:r>
            <a:br>
              <a:rPr lang="en-US" sz="3600" dirty="0">
                <a:latin typeface="Action NBA  Bold" pitchFamily="50" charset="0"/>
              </a:rPr>
            </a:br>
            <a:r>
              <a:rPr lang="en-US" sz="3600" dirty="0">
                <a:latin typeface="Action NBA  Bold" pitchFamily="50" charset="0"/>
              </a:rPr>
              <a:t>COACH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fontScale="77500" lnSpcReduction="2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MAINTAIN AN ATTENDANCE LOG ON ALL PRACTICE AND COMPETITION DAYS FOR POTENTIAL TRACING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TAKE SANITATION BREAKS DURING PRACTICES AND DURING HALF TIME OF COMPETITIONS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LIMIT THE SHARING /HANDLING OF EQUIPMENT WHERE POSSIBLE TO LIMIT THE PASSING OF CONTAGIONS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CLEAN AND DISINFECT EQUIPMENT AND ANY SHARED MATERIALS OR COMMON SPACES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LIMIT SPECTATORS TO 2 PER PARTICIPANT AND ENSURE SOCIAL DISTANCING  COMPLIANCE (6FT) UNLESS WITH MEMBERS  OF THEIR HOUSEHOLD OR CLOSE  SOCIAL CONTACTS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9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ction NBA  Bold" pitchFamily="50" charset="0"/>
              </a:rPr>
              <a:t>ON PRACTICE AND COMPETITION DAYS</a:t>
            </a:r>
            <a:br>
              <a:rPr lang="en-US" sz="3200" dirty="0">
                <a:latin typeface="Action NBA  Bold" pitchFamily="50" charset="0"/>
              </a:rPr>
            </a:br>
            <a:r>
              <a:rPr lang="en-US" sz="3200" dirty="0">
                <a:latin typeface="Action NBA  Bold" pitchFamily="50" charset="0"/>
              </a:rPr>
              <a:t>COACH CHECKLIST 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HELP ENSURE SPECTATORS MAINAIN SOCIAL DISTANCING AND THAT THE NUMBER OF SPECTATORS DO NOT EXCEED THE 2 PEOPLE PER PARTICIPANT LIMIT ESTABLISHED BY NYC PARKS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n-US" sz="3200" dirty="0">
                <a:latin typeface="Action NBA  Bold" pitchFamily="50" charset="0"/>
              </a:rPr>
              <a:t> USE THE LEAGUE’S SIGNAGE AND FIELD MARKINGS TO HELP ESTABLISH PROPER SPACING WHEREVER POSSIBLE</a:t>
            </a:r>
          </a:p>
          <a:p>
            <a:pPr marL="0" indent="0" algn="ctr">
              <a:buNone/>
            </a:pPr>
            <a:r>
              <a:rPr lang="en-US" sz="3200" dirty="0">
                <a:latin typeface="Action NBA  Bold" pitchFamily="50" charset="0"/>
              </a:rPr>
              <a:t>FOR ADDITIONAL REFERENCES PLEASE  SEE </a:t>
            </a:r>
            <a:r>
              <a:rPr lang="en-US" sz="3200" b="1" cap="all" dirty="0">
                <a:latin typeface="Action NBA  Bold" pitchFamily="50" charset="0"/>
              </a:rPr>
              <a:t>Physical Distancing (NYS DOH Interim Guidance for      Sports and Recreation pages 5-6) </a:t>
            </a:r>
          </a:p>
          <a:p>
            <a:endParaRPr lang="en-US" dirty="0"/>
          </a:p>
          <a:p>
            <a:pPr marL="0" indent="0" algn="just">
              <a:buNone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3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ction NBA  Bold" pitchFamily="50" charset="0"/>
              </a:rPr>
              <a:t>ON PRACTICE AND COMPETITION DAYS</a:t>
            </a:r>
            <a:br>
              <a:rPr lang="en-US" sz="3200" dirty="0">
                <a:latin typeface="Action NBA  Bold" pitchFamily="50" charset="0"/>
              </a:rPr>
            </a:br>
            <a:r>
              <a:rPr lang="en-US" sz="3200" dirty="0">
                <a:latin typeface="Action NBA  Bold" pitchFamily="50" charset="0"/>
              </a:rPr>
              <a:t>PLAYER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Take temperature daily before arriving at the field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Arrive to and leave field fully dressed (uniform, shoes, guards, etc.)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 Wear mask to and from the field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 Wear mask when on the bench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Maintain minimum of 6 feet of physical distance from all others when on bench (players, coaches, etc.)</a:t>
            </a:r>
          </a:p>
          <a:p>
            <a:endParaRPr lang="en-US" cap="all" dirty="0">
              <a:latin typeface="Action NBA  Bold" pitchFamily="50" charset="0"/>
            </a:endParaRPr>
          </a:p>
          <a:p>
            <a:pPr marL="0" indent="0" algn="just">
              <a:buNone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ction NBA  Bold" pitchFamily="50" charset="0"/>
              </a:rPr>
              <a:t>ON PRACTICE AND COMPETITION DAYS</a:t>
            </a:r>
            <a:br>
              <a:rPr lang="en-US" sz="3200" dirty="0">
                <a:latin typeface="Action NBA  Bold" pitchFamily="50" charset="0"/>
              </a:rPr>
            </a:br>
            <a:r>
              <a:rPr lang="en-US" sz="3200" dirty="0">
                <a:latin typeface="Action NBA  Bold" pitchFamily="50" charset="0"/>
              </a:rPr>
              <a:t>PLAYER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Bring and use hand sanitizer with you to every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 Do not touch or share anyone else’s equipment, water bottles, energy drinks, etc.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Wash and sanitize all equipment before and after every training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No group celebrations, no high fives, chest bumps, hugs, handshakes etc</a:t>
            </a:r>
            <a:r>
              <a:rPr lang="en-US" sz="3200" b="1" cap="all" dirty="0">
                <a:latin typeface="Action NBA  Bold" pitchFamily="50" charset="0"/>
              </a:rPr>
              <a:t>.</a:t>
            </a:r>
          </a:p>
          <a:p>
            <a:endParaRPr lang="en-US" cap="all" dirty="0">
              <a:latin typeface="Action NBA  Bold" pitchFamily="50" charset="0"/>
            </a:endParaRPr>
          </a:p>
          <a:p>
            <a:pPr marL="0" indent="0" algn="just">
              <a:buNone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46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5829BDA3-ED1C-49A5-BC90-ABE194A9A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789" y="527901"/>
            <a:ext cx="9803877" cy="1292801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Action NBA  Bold" pitchFamily="50" charset="0"/>
              </a:rPr>
              <a:t>ON COMPETITION DAYS</a:t>
            </a:r>
            <a:br>
              <a:rPr lang="en-US" sz="3200" dirty="0">
                <a:latin typeface="Action NBA  Bold" pitchFamily="50" charset="0"/>
              </a:rPr>
            </a:br>
            <a:r>
              <a:rPr lang="en-US" sz="3200" dirty="0">
                <a:latin typeface="Action NBA  Bold" pitchFamily="50" charset="0"/>
              </a:rPr>
              <a:t>REFEREE CHECKLIST</a:t>
            </a: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8E81AB-DBB7-4679-BD24-DA43512774D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788" y="5659118"/>
            <a:ext cx="893763" cy="8937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E6BADD95-C4FD-45F7-B734-9F0F70F5C2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264158"/>
            <a:ext cx="893763" cy="893763"/>
          </a:xfrm>
          <a:prstGeom prst="rect">
            <a:avLst/>
          </a:prstGeo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D430ABE-7B38-4922-9FE4-D80627AB744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12" y="5659119"/>
            <a:ext cx="893763" cy="893763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EDA1E13C-6A6B-450B-85F2-9000F1133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1790" y="2149311"/>
            <a:ext cx="9803876" cy="4117356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 Wear gloves</a:t>
            </a:r>
            <a:endParaRPr lang="en-US" sz="3200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Wear mask during check in, pregame, and coin toss</a:t>
            </a:r>
            <a:endParaRPr lang="en-US" sz="3200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 If you feel you need to wear a mask and it does not affect your ability to ref the game, wear it</a:t>
            </a:r>
            <a:endParaRPr lang="en-US" sz="3200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Avoid touching player passes</a:t>
            </a:r>
            <a:endParaRPr lang="en-US" sz="3200" b="1" cap="all" dirty="0">
              <a:latin typeface="Action NBA  Bold" pitchFamily="50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3200" cap="all" dirty="0">
                <a:latin typeface="Action NBA  Bold" pitchFamily="50" charset="0"/>
              </a:rPr>
              <a:t>You may allow league administrator or team manager to secure passes after player check-in</a:t>
            </a:r>
            <a:endParaRPr lang="en-US" sz="3200" b="1" cap="all" dirty="0">
              <a:latin typeface="Action NBA  Bold" pitchFamily="50" charset="0"/>
            </a:endParaRPr>
          </a:p>
          <a:p>
            <a:pPr marL="0" indent="0" algn="just">
              <a:buNone/>
            </a:pPr>
            <a:endParaRPr lang="en-US" sz="3200" dirty="0">
              <a:latin typeface="Action NBA  Bold" pitchFamily="50" charset="0"/>
            </a:endParaRP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0110A09-9C82-40DA-96A0-B1ED96DFFD4D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6698" y="301206"/>
            <a:ext cx="893763" cy="89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5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1313</Words>
  <Application>Microsoft Office PowerPoint</Application>
  <PresentationFormat>Widescreen</PresentationFormat>
  <Paragraphs>112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Action NBA  Bold</vt:lpstr>
      <vt:lpstr>Arial</vt:lpstr>
      <vt:lpstr>Arial Black</vt:lpstr>
      <vt:lpstr>Calibri</vt:lpstr>
      <vt:lpstr>Calibri Light</vt:lpstr>
      <vt:lpstr>Wingdings</vt:lpstr>
      <vt:lpstr>Office Theme</vt:lpstr>
      <vt:lpstr>SIYSL COVID-19 Safety Guidelines for 2020-2021 Seasons</vt:lpstr>
      <vt:lpstr>PRIOR TO ANY PRACTICE OR COMPETITION</vt:lpstr>
      <vt:lpstr>PRIOR TO ANY PRACTICE OR COMPETITION PARENT /SPECTATOR CHECKLIST</vt:lpstr>
      <vt:lpstr>PRIOR TO ANY PRACTICE OR COMPETITION COACH CHECKLIST</vt:lpstr>
      <vt:lpstr>ON PRACTICE AND COMPETITION DAYS COACH CHECKLIST</vt:lpstr>
      <vt:lpstr>ON PRACTICE AND COMPETITION DAYS COACH CHECKLIST </vt:lpstr>
      <vt:lpstr>ON PRACTICE AND COMPETITION DAYS PLAYER CHECKLIST</vt:lpstr>
      <vt:lpstr>ON PRACTICE AND COMPETITION DAYS PLAYER CHECKLIST</vt:lpstr>
      <vt:lpstr>ON COMPETITION DAYS REFEREE CHECKLIST</vt:lpstr>
      <vt:lpstr>ON COMPETITION DAYS REFEREE CHECKLIST</vt:lpstr>
      <vt:lpstr>ON COMPETITION DAYS REFEREE CHECKLIST</vt:lpstr>
      <vt:lpstr>ON COMPETITION DAYS REFEREE CHECKLIST</vt:lpstr>
      <vt:lpstr>NEW FIELD SPACING AMD TEAM SIDELINES</vt:lpstr>
      <vt:lpstr>PowerPoint Presentation</vt:lpstr>
      <vt:lpstr>PowerPoint Presentation</vt:lpstr>
      <vt:lpstr>PowerPoint Presentation</vt:lpstr>
      <vt:lpstr>POST EVENT GUIDELINES</vt:lpstr>
      <vt:lpstr>SIYSL COVID-19 Safety Guidelines for 2020-2021 Seasons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SIYSL COVID-19 Safety Guidelines for 2020-2021 Seasons</dc:title>
  <dc:creator>Nellis, Richard</dc:creator>
  <cp:lastModifiedBy>Modzelewski, Rob</cp:lastModifiedBy>
  <cp:revision>25</cp:revision>
  <dcterms:created xsi:type="dcterms:W3CDTF">2020-09-01T18:19:09Z</dcterms:created>
  <dcterms:modified xsi:type="dcterms:W3CDTF">2020-09-23T02:52:55Z</dcterms:modified>
</cp:coreProperties>
</file>