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58" r:id="rId4"/>
    <p:sldId id="260" r:id="rId5"/>
    <p:sldId id="268" r:id="rId6"/>
    <p:sldId id="262" r:id="rId7"/>
    <p:sldId id="261" r:id="rId8"/>
    <p:sldId id="264" r:id="rId9"/>
    <p:sldId id="263" r:id="rId10"/>
    <p:sldId id="269" r:id="rId11"/>
    <p:sldId id="259" r:id="rId12"/>
    <p:sldId id="265" r:id="rId13"/>
    <p:sldId id="266" r:id="rId14"/>
    <p:sldId id="270" r:id="rId15"/>
    <p:sldId id="26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0822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2218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5369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33806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24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97783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0158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12052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3159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6928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61BEF0D-F0BB-DE4B-95CE-6DB70DBA9567}" type="datetimeFigureOut">
              <a:rPr lang="en-US" smtClean="0"/>
              <a:pPr/>
              <a:t>3/6/2026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02496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3/6/2026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7F1E4F-1CFF-5643-939E-217C01CDF56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8388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lexandriagirlsfastpitch.sportngin.com/register/form/92568880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mnsoftball.com/pages/dashboard" TargetMode="External"/><Relationship Id="rId2" Type="http://schemas.openxmlformats.org/officeDocument/2006/relationships/hyperlink" Target="https://mnsoftball.com/pages/hom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6FA6E-9B95-462B-9CFC-399D76C9E07C}"/>
              </a:ext>
            </a:extLst>
          </p:cNvPr>
          <p:cNvSpPr>
            <a:spLocks noGrp="1"/>
          </p:cNvSpPr>
          <p:nvPr>
            <p:ph type="ctrTitle"/>
          </p:nvPr>
        </p:nvSpPr>
        <p:spPr/>
        <p:txBody>
          <a:bodyPr/>
          <a:lstStyle/>
          <a:p>
            <a:r>
              <a:rPr lang="en-US" dirty="0"/>
              <a:t>2026 season</a:t>
            </a:r>
          </a:p>
        </p:txBody>
      </p:sp>
      <p:pic>
        <p:nvPicPr>
          <p:cNvPr id="4" name="Picture 3">
            <a:extLst>
              <a:ext uri="{FF2B5EF4-FFF2-40B4-BE49-F238E27FC236}">
                <a16:creationId xmlns:a16="http://schemas.microsoft.com/office/drawing/2014/main" id="{1931147B-E407-41BC-AADD-43EB483D39A7}"/>
              </a:ext>
            </a:extLst>
          </p:cNvPr>
          <p:cNvPicPr>
            <a:picLocks noChangeAspect="1"/>
          </p:cNvPicPr>
          <p:nvPr/>
        </p:nvPicPr>
        <p:blipFill>
          <a:blip r:embed="rId2"/>
          <a:stretch>
            <a:fillRect/>
          </a:stretch>
        </p:blipFill>
        <p:spPr>
          <a:xfrm>
            <a:off x="114593" y="694143"/>
            <a:ext cx="9516803" cy="1476581"/>
          </a:xfrm>
          <a:prstGeom prst="rect">
            <a:avLst/>
          </a:prstGeom>
        </p:spPr>
      </p:pic>
    </p:spTree>
    <p:extLst>
      <p:ext uri="{BB962C8B-B14F-4D97-AF65-F5344CB8AC3E}">
        <p14:creationId xmlns:p14="http://schemas.microsoft.com/office/powerpoint/2010/main" val="4051678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C4BA0-9716-9F2E-0398-7C961321F3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8E503F-D89B-3E69-CDFA-2DEB45444B40}"/>
              </a:ext>
            </a:extLst>
          </p:cNvPr>
          <p:cNvSpPr>
            <a:spLocks noGrp="1"/>
          </p:cNvSpPr>
          <p:nvPr>
            <p:ph type="title"/>
          </p:nvPr>
        </p:nvSpPr>
        <p:spPr>
          <a:xfrm>
            <a:off x="1141413" y="609600"/>
            <a:ext cx="9905998" cy="1002632"/>
          </a:xfrm>
        </p:spPr>
        <p:txBody>
          <a:bodyPr/>
          <a:lstStyle/>
          <a:p>
            <a:r>
              <a:rPr lang="en-US" dirty="0"/>
              <a:t>Coaches </a:t>
            </a:r>
          </a:p>
        </p:txBody>
      </p:sp>
      <p:sp>
        <p:nvSpPr>
          <p:cNvPr id="3" name="Content Placeholder 2">
            <a:extLst>
              <a:ext uri="{FF2B5EF4-FFF2-40B4-BE49-F238E27FC236}">
                <a16:creationId xmlns:a16="http://schemas.microsoft.com/office/drawing/2014/main" id="{EAE67874-2143-11F8-1F6B-FF8C2AF8D66E}"/>
              </a:ext>
            </a:extLst>
          </p:cNvPr>
          <p:cNvSpPr>
            <a:spLocks noGrp="1"/>
          </p:cNvSpPr>
          <p:nvPr>
            <p:ph idx="1"/>
          </p:nvPr>
        </p:nvSpPr>
        <p:spPr>
          <a:xfrm>
            <a:off x="1141413" y="1802408"/>
            <a:ext cx="9905998" cy="4788568"/>
          </a:xfrm>
        </p:spPr>
        <p:txBody>
          <a:bodyPr>
            <a:normAutofit/>
          </a:bodyPr>
          <a:lstStyle/>
          <a:p>
            <a:r>
              <a:rPr lang="en-US" dirty="0"/>
              <a:t>BIG WEST COACHES MEETING:</a:t>
            </a:r>
          </a:p>
          <a:p>
            <a:r>
              <a:rPr lang="en-US" dirty="0"/>
              <a:t>Tuesday, April 7th, 2026, in the ballroom upstairs (enter on the west side) at Medina Entertainment Center </a:t>
            </a:r>
          </a:p>
          <a:p>
            <a:r>
              <a:rPr lang="en-US" dirty="0"/>
              <a:t>10U/12U - meeting to start promptly at 6:00PM. </a:t>
            </a:r>
          </a:p>
          <a:p>
            <a:r>
              <a:rPr lang="en-US" dirty="0"/>
              <a:t>14U - meeting to start at 8:00PM. </a:t>
            </a:r>
          </a:p>
          <a:p>
            <a:r>
              <a:rPr lang="en-US" dirty="0"/>
              <a:t>Big West staff pre-divide teams into groups by age, class, and area.  </a:t>
            </a:r>
          </a:p>
          <a:p>
            <a:endParaRPr lang="en-US" dirty="0"/>
          </a:p>
        </p:txBody>
      </p:sp>
    </p:spTree>
    <p:extLst>
      <p:ext uri="{BB962C8B-B14F-4D97-AF65-F5344CB8AC3E}">
        <p14:creationId xmlns:p14="http://schemas.microsoft.com/office/powerpoint/2010/main" val="2240738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umpires</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871234"/>
            <a:ext cx="9905998" cy="4788568"/>
          </a:xfrm>
        </p:spPr>
        <p:txBody>
          <a:bodyPr>
            <a:normAutofit/>
          </a:bodyPr>
          <a:lstStyle/>
          <a:p>
            <a:pPr marL="0" indent="0">
              <a:buNone/>
            </a:pPr>
            <a:r>
              <a:rPr lang="en-US" dirty="0"/>
              <a:t>Umpires will be hired and paid by AFSA</a:t>
            </a:r>
          </a:p>
          <a:p>
            <a:pPr marL="0" indent="0">
              <a:buNone/>
            </a:pPr>
            <a:r>
              <a:rPr lang="en-US" dirty="0"/>
              <a:t>If you are interested or know someone who would like to umpire and are at least 16 years of age, have their own equipment, please reach out to us</a:t>
            </a:r>
          </a:p>
          <a:p>
            <a:pPr marL="0" indent="0">
              <a:buNone/>
            </a:pPr>
            <a:endParaRPr lang="en-US" dirty="0"/>
          </a:p>
          <a:p>
            <a:endParaRPr lang="en-US" dirty="0"/>
          </a:p>
        </p:txBody>
      </p:sp>
    </p:spTree>
    <p:extLst>
      <p:ext uri="{BB962C8B-B14F-4D97-AF65-F5344CB8AC3E}">
        <p14:creationId xmlns:p14="http://schemas.microsoft.com/office/powerpoint/2010/main" val="3156285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Youth softball night</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684421"/>
            <a:ext cx="9905998" cy="4788568"/>
          </a:xfrm>
        </p:spPr>
        <p:txBody>
          <a:bodyPr>
            <a:normAutofit/>
          </a:bodyPr>
          <a:lstStyle/>
          <a:p>
            <a:endParaRPr lang="en-US" dirty="0"/>
          </a:p>
          <a:p>
            <a:pPr marL="0" indent="0">
              <a:buNone/>
            </a:pPr>
            <a:r>
              <a:rPr lang="en-US" dirty="0"/>
              <a:t>May 8</a:t>
            </a:r>
            <a:r>
              <a:rPr lang="en-US" baseline="30000" dirty="0"/>
              <a:t>th</a:t>
            </a:r>
            <a:r>
              <a:rPr lang="en-US" dirty="0"/>
              <a:t> at AAHS – come support our high school softball teams!</a:t>
            </a:r>
          </a:p>
          <a:p>
            <a:endParaRPr lang="en-US" dirty="0"/>
          </a:p>
        </p:txBody>
      </p:sp>
    </p:spTree>
    <p:extLst>
      <p:ext uri="{BB962C8B-B14F-4D97-AF65-F5344CB8AC3E}">
        <p14:creationId xmlns:p14="http://schemas.microsoft.com/office/powerpoint/2010/main" val="1949300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fundraisers</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890899"/>
            <a:ext cx="9905998" cy="4788568"/>
          </a:xfrm>
        </p:spPr>
        <p:txBody>
          <a:bodyPr>
            <a:normAutofit/>
          </a:bodyPr>
          <a:lstStyle/>
          <a:p>
            <a:r>
              <a:rPr lang="en-US" dirty="0"/>
              <a:t>To be determined…</a:t>
            </a:r>
          </a:p>
          <a:p>
            <a:endParaRPr lang="en-US" dirty="0"/>
          </a:p>
        </p:txBody>
      </p:sp>
    </p:spTree>
    <p:extLst>
      <p:ext uri="{BB962C8B-B14F-4D97-AF65-F5344CB8AC3E}">
        <p14:creationId xmlns:p14="http://schemas.microsoft.com/office/powerpoint/2010/main" val="2158003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85E64-962F-337B-3AE0-E1BB93D5C2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332FFB-492D-74B3-30EB-F3234B8B9B76}"/>
              </a:ext>
            </a:extLst>
          </p:cNvPr>
          <p:cNvSpPr>
            <a:spLocks noGrp="1"/>
          </p:cNvSpPr>
          <p:nvPr>
            <p:ph type="title"/>
          </p:nvPr>
        </p:nvSpPr>
        <p:spPr>
          <a:xfrm>
            <a:off x="1141413" y="64168"/>
            <a:ext cx="9905998" cy="1002632"/>
          </a:xfrm>
        </p:spPr>
        <p:txBody>
          <a:bodyPr/>
          <a:lstStyle/>
          <a:p>
            <a:r>
              <a:rPr lang="en-US" dirty="0"/>
              <a:t>Winter workouts</a:t>
            </a:r>
          </a:p>
        </p:txBody>
      </p:sp>
      <p:sp>
        <p:nvSpPr>
          <p:cNvPr id="3" name="Content Placeholder 2">
            <a:extLst>
              <a:ext uri="{FF2B5EF4-FFF2-40B4-BE49-F238E27FC236}">
                <a16:creationId xmlns:a16="http://schemas.microsoft.com/office/drawing/2014/main" id="{A23AC2B1-7BFA-B0E5-7EC8-2BE97C0B3C67}"/>
              </a:ext>
            </a:extLst>
          </p:cNvPr>
          <p:cNvSpPr>
            <a:spLocks noGrp="1"/>
          </p:cNvSpPr>
          <p:nvPr>
            <p:ph idx="1"/>
          </p:nvPr>
        </p:nvSpPr>
        <p:spPr>
          <a:xfrm>
            <a:off x="1141413" y="1684421"/>
            <a:ext cx="9905998" cy="4788568"/>
          </a:xfrm>
        </p:spPr>
        <p:txBody>
          <a:bodyPr>
            <a:normAutofit/>
          </a:bodyPr>
          <a:lstStyle/>
          <a:p>
            <a:pPr marL="0" indent="0">
              <a:buNone/>
            </a:pPr>
            <a:r>
              <a:rPr lang="en-US" dirty="0"/>
              <a:t> </a:t>
            </a:r>
          </a:p>
          <a:p>
            <a:endParaRPr lang="en-US" dirty="0"/>
          </a:p>
        </p:txBody>
      </p:sp>
      <p:pic>
        <p:nvPicPr>
          <p:cNvPr id="5" name="Picture 4">
            <a:extLst>
              <a:ext uri="{FF2B5EF4-FFF2-40B4-BE49-F238E27FC236}">
                <a16:creationId xmlns:a16="http://schemas.microsoft.com/office/drawing/2014/main" id="{80465F14-4C03-6747-4D0B-1975F8A0338E}"/>
              </a:ext>
            </a:extLst>
          </p:cNvPr>
          <p:cNvPicPr>
            <a:picLocks noChangeAspect="1"/>
          </p:cNvPicPr>
          <p:nvPr/>
        </p:nvPicPr>
        <p:blipFill>
          <a:blip r:embed="rId2"/>
          <a:stretch>
            <a:fillRect/>
          </a:stretch>
        </p:blipFill>
        <p:spPr>
          <a:xfrm>
            <a:off x="2935549" y="565484"/>
            <a:ext cx="5839640" cy="5706271"/>
          </a:xfrm>
          <a:prstGeom prst="rect">
            <a:avLst/>
          </a:prstGeom>
        </p:spPr>
      </p:pic>
    </p:spTree>
    <p:extLst>
      <p:ext uri="{BB962C8B-B14F-4D97-AF65-F5344CB8AC3E}">
        <p14:creationId xmlns:p14="http://schemas.microsoft.com/office/powerpoint/2010/main" val="4054991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015404" y="0"/>
            <a:ext cx="9905998" cy="1002632"/>
          </a:xfrm>
        </p:spPr>
        <p:txBody>
          <a:bodyPr/>
          <a:lstStyle/>
          <a:p>
            <a:r>
              <a:rPr lang="en-US" dirty="0"/>
              <a:t>Board membership</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277189" y="681457"/>
            <a:ext cx="9905998" cy="4788568"/>
          </a:xfrm>
        </p:spPr>
        <p:txBody>
          <a:bodyPr>
            <a:normAutofit/>
          </a:bodyPr>
          <a:lstStyle/>
          <a:p>
            <a:r>
              <a:rPr lang="en-US" sz="1600" dirty="0"/>
              <a:t>We need board members like you! (minimum 1 year commitment)</a:t>
            </a:r>
          </a:p>
          <a:p>
            <a:r>
              <a:rPr lang="en-US" sz="1600" dirty="0"/>
              <a:t>We meet monthly </a:t>
            </a:r>
          </a:p>
          <a:p>
            <a:r>
              <a:rPr lang="en-US" sz="1600" dirty="0"/>
              <a:t>AFSA goals include: more clinic/skills opportunities for players, hosting tournaments, field updates via grants, equipment needs, fundraising </a:t>
            </a:r>
          </a:p>
          <a:p>
            <a:r>
              <a:rPr lang="en-US" sz="1600" dirty="0"/>
              <a:t>If interested, please fill out an application </a:t>
            </a:r>
            <a:r>
              <a:rPr lang="en-US" sz="1600" dirty="0">
                <a:hlinkClick r:id="rId2"/>
              </a:rPr>
              <a:t>Welcome | AFSA Board Application | Alexandria Fastpitch Softball</a:t>
            </a:r>
            <a:endParaRPr lang="en-US" sz="1600" dirty="0"/>
          </a:p>
          <a:p>
            <a:pPr marL="1371600" lvl="3" indent="0">
              <a:buNone/>
            </a:pPr>
            <a:endParaRPr lang="en-US" dirty="0"/>
          </a:p>
        </p:txBody>
      </p:sp>
      <p:pic>
        <p:nvPicPr>
          <p:cNvPr id="6" name="Picture 5">
            <a:extLst>
              <a:ext uri="{FF2B5EF4-FFF2-40B4-BE49-F238E27FC236}">
                <a16:creationId xmlns:a16="http://schemas.microsoft.com/office/drawing/2014/main" id="{2849BDF5-7081-9A04-2FD8-3D78D80B14FC}"/>
              </a:ext>
            </a:extLst>
          </p:cNvPr>
          <p:cNvPicPr>
            <a:picLocks noChangeAspect="1"/>
          </p:cNvPicPr>
          <p:nvPr/>
        </p:nvPicPr>
        <p:blipFill>
          <a:blip r:embed="rId3"/>
          <a:srcRect t="9806"/>
          <a:stretch>
            <a:fillRect/>
          </a:stretch>
        </p:blipFill>
        <p:spPr>
          <a:xfrm>
            <a:off x="2008813" y="2615380"/>
            <a:ext cx="9002381" cy="3849329"/>
          </a:xfrm>
          <a:prstGeom prst="rect">
            <a:avLst/>
          </a:prstGeom>
        </p:spPr>
      </p:pic>
    </p:spTree>
    <p:extLst>
      <p:ext uri="{BB962C8B-B14F-4D97-AF65-F5344CB8AC3E}">
        <p14:creationId xmlns:p14="http://schemas.microsoft.com/office/powerpoint/2010/main" val="277530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agenda</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873822"/>
            <a:ext cx="9905998" cy="4315326"/>
          </a:xfrm>
        </p:spPr>
        <p:txBody>
          <a:bodyPr>
            <a:normAutofit fontScale="70000" lnSpcReduction="20000"/>
          </a:bodyPr>
          <a:lstStyle/>
          <a:p>
            <a:r>
              <a:rPr lang="en-US" dirty="0"/>
              <a:t>Mission</a:t>
            </a:r>
          </a:p>
          <a:p>
            <a:r>
              <a:rPr lang="en-US" dirty="0"/>
              <a:t>Registration &amp; Try-outs</a:t>
            </a:r>
          </a:p>
          <a:p>
            <a:pPr marL="0" indent="0">
              <a:buNone/>
            </a:pPr>
            <a:r>
              <a:rPr lang="en-US" dirty="0"/>
              <a:t>•   Leagues</a:t>
            </a:r>
          </a:p>
          <a:p>
            <a:pPr marL="0" indent="0">
              <a:buNone/>
            </a:pPr>
            <a:r>
              <a:rPr lang="en-US" dirty="0"/>
              <a:t>•   </a:t>
            </a:r>
            <a:r>
              <a:rPr lang="en-US" dirty="0">
                <a:effectLst>
                  <a:glow rad="38100">
                    <a:schemeClr val="bg1">
                      <a:lumMod val="50000"/>
                      <a:lumOff val="50000"/>
                      <a:alpha val="20000"/>
                    </a:schemeClr>
                  </a:glow>
                </a:effectLst>
              </a:rPr>
              <a:t>8</a:t>
            </a:r>
            <a:r>
              <a:rPr lang="en-US" dirty="0"/>
              <a:t>U</a:t>
            </a:r>
          </a:p>
          <a:p>
            <a:r>
              <a:rPr lang="en-US" dirty="0"/>
              <a:t>Tournament information</a:t>
            </a:r>
          </a:p>
          <a:p>
            <a:pPr marL="0" indent="0">
              <a:buNone/>
            </a:pPr>
            <a:r>
              <a:rPr lang="en-US" dirty="0"/>
              <a:t>•  Jerseys</a:t>
            </a:r>
          </a:p>
          <a:p>
            <a:r>
              <a:rPr lang="en-US" dirty="0"/>
              <a:t>Coaches compliance</a:t>
            </a:r>
          </a:p>
          <a:p>
            <a:r>
              <a:rPr lang="en-US" dirty="0"/>
              <a:t>Umpires</a:t>
            </a:r>
          </a:p>
          <a:p>
            <a:r>
              <a:rPr lang="en-US" dirty="0"/>
              <a:t>Youth softball night</a:t>
            </a:r>
          </a:p>
          <a:p>
            <a:pPr marL="0" indent="0">
              <a:buNone/>
            </a:pPr>
            <a:r>
              <a:rPr lang="en-US" dirty="0"/>
              <a:t>•   Fundraiser</a:t>
            </a:r>
          </a:p>
          <a:p>
            <a:r>
              <a:rPr lang="en-US" dirty="0"/>
              <a:t>Player Development</a:t>
            </a:r>
          </a:p>
          <a:p>
            <a:r>
              <a:rPr lang="en-US" dirty="0"/>
              <a:t>Board members</a:t>
            </a:r>
          </a:p>
        </p:txBody>
      </p:sp>
    </p:spTree>
    <p:extLst>
      <p:ext uri="{BB962C8B-B14F-4D97-AF65-F5344CB8AC3E}">
        <p14:creationId xmlns:p14="http://schemas.microsoft.com/office/powerpoint/2010/main" val="440553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Mission</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684421"/>
            <a:ext cx="9905998" cy="4788568"/>
          </a:xfrm>
        </p:spPr>
        <p:txBody>
          <a:bodyPr>
            <a:normAutofit/>
          </a:bodyPr>
          <a:lstStyle/>
          <a:p>
            <a:endParaRPr lang="en-US" dirty="0"/>
          </a:p>
          <a:p>
            <a:endParaRPr lang="en-US" dirty="0"/>
          </a:p>
        </p:txBody>
      </p:sp>
      <p:sp>
        <p:nvSpPr>
          <p:cNvPr id="4" name="Content Placeholder 2">
            <a:extLst>
              <a:ext uri="{FF2B5EF4-FFF2-40B4-BE49-F238E27FC236}">
                <a16:creationId xmlns:a16="http://schemas.microsoft.com/office/drawing/2014/main" id="{B3BF592C-100A-4D60-9D68-A8073F2703B3}"/>
              </a:ext>
            </a:extLst>
          </p:cNvPr>
          <p:cNvSpPr txBox="1">
            <a:spLocks/>
          </p:cNvSpPr>
          <p:nvPr/>
        </p:nvSpPr>
        <p:spPr>
          <a:xfrm>
            <a:off x="1141413" y="1684421"/>
            <a:ext cx="9905998" cy="3312695"/>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100000"/>
              <a:buFont typeface="Arial"/>
              <a:buChar char="•"/>
              <a:defRPr sz="20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100000"/>
              <a:buFont typeface="Arial"/>
              <a:buChar char="•"/>
              <a:defRPr sz="18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100000"/>
              <a:buFont typeface="Arial"/>
              <a:buChar char="•"/>
              <a:defRPr sz="16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100000"/>
              <a:buFont typeface="Arial"/>
              <a:buChar char="•"/>
              <a:defRPr sz="14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100000"/>
              <a:buFont typeface="Arial"/>
              <a:buChar char="•"/>
              <a:defRPr sz="14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100000"/>
              <a:buFont typeface="Arial"/>
              <a:buChar char="•"/>
              <a:defRPr sz="12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100000"/>
              <a:buFont typeface="Arial"/>
              <a:buChar char="•"/>
              <a:defRPr sz="12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100000"/>
              <a:buFont typeface="Arial"/>
              <a:buChar char="•"/>
              <a:defRPr sz="12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100000"/>
              <a:buFont typeface="Arial"/>
              <a:buChar char="•"/>
              <a:defRPr sz="12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9pPr>
          </a:lstStyle>
          <a:p>
            <a:endParaRPr lang="en-US" dirty="0"/>
          </a:p>
          <a:p>
            <a:pPr marL="0" indent="0">
              <a:buNone/>
            </a:pPr>
            <a:r>
              <a:rPr lang="en-US" dirty="0">
                <a:effectLst/>
              </a:rPr>
              <a:t>Our Alexandria Youth Fastpitch Softball Association is a youth sports organization dedicated to teaching softball fundamentals and life skills through good sportsmanship, leadership, positive coaching, and peer and parent communication.  It is our goal to prepare young female athletes to learn and play the game of softball in a fun, healthy and safe environment. Our overarching goal is to continue to grow our program and get more young athletes involved in the game of softball. </a:t>
            </a:r>
            <a:endParaRPr lang="en-US" dirty="0"/>
          </a:p>
        </p:txBody>
      </p:sp>
    </p:spTree>
    <p:extLst>
      <p:ext uri="{BB962C8B-B14F-4D97-AF65-F5344CB8AC3E}">
        <p14:creationId xmlns:p14="http://schemas.microsoft.com/office/powerpoint/2010/main" val="4048127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Registration/Try-outs</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403685"/>
            <a:ext cx="9905998" cy="4446510"/>
          </a:xfrm>
        </p:spPr>
        <p:txBody>
          <a:bodyPr>
            <a:normAutofit fontScale="25000" lnSpcReduction="20000"/>
          </a:bodyPr>
          <a:lstStyle/>
          <a:p>
            <a:endParaRPr lang="en-US" dirty="0"/>
          </a:p>
          <a:p>
            <a:endParaRPr lang="en-US" dirty="0"/>
          </a:p>
          <a:p>
            <a:r>
              <a:rPr lang="en-US" sz="7200" dirty="0"/>
              <a:t>Registration opens in September for the upcoming season. This is done via </a:t>
            </a:r>
            <a:r>
              <a:rPr lang="en-US" sz="7200" dirty="0" err="1"/>
              <a:t>sportsengine</a:t>
            </a:r>
            <a:endParaRPr lang="en-US" sz="7200" dirty="0"/>
          </a:p>
          <a:p>
            <a:r>
              <a:rPr lang="en-US" sz="7200" dirty="0"/>
              <a:t>No refunds will be given. You have the option of taking the insurance through </a:t>
            </a:r>
            <a:r>
              <a:rPr lang="en-US" sz="7200" dirty="0" err="1"/>
              <a:t>sportsengine</a:t>
            </a:r>
            <a:r>
              <a:rPr lang="en-US" sz="7200" dirty="0"/>
              <a:t> when registering</a:t>
            </a:r>
          </a:p>
          <a:p>
            <a:r>
              <a:rPr lang="en-US" sz="7200" dirty="0"/>
              <a:t>Tryouts are conducted end of September to create travel teams. These tryouts are skills based and evaluated or nominated by Alexandria high school softball coaches</a:t>
            </a:r>
          </a:p>
          <a:p>
            <a:r>
              <a:rPr lang="en-US" sz="7200" dirty="0"/>
              <a:t>All 10U-14U players are encouraged to attend at least one try-out session</a:t>
            </a:r>
          </a:p>
          <a:p>
            <a:r>
              <a:rPr lang="en-US" sz="7200" dirty="0"/>
              <a:t>Dates &amp; times of registration and tryouts will be visible on the </a:t>
            </a:r>
            <a:r>
              <a:rPr lang="en-US" sz="7200" u="sng" dirty="0"/>
              <a:t>alexandriagirlsfastpitch.org </a:t>
            </a:r>
            <a:r>
              <a:rPr lang="en-US" sz="7200" dirty="0"/>
              <a:t>website and our </a:t>
            </a:r>
            <a:r>
              <a:rPr lang="en-US" sz="7200" dirty="0" err="1"/>
              <a:t>facebook</a:t>
            </a:r>
            <a:r>
              <a:rPr lang="en-US" sz="7200" dirty="0"/>
              <a:t> page, Alexandria fastpitch softball association</a:t>
            </a:r>
          </a:p>
          <a:p>
            <a:r>
              <a:rPr lang="en-US" sz="7200" u="sng" dirty="0"/>
              <a:t>Registration is open </a:t>
            </a:r>
            <a:r>
              <a:rPr lang="en-US" sz="7200" dirty="0"/>
              <a:t>for 8U players</a:t>
            </a:r>
          </a:p>
          <a:p>
            <a:endParaRPr lang="en-US" dirty="0"/>
          </a:p>
          <a:p>
            <a:pPr marL="0" indent="0">
              <a:buNone/>
            </a:pPr>
            <a:r>
              <a:rPr lang="en-US" dirty="0"/>
              <a:t> </a:t>
            </a:r>
          </a:p>
          <a:p>
            <a:endParaRPr lang="en-US" dirty="0"/>
          </a:p>
          <a:p>
            <a:endParaRPr lang="en-US" dirty="0"/>
          </a:p>
          <a:p>
            <a:endParaRPr lang="en-US" dirty="0"/>
          </a:p>
          <a:p>
            <a:pPr marL="0" indent="0">
              <a:buNone/>
            </a:pPr>
            <a:r>
              <a:rPr lang="en-US" dirty="0"/>
              <a:t> </a:t>
            </a:r>
          </a:p>
          <a:p>
            <a:endParaRPr lang="en-US" dirty="0"/>
          </a:p>
        </p:txBody>
      </p:sp>
    </p:spTree>
    <p:extLst>
      <p:ext uri="{BB962C8B-B14F-4D97-AF65-F5344CB8AC3E}">
        <p14:creationId xmlns:p14="http://schemas.microsoft.com/office/powerpoint/2010/main" val="1341426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F2E60-F0C2-D0DC-D1D1-39EE8B5B4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7DC8BE-B606-BA85-274B-3E571F58E554}"/>
              </a:ext>
            </a:extLst>
          </p:cNvPr>
          <p:cNvSpPr>
            <a:spLocks noGrp="1"/>
          </p:cNvSpPr>
          <p:nvPr>
            <p:ph type="title"/>
          </p:nvPr>
        </p:nvSpPr>
        <p:spPr>
          <a:xfrm>
            <a:off x="1141413" y="609600"/>
            <a:ext cx="9905998" cy="1002632"/>
          </a:xfrm>
        </p:spPr>
        <p:txBody>
          <a:bodyPr/>
          <a:lstStyle/>
          <a:p>
            <a:r>
              <a:rPr lang="en-US" dirty="0"/>
              <a:t>Leagues</a:t>
            </a:r>
          </a:p>
        </p:txBody>
      </p:sp>
      <p:sp>
        <p:nvSpPr>
          <p:cNvPr id="3" name="Content Placeholder 2">
            <a:extLst>
              <a:ext uri="{FF2B5EF4-FFF2-40B4-BE49-F238E27FC236}">
                <a16:creationId xmlns:a16="http://schemas.microsoft.com/office/drawing/2014/main" id="{04FE026E-BCC1-6A74-5346-A1F0FCF2F002}"/>
              </a:ext>
            </a:extLst>
          </p:cNvPr>
          <p:cNvSpPr>
            <a:spLocks noGrp="1"/>
          </p:cNvSpPr>
          <p:nvPr>
            <p:ph idx="1"/>
          </p:nvPr>
        </p:nvSpPr>
        <p:spPr>
          <a:xfrm>
            <a:off x="1141413" y="1403684"/>
            <a:ext cx="9905998" cy="5069305"/>
          </a:xfrm>
        </p:spPr>
        <p:txBody>
          <a:bodyPr>
            <a:normAutofit fontScale="77500" lnSpcReduction="20000"/>
          </a:bodyPr>
          <a:lstStyle/>
          <a:p>
            <a:endParaRPr lang="en-US" dirty="0"/>
          </a:p>
          <a:p>
            <a:endParaRPr lang="en-US" dirty="0"/>
          </a:p>
          <a:p>
            <a:r>
              <a:rPr lang="en-US" sz="2100" b="1" i="1" dirty="0"/>
              <a:t>New</a:t>
            </a:r>
            <a:r>
              <a:rPr lang="en-US" sz="2100" dirty="0"/>
              <a:t>: We envision all 10u-14u teams will play in </a:t>
            </a:r>
            <a:r>
              <a:rPr lang="en-US" sz="2100" b="1" dirty="0"/>
              <a:t>Big West League B or C  divisions</a:t>
            </a:r>
            <a:r>
              <a:rPr lang="en-US" sz="2100" dirty="0"/>
              <a:t>. Coaches coordinate game schedule with other north/west teams in April in Medina. </a:t>
            </a:r>
          </a:p>
          <a:p>
            <a:endParaRPr lang="en-US" sz="2100" dirty="0"/>
          </a:p>
          <a:p>
            <a:pPr lvl="1"/>
            <a:r>
              <a:rPr lang="en-US" sz="2100" dirty="0"/>
              <a:t>12U –Play Monday and Wednesday; Games start in May</a:t>
            </a:r>
          </a:p>
          <a:p>
            <a:pPr lvl="1"/>
            <a:r>
              <a:rPr lang="en-US" sz="2100" dirty="0"/>
              <a:t>10U/14U –Play Tuesday and/or Thursday; Games Start early May for 10U once a week, and May 19 for 14U</a:t>
            </a:r>
          </a:p>
          <a:p>
            <a:pPr lvl="1"/>
            <a:endParaRPr lang="en-US" sz="2100" dirty="0"/>
          </a:p>
          <a:p>
            <a:pPr lvl="1"/>
            <a:r>
              <a:rPr lang="en-US" sz="2100" dirty="0"/>
              <a:t>10U: Equal play/rotating positions in league. Playing time/rotation may be unequal in tournaments</a:t>
            </a:r>
          </a:p>
          <a:p>
            <a:pPr lvl="1"/>
            <a:r>
              <a:rPr lang="en-US" sz="2100" dirty="0"/>
              <a:t>12U-14U: Coach may flex based on practice, attendance and at tournaments – Playing time/rotation may be unequal in tournaments</a:t>
            </a:r>
          </a:p>
          <a:p>
            <a:endParaRPr lang="en-US" sz="2100" dirty="0"/>
          </a:p>
          <a:p>
            <a:r>
              <a:rPr lang="en-US" sz="2100" dirty="0"/>
              <a:t>**AFSA will work with coaches to determine what league is the best fit for the current team**</a:t>
            </a:r>
          </a:p>
          <a:p>
            <a:endParaRPr lang="en-US" dirty="0"/>
          </a:p>
          <a:p>
            <a:pPr marL="0" indent="0">
              <a:buNone/>
            </a:pPr>
            <a:r>
              <a:rPr lang="en-US" dirty="0"/>
              <a:t> </a:t>
            </a:r>
          </a:p>
          <a:p>
            <a:endParaRPr lang="en-US" dirty="0"/>
          </a:p>
        </p:txBody>
      </p:sp>
    </p:spTree>
    <p:extLst>
      <p:ext uri="{BB962C8B-B14F-4D97-AF65-F5344CB8AC3E}">
        <p14:creationId xmlns:p14="http://schemas.microsoft.com/office/powerpoint/2010/main" val="3250108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8u</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792705"/>
            <a:ext cx="9905998" cy="3272590"/>
          </a:xfrm>
        </p:spPr>
        <p:txBody>
          <a:bodyPr>
            <a:normAutofit lnSpcReduction="10000"/>
          </a:bodyPr>
          <a:lstStyle/>
          <a:p>
            <a:r>
              <a:rPr lang="en-US" dirty="0"/>
              <a:t>Focus on coaching the fundamentals of the game. Emphasis of hitting, throwing, catching and positioning. Advancing skills throughout the season</a:t>
            </a:r>
          </a:p>
          <a:p>
            <a:r>
              <a:rPr lang="en-US" dirty="0"/>
              <a:t>Pitching machine and Girls/Coach Pitch for league games</a:t>
            </a:r>
          </a:p>
          <a:p>
            <a:r>
              <a:rPr lang="en-US" dirty="0"/>
              <a:t>Equal Play and Equal Positions</a:t>
            </a:r>
          </a:p>
          <a:p>
            <a:r>
              <a:rPr lang="en-US" dirty="0"/>
              <a:t>Games on Thursday and Practice on Tuesday or Wednesday</a:t>
            </a:r>
          </a:p>
          <a:p>
            <a:r>
              <a:rPr lang="en-US" dirty="0"/>
              <a:t>One tournament entry is covered by AFSA, </a:t>
            </a:r>
            <a:r>
              <a:rPr lang="en-US" dirty="0">
                <a:highlight>
                  <a:srgbClr val="FF0000"/>
                </a:highlight>
              </a:rPr>
              <a:t>June 13</a:t>
            </a:r>
            <a:r>
              <a:rPr lang="en-US" baseline="30000" dirty="0">
                <a:highlight>
                  <a:srgbClr val="FF0000"/>
                </a:highlight>
              </a:rPr>
              <a:t>th</a:t>
            </a:r>
            <a:r>
              <a:rPr lang="en-US" dirty="0">
                <a:highlight>
                  <a:srgbClr val="FF0000"/>
                </a:highlight>
              </a:rPr>
              <a:t> Becker Roundup</a:t>
            </a:r>
          </a:p>
          <a:p>
            <a:r>
              <a:rPr lang="en-US" dirty="0"/>
              <a:t>*this is subject to change as we explore best league options for this group*</a:t>
            </a:r>
          </a:p>
          <a:p>
            <a:endParaRPr lang="en-US" dirty="0"/>
          </a:p>
        </p:txBody>
      </p:sp>
    </p:spTree>
    <p:extLst>
      <p:ext uri="{BB962C8B-B14F-4D97-AF65-F5344CB8AC3E}">
        <p14:creationId xmlns:p14="http://schemas.microsoft.com/office/powerpoint/2010/main" val="413679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Tournaments</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684421"/>
            <a:ext cx="9905998" cy="4788568"/>
          </a:xfrm>
        </p:spPr>
        <p:txBody>
          <a:bodyPr>
            <a:normAutofit/>
          </a:bodyPr>
          <a:lstStyle/>
          <a:p>
            <a:endParaRPr lang="en-US" dirty="0"/>
          </a:p>
          <a:p>
            <a:endParaRPr lang="en-US" dirty="0"/>
          </a:p>
        </p:txBody>
      </p:sp>
      <p:sp>
        <p:nvSpPr>
          <p:cNvPr id="4" name="Content Placeholder 2">
            <a:extLst>
              <a:ext uri="{FF2B5EF4-FFF2-40B4-BE49-F238E27FC236}">
                <a16:creationId xmlns:a16="http://schemas.microsoft.com/office/drawing/2014/main" id="{42A7C29C-2660-4464-A6D1-CEEF43191385}"/>
              </a:ext>
            </a:extLst>
          </p:cNvPr>
          <p:cNvSpPr txBox="1">
            <a:spLocks/>
          </p:cNvSpPr>
          <p:nvPr/>
        </p:nvSpPr>
        <p:spPr>
          <a:xfrm>
            <a:off x="1293813" y="1836821"/>
            <a:ext cx="9905998" cy="3336758"/>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100000"/>
              <a:buFont typeface="Arial"/>
              <a:buChar char="•"/>
              <a:defRPr sz="20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100000"/>
              <a:buFont typeface="Arial"/>
              <a:buChar char="•"/>
              <a:defRPr sz="18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100000"/>
              <a:buFont typeface="Arial"/>
              <a:buChar char="•"/>
              <a:defRPr sz="16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100000"/>
              <a:buFont typeface="Arial"/>
              <a:buChar char="•"/>
              <a:defRPr sz="14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100000"/>
              <a:buFont typeface="Arial"/>
              <a:buChar char="•"/>
              <a:defRPr sz="14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100000"/>
              <a:buFont typeface="Arial"/>
              <a:buChar char="•"/>
              <a:defRPr sz="12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100000"/>
              <a:buFont typeface="Arial"/>
              <a:buChar char="•"/>
              <a:defRPr sz="12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100000"/>
              <a:buFont typeface="Arial"/>
              <a:buChar char="•"/>
              <a:defRPr sz="12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100000"/>
              <a:buFont typeface="Arial"/>
              <a:buChar char="•"/>
              <a:defRPr sz="1200" kern="1200" cap="small">
                <a:gradFill flip="none" rotWithShape="1">
                  <a:gsLst>
                    <a:gs pos="0">
                      <a:schemeClr val="tx1"/>
                    </a:gs>
                    <a:gs pos="100000">
                      <a:schemeClr val="tx1">
                        <a:lumMod val="75000"/>
                      </a:schemeClr>
                    </a:gs>
                  </a:gsLst>
                  <a:lin ang="558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9pPr>
          </a:lstStyle>
          <a:p>
            <a:r>
              <a:rPr lang="en-US" dirty="0"/>
              <a:t>10u-14u teams will have 3 tournaments (big west teams may qualify for a 4</a:t>
            </a:r>
            <a:r>
              <a:rPr lang="en-US" baseline="30000" dirty="0"/>
              <a:t>th</a:t>
            </a:r>
            <a:r>
              <a:rPr lang="en-US" dirty="0"/>
              <a:t> tournament at State which is paid for by association)</a:t>
            </a:r>
          </a:p>
          <a:p>
            <a:r>
              <a:rPr lang="en-US" dirty="0"/>
              <a:t>Any additional tournaments will be at cost to the team</a:t>
            </a:r>
          </a:p>
          <a:p>
            <a:r>
              <a:rPr lang="en-US" dirty="0"/>
              <a:t>Tournament schedules can be found under specific team on our website</a:t>
            </a:r>
          </a:p>
          <a:p>
            <a:endParaRPr lang="en-US" dirty="0"/>
          </a:p>
          <a:p>
            <a:endParaRPr lang="en-US" dirty="0"/>
          </a:p>
        </p:txBody>
      </p:sp>
    </p:spTree>
    <p:extLst>
      <p:ext uri="{BB962C8B-B14F-4D97-AF65-F5344CB8AC3E}">
        <p14:creationId xmlns:p14="http://schemas.microsoft.com/office/powerpoint/2010/main" val="2952660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jerseys</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684421"/>
            <a:ext cx="9905998" cy="3280611"/>
          </a:xfrm>
        </p:spPr>
        <p:txBody>
          <a:bodyPr>
            <a:normAutofit/>
          </a:bodyPr>
          <a:lstStyle/>
          <a:p>
            <a:endParaRPr lang="en-US" dirty="0"/>
          </a:p>
          <a:p>
            <a:r>
              <a:rPr lang="en-US" dirty="0"/>
              <a:t>Jersey tops are provided by AFSA</a:t>
            </a:r>
          </a:p>
          <a:p>
            <a:r>
              <a:rPr lang="en-US" dirty="0"/>
              <a:t>Extra jerseys may be purchased via online clothing store by March 22nd. </a:t>
            </a:r>
          </a:p>
          <a:p>
            <a:r>
              <a:rPr lang="en-US" dirty="0"/>
              <a:t>Players must provide red socks, black pants, black undershirt, belt, glove, cleats, facemask (optional but encouraged)</a:t>
            </a:r>
          </a:p>
          <a:p>
            <a:endParaRPr lang="en-US" dirty="0"/>
          </a:p>
        </p:txBody>
      </p:sp>
    </p:spTree>
    <p:extLst>
      <p:ext uri="{BB962C8B-B14F-4D97-AF65-F5344CB8AC3E}">
        <p14:creationId xmlns:p14="http://schemas.microsoft.com/office/powerpoint/2010/main" val="1616516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700A-9635-4BCD-9DEA-E810CD3813FE}"/>
              </a:ext>
            </a:extLst>
          </p:cNvPr>
          <p:cNvSpPr>
            <a:spLocks noGrp="1"/>
          </p:cNvSpPr>
          <p:nvPr>
            <p:ph type="title"/>
          </p:nvPr>
        </p:nvSpPr>
        <p:spPr>
          <a:xfrm>
            <a:off x="1141413" y="609600"/>
            <a:ext cx="9905998" cy="1002632"/>
          </a:xfrm>
        </p:spPr>
        <p:txBody>
          <a:bodyPr/>
          <a:lstStyle/>
          <a:p>
            <a:r>
              <a:rPr lang="en-US" dirty="0"/>
              <a:t>Coaches compliance</a:t>
            </a:r>
          </a:p>
        </p:txBody>
      </p:sp>
      <p:sp>
        <p:nvSpPr>
          <p:cNvPr id="3" name="Content Placeholder 2">
            <a:extLst>
              <a:ext uri="{FF2B5EF4-FFF2-40B4-BE49-F238E27FC236}">
                <a16:creationId xmlns:a16="http://schemas.microsoft.com/office/drawing/2014/main" id="{542754FA-08BA-4ABD-88B8-9740BB707201}"/>
              </a:ext>
            </a:extLst>
          </p:cNvPr>
          <p:cNvSpPr>
            <a:spLocks noGrp="1"/>
          </p:cNvSpPr>
          <p:nvPr>
            <p:ph idx="1"/>
          </p:nvPr>
        </p:nvSpPr>
        <p:spPr>
          <a:xfrm>
            <a:off x="1141413" y="1684421"/>
            <a:ext cx="9905998" cy="4788568"/>
          </a:xfrm>
        </p:spPr>
        <p:txBody>
          <a:bodyPr>
            <a:normAutofit fontScale="92500" lnSpcReduction="20000"/>
          </a:bodyPr>
          <a:lstStyle/>
          <a:p>
            <a:endParaRPr lang="en-US" dirty="0"/>
          </a:p>
          <a:p>
            <a:r>
              <a:rPr lang="en-US" dirty="0">
                <a:effectLst/>
              </a:rPr>
              <a:t>As promised, the association is asking that each coach complete compliance items for this season as required by Big West, and a way to show our athletes safety is of the upmost importance. Any compliance requirement costs to you, you will be reimbursed by the association</a:t>
            </a:r>
            <a:r>
              <a:rPr lang="en-US" dirty="0"/>
              <a:t>.</a:t>
            </a:r>
            <a:endParaRPr lang="en-US" dirty="0">
              <a:effectLst/>
            </a:endParaRPr>
          </a:p>
          <a:p>
            <a:r>
              <a:rPr lang="en-US" dirty="0">
                <a:effectLst/>
              </a:rPr>
              <a:t> Go to MN softball website and sign in to your account. </a:t>
            </a:r>
            <a:r>
              <a:rPr lang="en-US" u="sng" dirty="0">
                <a:effectLst/>
                <a:hlinkClick r:id="rId2"/>
              </a:rPr>
              <a:t>Home | Minnesota Softball</a:t>
            </a:r>
            <a:endParaRPr lang="en-US" dirty="0">
              <a:effectLst/>
            </a:endParaRPr>
          </a:p>
          <a:p>
            <a:r>
              <a:rPr lang="en-US" dirty="0">
                <a:effectLst/>
              </a:rPr>
              <a:t> All coaches need 1 </a:t>
            </a:r>
            <a:r>
              <a:rPr lang="en-US" dirty="0" err="1">
                <a:effectLst/>
              </a:rPr>
              <a:t>Safesport</a:t>
            </a:r>
            <a:r>
              <a:rPr lang="en-US" dirty="0">
                <a:effectLst/>
              </a:rPr>
              <a:t> training per year, Background Check per year and concussion training (good for 3 years)</a:t>
            </a:r>
          </a:p>
          <a:p>
            <a:pPr lvl="1"/>
            <a:r>
              <a:rPr lang="en-US" b="1" dirty="0">
                <a:effectLst/>
              </a:rPr>
              <a:t>One coach from each team also needs ACE training, which can be bundled with your background check</a:t>
            </a:r>
          </a:p>
          <a:p>
            <a:r>
              <a:rPr lang="en-US" dirty="0">
                <a:effectLst/>
              </a:rPr>
              <a:t>Compliance items can be initiated through your dashboard at </a:t>
            </a:r>
            <a:r>
              <a:rPr lang="en-US" sz="1400" dirty="0">
                <a:effectLst/>
                <a:hlinkClick r:id="rId3"/>
              </a:rPr>
              <a:t>https://mnsoftball.com/pages/dashboard</a:t>
            </a:r>
            <a:r>
              <a:rPr lang="en-US" dirty="0">
                <a:effectLst/>
              </a:rPr>
              <a:t>.</a:t>
            </a:r>
          </a:p>
          <a:p>
            <a:r>
              <a:rPr lang="en-US" dirty="0">
                <a:effectLst/>
              </a:rPr>
              <a:t>All compliance items should be completed before your first game</a:t>
            </a:r>
          </a:p>
          <a:p>
            <a:r>
              <a:rPr lang="en-US" dirty="0">
                <a:effectLst/>
              </a:rPr>
              <a:t>Please upload certifications to your dashboard under the compliance button next to your name </a:t>
            </a:r>
          </a:p>
          <a:p>
            <a:pPr marL="0" indent="0">
              <a:buNone/>
            </a:pPr>
            <a:r>
              <a:rPr lang="en-US" dirty="0"/>
              <a:t> </a:t>
            </a:r>
          </a:p>
          <a:p>
            <a:endParaRPr lang="en-US" dirty="0"/>
          </a:p>
        </p:txBody>
      </p:sp>
    </p:spTree>
    <p:extLst>
      <p:ext uri="{BB962C8B-B14F-4D97-AF65-F5344CB8AC3E}">
        <p14:creationId xmlns:p14="http://schemas.microsoft.com/office/powerpoint/2010/main" val="127921755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213</TotalTime>
  <Words>857</Words>
  <Application>Microsoft Office PowerPoint</Application>
  <PresentationFormat>Widescreen</PresentationFormat>
  <Paragraphs>93</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Gill Sans MT</vt:lpstr>
      <vt:lpstr>Gallery</vt:lpstr>
      <vt:lpstr>2026 season</vt:lpstr>
      <vt:lpstr>agenda</vt:lpstr>
      <vt:lpstr>Mission</vt:lpstr>
      <vt:lpstr>Registration/Try-outs</vt:lpstr>
      <vt:lpstr>Leagues</vt:lpstr>
      <vt:lpstr>8u</vt:lpstr>
      <vt:lpstr>Tournaments</vt:lpstr>
      <vt:lpstr>jerseys</vt:lpstr>
      <vt:lpstr>Coaches compliance</vt:lpstr>
      <vt:lpstr>Coaches </vt:lpstr>
      <vt:lpstr>umpires</vt:lpstr>
      <vt:lpstr>Youth softball night</vt:lpstr>
      <vt:lpstr>fundraisers</vt:lpstr>
      <vt:lpstr>Winter workouts</vt:lpstr>
      <vt:lpstr>Board membership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Afsa season info</dc:title>
  <dc:creator>Angela Miller</dc:creator>
  <cp:lastModifiedBy>Angela Miller</cp:lastModifiedBy>
  <cp:revision>26</cp:revision>
  <dcterms:created xsi:type="dcterms:W3CDTF">2025-04-24T20:23:07Z</dcterms:created>
  <dcterms:modified xsi:type="dcterms:W3CDTF">2026-03-06T21:17:50Z</dcterms:modified>
</cp:coreProperties>
</file>