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2" r:id="rId3"/>
    <p:sldId id="273" r:id="rId4"/>
    <p:sldId id="270" r:id="rId5"/>
    <p:sldId id="262" r:id="rId6"/>
    <p:sldId id="269" r:id="rId7"/>
    <p:sldId id="261" r:id="rId8"/>
    <p:sldId id="265" r:id="rId9"/>
    <p:sldId id="260" r:id="rId10"/>
    <p:sldId id="266" r:id="rId11"/>
    <p:sldId id="258" r:id="rId12"/>
    <p:sldId id="267" r:id="rId13"/>
    <p:sldId id="259" r:id="rId14"/>
    <p:sldId id="268" r:id="rId15"/>
    <p:sldId id="263" r:id="rId16"/>
    <p:sldId id="26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7BC0CA-6153-433E-9A5F-BB3A68AEDDE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C1576ED5-008B-472B-8E54-1DE783C1DDD3}">
      <dgm:prSet phldrT="[Text]"/>
      <dgm:spPr/>
      <dgm:t>
        <a:bodyPr/>
        <a:lstStyle/>
        <a:p>
          <a:r>
            <a:rPr lang="en-US" dirty="0">
              <a:solidFill>
                <a:schemeClr val="tx1"/>
              </a:solidFill>
            </a:rPr>
            <a:t>CHECK-IN FOR TRYOUTS (see slide for schedule)</a:t>
          </a:r>
        </a:p>
      </dgm:t>
    </dgm:pt>
    <dgm:pt modelId="{8491026F-0D64-4B4C-ABDD-BF68EF9E0A25}" type="parTrans" cxnId="{DF9150FB-06F0-4BCE-B564-572EFB281A79}">
      <dgm:prSet/>
      <dgm:spPr/>
      <dgm:t>
        <a:bodyPr/>
        <a:lstStyle/>
        <a:p>
          <a:endParaRPr lang="en-US"/>
        </a:p>
      </dgm:t>
    </dgm:pt>
    <dgm:pt modelId="{6A9C9DD2-1871-43C9-A53A-2CA8210D13E6}" type="sibTrans" cxnId="{DF9150FB-06F0-4BCE-B564-572EFB281A79}">
      <dgm:prSet/>
      <dgm:spPr>
        <a:ln>
          <a:solidFill>
            <a:schemeClr val="tx1"/>
          </a:solidFill>
        </a:ln>
      </dgm:spPr>
      <dgm:t>
        <a:bodyPr/>
        <a:lstStyle/>
        <a:p>
          <a:endParaRPr lang="en-US"/>
        </a:p>
      </dgm:t>
    </dgm:pt>
    <dgm:pt modelId="{8FCB1458-D688-4162-8361-F1989400ACC3}">
      <dgm:prSet phldrT="[Text]"/>
      <dgm:spPr/>
      <dgm:t>
        <a:bodyPr/>
        <a:lstStyle/>
        <a:p>
          <a:r>
            <a:rPr lang="en-US" dirty="0">
              <a:solidFill>
                <a:schemeClr val="tx1"/>
              </a:solidFill>
            </a:rPr>
            <a:t>PARENT MEETING (prior to each age group’s tryout)</a:t>
          </a:r>
        </a:p>
      </dgm:t>
    </dgm:pt>
    <dgm:pt modelId="{78B905F9-4826-4036-83AA-62D6D36FB3B9}" type="parTrans" cxnId="{DB96DA18-DE3C-4CB0-80EE-5F06C356F4C6}">
      <dgm:prSet/>
      <dgm:spPr/>
      <dgm:t>
        <a:bodyPr/>
        <a:lstStyle/>
        <a:p>
          <a:endParaRPr lang="en-US"/>
        </a:p>
      </dgm:t>
    </dgm:pt>
    <dgm:pt modelId="{A49F3944-4DD5-4BD8-82D4-FC1170F43726}" type="sibTrans" cxnId="{DB96DA18-DE3C-4CB0-80EE-5F06C356F4C6}">
      <dgm:prSet/>
      <dgm:spPr>
        <a:ln>
          <a:solidFill>
            <a:schemeClr val="tx1"/>
          </a:solidFill>
        </a:ln>
      </dgm:spPr>
      <dgm:t>
        <a:bodyPr/>
        <a:lstStyle/>
        <a:p>
          <a:endParaRPr lang="en-US"/>
        </a:p>
      </dgm:t>
    </dgm:pt>
    <dgm:pt modelId="{C4C73B8B-0374-414C-A181-D4514A9DF669}">
      <dgm:prSet phldrT="[Text]"/>
      <dgm:spPr/>
      <dgm:t>
        <a:bodyPr/>
        <a:lstStyle/>
        <a:p>
          <a:r>
            <a:rPr lang="en-US" dirty="0">
              <a:solidFill>
                <a:schemeClr val="tx1"/>
              </a:solidFill>
            </a:rPr>
            <a:t>TRYOUTS (closed to spectators)</a:t>
          </a:r>
        </a:p>
      </dgm:t>
    </dgm:pt>
    <dgm:pt modelId="{5F123589-859B-489B-9852-44481EC7622A}" type="parTrans" cxnId="{7846F0AE-4FD6-4D4A-BB50-C21D9ECCE762}">
      <dgm:prSet/>
      <dgm:spPr/>
      <dgm:t>
        <a:bodyPr/>
        <a:lstStyle/>
        <a:p>
          <a:endParaRPr lang="en-US"/>
        </a:p>
      </dgm:t>
    </dgm:pt>
    <dgm:pt modelId="{A069E957-A9AB-459E-BA75-44C9D8ACBA8F}" type="sibTrans" cxnId="{7846F0AE-4FD6-4D4A-BB50-C21D9ECCE762}">
      <dgm:prSet/>
      <dgm:spPr>
        <a:ln>
          <a:solidFill>
            <a:schemeClr val="tx1"/>
          </a:solidFill>
        </a:ln>
      </dgm:spPr>
      <dgm:t>
        <a:bodyPr/>
        <a:lstStyle/>
        <a:p>
          <a:endParaRPr lang="en-US"/>
        </a:p>
      </dgm:t>
    </dgm:pt>
    <dgm:pt modelId="{752EACE4-B667-4BE0-AF2F-FF0E45F96BCC}">
      <dgm:prSet phldrT="[Text]"/>
      <dgm:spPr/>
      <dgm:t>
        <a:bodyPr/>
        <a:lstStyle/>
        <a:p>
          <a:r>
            <a:rPr lang="en-US" dirty="0">
              <a:solidFill>
                <a:schemeClr val="tx1"/>
              </a:solidFill>
            </a:rPr>
            <a:t>EMAIL OFFERS (go out over multiple days)</a:t>
          </a:r>
        </a:p>
      </dgm:t>
    </dgm:pt>
    <dgm:pt modelId="{59B3940C-348C-4CEF-8BC5-0D1980DE9F9A}" type="parTrans" cxnId="{0DB1D59B-2E22-45E2-8B34-828ADA2303B6}">
      <dgm:prSet/>
      <dgm:spPr/>
      <dgm:t>
        <a:bodyPr/>
        <a:lstStyle/>
        <a:p>
          <a:endParaRPr lang="en-US"/>
        </a:p>
      </dgm:t>
    </dgm:pt>
    <dgm:pt modelId="{BEB29C66-5AC9-46DF-A032-FD2620124049}" type="sibTrans" cxnId="{0DB1D59B-2E22-45E2-8B34-828ADA2303B6}">
      <dgm:prSet/>
      <dgm:spPr>
        <a:ln>
          <a:solidFill>
            <a:schemeClr val="tx1"/>
          </a:solidFill>
        </a:ln>
      </dgm:spPr>
      <dgm:t>
        <a:bodyPr/>
        <a:lstStyle/>
        <a:p>
          <a:endParaRPr lang="en-US"/>
        </a:p>
      </dgm:t>
    </dgm:pt>
    <dgm:pt modelId="{A249582C-8BAE-4285-8844-3A083CC50678}">
      <dgm:prSet phldrT="[Text]"/>
      <dgm:spPr/>
      <dgm:t>
        <a:bodyPr/>
        <a:lstStyle/>
        <a:p>
          <a:r>
            <a:rPr lang="en-US" dirty="0">
              <a:solidFill>
                <a:schemeClr val="tx1"/>
              </a:solidFill>
            </a:rPr>
            <a:t>PARTICIPANTS ACCEPT OR DECLINE (over multiple days)</a:t>
          </a:r>
        </a:p>
      </dgm:t>
    </dgm:pt>
    <dgm:pt modelId="{8713A464-6B73-483A-A576-E0B1BF8F63D4}" type="parTrans" cxnId="{2C2940E3-B4C0-4F56-9578-F64213A79C3E}">
      <dgm:prSet/>
      <dgm:spPr/>
      <dgm:t>
        <a:bodyPr/>
        <a:lstStyle/>
        <a:p>
          <a:endParaRPr lang="en-US"/>
        </a:p>
      </dgm:t>
    </dgm:pt>
    <dgm:pt modelId="{B1C56A4D-DCF1-4DEE-B856-7E6D82976F91}" type="sibTrans" cxnId="{2C2940E3-B4C0-4F56-9578-F64213A79C3E}">
      <dgm:prSet/>
      <dgm:spPr>
        <a:ln>
          <a:solidFill>
            <a:schemeClr val="tx1"/>
          </a:solidFill>
        </a:ln>
      </dgm:spPr>
      <dgm:t>
        <a:bodyPr/>
        <a:lstStyle/>
        <a:p>
          <a:endParaRPr lang="en-US"/>
        </a:p>
      </dgm:t>
    </dgm:pt>
    <dgm:pt modelId="{B2654D01-AB1A-4080-B061-8C8BEB5066B5}" type="pres">
      <dgm:prSet presAssocID="{5F7BC0CA-6153-433E-9A5F-BB3A68AEDDE6}" presName="cycle" presStyleCnt="0">
        <dgm:presLayoutVars>
          <dgm:dir/>
          <dgm:resizeHandles val="exact"/>
        </dgm:presLayoutVars>
      </dgm:prSet>
      <dgm:spPr/>
    </dgm:pt>
    <dgm:pt modelId="{68359799-D416-4EAD-A614-8B17E80EAC63}" type="pres">
      <dgm:prSet presAssocID="{C1576ED5-008B-472B-8E54-1DE783C1DDD3}" presName="node" presStyleLbl="node1" presStyleIdx="0" presStyleCnt="5">
        <dgm:presLayoutVars>
          <dgm:bulletEnabled val="1"/>
        </dgm:presLayoutVars>
      </dgm:prSet>
      <dgm:spPr/>
    </dgm:pt>
    <dgm:pt modelId="{5E779206-625E-4BE4-AA94-FAB41A6B64DB}" type="pres">
      <dgm:prSet presAssocID="{6A9C9DD2-1871-43C9-A53A-2CA8210D13E6}" presName="sibTrans" presStyleLbl="sibTrans2D1" presStyleIdx="0" presStyleCnt="5"/>
      <dgm:spPr/>
    </dgm:pt>
    <dgm:pt modelId="{192B5B3E-E99A-4EA0-B6CA-8C5076243254}" type="pres">
      <dgm:prSet presAssocID="{6A9C9DD2-1871-43C9-A53A-2CA8210D13E6}" presName="connectorText" presStyleLbl="sibTrans2D1" presStyleIdx="0" presStyleCnt="5"/>
      <dgm:spPr/>
    </dgm:pt>
    <dgm:pt modelId="{C51B32C5-8029-4322-B557-E399C69EA62C}" type="pres">
      <dgm:prSet presAssocID="{8FCB1458-D688-4162-8361-F1989400ACC3}" presName="node" presStyleLbl="node1" presStyleIdx="1" presStyleCnt="5" custRadScaleRad="98582" custRadScaleInc="-137">
        <dgm:presLayoutVars>
          <dgm:bulletEnabled val="1"/>
        </dgm:presLayoutVars>
      </dgm:prSet>
      <dgm:spPr/>
    </dgm:pt>
    <dgm:pt modelId="{1F038C0E-CFCC-4D29-BCCB-E73B3165E8A5}" type="pres">
      <dgm:prSet presAssocID="{A49F3944-4DD5-4BD8-82D4-FC1170F43726}" presName="sibTrans" presStyleLbl="sibTrans2D1" presStyleIdx="1" presStyleCnt="5"/>
      <dgm:spPr/>
    </dgm:pt>
    <dgm:pt modelId="{D32D1E42-E137-4CDF-966B-2368F3F273B5}" type="pres">
      <dgm:prSet presAssocID="{A49F3944-4DD5-4BD8-82D4-FC1170F43726}" presName="connectorText" presStyleLbl="sibTrans2D1" presStyleIdx="1" presStyleCnt="5"/>
      <dgm:spPr/>
    </dgm:pt>
    <dgm:pt modelId="{04D7AC5C-DD2D-48F8-894E-6E748D3D026C}" type="pres">
      <dgm:prSet presAssocID="{C4C73B8B-0374-414C-A181-D4514A9DF669}" presName="node" presStyleLbl="node1" presStyleIdx="2" presStyleCnt="5">
        <dgm:presLayoutVars>
          <dgm:bulletEnabled val="1"/>
        </dgm:presLayoutVars>
      </dgm:prSet>
      <dgm:spPr/>
    </dgm:pt>
    <dgm:pt modelId="{91DC2BD1-41BB-4D24-81D1-2FF930522656}" type="pres">
      <dgm:prSet presAssocID="{A069E957-A9AB-459E-BA75-44C9D8ACBA8F}" presName="sibTrans" presStyleLbl="sibTrans2D1" presStyleIdx="2" presStyleCnt="5" custLinFactNeighborX="-11070"/>
      <dgm:spPr/>
    </dgm:pt>
    <dgm:pt modelId="{CA8789BD-A09F-4114-BA80-3A12484DEC55}" type="pres">
      <dgm:prSet presAssocID="{A069E957-A9AB-459E-BA75-44C9D8ACBA8F}" presName="connectorText" presStyleLbl="sibTrans2D1" presStyleIdx="2" presStyleCnt="5"/>
      <dgm:spPr/>
    </dgm:pt>
    <dgm:pt modelId="{377FF20D-9AC9-4F59-B852-0EF176E14C0C}" type="pres">
      <dgm:prSet presAssocID="{752EACE4-B667-4BE0-AF2F-FF0E45F96BCC}" presName="node" presStyleLbl="node1" presStyleIdx="3" presStyleCnt="5">
        <dgm:presLayoutVars>
          <dgm:bulletEnabled val="1"/>
        </dgm:presLayoutVars>
      </dgm:prSet>
      <dgm:spPr/>
    </dgm:pt>
    <dgm:pt modelId="{0E6CB18D-DCAF-4237-9472-E40A4F7F1A79}" type="pres">
      <dgm:prSet presAssocID="{BEB29C66-5AC9-46DF-A032-FD2620124049}" presName="sibTrans" presStyleLbl="sibTrans2D1" presStyleIdx="3" presStyleCnt="5"/>
      <dgm:spPr/>
    </dgm:pt>
    <dgm:pt modelId="{9D02066F-47AB-443B-ADD9-9A8CC77C8B46}" type="pres">
      <dgm:prSet presAssocID="{BEB29C66-5AC9-46DF-A032-FD2620124049}" presName="connectorText" presStyleLbl="sibTrans2D1" presStyleIdx="3" presStyleCnt="5"/>
      <dgm:spPr/>
    </dgm:pt>
    <dgm:pt modelId="{B495E776-0125-4DAC-92F1-472F44C7F150}" type="pres">
      <dgm:prSet presAssocID="{A249582C-8BAE-4285-8844-3A083CC50678}" presName="node" presStyleLbl="node1" presStyleIdx="4" presStyleCnt="5">
        <dgm:presLayoutVars>
          <dgm:bulletEnabled val="1"/>
        </dgm:presLayoutVars>
      </dgm:prSet>
      <dgm:spPr/>
    </dgm:pt>
    <dgm:pt modelId="{E1D1FB24-4CDD-4903-B52A-B133701EABE9}" type="pres">
      <dgm:prSet presAssocID="{B1C56A4D-DCF1-4DEE-B856-7E6D82976F91}" presName="sibTrans" presStyleLbl="sibTrans2D1" presStyleIdx="4" presStyleCnt="5"/>
      <dgm:spPr/>
    </dgm:pt>
    <dgm:pt modelId="{BA22918B-0C14-4F7C-A459-669E7C1BF2A3}" type="pres">
      <dgm:prSet presAssocID="{B1C56A4D-DCF1-4DEE-B856-7E6D82976F91}" presName="connectorText" presStyleLbl="sibTrans2D1" presStyleIdx="4" presStyleCnt="5"/>
      <dgm:spPr/>
    </dgm:pt>
  </dgm:ptLst>
  <dgm:cxnLst>
    <dgm:cxn modelId="{7EEA7F6F-3F2F-494F-A6BE-D9FFCB388895}" type="presOf" srcId="{C4C73B8B-0374-414C-A181-D4514A9DF669}" destId="{04D7AC5C-DD2D-48F8-894E-6E748D3D026C}" srcOrd="0" destOrd="0" presId="urn:microsoft.com/office/officeart/2005/8/layout/cycle2"/>
    <dgm:cxn modelId="{703399B6-2287-489C-B8CB-09E218205D52}" type="presOf" srcId="{A069E957-A9AB-459E-BA75-44C9D8ACBA8F}" destId="{CA8789BD-A09F-4114-BA80-3A12484DEC55}" srcOrd="1" destOrd="0" presId="urn:microsoft.com/office/officeart/2005/8/layout/cycle2"/>
    <dgm:cxn modelId="{7846F0AE-4FD6-4D4A-BB50-C21D9ECCE762}" srcId="{5F7BC0CA-6153-433E-9A5F-BB3A68AEDDE6}" destId="{C4C73B8B-0374-414C-A181-D4514A9DF669}" srcOrd="2" destOrd="0" parTransId="{5F123589-859B-489B-9852-44481EC7622A}" sibTransId="{A069E957-A9AB-459E-BA75-44C9D8ACBA8F}"/>
    <dgm:cxn modelId="{DF9150FB-06F0-4BCE-B564-572EFB281A79}" srcId="{5F7BC0CA-6153-433E-9A5F-BB3A68AEDDE6}" destId="{C1576ED5-008B-472B-8E54-1DE783C1DDD3}" srcOrd="0" destOrd="0" parTransId="{8491026F-0D64-4B4C-ABDD-BF68EF9E0A25}" sibTransId="{6A9C9DD2-1871-43C9-A53A-2CA8210D13E6}"/>
    <dgm:cxn modelId="{72EC5CF3-D2CA-44DC-A36F-6BF7C6149828}" type="presOf" srcId="{A069E957-A9AB-459E-BA75-44C9D8ACBA8F}" destId="{91DC2BD1-41BB-4D24-81D1-2FF930522656}" srcOrd="0" destOrd="0" presId="urn:microsoft.com/office/officeart/2005/8/layout/cycle2"/>
    <dgm:cxn modelId="{C942D9C1-1840-49DF-B0EF-85B7FE0F174D}" type="presOf" srcId="{6A9C9DD2-1871-43C9-A53A-2CA8210D13E6}" destId="{192B5B3E-E99A-4EA0-B6CA-8C5076243254}" srcOrd="1" destOrd="0" presId="urn:microsoft.com/office/officeart/2005/8/layout/cycle2"/>
    <dgm:cxn modelId="{D7DAB002-28E0-4CD8-B133-CEAD525FDD44}" type="presOf" srcId="{BEB29C66-5AC9-46DF-A032-FD2620124049}" destId="{9D02066F-47AB-443B-ADD9-9A8CC77C8B46}" srcOrd="1" destOrd="0" presId="urn:microsoft.com/office/officeart/2005/8/layout/cycle2"/>
    <dgm:cxn modelId="{C228A0D6-7B02-4F2B-8559-53F93002CC9A}" type="presOf" srcId="{A249582C-8BAE-4285-8844-3A083CC50678}" destId="{B495E776-0125-4DAC-92F1-472F44C7F150}" srcOrd="0" destOrd="0" presId="urn:microsoft.com/office/officeart/2005/8/layout/cycle2"/>
    <dgm:cxn modelId="{08838AE3-F76A-4C37-910E-058E75951DDB}" type="presOf" srcId="{A49F3944-4DD5-4BD8-82D4-FC1170F43726}" destId="{1F038C0E-CFCC-4D29-BCCB-E73B3165E8A5}" srcOrd="0" destOrd="0" presId="urn:microsoft.com/office/officeart/2005/8/layout/cycle2"/>
    <dgm:cxn modelId="{7A732208-E7F9-4A58-AE1B-E63EBAA4208C}" type="presOf" srcId="{A49F3944-4DD5-4BD8-82D4-FC1170F43726}" destId="{D32D1E42-E137-4CDF-966B-2368F3F273B5}" srcOrd="1" destOrd="0" presId="urn:microsoft.com/office/officeart/2005/8/layout/cycle2"/>
    <dgm:cxn modelId="{6C77FF15-7760-4DEB-B746-16E8170FAAC9}" type="presOf" srcId="{6A9C9DD2-1871-43C9-A53A-2CA8210D13E6}" destId="{5E779206-625E-4BE4-AA94-FAB41A6B64DB}" srcOrd="0" destOrd="0" presId="urn:microsoft.com/office/officeart/2005/8/layout/cycle2"/>
    <dgm:cxn modelId="{DB96DA18-DE3C-4CB0-80EE-5F06C356F4C6}" srcId="{5F7BC0CA-6153-433E-9A5F-BB3A68AEDDE6}" destId="{8FCB1458-D688-4162-8361-F1989400ACC3}" srcOrd="1" destOrd="0" parTransId="{78B905F9-4826-4036-83AA-62D6D36FB3B9}" sibTransId="{A49F3944-4DD5-4BD8-82D4-FC1170F43726}"/>
    <dgm:cxn modelId="{9615EFA3-BBAC-4BE8-9653-C430A904D956}" type="presOf" srcId="{752EACE4-B667-4BE0-AF2F-FF0E45F96BCC}" destId="{377FF20D-9AC9-4F59-B852-0EF176E14C0C}" srcOrd="0" destOrd="0" presId="urn:microsoft.com/office/officeart/2005/8/layout/cycle2"/>
    <dgm:cxn modelId="{0DB1D59B-2E22-45E2-8B34-828ADA2303B6}" srcId="{5F7BC0CA-6153-433E-9A5F-BB3A68AEDDE6}" destId="{752EACE4-B667-4BE0-AF2F-FF0E45F96BCC}" srcOrd="3" destOrd="0" parTransId="{59B3940C-348C-4CEF-8BC5-0D1980DE9F9A}" sibTransId="{BEB29C66-5AC9-46DF-A032-FD2620124049}"/>
    <dgm:cxn modelId="{BCCE327F-55EB-425A-A475-D54B52C06ACE}" type="presOf" srcId="{C1576ED5-008B-472B-8E54-1DE783C1DDD3}" destId="{68359799-D416-4EAD-A614-8B17E80EAC63}" srcOrd="0" destOrd="0" presId="urn:microsoft.com/office/officeart/2005/8/layout/cycle2"/>
    <dgm:cxn modelId="{CB1C855D-EEEA-4E22-AC10-B2713D1BFF79}" type="presOf" srcId="{5F7BC0CA-6153-433E-9A5F-BB3A68AEDDE6}" destId="{B2654D01-AB1A-4080-B061-8C8BEB5066B5}" srcOrd="0" destOrd="0" presId="urn:microsoft.com/office/officeart/2005/8/layout/cycle2"/>
    <dgm:cxn modelId="{622FC77E-B22E-43C4-96C4-C622D2FAB978}" type="presOf" srcId="{8FCB1458-D688-4162-8361-F1989400ACC3}" destId="{C51B32C5-8029-4322-B557-E399C69EA62C}" srcOrd="0" destOrd="0" presId="urn:microsoft.com/office/officeart/2005/8/layout/cycle2"/>
    <dgm:cxn modelId="{461DFC7D-22E7-4ED8-9D94-F7F7DF14B3A3}" type="presOf" srcId="{BEB29C66-5AC9-46DF-A032-FD2620124049}" destId="{0E6CB18D-DCAF-4237-9472-E40A4F7F1A79}" srcOrd="0" destOrd="0" presId="urn:microsoft.com/office/officeart/2005/8/layout/cycle2"/>
    <dgm:cxn modelId="{2C2940E3-B4C0-4F56-9578-F64213A79C3E}" srcId="{5F7BC0CA-6153-433E-9A5F-BB3A68AEDDE6}" destId="{A249582C-8BAE-4285-8844-3A083CC50678}" srcOrd="4" destOrd="0" parTransId="{8713A464-6B73-483A-A576-E0B1BF8F63D4}" sibTransId="{B1C56A4D-DCF1-4DEE-B856-7E6D82976F91}"/>
    <dgm:cxn modelId="{7ACEB2A1-178B-44FD-B8DD-CC9A7B159EAF}" type="presOf" srcId="{B1C56A4D-DCF1-4DEE-B856-7E6D82976F91}" destId="{BA22918B-0C14-4F7C-A459-669E7C1BF2A3}" srcOrd="1" destOrd="0" presId="urn:microsoft.com/office/officeart/2005/8/layout/cycle2"/>
    <dgm:cxn modelId="{902D293E-56DE-41DF-89D6-BCB6D17BF417}" type="presOf" srcId="{B1C56A4D-DCF1-4DEE-B856-7E6D82976F91}" destId="{E1D1FB24-4CDD-4903-B52A-B133701EABE9}" srcOrd="0" destOrd="0" presId="urn:microsoft.com/office/officeart/2005/8/layout/cycle2"/>
    <dgm:cxn modelId="{0AE87455-0536-4B60-A811-418CB5F67D50}" type="presParOf" srcId="{B2654D01-AB1A-4080-B061-8C8BEB5066B5}" destId="{68359799-D416-4EAD-A614-8B17E80EAC63}" srcOrd="0" destOrd="0" presId="urn:microsoft.com/office/officeart/2005/8/layout/cycle2"/>
    <dgm:cxn modelId="{B1E35416-A8C2-40CC-8128-FBA81FDAA0DE}" type="presParOf" srcId="{B2654D01-AB1A-4080-B061-8C8BEB5066B5}" destId="{5E779206-625E-4BE4-AA94-FAB41A6B64DB}" srcOrd="1" destOrd="0" presId="urn:microsoft.com/office/officeart/2005/8/layout/cycle2"/>
    <dgm:cxn modelId="{FC5D66E7-5543-411A-8652-CAA1491A9E80}" type="presParOf" srcId="{5E779206-625E-4BE4-AA94-FAB41A6B64DB}" destId="{192B5B3E-E99A-4EA0-B6CA-8C5076243254}" srcOrd="0" destOrd="0" presId="urn:microsoft.com/office/officeart/2005/8/layout/cycle2"/>
    <dgm:cxn modelId="{8F16642F-2F4F-4B8A-8804-A232F80BE39B}" type="presParOf" srcId="{B2654D01-AB1A-4080-B061-8C8BEB5066B5}" destId="{C51B32C5-8029-4322-B557-E399C69EA62C}" srcOrd="2" destOrd="0" presId="urn:microsoft.com/office/officeart/2005/8/layout/cycle2"/>
    <dgm:cxn modelId="{F8D3E4E6-2C64-4133-9E00-B628521E314A}" type="presParOf" srcId="{B2654D01-AB1A-4080-B061-8C8BEB5066B5}" destId="{1F038C0E-CFCC-4D29-BCCB-E73B3165E8A5}" srcOrd="3" destOrd="0" presId="urn:microsoft.com/office/officeart/2005/8/layout/cycle2"/>
    <dgm:cxn modelId="{0EA22FDB-DCB0-4821-A87F-AFAF484E90EC}" type="presParOf" srcId="{1F038C0E-CFCC-4D29-BCCB-E73B3165E8A5}" destId="{D32D1E42-E137-4CDF-966B-2368F3F273B5}" srcOrd="0" destOrd="0" presId="urn:microsoft.com/office/officeart/2005/8/layout/cycle2"/>
    <dgm:cxn modelId="{D0627CD4-569B-4286-A491-8849BACCBF53}" type="presParOf" srcId="{B2654D01-AB1A-4080-B061-8C8BEB5066B5}" destId="{04D7AC5C-DD2D-48F8-894E-6E748D3D026C}" srcOrd="4" destOrd="0" presId="urn:microsoft.com/office/officeart/2005/8/layout/cycle2"/>
    <dgm:cxn modelId="{83E5BB3E-B347-4A9B-91E6-166829E93071}" type="presParOf" srcId="{B2654D01-AB1A-4080-B061-8C8BEB5066B5}" destId="{91DC2BD1-41BB-4D24-81D1-2FF930522656}" srcOrd="5" destOrd="0" presId="urn:microsoft.com/office/officeart/2005/8/layout/cycle2"/>
    <dgm:cxn modelId="{C5ACB507-F00E-4F8D-9909-C6688A075333}" type="presParOf" srcId="{91DC2BD1-41BB-4D24-81D1-2FF930522656}" destId="{CA8789BD-A09F-4114-BA80-3A12484DEC55}" srcOrd="0" destOrd="0" presId="urn:microsoft.com/office/officeart/2005/8/layout/cycle2"/>
    <dgm:cxn modelId="{B4D1C196-7E1F-4054-8958-C6F01F143FE3}" type="presParOf" srcId="{B2654D01-AB1A-4080-B061-8C8BEB5066B5}" destId="{377FF20D-9AC9-4F59-B852-0EF176E14C0C}" srcOrd="6" destOrd="0" presId="urn:microsoft.com/office/officeart/2005/8/layout/cycle2"/>
    <dgm:cxn modelId="{EF4542EC-331A-4C54-9340-B05BEE57A302}" type="presParOf" srcId="{B2654D01-AB1A-4080-B061-8C8BEB5066B5}" destId="{0E6CB18D-DCAF-4237-9472-E40A4F7F1A79}" srcOrd="7" destOrd="0" presId="urn:microsoft.com/office/officeart/2005/8/layout/cycle2"/>
    <dgm:cxn modelId="{C7849C57-5F0E-46E0-BFAF-B926FF387914}" type="presParOf" srcId="{0E6CB18D-DCAF-4237-9472-E40A4F7F1A79}" destId="{9D02066F-47AB-443B-ADD9-9A8CC77C8B46}" srcOrd="0" destOrd="0" presId="urn:microsoft.com/office/officeart/2005/8/layout/cycle2"/>
    <dgm:cxn modelId="{CCBA67E8-24EF-4DB8-B55F-23112F4142CC}" type="presParOf" srcId="{B2654D01-AB1A-4080-B061-8C8BEB5066B5}" destId="{B495E776-0125-4DAC-92F1-472F44C7F150}" srcOrd="8" destOrd="0" presId="urn:microsoft.com/office/officeart/2005/8/layout/cycle2"/>
    <dgm:cxn modelId="{5A978C81-7F92-47F9-86E6-60A7520EDFCD}" type="presParOf" srcId="{B2654D01-AB1A-4080-B061-8C8BEB5066B5}" destId="{E1D1FB24-4CDD-4903-B52A-B133701EABE9}" srcOrd="9" destOrd="0" presId="urn:microsoft.com/office/officeart/2005/8/layout/cycle2"/>
    <dgm:cxn modelId="{EA07CFF2-EB4F-4DE1-9C11-8C92F6C5263F}" type="presParOf" srcId="{E1D1FB24-4CDD-4903-B52A-B133701EABE9}" destId="{BA22918B-0C14-4F7C-A459-669E7C1BF2A3}"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359799-D416-4EAD-A614-8B17E80EAC63}">
      <dsp:nvSpPr>
        <dsp:cNvPr id="0" name=""/>
        <dsp:cNvSpPr/>
      </dsp:nvSpPr>
      <dsp:spPr>
        <a:xfrm>
          <a:off x="1876190" y="214"/>
          <a:ext cx="1426107" cy="1426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CHECK-IN FOR TRYOUTS (see slide for schedule)</a:t>
          </a:r>
        </a:p>
      </dsp:txBody>
      <dsp:txXfrm>
        <a:off x="2085039" y="209063"/>
        <a:ext cx="1008409" cy="1008409"/>
      </dsp:txXfrm>
    </dsp:sp>
    <dsp:sp modelId="{5E779206-625E-4BE4-AA94-FAB41A6B64DB}">
      <dsp:nvSpPr>
        <dsp:cNvPr id="0" name=""/>
        <dsp:cNvSpPr/>
      </dsp:nvSpPr>
      <dsp:spPr>
        <a:xfrm rot="2192337">
          <a:off x="3249248" y="1098871"/>
          <a:ext cx="370266" cy="481311"/>
        </a:xfrm>
        <a:prstGeom prst="rightArrow">
          <a:avLst>
            <a:gd name="adj1" fmla="val 60000"/>
            <a:gd name="adj2" fmla="val 50000"/>
          </a:avLst>
        </a:prstGeom>
        <a:solidFill>
          <a:schemeClr val="accent1">
            <a:tint val="6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260164" y="1162066"/>
        <a:ext cx="259186" cy="288787"/>
      </dsp:txXfrm>
    </dsp:sp>
    <dsp:sp modelId="{C51B32C5-8029-4322-B557-E399C69EA62C}">
      <dsp:nvSpPr>
        <dsp:cNvPr id="0" name=""/>
        <dsp:cNvSpPr/>
      </dsp:nvSpPr>
      <dsp:spPr>
        <a:xfrm>
          <a:off x="3583304" y="1265209"/>
          <a:ext cx="1426107" cy="1426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PARENT MEETING (prior to each age group’s tryout)</a:t>
          </a:r>
        </a:p>
      </dsp:txBody>
      <dsp:txXfrm>
        <a:off x="3792153" y="1474058"/>
        <a:ext cx="1008409" cy="1008409"/>
      </dsp:txXfrm>
    </dsp:sp>
    <dsp:sp modelId="{1F038C0E-CFCC-4D29-BCCB-E73B3165E8A5}">
      <dsp:nvSpPr>
        <dsp:cNvPr id="0" name=""/>
        <dsp:cNvSpPr/>
      </dsp:nvSpPr>
      <dsp:spPr>
        <a:xfrm rot="6444765">
          <a:off x="3795412" y="2742451"/>
          <a:ext cx="371601" cy="481311"/>
        </a:xfrm>
        <a:prstGeom prst="rightArrow">
          <a:avLst>
            <a:gd name="adj1" fmla="val 60000"/>
            <a:gd name="adj2" fmla="val 50000"/>
          </a:avLst>
        </a:prstGeom>
        <a:solidFill>
          <a:schemeClr val="accent1">
            <a:tint val="6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3867832" y="2785527"/>
        <a:ext cx="260121" cy="288787"/>
      </dsp:txXfrm>
    </dsp:sp>
    <dsp:sp modelId="{04D7AC5C-DD2D-48F8-894E-6E748D3D026C}">
      <dsp:nvSpPr>
        <dsp:cNvPr id="0" name=""/>
        <dsp:cNvSpPr/>
      </dsp:nvSpPr>
      <dsp:spPr>
        <a:xfrm>
          <a:off x="2946720" y="3294968"/>
          <a:ext cx="1426107" cy="1426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TRYOUTS (closed to spectators)</a:t>
          </a:r>
        </a:p>
      </dsp:txBody>
      <dsp:txXfrm>
        <a:off x="3155569" y="3503817"/>
        <a:ext cx="1008409" cy="1008409"/>
      </dsp:txXfrm>
    </dsp:sp>
    <dsp:sp modelId="{91DC2BD1-41BB-4D24-81D1-2FF930522656}">
      <dsp:nvSpPr>
        <dsp:cNvPr id="0" name=""/>
        <dsp:cNvSpPr/>
      </dsp:nvSpPr>
      <dsp:spPr>
        <a:xfrm rot="10800000">
          <a:off x="2368558" y="3767366"/>
          <a:ext cx="378925" cy="481311"/>
        </a:xfrm>
        <a:prstGeom prst="rightArrow">
          <a:avLst>
            <a:gd name="adj1" fmla="val 60000"/>
            <a:gd name="adj2" fmla="val 50000"/>
          </a:avLst>
        </a:prstGeom>
        <a:solidFill>
          <a:schemeClr val="accent1">
            <a:tint val="6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2482235" y="3863628"/>
        <a:ext cx="265248" cy="288787"/>
      </dsp:txXfrm>
    </dsp:sp>
    <dsp:sp modelId="{377FF20D-9AC9-4F59-B852-0EF176E14C0C}">
      <dsp:nvSpPr>
        <dsp:cNvPr id="0" name=""/>
        <dsp:cNvSpPr/>
      </dsp:nvSpPr>
      <dsp:spPr>
        <a:xfrm>
          <a:off x="805660" y="3294968"/>
          <a:ext cx="1426107" cy="1426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EMAIL OFFERS (go out over multiple days)</a:t>
          </a:r>
        </a:p>
      </dsp:txBody>
      <dsp:txXfrm>
        <a:off x="1014509" y="3503817"/>
        <a:ext cx="1008409" cy="1008409"/>
      </dsp:txXfrm>
    </dsp:sp>
    <dsp:sp modelId="{0E6CB18D-DCAF-4237-9472-E40A4F7F1A79}">
      <dsp:nvSpPr>
        <dsp:cNvPr id="0" name=""/>
        <dsp:cNvSpPr/>
      </dsp:nvSpPr>
      <dsp:spPr>
        <a:xfrm rot="15120000">
          <a:off x="1001752" y="2759430"/>
          <a:ext cx="378925" cy="481311"/>
        </a:xfrm>
        <a:prstGeom prst="rightArrow">
          <a:avLst>
            <a:gd name="adj1" fmla="val 60000"/>
            <a:gd name="adj2" fmla="val 50000"/>
          </a:avLst>
        </a:prstGeom>
        <a:solidFill>
          <a:schemeClr val="accent1">
            <a:tint val="6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1076155" y="2909749"/>
        <a:ext cx="265248" cy="288787"/>
      </dsp:txXfrm>
    </dsp:sp>
    <dsp:sp modelId="{B495E776-0125-4DAC-92F1-472F44C7F150}">
      <dsp:nvSpPr>
        <dsp:cNvPr id="0" name=""/>
        <dsp:cNvSpPr/>
      </dsp:nvSpPr>
      <dsp:spPr>
        <a:xfrm>
          <a:off x="144036" y="1258698"/>
          <a:ext cx="1426107" cy="1426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PARTICIPANTS ACCEPT OR DECLINE (over multiple days)</a:t>
          </a:r>
        </a:p>
      </dsp:txBody>
      <dsp:txXfrm>
        <a:off x="352885" y="1467547"/>
        <a:ext cx="1008409" cy="1008409"/>
      </dsp:txXfrm>
    </dsp:sp>
    <dsp:sp modelId="{E1D1FB24-4CDD-4903-B52A-B133701EABE9}">
      <dsp:nvSpPr>
        <dsp:cNvPr id="0" name=""/>
        <dsp:cNvSpPr/>
      </dsp:nvSpPr>
      <dsp:spPr>
        <a:xfrm rot="19440000">
          <a:off x="1525027" y="1108158"/>
          <a:ext cx="378925" cy="481311"/>
        </a:xfrm>
        <a:prstGeom prst="rightArrow">
          <a:avLst>
            <a:gd name="adj1" fmla="val 60000"/>
            <a:gd name="adj2" fmla="val 50000"/>
          </a:avLst>
        </a:prstGeom>
        <a:solidFill>
          <a:schemeClr val="accent1">
            <a:tint val="6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535882" y="1237829"/>
        <a:ext cx="265248" cy="28878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EE4067F-D707-4B2C-91FC-C1C185254E01}"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3095856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E4067F-D707-4B2C-91FC-C1C185254E01}"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61101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E4067F-D707-4B2C-91FC-C1C185254E01}"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4278847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E4067F-D707-4B2C-91FC-C1C185254E01}"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3564800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E4067F-D707-4B2C-91FC-C1C185254E01}"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3187629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E4067F-D707-4B2C-91FC-C1C185254E01}"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2446117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EE4067F-D707-4B2C-91FC-C1C185254E01}" type="datetimeFigureOut">
              <a:rPr lang="en-US" smtClean="0"/>
              <a:t>10/11/2025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3308472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E4067F-D707-4B2C-91FC-C1C185254E01}" type="datetimeFigureOut">
              <a:rPr lang="en-US" smtClean="0"/>
              <a:t>10/11/2025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3252482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E4067F-D707-4B2C-91FC-C1C185254E01}" type="datetimeFigureOut">
              <a:rPr lang="en-US" smtClean="0"/>
              <a:t>10/11/2025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116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EE4067F-D707-4B2C-91FC-C1C185254E01}"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522774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EE4067F-D707-4B2C-91FC-C1C185254E01}"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15A75-FFD2-4473-905F-7BA8A32FDE36}" type="slidenum">
              <a:rPr lang="en-US" smtClean="0"/>
              <a:t>‹#›</a:t>
            </a:fld>
            <a:endParaRPr lang="en-US"/>
          </a:p>
        </p:txBody>
      </p:sp>
    </p:spTree>
    <p:extLst>
      <p:ext uri="{BB962C8B-B14F-4D97-AF65-F5344CB8AC3E}">
        <p14:creationId xmlns:p14="http://schemas.microsoft.com/office/powerpoint/2010/main" val="1212901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E4067F-D707-4B2C-91FC-C1C185254E01}" type="datetimeFigureOut">
              <a:rPr lang="en-US" smtClean="0"/>
              <a:t>10/11/2025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15A75-FFD2-4473-905F-7BA8A32FDE36}" type="slidenum">
              <a:rPr lang="en-US" smtClean="0"/>
              <a:t>‹#›</a:t>
            </a:fld>
            <a:endParaRPr lang="en-US"/>
          </a:p>
        </p:txBody>
      </p:sp>
    </p:spTree>
    <p:extLst>
      <p:ext uri="{BB962C8B-B14F-4D97-AF65-F5344CB8AC3E}">
        <p14:creationId xmlns:p14="http://schemas.microsoft.com/office/powerpoint/2010/main" val="2520356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s://volleyballlife.com/tournament/23375?tab=information" TargetMode="Externa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67112" y="613433"/>
            <a:ext cx="9043332" cy="2400657"/>
          </a:xfrm>
          <a:prstGeom prst="rect">
            <a:avLst/>
          </a:prstGeom>
          <a:noFill/>
        </p:spPr>
        <p:txBody>
          <a:bodyPr wrap="square" rtlCol="0">
            <a:spAutoFit/>
          </a:bodyPr>
          <a:lstStyle/>
          <a:p>
            <a:r>
              <a:rPr lang="en-US" sz="1600" dirty="0">
                <a:latin typeface="Aptos Black" panose="020B0604020202020204" pitchFamily="34" charset="0"/>
              </a:rPr>
              <a:t>Welcome to the 2026 BRVA indoor season!!!</a:t>
            </a:r>
          </a:p>
          <a:p>
            <a:r>
              <a:rPr lang="en-US" sz="1600" dirty="0">
                <a:latin typeface="Aptos Black" panose="020B0604020202020204" pitchFamily="34" charset="0"/>
              </a:rPr>
              <a:t>This deck contains all of the details for our upcoming travel season. </a:t>
            </a:r>
          </a:p>
          <a:p>
            <a:r>
              <a:rPr lang="en-US" sz="1600" dirty="0">
                <a:latin typeface="Aptos Black" panose="020B0604020202020204" pitchFamily="34" charset="0"/>
              </a:rPr>
              <a:t>Below is our link for tryout registration and some information on the tryout process. </a:t>
            </a:r>
          </a:p>
          <a:p>
            <a:r>
              <a:rPr lang="en-US" sz="1600" dirty="0">
                <a:latin typeface="Aptos Black" panose="020B0604020202020204" pitchFamily="34" charset="0"/>
              </a:rPr>
              <a:t>We hope you find this information helpful as you plan for your child’s club season. </a:t>
            </a:r>
          </a:p>
          <a:p>
            <a:endParaRPr lang="en-US" sz="1600" dirty="0">
              <a:latin typeface="Aptos Black" panose="020B0604020202020204" pitchFamily="34" charset="0"/>
            </a:endParaRPr>
          </a:p>
          <a:p>
            <a:r>
              <a:rPr lang="en-US" sz="1600" dirty="0">
                <a:latin typeface="Aptos Black" panose="020B0604020202020204" pitchFamily="34" charset="0"/>
              </a:rPr>
              <a:t>-BRVA Staff</a:t>
            </a:r>
          </a:p>
          <a:p>
            <a:endParaRPr lang="en-US" dirty="0"/>
          </a:p>
          <a:p>
            <a:r>
              <a:rPr lang="en-US" dirty="0">
                <a:hlinkClick r:id="rId2"/>
              </a:rPr>
              <a:t>Volleyball Life</a:t>
            </a:r>
            <a:endParaRPr lang="en-US" dirty="0"/>
          </a:p>
          <a:p>
            <a:endParaRPr lang="en-US" dirty="0"/>
          </a:p>
        </p:txBody>
      </p:sp>
      <p:graphicFrame>
        <p:nvGraphicFramePr>
          <p:cNvPr id="3" name="Diagram 2"/>
          <p:cNvGraphicFramePr/>
          <p:nvPr>
            <p:extLst>
              <p:ext uri="{D42A27DB-BD31-4B8C-83A1-F6EECF244321}">
                <p14:modId xmlns:p14="http://schemas.microsoft.com/office/powerpoint/2010/main" val="981265502"/>
              </p:ext>
            </p:extLst>
          </p:nvPr>
        </p:nvGraphicFramePr>
        <p:xfrm>
          <a:off x="1873313" y="2062065"/>
          <a:ext cx="5178488" cy="4721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22524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56462738"/>
              </p:ext>
            </p:extLst>
          </p:nvPr>
        </p:nvGraphicFramePr>
        <p:xfrm>
          <a:off x="1603022" y="2205040"/>
          <a:ext cx="8681155" cy="3708400"/>
        </p:xfrm>
        <a:graphic>
          <a:graphicData uri="http://schemas.openxmlformats.org/drawingml/2006/table">
            <a:tbl>
              <a:tblPr firstRow="1" bandRow="1">
                <a:tableStyleId>{5C22544A-7EE6-4342-B048-85BDC9FD1C3A}</a:tableStyleId>
              </a:tblPr>
              <a:tblGrid>
                <a:gridCol w="1362460">
                  <a:extLst>
                    <a:ext uri="{9D8B030D-6E8A-4147-A177-3AD203B41FA5}">
                      <a16:colId xmlns:a16="http://schemas.microsoft.com/office/drawing/2014/main" val="3482677598"/>
                    </a:ext>
                  </a:extLst>
                </a:gridCol>
                <a:gridCol w="3894463">
                  <a:extLst>
                    <a:ext uri="{9D8B030D-6E8A-4147-A177-3AD203B41FA5}">
                      <a16:colId xmlns:a16="http://schemas.microsoft.com/office/drawing/2014/main" val="4132897726"/>
                    </a:ext>
                  </a:extLst>
                </a:gridCol>
                <a:gridCol w="1253944">
                  <a:extLst>
                    <a:ext uri="{9D8B030D-6E8A-4147-A177-3AD203B41FA5}">
                      <a16:colId xmlns:a16="http://schemas.microsoft.com/office/drawing/2014/main" val="2499672712"/>
                    </a:ext>
                  </a:extLst>
                </a:gridCol>
                <a:gridCol w="2170288">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mn-lt"/>
                          <a:cs typeface="Calibri" panose="020F0502020204030204" pitchFamily="34" charset="0"/>
                        </a:rPr>
                        <a:t>1/3</a:t>
                      </a:r>
                      <a:r>
                        <a:rPr lang="en-US" sz="1800" b="0" i="0" u="none" strike="noStrike" baseline="0" dirty="0">
                          <a:solidFill>
                            <a:srgbClr val="000000"/>
                          </a:solidFill>
                          <a:effectLst/>
                          <a:latin typeface="+mn-lt"/>
                          <a:cs typeface="Calibri" panose="020F0502020204030204" pitchFamily="34" charset="0"/>
                        </a:rPr>
                        <a:t> or 1/4</a:t>
                      </a:r>
                    </a:p>
                  </a:txBody>
                  <a:tcPr marL="0" marR="0" marT="0" marB="0" anchor="ctr"/>
                </a:tc>
                <a:tc>
                  <a:txBody>
                    <a:bodyPr/>
                    <a:lstStyle/>
                    <a:p>
                      <a:pPr algn="l" rtl="0" fontAlgn="ctr"/>
                      <a:r>
                        <a:rPr lang="en-US" sz="1800" b="0" i="0" u="none" strike="noStrike" dirty="0">
                          <a:solidFill>
                            <a:srgbClr val="000000"/>
                          </a:solidFill>
                          <a:effectLst/>
                          <a:latin typeface="+mn-lt"/>
                          <a:cs typeface="Calibri" panose="020F0502020204030204" pitchFamily="34" charset="0"/>
                        </a:rPr>
                        <a:t>Vienna or MDJRS</a:t>
                      </a:r>
                    </a:p>
                  </a:txBody>
                  <a:tcPr marL="0" marR="0" marT="0" marB="0" anchor="ctr"/>
                </a:tc>
                <a:tc>
                  <a:txBody>
                    <a:bodyPr/>
                    <a:lstStyle/>
                    <a:p>
                      <a:pPr algn="l" rtl="0" fontAlgn="ctr"/>
                      <a:r>
                        <a:rPr lang="en-US" sz="1800" b="0" i="0" u="none" strike="noStrike" dirty="0">
                          <a:solidFill>
                            <a:srgbClr val="000000"/>
                          </a:solidFill>
                          <a:effectLst/>
                          <a:latin typeface="+mn-lt"/>
                          <a:cs typeface="Calibri" panose="020F0502020204030204" pitchFamily="34" charset="0"/>
                        </a:rPr>
                        <a:t>Mixed</a:t>
                      </a:r>
                    </a:p>
                  </a:txBody>
                  <a:tcPr marL="0" marR="0" marT="0" marB="0" anchor="ctr"/>
                </a:tc>
                <a:tc>
                  <a:txBody>
                    <a:bodyPr/>
                    <a:lstStyle/>
                    <a:p>
                      <a:pPr algn="l" rtl="0" fontAlgn="ctr"/>
                      <a:r>
                        <a:rPr lang="en-US" sz="1800" b="0" i="0" u="none" strike="noStrike" dirty="0">
                          <a:solidFill>
                            <a:srgbClr val="000000"/>
                          </a:solidFill>
                          <a:effectLst/>
                          <a:latin typeface="+mn-lt"/>
                          <a:cs typeface="Calibri" panose="020F0502020204030204" pitchFamily="34" charset="0"/>
                        </a:rPr>
                        <a:t>Chantilly or Jessup</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dirty="0">
                          <a:solidFill>
                            <a:srgbClr val="000000"/>
                          </a:solidFill>
                          <a:effectLst/>
                          <a:latin typeface="+mn-lt"/>
                          <a:cs typeface="Calibri" panose="020F0502020204030204" pitchFamily="34" charset="0"/>
                        </a:rPr>
                        <a:t>1/10</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MDJRS</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Mixed</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Jessup, MD</a:t>
                      </a:r>
                    </a:p>
                  </a:txBody>
                  <a:tcPr marL="0" marR="0" marT="0" marB="0" anchor="ctr"/>
                </a:tc>
                <a:extLst>
                  <a:ext uri="{0D108BD9-81ED-4DB2-BD59-A6C34878D82A}">
                    <a16:rowId xmlns:a16="http://schemas.microsoft.com/office/drawing/2014/main" val="4228481436"/>
                  </a:ext>
                </a:extLst>
              </a:tr>
              <a:tr h="370840">
                <a:tc>
                  <a:txBody>
                    <a:bodyPr/>
                    <a:lstStyle/>
                    <a:p>
                      <a:pPr algn="l" rtl="0" fontAlgn="ctr"/>
                      <a:r>
                        <a:rPr lang="en-US" sz="1800" b="0" i="0" u="none" strike="noStrike">
                          <a:solidFill>
                            <a:srgbClr val="000000"/>
                          </a:solidFill>
                          <a:effectLst/>
                          <a:latin typeface="+mn-lt"/>
                          <a:cs typeface="Calibri" panose="020F0502020204030204" pitchFamily="34" charset="0"/>
                        </a:rPr>
                        <a:t>1/17-1/19</a:t>
                      </a:r>
                    </a:p>
                  </a:txBody>
                  <a:tcPr marL="0" marR="0" marT="0" marB="0" anchor="ctr"/>
                </a:tc>
                <a:tc>
                  <a:txBody>
                    <a:bodyPr/>
                    <a:lstStyle/>
                    <a:p>
                      <a:pPr algn="l" rtl="0" fontAlgn="ctr"/>
                      <a:r>
                        <a:rPr lang="en-US" sz="1800" b="0" i="0" u="none" strike="noStrike" dirty="0">
                          <a:solidFill>
                            <a:srgbClr val="000000"/>
                          </a:solidFill>
                          <a:effectLst/>
                          <a:latin typeface="+mn-lt"/>
                          <a:cs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Club</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Richmond,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mn-lt"/>
                          <a:cs typeface="Calibri" panose="020F0502020204030204" pitchFamily="34" charset="0"/>
                        </a:rPr>
                        <a:t>1/31-2/1</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National Harbor Showdown</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Club</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National Harbor, MD</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mn-lt"/>
                          <a:cs typeface="Calibri" panose="020F0502020204030204" pitchFamily="34" charset="0"/>
                        </a:rPr>
                        <a:t>2/14=2/16</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Club</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Washington, DC</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mn-lt"/>
                          <a:cs typeface="Calibri" panose="020F0502020204030204" pitchFamily="34" charset="0"/>
                        </a:rPr>
                        <a:t>2/28-3/1</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WV Grand Prix</a:t>
                      </a:r>
                    </a:p>
                  </a:txBody>
                  <a:tcPr marL="0" marR="0" marT="0" marB="0" anchor="ctr"/>
                </a:tc>
                <a:tc>
                  <a:txBody>
                    <a:bodyPr/>
                    <a:lstStyle/>
                    <a:p>
                      <a:pPr algn="l" fontAlgn="t"/>
                      <a:r>
                        <a:rPr lang="en-US" sz="1800" b="0" i="0" u="none" strike="noStrike">
                          <a:solidFill>
                            <a:srgbClr val="000000"/>
                          </a:solidFill>
                          <a:effectLst/>
                          <a:latin typeface="+mn-lt"/>
                          <a:cs typeface="Calibri" panose="020F0502020204030204" pitchFamily="34" charset="0"/>
                        </a:rPr>
                        <a:t>Club</a:t>
                      </a:r>
                    </a:p>
                  </a:txBody>
                  <a:tcPr marL="0" marR="0" marT="0" marB="0"/>
                </a:tc>
                <a:tc>
                  <a:txBody>
                    <a:bodyPr/>
                    <a:lstStyle/>
                    <a:p>
                      <a:pPr algn="l" fontAlgn="t"/>
                      <a:r>
                        <a:rPr lang="en-US" sz="1800" b="0" i="0" u="none" strike="noStrike">
                          <a:solidFill>
                            <a:srgbClr val="000000"/>
                          </a:solidFill>
                          <a:effectLst/>
                          <a:latin typeface="+mn-lt"/>
                          <a:cs typeface="Calibri" panose="020F0502020204030204" pitchFamily="34" charset="0"/>
                        </a:rPr>
                        <a:t>Inwood, WV</a:t>
                      </a:r>
                    </a:p>
                  </a:txBody>
                  <a:tcPr marL="0" marR="0" marT="0" marB="0"/>
                </a:tc>
                <a:extLst>
                  <a:ext uri="{0D108BD9-81ED-4DB2-BD59-A6C34878D82A}">
                    <a16:rowId xmlns:a16="http://schemas.microsoft.com/office/drawing/2014/main" val="987459166"/>
                  </a:ext>
                </a:extLst>
              </a:tr>
              <a:tr h="370840">
                <a:tc>
                  <a:txBody>
                    <a:bodyPr/>
                    <a:lstStyle/>
                    <a:p>
                      <a:pPr algn="l" rtl="0" fontAlgn="ctr"/>
                      <a:r>
                        <a:rPr lang="en-US" sz="1800" b="0" i="0" u="none" strike="noStrike">
                          <a:solidFill>
                            <a:srgbClr val="000000"/>
                          </a:solidFill>
                          <a:effectLst/>
                          <a:latin typeface="+mn-lt"/>
                          <a:cs typeface="Calibri" panose="020F0502020204030204" pitchFamily="34" charset="0"/>
                        </a:rPr>
                        <a:t>3/15-3/16</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St James Shamrock Showdown</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Club</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Springfield, VA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mn-lt"/>
                          <a:cs typeface="Calibri" panose="020F0502020204030204" pitchFamily="34" charset="0"/>
                        </a:rPr>
                        <a:t>3/28-3/29</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Hagerstown Showdown</a:t>
                      </a:r>
                    </a:p>
                  </a:txBody>
                  <a:tcPr marL="0" marR="0" marT="0" marB="0" anchor="ctr"/>
                </a:tc>
                <a:tc>
                  <a:txBody>
                    <a:bodyPr/>
                    <a:lstStyle/>
                    <a:p>
                      <a:pPr algn="l" fontAlgn="t"/>
                      <a:r>
                        <a:rPr lang="en-US" sz="1800" b="0" i="0" u="none" strike="noStrike">
                          <a:solidFill>
                            <a:srgbClr val="000000"/>
                          </a:solidFill>
                          <a:effectLst/>
                          <a:latin typeface="+mn-lt"/>
                          <a:cs typeface="Calibri" panose="020F0502020204030204" pitchFamily="34" charset="0"/>
                        </a:rPr>
                        <a:t>14U</a:t>
                      </a:r>
                    </a:p>
                  </a:txBody>
                  <a:tcPr marL="0" marR="0" marT="0" marB="0"/>
                </a:tc>
                <a:tc>
                  <a:txBody>
                    <a:bodyPr/>
                    <a:lstStyle/>
                    <a:p>
                      <a:pPr algn="l" fontAlgn="t"/>
                      <a:r>
                        <a:rPr lang="en-US" sz="1800" b="0" i="0" u="none" strike="noStrike">
                          <a:solidFill>
                            <a:srgbClr val="000000"/>
                          </a:solidFill>
                          <a:effectLst/>
                          <a:latin typeface="+mn-lt"/>
                          <a:cs typeface="Calibri" panose="020F0502020204030204" pitchFamily="34" charset="0"/>
                        </a:rPr>
                        <a:t>Hagerstown, MD</a:t>
                      </a:r>
                    </a:p>
                  </a:txBody>
                  <a:tcPr marL="0" marR="0" marT="0" marB="0"/>
                </a:tc>
                <a:extLst>
                  <a:ext uri="{0D108BD9-81ED-4DB2-BD59-A6C34878D82A}">
                    <a16:rowId xmlns:a16="http://schemas.microsoft.com/office/drawing/2014/main" val="70726256"/>
                  </a:ext>
                </a:extLst>
              </a:tr>
              <a:tr h="370840">
                <a:tc>
                  <a:txBody>
                    <a:bodyPr/>
                    <a:lstStyle/>
                    <a:p>
                      <a:pPr algn="l" rtl="0" fontAlgn="ctr"/>
                      <a:r>
                        <a:rPr lang="en-US" sz="1800" b="0" i="0" u="none" strike="noStrike">
                          <a:solidFill>
                            <a:srgbClr val="000000"/>
                          </a:solidFill>
                          <a:effectLst/>
                          <a:latin typeface="+mn-lt"/>
                          <a:cs typeface="Calibri" panose="020F0502020204030204" pitchFamily="34" charset="0"/>
                        </a:rPr>
                        <a:t>4/18-4/20</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NEQ</a:t>
                      </a:r>
                    </a:p>
                  </a:txBody>
                  <a:tcPr marL="0" marR="0" marT="0" marB="0" anchor="ctr"/>
                </a:tc>
                <a:tc>
                  <a:txBody>
                    <a:bodyPr/>
                    <a:lstStyle/>
                    <a:p>
                      <a:pPr algn="l" rtl="0" fontAlgn="ctr"/>
                      <a:r>
                        <a:rPr lang="en-US" sz="1800" b="0" i="0" u="none" strike="noStrike">
                          <a:solidFill>
                            <a:srgbClr val="000000"/>
                          </a:solidFill>
                          <a:effectLst/>
                          <a:latin typeface="+mn-lt"/>
                          <a:cs typeface="Calibri" panose="020F0502020204030204" pitchFamily="34" charset="0"/>
                        </a:rPr>
                        <a:t>American</a:t>
                      </a:r>
                    </a:p>
                  </a:txBody>
                  <a:tcPr marL="0" marR="0" marT="0" marB="0" anchor="ctr"/>
                </a:tc>
                <a:tc>
                  <a:txBody>
                    <a:bodyPr/>
                    <a:lstStyle/>
                    <a:p>
                      <a:pPr algn="l" rtl="0" fontAlgn="ctr"/>
                      <a:r>
                        <a:rPr lang="en-US" sz="1800" b="0" i="0" u="none" strike="noStrike" dirty="0">
                          <a:solidFill>
                            <a:srgbClr val="000000"/>
                          </a:solidFill>
                          <a:effectLst/>
                          <a:latin typeface="+mn-lt"/>
                          <a:cs typeface="Calibri" panose="020F0502020204030204" pitchFamily="34" charset="0"/>
                        </a:rPr>
                        <a:t>National Harbor, MD</a:t>
                      </a:r>
                    </a:p>
                  </a:txBody>
                  <a:tcPr marL="0" marR="0" marT="0" marB="0" anchor="ctr"/>
                </a:tc>
                <a:extLst>
                  <a:ext uri="{0D108BD9-81ED-4DB2-BD59-A6C34878D82A}">
                    <a16:rowId xmlns:a16="http://schemas.microsoft.com/office/drawing/2014/main" val="187457073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8768141"/>
              </p:ext>
            </p:extLst>
          </p:nvPr>
        </p:nvGraphicFramePr>
        <p:xfrm>
          <a:off x="1603021" y="1027484"/>
          <a:ext cx="8681155" cy="1112520"/>
        </p:xfrm>
        <a:graphic>
          <a:graphicData uri="http://schemas.openxmlformats.org/drawingml/2006/table">
            <a:tbl>
              <a:tblPr firstRow="1" bandRow="1">
                <a:tableStyleId>{5C22544A-7EE6-4342-B048-85BDC9FD1C3A}</a:tableStyleId>
              </a:tblPr>
              <a:tblGrid>
                <a:gridCol w="8681155">
                  <a:extLst>
                    <a:ext uri="{9D8B030D-6E8A-4147-A177-3AD203B41FA5}">
                      <a16:colId xmlns:a16="http://schemas.microsoft.com/office/drawing/2014/main" val="3614522734"/>
                    </a:ext>
                  </a:extLst>
                </a:gridCol>
              </a:tblGrid>
              <a:tr h="370840">
                <a:tc>
                  <a:txBody>
                    <a:bodyPr/>
                    <a:lstStyle/>
                    <a:p>
                      <a:r>
                        <a:rPr lang="en-US" dirty="0"/>
                        <a:t>BRVA 14-2</a:t>
                      </a:r>
                    </a:p>
                  </a:txBody>
                  <a:tcPr/>
                </a:tc>
                <a:extLst>
                  <a:ext uri="{0D108BD9-81ED-4DB2-BD59-A6C34878D82A}">
                    <a16:rowId xmlns:a16="http://schemas.microsoft.com/office/drawing/2014/main" val="2502260827"/>
                  </a:ext>
                </a:extLst>
              </a:tr>
              <a:tr h="370840">
                <a:tc>
                  <a:txBody>
                    <a:bodyPr/>
                    <a:lstStyle/>
                    <a:p>
                      <a:r>
                        <a:rPr lang="en-US" dirty="0"/>
                        <a:t>Head Coach: Joey Young</a:t>
                      </a:r>
                    </a:p>
                  </a:txBody>
                  <a:tcPr/>
                </a:tc>
                <a:extLst>
                  <a:ext uri="{0D108BD9-81ED-4DB2-BD59-A6C34878D82A}">
                    <a16:rowId xmlns:a16="http://schemas.microsoft.com/office/drawing/2014/main" val="4237829726"/>
                  </a:ext>
                </a:extLst>
              </a:tr>
              <a:tr h="370840">
                <a:tc>
                  <a:txBody>
                    <a:bodyPr/>
                    <a:lstStyle/>
                    <a:p>
                      <a:r>
                        <a:rPr lang="en-US" dirty="0"/>
                        <a:t>Fees: $2800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412393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601911915"/>
              </p:ext>
            </p:extLst>
          </p:nvPr>
        </p:nvGraphicFramePr>
        <p:xfrm>
          <a:off x="1603022" y="1368217"/>
          <a:ext cx="8128000" cy="445008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12/13-12/14</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AAU Reindeer Games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3735475370"/>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1/4</a:t>
                      </a:r>
                      <a:r>
                        <a:rPr lang="en-US" sz="1800" b="0" i="0" u="none" strike="noStrike" baseline="0" dirty="0">
                          <a:solidFill>
                            <a:srgbClr val="000000"/>
                          </a:solidFill>
                          <a:effectLst/>
                          <a:latin typeface="Calibri" panose="020F0502020204030204" pitchFamily="34" charset="0"/>
                        </a:rPr>
                        <a:t> or 1/10</a:t>
                      </a:r>
                      <a:endParaRPr lang="en-US" sz="1800" b="0" i="0" u="none" strike="noStrike" dirty="0">
                        <a:solidFill>
                          <a:srgbClr val="000000"/>
                        </a:solidFill>
                        <a:effectLst/>
                        <a:latin typeface="Calibri" panose="020F0502020204030204" pitchFamily="34" charset="0"/>
                      </a:endParaRP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MDJRS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Jessup, MD</a:t>
                      </a:r>
                    </a:p>
                  </a:txBody>
                  <a:tcPr marL="0" marR="0" marT="0" marB="0" anchor="ctr"/>
                </a:tc>
                <a:extLst>
                  <a:ext uri="{0D108BD9-81ED-4DB2-BD59-A6C34878D82A}">
                    <a16:rowId xmlns:a16="http://schemas.microsoft.com/office/drawing/2014/main" val="1720919188"/>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1/17-1/29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Calibri" panose="020F0502020204030204" pitchFamily="34" charset="0"/>
                        </a:rPr>
                        <a:t>1/24-1/25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Hampton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Hampton, VA</a:t>
                      </a:r>
                    </a:p>
                  </a:txBody>
                  <a:tcPr marL="0" marR="0" marT="0" marB="0" anchor="ctr"/>
                </a:tc>
                <a:extLst>
                  <a:ext uri="{0D108BD9-81ED-4DB2-BD59-A6C34878D82A}">
                    <a16:rowId xmlns:a16="http://schemas.microsoft.com/office/drawing/2014/main" val="178605608"/>
                  </a:ext>
                </a:extLst>
              </a:tr>
              <a:tr h="370840">
                <a:tc>
                  <a:txBody>
                    <a:bodyPr/>
                    <a:lstStyle/>
                    <a:p>
                      <a:pPr algn="l" rtl="0" fontAlgn="ctr"/>
                      <a:r>
                        <a:rPr lang="en-US" sz="1800" b="0" i="0" u="none" strike="noStrike">
                          <a:solidFill>
                            <a:srgbClr val="000000"/>
                          </a:solidFill>
                          <a:effectLst/>
                          <a:latin typeface="Calibri" panose="020F0502020204030204" pitchFamily="34" charset="0"/>
                        </a:rPr>
                        <a:t>1/31-2/1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Charm City</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Baltimore, MD</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Calibri" panose="020F0502020204030204" pitchFamily="34" charset="0"/>
                        </a:rPr>
                        <a:t>2/14-2/16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Washington, DC</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Calibri" panose="020F0502020204030204" pitchFamily="34" charset="0"/>
                        </a:rPr>
                        <a:t>2/27-3/1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Sunshine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Orlando, FL</a:t>
                      </a:r>
                    </a:p>
                  </a:txBody>
                  <a:tcPr marL="0" marR="0" marT="0" marB="0" anchor="ctr"/>
                </a:tc>
                <a:extLst>
                  <a:ext uri="{0D108BD9-81ED-4DB2-BD59-A6C34878D82A}">
                    <a16:rowId xmlns:a16="http://schemas.microsoft.com/office/drawing/2014/main" val="987459166"/>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March</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TBD Scrimmage</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Open</a:t>
                      </a:r>
                    </a:p>
                  </a:txBody>
                  <a:tcPr marL="0" marR="0" marT="0" marB="0" anchor="ctr"/>
                </a:tc>
                <a:tc>
                  <a:txBody>
                    <a:bodyPr/>
                    <a:lstStyle/>
                    <a:p>
                      <a:pPr algn="l" rtl="0" fontAlgn="ctr"/>
                      <a:endParaRPr lang="en-US" sz="18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600853681"/>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3/21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CHRVA Regionals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Jessup, MD</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Calibri" panose="020F0502020204030204" pitchFamily="34" charset="0"/>
                        </a:rPr>
                        <a:t>4/3-4/5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NEQ or Big South</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Philadelphia, PA</a:t>
                      </a:r>
                    </a:p>
                  </a:txBody>
                  <a:tcPr marL="0" marR="0" marT="0" marB="0" anchor="ctr"/>
                </a:tc>
                <a:extLst>
                  <a:ext uri="{0D108BD9-81ED-4DB2-BD59-A6C34878D82A}">
                    <a16:rowId xmlns:a16="http://schemas.microsoft.com/office/drawing/2014/main" val="1874570736"/>
                  </a:ext>
                </a:extLst>
              </a:tr>
              <a:tr h="370840">
                <a:tc>
                  <a:txBody>
                    <a:bodyPr/>
                    <a:lstStyle/>
                    <a:p>
                      <a:pPr algn="l" rtl="0" fontAlgn="ctr"/>
                      <a:r>
                        <a:rPr lang="en-US" sz="1800" b="0" i="0" u="none" strike="noStrike">
                          <a:solidFill>
                            <a:srgbClr val="000000"/>
                          </a:solidFill>
                          <a:effectLst/>
                          <a:latin typeface="Calibri" panose="020F0502020204030204" pitchFamily="34" charset="0"/>
                        </a:rPr>
                        <a:t>June</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USAV/AAU</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 </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 </a:t>
                      </a:r>
                    </a:p>
                  </a:txBody>
                  <a:tcPr marL="0" marR="0" marT="0" marB="0" anchor="ctr"/>
                </a:tc>
                <a:extLst>
                  <a:ext uri="{0D108BD9-81ED-4DB2-BD59-A6C34878D82A}">
                    <a16:rowId xmlns:a16="http://schemas.microsoft.com/office/drawing/2014/main" val="35623353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58137373"/>
              </p:ext>
            </p:extLst>
          </p:nvPr>
        </p:nvGraphicFramePr>
        <p:xfrm>
          <a:off x="1603022" y="255697"/>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15-1</a:t>
                      </a:r>
                    </a:p>
                  </a:txBody>
                  <a:tcPr/>
                </a:tc>
                <a:extLst>
                  <a:ext uri="{0D108BD9-81ED-4DB2-BD59-A6C34878D82A}">
                    <a16:rowId xmlns:a16="http://schemas.microsoft.com/office/drawing/2014/main" val="2502260827"/>
                  </a:ext>
                </a:extLst>
              </a:tr>
              <a:tr h="370840">
                <a:tc>
                  <a:txBody>
                    <a:bodyPr/>
                    <a:lstStyle/>
                    <a:p>
                      <a:r>
                        <a:rPr lang="en-US" dirty="0"/>
                        <a:t>Head Coach: Joy White</a:t>
                      </a:r>
                    </a:p>
                  </a:txBody>
                  <a:tcPr/>
                </a:tc>
                <a:extLst>
                  <a:ext uri="{0D108BD9-81ED-4DB2-BD59-A6C34878D82A}">
                    <a16:rowId xmlns:a16="http://schemas.microsoft.com/office/drawing/2014/main" val="4237829726"/>
                  </a:ext>
                </a:extLst>
              </a:tr>
              <a:tr h="370840">
                <a:tc>
                  <a:txBody>
                    <a:bodyPr/>
                    <a:lstStyle/>
                    <a:p>
                      <a:r>
                        <a:rPr lang="en-US" dirty="0"/>
                        <a:t>Fees: $3200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1429786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055889906"/>
              </p:ext>
            </p:extLst>
          </p:nvPr>
        </p:nvGraphicFramePr>
        <p:xfrm>
          <a:off x="1603020" y="1628275"/>
          <a:ext cx="8681155" cy="4079240"/>
        </p:xfrm>
        <a:graphic>
          <a:graphicData uri="http://schemas.openxmlformats.org/drawingml/2006/table">
            <a:tbl>
              <a:tblPr firstRow="1" bandRow="1">
                <a:tableStyleId>{5C22544A-7EE6-4342-B048-85BDC9FD1C3A}</a:tableStyleId>
              </a:tblPr>
              <a:tblGrid>
                <a:gridCol w="1362460">
                  <a:extLst>
                    <a:ext uri="{9D8B030D-6E8A-4147-A177-3AD203B41FA5}">
                      <a16:colId xmlns:a16="http://schemas.microsoft.com/office/drawing/2014/main" val="3482677598"/>
                    </a:ext>
                  </a:extLst>
                </a:gridCol>
                <a:gridCol w="3894463">
                  <a:extLst>
                    <a:ext uri="{9D8B030D-6E8A-4147-A177-3AD203B41FA5}">
                      <a16:colId xmlns:a16="http://schemas.microsoft.com/office/drawing/2014/main" val="4132897726"/>
                    </a:ext>
                  </a:extLst>
                </a:gridCol>
                <a:gridCol w="1253944">
                  <a:extLst>
                    <a:ext uri="{9D8B030D-6E8A-4147-A177-3AD203B41FA5}">
                      <a16:colId xmlns:a16="http://schemas.microsoft.com/office/drawing/2014/main" val="2499672712"/>
                    </a:ext>
                  </a:extLst>
                </a:gridCol>
                <a:gridCol w="2170288">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mn-lt"/>
                        </a:rPr>
                        <a:t>12/14</a:t>
                      </a:r>
                    </a:p>
                  </a:txBody>
                  <a:tcPr marL="0" marR="0"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Multi-team Scrimmage (RVC, ECVC)</a:t>
                      </a:r>
                    </a:p>
                  </a:txBody>
                  <a:tcPr marL="0" marR="0" marT="0" marB="0" anchor="ctr"/>
                </a:tc>
                <a:tc>
                  <a:txBody>
                    <a:bodyPr/>
                    <a:lstStyle/>
                    <a:p>
                      <a:pPr algn="l" rtl="0" fontAlgn="ctr"/>
                      <a:r>
                        <a:rPr lang="en-US" sz="1800" b="0" i="0" u="none" strike="noStrike" dirty="0">
                          <a:solidFill>
                            <a:srgbClr val="000000"/>
                          </a:solidFill>
                          <a:effectLst/>
                          <a:latin typeface="+mn-lt"/>
                        </a:rPr>
                        <a:t>Open</a:t>
                      </a:r>
                    </a:p>
                  </a:txBody>
                  <a:tcPr marL="0" marR="0" marT="0" marB="0" anchor="ctr"/>
                </a:tc>
                <a:tc>
                  <a:txBody>
                    <a:bodyPr/>
                    <a:lstStyle/>
                    <a:p>
                      <a:pPr algn="l" rtl="0" fontAlgn="ctr"/>
                      <a:r>
                        <a:rPr lang="en-US" sz="1800" b="0" i="0" u="none" strike="noStrike" dirty="0">
                          <a:solidFill>
                            <a:srgbClr val="000000"/>
                          </a:solidFill>
                          <a:effectLst/>
                          <a:latin typeface="+mn-lt"/>
                        </a:rPr>
                        <a:t>Richmond, VA</a:t>
                      </a:r>
                    </a:p>
                  </a:txBody>
                  <a:tcPr marL="0" marR="0" marT="0" marB="0" anchor="ctr"/>
                </a:tc>
                <a:extLst>
                  <a:ext uri="{0D108BD9-81ED-4DB2-BD59-A6C34878D82A}">
                    <a16:rowId xmlns:a16="http://schemas.microsoft.com/office/drawing/2014/main" val="1212887972"/>
                  </a:ext>
                </a:extLst>
              </a:tr>
              <a:tr h="370840">
                <a:tc>
                  <a:txBody>
                    <a:bodyPr/>
                    <a:lstStyle/>
                    <a:p>
                      <a:pPr algn="l" rtl="0" fontAlgn="ctr"/>
                      <a:r>
                        <a:rPr lang="en-US" sz="1800" b="0" i="0" u="none" strike="noStrike" dirty="0">
                          <a:solidFill>
                            <a:srgbClr val="000000"/>
                          </a:solidFill>
                          <a:effectLst/>
                          <a:latin typeface="+mn-lt"/>
                        </a:rPr>
                        <a:t>1/5</a:t>
                      </a:r>
                    </a:p>
                  </a:txBody>
                  <a:tcPr marL="0" marR="0" marT="0" marB="0" anchor="ctr"/>
                </a:tc>
                <a:tc>
                  <a:txBody>
                    <a:bodyPr/>
                    <a:lstStyle/>
                    <a:p>
                      <a:pPr algn="l" rtl="0" fontAlgn="ctr"/>
                      <a:r>
                        <a:rPr lang="en-US" sz="1800" b="0" i="0" u="none" strike="noStrike">
                          <a:solidFill>
                            <a:srgbClr val="000000"/>
                          </a:solidFill>
                          <a:effectLst/>
                          <a:latin typeface="+mn-lt"/>
                        </a:rPr>
                        <a:t>MDJRS</a:t>
                      </a:r>
                    </a:p>
                  </a:txBody>
                  <a:tcPr marL="0" marR="0" marT="0" marB="0" anchor="ctr"/>
                </a:tc>
                <a:tc>
                  <a:txBody>
                    <a:bodyPr/>
                    <a:lstStyle/>
                    <a:p>
                      <a:pPr algn="l" rtl="0" fontAlgn="ctr"/>
                      <a:r>
                        <a:rPr lang="en-US" sz="1800" b="0" i="0" u="none" strike="noStrike">
                          <a:solidFill>
                            <a:srgbClr val="000000"/>
                          </a:solidFill>
                          <a:effectLst/>
                          <a:latin typeface="+mn-lt"/>
                        </a:rPr>
                        <a:t>Mixed</a:t>
                      </a:r>
                    </a:p>
                  </a:txBody>
                  <a:tcPr marL="0" marR="0" marT="0" marB="0" anchor="ctr"/>
                </a:tc>
                <a:tc>
                  <a:txBody>
                    <a:bodyPr/>
                    <a:lstStyle/>
                    <a:p>
                      <a:pPr algn="l" rtl="0" fontAlgn="ctr"/>
                      <a:r>
                        <a:rPr lang="en-US" sz="1800" b="0" i="0" u="none" strike="noStrike">
                          <a:solidFill>
                            <a:srgbClr val="000000"/>
                          </a:solidFill>
                          <a:effectLst/>
                          <a:latin typeface="+mn-lt"/>
                        </a:rPr>
                        <a:t>Jessup, MD</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a:solidFill>
                            <a:srgbClr val="000000"/>
                          </a:solidFill>
                          <a:effectLst/>
                          <a:latin typeface="+mn-lt"/>
                        </a:rPr>
                        <a:t>1/17-1/29</a:t>
                      </a:r>
                    </a:p>
                  </a:txBody>
                  <a:tcPr marL="0" marR="0" marT="0" marB="0" anchor="ctr"/>
                </a:tc>
                <a:tc>
                  <a:txBody>
                    <a:bodyPr/>
                    <a:lstStyle/>
                    <a:p>
                      <a:pPr algn="l" rtl="0" fontAlgn="ctr"/>
                      <a:r>
                        <a:rPr lang="en-US" sz="1800" b="0" i="0" u="none" strike="noStrike">
                          <a:solidFill>
                            <a:srgbClr val="000000"/>
                          </a:solidFill>
                          <a:effectLst/>
                          <a:latin typeface="+mn-lt"/>
                        </a:rPr>
                        <a:t>Volley By The James</a:t>
                      </a:r>
                    </a:p>
                  </a:txBody>
                  <a:tcPr marL="0" marR="0" marT="0" marB="0" anchor="ctr"/>
                </a:tc>
                <a:tc>
                  <a:txBody>
                    <a:bodyPr/>
                    <a:lstStyle/>
                    <a:p>
                      <a:pPr algn="l" rtl="0" fontAlgn="ctr"/>
                      <a:r>
                        <a:rPr lang="en-US" sz="1800" b="0" i="0" u="none" strike="noStrike">
                          <a:solidFill>
                            <a:srgbClr val="000000"/>
                          </a:solidFill>
                          <a:effectLst/>
                          <a:latin typeface="+mn-lt"/>
                        </a:rPr>
                        <a:t>Club</a:t>
                      </a:r>
                    </a:p>
                  </a:txBody>
                  <a:tcPr marL="0" marR="0" marT="0" marB="0" anchor="ctr"/>
                </a:tc>
                <a:tc>
                  <a:txBody>
                    <a:bodyPr/>
                    <a:lstStyle/>
                    <a:p>
                      <a:pPr algn="l" rtl="0" fontAlgn="ctr"/>
                      <a:r>
                        <a:rPr lang="en-US" sz="1800" b="0" i="0" u="none" strike="noStrike">
                          <a:solidFill>
                            <a:srgbClr val="000000"/>
                          </a:solidFill>
                          <a:effectLst/>
                          <a:latin typeface="+mn-lt"/>
                        </a:rPr>
                        <a:t>Richmond, VA</a:t>
                      </a:r>
                    </a:p>
                  </a:txBody>
                  <a:tcPr marL="0" marR="0" marT="0" marB="0" anchor="ctr"/>
                </a:tc>
                <a:extLst>
                  <a:ext uri="{0D108BD9-81ED-4DB2-BD59-A6C34878D82A}">
                    <a16:rowId xmlns:a16="http://schemas.microsoft.com/office/drawing/2014/main" val="664764863"/>
                  </a:ext>
                </a:extLst>
              </a:tr>
              <a:tr h="370840">
                <a:tc>
                  <a:txBody>
                    <a:bodyPr/>
                    <a:lstStyle/>
                    <a:p>
                      <a:pPr algn="l" rtl="0" fontAlgn="ctr"/>
                      <a:r>
                        <a:rPr lang="en-US" sz="1800" b="0" i="0" u="none" strike="noStrike">
                          <a:solidFill>
                            <a:srgbClr val="000000"/>
                          </a:solidFill>
                          <a:effectLst/>
                          <a:latin typeface="+mn-lt"/>
                        </a:rPr>
                        <a:t>1/24-1/25</a:t>
                      </a:r>
                    </a:p>
                  </a:txBody>
                  <a:tcPr marL="0" marR="0" marT="0" marB="0" anchor="ctr"/>
                </a:tc>
                <a:tc>
                  <a:txBody>
                    <a:bodyPr/>
                    <a:lstStyle/>
                    <a:p>
                      <a:pPr algn="l" rtl="0" fontAlgn="ctr"/>
                      <a:r>
                        <a:rPr lang="en-US" sz="1800" b="0" i="0" u="none" strike="noStrike">
                          <a:solidFill>
                            <a:srgbClr val="000000"/>
                          </a:solidFill>
                          <a:effectLst/>
                          <a:latin typeface="+mn-lt"/>
                        </a:rPr>
                        <a:t>MAPL Hampton</a:t>
                      </a:r>
                    </a:p>
                  </a:txBody>
                  <a:tcPr marL="0" marR="0" marT="0" marB="0" anchor="ctr"/>
                </a:tc>
                <a:tc>
                  <a:txBody>
                    <a:bodyPr/>
                    <a:lstStyle/>
                    <a:p>
                      <a:pPr algn="l" rtl="0" fontAlgn="ctr"/>
                      <a:r>
                        <a:rPr lang="en-US" sz="1800" b="0" i="0" u="none" strike="noStrike" dirty="0">
                          <a:solidFill>
                            <a:srgbClr val="000000"/>
                          </a:solidFill>
                          <a:effectLst/>
                          <a:latin typeface="+mn-lt"/>
                        </a:rPr>
                        <a:t>Open</a:t>
                      </a:r>
                    </a:p>
                  </a:txBody>
                  <a:tcPr marL="0" marR="0" marT="0" marB="0" anchor="ctr"/>
                </a:tc>
                <a:tc>
                  <a:txBody>
                    <a:bodyPr/>
                    <a:lstStyle/>
                    <a:p>
                      <a:pPr algn="l" rtl="0" fontAlgn="ctr"/>
                      <a:r>
                        <a:rPr lang="en-US" sz="1800" b="0" i="0" u="none" strike="noStrike">
                          <a:solidFill>
                            <a:srgbClr val="000000"/>
                          </a:solidFill>
                          <a:effectLst/>
                          <a:latin typeface="+mn-lt"/>
                        </a:rPr>
                        <a:t>Hampton,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mn-lt"/>
                        </a:rPr>
                        <a:t>1/31-2/1</a:t>
                      </a:r>
                    </a:p>
                  </a:txBody>
                  <a:tcPr marL="0" marR="0" marT="0" marB="0" anchor="ctr"/>
                </a:tc>
                <a:tc>
                  <a:txBody>
                    <a:bodyPr/>
                    <a:lstStyle/>
                    <a:p>
                      <a:pPr algn="l" rtl="0" fontAlgn="ctr"/>
                      <a:r>
                        <a:rPr lang="en-US" sz="1800" b="0" i="0" u="none" strike="noStrike">
                          <a:solidFill>
                            <a:srgbClr val="000000"/>
                          </a:solidFill>
                          <a:effectLst/>
                          <a:latin typeface="+mn-lt"/>
                        </a:rPr>
                        <a:t>Charm City</a:t>
                      </a:r>
                    </a:p>
                  </a:txBody>
                  <a:tcPr marL="0" marR="0" marT="0" marB="0" anchor="ctr"/>
                </a:tc>
                <a:tc>
                  <a:txBody>
                    <a:bodyPr/>
                    <a:lstStyle/>
                    <a:p>
                      <a:pPr algn="l" rtl="0" fontAlgn="ctr"/>
                      <a:r>
                        <a:rPr lang="en-US" sz="1800" b="0" i="0" u="none" strike="noStrike">
                          <a:solidFill>
                            <a:srgbClr val="000000"/>
                          </a:solidFill>
                          <a:effectLst/>
                          <a:latin typeface="+mn-lt"/>
                        </a:rPr>
                        <a:t>Club</a:t>
                      </a:r>
                    </a:p>
                  </a:txBody>
                  <a:tcPr marL="0" marR="0" marT="0" marB="0" anchor="ctr"/>
                </a:tc>
                <a:tc>
                  <a:txBody>
                    <a:bodyPr/>
                    <a:lstStyle/>
                    <a:p>
                      <a:pPr algn="l" rtl="0" fontAlgn="ctr"/>
                      <a:r>
                        <a:rPr lang="en-US" sz="1800" b="0" i="0" u="none" strike="noStrike">
                          <a:solidFill>
                            <a:srgbClr val="000000"/>
                          </a:solidFill>
                          <a:effectLst/>
                          <a:latin typeface="+mn-lt"/>
                        </a:rPr>
                        <a:t>Baltimore, MD</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mn-lt"/>
                        </a:rPr>
                        <a:t>2/14-2/16</a:t>
                      </a:r>
                    </a:p>
                  </a:txBody>
                  <a:tcPr marL="0" marR="0" marT="0" marB="0" anchor="ctr"/>
                </a:tc>
                <a:tc>
                  <a:txBody>
                    <a:bodyPr/>
                    <a:lstStyle/>
                    <a:p>
                      <a:pPr algn="l" rtl="0" fontAlgn="ctr"/>
                      <a:r>
                        <a:rPr lang="en-US" sz="1800" b="0" i="0" u="none" strike="noStrike">
                          <a:solidFill>
                            <a:srgbClr val="000000"/>
                          </a:solidFill>
                          <a:effectLst/>
                          <a:latin typeface="+mn-lt"/>
                        </a:rPr>
                        <a:t>Capitol Hill Classic</a:t>
                      </a:r>
                    </a:p>
                  </a:txBody>
                  <a:tcPr marL="0" marR="0" marT="0" marB="0" anchor="ctr"/>
                </a:tc>
                <a:tc>
                  <a:txBody>
                    <a:bodyPr/>
                    <a:lstStyle/>
                    <a:p>
                      <a:pPr algn="l" rtl="0" fontAlgn="ctr"/>
                      <a:r>
                        <a:rPr lang="en-US" sz="1800" b="0" i="0" u="none" strike="noStrike">
                          <a:solidFill>
                            <a:srgbClr val="000000"/>
                          </a:solidFill>
                          <a:effectLst/>
                          <a:latin typeface="+mn-lt"/>
                        </a:rPr>
                        <a:t>Club</a:t>
                      </a:r>
                    </a:p>
                  </a:txBody>
                  <a:tcPr marL="0" marR="0" marT="0" marB="0" anchor="ctr"/>
                </a:tc>
                <a:tc>
                  <a:txBody>
                    <a:bodyPr/>
                    <a:lstStyle/>
                    <a:p>
                      <a:pPr algn="l" rtl="0" fontAlgn="ctr"/>
                      <a:r>
                        <a:rPr lang="en-US" sz="1800" b="0" i="0" u="none" strike="noStrike">
                          <a:solidFill>
                            <a:srgbClr val="000000"/>
                          </a:solidFill>
                          <a:effectLst/>
                          <a:latin typeface="+mn-lt"/>
                        </a:rPr>
                        <a:t>Washington, DC</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mn-lt"/>
                        </a:rPr>
                        <a:t>2/28-3/1</a:t>
                      </a:r>
                    </a:p>
                  </a:txBody>
                  <a:tcPr marL="0" marR="0" marT="0" marB="0" anchor="ctr"/>
                </a:tc>
                <a:tc>
                  <a:txBody>
                    <a:bodyPr/>
                    <a:lstStyle/>
                    <a:p>
                      <a:pPr algn="l" rtl="0" fontAlgn="ctr"/>
                      <a:r>
                        <a:rPr lang="en-US" sz="1800" b="0" i="0" u="none" strike="noStrike">
                          <a:solidFill>
                            <a:srgbClr val="000000"/>
                          </a:solidFill>
                          <a:effectLst/>
                          <a:latin typeface="+mn-lt"/>
                        </a:rPr>
                        <a:t>WV Grand Prix</a:t>
                      </a:r>
                    </a:p>
                  </a:txBody>
                  <a:tcPr marL="0" marR="0" marT="0" marB="0" anchor="ctr"/>
                </a:tc>
                <a:tc>
                  <a:txBody>
                    <a:bodyPr/>
                    <a:lstStyle/>
                    <a:p>
                      <a:pPr algn="l" fontAlgn="t"/>
                      <a:r>
                        <a:rPr lang="en-US" sz="1800" b="0" i="0" u="none" strike="noStrike">
                          <a:solidFill>
                            <a:srgbClr val="000000"/>
                          </a:solidFill>
                          <a:effectLst/>
                          <a:latin typeface="+mn-lt"/>
                        </a:rPr>
                        <a:t>13 Club</a:t>
                      </a:r>
                    </a:p>
                  </a:txBody>
                  <a:tcPr marL="0" marR="0" marT="0" marB="0"/>
                </a:tc>
                <a:tc>
                  <a:txBody>
                    <a:bodyPr/>
                    <a:lstStyle/>
                    <a:p>
                      <a:pPr algn="l" fontAlgn="t"/>
                      <a:r>
                        <a:rPr lang="en-US" sz="1800" b="0" i="0" u="none" strike="noStrike">
                          <a:solidFill>
                            <a:srgbClr val="000000"/>
                          </a:solidFill>
                          <a:effectLst/>
                          <a:latin typeface="+mn-lt"/>
                        </a:rPr>
                        <a:t>Inwood, WV</a:t>
                      </a:r>
                    </a:p>
                  </a:txBody>
                  <a:tcPr marL="0" marR="0" marT="0" marB="0"/>
                </a:tc>
                <a:extLst>
                  <a:ext uri="{0D108BD9-81ED-4DB2-BD59-A6C34878D82A}">
                    <a16:rowId xmlns:a16="http://schemas.microsoft.com/office/drawing/2014/main" val="987459166"/>
                  </a:ext>
                </a:extLst>
              </a:tr>
              <a:tr h="370840">
                <a:tc>
                  <a:txBody>
                    <a:bodyPr/>
                    <a:lstStyle/>
                    <a:p>
                      <a:pPr algn="l" rtl="0" fontAlgn="ctr"/>
                      <a:r>
                        <a:rPr lang="en-US" sz="1800" b="0" i="0" u="none" strike="noStrike">
                          <a:solidFill>
                            <a:srgbClr val="000000"/>
                          </a:solidFill>
                          <a:effectLst/>
                          <a:latin typeface="+mn-lt"/>
                        </a:rPr>
                        <a:t>3/15-3/16</a:t>
                      </a:r>
                    </a:p>
                  </a:txBody>
                  <a:tcPr marL="0" marR="0" marT="0" marB="0" anchor="ctr"/>
                </a:tc>
                <a:tc>
                  <a:txBody>
                    <a:bodyPr/>
                    <a:lstStyle/>
                    <a:p>
                      <a:pPr algn="l" rtl="0" fontAlgn="ctr"/>
                      <a:r>
                        <a:rPr lang="en-US" sz="1800" b="0" i="0" u="none" strike="noStrike">
                          <a:solidFill>
                            <a:srgbClr val="000000"/>
                          </a:solidFill>
                          <a:effectLst/>
                          <a:latin typeface="+mn-lt"/>
                        </a:rPr>
                        <a:t>St James Shamrock Showdown</a:t>
                      </a:r>
                    </a:p>
                  </a:txBody>
                  <a:tcPr marL="0" marR="0" marT="0" marB="0" anchor="ctr"/>
                </a:tc>
                <a:tc>
                  <a:txBody>
                    <a:bodyPr/>
                    <a:lstStyle/>
                    <a:p>
                      <a:pPr algn="l" rtl="0" fontAlgn="ctr"/>
                      <a:r>
                        <a:rPr lang="en-US" sz="1800" b="0" i="0" u="none" strike="noStrike">
                          <a:solidFill>
                            <a:srgbClr val="000000"/>
                          </a:solidFill>
                          <a:effectLst/>
                          <a:latin typeface="+mn-lt"/>
                        </a:rPr>
                        <a:t>Club</a:t>
                      </a:r>
                    </a:p>
                  </a:txBody>
                  <a:tcPr marL="0" marR="0" marT="0" marB="0" anchor="ctr"/>
                </a:tc>
                <a:tc>
                  <a:txBody>
                    <a:bodyPr/>
                    <a:lstStyle/>
                    <a:p>
                      <a:pPr algn="l" rtl="0" fontAlgn="ctr"/>
                      <a:r>
                        <a:rPr lang="en-US" sz="1800" b="0" i="0" u="none" strike="noStrike">
                          <a:solidFill>
                            <a:srgbClr val="000000"/>
                          </a:solidFill>
                          <a:effectLst/>
                          <a:latin typeface="+mn-lt"/>
                        </a:rPr>
                        <a:t>Springfield, VA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mn-lt"/>
                        </a:rPr>
                        <a:t>3/28-3/29</a:t>
                      </a:r>
                    </a:p>
                  </a:txBody>
                  <a:tcPr marL="0" marR="0" marT="0" marB="0" anchor="ctr"/>
                </a:tc>
                <a:tc>
                  <a:txBody>
                    <a:bodyPr/>
                    <a:lstStyle/>
                    <a:p>
                      <a:pPr algn="l" rtl="0" fontAlgn="ctr"/>
                      <a:r>
                        <a:rPr lang="en-US" sz="1800" b="0" i="0" u="none" strike="noStrike">
                          <a:solidFill>
                            <a:srgbClr val="000000"/>
                          </a:solidFill>
                          <a:effectLst/>
                          <a:latin typeface="+mn-lt"/>
                        </a:rPr>
                        <a:t>MAPL York</a:t>
                      </a:r>
                    </a:p>
                  </a:txBody>
                  <a:tcPr marL="0" marR="0" marT="0" marB="0" anchor="ctr"/>
                </a:tc>
                <a:tc>
                  <a:txBody>
                    <a:bodyPr/>
                    <a:lstStyle/>
                    <a:p>
                      <a:pPr algn="l" rtl="0" fontAlgn="ctr"/>
                      <a:r>
                        <a:rPr lang="en-US" sz="1800" b="0" i="0" u="none" strike="noStrike">
                          <a:solidFill>
                            <a:srgbClr val="000000"/>
                          </a:solidFill>
                          <a:effectLst/>
                          <a:latin typeface="+mn-lt"/>
                        </a:rPr>
                        <a:t>Open</a:t>
                      </a:r>
                    </a:p>
                  </a:txBody>
                  <a:tcPr marL="0" marR="0" marT="0" marB="0" anchor="ctr"/>
                </a:tc>
                <a:tc>
                  <a:txBody>
                    <a:bodyPr/>
                    <a:lstStyle/>
                    <a:p>
                      <a:pPr algn="l" rtl="0" fontAlgn="ctr"/>
                      <a:r>
                        <a:rPr lang="en-US" sz="1800" b="0" i="0" u="none" strike="noStrike">
                          <a:solidFill>
                            <a:srgbClr val="000000"/>
                          </a:solidFill>
                          <a:effectLst/>
                          <a:latin typeface="+mn-lt"/>
                        </a:rPr>
                        <a:t>York, PA</a:t>
                      </a:r>
                    </a:p>
                  </a:txBody>
                  <a:tcPr marL="0" marR="0" marT="0" marB="0" anchor="ctr"/>
                </a:tc>
                <a:extLst>
                  <a:ext uri="{0D108BD9-81ED-4DB2-BD59-A6C34878D82A}">
                    <a16:rowId xmlns:a16="http://schemas.microsoft.com/office/drawing/2014/main" val="70726256"/>
                  </a:ext>
                </a:extLst>
              </a:tr>
              <a:tr h="370840">
                <a:tc>
                  <a:txBody>
                    <a:bodyPr/>
                    <a:lstStyle/>
                    <a:p>
                      <a:pPr algn="l" rtl="0" fontAlgn="ctr"/>
                      <a:r>
                        <a:rPr lang="en-US" sz="1800" b="0" i="0" u="none" strike="noStrike">
                          <a:solidFill>
                            <a:srgbClr val="000000"/>
                          </a:solidFill>
                          <a:effectLst/>
                          <a:latin typeface="+mn-lt"/>
                        </a:rPr>
                        <a:t>4/3-4/5</a:t>
                      </a:r>
                    </a:p>
                  </a:txBody>
                  <a:tcPr marL="0" marR="0" marT="0" marB="0" anchor="ctr"/>
                </a:tc>
                <a:tc>
                  <a:txBody>
                    <a:bodyPr/>
                    <a:lstStyle/>
                    <a:p>
                      <a:pPr algn="l" rtl="0" fontAlgn="ctr"/>
                      <a:r>
                        <a:rPr lang="en-US" sz="1800" b="0" i="0" u="none" strike="noStrike">
                          <a:solidFill>
                            <a:srgbClr val="000000"/>
                          </a:solidFill>
                          <a:effectLst/>
                          <a:latin typeface="+mn-lt"/>
                        </a:rPr>
                        <a:t>NEQ</a:t>
                      </a:r>
                    </a:p>
                  </a:txBody>
                  <a:tcPr marL="0" marR="0" marT="0" marB="0" anchor="ctr"/>
                </a:tc>
                <a:tc>
                  <a:txBody>
                    <a:bodyPr/>
                    <a:lstStyle/>
                    <a:p>
                      <a:pPr algn="l" rtl="0" fontAlgn="ctr"/>
                      <a:r>
                        <a:rPr lang="en-US" sz="1800" b="0" i="0" u="none" strike="noStrike">
                          <a:solidFill>
                            <a:srgbClr val="000000"/>
                          </a:solidFill>
                          <a:effectLst/>
                          <a:latin typeface="+mn-lt"/>
                        </a:rPr>
                        <a:t>American</a:t>
                      </a:r>
                    </a:p>
                  </a:txBody>
                  <a:tcPr marL="0" marR="0" marT="0" marB="0" anchor="ctr"/>
                </a:tc>
                <a:tc>
                  <a:txBody>
                    <a:bodyPr/>
                    <a:lstStyle/>
                    <a:p>
                      <a:pPr algn="l" rtl="0" fontAlgn="ctr"/>
                      <a:r>
                        <a:rPr lang="en-US" sz="1800" b="0" i="0" u="none" strike="noStrike" dirty="0">
                          <a:solidFill>
                            <a:srgbClr val="000000"/>
                          </a:solidFill>
                          <a:effectLst/>
                          <a:latin typeface="+mn-lt"/>
                        </a:rPr>
                        <a:t>Philadelphia, PA</a:t>
                      </a:r>
                    </a:p>
                  </a:txBody>
                  <a:tcPr marL="0" marR="0" marT="0" marB="0" anchor="ctr"/>
                </a:tc>
                <a:extLst>
                  <a:ext uri="{0D108BD9-81ED-4DB2-BD59-A6C34878D82A}">
                    <a16:rowId xmlns:a16="http://schemas.microsoft.com/office/drawing/2014/main" val="187457073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156284916"/>
              </p:ext>
            </p:extLst>
          </p:nvPr>
        </p:nvGraphicFramePr>
        <p:xfrm>
          <a:off x="1603021" y="515755"/>
          <a:ext cx="8681155" cy="1112520"/>
        </p:xfrm>
        <a:graphic>
          <a:graphicData uri="http://schemas.openxmlformats.org/drawingml/2006/table">
            <a:tbl>
              <a:tblPr firstRow="1" bandRow="1">
                <a:tableStyleId>{5C22544A-7EE6-4342-B048-85BDC9FD1C3A}</a:tableStyleId>
              </a:tblPr>
              <a:tblGrid>
                <a:gridCol w="8681155">
                  <a:extLst>
                    <a:ext uri="{9D8B030D-6E8A-4147-A177-3AD203B41FA5}">
                      <a16:colId xmlns:a16="http://schemas.microsoft.com/office/drawing/2014/main" val="3614522734"/>
                    </a:ext>
                  </a:extLst>
                </a:gridCol>
              </a:tblGrid>
              <a:tr h="370840">
                <a:tc>
                  <a:txBody>
                    <a:bodyPr/>
                    <a:lstStyle/>
                    <a:p>
                      <a:r>
                        <a:rPr lang="en-US" dirty="0"/>
                        <a:t>BRVA 15-2</a:t>
                      </a:r>
                    </a:p>
                  </a:txBody>
                  <a:tcPr/>
                </a:tc>
                <a:extLst>
                  <a:ext uri="{0D108BD9-81ED-4DB2-BD59-A6C34878D82A}">
                    <a16:rowId xmlns:a16="http://schemas.microsoft.com/office/drawing/2014/main" val="2502260827"/>
                  </a:ext>
                </a:extLst>
              </a:tr>
              <a:tr h="370840">
                <a:tc>
                  <a:txBody>
                    <a:bodyPr/>
                    <a:lstStyle/>
                    <a:p>
                      <a:r>
                        <a:rPr lang="en-US" dirty="0"/>
                        <a:t>Head Coach: Phil McCoy</a:t>
                      </a:r>
                    </a:p>
                  </a:txBody>
                  <a:tcPr/>
                </a:tc>
                <a:extLst>
                  <a:ext uri="{0D108BD9-81ED-4DB2-BD59-A6C34878D82A}">
                    <a16:rowId xmlns:a16="http://schemas.microsoft.com/office/drawing/2014/main" val="4237829726"/>
                  </a:ext>
                </a:extLst>
              </a:tr>
              <a:tr h="370840">
                <a:tc>
                  <a:txBody>
                    <a:bodyPr/>
                    <a:lstStyle/>
                    <a:p>
                      <a:r>
                        <a:rPr lang="en-US" dirty="0"/>
                        <a:t>Fees: $2800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4152331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773189939"/>
              </p:ext>
            </p:extLst>
          </p:nvPr>
        </p:nvGraphicFramePr>
        <p:xfrm>
          <a:off x="1603022" y="1435329"/>
          <a:ext cx="8128000" cy="445008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12/13-12/14</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AAU Reindeer Games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3735475370"/>
                  </a:ext>
                </a:extLst>
              </a:tr>
              <a:tr h="370840">
                <a:tc>
                  <a:txBody>
                    <a:bodyPr/>
                    <a:lstStyle/>
                    <a:p>
                      <a:pPr algn="l" rtl="0" fontAlgn="ctr"/>
                      <a:r>
                        <a:rPr lang="en-US" sz="1800" b="0" i="0" u="none" strike="noStrike">
                          <a:solidFill>
                            <a:srgbClr val="000000"/>
                          </a:solidFill>
                          <a:effectLst/>
                          <a:latin typeface="Calibri" panose="020F0502020204030204" pitchFamily="34" charset="0"/>
                        </a:rPr>
                        <a:t>1/3 or 1/4</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MDJRS or Libero</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Jessup, MD</a:t>
                      </a:r>
                    </a:p>
                  </a:txBody>
                  <a:tcPr marL="0" marR="0" marT="0" marB="0" anchor="ctr"/>
                </a:tc>
                <a:extLst>
                  <a:ext uri="{0D108BD9-81ED-4DB2-BD59-A6C34878D82A}">
                    <a16:rowId xmlns:a16="http://schemas.microsoft.com/office/drawing/2014/main" val="1538509264"/>
                  </a:ext>
                </a:extLst>
              </a:tr>
              <a:tr h="370840">
                <a:tc>
                  <a:txBody>
                    <a:bodyPr/>
                    <a:lstStyle/>
                    <a:p>
                      <a:pPr algn="l" rtl="0" fontAlgn="ctr"/>
                      <a:r>
                        <a:rPr lang="en-US" sz="1800" b="0" i="0" u="none" strike="noStrike">
                          <a:solidFill>
                            <a:srgbClr val="000000"/>
                          </a:solidFill>
                          <a:effectLst/>
                          <a:latin typeface="Calibri" panose="020F0502020204030204" pitchFamily="34" charset="0"/>
                        </a:rPr>
                        <a:t>1/17-1/29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a:solidFill>
                            <a:srgbClr val="000000"/>
                          </a:solidFill>
                          <a:effectLst/>
                          <a:latin typeface="Calibri" panose="020F0502020204030204" pitchFamily="34" charset="0"/>
                        </a:rPr>
                        <a:t>1/24-1/25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Hampton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Hampton,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Calibri" panose="020F0502020204030204" pitchFamily="34" charset="0"/>
                        </a:rPr>
                        <a:t>1/31-2/1</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Charm City or National Harbor</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Baltimore, MD</a:t>
                      </a:r>
                    </a:p>
                  </a:txBody>
                  <a:tcPr marL="0" marR="0" marT="0" marB="0" anchor="ctr"/>
                </a:tc>
                <a:extLst>
                  <a:ext uri="{0D108BD9-81ED-4DB2-BD59-A6C34878D82A}">
                    <a16:rowId xmlns:a16="http://schemas.microsoft.com/office/drawing/2014/main" val="178605608"/>
                  </a:ext>
                </a:extLst>
              </a:tr>
              <a:tr h="370840">
                <a:tc>
                  <a:txBody>
                    <a:bodyPr/>
                    <a:lstStyle/>
                    <a:p>
                      <a:pPr algn="l" rtl="0" fontAlgn="ctr"/>
                      <a:r>
                        <a:rPr lang="en-US" sz="1800" b="0" i="0" u="none" strike="noStrike">
                          <a:solidFill>
                            <a:srgbClr val="000000"/>
                          </a:solidFill>
                          <a:effectLst/>
                          <a:latin typeface="Calibri" panose="020F0502020204030204" pitchFamily="34" charset="0"/>
                        </a:rPr>
                        <a:t>2/14-2/16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Washington, DC</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Calibri" panose="020F0502020204030204" pitchFamily="34" charset="0"/>
                        </a:rPr>
                        <a:t>2/27-3/1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Sunshine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Orlando, FL</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Calibri" panose="020F0502020204030204" pitchFamily="34" charset="0"/>
                        </a:rPr>
                        <a:t>3/14-3/15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Shamrock</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Springfield, VA</a:t>
                      </a:r>
                    </a:p>
                  </a:txBody>
                  <a:tcPr marL="0" marR="0" marT="0" marB="0" anchor="ctr"/>
                </a:tc>
                <a:extLst>
                  <a:ext uri="{0D108BD9-81ED-4DB2-BD59-A6C34878D82A}">
                    <a16:rowId xmlns:a16="http://schemas.microsoft.com/office/drawing/2014/main" val="987459166"/>
                  </a:ext>
                </a:extLst>
              </a:tr>
              <a:tr h="370840">
                <a:tc>
                  <a:txBody>
                    <a:bodyPr/>
                    <a:lstStyle/>
                    <a:p>
                      <a:pPr algn="l" rtl="0" fontAlgn="ctr"/>
                      <a:r>
                        <a:rPr lang="en-US" sz="1800" b="0" i="0" u="none" strike="noStrike">
                          <a:solidFill>
                            <a:srgbClr val="000000"/>
                          </a:solidFill>
                          <a:effectLst/>
                          <a:latin typeface="Calibri" panose="020F0502020204030204" pitchFamily="34" charset="0"/>
                        </a:rPr>
                        <a:t>3/21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CHRVA Regionals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Jessup, MD</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Calibri" panose="020F0502020204030204" pitchFamily="34" charset="0"/>
                        </a:rPr>
                        <a:t>4/3-4/5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Big South Qualifer</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Atlanta, GA</a:t>
                      </a:r>
                    </a:p>
                  </a:txBody>
                  <a:tcPr marL="0" marR="0" marT="0" marB="0" anchor="ctr"/>
                </a:tc>
                <a:extLst>
                  <a:ext uri="{0D108BD9-81ED-4DB2-BD59-A6C34878D82A}">
                    <a16:rowId xmlns:a16="http://schemas.microsoft.com/office/drawing/2014/main" val="1874570736"/>
                  </a:ext>
                </a:extLst>
              </a:tr>
              <a:tr h="370840">
                <a:tc>
                  <a:txBody>
                    <a:bodyPr/>
                    <a:lstStyle/>
                    <a:p>
                      <a:pPr algn="l" rtl="0" fontAlgn="ctr"/>
                      <a:r>
                        <a:rPr lang="en-US" sz="1800" b="0" i="0" u="none" strike="noStrike">
                          <a:solidFill>
                            <a:srgbClr val="000000"/>
                          </a:solidFill>
                          <a:effectLst/>
                          <a:latin typeface="Calibri" panose="020F0502020204030204" pitchFamily="34" charset="0"/>
                        </a:rPr>
                        <a:t>June</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USAV</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 </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Indianapolis, IN</a:t>
                      </a:r>
                    </a:p>
                  </a:txBody>
                  <a:tcPr marL="0" marR="0" marT="0" marB="0" anchor="ctr"/>
                </a:tc>
                <a:extLst>
                  <a:ext uri="{0D108BD9-81ED-4DB2-BD59-A6C34878D82A}">
                    <a16:rowId xmlns:a16="http://schemas.microsoft.com/office/drawing/2014/main" val="35623353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90086526"/>
              </p:ext>
            </p:extLst>
          </p:nvPr>
        </p:nvGraphicFramePr>
        <p:xfrm>
          <a:off x="1603022" y="322809"/>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16-1</a:t>
                      </a:r>
                    </a:p>
                  </a:txBody>
                  <a:tcPr/>
                </a:tc>
                <a:extLst>
                  <a:ext uri="{0D108BD9-81ED-4DB2-BD59-A6C34878D82A}">
                    <a16:rowId xmlns:a16="http://schemas.microsoft.com/office/drawing/2014/main" val="2502260827"/>
                  </a:ext>
                </a:extLst>
              </a:tr>
              <a:tr h="370840">
                <a:tc>
                  <a:txBody>
                    <a:bodyPr/>
                    <a:lstStyle/>
                    <a:p>
                      <a:r>
                        <a:rPr lang="en-US" dirty="0"/>
                        <a:t>Head Coach: David White</a:t>
                      </a:r>
                    </a:p>
                  </a:txBody>
                  <a:tcPr/>
                </a:tc>
                <a:extLst>
                  <a:ext uri="{0D108BD9-81ED-4DB2-BD59-A6C34878D82A}">
                    <a16:rowId xmlns:a16="http://schemas.microsoft.com/office/drawing/2014/main" val="4237829726"/>
                  </a:ext>
                </a:extLst>
              </a:tr>
              <a:tr h="370840">
                <a:tc>
                  <a:txBody>
                    <a:bodyPr/>
                    <a:lstStyle/>
                    <a:p>
                      <a:r>
                        <a:rPr lang="en-US" dirty="0"/>
                        <a:t>Fees: $3200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2369652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058386073"/>
              </p:ext>
            </p:extLst>
          </p:nvPr>
        </p:nvGraphicFramePr>
        <p:xfrm>
          <a:off x="1603021" y="1639983"/>
          <a:ext cx="8681155" cy="4079240"/>
        </p:xfrm>
        <a:graphic>
          <a:graphicData uri="http://schemas.openxmlformats.org/drawingml/2006/table">
            <a:tbl>
              <a:tblPr firstRow="1" bandRow="1">
                <a:tableStyleId>{5C22544A-7EE6-4342-B048-85BDC9FD1C3A}</a:tableStyleId>
              </a:tblPr>
              <a:tblGrid>
                <a:gridCol w="1362460">
                  <a:extLst>
                    <a:ext uri="{9D8B030D-6E8A-4147-A177-3AD203B41FA5}">
                      <a16:colId xmlns:a16="http://schemas.microsoft.com/office/drawing/2014/main" val="3482677598"/>
                    </a:ext>
                  </a:extLst>
                </a:gridCol>
                <a:gridCol w="3510819">
                  <a:extLst>
                    <a:ext uri="{9D8B030D-6E8A-4147-A177-3AD203B41FA5}">
                      <a16:colId xmlns:a16="http://schemas.microsoft.com/office/drawing/2014/main" val="4132897726"/>
                    </a:ext>
                  </a:extLst>
                </a:gridCol>
                <a:gridCol w="1637588">
                  <a:extLst>
                    <a:ext uri="{9D8B030D-6E8A-4147-A177-3AD203B41FA5}">
                      <a16:colId xmlns:a16="http://schemas.microsoft.com/office/drawing/2014/main" val="2499672712"/>
                    </a:ext>
                  </a:extLst>
                </a:gridCol>
                <a:gridCol w="2170288">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mn-lt"/>
                        </a:rPr>
                        <a:t>12/14</a:t>
                      </a:r>
                    </a:p>
                  </a:txBody>
                  <a:tcPr marL="0" marR="0"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Multi-team Scrimmage (RVC, ECVC)</a:t>
                      </a:r>
                    </a:p>
                  </a:txBody>
                  <a:tcPr marL="0" marR="0" marT="0" marB="0" anchor="ctr"/>
                </a:tc>
                <a:tc>
                  <a:txBody>
                    <a:bodyPr/>
                    <a:lstStyle/>
                    <a:p>
                      <a:pPr algn="l" rtl="0" fontAlgn="ctr"/>
                      <a:r>
                        <a:rPr lang="en-US" sz="1800" b="0" i="0" u="none" strike="noStrike" dirty="0">
                          <a:solidFill>
                            <a:srgbClr val="000000"/>
                          </a:solidFill>
                          <a:effectLst/>
                          <a:latin typeface="+mn-lt"/>
                        </a:rPr>
                        <a:t>Open</a:t>
                      </a:r>
                    </a:p>
                  </a:txBody>
                  <a:tcPr marL="0" marR="0" marT="0" marB="0" anchor="ctr"/>
                </a:tc>
                <a:tc>
                  <a:txBody>
                    <a:bodyPr/>
                    <a:lstStyle/>
                    <a:p>
                      <a:pPr algn="l" rtl="0" fontAlgn="ctr"/>
                      <a:r>
                        <a:rPr lang="en-US" sz="1800" b="0" i="0" u="none" strike="noStrike" dirty="0">
                          <a:solidFill>
                            <a:srgbClr val="000000"/>
                          </a:solidFill>
                          <a:effectLst/>
                          <a:latin typeface="+mn-lt"/>
                        </a:rPr>
                        <a:t>Richmond, VA</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dirty="0">
                          <a:solidFill>
                            <a:srgbClr val="000000"/>
                          </a:solidFill>
                          <a:effectLst/>
                          <a:latin typeface="+mn-lt"/>
                        </a:rPr>
                        <a:t>1/4</a:t>
                      </a:r>
                    </a:p>
                  </a:txBody>
                  <a:tcPr marL="0" marR="0" marT="0" marB="0" anchor="ctr"/>
                </a:tc>
                <a:tc>
                  <a:txBody>
                    <a:bodyPr/>
                    <a:lstStyle/>
                    <a:p>
                      <a:pPr algn="l" rtl="0" fontAlgn="ctr"/>
                      <a:r>
                        <a:rPr lang="en-US" sz="1800" b="0" i="0" u="none" strike="noStrike" dirty="0">
                          <a:solidFill>
                            <a:srgbClr val="000000"/>
                          </a:solidFill>
                          <a:effectLst/>
                          <a:latin typeface="+mn-lt"/>
                        </a:rPr>
                        <a:t>MDJRS or BAVA</a:t>
                      </a:r>
                    </a:p>
                  </a:txBody>
                  <a:tcPr marL="0" marR="0" marT="0" marB="0" anchor="ctr"/>
                </a:tc>
                <a:tc>
                  <a:txBody>
                    <a:bodyPr/>
                    <a:lstStyle/>
                    <a:p>
                      <a:pPr algn="l" rtl="0" fontAlgn="ctr"/>
                      <a:r>
                        <a:rPr lang="en-US" sz="1800" b="0" i="0" u="none" strike="noStrike" dirty="0">
                          <a:solidFill>
                            <a:srgbClr val="000000"/>
                          </a:solidFill>
                          <a:effectLst/>
                          <a:latin typeface="+mn-lt"/>
                        </a:rPr>
                        <a:t>Mixed or Open</a:t>
                      </a:r>
                    </a:p>
                  </a:txBody>
                  <a:tcPr marL="0" marR="0" marT="0" marB="0" anchor="ctr"/>
                </a:tc>
                <a:tc>
                  <a:txBody>
                    <a:bodyPr/>
                    <a:lstStyle/>
                    <a:p>
                      <a:pPr algn="l" rtl="0" fontAlgn="ctr"/>
                      <a:r>
                        <a:rPr lang="en-US" sz="1800" b="0" i="0" u="none" strike="noStrike" dirty="0">
                          <a:solidFill>
                            <a:srgbClr val="000000"/>
                          </a:solidFill>
                          <a:effectLst/>
                          <a:latin typeface="+mn-lt"/>
                        </a:rPr>
                        <a:t>Jessup, MD</a:t>
                      </a:r>
                    </a:p>
                  </a:txBody>
                  <a:tcPr marL="0" marR="0" marT="0" marB="0" anchor="ctr"/>
                </a:tc>
                <a:extLst>
                  <a:ext uri="{0D108BD9-81ED-4DB2-BD59-A6C34878D82A}">
                    <a16:rowId xmlns:a16="http://schemas.microsoft.com/office/drawing/2014/main" val="104099187"/>
                  </a:ext>
                </a:extLst>
              </a:tr>
              <a:tr h="370840">
                <a:tc>
                  <a:txBody>
                    <a:bodyPr/>
                    <a:lstStyle/>
                    <a:p>
                      <a:pPr algn="l" rtl="0" fontAlgn="ctr"/>
                      <a:r>
                        <a:rPr lang="en-US" sz="1800" b="0" i="0" u="none" strike="noStrike" dirty="0">
                          <a:solidFill>
                            <a:srgbClr val="000000"/>
                          </a:solidFill>
                          <a:effectLst/>
                          <a:latin typeface="+mn-lt"/>
                        </a:rPr>
                        <a:t>1/17-1/29</a:t>
                      </a:r>
                    </a:p>
                  </a:txBody>
                  <a:tcPr marL="0" marR="0" marT="0" marB="0" anchor="ctr"/>
                </a:tc>
                <a:tc>
                  <a:txBody>
                    <a:bodyPr/>
                    <a:lstStyle/>
                    <a:p>
                      <a:pPr algn="l" rtl="0" fontAlgn="ctr"/>
                      <a:r>
                        <a:rPr lang="en-US" sz="1800" b="0" i="0" u="none" strike="noStrike">
                          <a:solidFill>
                            <a:srgbClr val="000000"/>
                          </a:solidFill>
                          <a:effectLst/>
                          <a:latin typeface="+mn-lt"/>
                        </a:rPr>
                        <a:t>Volley By The James</a:t>
                      </a:r>
                    </a:p>
                  </a:txBody>
                  <a:tcPr marL="0" marR="0" marT="0" marB="0" anchor="ctr"/>
                </a:tc>
                <a:tc>
                  <a:txBody>
                    <a:bodyPr/>
                    <a:lstStyle/>
                    <a:p>
                      <a:pPr algn="l" rtl="0" fontAlgn="ctr"/>
                      <a:r>
                        <a:rPr lang="en-US" sz="1800" b="0" i="0" u="none" strike="noStrike">
                          <a:solidFill>
                            <a:srgbClr val="000000"/>
                          </a:solidFill>
                          <a:effectLst/>
                          <a:latin typeface="+mn-lt"/>
                        </a:rPr>
                        <a:t>USA</a:t>
                      </a:r>
                    </a:p>
                  </a:txBody>
                  <a:tcPr marL="0" marR="0" marT="0" marB="0" anchor="ctr"/>
                </a:tc>
                <a:tc>
                  <a:txBody>
                    <a:bodyPr/>
                    <a:lstStyle/>
                    <a:p>
                      <a:pPr algn="l" rtl="0" fontAlgn="ctr"/>
                      <a:r>
                        <a:rPr lang="en-US" sz="1800" b="0" i="0" u="none" strike="noStrike" dirty="0">
                          <a:solidFill>
                            <a:srgbClr val="000000"/>
                          </a:solidFill>
                          <a:effectLst/>
                          <a:latin typeface="+mn-lt"/>
                        </a:rPr>
                        <a:t>Richmond, VA</a:t>
                      </a:r>
                    </a:p>
                  </a:txBody>
                  <a:tcPr marL="0" marR="0" marT="0" marB="0" anchor="ctr"/>
                </a:tc>
                <a:extLst>
                  <a:ext uri="{0D108BD9-81ED-4DB2-BD59-A6C34878D82A}">
                    <a16:rowId xmlns:a16="http://schemas.microsoft.com/office/drawing/2014/main" val="1615690068"/>
                  </a:ext>
                </a:extLst>
              </a:tr>
              <a:tr h="370840">
                <a:tc>
                  <a:txBody>
                    <a:bodyPr/>
                    <a:lstStyle/>
                    <a:p>
                      <a:pPr algn="l" rtl="0" fontAlgn="ctr"/>
                      <a:r>
                        <a:rPr lang="en-US" sz="1800" b="0" i="0" u="none" strike="noStrike">
                          <a:solidFill>
                            <a:srgbClr val="000000"/>
                          </a:solidFill>
                          <a:effectLst/>
                          <a:latin typeface="+mn-lt"/>
                        </a:rPr>
                        <a:t>1/24-1/25</a:t>
                      </a:r>
                    </a:p>
                  </a:txBody>
                  <a:tcPr marL="0" marR="0" marT="0" marB="0" anchor="ctr"/>
                </a:tc>
                <a:tc>
                  <a:txBody>
                    <a:bodyPr/>
                    <a:lstStyle/>
                    <a:p>
                      <a:pPr algn="l" rtl="0" fontAlgn="ctr"/>
                      <a:r>
                        <a:rPr lang="en-US" sz="1800" b="0" i="0" u="none" strike="noStrike">
                          <a:solidFill>
                            <a:srgbClr val="000000"/>
                          </a:solidFill>
                          <a:effectLst/>
                          <a:latin typeface="+mn-lt"/>
                        </a:rPr>
                        <a:t>Hampton MAPL</a:t>
                      </a:r>
                    </a:p>
                  </a:txBody>
                  <a:tcPr marL="0" marR="0" marT="0" marB="0" anchor="ctr"/>
                </a:tc>
                <a:tc>
                  <a:txBody>
                    <a:bodyPr/>
                    <a:lstStyle/>
                    <a:p>
                      <a:pPr algn="l" rtl="0" fontAlgn="ctr"/>
                      <a:r>
                        <a:rPr lang="en-US" sz="1800" b="0" i="0" u="none" strike="noStrike" dirty="0">
                          <a:solidFill>
                            <a:srgbClr val="000000"/>
                          </a:solidFill>
                          <a:effectLst/>
                          <a:latin typeface="+mn-lt"/>
                        </a:rPr>
                        <a:t>Open</a:t>
                      </a:r>
                    </a:p>
                  </a:txBody>
                  <a:tcPr marL="0" marR="0" marT="0" marB="0" anchor="ctr"/>
                </a:tc>
                <a:tc>
                  <a:txBody>
                    <a:bodyPr/>
                    <a:lstStyle/>
                    <a:p>
                      <a:pPr algn="l" rtl="0" fontAlgn="ctr"/>
                      <a:r>
                        <a:rPr lang="en-US" sz="1800" b="0" i="0" u="none" strike="noStrike" dirty="0">
                          <a:solidFill>
                            <a:srgbClr val="000000"/>
                          </a:solidFill>
                          <a:effectLst/>
                          <a:latin typeface="+mn-lt"/>
                        </a:rPr>
                        <a:t>Hampton,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mn-lt"/>
                        </a:rPr>
                        <a:t>1/31-2/1</a:t>
                      </a:r>
                    </a:p>
                  </a:txBody>
                  <a:tcPr marL="0" marR="0" marT="0" marB="0" anchor="ctr"/>
                </a:tc>
                <a:tc>
                  <a:txBody>
                    <a:bodyPr/>
                    <a:lstStyle/>
                    <a:p>
                      <a:pPr algn="l" rtl="0" fontAlgn="ctr"/>
                      <a:r>
                        <a:rPr lang="en-US" sz="1800" b="0" i="0" u="none" strike="noStrike">
                          <a:solidFill>
                            <a:srgbClr val="000000"/>
                          </a:solidFill>
                          <a:effectLst/>
                          <a:latin typeface="+mn-lt"/>
                        </a:rPr>
                        <a:t>Charm City</a:t>
                      </a:r>
                    </a:p>
                  </a:txBody>
                  <a:tcPr marL="0" marR="0" marT="0" marB="0" anchor="ctr"/>
                </a:tc>
                <a:tc>
                  <a:txBody>
                    <a:bodyPr/>
                    <a:lstStyle/>
                    <a:p>
                      <a:pPr algn="l" rtl="0" fontAlgn="ctr"/>
                      <a:r>
                        <a:rPr lang="en-US" sz="1800" b="0" i="0" u="none" strike="noStrike">
                          <a:solidFill>
                            <a:srgbClr val="000000"/>
                          </a:solidFill>
                          <a:effectLst/>
                          <a:latin typeface="+mn-lt"/>
                        </a:rPr>
                        <a:t>Premier</a:t>
                      </a:r>
                    </a:p>
                  </a:txBody>
                  <a:tcPr marL="0" marR="0" marT="0" marB="0" anchor="ctr"/>
                </a:tc>
                <a:tc>
                  <a:txBody>
                    <a:bodyPr/>
                    <a:lstStyle/>
                    <a:p>
                      <a:pPr algn="l" rtl="0" fontAlgn="ctr"/>
                      <a:r>
                        <a:rPr lang="en-US" sz="1800" b="0" i="0" u="none" strike="noStrike">
                          <a:solidFill>
                            <a:srgbClr val="000000"/>
                          </a:solidFill>
                          <a:effectLst/>
                          <a:latin typeface="+mn-lt"/>
                        </a:rPr>
                        <a:t>Baltimore, MD</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mn-lt"/>
                        </a:rPr>
                        <a:t>2/14-2/16</a:t>
                      </a:r>
                    </a:p>
                  </a:txBody>
                  <a:tcPr marL="0" marR="0" marT="0" marB="0" anchor="ctr"/>
                </a:tc>
                <a:tc>
                  <a:txBody>
                    <a:bodyPr/>
                    <a:lstStyle/>
                    <a:p>
                      <a:pPr algn="l" rtl="0" fontAlgn="ctr"/>
                      <a:r>
                        <a:rPr lang="en-US" sz="1800" b="0" i="0" u="none" strike="noStrike">
                          <a:solidFill>
                            <a:srgbClr val="000000"/>
                          </a:solidFill>
                          <a:effectLst/>
                          <a:latin typeface="+mn-lt"/>
                        </a:rPr>
                        <a:t>Capitol Hill Classic</a:t>
                      </a:r>
                    </a:p>
                  </a:txBody>
                  <a:tcPr marL="0" marR="0" marT="0" marB="0" anchor="ctr"/>
                </a:tc>
                <a:tc>
                  <a:txBody>
                    <a:bodyPr/>
                    <a:lstStyle/>
                    <a:p>
                      <a:pPr algn="l" rtl="0" fontAlgn="ctr"/>
                      <a:r>
                        <a:rPr lang="en-US" sz="1800" b="0" i="0" u="none" strike="noStrike" dirty="0">
                          <a:solidFill>
                            <a:srgbClr val="000000"/>
                          </a:solidFill>
                          <a:effectLst/>
                          <a:latin typeface="+mn-lt"/>
                        </a:rPr>
                        <a:t>Patriot</a:t>
                      </a:r>
                    </a:p>
                  </a:txBody>
                  <a:tcPr marL="0" marR="0" marT="0" marB="0" anchor="ctr"/>
                </a:tc>
                <a:tc>
                  <a:txBody>
                    <a:bodyPr/>
                    <a:lstStyle/>
                    <a:p>
                      <a:pPr algn="l" rtl="0" fontAlgn="ctr"/>
                      <a:r>
                        <a:rPr lang="en-US" sz="1800" b="0" i="0" u="none" strike="noStrike">
                          <a:solidFill>
                            <a:srgbClr val="000000"/>
                          </a:solidFill>
                          <a:effectLst/>
                          <a:latin typeface="+mn-lt"/>
                        </a:rPr>
                        <a:t>Washington, DC</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mn-lt"/>
                        </a:rPr>
                        <a:t>2/28-3/1</a:t>
                      </a:r>
                    </a:p>
                  </a:txBody>
                  <a:tcPr marL="0" marR="0" marT="0" marB="0" anchor="ctr"/>
                </a:tc>
                <a:tc>
                  <a:txBody>
                    <a:bodyPr/>
                    <a:lstStyle/>
                    <a:p>
                      <a:pPr algn="l" rtl="0" fontAlgn="ctr"/>
                      <a:r>
                        <a:rPr lang="en-US" sz="1800" b="0" i="0" u="none" strike="noStrike">
                          <a:solidFill>
                            <a:srgbClr val="000000"/>
                          </a:solidFill>
                          <a:effectLst/>
                          <a:latin typeface="+mn-lt"/>
                        </a:rPr>
                        <a:t>WV Grand Prix</a:t>
                      </a:r>
                    </a:p>
                  </a:txBody>
                  <a:tcPr marL="0" marR="0" marT="0" marB="0" anchor="ctr"/>
                </a:tc>
                <a:tc>
                  <a:txBody>
                    <a:bodyPr/>
                    <a:lstStyle/>
                    <a:p>
                      <a:pPr algn="l" fontAlgn="t"/>
                      <a:r>
                        <a:rPr lang="en-US" sz="1800" b="0" i="0" u="none" strike="noStrike" dirty="0">
                          <a:solidFill>
                            <a:srgbClr val="000000"/>
                          </a:solidFill>
                          <a:effectLst/>
                          <a:latin typeface="+mn-lt"/>
                        </a:rPr>
                        <a:t>Mixed</a:t>
                      </a:r>
                    </a:p>
                  </a:txBody>
                  <a:tcPr marL="0" marR="0" marT="0" marB="0"/>
                </a:tc>
                <a:tc>
                  <a:txBody>
                    <a:bodyPr/>
                    <a:lstStyle/>
                    <a:p>
                      <a:pPr algn="l" fontAlgn="t"/>
                      <a:r>
                        <a:rPr lang="en-US" sz="1800" b="0" i="0" u="none" strike="noStrike" dirty="0">
                          <a:solidFill>
                            <a:srgbClr val="000000"/>
                          </a:solidFill>
                          <a:effectLst/>
                          <a:latin typeface="+mn-lt"/>
                        </a:rPr>
                        <a:t>Inwood, WV</a:t>
                      </a:r>
                    </a:p>
                  </a:txBody>
                  <a:tcPr marL="0" marR="0" marT="0" marB="0"/>
                </a:tc>
                <a:extLst>
                  <a:ext uri="{0D108BD9-81ED-4DB2-BD59-A6C34878D82A}">
                    <a16:rowId xmlns:a16="http://schemas.microsoft.com/office/drawing/2014/main" val="987459166"/>
                  </a:ext>
                </a:extLst>
              </a:tr>
              <a:tr h="370840">
                <a:tc>
                  <a:txBody>
                    <a:bodyPr/>
                    <a:lstStyle/>
                    <a:p>
                      <a:pPr algn="l" rtl="0" fontAlgn="ctr"/>
                      <a:r>
                        <a:rPr lang="en-US" sz="1800" b="0" i="0" u="none" strike="noStrike">
                          <a:solidFill>
                            <a:srgbClr val="000000"/>
                          </a:solidFill>
                          <a:effectLst/>
                          <a:latin typeface="+mn-lt"/>
                        </a:rPr>
                        <a:t>3/15-3/16</a:t>
                      </a:r>
                    </a:p>
                  </a:txBody>
                  <a:tcPr marL="0" marR="0" marT="0" marB="0" anchor="ctr"/>
                </a:tc>
                <a:tc>
                  <a:txBody>
                    <a:bodyPr/>
                    <a:lstStyle/>
                    <a:p>
                      <a:pPr algn="l" rtl="0" fontAlgn="ctr"/>
                      <a:r>
                        <a:rPr lang="en-US" sz="1800" b="0" i="0" u="none" strike="noStrike">
                          <a:solidFill>
                            <a:srgbClr val="000000"/>
                          </a:solidFill>
                          <a:effectLst/>
                          <a:latin typeface="+mn-lt"/>
                        </a:rPr>
                        <a:t>St James Shamrock Showdown</a:t>
                      </a:r>
                    </a:p>
                  </a:txBody>
                  <a:tcPr marL="0" marR="0" marT="0" marB="0" anchor="ctr"/>
                </a:tc>
                <a:tc>
                  <a:txBody>
                    <a:bodyPr/>
                    <a:lstStyle/>
                    <a:p>
                      <a:pPr algn="l" rtl="0" fontAlgn="ctr"/>
                      <a:r>
                        <a:rPr lang="en-US" sz="1800" b="0" i="0" u="none" strike="noStrike">
                          <a:solidFill>
                            <a:srgbClr val="000000"/>
                          </a:solidFill>
                          <a:effectLst/>
                          <a:latin typeface="+mn-lt"/>
                        </a:rPr>
                        <a:t>Open</a:t>
                      </a:r>
                    </a:p>
                  </a:txBody>
                  <a:tcPr marL="0" marR="0" marT="0" marB="0" anchor="ctr"/>
                </a:tc>
                <a:tc>
                  <a:txBody>
                    <a:bodyPr/>
                    <a:lstStyle/>
                    <a:p>
                      <a:pPr algn="l" rtl="0" fontAlgn="ctr"/>
                      <a:r>
                        <a:rPr lang="en-US" sz="1800" b="0" i="0" u="none" strike="noStrike">
                          <a:solidFill>
                            <a:srgbClr val="000000"/>
                          </a:solidFill>
                          <a:effectLst/>
                          <a:latin typeface="+mn-lt"/>
                        </a:rPr>
                        <a:t>Springfield, VA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mn-lt"/>
                        </a:rPr>
                        <a:t>3/28-3/29</a:t>
                      </a:r>
                    </a:p>
                  </a:txBody>
                  <a:tcPr marL="0" marR="0" marT="0" marB="0" anchor="ctr"/>
                </a:tc>
                <a:tc>
                  <a:txBody>
                    <a:bodyPr/>
                    <a:lstStyle/>
                    <a:p>
                      <a:pPr algn="l" rtl="0" fontAlgn="ctr"/>
                      <a:r>
                        <a:rPr lang="en-US" sz="1800" b="0" i="0" u="none" strike="noStrike">
                          <a:solidFill>
                            <a:srgbClr val="000000"/>
                          </a:solidFill>
                          <a:effectLst/>
                          <a:latin typeface="+mn-lt"/>
                        </a:rPr>
                        <a:t>MAPL York</a:t>
                      </a:r>
                    </a:p>
                  </a:txBody>
                  <a:tcPr marL="0" marR="0" marT="0" marB="0" anchor="ctr"/>
                </a:tc>
                <a:tc>
                  <a:txBody>
                    <a:bodyPr/>
                    <a:lstStyle/>
                    <a:p>
                      <a:pPr algn="l" rtl="0" fontAlgn="ctr"/>
                      <a:r>
                        <a:rPr lang="en-US" sz="1800" b="0" i="0" u="none" strike="noStrike">
                          <a:solidFill>
                            <a:srgbClr val="000000"/>
                          </a:solidFill>
                          <a:effectLst/>
                          <a:latin typeface="+mn-lt"/>
                        </a:rPr>
                        <a:t>Open</a:t>
                      </a:r>
                    </a:p>
                  </a:txBody>
                  <a:tcPr marL="0" marR="0" marT="0" marB="0" anchor="ctr"/>
                </a:tc>
                <a:tc>
                  <a:txBody>
                    <a:bodyPr/>
                    <a:lstStyle/>
                    <a:p>
                      <a:pPr algn="l" rtl="0" fontAlgn="ctr"/>
                      <a:r>
                        <a:rPr lang="en-US" sz="1800" b="0" i="0" u="none" strike="noStrike">
                          <a:solidFill>
                            <a:srgbClr val="000000"/>
                          </a:solidFill>
                          <a:effectLst/>
                          <a:latin typeface="+mn-lt"/>
                        </a:rPr>
                        <a:t>York, PA</a:t>
                      </a:r>
                    </a:p>
                  </a:txBody>
                  <a:tcPr marL="0" marR="0" marT="0" marB="0" anchor="ctr"/>
                </a:tc>
                <a:extLst>
                  <a:ext uri="{0D108BD9-81ED-4DB2-BD59-A6C34878D82A}">
                    <a16:rowId xmlns:a16="http://schemas.microsoft.com/office/drawing/2014/main" val="70726256"/>
                  </a:ext>
                </a:extLst>
              </a:tr>
              <a:tr h="370840">
                <a:tc>
                  <a:txBody>
                    <a:bodyPr/>
                    <a:lstStyle/>
                    <a:p>
                      <a:pPr algn="l" rtl="0" fontAlgn="ctr"/>
                      <a:r>
                        <a:rPr lang="en-US" sz="1800" b="0" i="0" u="none" strike="noStrike">
                          <a:solidFill>
                            <a:srgbClr val="000000"/>
                          </a:solidFill>
                          <a:effectLst/>
                          <a:latin typeface="+mn-lt"/>
                        </a:rPr>
                        <a:t>4/18-4/20</a:t>
                      </a:r>
                    </a:p>
                  </a:txBody>
                  <a:tcPr marL="0" marR="0" marT="0" marB="0" anchor="ctr"/>
                </a:tc>
                <a:tc>
                  <a:txBody>
                    <a:bodyPr/>
                    <a:lstStyle/>
                    <a:p>
                      <a:pPr algn="l" rtl="0" fontAlgn="ctr"/>
                      <a:r>
                        <a:rPr lang="en-US" sz="1800" b="0" i="0" u="none" strike="noStrike">
                          <a:solidFill>
                            <a:srgbClr val="000000"/>
                          </a:solidFill>
                          <a:effectLst/>
                          <a:latin typeface="+mn-lt"/>
                        </a:rPr>
                        <a:t>NEQ</a:t>
                      </a:r>
                    </a:p>
                  </a:txBody>
                  <a:tcPr marL="0" marR="0" marT="0" marB="0" anchor="ctr"/>
                </a:tc>
                <a:tc>
                  <a:txBody>
                    <a:bodyPr/>
                    <a:lstStyle/>
                    <a:p>
                      <a:pPr algn="l" rtl="0" fontAlgn="ctr"/>
                      <a:r>
                        <a:rPr lang="en-US" sz="1800" b="0" i="0" u="none" strike="noStrike" dirty="0">
                          <a:solidFill>
                            <a:srgbClr val="000000"/>
                          </a:solidFill>
                          <a:effectLst/>
                          <a:latin typeface="+mn-lt"/>
                        </a:rPr>
                        <a:t>Liberty</a:t>
                      </a:r>
                    </a:p>
                  </a:txBody>
                  <a:tcPr marL="0" marR="0" marT="0" marB="0" anchor="ctr"/>
                </a:tc>
                <a:tc>
                  <a:txBody>
                    <a:bodyPr/>
                    <a:lstStyle/>
                    <a:p>
                      <a:pPr algn="l" rtl="0" fontAlgn="ctr"/>
                      <a:r>
                        <a:rPr lang="en-US" sz="1800" b="0" i="0" u="none" strike="noStrike" dirty="0">
                          <a:solidFill>
                            <a:srgbClr val="000000"/>
                          </a:solidFill>
                          <a:effectLst/>
                          <a:latin typeface="+mn-lt"/>
                        </a:rPr>
                        <a:t>Philadelphia, PA</a:t>
                      </a:r>
                    </a:p>
                  </a:txBody>
                  <a:tcPr marL="0" marR="0" marT="0" marB="0" anchor="ctr"/>
                </a:tc>
                <a:extLst>
                  <a:ext uri="{0D108BD9-81ED-4DB2-BD59-A6C34878D82A}">
                    <a16:rowId xmlns:a16="http://schemas.microsoft.com/office/drawing/2014/main" val="187457073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917493433"/>
              </p:ext>
            </p:extLst>
          </p:nvPr>
        </p:nvGraphicFramePr>
        <p:xfrm>
          <a:off x="1603022" y="527463"/>
          <a:ext cx="8681155" cy="1112520"/>
        </p:xfrm>
        <a:graphic>
          <a:graphicData uri="http://schemas.openxmlformats.org/drawingml/2006/table">
            <a:tbl>
              <a:tblPr firstRow="1" bandRow="1">
                <a:tableStyleId>{5C22544A-7EE6-4342-B048-85BDC9FD1C3A}</a:tableStyleId>
              </a:tblPr>
              <a:tblGrid>
                <a:gridCol w="8681155">
                  <a:extLst>
                    <a:ext uri="{9D8B030D-6E8A-4147-A177-3AD203B41FA5}">
                      <a16:colId xmlns:a16="http://schemas.microsoft.com/office/drawing/2014/main" val="3614522734"/>
                    </a:ext>
                  </a:extLst>
                </a:gridCol>
              </a:tblGrid>
              <a:tr h="370840">
                <a:tc>
                  <a:txBody>
                    <a:bodyPr/>
                    <a:lstStyle/>
                    <a:p>
                      <a:r>
                        <a:rPr lang="en-US" dirty="0"/>
                        <a:t>BRVA 16-2</a:t>
                      </a:r>
                    </a:p>
                  </a:txBody>
                  <a:tcPr/>
                </a:tc>
                <a:extLst>
                  <a:ext uri="{0D108BD9-81ED-4DB2-BD59-A6C34878D82A}">
                    <a16:rowId xmlns:a16="http://schemas.microsoft.com/office/drawing/2014/main" val="2502260827"/>
                  </a:ext>
                </a:extLst>
              </a:tr>
              <a:tr h="370840">
                <a:tc>
                  <a:txBody>
                    <a:bodyPr/>
                    <a:lstStyle/>
                    <a:p>
                      <a:r>
                        <a:rPr lang="en-US" dirty="0"/>
                        <a:t>Head Coach: Jeremy Hoelker</a:t>
                      </a:r>
                    </a:p>
                  </a:txBody>
                  <a:tcPr/>
                </a:tc>
                <a:extLst>
                  <a:ext uri="{0D108BD9-81ED-4DB2-BD59-A6C34878D82A}">
                    <a16:rowId xmlns:a16="http://schemas.microsoft.com/office/drawing/2014/main" val="4237829726"/>
                  </a:ext>
                </a:extLst>
              </a:tr>
              <a:tr h="370840">
                <a:tc>
                  <a:txBody>
                    <a:bodyPr/>
                    <a:lstStyle/>
                    <a:p>
                      <a:r>
                        <a:rPr lang="en-US" dirty="0"/>
                        <a:t>Fees: $2800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3453866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973964557"/>
              </p:ext>
            </p:extLst>
          </p:nvPr>
        </p:nvGraphicFramePr>
        <p:xfrm>
          <a:off x="1603022" y="1494052"/>
          <a:ext cx="8128000" cy="407924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12/14</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Multi-team Scrimmage (RVC, ECVC)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3735475370"/>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1/4</a:t>
                      </a:r>
                      <a:r>
                        <a:rPr lang="en-US" sz="1800" b="0" i="0" u="none" strike="noStrike" baseline="0" dirty="0">
                          <a:solidFill>
                            <a:srgbClr val="000000"/>
                          </a:solidFill>
                          <a:effectLst/>
                          <a:latin typeface="Calibri" panose="020F0502020204030204" pitchFamily="34" charset="0"/>
                        </a:rPr>
                        <a:t> or 1/10</a:t>
                      </a:r>
                      <a:endParaRPr lang="en-US" sz="1800" b="0" i="0" u="none" strike="noStrike" dirty="0">
                        <a:solidFill>
                          <a:srgbClr val="000000"/>
                        </a:solidFill>
                        <a:effectLst/>
                        <a:latin typeface="Calibri" panose="020F0502020204030204" pitchFamily="34" charset="0"/>
                      </a:endParaRP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MDJRS or Libero</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Jessup or</a:t>
                      </a:r>
                      <a:r>
                        <a:rPr lang="en-US" sz="1800" b="0" i="0" u="none" strike="noStrike" baseline="0" dirty="0">
                          <a:solidFill>
                            <a:srgbClr val="000000"/>
                          </a:solidFill>
                          <a:effectLst/>
                          <a:latin typeface="Calibri" panose="020F0502020204030204" pitchFamily="34" charset="0"/>
                        </a:rPr>
                        <a:t> Sterling</a:t>
                      </a:r>
                      <a:endParaRPr lang="en-US" sz="18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1/17-1/29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178605608"/>
                  </a:ext>
                </a:extLst>
              </a:tr>
              <a:tr h="370840">
                <a:tc>
                  <a:txBody>
                    <a:bodyPr/>
                    <a:lstStyle/>
                    <a:p>
                      <a:pPr algn="l" rtl="0" fontAlgn="ctr"/>
                      <a:r>
                        <a:rPr lang="en-US" sz="1800" b="0" i="0" u="none" strike="noStrike">
                          <a:solidFill>
                            <a:srgbClr val="000000"/>
                          </a:solidFill>
                          <a:effectLst/>
                          <a:latin typeface="Calibri" panose="020F0502020204030204" pitchFamily="34" charset="0"/>
                        </a:rPr>
                        <a:t>1/24-1/25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Hampton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Hampton, VA</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Calibri" panose="020F0502020204030204" pitchFamily="34" charset="0"/>
                        </a:rPr>
                        <a:t>1/31-2/1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Charm City</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Baltimore, MD</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Calibri" panose="020F0502020204030204" pitchFamily="34" charset="0"/>
                        </a:rPr>
                        <a:t>2/14-2/16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Washington, DC</a:t>
                      </a:r>
                    </a:p>
                  </a:txBody>
                  <a:tcPr marL="0" marR="0" marT="0" marB="0" anchor="ctr"/>
                </a:tc>
                <a:extLst>
                  <a:ext uri="{0D108BD9-81ED-4DB2-BD59-A6C34878D82A}">
                    <a16:rowId xmlns:a16="http://schemas.microsoft.com/office/drawing/2014/main" val="987459166"/>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3/20-3/22</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NEQ</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Philadelphia, PA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Calibri" panose="020F0502020204030204" pitchFamily="34" charset="0"/>
                        </a:rPr>
                        <a:t>3/28-3/29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York</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York, PA</a:t>
                      </a:r>
                    </a:p>
                  </a:txBody>
                  <a:tcPr marL="0" marR="0" marT="0" marB="0" anchor="ctr"/>
                </a:tc>
                <a:extLst>
                  <a:ext uri="{0D108BD9-81ED-4DB2-BD59-A6C34878D82A}">
                    <a16:rowId xmlns:a16="http://schemas.microsoft.com/office/drawing/2014/main" val="1874570736"/>
                  </a:ext>
                </a:extLst>
              </a:tr>
              <a:tr h="370840">
                <a:tc>
                  <a:txBody>
                    <a:bodyPr/>
                    <a:lstStyle/>
                    <a:p>
                      <a:pPr algn="l" rtl="0" fontAlgn="ctr"/>
                      <a:r>
                        <a:rPr lang="en-US" sz="1800" b="0" i="0" u="none" strike="noStrike">
                          <a:solidFill>
                            <a:srgbClr val="000000"/>
                          </a:solidFill>
                          <a:effectLst/>
                          <a:latin typeface="Calibri" panose="020F0502020204030204" pitchFamily="34" charset="0"/>
                        </a:rPr>
                        <a:t>4/3-4/5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Big South Qualifier</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Atlanta, GA</a:t>
                      </a:r>
                    </a:p>
                  </a:txBody>
                  <a:tcPr marL="0" marR="0" marT="0" marB="0" anchor="ctr"/>
                </a:tc>
                <a:extLst>
                  <a:ext uri="{0D108BD9-81ED-4DB2-BD59-A6C34878D82A}">
                    <a16:rowId xmlns:a16="http://schemas.microsoft.com/office/drawing/2014/main" val="356233533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June</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USAV/AAU</a:t>
                      </a:r>
                    </a:p>
                  </a:txBody>
                  <a:tcPr marL="0" marR="0" marT="0" marB="0" anchor="ctr"/>
                </a:tc>
                <a:tc>
                  <a:txBody>
                    <a:bodyPr/>
                    <a:lstStyle/>
                    <a:p>
                      <a:pPr algn="l" rtl="0" fontAlgn="ctr"/>
                      <a:endParaRPr lang="en-US" sz="1800" b="0" i="0" u="none" strike="noStrike">
                        <a:solidFill>
                          <a:srgbClr val="000000"/>
                        </a:solidFill>
                        <a:effectLst/>
                        <a:latin typeface="Calibri" panose="020F0502020204030204" pitchFamily="34" charset="0"/>
                      </a:endParaRPr>
                    </a:p>
                  </a:txBody>
                  <a:tcPr marL="0" marR="0" marT="0" marB="0" anchor="ctr"/>
                </a:tc>
                <a:tc>
                  <a:txBody>
                    <a:bodyPr/>
                    <a:lstStyle/>
                    <a:p>
                      <a:pPr algn="l" rtl="0" fontAlgn="ctr"/>
                      <a:endParaRPr lang="en-US" sz="18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08290137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85703407"/>
              </p:ext>
            </p:extLst>
          </p:nvPr>
        </p:nvGraphicFramePr>
        <p:xfrm>
          <a:off x="1603022" y="381532"/>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17-1</a:t>
                      </a:r>
                    </a:p>
                  </a:txBody>
                  <a:tcPr/>
                </a:tc>
                <a:extLst>
                  <a:ext uri="{0D108BD9-81ED-4DB2-BD59-A6C34878D82A}">
                    <a16:rowId xmlns:a16="http://schemas.microsoft.com/office/drawing/2014/main" val="2502260827"/>
                  </a:ext>
                </a:extLst>
              </a:tr>
              <a:tr h="370840">
                <a:tc>
                  <a:txBody>
                    <a:bodyPr/>
                    <a:lstStyle/>
                    <a:p>
                      <a:r>
                        <a:rPr lang="en-US" dirty="0"/>
                        <a:t>Head Coach: Chuck Ashby</a:t>
                      </a:r>
                    </a:p>
                  </a:txBody>
                  <a:tcPr/>
                </a:tc>
                <a:extLst>
                  <a:ext uri="{0D108BD9-81ED-4DB2-BD59-A6C34878D82A}">
                    <a16:rowId xmlns:a16="http://schemas.microsoft.com/office/drawing/2014/main" val="4237829726"/>
                  </a:ext>
                </a:extLst>
              </a:tr>
              <a:tr h="370840">
                <a:tc>
                  <a:txBody>
                    <a:bodyPr/>
                    <a:lstStyle/>
                    <a:p>
                      <a:r>
                        <a:rPr lang="en-US" dirty="0"/>
                        <a:t>Fees: $3200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4114853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219525587"/>
              </p:ext>
            </p:extLst>
          </p:nvPr>
        </p:nvGraphicFramePr>
        <p:xfrm>
          <a:off x="1603022" y="2205040"/>
          <a:ext cx="8128000" cy="407924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12/14</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Multi-team Scrimmage (RVC, ECVC)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3735475370"/>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1/3</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MDJRS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Jessup, MD</a:t>
                      </a:r>
                    </a:p>
                  </a:txBody>
                  <a:tcPr marL="0" marR="0" marT="0" marB="0" anchor="ctr"/>
                </a:tc>
                <a:extLst>
                  <a:ext uri="{0D108BD9-81ED-4DB2-BD59-A6C34878D82A}">
                    <a16:rowId xmlns:a16="http://schemas.microsoft.com/office/drawing/2014/main" val="716341483"/>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1/17-1/29</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a:solidFill>
                            <a:srgbClr val="000000"/>
                          </a:solidFill>
                          <a:effectLst/>
                          <a:latin typeface="Calibri" panose="020F0502020204030204" pitchFamily="34" charset="0"/>
                        </a:rPr>
                        <a:t>1/24-1/25</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MAPL Hampton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Hampton,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Calibri" panose="020F0502020204030204" pitchFamily="34" charset="0"/>
                        </a:rPr>
                        <a:t>1/31-2/1</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Charm City</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Baltimore, MD</a:t>
                      </a:r>
                    </a:p>
                  </a:txBody>
                  <a:tcPr marL="0" marR="0" marT="0" marB="0" anchor="ctr"/>
                </a:tc>
                <a:extLst>
                  <a:ext uri="{0D108BD9-81ED-4DB2-BD59-A6C34878D82A}">
                    <a16:rowId xmlns:a16="http://schemas.microsoft.com/office/drawing/2014/main" val="178605608"/>
                  </a:ext>
                </a:extLst>
              </a:tr>
              <a:tr h="370840">
                <a:tc>
                  <a:txBody>
                    <a:bodyPr/>
                    <a:lstStyle/>
                    <a:p>
                      <a:pPr algn="l" rtl="0" fontAlgn="ctr"/>
                      <a:r>
                        <a:rPr lang="en-US" sz="1800" b="0" i="0" u="none" strike="noStrike">
                          <a:solidFill>
                            <a:srgbClr val="000000"/>
                          </a:solidFill>
                          <a:effectLst/>
                          <a:latin typeface="Calibri" panose="020F0502020204030204" pitchFamily="34" charset="0"/>
                        </a:rPr>
                        <a:t>2/14-2/16</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Capitol Hill Classic</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Washington, DC</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3/13-3/15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NEQ</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Philadelphia, PA</a:t>
                      </a:r>
                    </a:p>
                  </a:txBody>
                  <a:tcPr marL="0" marR="0" marT="0" marB="0" anchor="ctr"/>
                </a:tc>
                <a:extLst>
                  <a:ext uri="{0D108BD9-81ED-4DB2-BD59-A6C34878D82A}">
                    <a16:rowId xmlns:a16="http://schemas.microsoft.com/office/drawing/2014/main" val="987459166"/>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3/29-3/30</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York</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York, PA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Calibri" panose="020F0502020204030204" pitchFamily="34" charset="0"/>
                        </a:rPr>
                        <a:t>4/3-4/5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Big South Qualifier</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Atlanta, GA</a:t>
                      </a:r>
                    </a:p>
                  </a:txBody>
                  <a:tcPr marL="0" marR="0" marT="0" marB="0" anchor="ctr"/>
                </a:tc>
                <a:extLst>
                  <a:ext uri="{0D108BD9-81ED-4DB2-BD59-A6C34878D82A}">
                    <a16:rowId xmlns:a16="http://schemas.microsoft.com/office/drawing/2014/main" val="356233533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June</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TBD</a:t>
                      </a:r>
                    </a:p>
                  </a:txBody>
                  <a:tcPr marL="0" marR="0" marT="0" marB="0" anchor="ctr"/>
                </a:tc>
                <a:tc>
                  <a:txBody>
                    <a:bodyPr/>
                    <a:lstStyle/>
                    <a:p>
                      <a:pPr algn="l" rtl="0" fontAlgn="ctr"/>
                      <a:endParaRPr lang="en-US" sz="1800" b="0" i="0" u="none" strike="noStrike">
                        <a:solidFill>
                          <a:srgbClr val="000000"/>
                        </a:solidFill>
                        <a:effectLst/>
                        <a:latin typeface="Calibri" panose="020F0502020204030204" pitchFamily="34" charset="0"/>
                      </a:endParaRPr>
                    </a:p>
                  </a:txBody>
                  <a:tcPr marL="0" marR="0" marT="0" marB="0" anchor="ctr"/>
                </a:tc>
                <a:tc>
                  <a:txBody>
                    <a:bodyPr/>
                    <a:lstStyle/>
                    <a:p>
                      <a:pPr algn="l" rtl="0" fontAlgn="ctr"/>
                      <a:endParaRPr lang="en-US" sz="18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61815937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601992614"/>
              </p:ext>
            </p:extLst>
          </p:nvPr>
        </p:nvGraphicFramePr>
        <p:xfrm>
          <a:off x="1603022" y="1027484"/>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18-1</a:t>
                      </a:r>
                    </a:p>
                  </a:txBody>
                  <a:tcPr/>
                </a:tc>
                <a:extLst>
                  <a:ext uri="{0D108BD9-81ED-4DB2-BD59-A6C34878D82A}">
                    <a16:rowId xmlns:a16="http://schemas.microsoft.com/office/drawing/2014/main" val="2502260827"/>
                  </a:ext>
                </a:extLst>
              </a:tr>
              <a:tr h="370840">
                <a:tc>
                  <a:txBody>
                    <a:bodyPr/>
                    <a:lstStyle/>
                    <a:p>
                      <a:r>
                        <a:rPr lang="en-US" dirty="0"/>
                        <a:t>Head Coach: Brandy Corbin</a:t>
                      </a:r>
                    </a:p>
                  </a:txBody>
                  <a:tcPr/>
                </a:tc>
                <a:extLst>
                  <a:ext uri="{0D108BD9-81ED-4DB2-BD59-A6C34878D82A}">
                    <a16:rowId xmlns:a16="http://schemas.microsoft.com/office/drawing/2014/main" val="4237829726"/>
                  </a:ext>
                </a:extLst>
              </a:tr>
              <a:tr h="370840">
                <a:tc>
                  <a:txBody>
                    <a:bodyPr/>
                    <a:lstStyle/>
                    <a:p>
                      <a:r>
                        <a:rPr lang="en-US" dirty="0"/>
                        <a:t>Fees: $3200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259331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2972248" y="1511559"/>
            <a:ext cx="5850292" cy="707886"/>
          </a:xfrm>
          <a:prstGeom prst="rect">
            <a:avLst/>
          </a:prstGeom>
          <a:noFill/>
        </p:spPr>
        <p:txBody>
          <a:bodyPr wrap="square" rtlCol="0">
            <a:spAutoFit/>
          </a:bodyPr>
          <a:lstStyle/>
          <a:p>
            <a:pPr algn="ctr"/>
            <a:r>
              <a:rPr lang="en-US" sz="4000" dirty="0">
                <a:latin typeface="Arial Rounded MT Bold" panose="020F0704030504030204" pitchFamily="34" charset="0"/>
              </a:rPr>
              <a:t>WHY BRVA?</a:t>
            </a:r>
          </a:p>
        </p:txBody>
      </p:sp>
      <p:sp>
        <p:nvSpPr>
          <p:cNvPr id="3" name="TextBox 2"/>
          <p:cNvSpPr txBox="1"/>
          <p:nvPr/>
        </p:nvSpPr>
        <p:spPr>
          <a:xfrm>
            <a:off x="1436792" y="2219445"/>
            <a:ext cx="9373272" cy="2862322"/>
          </a:xfrm>
          <a:prstGeom prst="rect">
            <a:avLst/>
          </a:prstGeom>
          <a:noFill/>
        </p:spPr>
        <p:txBody>
          <a:bodyPr wrap="none" rtlCol="0">
            <a:spAutoFit/>
          </a:bodyPr>
          <a:lstStyle/>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latin typeface="Arial Rounded MT Bold" panose="020F0704030504030204" pitchFamily="34" charset="0"/>
              </a:rPr>
              <a:t>Mental health coach</a:t>
            </a:r>
            <a:endParaRPr lang="en-US" dirty="0">
              <a:latin typeface="Arial Rounded MT Bold" panose="020F0704030504030204" pitchFamily="34" charset="0"/>
            </a:endParaRPr>
          </a:p>
          <a:p>
            <a:pPr marL="285750" indent="-285750">
              <a:buFont typeface="Arial" panose="020B0604020202020204" pitchFamily="34" charset="0"/>
              <a:buChar char="•"/>
            </a:pPr>
            <a:r>
              <a:rPr lang="en-US" i="1" dirty="0">
                <a:latin typeface="Arial Rounded MT Bold" panose="020F0704030504030204" pitchFamily="34" charset="0"/>
              </a:rPr>
              <a:t>Successful college recruiter</a:t>
            </a:r>
          </a:p>
          <a:p>
            <a:pPr marL="285750" indent="-285750">
              <a:buFont typeface="Arial" panose="020B0604020202020204" pitchFamily="34" charset="0"/>
              <a:buChar char="•"/>
            </a:pPr>
            <a:r>
              <a:rPr lang="en-US" i="1" dirty="0">
                <a:latin typeface="Arial Rounded MT Bold" panose="020F0704030504030204" pitchFamily="34" charset="0"/>
              </a:rPr>
              <a:t>Our own practice facility</a:t>
            </a:r>
          </a:p>
          <a:p>
            <a:pPr marL="285750" indent="-285750">
              <a:buFont typeface="Arial" panose="020B0604020202020204" pitchFamily="34" charset="0"/>
              <a:buChar char="•"/>
            </a:pPr>
            <a:r>
              <a:rPr lang="en-US" i="1" dirty="0">
                <a:latin typeface="Arial Rounded MT Bold" panose="020F0704030504030204" pitchFamily="34" charset="0"/>
              </a:rPr>
              <a:t>Two dedicated coaches per team</a:t>
            </a:r>
          </a:p>
          <a:p>
            <a:pPr marL="285750" indent="-285750">
              <a:buFont typeface="Arial" panose="020B0604020202020204" pitchFamily="34" charset="0"/>
              <a:buChar char="•"/>
            </a:pPr>
            <a:r>
              <a:rPr lang="en-US" i="1" dirty="0">
                <a:latin typeface="Arial Rounded MT Bold" panose="020F0704030504030204" pitchFamily="34" charset="0"/>
              </a:rPr>
              <a:t>Competitive tournament schedule consisting of mostly multi-day events</a:t>
            </a:r>
            <a:endParaRPr lang="en-US" dirty="0">
              <a:latin typeface="Arial Rounded MT Bold" panose="020F0704030504030204" pitchFamily="34" charset="0"/>
            </a:endParaRPr>
          </a:p>
          <a:p>
            <a:pPr marL="285750" indent="-285750">
              <a:buFont typeface="Arial" panose="020B0604020202020204" pitchFamily="34" charset="0"/>
              <a:buChar char="•"/>
            </a:pPr>
            <a:r>
              <a:rPr lang="en-US" i="1" dirty="0">
                <a:latin typeface="Arial Rounded MT Bold" panose="020F0704030504030204" pitchFamily="34" charset="0"/>
              </a:rPr>
              <a:t>Consistent coaching throughout all age levels following Gold Medal Squared principles and keys</a:t>
            </a:r>
            <a:endParaRPr lang="en-US" dirty="0">
              <a:latin typeface="Arial Rounded MT Bold" panose="020F0704030504030204" pitchFamily="34" charset="0"/>
            </a:endParaRPr>
          </a:p>
          <a:p>
            <a:pPr marL="285750" indent="-285750">
              <a:buFont typeface="Arial" panose="020B0604020202020204" pitchFamily="34" charset="0"/>
              <a:buChar char="•"/>
            </a:pPr>
            <a:r>
              <a:rPr lang="en-US" i="1" dirty="0">
                <a:latin typeface="Arial Rounded MT Bold" panose="020F0704030504030204" pitchFamily="34" charset="0"/>
              </a:rPr>
              <a:t>Culture, environment, vibe; we have found a way to compete at a high level and still have fun</a:t>
            </a:r>
            <a:r>
              <a:rPr lang="en-US" dirty="0">
                <a:latin typeface="Arial Rounded MT Bold" panose="020F0704030504030204" pitchFamily="34" charset="0"/>
              </a:rPr>
              <a:t> </a:t>
            </a:r>
          </a:p>
          <a:p>
            <a:pPr marL="285750" indent="-285750">
              <a:buFont typeface="Arial" panose="020B0604020202020204" pitchFamily="34" charset="0"/>
              <a:buChar char="•"/>
            </a:pPr>
            <a:r>
              <a:rPr lang="en-US" i="1" dirty="0">
                <a:latin typeface="Arial Rounded MT Bold" panose="020F0704030504030204" pitchFamily="34" charset="0"/>
              </a:rPr>
              <a:t>And we have an awesome beach program </a:t>
            </a:r>
            <a:r>
              <a:rPr lang="en-US" dirty="0">
                <a:latin typeface="Arial Rounded MT Bold" panose="020F0704030504030204" pitchFamily="34" charset="0"/>
                <a:sym typeface="Wingdings" panose="05000000000000000000" pitchFamily="2" charset="2"/>
              </a:rPr>
              <a:t></a:t>
            </a:r>
            <a:endParaRPr lang="en-US" dirty="0">
              <a:latin typeface="Arial Rounded MT Bold" panose="020F0704030504030204" pitchFamily="34" charset="0"/>
            </a:endParaRPr>
          </a:p>
          <a:p>
            <a:endParaRPr lang="en-US" dirty="0"/>
          </a:p>
        </p:txBody>
      </p:sp>
    </p:spTree>
    <p:extLst>
      <p:ext uri="{BB962C8B-B14F-4D97-AF65-F5344CB8AC3E}">
        <p14:creationId xmlns:p14="http://schemas.microsoft.com/office/powerpoint/2010/main" val="2267327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2784080" y="2443191"/>
            <a:ext cx="6096000" cy="3416320"/>
          </a:xfrm>
          <a:prstGeom prst="rect">
            <a:avLst/>
          </a:prstGeom>
        </p:spPr>
        <p:txBody>
          <a:bodyPr>
            <a:spAutoFit/>
          </a:bodyPr>
          <a:lstStyle/>
          <a:p>
            <a:r>
              <a:rPr lang="en-US" i="1" dirty="0">
                <a:solidFill>
                  <a:srgbClr val="222222"/>
                </a:solidFill>
                <a:latin typeface="Arial" panose="020B0604020202020204" pitchFamily="34" charset="0"/>
              </a:rPr>
              <a:t>Our mission is to train both indoor and beach volleyball players to compete at the highest level while learning to be respectful teammates. We strive to provide opportunities for athletes to not only gain the volleyball skills required, but also to learn the mental aspects of the game in a safe, supportive environment. Our goal is to provide our players with all the resources they need to succeed and to help prepare them for their next chapter in life. Blue Ridge Volleyball is proud of the enthusiastic and positive environment that has been created by our staff and families.  </a:t>
            </a:r>
          </a:p>
          <a:p>
            <a:endParaRPr lang="en-US" dirty="0"/>
          </a:p>
        </p:txBody>
      </p:sp>
      <p:sp>
        <p:nvSpPr>
          <p:cNvPr id="4" name="TextBox 3"/>
          <p:cNvSpPr txBox="1"/>
          <p:nvPr/>
        </p:nvSpPr>
        <p:spPr>
          <a:xfrm>
            <a:off x="2906934" y="1203460"/>
            <a:ext cx="5850292" cy="707886"/>
          </a:xfrm>
          <a:prstGeom prst="rect">
            <a:avLst/>
          </a:prstGeom>
          <a:noFill/>
        </p:spPr>
        <p:txBody>
          <a:bodyPr wrap="square" rtlCol="0">
            <a:spAutoFit/>
          </a:bodyPr>
          <a:lstStyle/>
          <a:p>
            <a:pPr algn="ctr"/>
            <a:r>
              <a:rPr lang="en-US" sz="4000" dirty="0">
                <a:latin typeface="Arial Rounded MT Bold" panose="020F0704030504030204" pitchFamily="34" charset="0"/>
              </a:rPr>
              <a:t>Our Mission</a:t>
            </a:r>
          </a:p>
        </p:txBody>
      </p:sp>
    </p:spTree>
    <p:extLst>
      <p:ext uri="{BB962C8B-B14F-4D97-AF65-F5344CB8AC3E}">
        <p14:creationId xmlns:p14="http://schemas.microsoft.com/office/powerpoint/2010/main" val="1448119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57822107"/>
              </p:ext>
            </p:extLst>
          </p:nvPr>
        </p:nvGraphicFramePr>
        <p:xfrm>
          <a:off x="2022946" y="1733654"/>
          <a:ext cx="8128000" cy="37084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09229799"/>
                    </a:ext>
                  </a:extLst>
                </a:gridCol>
                <a:gridCol w="2032000">
                  <a:extLst>
                    <a:ext uri="{9D8B030D-6E8A-4147-A177-3AD203B41FA5}">
                      <a16:colId xmlns:a16="http://schemas.microsoft.com/office/drawing/2014/main" val="11968182"/>
                    </a:ext>
                  </a:extLst>
                </a:gridCol>
                <a:gridCol w="2032000">
                  <a:extLst>
                    <a:ext uri="{9D8B030D-6E8A-4147-A177-3AD203B41FA5}">
                      <a16:colId xmlns:a16="http://schemas.microsoft.com/office/drawing/2014/main" val="1771894725"/>
                    </a:ext>
                  </a:extLst>
                </a:gridCol>
                <a:gridCol w="2032000">
                  <a:extLst>
                    <a:ext uri="{9D8B030D-6E8A-4147-A177-3AD203B41FA5}">
                      <a16:colId xmlns:a16="http://schemas.microsoft.com/office/drawing/2014/main" val="1272923552"/>
                    </a:ext>
                  </a:extLst>
                </a:gridCol>
              </a:tblGrid>
              <a:tr h="370840">
                <a:tc gridSpan="4">
                  <a:txBody>
                    <a:bodyPr/>
                    <a:lstStyle/>
                    <a:p>
                      <a:pPr algn="ctr" fontAlgn="ctr"/>
                      <a:r>
                        <a:rPr lang="en-US" sz="2000" b="1" i="0" u="none" strike="noStrike" dirty="0">
                          <a:solidFill>
                            <a:srgbClr val="000000"/>
                          </a:solidFill>
                          <a:effectLst/>
                          <a:latin typeface="Calibri" panose="020F0502020204030204" pitchFamily="34" charset="0"/>
                        </a:rPr>
                        <a:t>2026</a:t>
                      </a:r>
                      <a:r>
                        <a:rPr lang="en-US" sz="2000" b="1" i="0" u="none" strike="noStrike" baseline="0" dirty="0">
                          <a:solidFill>
                            <a:srgbClr val="000000"/>
                          </a:solidFill>
                          <a:effectLst/>
                          <a:latin typeface="Calibri" panose="020F0502020204030204" pitchFamily="34" charset="0"/>
                        </a:rPr>
                        <a:t> BRVA Tryout Details</a:t>
                      </a:r>
                      <a:endParaRPr lang="en-US" sz="2000" b="1" i="0" u="none" strike="noStrike" dirty="0">
                        <a:solidFill>
                          <a:srgbClr val="000000"/>
                        </a:solidFill>
                        <a:effectLst/>
                        <a:latin typeface="Calibri" panose="020F0502020204030204" pitchFamily="34" charset="0"/>
                      </a:endParaRPr>
                    </a:p>
                  </a:txBody>
                  <a:tcPr marL="0" marR="0" marT="0" marB="0" anchor="ctr"/>
                </a:tc>
                <a:tc hMerge="1">
                  <a:txBody>
                    <a:bodyPr/>
                    <a:lstStyle/>
                    <a:p>
                      <a:pPr algn="ctr" fontAlgn="ctr"/>
                      <a:endParaRPr lang="en-US" sz="2000" b="1" i="0" u="none" strike="noStrike" dirty="0">
                        <a:solidFill>
                          <a:srgbClr val="000000"/>
                        </a:solidFill>
                        <a:effectLst/>
                        <a:latin typeface="Calibri" panose="020F0502020204030204" pitchFamily="34" charset="0"/>
                      </a:endParaRPr>
                    </a:p>
                  </a:txBody>
                  <a:tcPr marL="0" marR="0" marT="0" marB="0" anchor="ctr"/>
                </a:tc>
                <a:tc hMerge="1">
                  <a:txBody>
                    <a:bodyPr/>
                    <a:lstStyle/>
                    <a:p>
                      <a:pPr algn="ctr" fontAlgn="ctr"/>
                      <a:endParaRPr lang="en-US" sz="2000" b="1" i="0" u="none" strike="noStrike" dirty="0">
                        <a:solidFill>
                          <a:srgbClr val="000000"/>
                        </a:solidFill>
                        <a:effectLst/>
                        <a:latin typeface="Calibri" panose="020F0502020204030204" pitchFamily="34" charset="0"/>
                      </a:endParaRPr>
                    </a:p>
                  </a:txBody>
                  <a:tcPr marL="0" marR="0" marT="0" marB="0" anchor="ctr"/>
                </a:tc>
                <a:tc hMerge="1">
                  <a:txBody>
                    <a:bodyPr/>
                    <a:lstStyle/>
                    <a:p>
                      <a:pPr algn="ctr" fontAlgn="ctr"/>
                      <a:endParaRPr lang="en-US" sz="20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051264193"/>
                  </a:ext>
                </a:extLst>
              </a:tr>
              <a:tr h="370840">
                <a:tc>
                  <a:txBody>
                    <a:bodyPr/>
                    <a:lstStyle/>
                    <a:p>
                      <a:pPr algn="ctr" fontAlgn="ctr"/>
                      <a:r>
                        <a:rPr lang="en-US" sz="2000" b="1" i="0" u="none" strike="noStrike" dirty="0">
                          <a:solidFill>
                            <a:srgbClr val="000000"/>
                          </a:solidFill>
                          <a:effectLst/>
                          <a:latin typeface="Calibri" panose="020F0502020204030204" pitchFamily="34" charset="0"/>
                        </a:rPr>
                        <a:t>Date</a:t>
                      </a:r>
                    </a:p>
                  </a:txBody>
                  <a:tcPr marL="0" marR="0" marT="0" marB="0" anchor="ctr"/>
                </a:tc>
                <a:tc>
                  <a:txBody>
                    <a:bodyPr/>
                    <a:lstStyle/>
                    <a:p>
                      <a:pPr algn="ctr" fontAlgn="ctr"/>
                      <a:r>
                        <a:rPr lang="en-US" sz="2000" b="1" i="0" u="none" strike="noStrike">
                          <a:solidFill>
                            <a:srgbClr val="000000"/>
                          </a:solidFill>
                          <a:effectLst/>
                          <a:latin typeface="Calibri" panose="020F0502020204030204" pitchFamily="34" charset="0"/>
                        </a:rPr>
                        <a:t>Parent Mtg</a:t>
                      </a:r>
                    </a:p>
                  </a:txBody>
                  <a:tcPr marL="0" marR="0" marT="0" marB="0" anchor="ctr"/>
                </a:tc>
                <a:tc>
                  <a:txBody>
                    <a:bodyPr/>
                    <a:lstStyle/>
                    <a:p>
                      <a:pPr algn="ctr" fontAlgn="ctr"/>
                      <a:r>
                        <a:rPr lang="en-US" sz="2000" b="1" i="0" u="none" strike="noStrike">
                          <a:solidFill>
                            <a:srgbClr val="000000"/>
                          </a:solidFill>
                          <a:effectLst/>
                          <a:latin typeface="Calibri" panose="020F0502020204030204" pitchFamily="34" charset="0"/>
                        </a:rPr>
                        <a:t>Tryout</a:t>
                      </a:r>
                    </a:p>
                  </a:txBody>
                  <a:tcPr marL="0" marR="0" marT="0" marB="0" anchor="ctr"/>
                </a:tc>
                <a:tc>
                  <a:txBody>
                    <a:bodyPr/>
                    <a:lstStyle/>
                    <a:p>
                      <a:pPr algn="ctr" fontAlgn="ctr"/>
                      <a:r>
                        <a:rPr lang="en-US" sz="2000" b="1" i="0" u="none" strike="noStrike">
                          <a:solidFill>
                            <a:srgbClr val="000000"/>
                          </a:solidFill>
                          <a:effectLst/>
                          <a:latin typeface="Calibri" panose="020F0502020204030204" pitchFamily="34" charset="0"/>
                        </a:rPr>
                        <a:t>Age Group</a:t>
                      </a:r>
                    </a:p>
                  </a:txBody>
                  <a:tcPr marL="0" marR="0" marT="0" marB="0" anchor="ctr"/>
                </a:tc>
                <a:extLst>
                  <a:ext uri="{0D108BD9-81ED-4DB2-BD59-A6C34878D82A}">
                    <a16:rowId xmlns:a16="http://schemas.microsoft.com/office/drawing/2014/main" val="339528146"/>
                  </a:ext>
                </a:extLst>
              </a:tr>
              <a:tr h="370840">
                <a:tc>
                  <a:txBody>
                    <a:bodyPr/>
                    <a:lstStyle/>
                    <a:p>
                      <a:pPr algn="ctr" fontAlgn="ctr"/>
                      <a:r>
                        <a:rPr lang="en-US" sz="2000" b="0" i="0" u="none" strike="noStrike" dirty="0">
                          <a:solidFill>
                            <a:srgbClr val="000000"/>
                          </a:solidFill>
                          <a:effectLst/>
                          <a:latin typeface="Calibri" panose="020F0502020204030204" pitchFamily="34" charset="0"/>
                        </a:rPr>
                        <a:t>10/24/2025</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5:00pm-5:15pm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5:15pm-6:45pm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12U</a:t>
                      </a:r>
                    </a:p>
                  </a:txBody>
                  <a:tcPr marL="0" marR="0" marT="0" marB="0" anchor="ctr"/>
                </a:tc>
                <a:extLst>
                  <a:ext uri="{0D108BD9-81ED-4DB2-BD59-A6C34878D82A}">
                    <a16:rowId xmlns:a16="http://schemas.microsoft.com/office/drawing/2014/main" val="561542534"/>
                  </a:ext>
                </a:extLst>
              </a:tr>
              <a:tr h="370840">
                <a:tc>
                  <a:txBody>
                    <a:bodyPr/>
                    <a:lstStyle/>
                    <a:p>
                      <a:pPr algn="ctr" fontAlgn="ctr"/>
                      <a:r>
                        <a:rPr lang="en-US" sz="2000" b="0" i="0" u="none" strike="noStrike" dirty="0">
                          <a:solidFill>
                            <a:srgbClr val="000000"/>
                          </a:solidFill>
                          <a:effectLst/>
                          <a:latin typeface="Calibri" panose="020F0502020204030204" pitchFamily="34" charset="0"/>
                        </a:rPr>
                        <a:t>10/24/2025</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7:15pm-7:30pm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7:30pm-9:00pm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13U</a:t>
                      </a:r>
                    </a:p>
                  </a:txBody>
                  <a:tcPr marL="0" marR="0" marT="0" marB="0" anchor="ctr"/>
                </a:tc>
                <a:extLst>
                  <a:ext uri="{0D108BD9-81ED-4DB2-BD59-A6C34878D82A}">
                    <a16:rowId xmlns:a16="http://schemas.microsoft.com/office/drawing/2014/main" val="3131380769"/>
                  </a:ext>
                </a:extLst>
              </a:tr>
              <a:tr h="370840">
                <a:tc>
                  <a:txBody>
                    <a:bodyPr/>
                    <a:lstStyle/>
                    <a:p>
                      <a:pPr algn="ctr" fontAlgn="ctr"/>
                      <a:r>
                        <a:rPr lang="en-US" sz="2000" b="0" i="0" u="none" strike="noStrike" dirty="0">
                          <a:solidFill>
                            <a:srgbClr val="000000"/>
                          </a:solidFill>
                          <a:effectLst/>
                          <a:latin typeface="Calibri" panose="020F0502020204030204" pitchFamily="34" charset="0"/>
                        </a:rPr>
                        <a:t>10/25/2025</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10:00am-10:15am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10:15am-12:00pm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14U</a:t>
                      </a:r>
                    </a:p>
                  </a:txBody>
                  <a:tcPr marL="0" marR="0" marT="0" marB="0" anchor="ctr"/>
                </a:tc>
                <a:extLst>
                  <a:ext uri="{0D108BD9-81ED-4DB2-BD59-A6C34878D82A}">
                    <a16:rowId xmlns:a16="http://schemas.microsoft.com/office/drawing/2014/main" val="2133656080"/>
                  </a:ext>
                </a:extLst>
              </a:tr>
              <a:tr h="370840">
                <a:tc>
                  <a:txBody>
                    <a:bodyPr/>
                    <a:lstStyle/>
                    <a:p>
                      <a:pPr algn="ctr" fontAlgn="ctr"/>
                      <a:r>
                        <a:rPr lang="en-US" sz="2000" b="0" i="0" u="none" strike="noStrike" dirty="0">
                          <a:solidFill>
                            <a:srgbClr val="000000"/>
                          </a:solidFill>
                          <a:effectLst/>
                          <a:latin typeface="Calibri" panose="020F0502020204030204" pitchFamily="34" charset="0"/>
                        </a:rPr>
                        <a:t>10/31/2025</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6:00pm-6:15pm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6:15pm-8:00pm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15U</a:t>
                      </a:r>
                    </a:p>
                  </a:txBody>
                  <a:tcPr marL="0" marR="0" marT="0" marB="0" anchor="ctr"/>
                </a:tc>
                <a:extLst>
                  <a:ext uri="{0D108BD9-81ED-4DB2-BD59-A6C34878D82A}">
                    <a16:rowId xmlns:a16="http://schemas.microsoft.com/office/drawing/2014/main" val="1742157246"/>
                  </a:ext>
                </a:extLst>
              </a:tr>
              <a:tr h="370840">
                <a:tc>
                  <a:txBody>
                    <a:bodyPr/>
                    <a:lstStyle/>
                    <a:p>
                      <a:pPr algn="ctr" fontAlgn="ctr"/>
                      <a:r>
                        <a:rPr lang="en-US" sz="2000" b="0" i="0" u="none" strike="noStrike" dirty="0">
                          <a:solidFill>
                            <a:srgbClr val="000000"/>
                          </a:solidFill>
                          <a:effectLst/>
                          <a:latin typeface="Calibri" panose="020F0502020204030204" pitchFamily="34" charset="0"/>
                        </a:rPr>
                        <a:t>11/1/2025</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10:00am-10:15am</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10:15am-12:00pm</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15U</a:t>
                      </a:r>
                    </a:p>
                  </a:txBody>
                  <a:tcPr marL="0" marR="0" marT="0" marB="0" anchor="ctr"/>
                </a:tc>
                <a:extLst>
                  <a:ext uri="{0D108BD9-81ED-4DB2-BD59-A6C34878D82A}">
                    <a16:rowId xmlns:a16="http://schemas.microsoft.com/office/drawing/2014/main" val="1938647785"/>
                  </a:ext>
                </a:extLst>
              </a:tr>
              <a:tr h="3708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panose="020F0502020204030204" pitchFamily="34" charset="0"/>
                        </a:rPr>
                        <a:t>11/1/2025</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1:00pm-1:15pm</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1:15pm-3:00pm</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16U</a:t>
                      </a:r>
                    </a:p>
                  </a:txBody>
                  <a:tcPr marL="0" marR="0" marT="0" marB="0" anchor="ctr"/>
                </a:tc>
                <a:extLst>
                  <a:ext uri="{0D108BD9-81ED-4DB2-BD59-A6C34878D82A}">
                    <a16:rowId xmlns:a16="http://schemas.microsoft.com/office/drawing/2014/main" val="3857451426"/>
                  </a:ext>
                </a:extLst>
              </a:tr>
              <a:tr h="3708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panose="020F0502020204030204" pitchFamily="34" charset="0"/>
                        </a:rPr>
                        <a:t>11/1/2025</a:t>
                      </a:r>
                    </a:p>
                  </a:txBody>
                  <a:tcPr marL="0" marR="0" marT="0" marB="0" anchor="ctr"/>
                </a:tc>
                <a:tc>
                  <a:txBody>
                    <a:bodyPr/>
                    <a:lstStyle/>
                    <a:p>
                      <a:pPr algn="ctr" fontAlgn="ctr"/>
                      <a:r>
                        <a:rPr lang="en-US" sz="2000" b="0" i="0" u="none" strike="noStrike">
                          <a:solidFill>
                            <a:srgbClr val="000000"/>
                          </a:solidFill>
                          <a:effectLst/>
                          <a:latin typeface="Calibri" panose="020F0502020204030204" pitchFamily="34" charset="0"/>
                        </a:rPr>
                        <a:t>4:00pm-4:15pm</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4:15pm-6:00pm</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16U</a:t>
                      </a:r>
                    </a:p>
                  </a:txBody>
                  <a:tcPr marL="0" marR="0" marT="0" marB="0" anchor="ctr"/>
                </a:tc>
                <a:extLst>
                  <a:ext uri="{0D108BD9-81ED-4DB2-BD59-A6C34878D82A}">
                    <a16:rowId xmlns:a16="http://schemas.microsoft.com/office/drawing/2014/main" val="1780560091"/>
                  </a:ext>
                </a:extLst>
              </a:tr>
              <a:tr h="3708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panose="020F0502020204030204" pitchFamily="34" charset="0"/>
                        </a:rPr>
                        <a:t>11/1/2025</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7:00pm-7:15pm</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7:15pm-9:00pm</a:t>
                      </a:r>
                    </a:p>
                  </a:txBody>
                  <a:tcPr marL="0" marR="0" marT="0" marB="0" anchor="ctr"/>
                </a:tc>
                <a:tc>
                  <a:txBody>
                    <a:bodyPr/>
                    <a:lstStyle/>
                    <a:p>
                      <a:pPr algn="ctr" fontAlgn="ctr"/>
                      <a:r>
                        <a:rPr lang="en-US" sz="2000" b="0" i="0" u="none" strike="noStrike" dirty="0">
                          <a:solidFill>
                            <a:srgbClr val="000000"/>
                          </a:solidFill>
                          <a:effectLst/>
                          <a:latin typeface="Calibri" panose="020F0502020204030204" pitchFamily="34" charset="0"/>
                        </a:rPr>
                        <a:t>17U/18U</a:t>
                      </a:r>
                    </a:p>
                  </a:txBody>
                  <a:tcPr marL="0" marR="0" marT="0" marB="0" anchor="ctr"/>
                </a:tc>
                <a:extLst>
                  <a:ext uri="{0D108BD9-81ED-4DB2-BD59-A6C34878D82A}">
                    <a16:rowId xmlns:a16="http://schemas.microsoft.com/office/drawing/2014/main" val="3957671239"/>
                  </a:ext>
                </a:extLst>
              </a:tr>
            </a:tbl>
          </a:graphicData>
        </a:graphic>
      </p:graphicFrame>
    </p:spTree>
    <p:extLst>
      <p:ext uri="{BB962C8B-B14F-4D97-AF65-F5344CB8AC3E}">
        <p14:creationId xmlns:p14="http://schemas.microsoft.com/office/powerpoint/2010/main" val="1492720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02203163"/>
              </p:ext>
            </p:extLst>
          </p:nvPr>
        </p:nvGraphicFramePr>
        <p:xfrm>
          <a:off x="1603022" y="2205040"/>
          <a:ext cx="8128000" cy="333756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1/4</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Libero</a:t>
                      </a:r>
                    </a:p>
                  </a:txBody>
                  <a:tcPr marL="0" marR="0" marT="0" marB="0" anchor="ctr"/>
                </a:tc>
                <a:tc>
                  <a:txBody>
                    <a:bodyPr/>
                    <a:lstStyle/>
                    <a:p>
                      <a:pPr algn="l" fontAlgn="t"/>
                      <a:r>
                        <a:rPr lang="en-US" sz="1800" b="0" i="0" u="none" strike="noStrike">
                          <a:solidFill>
                            <a:srgbClr val="000000"/>
                          </a:solidFill>
                          <a:effectLst/>
                          <a:latin typeface="Calibri" panose="020F0502020204030204" pitchFamily="34" charset="0"/>
                          <a:cs typeface="Calibri" panose="020F0502020204030204" pitchFamily="34" charset="0"/>
                        </a:rPr>
                        <a:t>Open</a:t>
                      </a:r>
                    </a:p>
                  </a:txBody>
                  <a:tcPr marL="0" marR="0" marT="0" marB="0"/>
                </a:tc>
                <a:tc>
                  <a:txBody>
                    <a:bodyPr/>
                    <a:lstStyle/>
                    <a:p>
                      <a:pPr algn="l" fontAlgn="t"/>
                      <a:r>
                        <a:rPr lang="en-US" sz="1800" b="0" i="0" u="none" strike="noStrike">
                          <a:solidFill>
                            <a:srgbClr val="000000"/>
                          </a:solidFill>
                          <a:effectLst/>
                          <a:latin typeface="Calibri" panose="020F0502020204030204" pitchFamily="34" charset="0"/>
                          <a:cs typeface="Calibri" panose="020F0502020204030204" pitchFamily="34" charset="0"/>
                        </a:rPr>
                        <a:t>Sterling, VA</a:t>
                      </a:r>
                    </a:p>
                  </a:txBody>
                  <a:tcPr marL="0" marR="0" marT="0" marB="0"/>
                </a:tc>
                <a:extLst>
                  <a:ext uri="{0D108BD9-81ED-4DB2-BD59-A6C34878D82A}">
                    <a16:rowId xmlns:a16="http://schemas.microsoft.com/office/drawing/2014/main" val="770956837"/>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1/17-1/19</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Richmond, VA</a:t>
                      </a:r>
                    </a:p>
                  </a:txBody>
                  <a:tcPr marL="0" marR="0" marT="0" marB="0" anchor="ctr"/>
                </a:tc>
                <a:extLst>
                  <a:ext uri="{0D108BD9-81ED-4DB2-BD59-A6C34878D82A}">
                    <a16:rowId xmlns:a16="http://schemas.microsoft.com/office/drawing/2014/main" val="989603025"/>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1/31-2/1</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Charm City</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Baltimore, MD</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2/14-2/16</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Washington, DC</a:t>
                      </a:r>
                    </a:p>
                  </a:txBody>
                  <a:tcPr marL="0" marR="0" marT="0" marB="0" anchor="ctr"/>
                </a:tc>
                <a:extLst>
                  <a:ext uri="{0D108BD9-81ED-4DB2-BD59-A6C34878D82A}">
                    <a16:rowId xmlns:a16="http://schemas.microsoft.com/office/drawing/2014/main" val="2652563661"/>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2/28-3/1</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WV Grand Prix</a:t>
                      </a:r>
                    </a:p>
                  </a:txBody>
                  <a:tcPr marL="0" marR="0" marT="0" marB="0" anchor="ctr"/>
                </a:tc>
                <a:tc>
                  <a:txBody>
                    <a:bodyPr/>
                    <a:lstStyle/>
                    <a:p>
                      <a:pPr algn="l" fontAlgn="t"/>
                      <a:r>
                        <a:rPr lang="en-US" sz="1800" b="0" i="0" u="none" strike="noStrike" dirty="0">
                          <a:solidFill>
                            <a:srgbClr val="000000"/>
                          </a:solidFill>
                          <a:effectLst/>
                          <a:latin typeface="Calibri" panose="020F0502020204030204" pitchFamily="34" charset="0"/>
                          <a:cs typeface="Calibri" panose="020F0502020204030204" pitchFamily="34" charset="0"/>
                        </a:rPr>
                        <a:t>13 Club</a:t>
                      </a:r>
                    </a:p>
                  </a:txBody>
                  <a:tcPr marL="0" marR="0" marT="0" marB="0"/>
                </a:tc>
                <a:tc>
                  <a:txBody>
                    <a:bodyPr/>
                    <a:lstStyle/>
                    <a:p>
                      <a:pPr algn="l" fontAlgn="t"/>
                      <a:r>
                        <a:rPr lang="en-US" sz="1800" b="0" i="0" u="none" strike="noStrike">
                          <a:solidFill>
                            <a:srgbClr val="000000"/>
                          </a:solidFill>
                          <a:effectLst/>
                          <a:latin typeface="Calibri" panose="020F0502020204030204" pitchFamily="34" charset="0"/>
                          <a:cs typeface="Calibri" panose="020F0502020204030204" pitchFamily="34" charset="0"/>
                        </a:rPr>
                        <a:t>Inwood, WV</a:t>
                      </a:r>
                    </a:p>
                  </a:txBody>
                  <a:tcPr marL="0" marR="0" marT="0" marB="0"/>
                </a:tc>
                <a:extLst>
                  <a:ext uri="{0D108BD9-81ED-4DB2-BD59-A6C34878D82A}">
                    <a16:rowId xmlns:a16="http://schemas.microsoft.com/office/drawing/2014/main" val="4027622093"/>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7-Mar</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Libero</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Open</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Sterling, VA</a:t>
                      </a:r>
                    </a:p>
                  </a:txBody>
                  <a:tcPr marL="0" marR="0" marT="0" marB="0" anchor="ctr"/>
                </a:tc>
                <a:extLst>
                  <a:ext uri="{0D108BD9-81ED-4DB2-BD59-A6C34878D82A}">
                    <a16:rowId xmlns:a16="http://schemas.microsoft.com/office/drawing/2014/main" val="242616310"/>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Mar</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TBD</a:t>
                      </a:r>
                      <a:endParaRPr lang="en-US" sz="18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l" rtl="0" fontAlgn="ctr"/>
                      <a:endParaRPr lang="en-US" sz="1800" b="0" i="0" u="none" strike="noStrike" dirty="0">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l" rtl="0" fontAlgn="ctr"/>
                      <a:endParaRPr lang="en-US" sz="1800" b="0" i="0" u="none" strike="noStrike" dirty="0">
                        <a:solidFill>
                          <a:srgbClr val="000000"/>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444228739"/>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3/27-3/29</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NEQ</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USA</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Philadelphia, PA</a:t>
                      </a:r>
                    </a:p>
                  </a:txBody>
                  <a:tcPr marL="0" marR="0" marT="0" marB="0" anchor="ctr"/>
                </a:tc>
                <a:extLst>
                  <a:ext uri="{0D108BD9-81ED-4DB2-BD59-A6C34878D82A}">
                    <a16:rowId xmlns:a16="http://schemas.microsoft.com/office/drawing/2014/main" val="187457073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825033859"/>
              </p:ext>
            </p:extLst>
          </p:nvPr>
        </p:nvGraphicFramePr>
        <p:xfrm>
          <a:off x="1603022" y="1027484"/>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12-1</a:t>
                      </a:r>
                    </a:p>
                  </a:txBody>
                  <a:tcPr/>
                </a:tc>
                <a:extLst>
                  <a:ext uri="{0D108BD9-81ED-4DB2-BD59-A6C34878D82A}">
                    <a16:rowId xmlns:a16="http://schemas.microsoft.com/office/drawing/2014/main" val="2502260827"/>
                  </a:ext>
                </a:extLst>
              </a:tr>
              <a:tr h="370840">
                <a:tc>
                  <a:txBody>
                    <a:bodyPr/>
                    <a:lstStyle/>
                    <a:p>
                      <a:r>
                        <a:rPr lang="en-US" dirty="0"/>
                        <a:t>Head Coach: Sam Junkin</a:t>
                      </a:r>
                    </a:p>
                  </a:txBody>
                  <a:tcPr/>
                </a:tc>
                <a:extLst>
                  <a:ext uri="{0D108BD9-81ED-4DB2-BD59-A6C34878D82A}">
                    <a16:rowId xmlns:a16="http://schemas.microsoft.com/office/drawing/2014/main" val="4237829726"/>
                  </a:ext>
                </a:extLst>
              </a:tr>
              <a:tr h="370840">
                <a:tc>
                  <a:txBody>
                    <a:bodyPr/>
                    <a:lstStyle/>
                    <a:p>
                      <a:r>
                        <a:rPr lang="en-US" dirty="0"/>
                        <a:t>Fees: $2400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1678848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748943365"/>
              </p:ext>
            </p:extLst>
          </p:nvPr>
        </p:nvGraphicFramePr>
        <p:xfrm>
          <a:off x="1603022" y="2205040"/>
          <a:ext cx="8128000" cy="333756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mn-lt"/>
                        </a:rPr>
                        <a:t>1/11</a:t>
                      </a:r>
                    </a:p>
                  </a:txBody>
                  <a:tcPr marL="0" marR="0" marT="0" marB="0" anchor="ctr"/>
                </a:tc>
                <a:tc>
                  <a:txBody>
                    <a:bodyPr/>
                    <a:lstStyle/>
                    <a:p>
                      <a:pPr algn="l" rtl="0" fontAlgn="ctr"/>
                      <a:r>
                        <a:rPr lang="en-US" sz="1800" b="0" i="0" u="none" strike="noStrike">
                          <a:solidFill>
                            <a:srgbClr val="000000"/>
                          </a:solidFill>
                          <a:effectLst/>
                          <a:latin typeface="+mn-lt"/>
                        </a:rPr>
                        <a:t>MDJRS</a:t>
                      </a:r>
                    </a:p>
                  </a:txBody>
                  <a:tcPr marL="0" marR="0" marT="0" marB="0" anchor="ctr"/>
                </a:tc>
                <a:tc>
                  <a:txBody>
                    <a:bodyPr/>
                    <a:lstStyle/>
                    <a:p>
                      <a:pPr algn="l" fontAlgn="t"/>
                      <a:r>
                        <a:rPr lang="en-US" sz="1800" b="0" i="0" u="none" strike="noStrike">
                          <a:solidFill>
                            <a:srgbClr val="000000"/>
                          </a:solidFill>
                          <a:effectLst/>
                          <a:latin typeface="+mn-lt"/>
                        </a:rPr>
                        <a:t>Mixed</a:t>
                      </a:r>
                    </a:p>
                  </a:txBody>
                  <a:tcPr marL="0" marR="0" marT="0" marB="0"/>
                </a:tc>
                <a:tc>
                  <a:txBody>
                    <a:bodyPr/>
                    <a:lstStyle/>
                    <a:p>
                      <a:pPr algn="l" fontAlgn="t"/>
                      <a:r>
                        <a:rPr lang="en-US" sz="1800" b="0" i="0" u="none" strike="noStrike">
                          <a:solidFill>
                            <a:srgbClr val="000000"/>
                          </a:solidFill>
                          <a:effectLst/>
                          <a:latin typeface="+mn-lt"/>
                        </a:rPr>
                        <a:t>Jessup, MD</a:t>
                      </a:r>
                    </a:p>
                  </a:txBody>
                  <a:tcPr marL="0" marR="0" marT="0" marB="0"/>
                </a:tc>
                <a:extLst>
                  <a:ext uri="{0D108BD9-81ED-4DB2-BD59-A6C34878D82A}">
                    <a16:rowId xmlns:a16="http://schemas.microsoft.com/office/drawing/2014/main" val="2318243440"/>
                  </a:ext>
                </a:extLst>
              </a:tr>
              <a:tr h="370840">
                <a:tc>
                  <a:txBody>
                    <a:bodyPr/>
                    <a:lstStyle/>
                    <a:p>
                      <a:pPr algn="l" rtl="0" fontAlgn="ctr"/>
                      <a:r>
                        <a:rPr lang="en-US" sz="1800" b="0" i="0" u="none" strike="noStrike">
                          <a:solidFill>
                            <a:srgbClr val="000000"/>
                          </a:solidFill>
                          <a:effectLst/>
                          <a:latin typeface="+mn-lt"/>
                        </a:rPr>
                        <a:t>17-Jan</a:t>
                      </a:r>
                    </a:p>
                  </a:txBody>
                  <a:tcPr marL="0" marR="0" marT="0" marB="0" anchor="ctr"/>
                </a:tc>
                <a:tc>
                  <a:txBody>
                    <a:bodyPr/>
                    <a:lstStyle/>
                    <a:p>
                      <a:pPr algn="l" rtl="0" fontAlgn="ctr"/>
                      <a:r>
                        <a:rPr lang="en-US" sz="1800" b="0" i="0" u="none" strike="noStrike">
                          <a:solidFill>
                            <a:srgbClr val="000000"/>
                          </a:solidFill>
                          <a:effectLst/>
                          <a:latin typeface="+mn-lt"/>
                        </a:rPr>
                        <a:t>MVSA</a:t>
                      </a:r>
                    </a:p>
                  </a:txBody>
                  <a:tcPr marL="0" marR="0" marT="0" marB="0" anchor="ctr"/>
                </a:tc>
                <a:tc>
                  <a:txBody>
                    <a:bodyPr/>
                    <a:lstStyle/>
                    <a:p>
                      <a:pPr algn="l" fontAlgn="t"/>
                      <a:r>
                        <a:rPr lang="en-US" sz="1800" b="0" i="0" u="none" strike="noStrike">
                          <a:solidFill>
                            <a:srgbClr val="000000"/>
                          </a:solidFill>
                          <a:effectLst/>
                          <a:latin typeface="+mn-lt"/>
                        </a:rPr>
                        <a:t>Mixed</a:t>
                      </a:r>
                    </a:p>
                  </a:txBody>
                  <a:tcPr marL="0" marR="0" marT="0" marB="0"/>
                </a:tc>
                <a:tc>
                  <a:txBody>
                    <a:bodyPr/>
                    <a:lstStyle/>
                    <a:p>
                      <a:pPr algn="l" fontAlgn="t"/>
                      <a:r>
                        <a:rPr lang="en-US" sz="1800" b="0" i="0" u="none" strike="noStrike">
                          <a:solidFill>
                            <a:srgbClr val="000000"/>
                          </a:solidFill>
                          <a:effectLst/>
                          <a:latin typeface="+mn-lt"/>
                        </a:rPr>
                        <a:t>Laurel, MD</a:t>
                      </a:r>
                    </a:p>
                  </a:txBody>
                  <a:tcPr marL="0" marR="0" marT="0" marB="0"/>
                </a:tc>
                <a:extLst>
                  <a:ext uri="{0D108BD9-81ED-4DB2-BD59-A6C34878D82A}">
                    <a16:rowId xmlns:a16="http://schemas.microsoft.com/office/drawing/2014/main" val="3878294019"/>
                  </a:ext>
                </a:extLst>
              </a:tr>
              <a:tr h="370840">
                <a:tc>
                  <a:txBody>
                    <a:bodyPr/>
                    <a:lstStyle/>
                    <a:p>
                      <a:pPr algn="l" rtl="0" fontAlgn="ctr"/>
                      <a:r>
                        <a:rPr lang="en-US" sz="1800" b="0" i="0" u="none" strike="noStrike">
                          <a:solidFill>
                            <a:srgbClr val="000000"/>
                          </a:solidFill>
                          <a:effectLst/>
                          <a:latin typeface="+mn-lt"/>
                        </a:rPr>
                        <a:t>25-Jan</a:t>
                      </a:r>
                    </a:p>
                  </a:txBody>
                  <a:tcPr marL="0" marR="0" marT="0" marB="0" anchor="ctr"/>
                </a:tc>
                <a:tc>
                  <a:txBody>
                    <a:bodyPr/>
                    <a:lstStyle/>
                    <a:p>
                      <a:pPr algn="l" rtl="0" fontAlgn="ctr"/>
                      <a:r>
                        <a:rPr lang="en-US" sz="1800" b="0" i="0" u="none" strike="noStrike">
                          <a:solidFill>
                            <a:srgbClr val="000000"/>
                          </a:solidFill>
                          <a:effectLst/>
                          <a:latin typeface="+mn-lt"/>
                        </a:rPr>
                        <a:t>MDJRS</a:t>
                      </a:r>
                    </a:p>
                  </a:txBody>
                  <a:tcPr marL="0" marR="0" marT="0" marB="0" anchor="ctr"/>
                </a:tc>
                <a:tc>
                  <a:txBody>
                    <a:bodyPr/>
                    <a:lstStyle/>
                    <a:p>
                      <a:pPr algn="l" fontAlgn="t"/>
                      <a:r>
                        <a:rPr lang="en-US" sz="1800" b="0" i="0" u="none" strike="noStrike">
                          <a:solidFill>
                            <a:srgbClr val="000000"/>
                          </a:solidFill>
                          <a:effectLst/>
                          <a:latin typeface="+mn-lt"/>
                        </a:rPr>
                        <a:t>Mixed</a:t>
                      </a:r>
                    </a:p>
                  </a:txBody>
                  <a:tcPr marL="0" marR="0" marT="0" marB="0"/>
                </a:tc>
                <a:tc>
                  <a:txBody>
                    <a:bodyPr/>
                    <a:lstStyle/>
                    <a:p>
                      <a:pPr algn="l" fontAlgn="t"/>
                      <a:r>
                        <a:rPr lang="en-US" sz="1800" b="0" i="0" u="none" strike="noStrike">
                          <a:solidFill>
                            <a:srgbClr val="000000"/>
                          </a:solidFill>
                          <a:effectLst/>
                          <a:latin typeface="+mn-lt"/>
                        </a:rPr>
                        <a:t>Jessup, MD</a:t>
                      </a:r>
                    </a:p>
                  </a:txBody>
                  <a:tcPr marL="0" marR="0" marT="0" marB="0"/>
                </a:tc>
                <a:extLst>
                  <a:ext uri="{0D108BD9-81ED-4DB2-BD59-A6C34878D82A}">
                    <a16:rowId xmlns:a16="http://schemas.microsoft.com/office/drawing/2014/main" val="2633142934"/>
                  </a:ext>
                </a:extLst>
              </a:tr>
              <a:tr h="370840">
                <a:tc>
                  <a:txBody>
                    <a:bodyPr/>
                    <a:lstStyle/>
                    <a:p>
                      <a:pPr algn="l" rtl="0" fontAlgn="ctr"/>
                      <a:r>
                        <a:rPr lang="en-US" sz="1800" b="0" i="0" u="none" strike="noStrike">
                          <a:solidFill>
                            <a:srgbClr val="000000"/>
                          </a:solidFill>
                          <a:effectLst/>
                          <a:latin typeface="+mn-lt"/>
                        </a:rPr>
                        <a:t>1-Feb</a:t>
                      </a:r>
                    </a:p>
                  </a:txBody>
                  <a:tcPr marL="0" marR="0" marT="0" marB="0" anchor="ctr"/>
                </a:tc>
                <a:tc>
                  <a:txBody>
                    <a:bodyPr/>
                    <a:lstStyle/>
                    <a:p>
                      <a:pPr algn="l" rtl="0" fontAlgn="ctr"/>
                      <a:r>
                        <a:rPr lang="en-US" sz="1800" b="0" i="0" u="none" strike="noStrike">
                          <a:solidFill>
                            <a:srgbClr val="000000"/>
                          </a:solidFill>
                          <a:effectLst/>
                          <a:latin typeface="+mn-lt"/>
                        </a:rPr>
                        <a:t>FVBC</a:t>
                      </a:r>
                    </a:p>
                  </a:txBody>
                  <a:tcPr marL="0" marR="0" marT="0" marB="0" anchor="ctr"/>
                </a:tc>
                <a:tc>
                  <a:txBody>
                    <a:bodyPr/>
                    <a:lstStyle/>
                    <a:p>
                      <a:pPr algn="l" rtl="0" fontAlgn="ctr"/>
                      <a:r>
                        <a:rPr lang="en-US" sz="1800" b="0" i="0" u="none" strike="noStrike">
                          <a:solidFill>
                            <a:srgbClr val="000000"/>
                          </a:solidFill>
                          <a:effectLst/>
                          <a:latin typeface="+mn-lt"/>
                        </a:rPr>
                        <a:t>Mixed</a:t>
                      </a:r>
                    </a:p>
                  </a:txBody>
                  <a:tcPr marL="0" marR="0" marT="0" marB="0" anchor="ctr"/>
                </a:tc>
                <a:tc>
                  <a:txBody>
                    <a:bodyPr/>
                    <a:lstStyle/>
                    <a:p>
                      <a:pPr algn="l" rtl="0" fontAlgn="ctr"/>
                      <a:r>
                        <a:rPr lang="en-US" sz="1800" b="0" i="0" u="none" strike="noStrike">
                          <a:solidFill>
                            <a:srgbClr val="000000"/>
                          </a:solidFill>
                          <a:effectLst/>
                          <a:latin typeface="+mn-lt"/>
                        </a:rPr>
                        <a:t>Frederick, MD</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mn-lt"/>
                        </a:rPr>
                        <a:t>TBD</a:t>
                      </a:r>
                    </a:p>
                  </a:txBody>
                  <a:tcPr marL="0" marR="0" marT="0" marB="0" anchor="ctr"/>
                </a:tc>
                <a:tc>
                  <a:txBody>
                    <a:bodyPr/>
                    <a:lstStyle/>
                    <a:p>
                      <a:pPr algn="l" rtl="0" fontAlgn="ctr"/>
                      <a:r>
                        <a:rPr lang="en-US" sz="1800" b="0" i="0" u="none" strike="noStrike">
                          <a:solidFill>
                            <a:srgbClr val="000000"/>
                          </a:solidFill>
                          <a:effectLst/>
                          <a:latin typeface="+mn-lt"/>
                        </a:rPr>
                        <a:t> </a:t>
                      </a:r>
                    </a:p>
                  </a:txBody>
                  <a:tcPr marL="0" marR="0" marT="0" marB="0" anchor="ctr"/>
                </a:tc>
                <a:tc>
                  <a:txBody>
                    <a:bodyPr/>
                    <a:lstStyle/>
                    <a:p>
                      <a:pPr algn="l" rtl="0" fontAlgn="ctr"/>
                      <a:r>
                        <a:rPr lang="en-US" sz="1800" b="0" i="0" u="none" strike="noStrike">
                          <a:solidFill>
                            <a:srgbClr val="000000"/>
                          </a:solidFill>
                          <a:effectLst/>
                          <a:latin typeface="+mn-lt"/>
                        </a:rPr>
                        <a:t> </a:t>
                      </a:r>
                    </a:p>
                  </a:txBody>
                  <a:tcPr marL="0" marR="0" marT="0" marB="0" anchor="ctr"/>
                </a:tc>
                <a:tc>
                  <a:txBody>
                    <a:bodyPr/>
                    <a:lstStyle/>
                    <a:p>
                      <a:pPr algn="l" rtl="0" fontAlgn="ctr"/>
                      <a:r>
                        <a:rPr lang="en-US" sz="1800" b="0" i="0" u="none" strike="noStrike">
                          <a:solidFill>
                            <a:srgbClr val="000000"/>
                          </a:solidFill>
                          <a:effectLst/>
                          <a:latin typeface="+mn-lt"/>
                        </a:rPr>
                        <a:t> </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mn-lt"/>
                        </a:rPr>
                        <a:t>7-Mar</a:t>
                      </a:r>
                    </a:p>
                  </a:txBody>
                  <a:tcPr marL="0" marR="0" marT="0" marB="0" anchor="ctr"/>
                </a:tc>
                <a:tc>
                  <a:txBody>
                    <a:bodyPr/>
                    <a:lstStyle/>
                    <a:p>
                      <a:pPr algn="l" rtl="0" fontAlgn="ctr"/>
                      <a:r>
                        <a:rPr lang="en-US" sz="1800" b="0" i="0" u="none" strike="noStrike">
                          <a:solidFill>
                            <a:srgbClr val="000000"/>
                          </a:solidFill>
                          <a:effectLst/>
                          <a:latin typeface="+mn-lt"/>
                        </a:rPr>
                        <a:t>FVBC</a:t>
                      </a:r>
                    </a:p>
                  </a:txBody>
                  <a:tcPr marL="0" marR="0" marT="0" marB="0" anchor="ctr"/>
                </a:tc>
                <a:tc>
                  <a:txBody>
                    <a:bodyPr/>
                    <a:lstStyle/>
                    <a:p>
                      <a:pPr algn="l" rtl="0" fontAlgn="ctr"/>
                      <a:r>
                        <a:rPr lang="en-US" sz="1800" b="0" i="0" u="none" strike="noStrike">
                          <a:solidFill>
                            <a:srgbClr val="000000"/>
                          </a:solidFill>
                          <a:effectLst/>
                          <a:latin typeface="+mn-lt"/>
                        </a:rPr>
                        <a:t>Mixed</a:t>
                      </a:r>
                    </a:p>
                  </a:txBody>
                  <a:tcPr marL="0" marR="0" marT="0" marB="0" anchor="ctr"/>
                </a:tc>
                <a:tc>
                  <a:txBody>
                    <a:bodyPr/>
                    <a:lstStyle/>
                    <a:p>
                      <a:pPr algn="l" rtl="0" fontAlgn="ctr"/>
                      <a:r>
                        <a:rPr lang="en-US" sz="1800" b="0" i="0" u="none" strike="noStrike">
                          <a:solidFill>
                            <a:srgbClr val="000000"/>
                          </a:solidFill>
                          <a:effectLst/>
                          <a:latin typeface="+mn-lt"/>
                        </a:rPr>
                        <a:t>Frederick, MD</a:t>
                      </a:r>
                    </a:p>
                  </a:txBody>
                  <a:tcPr marL="0" marR="0" marT="0" marB="0" anchor="ctr"/>
                </a:tc>
                <a:extLst>
                  <a:ext uri="{0D108BD9-81ED-4DB2-BD59-A6C34878D82A}">
                    <a16:rowId xmlns:a16="http://schemas.microsoft.com/office/drawing/2014/main" val="2652563661"/>
                  </a:ext>
                </a:extLst>
              </a:tr>
              <a:tr h="370840">
                <a:tc>
                  <a:txBody>
                    <a:bodyPr/>
                    <a:lstStyle/>
                    <a:p>
                      <a:pPr algn="l" rtl="0" fontAlgn="ctr"/>
                      <a:r>
                        <a:rPr lang="en-US" sz="1800" b="0" i="0" u="none" strike="noStrike">
                          <a:solidFill>
                            <a:srgbClr val="000000"/>
                          </a:solidFill>
                          <a:effectLst/>
                          <a:latin typeface="+mn-lt"/>
                        </a:rPr>
                        <a:t>3/28-3/29</a:t>
                      </a:r>
                    </a:p>
                  </a:txBody>
                  <a:tcPr marL="0" marR="0" marT="0" marB="0" anchor="ctr"/>
                </a:tc>
                <a:tc>
                  <a:txBody>
                    <a:bodyPr/>
                    <a:lstStyle/>
                    <a:p>
                      <a:pPr algn="l" rtl="0" fontAlgn="ctr"/>
                      <a:r>
                        <a:rPr lang="en-US" sz="1800" b="0" i="0" u="none" strike="noStrike">
                          <a:solidFill>
                            <a:srgbClr val="000000"/>
                          </a:solidFill>
                          <a:effectLst/>
                          <a:latin typeface="+mn-lt"/>
                        </a:rPr>
                        <a:t>Hagerstown Showdown</a:t>
                      </a:r>
                    </a:p>
                  </a:txBody>
                  <a:tcPr marL="0" marR="0" marT="0" marB="0" anchor="ctr"/>
                </a:tc>
                <a:tc>
                  <a:txBody>
                    <a:bodyPr/>
                    <a:lstStyle/>
                    <a:p>
                      <a:pPr algn="l" fontAlgn="t"/>
                      <a:r>
                        <a:rPr lang="en-US" sz="1800" b="0" i="0" u="none" strike="noStrike">
                          <a:solidFill>
                            <a:srgbClr val="000000"/>
                          </a:solidFill>
                          <a:effectLst/>
                          <a:latin typeface="+mn-lt"/>
                        </a:rPr>
                        <a:t>12U</a:t>
                      </a:r>
                    </a:p>
                  </a:txBody>
                  <a:tcPr marL="0" marR="0" marT="0" marB="0"/>
                </a:tc>
                <a:tc>
                  <a:txBody>
                    <a:bodyPr/>
                    <a:lstStyle/>
                    <a:p>
                      <a:pPr algn="l" fontAlgn="t"/>
                      <a:r>
                        <a:rPr lang="en-US" sz="1800" b="0" i="0" u="none" strike="noStrike">
                          <a:solidFill>
                            <a:srgbClr val="000000"/>
                          </a:solidFill>
                          <a:effectLst/>
                          <a:latin typeface="+mn-lt"/>
                        </a:rPr>
                        <a:t>Hagerstown, MD</a:t>
                      </a:r>
                    </a:p>
                  </a:txBody>
                  <a:tcPr marL="0" marR="0" marT="0" marB="0"/>
                </a:tc>
                <a:extLst>
                  <a:ext uri="{0D108BD9-81ED-4DB2-BD59-A6C34878D82A}">
                    <a16:rowId xmlns:a16="http://schemas.microsoft.com/office/drawing/2014/main" val="4027622093"/>
                  </a:ext>
                </a:extLst>
              </a:tr>
              <a:tr h="370840">
                <a:tc>
                  <a:txBody>
                    <a:bodyPr/>
                    <a:lstStyle/>
                    <a:p>
                      <a:pPr algn="l" rtl="0" fontAlgn="ctr"/>
                      <a:r>
                        <a:rPr lang="en-US" sz="1800" b="0" i="0" u="none" strike="noStrike">
                          <a:solidFill>
                            <a:srgbClr val="000000"/>
                          </a:solidFill>
                          <a:effectLst/>
                          <a:latin typeface="+mn-lt"/>
                        </a:rPr>
                        <a:t>3/27-3/29</a:t>
                      </a:r>
                    </a:p>
                  </a:txBody>
                  <a:tcPr marL="0" marR="0" marT="0" marB="0" anchor="ctr"/>
                </a:tc>
                <a:tc>
                  <a:txBody>
                    <a:bodyPr/>
                    <a:lstStyle/>
                    <a:p>
                      <a:pPr algn="l" rtl="0" fontAlgn="ctr"/>
                      <a:r>
                        <a:rPr lang="en-US" sz="1800" b="0" i="0" u="none" strike="noStrike">
                          <a:solidFill>
                            <a:srgbClr val="000000"/>
                          </a:solidFill>
                          <a:effectLst/>
                          <a:latin typeface="+mn-lt"/>
                        </a:rPr>
                        <a:t>NEQ</a:t>
                      </a:r>
                    </a:p>
                  </a:txBody>
                  <a:tcPr marL="0" marR="0" marT="0" marB="0" anchor="ctr"/>
                </a:tc>
                <a:tc>
                  <a:txBody>
                    <a:bodyPr/>
                    <a:lstStyle/>
                    <a:p>
                      <a:pPr algn="l" rtl="0" fontAlgn="ctr"/>
                      <a:r>
                        <a:rPr lang="en-US" sz="1800" b="0" i="0" u="none" strike="noStrike">
                          <a:solidFill>
                            <a:srgbClr val="000000"/>
                          </a:solidFill>
                          <a:effectLst/>
                          <a:latin typeface="+mn-lt"/>
                        </a:rPr>
                        <a:t>American</a:t>
                      </a:r>
                    </a:p>
                  </a:txBody>
                  <a:tcPr marL="0" marR="0" marT="0" marB="0" anchor="ctr"/>
                </a:tc>
                <a:tc>
                  <a:txBody>
                    <a:bodyPr/>
                    <a:lstStyle/>
                    <a:p>
                      <a:pPr algn="l" rtl="0" fontAlgn="ctr"/>
                      <a:r>
                        <a:rPr lang="en-US" sz="1800" b="0" i="0" u="none" strike="noStrike" dirty="0">
                          <a:solidFill>
                            <a:srgbClr val="000000"/>
                          </a:solidFill>
                          <a:effectLst/>
                          <a:latin typeface="+mn-lt"/>
                        </a:rPr>
                        <a:t>Philadelphia, PA</a:t>
                      </a:r>
                    </a:p>
                  </a:txBody>
                  <a:tcPr marL="0" marR="0" marT="0" marB="0" anchor="ctr"/>
                </a:tc>
                <a:extLst>
                  <a:ext uri="{0D108BD9-81ED-4DB2-BD59-A6C34878D82A}">
                    <a16:rowId xmlns:a16="http://schemas.microsoft.com/office/drawing/2014/main" val="187457073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97116983"/>
              </p:ext>
            </p:extLst>
          </p:nvPr>
        </p:nvGraphicFramePr>
        <p:xfrm>
          <a:off x="1603022" y="927896"/>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12-2</a:t>
                      </a:r>
                    </a:p>
                  </a:txBody>
                  <a:tcPr/>
                </a:tc>
                <a:extLst>
                  <a:ext uri="{0D108BD9-81ED-4DB2-BD59-A6C34878D82A}">
                    <a16:rowId xmlns:a16="http://schemas.microsoft.com/office/drawing/2014/main" val="2502260827"/>
                  </a:ext>
                </a:extLst>
              </a:tr>
              <a:tr h="370840">
                <a:tc>
                  <a:txBody>
                    <a:bodyPr/>
                    <a:lstStyle/>
                    <a:p>
                      <a:r>
                        <a:rPr lang="en-US" dirty="0"/>
                        <a:t>Head Coach: Kyla</a:t>
                      </a:r>
                      <a:r>
                        <a:rPr lang="en-US" baseline="0" dirty="0"/>
                        <a:t> Junkin</a:t>
                      </a:r>
                      <a:endParaRPr lang="en-US" dirty="0"/>
                    </a:p>
                  </a:txBody>
                  <a:tcPr/>
                </a:tc>
                <a:extLst>
                  <a:ext uri="{0D108BD9-81ED-4DB2-BD59-A6C34878D82A}">
                    <a16:rowId xmlns:a16="http://schemas.microsoft.com/office/drawing/2014/main" val="4237829726"/>
                  </a:ext>
                </a:extLst>
              </a:tr>
              <a:tr h="370840">
                <a:tc>
                  <a:txBody>
                    <a:bodyPr/>
                    <a:lstStyle/>
                    <a:p>
                      <a:r>
                        <a:rPr lang="en-US" dirty="0"/>
                        <a:t>Fees: $2000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6212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601401242"/>
              </p:ext>
            </p:extLst>
          </p:nvPr>
        </p:nvGraphicFramePr>
        <p:xfrm>
          <a:off x="1603022" y="2205040"/>
          <a:ext cx="8128000" cy="407924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12/14</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Multi-team Scrimmage (RVC, ECVC)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3735475370"/>
                  </a:ext>
                </a:extLst>
              </a:tr>
              <a:tr h="370840">
                <a:tc>
                  <a:txBody>
                    <a:bodyPr/>
                    <a:lstStyle/>
                    <a:p>
                      <a:pPr algn="l" rtl="0" fontAlgn="ctr"/>
                      <a:r>
                        <a:rPr lang="en-US" sz="1800" b="0" i="0" u="none" strike="noStrike">
                          <a:solidFill>
                            <a:srgbClr val="000000"/>
                          </a:solidFill>
                          <a:effectLst/>
                          <a:latin typeface="Calibri" panose="020F0502020204030204" pitchFamily="34" charset="0"/>
                        </a:rPr>
                        <a:t>1/4 or 1/11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MDJRS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Jessup, MD</a:t>
                      </a:r>
                    </a:p>
                  </a:txBody>
                  <a:tcPr marL="0" marR="0" marT="0" marB="0" anchor="ctr"/>
                </a:tc>
                <a:extLst>
                  <a:ext uri="{0D108BD9-81ED-4DB2-BD59-A6C34878D82A}">
                    <a16:rowId xmlns:a16="http://schemas.microsoft.com/office/drawing/2014/main" val="1685995071"/>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1/10</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Libero</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Sterling, VA</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1/17-1/29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Calibri" panose="020F0502020204030204" pitchFamily="34" charset="0"/>
                        </a:rPr>
                        <a:t>1/24-1/25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Hampton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Hampton, VA</a:t>
                      </a:r>
                    </a:p>
                  </a:txBody>
                  <a:tcPr marL="0" marR="0" marT="0" marB="0" anchor="ctr"/>
                </a:tc>
                <a:extLst>
                  <a:ext uri="{0D108BD9-81ED-4DB2-BD59-A6C34878D82A}">
                    <a16:rowId xmlns:a16="http://schemas.microsoft.com/office/drawing/2014/main" val="178605608"/>
                  </a:ext>
                </a:extLst>
              </a:tr>
              <a:tr h="370840">
                <a:tc>
                  <a:txBody>
                    <a:bodyPr/>
                    <a:lstStyle/>
                    <a:p>
                      <a:pPr algn="l" rtl="0" fontAlgn="ctr"/>
                      <a:r>
                        <a:rPr lang="en-US" sz="1800" b="0" i="0" u="none" strike="noStrike">
                          <a:solidFill>
                            <a:srgbClr val="000000"/>
                          </a:solidFill>
                          <a:effectLst/>
                          <a:latin typeface="Calibri" panose="020F0502020204030204" pitchFamily="34" charset="0"/>
                        </a:rPr>
                        <a:t>1/31-2/1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Charm City</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Baltimore, MD</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Calibri" panose="020F0502020204030204" pitchFamily="34" charset="0"/>
                        </a:rPr>
                        <a:t>2/14-2/16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Washington, DC</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Calibri" panose="020F0502020204030204" pitchFamily="34" charset="0"/>
                        </a:rPr>
                        <a:t>3/15-3/16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St James Shamrock Showdown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Springfield, VA</a:t>
                      </a:r>
                    </a:p>
                  </a:txBody>
                  <a:tcPr marL="0" marR="0" marT="0" marB="0" anchor="ctr"/>
                </a:tc>
                <a:extLst>
                  <a:ext uri="{0D108BD9-81ED-4DB2-BD59-A6C34878D82A}">
                    <a16:rowId xmlns:a16="http://schemas.microsoft.com/office/drawing/2014/main" val="987459166"/>
                  </a:ext>
                </a:extLst>
              </a:tr>
              <a:tr h="370840">
                <a:tc>
                  <a:txBody>
                    <a:bodyPr/>
                    <a:lstStyle/>
                    <a:p>
                      <a:pPr algn="l" rtl="0" fontAlgn="ctr"/>
                      <a:r>
                        <a:rPr lang="en-US" sz="1800" b="0" i="0" u="none" strike="noStrike">
                          <a:solidFill>
                            <a:srgbClr val="000000"/>
                          </a:solidFill>
                          <a:effectLst/>
                          <a:latin typeface="Calibri" panose="020F0502020204030204" pitchFamily="34" charset="0"/>
                        </a:rPr>
                        <a:t>3/29-3/30</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York</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York, PA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Calibri" panose="020F0502020204030204" pitchFamily="34" charset="0"/>
                        </a:rPr>
                        <a:t>4/3-4/5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NEQ</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Philadelphia, PA</a:t>
                      </a:r>
                    </a:p>
                  </a:txBody>
                  <a:tcPr marL="0" marR="0" marT="0" marB="0" anchor="ctr"/>
                </a:tc>
                <a:extLst>
                  <a:ext uri="{0D108BD9-81ED-4DB2-BD59-A6C34878D82A}">
                    <a16:rowId xmlns:a16="http://schemas.microsoft.com/office/drawing/2014/main" val="187457073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207277812"/>
              </p:ext>
            </p:extLst>
          </p:nvPr>
        </p:nvGraphicFramePr>
        <p:xfrm>
          <a:off x="1603022" y="1027873"/>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13-1</a:t>
                      </a:r>
                    </a:p>
                  </a:txBody>
                  <a:tcPr/>
                </a:tc>
                <a:extLst>
                  <a:ext uri="{0D108BD9-81ED-4DB2-BD59-A6C34878D82A}">
                    <a16:rowId xmlns:a16="http://schemas.microsoft.com/office/drawing/2014/main" val="2502260827"/>
                  </a:ext>
                </a:extLst>
              </a:tr>
              <a:tr h="370840">
                <a:tc>
                  <a:txBody>
                    <a:bodyPr/>
                    <a:lstStyle/>
                    <a:p>
                      <a:r>
                        <a:rPr lang="en-US" dirty="0"/>
                        <a:t>Head Coach: Christie Johnson</a:t>
                      </a:r>
                    </a:p>
                  </a:txBody>
                  <a:tcPr/>
                </a:tc>
                <a:extLst>
                  <a:ext uri="{0D108BD9-81ED-4DB2-BD59-A6C34878D82A}">
                    <a16:rowId xmlns:a16="http://schemas.microsoft.com/office/drawing/2014/main" val="4237829726"/>
                  </a:ext>
                </a:extLst>
              </a:tr>
              <a:tr h="370840">
                <a:tc>
                  <a:txBody>
                    <a:bodyPr/>
                    <a:lstStyle/>
                    <a:p>
                      <a:r>
                        <a:rPr lang="en-US" dirty="0"/>
                        <a:t>Fees: $2800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296565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389723467"/>
              </p:ext>
            </p:extLst>
          </p:nvPr>
        </p:nvGraphicFramePr>
        <p:xfrm>
          <a:off x="1603022" y="2205040"/>
          <a:ext cx="8681155" cy="3708400"/>
        </p:xfrm>
        <a:graphic>
          <a:graphicData uri="http://schemas.openxmlformats.org/drawingml/2006/table">
            <a:tbl>
              <a:tblPr firstRow="1" bandRow="1">
                <a:tableStyleId>{5C22544A-7EE6-4342-B048-85BDC9FD1C3A}</a:tableStyleId>
              </a:tblPr>
              <a:tblGrid>
                <a:gridCol w="1362460">
                  <a:extLst>
                    <a:ext uri="{9D8B030D-6E8A-4147-A177-3AD203B41FA5}">
                      <a16:colId xmlns:a16="http://schemas.microsoft.com/office/drawing/2014/main" val="3482677598"/>
                    </a:ext>
                  </a:extLst>
                </a:gridCol>
                <a:gridCol w="3894463">
                  <a:extLst>
                    <a:ext uri="{9D8B030D-6E8A-4147-A177-3AD203B41FA5}">
                      <a16:colId xmlns:a16="http://schemas.microsoft.com/office/drawing/2014/main" val="4132897726"/>
                    </a:ext>
                  </a:extLst>
                </a:gridCol>
                <a:gridCol w="1253944">
                  <a:extLst>
                    <a:ext uri="{9D8B030D-6E8A-4147-A177-3AD203B41FA5}">
                      <a16:colId xmlns:a16="http://schemas.microsoft.com/office/drawing/2014/main" val="2499672712"/>
                    </a:ext>
                  </a:extLst>
                </a:gridCol>
                <a:gridCol w="2170288">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1/3</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Vienna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Mixed</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Chantilly, VA</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1/4</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MDJRS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Mixed</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Jessup, MD</a:t>
                      </a:r>
                    </a:p>
                  </a:txBody>
                  <a:tcPr marL="0" marR="0" marT="0" marB="0" anchor="ctr"/>
                </a:tc>
                <a:extLst>
                  <a:ext uri="{0D108BD9-81ED-4DB2-BD59-A6C34878D82A}">
                    <a16:rowId xmlns:a16="http://schemas.microsoft.com/office/drawing/2014/main" val="4169421876"/>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1/17-1/19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Club</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Richmond, VA</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1/31-2/1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National Harbor Showdown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Club</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National Harbor, MD</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2/14-2/16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Club</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Washington, DC</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2/28-3/1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WV Grand Prix</a:t>
                      </a:r>
                    </a:p>
                  </a:txBody>
                  <a:tcPr marL="0" marR="0" marT="0" marB="0" anchor="ctr"/>
                </a:tc>
                <a:tc>
                  <a:txBody>
                    <a:bodyPr/>
                    <a:lstStyle/>
                    <a:p>
                      <a:pPr algn="l" fontAlgn="t"/>
                      <a:r>
                        <a:rPr lang="en-US" sz="1800" b="0" i="0" u="none" strike="noStrike" dirty="0">
                          <a:solidFill>
                            <a:srgbClr val="000000"/>
                          </a:solidFill>
                          <a:effectLst/>
                          <a:latin typeface="Calibri" panose="020F0502020204030204" pitchFamily="34" charset="0"/>
                          <a:cs typeface="Calibri" panose="020F0502020204030204" pitchFamily="34" charset="0"/>
                        </a:rPr>
                        <a:t>Club</a:t>
                      </a:r>
                    </a:p>
                  </a:txBody>
                  <a:tcPr marL="0" marR="0" marT="0" marB="0"/>
                </a:tc>
                <a:tc>
                  <a:txBody>
                    <a:bodyPr/>
                    <a:lstStyle/>
                    <a:p>
                      <a:pPr algn="l" fontAlgn="t"/>
                      <a:r>
                        <a:rPr lang="en-US" sz="1800" b="0" i="0" u="none" strike="noStrike">
                          <a:solidFill>
                            <a:srgbClr val="000000"/>
                          </a:solidFill>
                          <a:effectLst/>
                          <a:latin typeface="Calibri" panose="020F0502020204030204" pitchFamily="34" charset="0"/>
                          <a:cs typeface="Calibri" panose="020F0502020204030204" pitchFamily="34" charset="0"/>
                        </a:rPr>
                        <a:t>Inwood, WV</a:t>
                      </a:r>
                    </a:p>
                  </a:txBody>
                  <a:tcPr marL="0" marR="0" marT="0" marB="0"/>
                </a:tc>
                <a:extLst>
                  <a:ext uri="{0D108BD9-81ED-4DB2-BD59-A6C34878D82A}">
                    <a16:rowId xmlns:a16="http://schemas.microsoft.com/office/drawing/2014/main" val="987459166"/>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3/15-3/16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St James Shamrock Showdown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Springfield, VA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3/28-3/29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Hagerstown Showdown</a:t>
                      </a:r>
                    </a:p>
                  </a:txBody>
                  <a:tcPr marL="0" marR="0" marT="0" marB="0" anchor="ctr"/>
                </a:tc>
                <a:tc>
                  <a:txBody>
                    <a:bodyPr/>
                    <a:lstStyle/>
                    <a:p>
                      <a:pPr algn="l" fontAlgn="t"/>
                      <a:r>
                        <a:rPr lang="en-US" sz="1800" b="0" i="0" u="none" strike="noStrike">
                          <a:solidFill>
                            <a:srgbClr val="000000"/>
                          </a:solidFill>
                          <a:effectLst/>
                          <a:latin typeface="Calibri" panose="020F0502020204030204" pitchFamily="34" charset="0"/>
                          <a:cs typeface="Calibri" panose="020F0502020204030204" pitchFamily="34" charset="0"/>
                        </a:rPr>
                        <a:t>14U</a:t>
                      </a:r>
                    </a:p>
                  </a:txBody>
                  <a:tcPr marL="0" marR="0" marT="0" marB="0"/>
                </a:tc>
                <a:tc>
                  <a:txBody>
                    <a:bodyPr/>
                    <a:lstStyle/>
                    <a:p>
                      <a:pPr algn="l" fontAlgn="t"/>
                      <a:r>
                        <a:rPr lang="en-US" sz="1800" b="0" i="0" u="none" strike="noStrike">
                          <a:solidFill>
                            <a:srgbClr val="000000"/>
                          </a:solidFill>
                          <a:effectLst/>
                          <a:latin typeface="Calibri" panose="020F0502020204030204" pitchFamily="34" charset="0"/>
                          <a:cs typeface="Calibri" panose="020F0502020204030204" pitchFamily="34" charset="0"/>
                        </a:rPr>
                        <a:t>Hagerstown, MD</a:t>
                      </a:r>
                    </a:p>
                  </a:txBody>
                  <a:tcPr marL="0" marR="0" marT="0" marB="0"/>
                </a:tc>
                <a:extLst>
                  <a:ext uri="{0D108BD9-81ED-4DB2-BD59-A6C34878D82A}">
                    <a16:rowId xmlns:a16="http://schemas.microsoft.com/office/drawing/2014/main" val="70726256"/>
                  </a:ext>
                </a:extLst>
              </a:tr>
              <a:tr h="370840">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4/3-4/5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NEQ</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cs typeface="Calibri" panose="020F0502020204030204" pitchFamily="34" charset="0"/>
                        </a:rPr>
                        <a:t>American</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cs typeface="Calibri" panose="020F0502020204030204" pitchFamily="34" charset="0"/>
                        </a:rPr>
                        <a:t>Philadelphia, PA</a:t>
                      </a:r>
                    </a:p>
                  </a:txBody>
                  <a:tcPr marL="0" marR="0" marT="0" marB="0" anchor="ctr"/>
                </a:tc>
                <a:extLst>
                  <a:ext uri="{0D108BD9-81ED-4DB2-BD59-A6C34878D82A}">
                    <a16:rowId xmlns:a16="http://schemas.microsoft.com/office/drawing/2014/main" val="187457073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846572909"/>
              </p:ext>
            </p:extLst>
          </p:nvPr>
        </p:nvGraphicFramePr>
        <p:xfrm>
          <a:off x="1603021" y="1027484"/>
          <a:ext cx="8681155" cy="1112520"/>
        </p:xfrm>
        <a:graphic>
          <a:graphicData uri="http://schemas.openxmlformats.org/drawingml/2006/table">
            <a:tbl>
              <a:tblPr firstRow="1" bandRow="1">
                <a:tableStyleId>{5C22544A-7EE6-4342-B048-85BDC9FD1C3A}</a:tableStyleId>
              </a:tblPr>
              <a:tblGrid>
                <a:gridCol w="8681155">
                  <a:extLst>
                    <a:ext uri="{9D8B030D-6E8A-4147-A177-3AD203B41FA5}">
                      <a16:colId xmlns:a16="http://schemas.microsoft.com/office/drawing/2014/main" val="3614522734"/>
                    </a:ext>
                  </a:extLst>
                </a:gridCol>
              </a:tblGrid>
              <a:tr h="370840">
                <a:tc>
                  <a:txBody>
                    <a:bodyPr/>
                    <a:lstStyle/>
                    <a:p>
                      <a:r>
                        <a:rPr lang="en-US" dirty="0"/>
                        <a:t>BRVA 13-2</a:t>
                      </a:r>
                    </a:p>
                  </a:txBody>
                  <a:tcPr/>
                </a:tc>
                <a:extLst>
                  <a:ext uri="{0D108BD9-81ED-4DB2-BD59-A6C34878D82A}">
                    <a16:rowId xmlns:a16="http://schemas.microsoft.com/office/drawing/2014/main" val="2502260827"/>
                  </a:ext>
                </a:extLst>
              </a:tr>
              <a:tr h="370840">
                <a:tc>
                  <a:txBody>
                    <a:bodyPr/>
                    <a:lstStyle/>
                    <a:p>
                      <a:r>
                        <a:rPr lang="en-US" dirty="0"/>
                        <a:t>Head Coach: Kristen Larson</a:t>
                      </a:r>
                    </a:p>
                  </a:txBody>
                  <a:tcPr/>
                </a:tc>
                <a:extLst>
                  <a:ext uri="{0D108BD9-81ED-4DB2-BD59-A6C34878D82A}">
                    <a16:rowId xmlns:a16="http://schemas.microsoft.com/office/drawing/2014/main" val="4237829726"/>
                  </a:ext>
                </a:extLst>
              </a:tr>
              <a:tr h="370840">
                <a:tc>
                  <a:txBody>
                    <a:bodyPr/>
                    <a:lstStyle/>
                    <a:p>
                      <a:r>
                        <a:rPr lang="en-US" dirty="0"/>
                        <a:t>Fees: $2800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1398694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242771060"/>
              </p:ext>
            </p:extLst>
          </p:nvPr>
        </p:nvGraphicFramePr>
        <p:xfrm>
          <a:off x="1544299" y="1217215"/>
          <a:ext cx="8128000" cy="4820920"/>
        </p:xfrm>
        <a:graphic>
          <a:graphicData uri="http://schemas.openxmlformats.org/drawingml/2006/table">
            <a:tbl>
              <a:tblPr firstRow="1" bandRow="1">
                <a:tableStyleId>{5C22544A-7EE6-4342-B048-85BDC9FD1C3A}</a:tableStyleId>
              </a:tblPr>
              <a:tblGrid>
                <a:gridCol w="1275645">
                  <a:extLst>
                    <a:ext uri="{9D8B030D-6E8A-4147-A177-3AD203B41FA5}">
                      <a16:colId xmlns:a16="http://schemas.microsoft.com/office/drawing/2014/main" val="3482677598"/>
                    </a:ext>
                  </a:extLst>
                </a:gridCol>
                <a:gridCol w="3646311">
                  <a:extLst>
                    <a:ext uri="{9D8B030D-6E8A-4147-A177-3AD203B41FA5}">
                      <a16:colId xmlns:a16="http://schemas.microsoft.com/office/drawing/2014/main" val="4132897726"/>
                    </a:ext>
                  </a:extLst>
                </a:gridCol>
                <a:gridCol w="1174044">
                  <a:extLst>
                    <a:ext uri="{9D8B030D-6E8A-4147-A177-3AD203B41FA5}">
                      <a16:colId xmlns:a16="http://schemas.microsoft.com/office/drawing/2014/main" val="2499672712"/>
                    </a:ext>
                  </a:extLst>
                </a:gridCol>
                <a:gridCol w="2032000">
                  <a:extLst>
                    <a:ext uri="{9D8B030D-6E8A-4147-A177-3AD203B41FA5}">
                      <a16:colId xmlns:a16="http://schemas.microsoft.com/office/drawing/2014/main" val="2513543761"/>
                    </a:ext>
                  </a:extLst>
                </a:gridCol>
              </a:tblGrid>
              <a:tr h="370840">
                <a:tc>
                  <a:txBody>
                    <a:bodyPr/>
                    <a:lstStyle/>
                    <a:p>
                      <a:r>
                        <a:rPr lang="en-US" dirty="0"/>
                        <a:t>Date</a:t>
                      </a:r>
                    </a:p>
                  </a:txBody>
                  <a:tcPr/>
                </a:tc>
                <a:tc>
                  <a:txBody>
                    <a:bodyPr/>
                    <a:lstStyle/>
                    <a:p>
                      <a:r>
                        <a:rPr lang="en-US" dirty="0"/>
                        <a:t>Event</a:t>
                      </a:r>
                    </a:p>
                  </a:txBody>
                  <a:tcPr/>
                </a:tc>
                <a:tc>
                  <a:txBody>
                    <a:bodyPr/>
                    <a:lstStyle/>
                    <a:p>
                      <a:r>
                        <a:rPr lang="en-US" dirty="0"/>
                        <a:t>Division</a:t>
                      </a:r>
                    </a:p>
                  </a:txBody>
                  <a:tcPr/>
                </a:tc>
                <a:tc>
                  <a:txBody>
                    <a:bodyPr/>
                    <a:lstStyle/>
                    <a:p>
                      <a:r>
                        <a:rPr lang="en-US" dirty="0"/>
                        <a:t>Location</a:t>
                      </a:r>
                    </a:p>
                  </a:txBody>
                  <a:tcPr/>
                </a:tc>
                <a:extLst>
                  <a:ext uri="{0D108BD9-81ED-4DB2-BD59-A6C34878D82A}">
                    <a16:rowId xmlns:a16="http://schemas.microsoft.com/office/drawing/2014/main" val="207726512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12/14</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Multi-team Scrimmage (RVC, ECVC)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3735475370"/>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1/4</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MDJRS or Vienna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Jessup</a:t>
                      </a:r>
                      <a:r>
                        <a:rPr lang="en-US" sz="1800" b="0" i="0" u="none" strike="noStrike" baseline="0" dirty="0">
                          <a:solidFill>
                            <a:srgbClr val="000000"/>
                          </a:solidFill>
                          <a:effectLst/>
                          <a:latin typeface="Calibri" panose="020F0502020204030204" pitchFamily="34" charset="0"/>
                        </a:rPr>
                        <a:t> or Manassas</a:t>
                      </a:r>
                      <a:endParaRPr lang="en-US" sz="18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916332759"/>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1/17-1/29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Volley By The James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Richmond, VA</a:t>
                      </a:r>
                    </a:p>
                  </a:txBody>
                  <a:tcPr marL="0" marR="0" marT="0" marB="0" anchor="ctr"/>
                </a:tc>
                <a:extLst>
                  <a:ext uri="{0D108BD9-81ED-4DB2-BD59-A6C34878D82A}">
                    <a16:rowId xmlns:a16="http://schemas.microsoft.com/office/drawing/2014/main" val="795223047"/>
                  </a:ext>
                </a:extLst>
              </a:tr>
              <a:tr h="370840">
                <a:tc>
                  <a:txBody>
                    <a:bodyPr/>
                    <a:lstStyle/>
                    <a:p>
                      <a:pPr algn="l" rtl="0" fontAlgn="ctr"/>
                      <a:r>
                        <a:rPr lang="en-US" sz="1800" b="0" i="0" u="none" strike="noStrike">
                          <a:solidFill>
                            <a:srgbClr val="000000"/>
                          </a:solidFill>
                          <a:effectLst/>
                          <a:latin typeface="Calibri" panose="020F0502020204030204" pitchFamily="34" charset="0"/>
                        </a:rPr>
                        <a:t>1/24-1/25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MAPL Hampton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Hampton, VA</a:t>
                      </a:r>
                    </a:p>
                  </a:txBody>
                  <a:tcPr marL="0" marR="0" marT="0" marB="0" anchor="ctr"/>
                </a:tc>
                <a:extLst>
                  <a:ext uri="{0D108BD9-81ED-4DB2-BD59-A6C34878D82A}">
                    <a16:rowId xmlns:a16="http://schemas.microsoft.com/office/drawing/2014/main" val="1673246653"/>
                  </a:ext>
                </a:extLst>
              </a:tr>
              <a:tr h="370840">
                <a:tc>
                  <a:txBody>
                    <a:bodyPr/>
                    <a:lstStyle/>
                    <a:p>
                      <a:pPr algn="l" rtl="0" fontAlgn="ctr"/>
                      <a:r>
                        <a:rPr lang="en-US" sz="1800" b="0" i="0" u="none" strike="noStrike">
                          <a:solidFill>
                            <a:srgbClr val="000000"/>
                          </a:solidFill>
                          <a:effectLst/>
                          <a:latin typeface="Calibri" panose="020F0502020204030204" pitchFamily="34" charset="0"/>
                        </a:rPr>
                        <a:t>1/31-2/1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Charm City</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Baltimore, MD</a:t>
                      </a:r>
                    </a:p>
                  </a:txBody>
                  <a:tcPr marL="0" marR="0" marT="0" marB="0" anchor="ctr"/>
                </a:tc>
                <a:extLst>
                  <a:ext uri="{0D108BD9-81ED-4DB2-BD59-A6C34878D82A}">
                    <a16:rowId xmlns:a16="http://schemas.microsoft.com/office/drawing/2014/main" val="770956837"/>
                  </a:ext>
                </a:extLst>
              </a:tr>
              <a:tr h="370840">
                <a:tc>
                  <a:txBody>
                    <a:bodyPr/>
                    <a:lstStyle/>
                    <a:p>
                      <a:pPr algn="l" rtl="0" fontAlgn="ctr"/>
                      <a:r>
                        <a:rPr lang="en-US" sz="1800" b="0" i="0" u="none" strike="noStrike">
                          <a:solidFill>
                            <a:srgbClr val="000000"/>
                          </a:solidFill>
                          <a:effectLst/>
                          <a:latin typeface="Calibri" panose="020F0502020204030204" pitchFamily="34" charset="0"/>
                        </a:rPr>
                        <a:t>2/14-2/16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Capitol Hill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Washington, DC</a:t>
                      </a:r>
                    </a:p>
                  </a:txBody>
                  <a:tcPr marL="0" marR="0" marT="0" marB="0" anchor="ctr"/>
                </a:tc>
                <a:extLst>
                  <a:ext uri="{0D108BD9-81ED-4DB2-BD59-A6C34878D82A}">
                    <a16:rowId xmlns:a16="http://schemas.microsoft.com/office/drawing/2014/main" val="178605608"/>
                  </a:ext>
                </a:extLst>
              </a:tr>
              <a:tr h="370840">
                <a:tc>
                  <a:txBody>
                    <a:bodyPr/>
                    <a:lstStyle/>
                    <a:p>
                      <a:pPr algn="l" rtl="0" fontAlgn="ctr"/>
                      <a:r>
                        <a:rPr lang="en-US" sz="1800" b="0" i="0" u="none" strike="noStrike">
                          <a:solidFill>
                            <a:srgbClr val="000000"/>
                          </a:solidFill>
                          <a:effectLst/>
                          <a:latin typeface="Calibri" panose="020F0502020204030204" pitchFamily="34" charset="0"/>
                        </a:rPr>
                        <a:t>2/27-3/1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Sunshine Classic</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USAV/AAU</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Orlando, FL</a:t>
                      </a:r>
                    </a:p>
                  </a:txBody>
                  <a:tcPr marL="0" marR="0" marT="0" marB="0" anchor="ctr"/>
                </a:tc>
                <a:extLst>
                  <a:ext uri="{0D108BD9-81ED-4DB2-BD59-A6C34878D82A}">
                    <a16:rowId xmlns:a16="http://schemas.microsoft.com/office/drawing/2014/main" val="2167208218"/>
                  </a:ext>
                </a:extLst>
              </a:tr>
              <a:tr h="370840">
                <a:tc>
                  <a:txBody>
                    <a:bodyPr/>
                    <a:lstStyle/>
                    <a:p>
                      <a:pPr algn="l" rtl="0" fontAlgn="ctr"/>
                      <a:r>
                        <a:rPr lang="en-US" sz="1800" b="0" i="0" u="none" strike="noStrike">
                          <a:solidFill>
                            <a:srgbClr val="000000"/>
                          </a:solidFill>
                          <a:effectLst/>
                          <a:latin typeface="Calibri" panose="020F0502020204030204" pitchFamily="34" charset="0"/>
                        </a:rPr>
                        <a:t>3/15-3/16</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St James Shamrock Showdown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Springfield, VA</a:t>
                      </a:r>
                    </a:p>
                  </a:txBody>
                  <a:tcPr marL="0" marR="0" marT="0" marB="0" anchor="ctr"/>
                </a:tc>
                <a:extLst>
                  <a:ext uri="{0D108BD9-81ED-4DB2-BD59-A6C34878D82A}">
                    <a16:rowId xmlns:a16="http://schemas.microsoft.com/office/drawing/2014/main" val="272426365"/>
                  </a:ext>
                </a:extLst>
              </a:tr>
              <a:tr h="370840">
                <a:tc>
                  <a:txBody>
                    <a:bodyPr/>
                    <a:lstStyle/>
                    <a:p>
                      <a:pPr algn="l" rtl="0" fontAlgn="ctr"/>
                      <a:r>
                        <a:rPr lang="en-US" sz="1800" b="0" i="0" u="none" strike="noStrike" dirty="0">
                          <a:solidFill>
                            <a:srgbClr val="000000"/>
                          </a:solidFill>
                          <a:effectLst/>
                          <a:latin typeface="Calibri" panose="020F0502020204030204" pitchFamily="34" charset="0"/>
                        </a:rPr>
                        <a:t>3/21</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CHRVA Regionals</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Open</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Jessup, MD</a:t>
                      </a:r>
                    </a:p>
                  </a:txBody>
                  <a:tcPr marL="0" marR="0" marT="0" marB="0" anchor="ctr"/>
                </a:tc>
                <a:extLst>
                  <a:ext uri="{0D108BD9-81ED-4DB2-BD59-A6C34878D82A}">
                    <a16:rowId xmlns:a16="http://schemas.microsoft.com/office/drawing/2014/main" val="987459166"/>
                  </a:ext>
                </a:extLst>
              </a:tr>
              <a:tr h="370840">
                <a:tc>
                  <a:txBody>
                    <a:bodyPr/>
                    <a:lstStyle/>
                    <a:p>
                      <a:pPr algn="l" rtl="0" fontAlgn="ctr"/>
                      <a:r>
                        <a:rPr lang="en-US" sz="1800" b="0" i="0" u="none" strike="noStrike">
                          <a:solidFill>
                            <a:srgbClr val="000000"/>
                          </a:solidFill>
                          <a:effectLst/>
                          <a:latin typeface="Calibri" panose="020F0502020204030204" pitchFamily="34" charset="0"/>
                        </a:rPr>
                        <a:t>3/27-3/29</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NEQ</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Philadelphia, PA</a:t>
                      </a:r>
                    </a:p>
                  </a:txBody>
                  <a:tcPr marL="0" marR="0" marT="0" marB="0" anchor="ctr"/>
                </a:tc>
                <a:extLst>
                  <a:ext uri="{0D108BD9-81ED-4DB2-BD59-A6C34878D82A}">
                    <a16:rowId xmlns:a16="http://schemas.microsoft.com/office/drawing/2014/main" val="3284369785"/>
                  </a:ext>
                </a:extLst>
              </a:tr>
              <a:tr h="370840">
                <a:tc>
                  <a:txBody>
                    <a:bodyPr/>
                    <a:lstStyle/>
                    <a:p>
                      <a:pPr algn="l" rtl="0" fontAlgn="ctr"/>
                      <a:r>
                        <a:rPr lang="en-US" sz="1800" b="0" i="0" u="none" strike="noStrike">
                          <a:solidFill>
                            <a:srgbClr val="000000"/>
                          </a:solidFill>
                          <a:effectLst/>
                          <a:latin typeface="Calibri" panose="020F0502020204030204" pitchFamily="34" charset="0"/>
                        </a:rPr>
                        <a:t>4/3-4/5</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Big South</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Atlanta, GA</a:t>
                      </a:r>
                    </a:p>
                  </a:txBody>
                  <a:tcPr marL="0" marR="0" marT="0" marB="0" anchor="ctr"/>
                </a:tc>
                <a:extLst>
                  <a:ext uri="{0D108BD9-81ED-4DB2-BD59-A6C34878D82A}">
                    <a16:rowId xmlns:a16="http://schemas.microsoft.com/office/drawing/2014/main" val="1874570736"/>
                  </a:ext>
                </a:extLst>
              </a:tr>
              <a:tr h="370840">
                <a:tc>
                  <a:txBody>
                    <a:bodyPr/>
                    <a:lstStyle/>
                    <a:p>
                      <a:pPr algn="l" rtl="0" fontAlgn="ctr"/>
                      <a:r>
                        <a:rPr lang="en-US" sz="1800" b="0" i="0" u="none" strike="noStrike">
                          <a:solidFill>
                            <a:srgbClr val="000000"/>
                          </a:solidFill>
                          <a:effectLst/>
                          <a:latin typeface="Calibri" panose="020F0502020204030204" pitchFamily="34" charset="0"/>
                        </a:rPr>
                        <a:t>June</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USAV/AAU</a:t>
                      </a:r>
                    </a:p>
                  </a:txBody>
                  <a:tcPr marL="0" marR="0" marT="0" marB="0" anchor="ctr"/>
                </a:tc>
                <a:tc>
                  <a:txBody>
                    <a:bodyPr/>
                    <a:lstStyle/>
                    <a:p>
                      <a:pPr algn="l" rtl="0" fontAlgn="ctr"/>
                      <a:r>
                        <a:rPr lang="en-US" sz="1800" b="0" i="0" u="none" strike="noStrike">
                          <a:solidFill>
                            <a:srgbClr val="000000"/>
                          </a:solidFill>
                          <a:effectLst/>
                          <a:latin typeface="Calibri" panose="020F0502020204030204" pitchFamily="34" charset="0"/>
                        </a:rPr>
                        <a:t>USAV/AAU</a:t>
                      </a:r>
                    </a:p>
                  </a:txBody>
                  <a:tcPr marL="0" marR="0" marT="0" marB="0" anchor="ctr"/>
                </a:tc>
                <a:tc>
                  <a:txBody>
                    <a:bodyPr/>
                    <a:lstStyle/>
                    <a:p>
                      <a:pPr algn="l" rtl="0" fontAlgn="ctr"/>
                      <a:r>
                        <a:rPr lang="en-US" sz="1800" b="0" i="0" u="none" strike="noStrike" dirty="0">
                          <a:solidFill>
                            <a:srgbClr val="000000"/>
                          </a:solidFill>
                          <a:effectLst/>
                          <a:latin typeface="Calibri" panose="020F0502020204030204" pitchFamily="34" charset="0"/>
                        </a:rPr>
                        <a:t>Indy Orlando</a:t>
                      </a:r>
                    </a:p>
                  </a:txBody>
                  <a:tcPr marL="0" marR="0" marT="0" marB="0" anchor="ctr"/>
                </a:tc>
                <a:extLst>
                  <a:ext uri="{0D108BD9-81ED-4DB2-BD59-A6C34878D82A}">
                    <a16:rowId xmlns:a16="http://schemas.microsoft.com/office/drawing/2014/main" val="35623353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64680125"/>
              </p:ext>
            </p:extLst>
          </p:nvPr>
        </p:nvGraphicFramePr>
        <p:xfrm>
          <a:off x="1544299" y="104695"/>
          <a:ext cx="8128000" cy="11125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14522734"/>
                    </a:ext>
                  </a:extLst>
                </a:gridCol>
              </a:tblGrid>
              <a:tr h="370840">
                <a:tc>
                  <a:txBody>
                    <a:bodyPr/>
                    <a:lstStyle/>
                    <a:p>
                      <a:r>
                        <a:rPr lang="en-US" dirty="0"/>
                        <a:t>BRVA 14-1</a:t>
                      </a:r>
                    </a:p>
                  </a:txBody>
                  <a:tcPr/>
                </a:tc>
                <a:extLst>
                  <a:ext uri="{0D108BD9-81ED-4DB2-BD59-A6C34878D82A}">
                    <a16:rowId xmlns:a16="http://schemas.microsoft.com/office/drawing/2014/main" val="2502260827"/>
                  </a:ext>
                </a:extLst>
              </a:tr>
              <a:tr h="370840">
                <a:tc>
                  <a:txBody>
                    <a:bodyPr/>
                    <a:lstStyle/>
                    <a:p>
                      <a:r>
                        <a:rPr lang="en-US" dirty="0"/>
                        <a:t>Head Coach: Becky Barvick</a:t>
                      </a:r>
                    </a:p>
                  </a:txBody>
                  <a:tcPr/>
                </a:tc>
                <a:extLst>
                  <a:ext uri="{0D108BD9-81ED-4DB2-BD59-A6C34878D82A}">
                    <a16:rowId xmlns:a16="http://schemas.microsoft.com/office/drawing/2014/main" val="4237829726"/>
                  </a:ext>
                </a:extLst>
              </a:tr>
              <a:tr h="370840">
                <a:tc>
                  <a:txBody>
                    <a:bodyPr/>
                    <a:lstStyle/>
                    <a:p>
                      <a:r>
                        <a:rPr lang="en-US" dirty="0"/>
                        <a:t>Fees: $3200</a:t>
                      </a:r>
                    </a:p>
                  </a:txBody>
                  <a:tcPr/>
                </a:tc>
                <a:extLst>
                  <a:ext uri="{0D108BD9-81ED-4DB2-BD59-A6C34878D82A}">
                    <a16:rowId xmlns:a16="http://schemas.microsoft.com/office/drawing/2014/main" val="4038922636"/>
                  </a:ext>
                </a:extLst>
              </a:tr>
            </a:tbl>
          </a:graphicData>
        </a:graphic>
      </p:graphicFrame>
    </p:spTree>
    <p:extLst>
      <p:ext uri="{BB962C8B-B14F-4D97-AF65-F5344CB8AC3E}">
        <p14:creationId xmlns:p14="http://schemas.microsoft.com/office/powerpoint/2010/main" val="1788247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74237</TotalTime>
  <Words>1316</Words>
  <Application>Microsoft Office PowerPoint</Application>
  <PresentationFormat>Widescreen</PresentationFormat>
  <Paragraphs>611</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 Black</vt:lpstr>
      <vt:lpstr>Arial</vt:lpstr>
      <vt:lpstr>Arial Rounded MT Bold</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White</dc:creator>
  <cp:lastModifiedBy>David White</cp:lastModifiedBy>
  <cp:revision>81</cp:revision>
  <dcterms:created xsi:type="dcterms:W3CDTF">2024-08-06T19:15:02Z</dcterms:created>
  <dcterms:modified xsi:type="dcterms:W3CDTF">2025-10-12T13:32:17Z</dcterms:modified>
</cp:coreProperties>
</file>