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305" r:id="rId6"/>
    <p:sldId id="306" r:id="rId7"/>
    <p:sldId id="336" r:id="rId8"/>
    <p:sldId id="308" r:id="rId9"/>
    <p:sldId id="309" r:id="rId10"/>
    <p:sldId id="332" r:id="rId11"/>
    <p:sldId id="335" r:id="rId12"/>
    <p:sldId id="312" r:id="rId13"/>
    <p:sldId id="310" r:id="rId14"/>
    <p:sldId id="311" r:id="rId15"/>
    <p:sldId id="315" r:id="rId16"/>
    <p:sldId id="313" r:id="rId17"/>
    <p:sldId id="316" r:id="rId18"/>
    <p:sldId id="317" r:id="rId19"/>
    <p:sldId id="318" r:id="rId20"/>
    <p:sldId id="331" r:id="rId21"/>
    <p:sldId id="325" r:id="rId22"/>
  </p:sldIdLst>
  <p:sldSz cx="13004800" cy="9753600"/>
  <p:notesSz cx="6858000" cy="9144000"/>
  <p:embeddedFontLst>
    <p:embeddedFont>
      <p:font typeface="Droid Serif" panose="020B0604020202020204" charset="0"/>
      <p:regular r:id="rId24"/>
      <p:bold r:id="rId25"/>
      <p:italic r:id="rId26"/>
      <p:boldItalic r:id="rId27"/>
    </p:embeddedFont>
  </p:embeddedFontLst>
  <p:defaultTextStyle>
    <a:defPPr>
      <a:defRPr lang="fr-FR"/>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Peters" initials="LP" lastIdx="1" clrIdx="0">
    <p:extLst>
      <p:ext uri="{19B8F6BF-5375-455C-9EA6-DF929625EA0E}">
        <p15:presenceInfo xmlns:p15="http://schemas.microsoft.com/office/powerpoint/2012/main" userId="Lee Peters" providerId="None"/>
      </p:ext>
    </p:extLst>
  </p:cmAuthor>
  <p:cmAuthor id="2" name="Lee Peters" initials="LP [2]" lastIdx="1" clrIdx="1">
    <p:extLst>
      <p:ext uri="{19B8F6BF-5375-455C-9EA6-DF929625EA0E}">
        <p15:presenceInfo xmlns:p15="http://schemas.microsoft.com/office/powerpoint/2012/main" userId="S-1-5-21-2843171575-1295627677-3303632354-11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F0F"/>
    <a:srgbClr val="4E4E4E"/>
    <a:srgbClr val="B6B6B6"/>
    <a:srgbClr val="BC204F"/>
    <a:srgbClr val="07DCC4"/>
    <a:srgbClr val="008080"/>
    <a:srgbClr val="33CC33"/>
    <a:srgbClr val="088468"/>
    <a:srgbClr val="15191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8B6CF-0037-426B-8BB2-635A62FD47AF}" v="1" dt="2025-07-18T19:52:23.25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30" autoAdjust="0"/>
  </p:normalViewPr>
  <p:slideViewPr>
    <p:cSldViewPr snapToGrid="0">
      <p:cViewPr>
        <p:scale>
          <a:sx n="66" d="100"/>
          <a:sy n="66" d="100"/>
        </p:scale>
        <p:origin x="1128" y="3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ident" userId="S::president@psmha.ca::4403f2dd-edc2-47a4-b85f-36ea6c9ae7bc" providerId="AD" clId="Web-{5908B71B-90E9-A3DB-4E3F-1D7D20800485}"/>
    <pc:docChg chg="modSld">
      <pc:chgData name="President" userId="S::president@psmha.ca::4403f2dd-edc2-47a4-b85f-36ea6c9ae7bc" providerId="AD" clId="Web-{5908B71B-90E9-A3DB-4E3F-1D7D20800485}" dt="2024-10-22T00:59:02.938" v="249" actId="20577"/>
      <pc:docMkLst>
        <pc:docMk/>
      </pc:docMkLst>
      <pc:sldChg chg="modSp">
        <pc:chgData name="President" userId="S::president@psmha.ca::4403f2dd-edc2-47a4-b85f-36ea6c9ae7bc" providerId="AD" clId="Web-{5908B71B-90E9-A3DB-4E3F-1D7D20800485}" dt="2024-10-22T00:59:02.938" v="249" actId="20577"/>
        <pc:sldMkLst>
          <pc:docMk/>
          <pc:sldMk cId="2548134127" sldId="315"/>
        </pc:sldMkLst>
      </pc:sldChg>
      <pc:sldChg chg="modSp">
        <pc:chgData name="President" userId="S::president@psmha.ca::4403f2dd-edc2-47a4-b85f-36ea6c9ae7bc" providerId="AD" clId="Web-{5908B71B-90E9-A3DB-4E3F-1D7D20800485}" dt="2024-10-21T03:54:24.634" v="196" actId="20577"/>
        <pc:sldMkLst>
          <pc:docMk/>
          <pc:sldMk cId="3759240624" sldId="317"/>
        </pc:sldMkLst>
      </pc:sldChg>
    </pc:docChg>
  </pc:docChgLst>
  <pc:docChgLst>
    <pc:chgData name="President" userId="S::president@psmha.ca::4403f2dd-edc2-47a4-b85f-36ea6c9ae7bc" providerId="AD" clId="Web-{B3342FA0-2704-11EC-4811-5CFCA8930BFE}"/>
    <pc:docChg chg="modSld">
      <pc:chgData name="President" userId="S::president@psmha.ca::4403f2dd-edc2-47a4-b85f-36ea6c9ae7bc" providerId="AD" clId="Web-{B3342FA0-2704-11EC-4811-5CFCA8930BFE}" dt="2024-10-11T03:16:34.165" v="195" actId="20577"/>
      <pc:docMkLst>
        <pc:docMk/>
      </pc:docMkLst>
      <pc:sldChg chg="modSp">
        <pc:chgData name="President" userId="S::president@psmha.ca::4403f2dd-edc2-47a4-b85f-36ea6c9ae7bc" providerId="AD" clId="Web-{B3342FA0-2704-11EC-4811-5CFCA8930BFE}" dt="2024-10-11T03:06:55.524" v="6" actId="20577"/>
        <pc:sldMkLst>
          <pc:docMk/>
          <pc:sldMk cId="246405395" sldId="306"/>
        </pc:sldMkLst>
      </pc:sldChg>
      <pc:sldChg chg="modSp">
        <pc:chgData name="President" userId="S::president@psmha.ca::4403f2dd-edc2-47a4-b85f-36ea6c9ae7bc" providerId="AD" clId="Web-{B3342FA0-2704-11EC-4811-5CFCA8930BFE}" dt="2024-10-11T03:08:52.777" v="19" actId="20577"/>
        <pc:sldMkLst>
          <pc:docMk/>
          <pc:sldMk cId="863281332" sldId="309"/>
        </pc:sldMkLst>
      </pc:sldChg>
      <pc:sldChg chg="modSp">
        <pc:chgData name="President" userId="S::president@psmha.ca::4403f2dd-edc2-47a4-b85f-36ea6c9ae7bc" providerId="AD" clId="Web-{B3342FA0-2704-11EC-4811-5CFCA8930BFE}" dt="2024-10-11T03:11:53.485" v="114" actId="20577"/>
        <pc:sldMkLst>
          <pc:docMk/>
          <pc:sldMk cId="1368292480" sldId="311"/>
        </pc:sldMkLst>
      </pc:sldChg>
      <pc:sldChg chg="modSp">
        <pc:chgData name="President" userId="S::president@psmha.ca::4403f2dd-edc2-47a4-b85f-36ea6c9ae7bc" providerId="AD" clId="Web-{B3342FA0-2704-11EC-4811-5CFCA8930BFE}" dt="2024-10-11T03:10:53.937" v="112" actId="20577"/>
        <pc:sldMkLst>
          <pc:docMk/>
          <pc:sldMk cId="2055432436" sldId="312"/>
        </pc:sldMkLst>
      </pc:sldChg>
      <pc:sldChg chg="modSp">
        <pc:chgData name="President" userId="S::president@psmha.ca::4403f2dd-edc2-47a4-b85f-36ea6c9ae7bc" providerId="AD" clId="Web-{B3342FA0-2704-11EC-4811-5CFCA8930BFE}" dt="2024-10-11T03:13:26.660" v="130" actId="20577"/>
        <pc:sldMkLst>
          <pc:docMk/>
          <pc:sldMk cId="2230068993" sldId="313"/>
        </pc:sldMkLst>
      </pc:sldChg>
      <pc:sldChg chg="modSp">
        <pc:chgData name="President" userId="S::president@psmha.ca::4403f2dd-edc2-47a4-b85f-36ea6c9ae7bc" providerId="AD" clId="Web-{B3342FA0-2704-11EC-4811-5CFCA8930BFE}" dt="2024-10-11T03:12:45.159" v="127" actId="20577"/>
        <pc:sldMkLst>
          <pc:docMk/>
          <pc:sldMk cId="2548134127" sldId="315"/>
        </pc:sldMkLst>
      </pc:sldChg>
      <pc:sldChg chg="modSp">
        <pc:chgData name="President" userId="S::president@psmha.ca::4403f2dd-edc2-47a4-b85f-36ea6c9ae7bc" providerId="AD" clId="Web-{B3342FA0-2704-11EC-4811-5CFCA8930BFE}" dt="2024-10-11T03:14:48.147" v="134" actId="20577"/>
        <pc:sldMkLst>
          <pc:docMk/>
          <pc:sldMk cId="3759240624" sldId="317"/>
        </pc:sldMkLst>
      </pc:sldChg>
      <pc:sldChg chg="modSp">
        <pc:chgData name="President" userId="S::president@psmha.ca::4403f2dd-edc2-47a4-b85f-36ea6c9ae7bc" providerId="AD" clId="Web-{B3342FA0-2704-11EC-4811-5CFCA8930BFE}" dt="2024-10-11T03:16:14.946" v="193" actId="20577"/>
        <pc:sldMkLst>
          <pc:docMk/>
          <pc:sldMk cId="3962519250" sldId="318"/>
        </pc:sldMkLst>
      </pc:sldChg>
      <pc:sldChg chg="modSp">
        <pc:chgData name="President" userId="S::president@psmha.ca::4403f2dd-edc2-47a4-b85f-36ea6c9ae7bc" providerId="AD" clId="Web-{B3342FA0-2704-11EC-4811-5CFCA8930BFE}" dt="2024-10-11T03:16:34.165" v="195" actId="20577"/>
        <pc:sldMkLst>
          <pc:docMk/>
          <pc:sldMk cId="4238290873" sldId="331"/>
        </pc:sldMkLst>
      </pc:sldChg>
      <pc:sldChg chg="modSp">
        <pc:chgData name="President" userId="S::president@psmha.ca::4403f2dd-edc2-47a4-b85f-36ea6c9ae7bc" providerId="AD" clId="Web-{B3342FA0-2704-11EC-4811-5CFCA8930BFE}" dt="2024-10-11T03:10:15.217" v="107"/>
        <pc:sldMkLst>
          <pc:docMk/>
          <pc:sldMk cId="3507930727" sldId="335"/>
        </pc:sldMkLst>
      </pc:sldChg>
    </pc:docChg>
  </pc:docChgLst>
  <pc:docChgLst>
    <pc:chgData name="U15 Director" userId="S::u15@psmha.ca::962ded32-b215-49fe-b720-e42136ddaa59" providerId="AD" clId="Web-{5566CB3B-3F29-80DD-0EE0-D2EEEECD368A}"/>
    <pc:docChg chg="modSld">
      <pc:chgData name="U15 Director" userId="S::u15@psmha.ca::962ded32-b215-49fe-b720-e42136ddaa59" providerId="AD" clId="Web-{5566CB3B-3F29-80DD-0EE0-D2EEEECD368A}" dt="2024-10-22T00:54:17.419" v="294"/>
      <pc:docMkLst>
        <pc:docMk/>
      </pc:docMkLst>
      <pc:sldChg chg="modSp modNotes">
        <pc:chgData name="U15 Director" userId="S::u15@psmha.ca::962ded32-b215-49fe-b720-e42136ddaa59" providerId="AD" clId="Web-{5566CB3B-3F29-80DD-0EE0-D2EEEECD368A}" dt="2024-10-22T00:54:17.419" v="294"/>
        <pc:sldMkLst>
          <pc:docMk/>
          <pc:sldMk cId="2055432436" sldId="312"/>
        </pc:sldMkLst>
      </pc:sldChg>
    </pc:docChg>
  </pc:docChgLst>
  <pc:docChgLst>
    <pc:chgData name="U7 Director" userId="S::u7@psmha.ca::c2defc05-856b-43d8-a2d7-5c8f26b40747" providerId="AD" clId="Web-{99C203A5-C81D-AE4B-AC20-21FCBDDBBD33}"/>
    <pc:docChg chg="modSld">
      <pc:chgData name="U7 Director" userId="S::u7@psmha.ca::c2defc05-856b-43d8-a2d7-5c8f26b40747" providerId="AD" clId="Web-{99C203A5-C81D-AE4B-AC20-21FCBDDBBD33}" dt="2024-10-22T01:29:29.622" v="179" actId="20577"/>
      <pc:docMkLst>
        <pc:docMk/>
      </pc:docMkLst>
      <pc:sldChg chg="modSp">
        <pc:chgData name="U7 Director" userId="S::u7@psmha.ca::c2defc05-856b-43d8-a2d7-5c8f26b40747" providerId="AD" clId="Web-{99C203A5-C81D-AE4B-AC20-21FCBDDBBD33}" dt="2024-10-22T01:29:29.622" v="179" actId="20577"/>
        <pc:sldMkLst>
          <pc:docMk/>
          <pc:sldMk cId="2548134127"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51C1F-B3F5-4722-94E8-DD3B181AA123}" type="datetimeFigureOut">
              <a:rPr lang="fr-FR" smtClean="0"/>
              <a:pPr/>
              <a:t>20/10/2025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4D07A3-0E0D-4A38-85B1-2E3E209298A4}"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Introduce Board </a:t>
            </a:r>
          </a:p>
          <a:p>
            <a:r>
              <a:rPr lang="en-US"/>
              <a:t>Introduce Coaches/Managers</a:t>
            </a:r>
          </a:p>
          <a:p>
            <a:r>
              <a:rPr lang="en-US"/>
              <a:t>Discuss contact page</a:t>
            </a:r>
          </a:p>
        </p:txBody>
      </p:sp>
      <p:sp>
        <p:nvSpPr>
          <p:cNvPr id="4" name="Slide Number Placeholder 3"/>
          <p:cNvSpPr>
            <a:spLocks noGrp="1"/>
          </p:cNvSpPr>
          <p:nvPr>
            <p:ph type="sldNum" sz="quarter" idx="5"/>
          </p:nvPr>
        </p:nvSpPr>
        <p:spPr/>
        <p:txBody>
          <a:bodyPr/>
          <a:lstStyle/>
          <a:p>
            <a:fld id="{444D07A3-0E0D-4A38-85B1-2E3E209298A4}" type="slidenum">
              <a:rPr lang="fr-FR" smtClean="0"/>
              <a:pPr/>
              <a:t>2</a:t>
            </a:fld>
            <a:endParaRPr lang="fr-FR"/>
          </a:p>
        </p:txBody>
      </p:sp>
    </p:spTree>
    <p:extLst>
      <p:ext uri="{BB962C8B-B14F-4D97-AF65-F5344CB8AC3E}">
        <p14:creationId xmlns:p14="http://schemas.microsoft.com/office/powerpoint/2010/main" val="182089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Socks </a:t>
            </a:r>
          </a:p>
          <a:p>
            <a:pPr marL="171450" indent="-171450">
              <a:buFontTx/>
              <a:buChar char="-"/>
            </a:pPr>
            <a:r>
              <a:rPr lang="en-US"/>
              <a:t>A link was provided to the team coaches/managers who had signed into the approved team staff link.  If you did not receive it please check with your head coach first and then email me at president@psmha.ca if neither received it.  </a:t>
            </a:r>
          </a:p>
          <a:p>
            <a:pPr marL="171450" indent="-171450">
              <a:buFontTx/>
              <a:buChar char="-"/>
            </a:pPr>
            <a:r>
              <a:rPr lang="en-US"/>
              <a:t>The equipment Coordinator will contact you will pick up times</a:t>
            </a:r>
          </a:p>
          <a:p>
            <a:endParaRPr lang="en-US">
              <a:cs typeface="Calibri"/>
            </a:endParaRPr>
          </a:p>
        </p:txBody>
      </p:sp>
      <p:sp>
        <p:nvSpPr>
          <p:cNvPr id="4" name="Slide Number Placeholder 3"/>
          <p:cNvSpPr>
            <a:spLocks noGrp="1"/>
          </p:cNvSpPr>
          <p:nvPr>
            <p:ph type="sldNum" sz="quarter" idx="5"/>
          </p:nvPr>
        </p:nvSpPr>
        <p:spPr/>
        <p:txBody>
          <a:bodyPr/>
          <a:lstStyle/>
          <a:p>
            <a:fld id="{444D07A3-0E0D-4A38-85B1-2E3E209298A4}" type="slidenum">
              <a:rPr lang="fr-FR" smtClean="0"/>
              <a:pPr/>
              <a:t>12</a:t>
            </a:fld>
            <a:endParaRPr lang="fr-FR"/>
          </a:p>
        </p:txBody>
      </p:sp>
    </p:spTree>
    <p:extLst>
      <p:ext uri="{BB962C8B-B14F-4D97-AF65-F5344CB8AC3E}">
        <p14:creationId xmlns:p14="http://schemas.microsoft.com/office/powerpoint/2010/main" val="236371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D07A3-0E0D-4A38-85B1-2E3E209298A4}" type="slidenum">
              <a:rPr lang="fr-FR" smtClean="0"/>
              <a:pPr/>
              <a:t>13</a:t>
            </a:fld>
            <a:endParaRPr lang="fr-FR"/>
          </a:p>
        </p:txBody>
      </p:sp>
    </p:spTree>
    <p:extLst>
      <p:ext uri="{BB962C8B-B14F-4D97-AF65-F5344CB8AC3E}">
        <p14:creationId xmlns:p14="http://schemas.microsoft.com/office/powerpoint/2010/main" val="187521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D07A3-0E0D-4A38-85B1-2E3E209298A4}" type="slidenum">
              <a:rPr lang="fr-FR" smtClean="0"/>
              <a:pPr/>
              <a:t>14</a:t>
            </a:fld>
            <a:endParaRPr lang="fr-FR"/>
          </a:p>
        </p:txBody>
      </p:sp>
    </p:spTree>
    <p:extLst>
      <p:ext uri="{BB962C8B-B14F-4D97-AF65-F5344CB8AC3E}">
        <p14:creationId xmlns:p14="http://schemas.microsoft.com/office/powerpoint/2010/main" val="411469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D07A3-0E0D-4A38-85B1-2E3E209298A4}" type="slidenum">
              <a:rPr lang="fr-FR" smtClean="0"/>
              <a:pPr/>
              <a:t>15</a:t>
            </a:fld>
            <a:endParaRPr lang="fr-FR"/>
          </a:p>
        </p:txBody>
      </p:sp>
    </p:spTree>
    <p:extLst>
      <p:ext uri="{BB962C8B-B14F-4D97-AF65-F5344CB8AC3E}">
        <p14:creationId xmlns:p14="http://schemas.microsoft.com/office/powerpoint/2010/main" val="2888349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Merit Award is an award that came out of the aftermath of the Humboldt tragedy – discuss how that came about</a:t>
            </a:r>
          </a:p>
        </p:txBody>
      </p:sp>
      <p:sp>
        <p:nvSpPr>
          <p:cNvPr id="4" name="Slide Number Placeholder 3"/>
          <p:cNvSpPr>
            <a:spLocks noGrp="1"/>
          </p:cNvSpPr>
          <p:nvPr>
            <p:ph type="sldNum" sz="quarter" idx="5"/>
          </p:nvPr>
        </p:nvSpPr>
        <p:spPr/>
        <p:txBody>
          <a:bodyPr/>
          <a:lstStyle/>
          <a:p>
            <a:fld id="{444D07A3-0E0D-4A38-85B1-2E3E209298A4}" type="slidenum">
              <a:rPr lang="fr-FR" smtClean="0"/>
              <a:pPr/>
              <a:t>17</a:t>
            </a:fld>
            <a:endParaRPr lang="fr-FR"/>
          </a:p>
        </p:txBody>
      </p:sp>
    </p:spTree>
    <p:extLst>
      <p:ext uri="{BB962C8B-B14F-4D97-AF65-F5344CB8AC3E}">
        <p14:creationId xmlns:p14="http://schemas.microsoft.com/office/powerpoint/2010/main" val="286648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It is the preference of the PSMHA Board of Directors that you use the SportsEngine App.  If you wish to use another app, please feel free to do so but you still need to enter your events in the SportsEngine calendar.  This is used by PSMHA and others who might be doing swaps</a:t>
            </a:r>
          </a:p>
          <a:p>
            <a:endParaRPr lang="en-US" dirty="0"/>
          </a:p>
          <a:p>
            <a:pPr marL="171450" indent="-171450">
              <a:buFontTx/>
              <a:buChar char="-"/>
            </a:pPr>
            <a:r>
              <a:rPr lang="en-US" dirty="0"/>
              <a:t>An initial team meeting should have been held or is scheduled to be held ASAP.  Please see the sample agenda in the Coaches and Managers Handbook.  Team meetings should be a time to introduce the coaching staff, outline the expectations for the team and reach a consensus on season events and activities.  Please DO Not go to your meeting with an expectation for payment of team fees unless that has been discussed and agreed to.  The team should collectively decide on tournaments and extra ice, etc.  The meeting should describe your philosophies on fair play, line changes, positional changes, expectations for practice and game day, etc.</a:t>
            </a:r>
          </a:p>
          <a:p>
            <a:pPr marL="171450" indent="-171450">
              <a:buFontTx/>
              <a:buChar char="-"/>
            </a:pPr>
            <a:r>
              <a:rPr lang="en-US" dirty="0"/>
              <a:t>Vulnerable Sector Checks– PSMHA requires all coaching and team staff including managers and treasurers to update their VSC every three years.  If yours has expired (check your HC profile) or you do not have one on file you will receive a message from your division director.  They are due Nov 1 and if not received you will be removed. </a:t>
            </a:r>
          </a:p>
          <a:p>
            <a:pPr marL="171450" indent="-171450">
              <a:buFontTx/>
              <a:buChar char="-"/>
            </a:pPr>
            <a:r>
              <a:rPr lang="en-US" dirty="0"/>
              <a:t>Approval of team staff – you should provide a list of your intended team staff to your division director.  DO NOT add team staff yourself through your SportsEngine access.  This does not properly register them with the team.  Team staff are added to your roster upon approval only.  </a:t>
            </a:r>
          </a:p>
          <a:p>
            <a:pPr marL="171450" indent="-171450">
              <a:buFontTx/>
              <a:buChar char="-"/>
            </a:pPr>
            <a:r>
              <a:rPr lang="en-US" dirty="0"/>
              <a:t>U9 and U11 </a:t>
            </a:r>
            <a:r>
              <a:rPr lang="en-US" dirty="0" err="1"/>
              <a:t>Powerskating</a:t>
            </a:r>
            <a:r>
              <a:rPr lang="en-US" dirty="0"/>
              <a:t> has began and some teams may already be completed. Bruce Thompson has generously donated his time to do this</a:t>
            </a:r>
          </a:p>
          <a:p>
            <a:pPr marL="171450" indent="-171450">
              <a:buFontTx/>
              <a:buChar char="-"/>
            </a:pPr>
            <a:r>
              <a:rPr lang="en-US" dirty="0"/>
              <a:t>Team Pictures – We have set up Glens Lens for in which we will provide a signup </a:t>
            </a:r>
            <a:r>
              <a:rPr lang="en-US" dirty="0" err="1"/>
              <a:t>linkand</a:t>
            </a:r>
            <a:r>
              <a:rPr lang="en-US" dirty="0"/>
              <a:t> you can choose a slot for your team.  If you are not available during these dates you will be on your own to organize pictures. Many teams have already scheduled alternative times, so do what works for your team.</a:t>
            </a:r>
            <a:endParaRPr lang="en-US" dirty="0">
              <a:cs typeface="Calibri"/>
            </a:endParaRPr>
          </a:p>
        </p:txBody>
      </p:sp>
      <p:sp>
        <p:nvSpPr>
          <p:cNvPr id="4" name="Slide Number Placeholder 3"/>
          <p:cNvSpPr>
            <a:spLocks noGrp="1"/>
          </p:cNvSpPr>
          <p:nvPr>
            <p:ph type="sldNum" sz="quarter" idx="5"/>
          </p:nvPr>
        </p:nvSpPr>
        <p:spPr/>
        <p:txBody>
          <a:bodyPr/>
          <a:lstStyle/>
          <a:p>
            <a:fld id="{444D07A3-0E0D-4A38-85B1-2E3E209298A4}" type="slidenum">
              <a:rPr lang="fr-FR" smtClean="0"/>
              <a:pPr/>
              <a:t>3</a:t>
            </a:fld>
            <a:endParaRPr lang="fr-FR"/>
          </a:p>
        </p:txBody>
      </p:sp>
    </p:spTree>
    <p:extLst>
      <p:ext uri="{BB962C8B-B14F-4D97-AF65-F5344CB8AC3E}">
        <p14:creationId xmlns:p14="http://schemas.microsoft.com/office/powerpoint/2010/main" val="146384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Calibri"/>
            </a:endParaRPr>
          </a:p>
        </p:txBody>
      </p:sp>
      <p:sp>
        <p:nvSpPr>
          <p:cNvPr id="4" name="Slide Number Placeholder 3"/>
          <p:cNvSpPr>
            <a:spLocks noGrp="1"/>
          </p:cNvSpPr>
          <p:nvPr>
            <p:ph type="sldNum" sz="quarter" idx="5"/>
          </p:nvPr>
        </p:nvSpPr>
        <p:spPr/>
        <p:txBody>
          <a:bodyPr/>
          <a:lstStyle/>
          <a:p>
            <a:fld id="{444D07A3-0E0D-4A38-85B1-2E3E209298A4}" type="slidenum">
              <a:rPr lang="fr-FR" smtClean="0"/>
              <a:pPr/>
              <a:t>4</a:t>
            </a:fld>
            <a:endParaRPr lang="fr-FR"/>
          </a:p>
        </p:txBody>
      </p:sp>
    </p:spTree>
    <p:extLst>
      <p:ext uri="{BB962C8B-B14F-4D97-AF65-F5344CB8AC3E}">
        <p14:creationId xmlns:p14="http://schemas.microsoft.com/office/powerpoint/2010/main" val="61054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D07A3-0E0D-4A38-85B1-2E3E209298A4}" type="slidenum">
              <a:rPr lang="fr-FR" smtClean="0"/>
              <a:pPr/>
              <a:t>6</a:t>
            </a:fld>
            <a:endParaRPr lang="fr-FR"/>
          </a:p>
        </p:txBody>
      </p:sp>
    </p:spTree>
    <p:extLst>
      <p:ext uri="{BB962C8B-B14F-4D97-AF65-F5344CB8AC3E}">
        <p14:creationId xmlns:p14="http://schemas.microsoft.com/office/powerpoint/2010/main" val="171130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D07A3-0E0D-4A38-85B1-2E3E209298A4}" type="slidenum">
              <a:rPr lang="fr-FR" smtClean="0"/>
              <a:pPr/>
              <a:t>7</a:t>
            </a:fld>
            <a:endParaRPr lang="fr-FR"/>
          </a:p>
        </p:txBody>
      </p:sp>
    </p:spTree>
    <p:extLst>
      <p:ext uri="{BB962C8B-B14F-4D97-AF65-F5344CB8AC3E}">
        <p14:creationId xmlns:p14="http://schemas.microsoft.com/office/powerpoint/2010/main" val="391094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above shows when games can start for each Division.</a:t>
            </a:r>
          </a:p>
          <a:p>
            <a:endParaRPr lang="en-US"/>
          </a:p>
          <a:p>
            <a:r>
              <a:rPr lang="en-US"/>
              <a:t>- NO game of any kind can occur without a sanction.  We will discuss this further coming up</a:t>
            </a:r>
          </a:p>
        </p:txBody>
      </p:sp>
      <p:sp>
        <p:nvSpPr>
          <p:cNvPr id="4" name="Slide Number Placeholder 3"/>
          <p:cNvSpPr>
            <a:spLocks noGrp="1"/>
          </p:cNvSpPr>
          <p:nvPr>
            <p:ph type="sldNum" sz="quarter" idx="5"/>
          </p:nvPr>
        </p:nvSpPr>
        <p:spPr/>
        <p:txBody>
          <a:bodyPr/>
          <a:lstStyle/>
          <a:p>
            <a:fld id="{444D07A3-0E0D-4A38-85B1-2E3E209298A4}" type="slidenum">
              <a:rPr lang="fr-FR" smtClean="0"/>
              <a:pPr/>
              <a:t>8</a:t>
            </a:fld>
            <a:endParaRPr lang="fr-FR"/>
          </a:p>
        </p:txBody>
      </p:sp>
    </p:spTree>
    <p:extLst>
      <p:ext uri="{BB962C8B-B14F-4D97-AF65-F5344CB8AC3E}">
        <p14:creationId xmlns:p14="http://schemas.microsoft.com/office/powerpoint/2010/main" val="314763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process of completing these right now</a:t>
            </a:r>
          </a:p>
          <a:p>
            <a:r>
              <a:rPr lang="en-US" dirty="0">
                <a:cs typeface="Calibri"/>
              </a:rPr>
              <a:t>Based on evaluation results and considering other factors such as age. Want to make sure that APs will be a good fit if needed but also provide as much development opportunity as possible. </a:t>
            </a:r>
          </a:p>
          <a:p>
            <a:r>
              <a:rPr lang="en-US" dirty="0">
                <a:cs typeface="Calibri"/>
              </a:rPr>
              <a:t>A player can only be on one list.</a:t>
            </a:r>
          </a:p>
        </p:txBody>
      </p:sp>
      <p:sp>
        <p:nvSpPr>
          <p:cNvPr id="4" name="Slide Number Placeholder 3"/>
          <p:cNvSpPr>
            <a:spLocks noGrp="1"/>
          </p:cNvSpPr>
          <p:nvPr>
            <p:ph type="sldNum" sz="quarter" idx="5"/>
          </p:nvPr>
        </p:nvSpPr>
        <p:spPr/>
        <p:txBody>
          <a:bodyPr/>
          <a:lstStyle/>
          <a:p>
            <a:fld id="{444D07A3-0E0D-4A38-85B1-2E3E209298A4}" type="slidenum">
              <a:rPr lang="fr-FR" smtClean="0"/>
              <a:pPr/>
              <a:t>9</a:t>
            </a:fld>
            <a:endParaRPr lang="fr-FR"/>
          </a:p>
        </p:txBody>
      </p:sp>
    </p:spTree>
    <p:extLst>
      <p:ext uri="{BB962C8B-B14F-4D97-AF65-F5344CB8AC3E}">
        <p14:creationId xmlns:p14="http://schemas.microsoft.com/office/powerpoint/2010/main" val="3168066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U9 – no </a:t>
            </a:r>
          </a:p>
          <a:p>
            <a:endParaRPr lang="en-US"/>
          </a:p>
          <a:p>
            <a:r>
              <a:rPr lang="en-US"/>
              <a:t>Suspensions also need to be reported to your Division Director</a:t>
            </a:r>
          </a:p>
        </p:txBody>
      </p:sp>
      <p:sp>
        <p:nvSpPr>
          <p:cNvPr id="4" name="Slide Number Placeholder 3"/>
          <p:cNvSpPr>
            <a:spLocks noGrp="1"/>
          </p:cNvSpPr>
          <p:nvPr>
            <p:ph type="sldNum" sz="quarter" idx="5"/>
          </p:nvPr>
        </p:nvSpPr>
        <p:spPr/>
        <p:txBody>
          <a:bodyPr/>
          <a:lstStyle/>
          <a:p>
            <a:fld id="{444D07A3-0E0D-4A38-85B1-2E3E209298A4}" type="slidenum">
              <a:rPr lang="fr-FR" smtClean="0"/>
              <a:pPr/>
              <a:t>10</a:t>
            </a:fld>
            <a:endParaRPr lang="fr-FR"/>
          </a:p>
        </p:txBody>
      </p:sp>
    </p:spTree>
    <p:extLst>
      <p:ext uri="{BB962C8B-B14F-4D97-AF65-F5344CB8AC3E}">
        <p14:creationId xmlns:p14="http://schemas.microsoft.com/office/powerpoint/2010/main" val="142324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Should allow at least 72 hours for sanction and travel permit requests – longer if over a weekend.</a:t>
            </a:r>
          </a:p>
          <a:p>
            <a:endParaRPr lang="en-US"/>
          </a:p>
          <a:p>
            <a:r>
              <a:rPr lang="en-US"/>
              <a:t>Do not assume that because you submitted a sanction has been completed – do not play the game if you do not have the sanction certificate.</a:t>
            </a:r>
          </a:p>
        </p:txBody>
      </p:sp>
      <p:sp>
        <p:nvSpPr>
          <p:cNvPr id="4" name="Slide Number Placeholder 3"/>
          <p:cNvSpPr>
            <a:spLocks noGrp="1"/>
          </p:cNvSpPr>
          <p:nvPr>
            <p:ph type="sldNum" sz="quarter" idx="5"/>
          </p:nvPr>
        </p:nvSpPr>
        <p:spPr/>
        <p:txBody>
          <a:bodyPr/>
          <a:lstStyle/>
          <a:p>
            <a:fld id="{444D07A3-0E0D-4A38-85B1-2E3E209298A4}" type="slidenum">
              <a:rPr lang="fr-FR" smtClean="0"/>
              <a:pPr/>
              <a:t>11</a:t>
            </a:fld>
            <a:endParaRPr lang="fr-FR"/>
          </a:p>
        </p:txBody>
      </p:sp>
    </p:spTree>
    <p:extLst>
      <p:ext uri="{BB962C8B-B14F-4D97-AF65-F5344CB8AC3E}">
        <p14:creationId xmlns:p14="http://schemas.microsoft.com/office/powerpoint/2010/main" val="248000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5360" y="3029939"/>
            <a:ext cx="11054080" cy="2090702"/>
          </a:xfrm>
        </p:spPr>
        <p:txBody>
          <a:bodyPr/>
          <a:lstStyle/>
          <a:p>
            <a:r>
              <a:rPr lang="fr-FR"/>
              <a:t>Cliquez pour modifier le style du titre</a:t>
            </a:r>
          </a:p>
        </p:txBody>
      </p:sp>
      <p:sp>
        <p:nvSpPr>
          <p:cNvPr id="3" name="Sous-titr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91B1CEF-A932-4551-99DD-5098C6F260CB}" type="datetimeFigureOut">
              <a:rPr lang="fr-FR" smtClean="0"/>
              <a:pPr/>
              <a:t>20/10/2025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FF769-A997-43D2-897B-87BFEF3B2A5A}" type="slidenum">
              <a:rPr lang="fr-FR" smtClean="0"/>
              <a:pPr/>
              <a:t>‹#›</a:t>
            </a:fld>
            <a:endParaRPr lang="fr-F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91B1CEF-A932-4551-99DD-5098C6F260CB}" type="datetimeFigureOut">
              <a:rPr lang="fr-FR" smtClean="0"/>
              <a:pPr/>
              <a:t>20/10/2025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FF769-A997-43D2-897B-87BFEF3B2A5A}" type="slidenum">
              <a:rPr lang="fr-FR" smtClean="0"/>
              <a:pPr/>
              <a:t>‹#›</a:t>
            </a:fld>
            <a:endParaRPr lang="fr-F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3408943" y="555414"/>
            <a:ext cx="4161084" cy="11835271"/>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925689" y="555414"/>
            <a:ext cx="12266507" cy="1183527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91B1CEF-A932-4551-99DD-5098C6F260CB}" type="datetimeFigureOut">
              <a:rPr lang="fr-FR" smtClean="0"/>
              <a:pPr/>
              <a:t>20/10/2025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FF769-A997-43D2-897B-87BFEF3B2A5A}" type="slidenum">
              <a:rPr lang="fr-FR" smtClean="0"/>
              <a:pPr/>
              <a:t>‹#›</a:t>
            </a:fld>
            <a:endParaRPr lang="fr-F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91B1CEF-A932-4551-99DD-5098C6F260CB}" type="datetimeFigureOut">
              <a:rPr lang="fr-FR" smtClean="0"/>
              <a:pPr/>
              <a:t>20/10/2025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FF769-A997-43D2-897B-87BFEF3B2A5A}" type="slidenum">
              <a:rPr lang="fr-FR" smtClean="0"/>
              <a:pPr/>
              <a:t>‹#›</a:t>
            </a:fld>
            <a:endParaRPr lang="fr-F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290" y="6267592"/>
            <a:ext cx="11054080" cy="1937173"/>
          </a:xfrm>
        </p:spPr>
        <p:txBody>
          <a:bodyPr anchor="t"/>
          <a:lstStyle>
            <a:lvl1pPr algn="l">
              <a:defRPr sz="5700" b="1" cap="all"/>
            </a:lvl1pPr>
          </a:lstStyle>
          <a:p>
            <a:r>
              <a:rPr lang="fr-FR"/>
              <a:t>Cliquez pour modifier le style du titre</a:t>
            </a:r>
          </a:p>
        </p:txBody>
      </p:sp>
      <p:sp>
        <p:nvSpPr>
          <p:cNvPr id="3" name="Espace réservé du texte 2"/>
          <p:cNvSpPr>
            <a:spLocks noGrp="1"/>
          </p:cNvSpPr>
          <p:nvPr>
            <p:ph type="body" idx="1"/>
          </p:nvPr>
        </p:nvSpPr>
        <p:spPr>
          <a:xfrm>
            <a:off x="1027290" y="4133993"/>
            <a:ext cx="11054080" cy="2133599"/>
          </a:xfrm>
        </p:spPr>
        <p:txBody>
          <a:bodyPr anchor="b"/>
          <a:lstStyle>
            <a:lvl1pPr marL="0" indent="0">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91B1CEF-A932-4551-99DD-5098C6F260CB}" type="datetimeFigureOut">
              <a:rPr lang="fr-FR" smtClean="0"/>
              <a:pPr/>
              <a:t>20/10/2025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FF769-A997-43D2-897B-87BFEF3B2A5A}" type="slidenum">
              <a:rPr lang="fr-FR" smtClean="0"/>
              <a:pPr/>
              <a:t>‹#›</a:t>
            </a:fld>
            <a:endParaRPr lang="fr-F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925689" y="3237654"/>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9356232" y="3237654"/>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91B1CEF-A932-4551-99DD-5098C6F260CB}" type="datetimeFigureOut">
              <a:rPr lang="fr-FR" smtClean="0"/>
              <a:pPr/>
              <a:t>20/10/2025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DFF769-A997-43D2-897B-87BFEF3B2A5A}" type="slidenum">
              <a:rPr lang="fr-FR" smtClean="0"/>
              <a:pPr/>
              <a:t>‹#›</a:t>
            </a:fld>
            <a:endParaRPr lang="fr-F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50240" y="390596"/>
            <a:ext cx="11704320" cy="16256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fr-FR"/>
              <a:t>Cliquez pour modifier les styles du texte du masque</a:t>
            </a:r>
          </a:p>
        </p:txBody>
      </p:sp>
      <p:sp>
        <p:nvSpPr>
          <p:cNvPr id="4" name="Espace réservé du contenu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fr-FR"/>
              <a:t>Cliquez pour modifier les styles du texte du masque</a:t>
            </a:r>
          </a:p>
        </p:txBody>
      </p:sp>
      <p:sp>
        <p:nvSpPr>
          <p:cNvPr id="6" name="Espace réservé du contenu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91B1CEF-A932-4551-99DD-5098C6F260CB}" type="datetimeFigureOut">
              <a:rPr lang="fr-FR" smtClean="0"/>
              <a:pPr/>
              <a:t>20/10/2025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2DFF769-A997-43D2-897B-87BFEF3B2A5A}" type="slidenum">
              <a:rPr lang="fr-FR" smtClean="0"/>
              <a:pPr/>
              <a:t>‹#›</a:t>
            </a:fld>
            <a:endParaRPr lang="fr-F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391B1CEF-A932-4551-99DD-5098C6F260CB}" type="datetimeFigureOut">
              <a:rPr lang="fr-FR" smtClean="0"/>
              <a:pPr/>
              <a:t>20/10/2025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2DFF769-A997-43D2-897B-87BFEF3B2A5A}" type="slidenum">
              <a:rPr lang="fr-FR" smtClean="0"/>
              <a:pPr/>
              <a:t>‹#›</a:t>
            </a:fld>
            <a:endParaRPr lang="fr-F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91B1CEF-A932-4551-99DD-5098C6F260CB}" type="datetimeFigureOut">
              <a:rPr lang="fr-FR" smtClean="0"/>
              <a:pPr/>
              <a:t>20/10/2025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2DFF769-A997-43D2-897B-87BFEF3B2A5A}" type="slidenum">
              <a:rPr lang="fr-FR" smtClean="0"/>
              <a:pPr/>
              <a:t>‹#›</a:t>
            </a:fld>
            <a:endParaRPr lang="fr-F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241" y="388338"/>
            <a:ext cx="4278490" cy="1652693"/>
          </a:xfrm>
        </p:spPr>
        <p:txBody>
          <a:bodyPr anchor="b"/>
          <a:lstStyle>
            <a:lvl1pPr algn="l">
              <a:defRPr sz="2800" b="1"/>
            </a:lvl1pPr>
          </a:lstStyle>
          <a:p>
            <a:r>
              <a:rPr lang="fr-FR"/>
              <a:t>Cliquez pour modifier le style du titre</a:t>
            </a:r>
          </a:p>
        </p:txBody>
      </p:sp>
      <p:sp>
        <p:nvSpPr>
          <p:cNvPr id="3" name="Espace réservé du contenu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91B1CEF-A932-4551-99DD-5098C6F260CB}" type="datetimeFigureOut">
              <a:rPr lang="fr-FR" smtClean="0"/>
              <a:pPr/>
              <a:t>20/10/2025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DFF769-A997-43D2-897B-87BFEF3B2A5A}" type="slidenum">
              <a:rPr lang="fr-FR" smtClean="0"/>
              <a:pPr/>
              <a:t>‹#›</a:t>
            </a:fld>
            <a:endParaRPr lang="fr-F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9032" y="6827520"/>
            <a:ext cx="7802880" cy="806027"/>
          </a:xfrm>
        </p:spPr>
        <p:txBody>
          <a:bodyPr anchor="b"/>
          <a:lstStyle>
            <a:lvl1pPr algn="l">
              <a:defRPr sz="2800" b="1"/>
            </a:lvl1pPr>
          </a:lstStyle>
          <a:p>
            <a:r>
              <a:rPr lang="fr-FR"/>
              <a:t>Cliquez pour modifier le style du titre</a:t>
            </a:r>
          </a:p>
        </p:txBody>
      </p:sp>
      <p:sp>
        <p:nvSpPr>
          <p:cNvPr id="3" name="Espace réservé pour une image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endParaRPr lang="fr-FR"/>
          </a:p>
        </p:txBody>
      </p:sp>
      <p:sp>
        <p:nvSpPr>
          <p:cNvPr id="4" name="Espace réservé du texte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91B1CEF-A932-4551-99DD-5098C6F260CB}" type="datetimeFigureOut">
              <a:rPr lang="fr-FR" smtClean="0"/>
              <a:pPr/>
              <a:t>20/10/2025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DFF769-A997-43D2-897B-87BFEF3B2A5A}" type="slidenum">
              <a:rPr lang="fr-FR" smtClean="0"/>
              <a:pPr/>
              <a:t>‹#›</a:t>
            </a:fld>
            <a:endParaRPr lang="fr-F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50240" y="390596"/>
            <a:ext cx="11704320" cy="1625600"/>
          </a:xfrm>
          <a:prstGeom prst="rect">
            <a:avLst/>
          </a:prstGeom>
        </p:spPr>
        <p:txBody>
          <a:bodyPr vert="horz" lIns="130046" tIns="65023" rIns="130046" bIns="65023" rtlCol="0" anchor="ctr">
            <a:normAutofit/>
          </a:bodyPr>
          <a:lstStyle/>
          <a:p>
            <a:r>
              <a:rPr lang="fr-FR"/>
              <a:t>Cliquez pour modifier le style du titre</a:t>
            </a:r>
          </a:p>
        </p:txBody>
      </p:sp>
      <p:sp>
        <p:nvSpPr>
          <p:cNvPr id="3" name="Espace réservé du texte 2"/>
          <p:cNvSpPr>
            <a:spLocks noGrp="1"/>
          </p:cNvSpPr>
          <p:nvPr>
            <p:ph type="body" idx="1"/>
          </p:nvPr>
        </p:nvSpPr>
        <p:spPr>
          <a:xfrm>
            <a:off x="650240" y="2275841"/>
            <a:ext cx="11704320" cy="6436925"/>
          </a:xfrm>
          <a:prstGeom prst="rect">
            <a:avLst/>
          </a:prstGeom>
        </p:spPr>
        <p:txBody>
          <a:bodyPr vert="horz" lIns="130046" tIns="65023" rIns="130046" bIns="65023"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50240" y="9040143"/>
            <a:ext cx="3034453" cy="519289"/>
          </a:xfrm>
          <a:prstGeom prst="rect">
            <a:avLst/>
          </a:prstGeom>
        </p:spPr>
        <p:txBody>
          <a:bodyPr vert="horz" lIns="130046" tIns="65023" rIns="130046" bIns="65023" rtlCol="0" anchor="ctr"/>
          <a:lstStyle>
            <a:lvl1pPr algn="l">
              <a:defRPr sz="1700">
                <a:solidFill>
                  <a:schemeClr val="tx1">
                    <a:tint val="75000"/>
                  </a:schemeClr>
                </a:solidFill>
              </a:defRPr>
            </a:lvl1pPr>
          </a:lstStyle>
          <a:p>
            <a:fld id="{391B1CEF-A932-4551-99DD-5098C6F260CB}" type="datetimeFigureOut">
              <a:rPr lang="fr-FR" smtClean="0"/>
              <a:pPr/>
              <a:t>20/10/2025</a:t>
            </a:fld>
            <a:endParaRPr lang="fr-FR"/>
          </a:p>
        </p:txBody>
      </p:sp>
      <p:sp>
        <p:nvSpPr>
          <p:cNvPr id="5" name="Espace réservé du pied de page 4"/>
          <p:cNvSpPr>
            <a:spLocks noGrp="1"/>
          </p:cNvSpPr>
          <p:nvPr>
            <p:ph type="ftr" sz="quarter" idx="3"/>
          </p:nvPr>
        </p:nvSpPr>
        <p:spPr>
          <a:xfrm>
            <a:off x="4443307" y="9040143"/>
            <a:ext cx="4118187" cy="519289"/>
          </a:xfrm>
          <a:prstGeom prst="rect">
            <a:avLst/>
          </a:prstGeom>
        </p:spPr>
        <p:txBody>
          <a:bodyPr vert="horz" lIns="130046" tIns="65023" rIns="130046" bIns="65023" rtlCol="0" anchor="ctr"/>
          <a:lstStyle>
            <a:lvl1pPr algn="ctr">
              <a:defRPr sz="17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320107" y="9040143"/>
            <a:ext cx="3034453" cy="519289"/>
          </a:xfrm>
          <a:prstGeom prst="rect">
            <a:avLst/>
          </a:prstGeom>
        </p:spPr>
        <p:txBody>
          <a:bodyPr vert="horz" lIns="130046" tIns="65023" rIns="130046" bIns="65023" rtlCol="0" anchor="ctr"/>
          <a:lstStyle>
            <a:lvl1pPr algn="r">
              <a:defRPr sz="1700">
                <a:solidFill>
                  <a:schemeClr val="tx1">
                    <a:tint val="75000"/>
                  </a:schemeClr>
                </a:solidFill>
              </a:defRPr>
            </a:lvl1pPr>
          </a:lstStyle>
          <a:p>
            <a:fld id="{12DFF769-A997-43D2-897B-87BFEF3B2A5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1300460" rtl="0" eaLnBrk="1" latinLnBrk="0" hangingPunct="1">
        <a:spcBef>
          <a:spcPct val="0"/>
        </a:spcBef>
        <a:buNone/>
        <a:defRPr sz="6300"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fr-FR"/>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forms.office.com/Pages/ResponsePage.aspx?id=W3PT_c3NHE2tlCnk0iQane8MkGkboiJEnpIoHEik9adUOEI1UElWU0hRVU9QMlJFVEZZTlU3Qks2Mi4u"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hockeyregina.ca/hockeyreginainc2025/Timekeeper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psmha.ca/officials-rate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mailto:ric@psmha.c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smha.ca/iceforsal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www.psmha.ca/iceschedul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U??@psmha.ca"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keysask.ca/coaches/certification-requirement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psmha.ca/manager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psmah.ca/manager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psmha.ca/manager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1840" y="5978915"/>
            <a:ext cx="184731" cy="430887"/>
          </a:xfrm>
          <a:prstGeom prst="rect">
            <a:avLst/>
          </a:prstGeom>
          <a:noFill/>
        </p:spPr>
        <p:txBody>
          <a:bodyPr wrap="none" lIns="91440" tIns="45720" rIns="91440" bIns="45720" rtlCol="0" anchor="t">
            <a:spAutoFit/>
          </a:bodyPr>
          <a:lstStyle/>
          <a:p>
            <a:endParaRPr lang="en-US" sz="2200"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2" name="ZoneTexte 2">
            <a:extLst>
              <a:ext uri="{FF2B5EF4-FFF2-40B4-BE49-F238E27FC236}">
                <a16:creationId xmlns:a16="http://schemas.microsoft.com/office/drawing/2014/main" id="{34291DED-D475-8DDE-FE1D-F476DAF8A7B1}"/>
              </a:ext>
            </a:extLst>
          </p:cNvPr>
          <p:cNvSpPr txBox="1"/>
          <p:nvPr/>
        </p:nvSpPr>
        <p:spPr>
          <a:xfrm>
            <a:off x="1641283" y="1971459"/>
            <a:ext cx="9371471" cy="2031325"/>
          </a:xfrm>
          <a:prstGeom prst="rect">
            <a:avLst/>
          </a:prstGeom>
          <a:noFill/>
        </p:spPr>
        <p:txBody>
          <a:bodyPr wrap="square" lIns="91440" tIns="45720" rIns="91440" bIns="45720" rtlCol="0" anchor="t">
            <a:spAutoFit/>
          </a:bodyPr>
          <a:lstStyle>
            <a:defPPr>
              <a:defRPr lang="fr-FR"/>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a:lstStyle>
          <a:p>
            <a:pPr algn="ctr"/>
            <a:r>
              <a:rPr lang="fr-FR" sz="7200">
                <a:latin typeface="Calibri"/>
                <a:ea typeface="Droid Serif"/>
                <a:cs typeface="Droid Serif"/>
              </a:rPr>
              <a:t>Prairie Storm</a:t>
            </a:r>
          </a:p>
          <a:p>
            <a:pPr algn="ctr"/>
            <a:r>
              <a:rPr lang="fr-FR" sz="5400">
                <a:latin typeface="Calibri"/>
                <a:ea typeface="Droid Serif"/>
                <a:cs typeface="Droid Serif"/>
              </a:rPr>
              <a:t>Coaches/Managers Meeting</a:t>
            </a:r>
          </a:p>
        </p:txBody>
      </p:sp>
      <p:pic>
        <p:nvPicPr>
          <p:cNvPr id="7" name="Picture 6">
            <a:extLst>
              <a:ext uri="{FF2B5EF4-FFF2-40B4-BE49-F238E27FC236}">
                <a16:creationId xmlns:a16="http://schemas.microsoft.com/office/drawing/2014/main" id="{A69FCBC2-8F46-047B-6A9E-149D631AB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457" y="4312240"/>
            <a:ext cx="2840834" cy="3330997"/>
          </a:xfrm>
          <a:prstGeom prst="rect">
            <a:avLst/>
          </a:prstGeom>
        </p:spPr>
      </p:pic>
    </p:spTree>
  </p:cSld>
  <p:clrMapOvr>
    <a:masterClrMapping/>
  </p:clrMapOvr>
  <p:transition spd="med"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4942" y="376206"/>
            <a:ext cx="11640105" cy="769441"/>
          </a:xfrm>
          <a:prstGeom prst="rect">
            <a:avLst/>
          </a:prstGeom>
          <a:noFill/>
        </p:spPr>
        <p:txBody>
          <a:bodyPr wrap="square" rtlCol="0" anchor="t">
            <a:spAutoFit/>
          </a:bodyPr>
          <a:lstStyle/>
          <a:p>
            <a:r>
              <a:rPr lang="en-US" sz="4400" b="1" i="1">
                <a:solidFill>
                  <a:srgbClr val="4E4E4E"/>
                </a:solidFill>
                <a:latin typeface="Calibri"/>
                <a:ea typeface="Droid Serif"/>
                <a:cs typeface="Droid Serif"/>
              </a:rPr>
              <a:t>Division Reporting Requirements and Leagues</a:t>
            </a:r>
            <a:endParaRPr lang="fr-FR" sz="44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3" name="Rectangle 2">
            <a:extLst>
              <a:ext uri="{FF2B5EF4-FFF2-40B4-BE49-F238E27FC236}">
                <a16:creationId xmlns:a16="http://schemas.microsoft.com/office/drawing/2014/main" id="{33ED1263-27B4-4B21-8698-84C670863CA2}"/>
              </a:ext>
            </a:extLst>
          </p:cNvPr>
          <p:cNvSpPr/>
          <p:nvPr/>
        </p:nvSpPr>
        <p:spPr>
          <a:xfrm>
            <a:off x="453728" y="1783645"/>
            <a:ext cx="12169351" cy="5478423"/>
          </a:xfrm>
          <a:prstGeom prst="rect">
            <a:avLst/>
          </a:prstGeom>
        </p:spPr>
        <p:txBody>
          <a:bodyPr wrap="square" lIns="91440" tIns="45720" rIns="91440" bIns="45720" anchor="t">
            <a:spAutoFit/>
          </a:bodyPr>
          <a:lstStyle/>
          <a:p>
            <a:pPr marL="457200" indent="-457200">
              <a:buClr>
                <a:srgbClr val="FF0000"/>
              </a:buClr>
              <a:buFont typeface="Wingdings" panose="05000000000000000000" pitchFamily="2" charset="2"/>
              <a:buChar char="Ø"/>
            </a:pPr>
            <a:r>
              <a:rPr lang="en-US" sz="1800" dirty="0">
                <a:latin typeface="Calibri"/>
                <a:cs typeface="Calibri"/>
              </a:rPr>
              <a:t>U9 teams will play half ice all season.   Stats will NOT be recorded.  NO games of any kind can be played until November 15 and after that, no game can be played without a sanction which PSMHA MUST obtain for you</a:t>
            </a:r>
          </a:p>
          <a:p>
            <a:pPr>
              <a:buClr>
                <a:srgbClr val="FF0000"/>
              </a:buClr>
            </a:pPr>
            <a:endParaRPr lang="en-US" dirty="0"/>
          </a:p>
          <a:p>
            <a:pPr marL="457200" indent="-457200">
              <a:buClr>
                <a:srgbClr val="FF0000"/>
              </a:buClr>
              <a:buFont typeface="Wingdings" panose="05000000000000000000" pitchFamily="2" charset="2"/>
              <a:buChar char="Ø"/>
            </a:pPr>
            <a:r>
              <a:rPr lang="en-US" sz="1800" dirty="0">
                <a:latin typeface="Calibri"/>
                <a:cs typeface="Times New Roman"/>
              </a:rPr>
              <a:t>U9 PSMHA teams can play each other without obtaining a sanction, and will have a variety of other opponents this season</a:t>
            </a:r>
          </a:p>
          <a:p>
            <a:pPr marL="1106805" lvl="1" indent="-457200">
              <a:buClr>
                <a:srgbClr val="FF0000"/>
              </a:buClr>
              <a:buFont typeface="Wingdings" panose="05000000000000000000" pitchFamily="2" charset="2"/>
              <a:buChar char="Ø"/>
            </a:pPr>
            <a:endParaRPr lang="en-US" sz="1800" dirty="0">
              <a:latin typeface="Calibri"/>
              <a:cs typeface="Calibri"/>
            </a:endParaRPr>
          </a:p>
          <a:p>
            <a:pPr marL="457200" indent="-457200">
              <a:buClr>
                <a:srgbClr val="FF0000"/>
              </a:buClr>
              <a:buFont typeface="Wingdings" panose="05000000000000000000" pitchFamily="2" charset="2"/>
              <a:buChar char="Ø"/>
            </a:pPr>
            <a:r>
              <a:rPr lang="en-US" sz="1800" dirty="0">
                <a:latin typeface="Calibri"/>
                <a:cs typeface="Calibri"/>
              </a:rPr>
              <a:t>U11, U13, U15, and U18 A/B/C</a:t>
            </a:r>
          </a:p>
          <a:p>
            <a:pPr marL="457200" indent="-457200">
              <a:buClr>
                <a:srgbClr val="FF0000"/>
              </a:buClr>
              <a:buFont typeface="Wingdings" panose="05000000000000000000" pitchFamily="2" charset="2"/>
              <a:buChar char="Ø"/>
            </a:pPr>
            <a:r>
              <a:rPr lang="en-US" sz="1800" dirty="0">
                <a:latin typeface="Calibri"/>
                <a:cs typeface="Calibri"/>
              </a:rPr>
              <a:t>HRI IS USING TEAM LINKT THIS YEAR – Download the app and use that for all HRI Communication</a:t>
            </a:r>
          </a:p>
          <a:p>
            <a:pPr>
              <a:buClr>
                <a:srgbClr val="FF0000"/>
              </a:buClr>
            </a:pPr>
            <a:endParaRPr lang="en-US" sz="1800" dirty="0">
              <a:latin typeface="Calibri"/>
              <a:cs typeface="Calibri"/>
            </a:endParaRPr>
          </a:p>
          <a:p>
            <a:pPr marL="1106805" lvl="1" indent="-457200">
              <a:buClr>
                <a:srgbClr val="FF0000"/>
              </a:buClr>
              <a:buFont typeface="Wingdings" panose="05000000000000000000" pitchFamily="2" charset="2"/>
              <a:buChar char="Ø"/>
            </a:pPr>
            <a:r>
              <a:rPr lang="en-US" sz="1800" dirty="0">
                <a:latin typeface="Calibri"/>
                <a:cs typeface="Calibri"/>
              </a:rPr>
              <a:t>Our U11 and U13 A/B/C, U15 A/B and U18 A/B teams play within Hockey Regina’s League</a:t>
            </a:r>
          </a:p>
          <a:p>
            <a:pPr marL="1106805" lvl="1" indent="-457200">
              <a:buClr>
                <a:srgbClr val="FF0000"/>
              </a:buClr>
              <a:buFont typeface="Wingdings" panose="05000000000000000000" pitchFamily="2" charset="2"/>
              <a:buChar char="Ø"/>
            </a:pPr>
            <a:r>
              <a:rPr lang="en-US" sz="1800" dirty="0">
                <a:latin typeface="Calibri"/>
                <a:cs typeface="Calibri"/>
              </a:rPr>
              <a:t>Please follow Hockey Regina game change procedures which can be found </a:t>
            </a:r>
            <a:r>
              <a:rPr lang="en-US" sz="1800" u="sng" dirty="0">
                <a:latin typeface="Calibri"/>
                <a:cs typeface="Calibri"/>
                <a:hlinkClick r:id="rId3">
                  <a:extLst>
                    <a:ext uri="{A12FA001-AC4F-418D-AE19-62706E023703}">
                      <ahyp:hlinkClr xmlns:ahyp="http://schemas.microsoft.com/office/drawing/2018/hyperlinkcolor" val="tx"/>
                    </a:ext>
                  </a:extLst>
                </a:hlinkClick>
              </a:rPr>
              <a:t>ON THE HRI WEBSITE</a:t>
            </a:r>
            <a:endParaRPr lang="en-US" sz="1800" u="sng" dirty="0">
              <a:latin typeface="Calibri"/>
              <a:cs typeface="Calibri"/>
            </a:endParaRPr>
          </a:p>
          <a:p>
            <a:pPr marL="1106805" lvl="1" indent="-457200">
              <a:buClr>
                <a:srgbClr val="FF0000"/>
              </a:buClr>
              <a:buFont typeface="Wingdings" panose="05000000000000000000" pitchFamily="2" charset="2"/>
              <a:buChar char="Ø"/>
            </a:pPr>
            <a:r>
              <a:rPr lang="en-US" sz="1800" dirty="0">
                <a:latin typeface="Calibri"/>
                <a:cs typeface="Calibri"/>
              </a:rPr>
              <a:t>Within 4 hours of game completion, the HOME team is to email the game sheet to the following:</a:t>
            </a:r>
          </a:p>
          <a:p>
            <a:pPr marL="1757035" lvl="2" indent="-457200">
              <a:buClr>
                <a:srgbClr val="FF0000"/>
              </a:buClr>
              <a:buFont typeface="Wingdings" panose="05000000000000000000" pitchFamily="2" charset="2"/>
              <a:buChar char="Ø"/>
            </a:pPr>
            <a:r>
              <a:rPr lang="en-US" sz="1800" b="1" dirty="0">
                <a:latin typeface="Calibri"/>
                <a:cs typeface="Calibri"/>
              </a:rPr>
              <a:t>U11 ONLY will be doing digital game sheets</a:t>
            </a:r>
          </a:p>
          <a:p>
            <a:pPr marL="1757045" lvl="2" indent="-457200">
              <a:buClr>
                <a:srgbClr val="FF0000"/>
              </a:buClr>
              <a:buFont typeface="Wingdings" panose="05000000000000000000" pitchFamily="2" charset="2"/>
              <a:buChar char="Ø"/>
            </a:pPr>
            <a:r>
              <a:rPr lang="en-US" sz="1800" dirty="0">
                <a:latin typeface="Calibri"/>
                <a:cs typeface="Calibri"/>
              </a:rPr>
              <a:t>ALL OTHER HRIGAME SHEETS – </a:t>
            </a:r>
            <a:r>
              <a:rPr lang="en-US" sz="1800" dirty="0">
                <a:solidFill>
                  <a:srgbClr val="FF0000"/>
                </a:solidFill>
                <a:latin typeface="Calibri"/>
                <a:cs typeface="Calibri"/>
              </a:rPr>
              <a:t>stats@hockeyregina.ca</a:t>
            </a:r>
          </a:p>
          <a:p>
            <a:pPr marL="1757045" lvl="2" indent="-457200">
              <a:buClr>
                <a:srgbClr val="FF0000"/>
              </a:buClr>
              <a:buFont typeface="Wingdings" panose="05000000000000000000" pitchFamily="2" charset="2"/>
              <a:buChar char="Ø"/>
            </a:pPr>
            <a:endParaRPr lang="en-US" sz="1800" dirty="0">
              <a:solidFill>
                <a:srgbClr val="E2D700"/>
              </a:solidFill>
              <a:latin typeface="Calibri"/>
              <a:cs typeface="Calibri"/>
              <a:hlinkClick r:id="rId4">
                <a:extLst>
                  <a:ext uri="{A12FA001-AC4F-418D-AE19-62706E023703}">
                    <ahyp:hlinkClr xmlns:ahyp="http://schemas.microsoft.com/office/drawing/2018/hyperlinkcolor" val="tx"/>
                  </a:ext>
                </a:extLst>
              </a:hlinkClick>
            </a:endParaRPr>
          </a:p>
          <a:p>
            <a:pPr marL="457200" indent="-457200">
              <a:buClr>
                <a:srgbClr val="FF0000"/>
              </a:buClr>
              <a:buFont typeface="Wingdings" panose="05000000000000000000" pitchFamily="2" charset="2"/>
              <a:buChar char="Ø"/>
            </a:pPr>
            <a:r>
              <a:rPr lang="en-US" sz="1800" dirty="0">
                <a:latin typeface="Calibri"/>
                <a:cs typeface="Calibri"/>
                <a:hlinkClick r:id="rId4">
                  <a:extLst>
                    <a:ext uri="{A12FA001-AC4F-418D-AE19-62706E023703}">
                      <ahyp:hlinkClr xmlns:ahyp="http://schemas.microsoft.com/office/drawing/2018/hyperlinkcolor" val="tx"/>
                    </a:ext>
                  </a:extLst>
                </a:hlinkClick>
              </a:rPr>
              <a:t>HRI Timekeepers Web Page</a:t>
            </a:r>
            <a:endParaRPr lang="en-US" sz="1800" dirty="0">
              <a:latin typeface="Calibri"/>
              <a:cs typeface="Calibri"/>
            </a:endParaRPr>
          </a:p>
          <a:p>
            <a:pPr marL="457200" indent="-457200">
              <a:buClr>
                <a:srgbClr val="FF0000"/>
              </a:buClr>
              <a:buFont typeface="Wingdings" panose="05000000000000000000" pitchFamily="2" charset="2"/>
              <a:buChar char="Ø"/>
            </a:pPr>
            <a:endParaRPr lang="en-US" sz="1800" dirty="0">
              <a:latin typeface="Calibri"/>
              <a:cs typeface="Calibri"/>
            </a:endParaRPr>
          </a:p>
          <a:p>
            <a:pPr marL="457200" indent="-457200">
              <a:buClr>
                <a:srgbClr val="FF0000"/>
              </a:buClr>
              <a:buFont typeface="Wingdings" panose="05000000000000000000" pitchFamily="2" charset="2"/>
              <a:buChar char="Ø"/>
            </a:pPr>
            <a:r>
              <a:rPr lang="en-US" sz="1800" dirty="0">
                <a:latin typeface="Calibri"/>
                <a:cs typeface="Calibri"/>
              </a:rPr>
              <a:t>AA – report as per requirements of the Sask AA Hockey League </a:t>
            </a:r>
          </a:p>
          <a:p>
            <a:pPr>
              <a:buClr>
                <a:srgbClr val="FF0000"/>
              </a:buClr>
            </a:pPr>
            <a:endParaRPr lang="en-US" sz="1800" dirty="0">
              <a:solidFill>
                <a:srgbClr val="FF0000"/>
              </a:solidFill>
              <a:latin typeface="Calibri"/>
              <a:cs typeface="Calibri"/>
            </a:endParaRPr>
          </a:p>
          <a:p>
            <a:pPr algn="ctr">
              <a:buClr>
                <a:srgbClr val="FF0000"/>
              </a:buClr>
            </a:pPr>
            <a:r>
              <a:rPr lang="en-US" sz="1800" dirty="0">
                <a:solidFill>
                  <a:srgbClr val="FF0000"/>
                </a:solidFill>
                <a:latin typeface="Calibri"/>
                <a:cs typeface="Calibri"/>
              </a:rPr>
              <a:t>KNOW YOUR REPORTING REQUIREMENTS!!</a:t>
            </a:r>
          </a:p>
        </p:txBody>
      </p:sp>
    </p:spTree>
    <p:extLst>
      <p:ext uri="{BB962C8B-B14F-4D97-AF65-F5344CB8AC3E}">
        <p14:creationId xmlns:p14="http://schemas.microsoft.com/office/powerpoint/2010/main" val="921402285"/>
      </p:ext>
    </p:extLst>
  </p:cSld>
  <p:clrMapOvr>
    <a:masterClrMapping/>
  </p:clrMapOvr>
  <p:transition spd="med"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1755" y="400719"/>
            <a:ext cx="10192855" cy="769441"/>
          </a:xfrm>
          <a:prstGeom prst="rect">
            <a:avLst/>
          </a:prstGeom>
          <a:noFill/>
        </p:spPr>
        <p:txBody>
          <a:bodyPr wrap="none" rtlCol="0" anchor="t">
            <a:spAutoFit/>
          </a:bodyPr>
          <a:lstStyle/>
          <a:p>
            <a:r>
              <a:rPr lang="en-US" sz="4400" b="1" i="1">
                <a:solidFill>
                  <a:srgbClr val="4E4E4E"/>
                </a:solidFill>
                <a:latin typeface="Calibri"/>
                <a:ea typeface="Droid Serif"/>
                <a:cs typeface="Droid Serif"/>
              </a:rPr>
              <a:t>Travel, Tournaments and Exhibition Games</a:t>
            </a:r>
            <a:endParaRPr lang="fr-FR" sz="44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3" name="Rectangle 2">
            <a:extLst>
              <a:ext uri="{FF2B5EF4-FFF2-40B4-BE49-F238E27FC236}">
                <a16:creationId xmlns:a16="http://schemas.microsoft.com/office/drawing/2014/main" id="{E33B62D8-8DB8-4EC7-9A1D-8BE1A9BE4207}"/>
              </a:ext>
            </a:extLst>
          </p:cNvPr>
          <p:cNvSpPr/>
          <p:nvPr/>
        </p:nvSpPr>
        <p:spPr>
          <a:xfrm>
            <a:off x="525736" y="1809174"/>
            <a:ext cx="11693685" cy="4708981"/>
          </a:xfrm>
          <a:prstGeom prst="rect">
            <a:avLst/>
          </a:prstGeom>
        </p:spPr>
        <p:txBody>
          <a:bodyPr wrap="square" lIns="91440" tIns="45720" rIns="91440" bIns="45720" anchor="t">
            <a:spAutoFit/>
          </a:bodyPr>
          <a:lstStyle/>
          <a:p>
            <a:pPr>
              <a:buClr>
                <a:srgbClr val="FF0000"/>
              </a:buClr>
            </a:pPr>
            <a:r>
              <a:rPr lang="en-US" sz="2000" b="1">
                <a:latin typeface="Calibri"/>
                <a:cs typeface="Calibri"/>
              </a:rPr>
              <a:t>TRAVEL</a:t>
            </a:r>
            <a:endParaRPr lang="en-US" b="1"/>
          </a:p>
          <a:p>
            <a:pPr marL="1106805" lvl="1" indent="-457200">
              <a:buClr>
                <a:srgbClr val="FF0000"/>
              </a:buClr>
              <a:buFont typeface="Wingdings" panose="05000000000000000000" pitchFamily="2" charset="2"/>
              <a:buChar char="Ø"/>
            </a:pPr>
            <a:r>
              <a:rPr lang="en-US" sz="2000">
                <a:latin typeface="Calibri"/>
                <a:cs typeface="Calibri"/>
              </a:rPr>
              <a:t>Can occur outside of the province however this requires a travel permit.  </a:t>
            </a:r>
          </a:p>
          <a:p>
            <a:pPr>
              <a:buClr>
                <a:srgbClr val="FF0000"/>
              </a:buClr>
            </a:pPr>
            <a:endParaRPr lang="en-US" sz="2000" b="1">
              <a:latin typeface="Calibri"/>
              <a:cs typeface="Calibri"/>
            </a:endParaRPr>
          </a:p>
          <a:p>
            <a:r>
              <a:rPr lang="en-US" sz="2000" b="1">
                <a:latin typeface="Calibri"/>
                <a:cs typeface="Calibri"/>
              </a:rPr>
              <a:t>TOURNAMENTS</a:t>
            </a:r>
            <a:endParaRPr lang="en-US"/>
          </a:p>
          <a:p>
            <a:pPr marL="1106805" lvl="1" indent="-457200">
              <a:buClr>
                <a:srgbClr val="FF0000"/>
              </a:buClr>
              <a:buFont typeface="Wingdings" panose="05000000000000000000" pitchFamily="2" charset="2"/>
              <a:buChar char="Ø"/>
            </a:pPr>
            <a:r>
              <a:rPr lang="en-US" sz="2000">
                <a:latin typeface="Calibri"/>
                <a:cs typeface="Calibri"/>
              </a:rPr>
              <a:t>PSMHA sets a maximum of four overnight tournaments per season </a:t>
            </a:r>
          </a:p>
          <a:p>
            <a:pPr marL="1106805" lvl="1" indent="-457200">
              <a:buClr>
                <a:srgbClr val="FF0000"/>
              </a:buClr>
              <a:buFont typeface="Wingdings" panose="05000000000000000000" pitchFamily="2" charset="2"/>
              <a:buChar char="Ø"/>
            </a:pPr>
            <a:r>
              <a:rPr lang="en-US" sz="2000">
                <a:latin typeface="Calibri"/>
                <a:cs typeface="Calibri"/>
              </a:rPr>
              <a:t>Tournaments must be approved by the majority of your team </a:t>
            </a:r>
            <a:endParaRPr lang="en-US"/>
          </a:p>
          <a:p>
            <a:pPr marL="1106805" lvl="1" indent="-457200">
              <a:buClr>
                <a:srgbClr val="FF0000"/>
              </a:buClr>
              <a:buFont typeface="Wingdings" panose="05000000000000000000" pitchFamily="2" charset="2"/>
              <a:buChar char="Ø"/>
            </a:pPr>
            <a:r>
              <a:rPr lang="en-US" sz="2000">
                <a:latin typeface="Calibri"/>
                <a:cs typeface="Calibri"/>
              </a:rPr>
              <a:t>Tournament sanctions are required to host tournaments</a:t>
            </a:r>
          </a:p>
          <a:p>
            <a:pPr marL="1757045" lvl="2" indent="-457200">
              <a:buClr>
                <a:srgbClr val="FF0000"/>
              </a:buClr>
              <a:buFont typeface="Wingdings" panose="05000000000000000000" pitchFamily="2" charset="2"/>
              <a:buChar char="Ø"/>
            </a:pPr>
            <a:endParaRPr lang="en-US" sz="2000">
              <a:latin typeface="Calibri"/>
              <a:cs typeface="Calibri"/>
            </a:endParaRPr>
          </a:p>
          <a:p>
            <a:pPr>
              <a:buClr>
                <a:srgbClr val="FF0000"/>
              </a:buClr>
            </a:pPr>
            <a:r>
              <a:rPr lang="en-US" sz="2000" b="1">
                <a:latin typeface="Calibri"/>
                <a:cs typeface="Calibri"/>
              </a:rPr>
              <a:t>EXHIBITION GAMES</a:t>
            </a:r>
          </a:p>
          <a:p>
            <a:pPr marL="1106805" lvl="1" indent="-457200">
              <a:buClr>
                <a:srgbClr val="FF0000"/>
              </a:buClr>
              <a:buFont typeface="Wingdings" panose="05000000000000000000" pitchFamily="2" charset="2"/>
              <a:buChar char="Ø"/>
            </a:pPr>
            <a:r>
              <a:rPr lang="en-US" sz="2000">
                <a:latin typeface="Calibri"/>
                <a:cs typeface="Calibri"/>
              </a:rPr>
              <a:t>Officials need to be scheduled through our officials scheduler at </a:t>
            </a:r>
            <a:r>
              <a:rPr lang="en-US" sz="2000">
                <a:solidFill>
                  <a:srgbClr val="FF0000"/>
                </a:solidFill>
                <a:latin typeface="Calibri"/>
                <a:cs typeface="Calibri"/>
              </a:rPr>
              <a:t>assignor@psmha.ca</a:t>
            </a:r>
          </a:p>
          <a:p>
            <a:pPr marL="1106805" lvl="1" indent="-457200">
              <a:buClr>
                <a:srgbClr val="FF0000"/>
              </a:buClr>
              <a:buFont typeface="Wingdings" panose="05000000000000000000" pitchFamily="2" charset="2"/>
              <a:buChar char="Ø"/>
            </a:pPr>
            <a:r>
              <a:rPr lang="en-US" sz="2000">
                <a:latin typeface="Calibri"/>
                <a:cs typeface="Calibri"/>
              </a:rPr>
              <a:t>All exhibition games MUST be sanctioned through Hockey Saskatchewan and game sheets reported</a:t>
            </a:r>
          </a:p>
          <a:p>
            <a:pPr marL="1106805" lvl="1" indent="-457200">
              <a:buClr>
                <a:srgbClr val="FF0000"/>
              </a:buClr>
              <a:buFont typeface="Wingdings" panose="05000000000000000000" pitchFamily="2" charset="2"/>
              <a:buChar char="Ø"/>
            </a:pPr>
            <a:endParaRPr lang="en-US" sz="2000">
              <a:latin typeface="Calibri"/>
              <a:cs typeface="Calibri"/>
            </a:endParaRPr>
          </a:p>
          <a:p>
            <a:pPr marL="1106805" lvl="1" indent="-457200">
              <a:buClr>
                <a:srgbClr val="FF0000"/>
              </a:buClr>
              <a:buFont typeface="Wingdings" panose="05000000000000000000" pitchFamily="2" charset="2"/>
              <a:buChar char="Ø"/>
            </a:pPr>
            <a:endParaRPr lang="en-US" sz="2000">
              <a:latin typeface="Calibri"/>
              <a:cs typeface="Calibri"/>
            </a:endParaRPr>
          </a:p>
          <a:p>
            <a:pPr algn="ctr">
              <a:buClr>
                <a:srgbClr val="FF0000"/>
              </a:buClr>
            </a:pPr>
            <a:r>
              <a:rPr lang="en-US" sz="2000" b="1">
                <a:latin typeface="Calibri"/>
                <a:cs typeface="Calibri"/>
              </a:rPr>
              <a:t>Travel, Tournament and Exhibition Sanction requests can be made through the link provide on the Managers Resource Page</a:t>
            </a:r>
          </a:p>
        </p:txBody>
      </p:sp>
    </p:spTree>
    <p:extLst>
      <p:ext uri="{BB962C8B-B14F-4D97-AF65-F5344CB8AC3E}">
        <p14:creationId xmlns:p14="http://schemas.microsoft.com/office/powerpoint/2010/main" val="1368292480"/>
      </p:ext>
    </p:extLst>
  </p:cSld>
  <p:clrMapOvr>
    <a:masterClrMapping/>
  </p:clrMapOvr>
  <p:transition spd="med"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9593" y="406234"/>
            <a:ext cx="4096058" cy="769441"/>
          </a:xfrm>
          <a:prstGeom prst="rect">
            <a:avLst/>
          </a:prstGeom>
          <a:noFill/>
        </p:spPr>
        <p:txBody>
          <a:bodyPr wrap="none" rtlCol="0" anchor="t">
            <a:spAutoFit/>
          </a:bodyPr>
          <a:lstStyle/>
          <a:p>
            <a:r>
              <a:rPr lang="en-US" sz="4400" b="1" i="1">
                <a:solidFill>
                  <a:srgbClr val="4E4E4E"/>
                </a:solidFill>
                <a:latin typeface="Calibri"/>
                <a:ea typeface="Droid Serif"/>
                <a:cs typeface="Droid Serif"/>
              </a:rPr>
              <a:t>Team Equipment</a:t>
            </a:r>
            <a:endParaRPr lang="fr-FR" sz="44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pic>
        <p:nvPicPr>
          <p:cNvPr id="10" name="Picture 9">
            <a:extLst>
              <a:ext uri="{FF2B5EF4-FFF2-40B4-BE49-F238E27FC236}">
                <a16:creationId xmlns:a16="http://schemas.microsoft.com/office/drawing/2014/main" id="{2BD72035-34A4-4297-A1F4-47475228A7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746" y="2788568"/>
            <a:ext cx="1665190" cy="1826539"/>
          </a:xfrm>
          <a:prstGeom prst="rect">
            <a:avLst/>
          </a:prstGeom>
        </p:spPr>
      </p:pic>
      <p:sp>
        <p:nvSpPr>
          <p:cNvPr id="11" name="Rectangle 10">
            <a:extLst>
              <a:ext uri="{FF2B5EF4-FFF2-40B4-BE49-F238E27FC236}">
                <a16:creationId xmlns:a16="http://schemas.microsoft.com/office/drawing/2014/main" id="{B30F658A-D1B2-404D-B290-DC32763DB7F7}"/>
              </a:ext>
            </a:extLst>
          </p:cNvPr>
          <p:cNvSpPr/>
          <p:nvPr/>
        </p:nvSpPr>
        <p:spPr>
          <a:xfrm>
            <a:off x="803079" y="1916846"/>
            <a:ext cx="11665296" cy="5909310"/>
          </a:xfrm>
          <a:prstGeom prst="rect">
            <a:avLst/>
          </a:prstGeom>
        </p:spPr>
        <p:txBody>
          <a:bodyPr wrap="square" lIns="91440" tIns="45720" rIns="91440" bIns="45720" anchor="t">
            <a:spAutoFit/>
          </a:bodyPr>
          <a:lstStyle/>
          <a:p>
            <a:pPr marL="457200" indent="-457200">
              <a:buClr>
                <a:srgbClr val="FF0000"/>
              </a:buClr>
              <a:buFont typeface="Wingdings" panose="05000000000000000000" pitchFamily="2" charset="2"/>
              <a:buChar char="Ø"/>
            </a:pPr>
            <a:r>
              <a:rPr lang="en-US" sz="2400" dirty="0">
                <a:latin typeface="Calibri"/>
                <a:cs typeface="Calibri"/>
              </a:rPr>
              <a:t>Teams should have received the following:</a:t>
            </a:r>
          </a:p>
          <a:p>
            <a:pPr marL="1106805" lvl="1" indent="-457200">
              <a:buClr>
                <a:srgbClr val="FF0000"/>
              </a:buClr>
              <a:buFont typeface="Wingdings" panose="05000000000000000000" pitchFamily="2" charset="2"/>
              <a:buChar char="Ø"/>
            </a:pPr>
            <a:r>
              <a:rPr lang="en-US" sz="2400" dirty="0">
                <a:latin typeface="Calibri"/>
                <a:cs typeface="Calibri"/>
              </a:rPr>
              <a:t>Home and Away Jerseys in Jersey Bags</a:t>
            </a:r>
          </a:p>
          <a:p>
            <a:pPr marL="1106805" lvl="1" indent="-457200">
              <a:buClr>
                <a:srgbClr val="FF0000"/>
              </a:buClr>
              <a:buFont typeface="Wingdings" panose="05000000000000000000" pitchFamily="2" charset="2"/>
              <a:buChar char="Ø"/>
            </a:pPr>
            <a:r>
              <a:rPr lang="en-US" sz="2400" dirty="0">
                <a:latin typeface="Calibri"/>
                <a:cs typeface="Calibri"/>
              </a:rPr>
              <a:t>C and A letters for U13, U15 and U18</a:t>
            </a:r>
          </a:p>
          <a:p>
            <a:pPr marL="1106805" lvl="1" indent="-457200">
              <a:buClr>
                <a:srgbClr val="FF0000"/>
              </a:buClr>
              <a:buFont typeface="Wingdings" panose="05000000000000000000" pitchFamily="2" charset="2"/>
              <a:buChar char="Ø"/>
            </a:pPr>
            <a:r>
              <a:rPr lang="en-US" sz="2400" dirty="0">
                <a:latin typeface="Calibri"/>
                <a:cs typeface="Calibri"/>
              </a:rPr>
              <a:t>Pail and pucks</a:t>
            </a:r>
          </a:p>
          <a:p>
            <a:pPr marL="1106805" lvl="1" indent="-457200">
              <a:buClr>
                <a:srgbClr val="FF0000"/>
              </a:buClr>
              <a:buFont typeface="Wingdings" panose="05000000000000000000" pitchFamily="2" charset="2"/>
              <a:buChar char="Ø"/>
            </a:pPr>
            <a:r>
              <a:rPr lang="en-US" sz="2400" dirty="0">
                <a:latin typeface="Calibri"/>
                <a:cs typeface="Calibri"/>
              </a:rPr>
              <a:t>Medical Kit</a:t>
            </a:r>
          </a:p>
          <a:p>
            <a:pPr marL="457200" indent="-457200">
              <a:buClr>
                <a:srgbClr val="FF0000"/>
              </a:buClr>
              <a:buFont typeface="Wingdings" panose="05000000000000000000" pitchFamily="2" charset="2"/>
              <a:buChar char="Ø"/>
            </a:pPr>
            <a:r>
              <a:rPr lang="en-US" sz="2400" dirty="0">
                <a:latin typeface="Calibri"/>
                <a:cs typeface="Calibri"/>
              </a:rPr>
              <a:t>Care of jerseys is the responsibility of the team and should be                                                                                           conducted as per the equipment use agreement.  </a:t>
            </a:r>
          </a:p>
          <a:p>
            <a:pPr marL="457200" indent="-457200">
              <a:buClr>
                <a:srgbClr val="FF0000"/>
              </a:buClr>
              <a:buFont typeface="Wingdings" panose="05000000000000000000" pitchFamily="2" charset="2"/>
              <a:buChar char="Ø"/>
            </a:pPr>
            <a:r>
              <a:rPr lang="en-US" sz="2400" dirty="0">
                <a:latin typeface="Calibri"/>
                <a:cs typeface="Calibri"/>
              </a:rPr>
              <a:t>Damage to the jerseys will be charged to the team at the end of the playing season</a:t>
            </a:r>
            <a:endParaRPr lang="en-US" dirty="0">
              <a:cs typeface="Times New Roman"/>
            </a:endParaRPr>
          </a:p>
          <a:p>
            <a:pPr marL="457200" indent="-457200">
              <a:buClr>
                <a:srgbClr val="FF0000"/>
              </a:buClr>
              <a:buFont typeface="Wingdings" panose="05000000000000000000" pitchFamily="2" charset="2"/>
              <a:buChar char="Ø"/>
            </a:pPr>
            <a:r>
              <a:rPr lang="en-US" sz="2400" dirty="0">
                <a:latin typeface="Calibri"/>
                <a:cs typeface="Calibri"/>
              </a:rPr>
              <a:t>Colored drinks are not permitted in water bottles to ensure PSMHA issued jerseys are not stained </a:t>
            </a:r>
            <a:endParaRPr lang="en-US" sz="2400" dirty="0">
              <a:cs typeface="Times New Roman"/>
            </a:endParaRPr>
          </a:p>
          <a:p>
            <a:pPr marL="457200" indent="-457200">
              <a:buClr>
                <a:srgbClr val="FF0000"/>
              </a:buClr>
              <a:buFont typeface="Wingdings" panose="05000000000000000000" pitchFamily="2" charset="2"/>
              <a:buChar char="Ø"/>
            </a:pPr>
            <a:r>
              <a:rPr lang="en-US" sz="2400" dirty="0">
                <a:latin typeface="Calibri"/>
                <a:cs typeface="Calibri"/>
              </a:rPr>
              <a:t>Socks are NOT included in team fees.  Managers should collect a list of those needing socks and submitted the sock order form.  Socks will be charged on your team invoice, so it is up to the team to collect the fees.  Socks are $28 per pair. </a:t>
            </a:r>
          </a:p>
          <a:p>
            <a:pPr marL="457200" indent="-457200">
              <a:buClr>
                <a:srgbClr val="FF0000"/>
              </a:buClr>
              <a:buFont typeface="Wingdings" panose="05000000000000000000" pitchFamily="2" charset="2"/>
              <a:buChar char="Ø"/>
            </a:pPr>
            <a:r>
              <a:rPr lang="en-US" sz="2400" dirty="0">
                <a:latin typeface="Calibri"/>
                <a:cs typeface="Calibri"/>
              </a:rPr>
              <a:t>U11 B and C will have the </a:t>
            </a:r>
            <a:r>
              <a:rPr lang="en-US" sz="2400" dirty="0" err="1">
                <a:latin typeface="Calibri"/>
                <a:cs typeface="Calibri"/>
              </a:rPr>
              <a:t>AtoMc</a:t>
            </a:r>
            <a:r>
              <a:rPr lang="en-US" sz="2400" dirty="0">
                <a:latin typeface="Calibri"/>
                <a:cs typeface="Calibri"/>
              </a:rPr>
              <a:t> jerseys and U7 will have Timbits jerseys. </a:t>
            </a:r>
          </a:p>
          <a:p>
            <a:pPr marL="457200" indent="-457200">
              <a:buClr>
                <a:srgbClr val="FF0000"/>
              </a:buClr>
              <a:buFont typeface="Wingdings" panose="05000000000000000000" pitchFamily="2" charset="2"/>
              <a:buChar char="Ø"/>
            </a:pPr>
            <a:r>
              <a:rPr lang="en-US" sz="2400" dirty="0">
                <a:latin typeface="Calibri"/>
                <a:cs typeface="Calibri"/>
              </a:rPr>
              <a:t>Equipment Lockers – contents and usage</a:t>
            </a:r>
          </a:p>
          <a:p>
            <a:pPr marL="457200" indent="-457200">
              <a:buClr>
                <a:srgbClr val="FF0000"/>
              </a:buClr>
              <a:buFont typeface="Wingdings" panose="05000000000000000000" pitchFamily="2" charset="2"/>
              <a:buChar char="Ø"/>
            </a:pPr>
            <a:endParaRPr lang="en-US" sz="1800" dirty="0">
              <a:latin typeface="Calibri"/>
              <a:cs typeface="Calibri"/>
            </a:endParaRPr>
          </a:p>
        </p:txBody>
      </p:sp>
    </p:spTree>
    <p:extLst>
      <p:ext uri="{BB962C8B-B14F-4D97-AF65-F5344CB8AC3E}">
        <p14:creationId xmlns:p14="http://schemas.microsoft.com/office/powerpoint/2010/main" val="2548134127"/>
      </p:ext>
    </p:extLst>
  </p:cSld>
  <p:clrMapOvr>
    <a:masterClrMapping/>
  </p:clrMapOvr>
  <p:transition spd="med"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4943" y="376206"/>
            <a:ext cx="11515104" cy="769441"/>
          </a:xfrm>
          <a:prstGeom prst="rect">
            <a:avLst/>
          </a:prstGeom>
          <a:noFill/>
        </p:spPr>
        <p:txBody>
          <a:bodyPr wrap="square" rtlCol="0" anchor="t">
            <a:spAutoFit/>
          </a:bodyPr>
          <a:lstStyle/>
          <a:p>
            <a:r>
              <a:rPr lang="en-US" sz="4400" b="1" i="1">
                <a:solidFill>
                  <a:srgbClr val="4E4E4E"/>
                </a:solidFill>
                <a:latin typeface="Calibri"/>
                <a:ea typeface="Droid Serif"/>
                <a:cs typeface="Droid Serif"/>
              </a:rPr>
              <a:t>Rink Dressing Rooms and General Conduct</a:t>
            </a:r>
            <a:endParaRPr lang="fr-FR" sz="44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3" name="Rectangle 2">
            <a:extLst>
              <a:ext uri="{FF2B5EF4-FFF2-40B4-BE49-F238E27FC236}">
                <a16:creationId xmlns:a16="http://schemas.microsoft.com/office/drawing/2014/main" id="{39769A39-DA59-4437-89E6-F7A3CDC67038}"/>
              </a:ext>
            </a:extLst>
          </p:cNvPr>
          <p:cNvSpPr/>
          <p:nvPr/>
        </p:nvSpPr>
        <p:spPr>
          <a:xfrm>
            <a:off x="641363" y="1852464"/>
            <a:ext cx="11614914" cy="5632311"/>
          </a:xfrm>
          <a:prstGeom prst="rect">
            <a:avLst/>
          </a:prstGeom>
        </p:spPr>
        <p:txBody>
          <a:bodyPr wrap="square" lIns="91440" tIns="45720" rIns="91440" bIns="45720" anchor="t">
            <a:spAutoFit/>
          </a:bodyPr>
          <a:lstStyle/>
          <a:p>
            <a:pPr>
              <a:buClr>
                <a:srgbClr val="FF0000"/>
              </a:buClr>
            </a:pPr>
            <a:r>
              <a:rPr lang="en-US" sz="2000">
                <a:latin typeface="Calibri"/>
                <a:cs typeface="Calibri"/>
              </a:rPr>
              <a:t>We all represent PSMHA so please keep this in mind in other facilities as well as our own</a:t>
            </a:r>
            <a:endParaRPr lang="en-US"/>
          </a:p>
          <a:p>
            <a:pPr>
              <a:buClr>
                <a:srgbClr val="FF0000"/>
              </a:buClr>
            </a:pPr>
            <a:endParaRPr lang="en-US" sz="2000">
              <a:latin typeface="Calibri"/>
              <a:cs typeface="Calibri"/>
            </a:endParaRPr>
          </a:p>
          <a:p>
            <a:pPr marL="1106805" lvl="1" indent="-457200">
              <a:buClr>
                <a:srgbClr val="FF0000"/>
              </a:buClr>
              <a:buFont typeface="Wingdings" panose="05000000000000000000" pitchFamily="2" charset="2"/>
              <a:buChar char="Ø"/>
            </a:pPr>
            <a:r>
              <a:rPr lang="en-US" sz="2000">
                <a:latin typeface="Calibri"/>
                <a:cs typeface="Calibri"/>
              </a:rPr>
              <a:t>Teams should assign personnel to check the rooms after the kids have left</a:t>
            </a:r>
          </a:p>
          <a:p>
            <a:pPr marL="1106805" lvl="1" indent="-457200">
              <a:buClr>
                <a:srgbClr val="FF0000"/>
              </a:buClr>
              <a:buFont typeface="Wingdings" panose="05000000000000000000" pitchFamily="2" charset="2"/>
              <a:buChar char="Ø"/>
            </a:pPr>
            <a:r>
              <a:rPr lang="en-US" sz="2000">
                <a:latin typeface="Calibri"/>
                <a:cs typeface="Calibri"/>
              </a:rPr>
              <a:t>It is NOT the responsibility of the rink staff to clean up after our teams.  Teams may face fines if rooms are left with damages or repeated uncleanliness</a:t>
            </a:r>
          </a:p>
          <a:p>
            <a:pPr marL="1106805" lvl="1" indent="-457200">
              <a:buClr>
                <a:srgbClr val="FF0000"/>
              </a:buClr>
              <a:buFont typeface="Wingdings" panose="05000000000000000000" pitchFamily="2" charset="2"/>
              <a:buChar char="Ø"/>
            </a:pPr>
            <a:r>
              <a:rPr lang="en-US" sz="2000">
                <a:latin typeface="Calibri"/>
                <a:cs typeface="Calibri"/>
              </a:rPr>
              <a:t>Kids should NOT be left unattended for long periods of time.  Coaching staff do not necessarily need to be in the rooms but should be close by to manage the teams</a:t>
            </a:r>
          </a:p>
          <a:p>
            <a:pPr marL="1106805" lvl="1" indent="-457200">
              <a:buClr>
                <a:srgbClr val="FF0000"/>
              </a:buClr>
              <a:buFont typeface="Wingdings" panose="05000000000000000000" pitchFamily="2" charset="2"/>
              <a:buChar char="Ø"/>
            </a:pPr>
            <a:r>
              <a:rPr lang="en-US" sz="2000">
                <a:latin typeface="Calibri"/>
                <a:cs typeface="Calibri"/>
              </a:rPr>
              <a:t>NO cell phones except for the use of music.  Pictures are not permitted </a:t>
            </a:r>
          </a:p>
          <a:p>
            <a:pPr marL="1106805" lvl="1" indent="-457200">
              <a:buClr>
                <a:srgbClr val="FF0000"/>
              </a:buClr>
              <a:buFont typeface="Wingdings" panose="05000000000000000000" pitchFamily="2" charset="2"/>
              <a:buChar char="Ø"/>
            </a:pPr>
            <a:r>
              <a:rPr lang="en-US" sz="2000">
                <a:latin typeface="Calibri"/>
                <a:cs typeface="Calibri"/>
              </a:rPr>
              <a:t>On Ice</a:t>
            </a:r>
          </a:p>
          <a:p>
            <a:pPr marL="1757045" lvl="2" indent="-457200">
              <a:buClr>
                <a:srgbClr val="FF0000"/>
              </a:buClr>
              <a:buFont typeface="Wingdings" panose="05000000000000000000" pitchFamily="2" charset="2"/>
              <a:buChar char="Ø"/>
            </a:pPr>
            <a:r>
              <a:rPr lang="en-US" sz="2000">
                <a:latin typeface="Calibri"/>
                <a:cs typeface="Calibri"/>
              </a:rPr>
              <a:t>No one should be on the ice until the Zamboni is off the ice and the doors are closed.  </a:t>
            </a:r>
          </a:p>
          <a:p>
            <a:pPr marL="1757045" lvl="2" indent="-457200">
              <a:buClr>
                <a:srgbClr val="FF0000"/>
              </a:buClr>
              <a:buFont typeface="Wingdings" panose="05000000000000000000" pitchFamily="2" charset="2"/>
              <a:buChar char="Ø"/>
            </a:pPr>
            <a:r>
              <a:rPr lang="en-US" sz="2000">
                <a:latin typeface="Calibri"/>
                <a:cs typeface="Calibri"/>
              </a:rPr>
              <a:t>Players should NOT be on the ice without a coach</a:t>
            </a:r>
          </a:p>
          <a:p>
            <a:pPr marL="1757045" lvl="2" indent="-457200">
              <a:buClr>
                <a:srgbClr val="FF0000"/>
              </a:buClr>
              <a:buFont typeface="Wingdings" panose="05000000000000000000" pitchFamily="2" charset="2"/>
              <a:buChar char="Ø"/>
            </a:pPr>
            <a:r>
              <a:rPr lang="en-US" sz="2000">
                <a:latin typeface="Calibri"/>
                <a:cs typeface="Calibri"/>
              </a:rPr>
              <a:t>No one should be on the player benches without a helmet.  Parents should not be on the player benches</a:t>
            </a:r>
          </a:p>
          <a:p>
            <a:pPr marL="1106805" lvl="1" indent="-457200">
              <a:buClr>
                <a:srgbClr val="FF0000"/>
              </a:buClr>
              <a:buFont typeface="Wingdings" panose="05000000000000000000" pitchFamily="2" charset="2"/>
              <a:buChar char="Ø"/>
            </a:pPr>
            <a:r>
              <a:rPr lang="en-US" sz="2000">
                <a:latin typeface="Calibri"/>
                <a:cs typeface="Calibri"/>
              </a:rPr>
              <a:t>Opposite genders dress in separate change rooms from U11 and up.  Please be respectful of including opposite gender in all dressing rooms talks.  Have players dress quickly so the team can be together</a:t>
            </a:r>
          </a:p>
          <a:p>
            <a:pPr marL="1106805" lvl="1" indent="-457200">
              <a:buClr>
                <a:srgbClr val="FF0000"/>
              </a:buClr>
              <a:buFont typeface="Wingdings" panose="05000000000000000000" pitchFamily="2" charset="2"/>
              <a:buChar char="Ø"/>
            </a:pPr>
            <a:endParaRPr lang="en-US" sz="2000">
              <a:latin typeface="Calibri"/>
              <a:cs typeface="Calibri"/>
            </a:endParaRPr>
          </a:p>
          <a:p>
            <a:pPr marL="1757045" lvl="2" indent="-457200">
              <a:buClr>
                <a:srgbClr val="FF0000"/>
              </a:buClr>
              <a:buFont typeface="Wingdings" panose="05000000000000000000" pitchFamily="2" charset="2"/>
              <a:buChar char="Ø"/>
            </a:pPr>
            <a:endParaRPr lang="en-US" sz="2000">
              <a:latin typeface="Calibri"/>
              <a:cs typeface="Calibri"/>
            </a:endParaRPr>
          </a:p>
        </p:txBody>
      </p:sp>
    </p:spTree>
    <p:extLst>
      <p:ext uri="{BB962C8B-B14F-4D97-AF65-F5344CB8AC3E}">
        <p14:creationId xmlns:p14="http://schemas.microsoft.com/office/powerpoint/2010/main" val="2230068993"/>
      </p:ext>
    </p:extLst>
  </p:cSld>
  <p:clrMapOvr>
    <a:masterClrMapping/>
  </p:clrMapOvr>
  <p:transition spd="med"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9480" y="376206"/>
            <a:ext cx="7603808" cy="769441"/>
          </a:xfrm>
          <a:prstGeom prst="rect">
            <a:avLst/>
          </a:prstGeom>
          <a:noFill/>
        </p:spPr>
        <p:txBody>
          <a:bodyPr wrap="square" rtlCol="0" anchor="t">
            <a:spAutoFit/>
          </a:bodyPr>
          <a:lstStyle/>
          <a:p>
            <a:r>
              <a:rPr lang="en-US" sz="4400" b="1" i="1">
                <a:solidFill>
                  <a:srgbClr val="4E4E4E"/>
                </a:solidFill>
                <a:latin typeface="Calibri"/>
                <a:ea typeface="Droid Serif"/>
                <a:cs typeface="Droid Serif"/>
              </a:rPr>
              <a:t>Officials</a:t>
            </a:r>
            <a:endParaRPr lang="fr-FR" sz="44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3" name="Rectangle 2">
            <a:extLst>
              <a:ext uri="{FF2B5EF4-FFF2-40B4-BE49-F238E27FC236}">
                <a16:creationId xmlns:a16="http://schemas.microsoft.com/office/drawing/2014/main" id="{25B6A287-253E-42E5-9C13-A252546A991D}"/>
              </a:ext>
            </a:extLst>
          </p:cNvPr>
          <p:cNvSpPr/>
          <p:nvPr/>
        </p:nvSpPr>
        <p:spPr>
          <a:xfrm>
            <a:off x="661511" y="2140496"/>
            <a:ext cx="11549669" cy="4401205"/>
          </a:xfrm>
          <a:prstGeom prst="rect">
            <a:avLst/>
          </a:prstGeom>
        </p:spPr>
        <p:txBody>
          <a:bodyPr wrap="square" lIns="91440" tIns="45720" rIns="91440" bIns="45720" anchor="t">
            <a:spAutoFit/>
          </a:bodyPr>
          <a:lstStyle/>
          <a:p>
            <a:pPr marL="457200" indent="-457200">
              <a:buClr>
                <a:srgbClr val="FF0000"/>
              </a:buClr>
              <a:buFont typeface="Wingdings" panose="05000000000000000000" pitchFamily="2" charset="2"/>
              <a:buChar char="Ø"/>
            </a:pPr>
            <a:r>
              <a:rPr lang="en-US" sz="2000">
                <a:latin typeface="Calibri"/>
                <a:cs typeface="Calibri"/>
              </a:rPr>
              <a:t>On and office ice officials are paid by the teams</a:t>
            </a:r>
          </a:p>
          <a:p>
            <a:pPr marL="1106805" lvl="1" indent="-457200">
              <a:buClr>
                <a:srgbClr val="FF0000"/>
              </a:buClr>
              <a:buFont typeface="Wingdings" panose="05000000000000000000" pitchFamily="2" charset="2"/>
              <a:buChar char="Ø"/>
            </a:pPr>
            <a:r>
              <a:rPr lang="en-US" sz="2000">
                <a:latin typeface="Calibri"/>
                <a:cs typeface="Calibri"/>
              </a:rPr>
              <a:t>U11,U13, U15, and U18 pay for both on and off ice officials</a:t>
            </a:r>
          </a:p>
          <a:p>
            <a:pPr marL="1106805" lvl="1" indent="-457200">
              <a:buClr>
                <a:srgbClr val="FF0000"/>
              </a:buClr>
              <a:buFont typeface="Wingdings" panose="05000000000000000000" pitchFamily="2" charset="2"/>
              <a:buChar char="Ø"/>
            </a:pPr>
            <a:r>
              <a:rPr lang="en-US" sz="2000">
                <a:latin typeface="Calibri"/>
                <a:cs typeface="Calibri"/>
              </a:rPr>
              <a:t>U9 – parent volunteers will be used to run the clock</a:t>
            </a:r>
          </a:p>
          <a:p>
            <a:pPr marL="1106805" lvl="1" indent="-457200">
              <a:buClr>
                <a:srgbClr val="FF0000"/>
              </a:buClr>
              <a:buFont typeface="Wingdings" panose="05000000000000000000" pitchFamily="2" charset="2"/>
              <a:buChar char="Ø"/>
            </a:pPr>
            <a:endParaRPr lang="en-US" sz="2000">
              <a:latin typeface="Calibri"/>
              <a:cs typeface="Calibri"/>
            </a:endParaRPr>
          </a:p>
          <a:p>
            <a:pPr marL="457200" indent="-457200">
              <a:buClr>
                <a:srgbClr val="FF0000"/>
              </a:buClr>
              <a:buFont typeface="Wingdings" panose="05000000000000000000" pitchFamily="2" charset="2"/>
              <a:buChar char="Ø"/>
            </a:pPr>
            <a:r>
              <a:rPr lang="en-US" sz="2000">
                <a:latin typeface="Calibri"/>
                <a:cs typeface="Calibri"/>
              </a:rPr>
              <a:t>Official rates can be found at </a:t>
            </a:r>
            <a:r>
              <a:rPr lang="en-US" sz="2000">
                <a:solidFill>
                  <a:srgbClr val="FF0000"/>
                </a:solidFill>
                <a:latin typeface="Calibri"/>
                <a:cs typeface="Calibri"/>
                <a:hlinkClick r:id="rId3">
                  <a:extLst>
                    <a:ext uri="{A12FA001-AC4F-418D-AE19-62706E023703}">
                      <ahyp:hlinkClr xmlns:ahyp="http://schemas.microsoft.com/office/drawing/2018/hyperlinkcolor" val="tx"/>
                    </a:ext>
                  </a:extLst>
                </a:hlinkClick>
              </a:rPr>
              <a:t>www.psmha.ca/officials-rates</a:t>
            </a:r>
            <a:r>
              <a:rPr lang="en-US" sz="2000">
                <a:solidFill>
                  <a:srgbClr val="FF0000"/>
                </a:solidFill>
                <a:latin typeface="Calibri"/>
                <a:cs typeface="Calibri"/>
              </a:rPr>
              <a:t>.  </a:t>
            </a:r>
          </a:p>
          <a:p>
            <a:pPr marL="457200" indent="-457200">
              <a:buClr>
                <a:srgbClr val="FF0000"/>
              </a:buClr>
              <a:buFont typeface="Wingdings" panose="05000000000000000000" pitchFamily="2" charset="2"/>
              <a:buChar char="Ø"/>
            </a:pPr>
            <a:endParaRPr lang="en-US" sz="2000">
              <a:latin typeface="Calibri"/>
              <a:cs typeface="Calibri"/>
            </a:endParaRPr>
          </a:p>
          <a:p>
            <a:pPr marL="457200" indent="-457200">
              <a:buClr>
                <a:srgbClr val="FF0000"/>
              </a:buClr>
              <a:buFont typeface="Wingdings" panose="05000000000000000000" pitchFamily="2" charset="2"/>
              <a:buChar char="Ø"/>
            </a:pPr>
            <a:r>
              <a:rPr lang="en-US" sz="2000">
                <a:latin typeface="Calibri"/>
                <a:cs typeface="Calibri"/>
              </a:rPr>
              <a:t>All officials will be scheduled through the appropriate league or by our Assignor though the officials online system, Arbiter. </a:t>
            </a:r>
          </a:p>
          <a:p>
            <a:pPr marL="457200" indent="-457200">
              <a:buClr>
                <a:srgbClr val="FF0000"/>
              </a:buClr>
              <a:buFont typeface="Wingdings" panose="05000000000000000000" pitchFamily="2" charset="2"/>
              <a:buChar char="Ø"/>
            </a:pPr>
            <a:endParaRPr lang="en-US" sz="2000">
              <a:latin typeface="Calibri"/>
              <a:cs typeface="Calibri"/>
            </a:endParaRPr>
          </a:p>
          <a:p>
            <a:pPr marL="457200" indent="-457200">
              <a:buClr>
                <a:srgbClr val="FF0000"/>
              </a:buClr>
              <a:buFont typeface="Wingdings" panose="05000000000000000000" pitchFamily="2" charset="2"/>
              <a:buChar char="Ø"/>
            </a:pPr>
            <a:r>
              <a:rPr lang="en-US" sz="2000">
                <a:latin typeface="Calibri"/>
                <a:cs typeface="Calibri"/>
              </a:rPr>
              <a:t>Due to a lack of senior officials the U15 and U18 divisions should expect an increase in mileage payments.  Teams will be advised ahead of scheduled games if this applies. </a:t>
            </a:r>
          </a:p>
          <a:p>
            <a:pPr marL="457200" indent="-457200">
              <a:buClr>
                <a:srgbClr val="FF0000"/>
              </a:buClr>
              <a:buFont typeface="Wingdings" panose="05000000000000000000" pitchFamily="2" charset="2"/>
              <a:buChar char="Ø"/>
            </a:pPr>
            <a:endParaRPr lang="en-US" sz="2000">
              <a:latin typeface="Calibri"/>
              <a:cs typeface="Calibri"/>
            </a:endParaRPr>
          </a:p>
          <a:p>
            <a:pPr marL="457200" indent="-457200">
              <a:buClr>
                <a:srgbClr val="FF0000"/>
              </a:buClr>
              <a:buFont typeface="Wingdings" panose="05000000000000000000" pitchFamily="2" charset="2"/>
              <a:buChar char="Ø"/>
            </a:pPr>
            <a:r>
              <a:rPr lang="en-US" sz="2000">
                <a:latin typeface="Calibri"/>
                <a:cs typeface="Calibri"/>
              </a:rPr>
              <a:t>Any concerns and/or praise for officials should be provided to our Referee in Chief at </a:t>
            </a:r>
            <a:r>
              <a:rPr lang="en-US" sz="2000">
                <a:solidFill>
                  <a:srgbClr val="FF0000"/>
                </a:solidFill>
                <a:latin typeface="Calibri"/>
                <a:cs typeface="Calibri"/>
                <a:hlinkClick r:id="rId4">
                  <a:extLst>
                    <a:ext uri="{A12FA001-AC4F-418D-AE19-62706E023703}">
                      <ahyp:hlinkClr xmlns:ahyp="http://schemas.microsoft.com/office/drawing/2018/hyperlinkcolor" val="tx"/>
                    </a:ext>
                  </a:extLst>
                </a:hlinkClick>
              </a:rPr>
              <a:t>ric@psmha.ca</a:t>
            </a:r>
            <a:endParaRPr lang="en-US" sz="2000">
              <a:solidFill>
                <a:srgbClr val="FF0000"/>
              </a:solidFill>
              <a:latin typeface="Calibri"/>
              <a:cs typeface="Calibri"/>
            </a:endParaRPr>
          </a:p>
          <a:p>
            <a:pPr marL="457200" indent="-457200">
              <a:buClr>
                <a:srgbClr val="FF0000"/>
              </a:buClr>
              <a:buFont typeface="Wingdings" panose="05000000000000000000" pitchFamily="2" charset="2"/>
              <a:buChar char="Ø"/>
            </a:pPr>
            <a:endParaRPr lang="en-US" sz="2000">
              <a:latin typeface="Calibri"/>
              <a:cs typeface="Calibri"/>
            </a:endParaRPr>
          </a:p>
        </p:txBody>
      </p:sp>
    </p:spTree>
    <p:extLst>
      <p:ext uri="{BB962C8B-B14F-4D97-AF65-F5344CB8AC3E}">
        <p14:creationId xmlns:p14="http://schemas.microsoft.com/office/powerpoint/2010/main" val="3152821417"/>
      </p:ext>
    </p:extLst>
  </p:cSld>
  <p:clrMapOvr>
    <a:masterClrMapping/>
  </p:clrMapOvr>
  <p:transition spd="med"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4943" y="376206"/>
            <a:ext cx="6124497" cy="769441"/>
          </a:xfrm>
          <a:prstGeom prst="rect">
            <a:avLst/>
          </a:prstGeom>
          <a:noFill/>
        </p:spPr>
        <p:txBody>
          <a:bodyPr wrap="none" rtlCol="0" anchor="t">
            <a:spAutoFit/>
          </a:bodyPr>
          <a:lstStyle/>
          <a:p>
            <a:r>
              <a:rPr lang="fr-FR" sz="4400" b="1" i="1" err="1">
                <a:solidFill>
                  <a:srgbClr val="4E4E4E"/>
                </a:solidFill>
                <a:latin typeface="Calibri"/>
                <a:ea typeface="Droid Serif"/>
                <a:cs typeface="Droid Serif"/>
              </a:rPr>
              <a:t>Ice</a:t>
            </a:r>
            <a:r>
              <a:rPr lang="fr-FR" sz="4400" b="1" i="1">
                <a:solidFill>
                  <a:srgbClr val="4E4E4E"/>
                </a:solidFill>
                <a:latin typeface="Calibri"/>
                <a:ea typeface="Droid Serif"/>
                <a:cs typeface="Droid Serif"/>
              </a:rPr>
              <a:t> </a:t>
            </a:r>
            <a:r>
              <a:rPr lang="fr-FR" sz="4400" b="1" i="1" err="1">
                <a:solidFill>
                  <a:srgbClr val="4E4E4E"/>
                </a:solidFill>
                <a:latin typeface="Calibri"/>
                <a:ea typeface="Droid Serif"/>
                <a:cs typeface="Droid Serif"/>
              </a:rPr>
              <a:t>Scheduling</a:t>
            </a:r>
            <a:r>
              <a:rPr lang="fr-FR" sz="4400" b="1" i="1">
                <a:solidFill>
                  <a:srgbClr val="4E4E4E"/>
                </a:solidFill>
                <a:latin typeface="Calibri"/>
                <a:ea typeface="Droid Serif"/>
                <a:cs typeface="Droid Serif"/>
              </a:rPr>
              <a:t> and Usage</a:t>
            </a: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3" name="TextBox 2">
            <a:extLst>
              <a:ext uri="{FF2B5EF4-FFF2-40B4-BE49-F238E27FC236}">
                <a16:creationId xmlns:a16="http://schemas.microsoft.com/office/drawing/2014/main" id="{C8C5B6C1-3A4A-4421-B428-F9F789A0BC6E}"/>
              </a:ext>
            </a:extLst>
          </p:cNvPr>
          <p:cNvSpPr txBox="1"/>
          <p:nvPr/>
        </p:nvSpPr>
        <p:spPr>
          <a:xfrm>
            <a:off x="641363" y="1513812"/>
            <a:ext cx="8309213" cy="5663089"/>
          </a:xfrm>
          <a:prstGeom prst="rect">
            <a:avLst/>
          </a:prstGeom>
          <a:noFill/>
        </p:spPr>
        <p:txBody>
          <a:bodyPr wrap="square" lIns="91440" tIns="45720" rIns="91440" bIns="45720" rtlCol="0" anchor="t">
            <a:spAutoFit/>
          </a:bodyPr>
          <a:lstStyle/>
          <a:p>
            <a:pPr marL="457200" indent="-457200">
              <a:buClr>
                <a:srgbClr val="FF0000"/>
              </a:buClr>
              <a:buFont typeface="Wingdings" panose="05000000000000000000" pitchFamily="2" charset="2"/>
              <a:buChar char="Ø"/>
            </a:pPr>
            <a:endParaRPr lang="en-US" dirty="0">
              <a:latin typeface="Calibri"/>
              <a:cs typeface="Calibri"/>
            </a:endParaRPr>
          </a:p>
          <a:p>
            <a:pPr marL="457200" indent="-457200">
              <a:buClr>
                <a:srgbClr val="FF0000"/>
              </a:buClr>
              <a:buFont typeface="Wingdings" panose="05000000000000000000" pitchFamily="2" charset="2"/>
              <a:buChar char="Ø"/>
            </a:pPr>
            <a:r>
              <a:rPr lang="en-US" sz="2400" dirty="0">
                <a:latin typeface="Calibri"/>
                <a:cs typeface="Calibri"/>
              </a:rPr>
              <a:t>Full season practices will be provided to your team.  It is responsibility of the team staff to cross reference the schedule provided with the league webpages to ensure the information is the same.</a:t>
            </a:r>
          </a:p>
          <a:p>
            <a:pPr marL="457200" indent="-457200">
              <a:buClr>
                <a:srgbClr val="FF0000"/>
              </a:buClr>
              <a:buFont typeface="Wingdings" panose="05000000000000000000" pitchFamily="2" charset="2"/>
              <a:buChar char="Ø"/>
            </a:pPr>
            <a:endParaRPr lang="en-US" sz="2400" dirty="0">
              <a:latin typeface="Calibri"/>
              <a:cs typeface="Calibri"/>
            </a:endParaRPr>
          </a:p>
          <a:p>
            <a:pPr marL="457200" indent="-457200">
              <a:buClr>
                <a:srgbClr val="FF0000"/>
              </a:buClr>
              <a:buFont typeface="Wingdings" panose="05000000000000000000" pitchFamily="2" charset="2"/>
              <a:buChar char="Ø"/>
            </a:pPr>
            <a:r>
              <a:rPr lang="en-US" sz="2400" dirty="0">
                <a:latin typeface="Calibri"/>
                <a:cs typeface="Calibri"/>
              </a:rPr>
              <a:t>It is the responsibility of the team staff to check the team invoice monthly and ensure it matches your assigned ice times.  If there are discrepancies, please report to treasurer@psmha.ca. </a:t>
            </a:r>
          </a:p>
          <a:p>
            <a:pPr marL="457200" indent="-457200">
              <a:buClr>
                <a:srgbClr val="FF0000"/>
              </a:buClr>
              <a:buFont typeface="Wingdings" panose="05000000000000000000" pitchFamily="2" charset="2"/>
              <a:buChar char="Ø"/>
            </a:pPr>
            <a:endParaRPr lang="en-US" sz="2400" dirty="0">
              <a:latin typeface="Calibri"/>
              <a:cs typeface="Calibri"/>
            </a:endParaRPr>
          </a:p>
          <a:p>
            <a:pPr marL="457200" indent="-457200">
              <a:buClr>
                <a:srgbClr val="FF0000"/>
              </a:buClr>
              <a:buFont typeface="Wingdings" panose="05000000000000000000" pitchFamily="2" charset="2"/>
              <a:buChar char="Ø"/>
            </a:pPr>
            <a:r>
              <a:rPr lang="en-US" sz="2400" dirty="0">
                <a:latin typeface="Calibri"/>
                <a:cs typeface="Calibri"/>
              </a:rPr>
              <a:t>Ice for sale will be posted on the </a:t>
            </a:r>
            <a:r>
              <a:rPr lang="en-US" sz="2400" u="sng" dirty="0">
                <a:latin typeface="Calibri"/>
                <a:cs typeface="Calibri"/>
                <a:hlinkClick r:id="rId3">
                  <a:extLst>
                    <a:ext uri="{A12FA001-AC4F-418D-AE19-62706E023703}">
                      <ahyp:hlinkClr xmlns:ahyp="http://schemas.microsoft.com/office/drawing/2018/hyperlinkcolor" val="tx"/>
                    </a:ext>
                  </a:extLst>
                </a:hlinkClick>
              </a:rPr>
              <a:t>PSMHA Ice For Sale page </a:t>
            </a:r>
            <a:endParaRPr lang="en-US" sz="2400" u="sng" dirty="0">
              <a:latin typeface="Calibri"/>
              <a:cs typeface="Calibri"/>
            </a:endParaRPr>
          </a:p>
          <a:p>
            <a:pPr>
              <a:buClr>
                <a:srgbClr val="FF0000"/>
              </a:buClr>
            </a:pPr>
            <a:endParaRPr lang="en-US" sz="2400" dirty="0">
              <a:latin typeface="Calibri"/>
              <a:cs typeface="Calibri"/>
            </a:endParaRPr>
          </a:p>
          <a:p>
            <a:pPr marL="457200" indent="-457200">
              <a:buClr>
                <a:srgbClr val="FF0000"/>
              </a:buClr>
              <a:buFont typeface="Wingdings" panose="05000000000000000000" pitchFamily="2" charset="2"/>
              <a:buChar char="Ø"/>
            </a:pPr>
            <a:r>
              <a:rPr lang="en-US" sz="2400" dirty="0">
                <a:latin typeface="Calibri"/>
                <a:cs typeface="Calibri"/>
              </a:rPr>
              <a:t>Ice swaps and game changes to be handled by the Team Managers.  Please use the </a:t>
            </a:r>
            <a:r>
              <a:rPr lang="en-US" sz="2400" u="sng" dirty="0">
                <a:latin typeface="Calibri"/>
                <a:cs typeface="Calibri"/>
                <a:hlinkClick r:id="rId4">
                  <a:extLst>
                    <a:ext uri="{A12FA001-AC4F-418D-AE19-62706E023703}">
                      <ahyp:hlinkClr xmlns:ahyp="http://schemas.microsoft.com/office/drawing/2018/hyperlinkcolor" val="tx"/>
                    </a:ext>
                  </a:extLst>
                </a:hlinkClick>
              </a:rPr>
              <a:t>Ice Schedules and Ice Swaps page</a:t>
            </a:r>
            <a:endParaRPr lang="en-US" sz="2400" u="sng" dirty="0">
              <a:latin typeface="Calibri"/>
              <a:cs typeface="Calibri"/>
            </a:endParaRPr>
          </a:p>
        </p:txBody>
      </p:sp>
      <p:pic>
        <p:nvPicPr>
          <p:cNvPr id="7" name="Picture 6">
            <a:extLst>
              <a:ext uri="{FF2B5EF4-FFF2-40B4-BE49-F238E27FC236}">
                <a16:creationId xmlns:a16="http://schemas.microsoft.com/office/drawing/2014/main" id="{012BF923-B119-47D6-BA2A-F5304E78A7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7749309" y="3568680"/>
            <a:ext cx="5895751" cy="2751351"/>
          </a:xfrm>
          <a:prstGeom prst="rect">
            <a:avLst/>
          </a:prstGeom>
        </p:spPr>
      </p:pic>
    </p:spTree>
    <p:extLst>
      <p:ext uri="{BB962C8B-B14F-4D97-AF65-F5344CB8AC3E}">
        <p14:creationId xmlns:p14="http://schemas.microsoft.com/office/powerpoint/2010/main" val="3759240624"/>
      </p:ext>
    </p:extLst>
  </p:cSld>
  <p:clrMapOvr>
    <a:masterClrMapping/>
  </p:clrMapOvr>
  <p:transition spd="med"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3702" y="462003"/>
            <a:ext cx="8768978" cy="769441"/>
          </a:xfrm>
          <a:prstGeom prst="rect">
            <a:avLst/>
          </a:prstGeom>
          <a:noFill/>
        </p:spPr>
        <p:txBody>
          <a:bodyPr wrap="square" rtlCol="0" anchor="t">
            <a:spAutoFit/>
          </a:bodyPr>
          <a:lstStyle/>
          <a:p>
            <a:r>
              <a:rPr lang="en-US" sz="4400" b="1" i="1">
                <a:solidFill>
                  <a:srgbClr val="4E4E4E"/>
                </a:solidFill>
                <a:latin typeface="Calibri"/>
                <a:ea typeface="Droid Serif"/>
                <a:cs typeface="Droid Serif"/>
              </a:rPr>
              <a:t>ZERO TOLERANCE POLICY</a:t>
            </a:r>
            <a:endParaRPr lang="fr-FR" sz="44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3" name="TextBox 2">
            <a:extLst>
              <a:ext uri="{FF2B5EF4-FFF2-40B4-BE49-F238E27FC236}">
                <a16:creationId xmlns:a16="http://schemas.microsoft.com/office/drawing/2014/main" id="{61DC263E-275E-4A20-AC33-F0E245D080F2}"/>
              </a:ext>
            </a:extLst>
          </p:cNvPr>
          <p:cNvSpPr txBox="1"/>
          <p:nvPr/>
        </p:nvSpPr>
        <p:spPr>
          <a:xfrm>
            <a:off x="626947" y="2212504"/>
            <a:ext cx="11581889"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FF0000"/>
              </a:buClr>
            </a:pPr>
            <a:r>
              <a:rPr lang="en-US" sz="2400">
                <a:latin typeface="Calibri"/>
                <a:cs typeface="Calibri"/>
              </a:rPr>
              <a:t>PSMHA has a Zero Tolerance Policy that can be found in our Policy and Procedures Manual</a:t>
            </a:r>
            <a:endParaRPr lang="en-US">
              <a:latin typeface="Times New Roman"/>
              <a:cs typeface="Times New Roman"/>
            </a:endParaRPr>
          </a:p>
          <a:p>
            <a:r>
              <a:rPr lang="en-US" sz="2400">
                <a:latin typeface="Calibri"/>
                <a:cs typeface="Calibri"/>
              </a:rPr>
              <a:t>  </a:t>
            </a:r>
            <a:endParaRPr lang="en-US">
              <a:cs typeface="Times New Roman"/>
            </a:endParaRPr>
          </a:p>
          <a:p>
            <a:pPr marL="1106805" lvl="1" indent="-457200">
              <a:buClr>
                <a:srgbClr val="FF0000"/>
              </a:buClr>
              <a:buFont typeface="Wingdings" panose="05000000000000000000" pitchFamily="2" charset="2"/>
              <a:buChar char="Ø"/>
            </a:pPr>
            <a:r>
              <a:rPr lang="en-US">
                <a:latin typeface="Calibri"/>
                <a:cs typeface="Calibri"/>
              </a:rPr>
              <a:t>This means we will not tolerate abuse of officials, coaches, players, parents or spectators of any kind</a:t>
            </a:r>
          </a:p>
          <a:p>
            <a:pPr marL="1106805" lvl="1" indent="-457200">
              <a:buClr>
                <a:srgbClr val="FF0000"/>
              </a:buClr>
              <a:buFont typeface="Wingdings" panose="05000000000000000000" pitchFamily="2" charset="2"/>
              <a:buChar char="Ø"/>
            </a:pPr>
            <a:r>
              <a:rPr lang="en-US">
                <a:latin typeface="Calibri"/>
                <a:cs typeface="Calibri"/>
              </a:rPr>
              <a:t>Please remind your families that </a:t>
            </a:r>
            <a:r>
              <a:rPr lang="en-US" err="1">
                <a:latin typeface="Calibri"/>
                <a:cs typeface="Calibri"/>
              </a:rPr>
              <a:t>Communiskate</a:t>
            </a:r>
            <a:r>
              <a:rPr lang="en-US">
                <a:latin typeface="Calibri"/>
                <a:cs typeface="Calibri"/>
              </a:rPr>
              <a:t> a licensed facility – we still expect all present to behave in the same manner as we always have</a:t>
            </a:r>
          </a:p>
          <a:p>
            <a:pPr marL="1106805" lvl="1" indent="-457200">
              <a:buClr>
                <a:srgbClr val="FF0000"/>
              </a:buClr>
              <a:buFont typeface="Wingdings" panose="05000000000000000000" pitchFamily="2" charset="2"/>
              <a:buChar char="Ø"/>
            </a:pPr>
            <a:r>
              <a:rPr lang="en-US">
                <a:latin typeface="Calibri"/>
                <a:cs typeface="Calibri"/>
              </a:rPr>
              <a:t>Internal team issues should be brought to the attention of the Parent Liaison after the 24-Hour waiting period</a:t>
            </a:r>
          </a:p>
          <a:p>
            <a:pPr marL="1106805" lvl="1" indent="-457200">
              <a:buClr>
                <a:srgbClr val="FF0000"/>
              </a:buClr>
              <a:buFont typeface="Wingdings" panose="05000000000000000000" pitchFamily="2" charset="2"/>
              <a:buChar char="Ø"/>
            </a:pPr>
            <a:r>
              <a:rPr lang="en-US">
                <a:latin typeface="Calibri"/>
                <a:cs typeface="Calibri"/>
              </a:rPr>
              <a:t>If concerns cannot be resolved internally with your team or instances occur that do not involve the team, they should be reported to the PSMHA Division Director (</a:t>
            </a:r>
            <a:r>
              <a:rPr lang="en-US">
                <a:solidFill>
                  <a:srgbClr val="0070C0"/>
                </a:solidFill>
                <a:latin typeface="Calibri"/>
                <a:cs typeface="Calibri"/>
                <a:hlinkClick r:id="rId2">
                  <a:extLst>
                    <a:ext uri="{A12FA001-AC4F-418D-AE19-62706E023703}">
                      <ahyp:hlinkClr xmlns:ahyp="http://schemas.microsoft.com/office/drawing/2018/hyperlinkcolor" val="tx"/>
                    </a:ext>
                  </a:extLst>
                </a:hlinkClick>
              </a:rPr>
              <a:t>U??@psmha.ca</a:t>
            </a:r>
            <a:r>
              <a:rPr lang="en-US">
                <a:latin typeface="Calibri"/>
                <a:cs typeface="Calibri"/>
              </a:rPr>
              <a:t>) and President (president@psmha.ca)</a:t>
            </a:r>
            <a:endParaRPr lang="en-US">
              <a:solidFill>
                <a:srgbClr val="FF0000"/>
              </a:solidFill>
              <a:latin typeface="Calibri"/>
              <a:cs typeface="Calibri"/>
            </a:endParaRPr>
          </a:p>
        </p:txBody>
      </p:sp>
    </p:spTree>
    <p:extLst>
      <p:ext uri="{BB962C8B-B14F-4D97-AF65-F5344CB8AC3E}">
        <p14:creationId xmlns:p14="http://schemas.microsoft.com/office/powerpoint/2010/main" val="3962519250"/>
      </p:ext>
    </p:extLst>
  </p:cSld>
  <p:clrMapOvr>
    <a:masterClrMapping/>
  </p:clrMapOvr>
  <p:transition spd="med"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BFEFCF-6D30-4F97-ACC5-D1E18638634D}"/>
              </a:ext>
            </a:extLst>
          </p:cNvPr>
          <p:cNvSpPr/>
          <p:nvPr/>
        </p:nvSpPr>
        <p:spPr>
          <a:xfrm>
            <a:off x="741760" y="1924472"/>
            <a:ext cx="11665296" cy="3785652"/>
          </a:xfrm>
          <a:prstGeom prst="rect">
            <a:avLst/>
          </a:prstGeom>
        </p:spPr>
        <p:txBody>
          <a:bodyPr wrap="square" lIns="91440" tIns="45720" rIns="91440" bIns="45720" anchor="t">
            <a:spAutoFit/>
          </a:bodyPr>
          <a:lstStyle/>
          <a:p>
            <a:pPr>
              <a:buClr>
                <a:srgbClr val="FF0000"/>
              </a:buClr>
            </a:pPr>
            <a:endParaRPr lang="en-US" sz="2400">
              <a:latin typeface="Calibri"/>
              <a:cs typeface="Calibri"/>
            </a:endParaRPr>
          </a:p>
          <a:p>
            <a:r>
              <a:rPr lang="en-US" sz="2400">
                <a:latin typeface="Calibri"/>
                <a:cs typeface="Calibri"/>
              </a:rPr>
              <a:t>PSMHA is proud to partner with the Adam Herold Legacy Foundation again this season.   </a:t>
            </a:r>
          </a:p>
          <a:p>
            <a:endParaRPr lang="en-US" sz="2400">
              <a:latin typeface="Calibri"/>
              <a:cs typeface="Calibri"/>
            </a:endParaRPr>
          </a:p>
          <a:p>
            <a:r>
              <a:rPr lang="en-US" sz="2400">
                <a:latin typeface="Calibri"/>
                <a:cs typeface="Calibri"/>
              </a:rPr>
              <a:t>The award is presented to a U13 and up player or official that consistently displays the characteristics and values that PSMHA strives to instill within our athletes and officials, while exemplifying the qualities that Adam Herold displayed to his teammates, friends and those around him.</a:t>
            </a:r>
          </a:p>
          <a:p>
            <a:endParaRPr lang="en-US" sz="2400">
              <a:latin typeface="Calibri"/>
              <a:cs typeface="Calibri"/>
            </a:endParaRPr>
          </a:p>
          <a:p>
            <a:r>
              <a:rPr lang="en-US" sz="2400" b="1">
                <a:latin typeface="Calibri"/>
                <a:cs typeface="Calibri"/>
              </a:rPr>
              <a:t>We require all our U13 and up team staff to consider nominating individuals that meet the criteria.  Please visit the PSMHA website for more information. </a:t>
            </a:r>
          </a:p>
        </p:txBody>
      </p:sp>
      <p:sp>
        <p:nvSpPr>
          <p:cNvPr id="3" name="ZoneTexte 1">
            <a:extLst>
              <a:ext uri="{FF2B5EF4-FFF2-40B4-BE49-F238E27FC236}">
                <a16:creationId xmlns:a16="http://schemas.microsoft.com/office/drawing/2014/main" id="{78F4FB8A-3460-4845-B6A0-CC2B14883BEF}"/>
              </a:ext>
            </a:extLst>
          </p:cNvPr>
          <p:cNvSpPr txBox="1"/>
          <p:nvPr/>
        </p:nvSpPr>
        <p:spPr>
          <a:xfrm>
            <a:off x="453728" y="488162"/>
            <a:ext cx="11377264" cy="769441"/>
          </a:xfrm>
          <a:prstGeom prst="rect">
            <a:avLst/>
          </a:prstGeom>
          <a:noFill/>
        </p:spPr>
        <p:txBody>
          <a:bodyPr wrap="square" lIns="91440" tIns="45720" rIns="91440" bIns="45720" rtlCol="0" anchor="t">
            <a:spAutoFit/>
          </a:bodyPr>
          <a:lstStyle/>
          <a:p>
            <a:r>
              <a:rPr lang="en-US" sz="4400" b="1" i="1">
                <a:solidFill>
                  <a:srgbClr val="4E4E4E"/>
                </a:solidFill>
                <a:latin typeface="Calibri"/>
                <a:ea typeface="Droid Serif"/>
                <a:cs typeface="Droid Serif"/>
              </a:rPr>
              <a:t>PSMHA Adam Herold Merit Award </a:t>
            </a:r>
            <a:endParaRPr lang="fr-FR" sz="4400" b="1" i="1">
              <a:solidFill>
                <a:srgbClr val="4E4E4E"/>
              </a:solidFill>
              <a:latin typeface="Calibri"/>
              <a:ea typeface="Droid Serif"/>
              <a:cs typeface="Droid Serif"/>
            </a:endParaRPr>
          </a:p>
        </p:txBody>
      </p:sp>
      <p:pic>
        <p:nvPicPr>
          <p:cNvPr id="4" name="Picture 4" descr="Logo&#10;&#10;Description automatically generated">
            <a:extLst>
              <a:ext uri="{FF2B5EF4-FFF2-40B4-BE49-F238E27FC236}">
                <a16:creationId xmlns:a16="http://schemas.microsoft.com/office/drawing/2014/main" id="{31E1F7F9-D8B7-72BC-77EA-C7842E923749}"/>
              </a:ext>
            </a:extLst>
          </p:cNvPr>
          <p:cNvPicPr>
            <a:picLocks noChangeAspect="1"/>
          </p:cNvPicPr>
          <p:nvPr/>
        </p:nvPicPr>
        <p:blipFill>
          <a:blip r:embed="rId3"/>
          <a:stretch>
            <a:fillRect/>
          </a:stretch>
        </p:blipFill>
        <p:spPr>
          <a:xfrm>
            <a:off x="3234069" y="5797613"/>
            <a:ext cx="6710072" cy="2893610"/>
          </a:xfrm>
          <a:prstGeom prst="rect">
            <a:avLst/>
          </a:prstGeom>
        </p:spPr>
      </p:pic>
    </p:spTree>
    <p:extLst>
      <p:ext uri="{BB962C8B-B14F-4D97-AF65-F5344CB8AC3E}">
        <p14:creationId xmlns:p14="http://schemas.microsoft.com/office/powerpoint/2010/main" val="42382908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8" name="ZoneTexte 10">
            <a:extLst>
              <a:ext uri="{FF2B5EF4-FFF2-40B4-BE49-F238E27FC236}">
                <a16:creationId xmlns:a16="http://schemas.microsoft.com/office/drawing/2014/main" id="{638CB6D0-FB45-B74B-BF9A-CFD35FF239F1}"/>
              </a:ext>
            </a:extLst>
          </p:cNvPr>
          <p:cNvSpPr txBox="1"/>
          <p:nvPr/>
        </p:nvSpPr>
        <p:spPr>
          <a:xfrm>
            <a:off x="3435621" y="2685562"/>
            <a:ext cx="5895844" cy="1323439"/>
          </a:xfrm>
          <a:prstGeom prst="rect">
            <a:avLst/>
          </a:prstGeom>
          <a:noFill/>
        </p:spPr>
        <p:txBody>
          <a:bodyPr wrap="square" lIns="91440" tIns="45720" rIns="91440" bIns="45720" rtlCol="0" anchor="t">
            <a:spAutoFit/>
          </a:bodyPr>
          <a:lstStyle/>
          <a:p>
            <a:pPr algn="ctr"/>
            <a:r>
              <a:rPr lang="fr-FR" sz="8000">
                <a:latin typeface="Calibri"/>
                <a:ea typeface="Droid Serif"/>
                <a:cs typeface="Droid Serif"/>
              </a:rPr>
              <a:t>QUESTIONS</a:t>
            </a:r>
            <a:endParaRPr lang="fr-FR" sz="8000">
              <a:solidFill>
                <a:srgbClr val="4E4E4E"/>
              </a:solidFill>
              <a:latin typeface="Calibri"/>
              <a:ea typeface="Droid Serif"/>
              <a:cs typeface="Droid Serif"/>
            </a:endParaRPr>
          </a:p>
        </p:txBody>
      </p:sp>
      <p:pic>
        <p:nvPicPr>
          <p:cNvPr id="4" name="Picture 6">
            <a:extLst>
              <a:ext uri="{FF2B5EF4-FFF2-40B4-BE49-F238E27FC236}">
                <a16:creationId xmlns:a16="http://schemas.microsoft.com/office/drawing/2014/main" id="{D51905AA-7619-421C-9FDB-8284DBD82D18}"/>
              </a:ext>
            </a:extLst>
          </p:cNvPr>
          <p:cNvPicPr>
            <a:picLocks noChangeAspect="1"/>
          </p:cNvPicPr>
          <p:nvPr/>
        </p:nvPicPr>
        <p:blipFill>
          <a:blip r:embed="rId2"/>
          <a:stretch>
            <a:fillRect/>
          </a:stretch>
        </p:blipFill>
        <p:spPr>
          <a:xfrm>
            <a:off x="5489132" y="4908936"/>
            <a:ext cx="1762125" cy="2590800"/>
          </a:xfrm>
          <a:prstGeom prst="rect">
            <a:avLst/>
          </a:prstGeom>
        </p:spPr>
      </p:pic>
    </p:spTree>
    <p:extLst>
      <p:ext uri="{BB962C8B-B14F-4D97-AF65-F5344CB8AC3E}">
        <p14:creationId xmlns:p14="http://schemas.microsoft.com/office/powerpoint/2010/main" val="2315333991"/>
      </p:ext>
    </p:extLst>
  </p:cSld>
  <p:clrMapOvr>
    <a:masterClrMapping/>
  </p:clrMapOvr>
  <p:transition spd="med"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4943" y="376206"/>
            <a:ext cx="2597224" cy="769441"/>
          </a:xfrm>
          <a:prstGeom prst="rect">
            <a:avLst/>
          </a:prstGeom>
          <a:noFill/>
        </p:spPr>
        <p:txBody>
          <a:bodyPr wrap="square" rtlCol="0" anchor="t">
            <a:spAutoFit/>
          </a:bodyPr>
          <a:lstStyle/>
          <a:p>
            <a:r>
              <a:rPr lang="en-US" sz="4400" b="1" i="1">
                <a:solidFill>
                  <a:srgbClr val="4E4E4E"/>
                </a:solidFill>
                <a:latin typeface="Calibri"/>
                <a:ea typeface="Droid Serif"/>
                <a:cs typeface="Droid Serif"/>
              </a:rPr>
              <a:t>Agenda</a:t>
            </a:r>
            <a:endParaRPr lang="fr-FR" sz="44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4" name="TextBox 3">
            <a:extLst>
              <a:ext uri="{FF2B5EF4-FFF2-40B4-BE49-F238E27FC236}">
                <a16:creationId xmlns:a16="http://schemas.microsoft.com/office/drawing/2014/main" id="{9CC4EBEB-E511-40AE-AC94-F13F21711B98}"/>
              </a:ext>
            </a:extLst>
          </p:cNvPr>
          <p:cNvSpPr txBox="1"/>
          <p:nvPr/>
        </p:nvSpPr>
        <p:spPr>
          <a:xfrm>
            <a:off x="1101800" y="1706701"/>
            <a:ext cx="4176464" cy="6155531"/>
          </a:xfrm>
          <a:prstGeom prst="rect">
            <a:avLst/>
          </a:prstGeom>
          <a:noFill/>
        </p:spPr>
        <p:txBody>
          <a:bodyPr wrap="square" lIns="91440" tIns="45720" rIns="91440" bIns="45720" rtlCol="0" anchor="t">
            <a:spAutoFit/>
          </a:bodyPr>
          <a:lstStyle/>
          <a:p>
            <a:pPr marL="457200" indent="-457200">
              <a:buClr>
                <a:srgbClr val="FF0000"/>
              </a:buClr>
              <a:buFont typeface="Wingdings" panose="05000000000000000000" pitchFamily="2" charset="2"/>
              <a:buChar char="Ø"/>
            </a:pPr>
            <a:endParaRPr lang="en-US" sz="2000">
              <a:latin typeface="Calibri"/>
              <a:ea typeface="Droid Serif"/>
              <a:cs typeface="Droid Serif"/>
            </a:endParaRPr>
          </a:p>
          <a:p>
            <a:pPr marL="457200" indent="-457200">
              <a:buClr>
                <a:srgbClr val="FF0000"/>
              </a:buClr>
              <a:buFont typeface="Wingdings" panose="05000000000000000000" pitchFamily="2" charset="2"/>
              <a:buChar char="Ø"/>
            </a:pPr>
            <a:r>
              <a:rPr lang="en-US" sz="2000">
                <a:latin typeface="Calibri"/>
                <a:ea typeface="Droid Serif"/>
                <a:cs typeface="Droid Serif"/>
              </a:rPr>
              <a:t>Welcome</a:t>
            </a:r>
            <a:endParaRPr lang="en-US"/>
          </a:p>
          <a:p>
            <a:pPr>
              <a:buClr>
                <a:srgbClr val="FF0000"/>
              </a:buClr>
            </a:pPr>
            <a:endParaRPr lang="en-US" sz="2000">
              <a:latin typeface="Calibri"/>
              <a:ea typeface="Droid Serif" panose="020B0604020202020204" charset="0"/>
              <a:cs typeface="Droid Serif" panose="020B0604020202020204" charset="0"/>
            </a:endParaRPr>
          </a:p>
          <a:p>
            <a:pPr marL="457200" indent="-457200">
              <a:buClr>
                <a:srgbClr val="FF0000"/>
              </a:buClr>
              <a:buFont typeface="Wingdings" panose="05000000000000000000" pitchFamily="2" charset="2"/>
              <a:buChar char="Ø"/>
            </a:pPr>
            <a:r>
              <a:rPr lang="en-US" sz="2000">
                <a:latin typeface="Calibri"/>
                <a:ea typeface="Droid Serif"/>
                <a:cs typeface="Droid Serif"/>
              </a:rPr>
              <a:t>Managing PSMHA Teams</a:t>
            </a:r>
          </a:p>
          <a:p>
            <a:pPr marL="457200" indent="-457200">
              <a:buClr>
                <a:srgbClr val="FF0000"/>
              </a:buClr>
              <a:buFont typeface="Wingdings" panose="05000000000000000000" pitchFamily="2" charset="2"/>
              <a:buChar char="Ø"/>
            </a:pPr>
            <a:endParaRPr lang="en-US" sz="2000">
              <a:latin typeface="Calibri"/>
              <a:ea typeface="Droid Serif" panose="020B0604020202020204" charset="0"/>
              <a:cs typeface="Droid Serif" panose="020B0604020202020204" charset="0"/>
            </a:endParaRPr>
          </a:p>
          <a:p>
            <a:pPr marL="457200" indent="-457200">
              <a:buClr>
                <a:srgbClr val="FF0000"/>
              </a:buClr>
              <a:buFont typeface="Wingdings" panose="05000000000000000000" pitchFamily="2" charset="2"/>
              <a:buChar char="Ø"/>
            </a:pPr>
            <a:r>
              <a:rPr lang="en-US" sz="2000">
                <a:latin typeface="Calibri"/>
                <a:ea typeface="Droid Serif"/>
                <a:cs typeface="Droid Serif"/>
              </a:rPr>
              <a:t>Medical and Injury Reporting</a:t>
            </a:r>
          </a:p>
          <a:p>
            <a:pPr>
              <a:buClr>
                <a:srgbClr val="FF0000"/>
              </a:buClr>
            </a:pPr>
            <a:endParaRPr lang="en-US" sz="2000">
              <a:latin typeface="Calibri"/>
              <a:ea typeface="Droid Serif" panose="020B0604020202020204" charset="0"/>
              <a:cs typeface="Droid Serif" panose="020B0604020202020204" charset="0"/>
            </a:endParaRPr>
          </a:p>
          <a:p>
            <a:pPr marL="457200" indent="-457200">
              <a:buClr>
                <a:srgbClr val="FF0000"/>
              </a:buClr>
              <a:buFont typeface="Wingdings" panose="05000000000000000000" pitchFamily="2" charset="2"/>
              <a:buChar char="Ø"/>
            </a:pPr>
            <a:r>
              <a:rPr lang="en-US" sz="2000">
                <a:latin typeface="Calibri"/>
                <a:ea typeface="Droid Serif"/>
                <a:cs typeface="Droid Serif"/>
              </a:rPr>
              <a:t>Team Financials</a:t>
            </a:r>
          </a:p>
          <a:p>
            <a:pPr>
              <a:buClr>
                <a:srgbClr val="FF0000"/>
              </a:buClr>
            </a:pPr>
            <a:endParaRPr lang="en-US" sz="2000">
              <a:latin typeface="Calibri"/>
              <a:ea typeface="Droid Serif" panose="020B0604020202020204" charset="0"/>
              <a:cs typeface="Droid Serif" panose="020B0604020202020204" charset="0"/>
            </a:endParaRPr>
          </a:p>
          <a:p>
            <a:pPr marL="457200" indent="-457200">
              <a:buClr>
                <a:srgbClr val="FF0000"/>
              </a:buClr>
              <a:buFont typeface="Wingdings" panose="05000000000000000000" pitchFamily="2" charset="2"/>
              <a:buChar char="Ø"/>
            </a:pPr>
            <a:r>
              <a:rPr lang="en-US" sz="2000">
                <a:latin typeface="Calibri"/>
                <a:ea typeface="Droid Serif"/>
                <a:cs typeface="Droid Serif"/>
              </a:rPr>
              <a:t>Team Apparel</a:t>
            </a:r>
          </a:p>
          <a:p>
            <a:pPr marL="457200" indent="-457200">
              <a:buClr>
                <a:srgbClr val="FF0000"/>
              </a:buClr>
              <a:buFont typeface="Wingdings" panose="05000000000000000000" pitchFamily="2" charset="2"/>
              <a:buChar char="Ø"/>
            </a:pPr>
            <a:endParaRPr lang="en-US" sz="2000">
              <a:latin typeface="Calibri"/>
              <a:ea typeface="Droid Serif"/>
              <a:cs typeface="Droid Serif"/>
            </a:endParaRPr>
          </a:p>
          <a:p>
            <a:pPr marL="457200" indent="-457200">
              <a:buClr>
                <a:srgbClr val="FF0000"/>
              </a:buClr>
              <a:buFont typeface="Wingdings" panose="05000000000000000000" pitchFamily="2" charset="2"/>
              <a:buChar char="Ø"/>
            </a:pPr>
            <a:r>
              <a:rPr lang="en-US" sz="2000">
                <a:latin typeface="Calibri"/>
                <a:ea typeface="Droid Serif"/>
                <a:cs typeface="Droid Serif"/>
              </a:rPr>
              <a:t>Division Playing Season </a:t>
            </a:r>
            <a:endParaRPr lang="en-US" sz="2000">
              <a:latin typeface="Calibri"/>
              <a:ea typeface="Droid Serif" panose="020B0604020202020204" charset="0"/>
              <a:cs typeface="Droid Serif" panose="020B0604020202020204" charset="0"/>
            </a:endParaRPr>
          </a:p>
          <a:p>
            <a:pPr>
              <a:buClr>
                <a:srgbClr val="FF0000"/>
              </a:buClr>
            </a:pPr>
            <a:endParaRPr lang="en-US" sz="2000">
              <a:latin typeface="Calibri"/>
              <a:ea typeface="Droid Serif" panose="020B0604020202020204" charset="0"/>
              <a:cs typeface="Droid Serif" panose="020B0604020202020204" charset="0"/>
            </a:endParaRPr>
          </a:p>
          <a:p>
            <a:pPr marL="457200" indent="-457200">
              <a:buClr>
                <a:srgbClr val="FF0000"/>
              </a:buClr>
              <a:buFont typeface="Wingdings" panose="05000000000000000000" pitchFamily="2" charset="2"/>
              <a:buChar char="Ø"/>
            </a:pPr>
            <a:r>
              <a:rPr lang="en-US" sz="2000">
                <a:latin typeface="Calibri"/>
                <a:ea typeface="Droid Serif"/>
                <a:cs typeface="Droid Serif"/>
              </a:rPr>
              <a:t>Division Reporting Requirements</a:t>
            </a:r>
          </a:p>
          <a:p>
            <a:pPr marL="457200" indent="-457200">
              <a:buClr>
                <a:srgbClr val="FF0000"/>
              </a:buClr>
              <a:buFont typeface="Wingdings" panose="05000000000000000000" pitchFamily="2" charset="2"/>
              <a:buChar char="Ø"/>
            </a:pPr>
            <a:endParaRPr lang="en-US" sz="2000">
              <a:latin typeface="Calibri"/>
              <a:ea typeface="Droid Serif" panose="020B0604020202020204" charset="0"/>
              <a:cs typeface="Droid Serif" panose="020B0604020202020204" charset="0"/>
            </a:endParaRPr>
          </a:p>
          <a:p>
            <a:pPr marL="457200" indent="-457200">
              <a:buClr>
                <a:srgbClr val="FF0000"/>
              </a:buClr>
              <a:buFont typeface="Wingdings" panose="05000000000000000000" pitchFamily="2" charset="2"/>
              <a:buChar char="Ø"/>
            </a:pPr>
            <a:r>
              <a:rPr lang="en-US" sz="2000">
                <a:latin typeface="Calibri"/>
                <a:ea typeface="Droid Serif"/>
                <a:cs typeface="Droid Serif"/>
              </a:rPr>
              <a:t>AP Lists</a:t>
            </a:r>
            <a:endParaRPr lang="en-US" sz="2000">
              <a:latin typeface="Calibri"/>
              <a:ea typeface="Droid Serif" panose="020B0604020202020204" charset="0"/>
              <a:cs typeface="Droid Serif" panose="020B0604020202020204" charset="0"/>
            </a:endParaRPr>
          </a:p>
          <a:p>
            <a:pPr>
              <a:buClr>
                <a:srgbClr val="FF0000"/>
              </a:buClr>
            </a:pPr>
            <a:endParaRPr lang="en-US" sz="2000">
              <a:latin typeface="Calibri"/>
              <a:ea typeface="Droid Serif" panose="020B0604020202020204" charset="0"/>
              <a:cs typeface="Droid Serif" panose="020B0604020202020204" charset="0"/>
            </a:endParaRPr>
          </a:p>
          <a:p>
            <a:pPr>
              <a:buClr>
                <a:srgbClr val="FF0000"/>
              </a:buClr>
            </a:pPr>
            <a:endParaRPr lang="en-US" sz="2000">
              <a:latin typeface="Calibri"/>
              <a:ea typeface="Droid Serif" panose="020B0604020202020204" charset="0"/>
              <a:cs typeface="Droid Serif" panose="020B0604020202020204" charset="0"/>
            </a:endParaRPr>
          </a:p>
          <a:p>
            <a:pPr>
              <a:buClr>
                <a:srgbClr val="FF0000"/>
              </a:buClr>
            </a:pPr>
            <a:endParaRPr lang="en-US" sz="2000">
              <a:latin typeface="Calibri"/>
              <a:ea typeface="Droid Serif" panose="020B0604020202020204" charset="0"/>
              <a:cs typeface="Droid Serif" panose="020B0604020202020204" charset="0"/>
            </a:endParaRPr>
          </a:p>
          <a:p>
            <a:pPr marL="457200" indent="-457200">
              <a:buClr>
                <a:srgbClr val="FF0000"/>
              </a:buClr>
              <a:buFont typeface="Wingdings" panose="05000000000000000000" pitchFamily="2" charset="2"/>
              <a:buChar char="Ø"/>
            </a:pPr>
            <a:endParaRPr lang="en-US" sz="1400">
              <a:latin typeface="Calibri"/>
              <a:ea typeface="Droid Serif" panose="020B0604020202020204" charset="0"/>
              <a:cs typeface="Droid Serif" panose="020B0604020202020204" charset="0"/>
            </a:endParaRPr>
          </a:p>
        </p:txBody>
      </p:sp>
      <p:sp>
        <p:nvSpPr>
          <p:cNvPr id="3" name="Rectangle 2">
            <a:extLst>
              <a:ext uri="{FF2B5EF4-FFF2-40B4-BE49-F238E27FC236}">
                <a16:creationId xmlns:a16="http://schemas.microsoft.com/office/drawing/2014/main" id="{1101332E-EAEE-426C-ADAF-ECCA4E5796B4}"/>
              </a:ext>
            </a:extLst>
          </p:cNvPr>
          <p:cNvSpPr/>
          <p:nvPr/>
        </p:nvSpPr>
        <p:spPr>
          <a:xfrm>
            <a:off x="6179077" y="1855117"/>
            <a:ext cx="5400600" cy="4924425"/>
          </a:xfrm>
          <a:prstGeom prst="rect">
            <a:avLst/>
          </a:prstGeom>
        </p:spPr>
        <p:txBody>
          <a:bodyPr wrap="square" lIns="91440" tIns="45720" rIns="91440" bIns="45720" anchor="t">
            <a:spAutoFit/>
          </a:bodyPr>
          <a:lstStyle/>
          <a:p>
            <a:endParaRPr lang="en-US" sz="1400">
              <a:latin typeface="Calibri"/>
              <a:ea typeface="Droid Serif" panose="020B0604020202020204" charset="0"/>
              <a:cs typeface="Droid Serif" panose="020B0604020202020204" charset="0"/>
            </a:endParaRPr>
          </a:p>
          <a:p>
            <a:pPr marL="342900" indent="-342900">
              <a:buClr>
                <a:srgbClr val="FF0000"/>
              </a:buClr>
              <a:buFont typeface="Wingdings"/>
              <a:buChar char="Ø"/>
            </a:pPr>
            <a:r>
              <a:rPr lang="en-US" sz="2000">
                <a:latin typeface="Calibri"/>
                <a:ea typeface="Droid Serif"/>
                <a:cs typeface="Droid Serif"/>
              </a:rPr>
              <a:t>Travel, Tournaments and Exhibition Games</a:t>
            </a:r>
            <a:endParaRPr lang="en-US" sz="2000">
              <a:latin typeface="Calibri"/>
              <a:ea typeface="Droid Serif" panose="020B0604020202020204" charset="0"/>
              <a:cs typeface="Droid Serif" panose="020B0604020202020204" charset="0"/>
            </a:endParaRPr>
          </a:p>
          <a:p>
            <a:pPr marL="457200" indent="-457200">
              <a:buClr>
                <a:srgbClr val="FF0000"/>
              </a:buClr>
              <a:buFont typeface="Wingdings" panose="05000000000000000000" pitchFamily="2" charset="2"/>
              <a:buChar char="Ø"/>
            </a:pPr>
            <a:endParaRPr lang="en-US" sz="2000">
              <a:latin typeface="Calibri"/>
              <a:ea typeface="Droid Serif"/>
              <a:cs typeface="Droid Serif"/>
            </a:endParaRPr>
          </a:p>
          <a:p>
            <a:pPr marL="457200" indent="-457200">
              <a:buClr>
                <a:srgbClr val="FF0000"/>
              </a:buClr>
              <a:buFont typeface="Wingdings" panose="05000000000000000000" pitchFamily="2" charset="2"/>
              <a:buChar char="Ø"/>
            </a:pPr>
            <a:r>
              <a:rPr lang="en-US" sz="2000">
                <a:latin typeface="Calibri"/>
                <a:ea typeface="Droid Serif"/>
                <a:cs typeface="Droid Serif"/>
              </a:rPr>
              <a:t>Rink Dressing Rooms and On/Off Ice Conduct</a:t>
            </a:r>
            <a:endParaRPr lang="en-US"/>
          </a:p>
          <a:p>
            <a:pPr marL="457200" indent="-457200">
              <a:buClr>
                <a:srgbClr val="FF0000"/>
              </a:buClr>
              <a:buFont typeface="Wingdings" panose="05000000000000000000" pitchFamily="2" charset="2"/>
              <a:buChar char="Ø"/>
            </a:pPr>
            <a:endParaRPr lang="en-US" sz="2000">
              <a:latin typeface="Calibri"/>
              <a:ea typeface="Droid Serif"/>
              <a:cs typeface="Droid Serif"/>
            </a:endParaRPr>
          </a:p>
          <a:p>
            <a:pPr marL="457200" indent="-457200">
              <a:buClr>
                <a:srgbClr val="FF0000"/>
              </a:buClr>
              <a:buFont typeface="Wingdings" panose="05000000000000000000" pitchFamily="2" charset="2"/>
              <a:buChar char="Ø"/>
            </a:pPr>
            <a:r>
              <a:rPr lang="en-US" sz="2000">
                <a:latin typeface="Calibri"/>
                <a:ea typeface="Droid Serif"/>
                <a:cs typeface="Droid Serif"/>
              </a:rPr>
              <a:t>Team Equipment </a:t>
            </a:r>
          </a:p>
          <a:p>
            <a:pPr marL="457200" indent="-457200">
              <a:buClr>
                <a:srgbClr val="FF0000"/>
              </a:buClr>
              <a:buFont typeface="Wingdings" panose="05000000000000000000" pitchFamily="2" charset="2"/>
              <a:buChar char="Ø"/>
            </a:pPr>
            <a:endParaRPr lang="en-US" sz="2000">
              <a:latin typeface="Calibri"/>
              <a:ea typeface="Droid Serif"/>
              <a:cs typeface="Droid Serif"/>
            </a:endParaRPr>
          </a:p>
          <a:p>
            <a:pPr marL="457200" indent="-457200">
              <a:buClr>
                <a:srgbClr val="FF0000"/>
              </a:buClr>
              <a:buFont typeface="Wingdings" panose="05000000000000000000" pitchFamily="2" charset="2"/>
              <a:buChar char="Ø"/>
            </a:pPr>
            <a:r>
              <a:rPr lang="en-US" sz="2000">
                <a:latin typeface="Calibri"/>
                <a:ea typeface="Droid Serif"/>
                <a:cs typeface="Droid Serif"/>
              </a:rPr>
              <a:t>Officials</a:t>
            </a:r>
          </a:p>
          <a:p>
            <a:pPr marL="457200" indent="-457200">
              <a:buClr>
                <a:srgbClr val="FF0000"/>
              </a:buClr>
              <a:buFont typeface="Wingdings" panose="05000000000000000000" pitchFamily="2" charset="2"/>
              <a:buChar char="Ø"/>
            </a:pPr>
            <a:endParaRPr lang="en-US" sz="2000">
              <a:latin typeface="Calibri"/>
              <a:ea typeface="Droid Serif"/>
              <a:cs typeface="Droid Serif"/>
            </a:endParaRPr>
          </a:p>
          <a:p>
            <a:pPr marL="457200" indent="-457200">
              <a:buClr>
                <a:srgbClr val="FF0000"/>
              </a:buClr>
              <a:buFont typeface="Wingdings" panose="05000000000000000000" pitchFamily="2" charset="2"/>
              <a:buChar char="Ø"/>
            </a:pPr>
            <a:r>
              <a:rPr lang="en-US" sz="2000">
                <a:latin typeface="Calibri"/>
                <a:ea typeface="Droid Serif"/>
                <a:cs typeface="Droid Serif"/>
              </a:rPr>
              <a:t>Ice Scheduling and Usage</a:t>
            </a:r>
          </a:p>
          <a:p>
            <a:pPr marL="457200" indent="-457200">
              <a:buClr>
                <a:srgbClr val="FF0000"/>
              </a:buClr>
              <a:buFont typeface="Wingdings" panose="05000000000000000000" pitchFamily="2" charset="2"/>
              <a:buChar char="Ø"/>
            </a:pPr>
            <a:endParaRPr lang="en-US" sz="2000">
              <a:latin typeface="Calibri"/>
              <a:ea typeface="Droid Serif"/>
              <a:cs typeface="Droid Serif"/>
            </a:endParaRPr>
          </a:p>
          <a:p>
            <a:pPr marL="457200" indent="-457200">
              <a:buClr>
                <a:srgbClr val="FF0000"/>
              </a:buClr>
              <a:buFont typeface="Wingdings" panose="05000000000000000000" pitchFamily="2" charset="2"/>
              <a:buChar char="Ø"/>
            </a:pPr>
            <a:r>
              <a:rPr lang="en-US" sz="2000">
                <a:latin typeface="Calibri"/>
                <a:ea typeface="Droid Serif"/>
                <a:cs typeface="Droid Serif"/>
              </a:rPr>
              <a:t>Zero Tolerance Policy</a:t>
            </a:r>
          </a:p>
          <a:p>
            <a:pPr marL="457200" indent="-457200">
              <a:buClr>
                <a:srgbClr val="FF0000"/>
              </a:buClr>
              <a:buFont typeface="Wingdings" panose="05000000000000000000" pitchFamily="2" charset="2"/>
              <a:buChar char="Ø"/>
            </a:pPr>
            <a:endParaRPr lang="en-US" sz="2000">
              <a:latin typeface="Calibri"/>
              <a:ea typeface="Droid Serif"/>
              <a:cs typeface="Droid Serif"/>
            </a:endParaRPr>
          </a:p>
          <a:p>
            <a:pPr marL="457200" indent="-457200">
              <a:buClr>
                <a:srgbClr val="FF0000"/>
              </a:buClr>
              <a:buFont typeface="Wingdings" panose="05000000000000000000" pitchFamily="2" charset="2"/>
              <a:buChar char="Ø"/>
            </a:pPr>
            <a:r>
              <a:rPr lang="en-US" sz="2000">
                <a:latin typeface="Calibri"/>
                <a:ea typeface="Droid Serif"/>
                <a:cs typeface="Droid Serif"/>
              </a:rPr>
              <a:t>PSMHA Adam Herold Merit Award</a:t>
            </a:r>
          </a:p>
          <a:p>
            <a:pPr marL="457200" indent="-457200">
              <a:buClr>
                <a:srgbClr val="FF0000"/>
              </a:buClr>
              <a:buFont typeface="Wingdings" panose="05000000000000000000" pitchFamily="2" charset="2"/>
              <a:buChar char="Ø"/>
            </a:pPr>
            <a:endParaRPr lang="en-US" sz="2000">
              <a:latin typeface="Calibri"/>
              <a:ea typeface="Droid Serif"/>
              <a:cs typeface="Droid Serif"/>
            </a:endParaRPr>
          </a:p>
          <a:p>
            <a:pPr marL="457200" indent="-457200">
              <a:buClr>
                <a:srgbClr val="FF0000"/>
              </a:buClr>
              <a:buFont typeface="Wingdings" panose="05000000000000000000" pitchFamily="2" charset="2"/>
              <a:buChar char="Ø"/>
            </a:pPr>
            <a:r>
              <a:rPr lang="en-US" sz="2000">
                <a:latin typeface="Calibri"/>
                <a:ea typeface="Droid Serif"/>
                <a:cs typeface="Droid Serif"/>
              </a:rPr>
              <a:t>Questions </a:t>
            </a:r>
            <a:endParaRPr lang="en-US" sz="2000">
              <a:latin typeface="Calibri"/>
              <a:ea typeface="Droid Serif" panose="020B0604020202020204" charset="0"/>
              <a:cs typeface="Droid Serif" panose="020B0604020202020204" charset="0"/>
            </a:endParaRPr>
          </a:p>
        </p:txBody>
      </p:sp>
    </p:spTree>
    <p:extLst>
      <p:ext uri="{BB962C8B-B14F-4D97-AF65-F5344CB8AC3E}">
        <p14:creationId xmlns:p14="http://schemas.microsoft.com/office/powerpoint/2010/main" val="2365937310"/>
      </p:ext>
    </p:extLst>
  </p:cSld>
  <p:clrMapOvr>
    <a:masterClrMapping/>
  </p:clrMapOvr>
  <p:transition spd="med"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4943" y="376206"/>
            <a:ext cx="7247617" cy="769441"/>
          </a:xfrm>
          <a:prstGeom prst="rect">
            <a:avLst/>
          </a:prstGeom>
          <a:noFill/>
        </p:spPr>
        <p:txBody>
          <a:bodyPr wrap="square" rtlCol="0" anchor="t">
            <a:spAutoFit/>
          </a:bodyPr>
          <a:lstStyle/>
          <a:p>
            <a:r>
              <a:rPr lang="en-US" sz="4400" b="1" i="1">
                <a:solidFill>
                  <a:srgbClr val="4E4E4E"/>
                </a:solidFill>
                <a:latin typeface="Calibri"/>
                <a:ea typeface="Droid Serif"/>
                <a:cs typeface="Droid Serif"/>
              </a:rPr>
              <a:t>Managing PSMHA Teams</a:t>
            </a:r>
            <a:endParaRPr lang="fr-FR" sz="36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20" name="ZoneTexte 13">
            <a:extLst>
              <a:ext uri="{FF2B5EF4-FFF2-40B4-BE49-F238E27FC236}">
                <a16:creationId xmlns:a16="http://schemas.microsoft.com/office/drawing/2014/main" id="{91F8CDC0-5BB8-D54B-9CF7-BBE31948B954}"/>
              </a:ext>
            </a:extLst>
          </p:cNvPr>
          <p:cNvSpPr txBox="1"/>
          <p:nvPr/>
        </p:nvSpPr>
        <p:spPr>
          <a:xfrm>
            <a:off x="1167704" y="2555141"/>
            <a:ext cx="10975045" cy="452431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CA" sz="3200" err="1">
                <a:latin typeface="Calibri"/>
                <a:cs typeface="Calibri"/>
              </a:rPr>
              <a:t>SportsEngine</a:t>
            </a:r>
            <a:r>
              <a:rPr lang="en-CA" sz="3200">
                <a:latin typeface="Calibri"/>
                <a:cs typeface="Calibri"/>
              </a:rPr>
              <a:t> App</a:t>
            </a:r>
          </a:p>
          <a:p>
            <a:pPr marL="457200" indent="-457200">
              <a:buFont typeface="Arial" panose="020B0604020202020204" pitchFamily="34" charset="0"/>
              <a:buChar char="•"/>
            </a:pPr>
            <a:r>
              <a:rPr lang="en-CA" sz="3200">
                <a:latin typeface="Calibri"/>
                <a:cs typeface="Calibri"/>
              </a:rPr>
              <a:t>Team Meetings</a:t>
            </a:r>
          </a:p>
          <a:p>
            <a:pPr marL="457200" indent="-457200">
              <a:buFont typeface="Arial" panose="020B0604020202020204" pitchFamily="34" charset="0"/>
              <a:buChar char="•"/>
            </a:pPr>
            <a:r>
              <a:rPr lang="en-CA" sz="3200">
                <a:latin typeface="Calibri"/>
                <a:cs typeface="Calibri"/>
              </a:rPr>
              <a:t>Vulnerable Sector Checks </a:t>
            </a:r>
            <a:endParaRPr lang="en-CA" sz="320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CA" sz="3200">
                <a:latin typeface="Calibri"/>
                <a:cs typeface="Calibri"/>
              </a:rPr>
              <a:t>Approval of Team Staff</a:t>
            </a:r>
          </a:p>
          <a:p>
            <a:pPr marL="457200" indent="-457200">
              <a:buFont typeface="Arial" panose="020B0604020202020204" pitchFamily="34" charset="0"/>
              <a:buChar char="•"/>
            </a:pPr>
            <a:r>
              <a:rPr lang="en-CA" sz="3200">
                <a:latin typeface="Calibri"/>
                <a:cs typeface="Calibri"/>
              </a:rPr>
              <a:t>U9/U11 Powerskating</a:t>
            </a:r>
          </a:p>
          <a:p>
            <a:pPr marL="457200" indent="-457200">
              <a:buFont typeface="Arial" panose="020B0604020202020204" pitchFamily="34" charset="0"/>
              <a:buChar char="•"/>
            </a:pPr>
            <a:r>
              <a:rPr lang="en-CA" sz="3200">
                <a:latin typeface="Calibri"/>
                <a:cs typeface="Calibri"/>
              </a:rPr>
              <a:t>Player and Goalie Development </a:t>
            </a:r>
          </a:p>
          <a:p>
            <a:pPr marL="457200" indent="-457200">
              <a:buFont typeface="Arial" panose="020B0604020202020204" pitchFamily="34" charset="0"/>
              <a:buChar char="•"/>
            </a:pPr>
            <a:r>
              <a:rPr lang="en-CA" sz="3200">
                <a:latin typeface="Calibri" panose="020F0502020204030204" pitchFamily="34" charset="0"/>
                <a:cs typeface="Calibri" panose="020F0502020204030204" pitchFamily="34" charset="0"/>
              </a:rPr>
              <a:t>Team Pictures </a:t>
            </a:r>
          </a:p>
          <a:p>
            <a:pPr marL="457200" indent="-457200">
              <a:buFont typeface="Arial"/>
              <a:buChar char="•"/>
            </a:pPr>
            <a:r>
              <a:rPr lang="en-CA" sz="3200">
                <a:latin typeface="Calibri"/>
                <a:cs typeface="Times New Roman"/>
              </a:rPr>
              <a:t>U18 Driving Policy – PSMHA does NOT recommend players drive themselves to away games and out-of-town practices</a:t>
            </a:r>
            <a:endParaRPr lang="en-CA">
              <a:latin typeface="Times New Roman"/>
              <a:cs typeface="Times New Roman"/>
            </a:endParaRPr>
          </a:p>
        </p:txBody>
      </p:sp>
      <p:pic>
        <p:nvPicPr>
          <p:cNvPr id="4" name="Picture 3">
            <a:extLst>
              <a:ext uri="{FF2B5EF4-FFF2-40B4-BE49-F238E27FC236}">
                <a16:creationId xmlns:a16="http://schemas.microsoft.com/office/drawing/2014/main" id="{43B46853-7C93-49D4-8745-48075F507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8429" y="1858527"/>
            <a:ext cx="3491592" cy="3867018"/>
          </a:xfrm>
          <a:prstGeom prst="rect">
            <a:avLst/>
          </a:prstGeom>
        </p:spPr>
      </p:pic>
    </p:spTree>
    <p:extLst>
      <p:ext uri="{BB962C8B-B14F-4D97-AF65-F5344CB8AC3E}">
        <p14:creationId xmlns:p14="http://schemas.microsoft.com/office/powerpoint/2010/main" val="246405395"/>
      </p:ext>
    </p:extLst>
  </p:cSld>
  <p:clrMapOvr>
    <a:masterClrMapping/>
  </p:clrMapOvr>
  <p:transition spd="med"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4943" y="376206"/>
            <a:ext cx="7247617" cy="769441"/>
          </a:xfrm>
          <a:prstGeom prst="rect">
            <a:avLst/>
          </a:prstGeom>
          <a:noFill/>
        </p:spPr>
        <p:txBody>
          <a:bodyPr wrap="square" lIns="91440" tIns="45720" rIns="91440" bIns="45720" rtlCol="0" anchor="t">
            <a:spAutoFit/>
          </a:bodyPr>
          <a:lstStyle/>
          <a:p>
            <a:r>
              <a:rPr lang="en-US" sz="4400" b="1" i="1">
                <a:solidFill>
                  <a:srgbClr val="4E4E4E"/>
                </a:solidFill>
                <a:latin typeface="Calibri"/>
                <a:ea typeface="Droid Serif"/>
                <a:cs typeface="Droid Serif"/>
              </a:rPr>
              <a:t>Coaching Requirements</a:t>
            </a:r>
            <a:endParaRPr lang="fr-FR" sz="36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20" name="ZoneTexte 13">
            <a:extLst>
              <a:ext uri="{FF2B5EF4-FFF2-40B4-BE49-F238E27FC236}">
                <a16:creationId xmlns:a16="http://schemas.microsoft.com/office/drawing/2014/main" id="{91F8CDC0-5BB8-D54B-9CF7-BBE31948B954}"/>
              </a:ext>
            </a:extLst>
          </p:cNvPr>
          <p:cNvSpPr txBox="1"/>
          <p:nvPr/>
        </p:nvSpPr>
        <p:spPr>
          <a:xfrm>
            <a:off x="1167704" y="2555141"/>
            <a:ext cx="10975045" cy="649408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CA" sz="3200">
                <a:latin typeface="Calibri"/>
                <a:cs typeface="Calibri"/>
              </a:rPr>
              <a:t>Coaches must be Approved and Rostered</a:t>
            </a:r>
          </a:p>
          <a:p>
            <a:r>
              <a:rPr lang="en-CA" sz="3200">
                <a:latin typeface="Calibri"/>
                <a:cs typeface="Calibri"/>
              </a:rPr>
              <a:t>      To Sports Engine and Hockey Canada (HCR)</a:t>
            </a:r>
          </a:p>
          <a:p>
            <a:pPr marL="457200" indent="-457200">
              <a:buFont typeface="Arial"/>
              <a:buChar char="•"/>
            </a:pPr>
            <a:r>
              <a:rPr lang="en-CA" sz="3200">
                <a:latin typeface="Calibri"/>
                <a:cs typeface="Calibri"/>
              </a:rPr>
              <a:t>Coaches must be properly certified - </a:t>
            </a:r>
          </a:p>
          <a:p>
            <a:r>
              <a:rPr lang="en-CA" sz="3200">
                <a:latin typeface="Calibri"/>
                <a:cs typeface="Calibri"/>
              </a:rPr>
              <a:t>     See link below for certification requirements</a:t>
            </a:r>
          </a:p>
          <a:p>
            <a:r>
              <a:rPr lang="en-CA" sz="3200" u="sng">
                <a:solidFill>
                  <a:srgbClr val="C00F0F"/>
                </a:solidFill>
                <a:latin typeface="Calibri"/>
                <a:cs typeface="Calibri"/>
                <a:hlinkClick r:id="rId3">
                  <a:extLst>
                    <a:ext uri="{A12FA001-AC4F-418D-AE19-62706E023703}">
                      <ahyp:hlinkClr xmlns:ahyp="http://schemas.microsoft.com/office/drawing/2018/hyperlinkcolor" val="tx"/>
                    </a:ext>
                  </a:extLst>
                </a:hlinkClick>
              </a:rPr>
              <a:t>Hockey Saskatchewan Coaching Requirements</a:t>
            </a:r>
            <a:endParaRPr lang="en-US" sz="3200">
              <a:solidFill>
                <a:srgbClr val="C00F0F"/>
              </a:solidFill>
              <a:latin typeface="Calibri"/>
              <a:cs typeface="Calibri"/>
              <a:hlinkClick r:id="rId3">
                <a:extLst>
                  <a:ext uri="{A12FA001-AC4F-418D-AE19-62706E023703}">
                    <ahyp:hlinkClr xmlns:ahyp="http://schemas.microsoft.com/office/drawing/2018/hyperlinkcolor" val="tx"/>
                  </a:ext>
                </a:extLst>
              </a:hlinkClick>
            </a:endParaRPr>
          </a:p>
          <a:p>
            <a:pPr marL="457200" indent="-457200">
              <a:buFont typeface="Arial"/>
              <a:buChar char="•"/>
            </a:pPr>
            <a:endParaRPr lang="en-CA" sz="3200">
              <a:latin typeface="Calibri"/>
              <a:cs typeface="Calibri"/>
            </a:endParaRPr>
          </a:p>
          <a:p>
            <a:pPr marL="457200" indent="-457200">
              <a:buFont typeface="Arial"/>
              <a:buChar char="•"/>
            </a:pPr>
            <a:r>
              <a:rPr lang="en-CA" sz="3200">
                <a:latin typeface="Calibri"/>
                <a:cs typeface="Calibri"/>
              </a:rPr>
              <a:t>On-Ice team Staff must:</a:t>
            </a:r>
            <a:endParaRPr lang="en-CA">
              <a:cs typeface="Times New Roman"/>
            </a:endParaRPr>
          </a:p>
          <a:p>
            <a:pPr marL="1106805" lvl="1" indent="-457200">
              <a:buFont typeface="Arial"/>
              <a:buChar char="•"/>
            </a:pPr>
            <a:r>
              <a:rPr lang="en-CA" sz="3200">
                <a:latin typeface="Calibri"/>
                <a:cs typeface="Calibri"/>
              </a:rPr>
              <a:t>Wear CSA Helmet with chin strap</a:t>
            </a:r>
          </a:p>
          <a:p>
            <a:pPr marL="1106805" lvl="1" indent="-457200">
              <a:buFont typeface="Arial"/>
              <a:buChar char="•"/>
            </a:pPr>
            <a:r>
              <a:rPr lang="en-CA" sz="3200">
                <a:latin typeface="Calibri"/>
                <a:cs typeface="Calibri"/>
              </a:rPr>
              <a:t>Ensure all players are wearing proper equipment</a:t>
            </a:r>
          </a:p>
          <a:p>
            <a:pPr marL="649605" lvl="1"/>
            <a:r>
              <a:rPr lang="en-CA" sz="3200">
                <a:latin typeface="Calibri"/>
                <a:cs typeface="Calibri"/>
              </a:rPr>
              <a:t>     Including neck guards</a:t>
            </a:r>
          </a:p>
          <a:p>
            <a:endParaRPr lang="en-CA" sz="3200">
              <a:latin typeface="Calibri"/>
              <a:cs typeface="Calibri"/>
            </a:endParaRPr>
          </a:p>
          <a:p>
            <a:endParaRPr lang="en-CA" sz="3200" u="sng">
              <a:latin typeface="Calibri"/>
              <a:cs typeface="Calibri"/>
            </a:endParaRPr>
          </a:p>
          <a:p>
            <a:endParaRPr lang="en-CA" sz="3200">
              <a:latin typeface="Calibri"/>
              <a:cs typeface="Calibri"/>
            </a:endParaRPr>
          </a:p>
        </p:txBody>
      </p:sp>
      <p:pic>
        <p:nvPicPr>
          <p:cNvPr id="4" name="Picture 3">
            <a:extLst>
              <a:ext uri="{FF2B5EF4-FFF2-40B4-BE49-F238E27FC236}">
                <a16:creationId xmlns:a16="http://schemas.microsoft.com/office/drawing/2014/main" id="{43B46853-7C93-49D4-8745-48075F5079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6277" y="1754551"/>
            <a:ext cx="3372282" cy="3747708"/>
          </a:xfrm>
          <a:prstGeom prst="rect">
            <a:avLst/>
          </a:prstGeom>
        </p:spPr>
      </p:pic>
    </p:spTree>
    <p:extLst>
      <p:ext uri="{BB962C8B-B14F-4D97-AF65-F5344CB8AC3E}">
        <p14:creationId xmlns:p14="http://schemas.microsoft.com/office/powerpoint/2010/main" val="2625601839"/>
      </p:ext>
    </p:extLst>
  </p:cSld>
  <p:clrMapOvr>
    <a:masterClrMapping/>
  </p:clrMapOvr>
  <p:transition spd="med"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4943" y="376206"/>
            <a:ext cx="7089772" cy="769441"/>
          </a:xfrm>
          <a:prstGeom prst="rect">
            <a:avLst/>
          </a:prstGeom>
          <a:noFill/>
        </p:spPr>
        <p:txBody>
          <a:bodyPr wrap="square" rtlCol="0" anchor="t">
            <a:spAutoFit/>
          </a:bodyPr>
          <a:lstStyle/>
          <a:p>
            <a:r>
              <a:rPr lang="en-US" sz="4400" b="1" i="1">
                <a:solidFill>
                  <a:srgbClr val="4E4E4E"/>
                </a:solidFill>
                <a:latin typeface="Calibri"/>
                <a:ea typeface="Droid Serif"/>
                <a:cs typeface="Droid Serif"/>
              </a:rPr>
              <a:t>Medical and Injury Reporting</a:t>
            </a:r>
            <a:endParaRPr lang="fr-FR" sz="44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3" name="TextBox 2">
            <a:extLst>
              <a:ext uri="{FF2B5EF4-FFF2-40B4-BE49-F238E27FC236}">
                <a16:creationId xmlns:a16="http://schemas.microsoft.com/office/drawing/2014/main" id="{0B6FFE3D-D7B4-4545-919C-037CE7D1139E}"/>
              </a:ext>
            </a:extLst>
          </p:cNvPr>
          <p:cNvSpPr txBox="1"/>
          <p:nvPr/>
        </p:nvSpPr>
        <p:spPr>
          <a:xfrm>
            <a:off x="872261" y="1919827"/>
            <a:ext cx="10924543" cy="5724644"/>
          </a:xfrm>
          <a:prstGeom prst="rect">
            <a:avLst/>
          </a:prstGeom>
          <a:noFill/>
        </p:spPr>
        <p:txBody>
          <a:bodyPr wrap="square" lIns="91440" tIns="45720" rIns="91440" bIns="45720" rtlCol="0" anchor="t">
            <a:spAutoFit/>
          </a:bodyPr>
          <a:lstStyle/>
          <a:p>
            <a:pPr marL="457200" indent="-457200">
              <a:buClr>
                <a:srgbClr val="FF0000"/>
              </a:buClr>
              <a:buFont typeface="Wingdings" panose="05000000000000000000" pitchFamily="2" charset="2"/>
              <a:buChar char="Ø"/>
            </a:pPr>
            <a:r>
              <a:rPr lang="en-US" sz="2000" dirty="0">
                <a:latin typeface="Calibri"/>
                <a:cs typeface="Calibri"/>
              </a:rPr>
              <a:t>Medical forms are required prior to the first on ice time</a:t>
            </a:r>
          </a:p>
          <a:p>
            <a:pPr marL="1106805" lvl="1" indent="-457200">
              <a:buClr>
                <a:srgbClr val="FF0000"/>
              </a:buClr>
              <a:buFont typeface="Wingdings" panose="05000000000000000000" pitchFamily="2" charset="2"/>
              <a:buChar char="Ø"/>
            </a:pPr>
            <a:r>
              <a:rPr lang="en-US" sz="2000" dirty="0">
                <a:latin typeface="Calibri"/>
                <a:cs typeface="Calibri"/>
              </a:rPr>
              <a:t>Please have parents submit as soon as possible if they have not</a:t>
            </a:r>
          </a:p>
          <a:p>
            <a:pPr marL="1106805" lvl="1" indent="-457200">
              <a:buClr>
                <a:srgbClr val="FF0000"/>
              </a:buClr>
              <a:buFont typeface="Wingdings" panose="05000000000000000000" pitchFamily="2" charset="2"/>
              <a:buChar char="Ø"/>
            </a:pPr>
            <a:r>
              <a:rPr lang="en-US" sz="2000" dirty="0">
                <a:latin typeface="Calibri"/>
                <a:cs typeface="Calibri"/>
              </a:rPr>
              <a:t>Forms can be found on the webpage at </a:t>
            </a:r>
            <a:r>
              <a:rPr lang="en-US" sz="2000" dirty="0">
                <a:solidFill>
                  <a:srgbClr val="FF0000"/>
                </a:solidFill>
                <a:latin typeface="Calibri"/>
                <a:cs typeface="Calibri"/>
                <a:hlinkClick r:id="rId2">
                  <a:extLst>
                    <a:ext uri="{A12FA001-AC4F-418D-AE19-62706E023703}">
                      <ahyp:hlinkClr xmlns:ahyp="http://schemas.microsoft.com/office/drawing/2018/hyperlinkcolor" val="tx"/>
                    </a:ext>
                  </a:extLst>
                </a:hlinkClick>
              </a:rPr>
              <a:t>www.psmha.ca/managers</a:t>
            </a:r>
            <a:endParaRPr lang="en-US" sz="2000" dirty="0">
              <a:solidFill>
                <a:srgbClr val="FF0000"/>
              </a:solidFill>
              <a:latin typeface="Calibri"/>
              <a:cs typeface="Calibri"/>
            </a:endParaRPr>
          </a:p>
          <a:p>
            <a:pPr marL="1106805" lvl="1" indent="-457200">
              <a:buClr>
                <a:srgbClr val="FF0000"/>
              </a:buClr>
              <a:buFont typeface="Wingdings" panose="05000000000000000000" pitchFamily="2" charset="2"/>
              <a:buChar char="Ø"/>
            </a:pPr>
            <a:r>
              <a:rPr lang="en-US" sz="2000" dirty="0">
                <a:latin typeface="Calibri"/>
                <a:cs typeface="Calibri"/>
              </a:rPr>
              <a:t>Forms are to be shredded at the end of the season</a:t>
            </a:r>
          </a:p>
          <a:p>
            <a:pPr marL="1106805" lvl="1" indent="-457200">
              <a:buClr>
                <a:srgbClr val="FF0000"/>
              </a:buClr>
              <a:buFont typeface="Wingdings" panose="05000000000000000000" pitchFamily="2" charset="2"/>
              <a:buChar char="Ø"/>
            </a:pPr>
            <a:endParaRPr lang="en-US" sz="2000" dirty="0">
              <a:latin typeface="Calibri"/>
              <a:cs typeface="Calibri"/>
            </a:endParaRPr>
          </a:p>
          <a:p>
            <a:pPr marL="457200" indent="-457200">
              <a:buClr>
                <a:srgbClr val="FF0000"/>
              </a:buClr>
              <a:buFont typeface="Wingdings" panose="05000000000000000000" pitchFamily="2" charset="2"/>
              <a:buChar char="Ø"/>
            </a:pPr>
            <a:r>
              <a:rPr lang="en-US" sz="2000" dirty="0">
                <a:latin typeface="Calibri"/>
                <a:cs typeface="Calibri"/>
              </a:rPr>
              <a:t>Injuries requiring a player to seek medical attention, or if they miss more than 3 team on ice events or miss for more than 2 weeks due to an ongoing illness it MUST be reported to your Division Director.</a:t>
            </a:r>
          </a:p>
          <a:p>
            <a:pPr>
              <a:buClr>
                <a:srgbClr val="FF0000"/>
              </a:buClr>
            </a:pPr>
            <a:endParaRPr lang="en-US" sz="2000" dirty="0">
              <a:latin typeface="Calibri"/>
              <a:cs typeface="Calibri"/>
            </a:endParaRPr>
          </a:p>
          <a:p>
            <a:pPr marL="457200" indent="-457200">
              <a:buClr>
                <a:srgbClr val="FF0000"/>
              </a:buClr>
              <a:buFont typeface="Wingdings" panose="05000000000000000000" pitchFamily="2" charset="2"/>
              <a:buChar char="Ø"/>
            </a:pPr>
            <a:r>
              <a:rPr lang="en-US" sz="2000" dirty="0">
                <a:latin typeface="Calibri"/>
                <a:cs typeface="Calibri"/>
              </a:rPr>
              <a:t>The Hockey Canada Injury Report form needs to completed and submitted to Hockey Saskatchewan in the event you are </a:t>
            </a:r>
            <a:r>
              <a:rPr lang="en-US" sz="2000" b="1" dirty="0">
                <a:latin typeface="Calibri"/>
                <a:cs typeface="Calibri"/>
              </a:rPr>
              <a:t>claiming under that policy </a:t>
            </a:r>
            <a:r>
              <a:rPr lang="en-US" sz="2000" dirty="0">
                <a:latin typeface="Calibri"/>
                <a:cs typeface="Calibri"/>
              </a:rPr>
              <a:t>- this form MUST be submitted within 90 days of the incident. </a:t>
            </a:r>
          </a:p>
          <a:p>
            <a:pPr>
              <a:buClr>
                <a:srgbClr val="FF0000"/>
              </a:buClr>
            </a:pPr>
            <a:endParaRPr lang="en-US" sz="2000" dirty="0">
              <a:latin typeface="Calibri"/>
              <a:cs typeface="Calibri"/>
            </a:endParaRPr>
          </a:p>
          <a:p>
            <a:pPr marL="457200" indent="-457200">
              <a:buClr>
                <a:srgbClr val="FF0000"/>
              </a:buClr>
              <a:buFont typeface="Wingdings" panose="05000000000000000000" pitchFamily="2" charset="2"/>
              <a:buChar char="Ø"/>
            </a:pPr>
            <a:r>
              <a:rPr lang="en-US" sz="2000" dirty="0">
                <a:latin typeface="Calibri"/>
                <a:cs typeface="Calibri"/>
              </a:rPr>
              <a:t>A doctors note and the Return to Play form are required if you have sought ANY form of medical attention</a:t>
            </a:r>
          </a:p>
          <a:p>
            <a:pPr>
              <a:buClr>
                <a:srgbClr val="FF0000"/>
              </a:buClr>
            </a:pPr>
            <a:endParaRPr lang="en-US" sz="2000" dirty="0">
              <a:latin typeface="Calibri"/>
              <a:cs typeface="Calibri"/>
            </a:endParaRPr>
          </a:p>
          <a:p>
            <a:pPr marL="457200" indent="-457200">
              <a:buClr>
                <a:srgbClr val="FF0000"/>
              </a:buClr>
              <a:buFont typeface="Wingdings" panose="05000000000000000000" pitchFamily="2" charset="2"/>
              <a:buChar char="Ø"/>
            </a:pPr>
            <a:r>
              <a:rPr lang="en-US" sz="2000" dirty="0">
                <a:latin typeface="Calibri"/>
                <a:cs typeface="Calibri"/>
              </a:rPr>
              <a:t>All teams should have a safety person who will maintain the medical kit.  </a:t>
            </a:r>
          </a:p>
          <a:p>
            <a:pPr marL="457200" indent="-457200">
              <a:buClr>
                <a:srgbClr val="FF0000"/>
              </a:buClr>
              <a:buFont typeface="Wingdings" panose="05000000000000000000" pitchFamily="2" charset="2"/>
              <a:buChar char="Ø"/>
            </a:pPr>
            <a:endParaRPr lang="en-US" dirty="0">
              <a:cs typeface="Times New Roman"/>
            </a:endParaRPr>
          </a:p>
        </p:txBody>
      </p:sp>
      <p:pic>
        <p:nvPicPr>
          <p:cNvPr id="7" name="Picture 6">
            <a:extLst>
              <a:ext uri="{FF2B5EF4-FFF2-40B4-BE49-F238E27FC236}">
                <a16:creationId xmlns:a16="http://schemas.microsoft.com/office/drawing/2014/main" id="{6D4FE117-1C7F-4466-BB88-E9B5E7C2F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7424" y="6011178"/>
            <a:ext cx="2143125" cy="2143125"/>
          </a:xfrm>
          <a:prstGeom prst="rect">
            <a:avLst/>
          </a:prstGeom>
        </p:spPr>
      </p:pic>
    </p:spTree>
    <p:extLst>
      <p:ext uri="{BB962C8B-B14F-4D97-AF65-F5344CB8AC3E}">
        <p14:creationId xmlns:p14="http://schemas.microsoft.com/office/powerpoint/2010/main" val="1417010503"/>
      </p:ext>
    </p:extLst>
  </p:cSld>
  <p:clrMapOvr>
    <a:masterClrMapping/>
  </p:clrMapOvr>
  <p:transition spd="med"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0923" y="366250"/>
            <a:ext cx="10115928" cy="769441"/>
          </a:xfrm>
          <a:prstGeom prst="rect">
            <a:avLst/>
          </a:prstGeom>
          <a:noFill/>
        </p:spPr>
        <p:txBody>
          <a:bodyPr wrap="square" rtlCol="0" anchor="t">
            <a:spAutoFit/>
          </a:bodyPr>
          <a:lstStyle/>
          <a:p>
            <a:r>
              <a:rPr lang="en-US" sz="4400" b="1" i="1">
                <a:solidFill>
                  <a:srgbClr val="4E4E4E"/>
                </a:solidFill>
                <a:latin typeface="Calibri"/>
                <a:ea typeface="Droid Serif"/>
                <a:cs typeface="Droid Serif"/>
              </a:rPr>
              <a:t>Team Financials and Banking</a:t>
            </a:r>
            <a:endParaRPr lang="fr-FR" sz="44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3" name="Rectangle 2">
            <a:extLst>
              <a:ext uri="{FF2B5EF4-FFF2-40B4-BE49-F238E27FC236}">
                <a16:creationId xmlns:a16="http://schemas.microsoft.com/office/drawing/2014/main" id="{29779F8A-01A3-4F35-8961-0C3DE03406AE}"/>
              </a:ext>
            </a:extLst>
          </p:cNvPr>
          <p:cNvSpPr/>
          <p:nvPr/>
        </p:nvSpPr>
        <p:spPr>
          <a:xfrm>
            <a:off x="525736" y="1794023"/>
            <a:ext cx="11953328" cy="5324535"/>
          </a:xfrm>
          <a:prstGeom prst="rect">
            <a:avLst/>
          </a:prstGeom>
        </p:spPr>
        <p:txBody>
          <a:bodyPr wrap="square" lIns="91440" tIns="45720" rIns="91440" bIns="45720" anchor="t">
            <a:spAutoFit/>
          </a:bodyPr>
          <a:lstStyle/>
          <a:p>
            <a:pPr marL="457200" indent="-457200">
              <a:buClr>
                <a:srgbClr val="FF0000"/>
              </a:buClr>
              <a:buFont typeface="Wingdings" panose="05000000000000000000" pitchFamily="2" charset="2"/>
              <a:buChar char="Ø"/>
            </a:pPr>
            <a:r>
              <a:rPr lang="en-US" sz="2000" dirty="0">
                <a:latin typeface="Calibri"/>
                <a:cs typeface="Calibri"/>
              </a:rPr>
              <a:t>All teams should have a treasurer who will keep track of the financials.  Monthly financial updates MUST be provided to the team.</a:t>
            </a:r>
            <a:endParaRPr lang="en-US" sz="2000" dirty="0">
              <a:solidFill>
                <a:srgbClr val="FF0000"/>
              </a:solidFill>
              <a:latin typeface="Calibri"/>
              <a:cs typeface="Calibri"/>
            </a:endParaRPr>
          </a:p>
          <a:p>
            <a:pPr marL="1106805" lvl="1" indent="-457200">
              <a:buClr>
                <a:srgbClr val="FF0000"/>
              </a:buClr>
              <a:buFont typeface="Wingdings" panose="05000000000000000000" pitchFamily="2" charset="2"/>
              <a:buChar char="Ø"/>
            </a:pPr>
            <a:endParaRPr lang="en-US" sz="2000" dirty="0">
              <a:latin typeface="Calibri"/>
              <a:cs typeface="Calibri"/>
            </a:endParaRPr>
          </a:p>
          <a:p>
            <a:pPr marL="457200" indent="-457200">
              <a:buClr>
                <a:srgbClr val="FF0000"/>
              </a:buClr>
              <a:buFont typeface="Wingdings" panose="05000000000000000000" pitchFamily="2" charset="2"/>
              <a:buChar char="Ø"/>
            </a:pPr>
            <a:r>
              <a:rPr lang="en-US" sz="2000" dirty="0">
                <a:latin typeface="Calibri"/>
                <a:cs typeface="Calibri"/>
              </a:rPr>
              <a:t>Budgets should be agreed upon and approved by the team before team fees are collected.</a:t>
            </a:r>
          </a:p>
          <a:p>
            <a:pPr>
              <a:buClr>
                <a:srgbClr val="FF0000"/>
              </a:buClr>
            </a:pPr>
            <a:endParaRPr lang="en-US" sz="2000" dirty="0">
              <a:latin typeface="Calibri"/>
              <a:cs typeface="Calibri"/>
            </a:endParaRPr>
          </a:p>
          <a:p>
            <a:pPr marL="457200" indent="-457200">
              <a:buClr>
                <a:srgbClr val="FF0000"/>
              </a:buClr>
              <a:buFont typeface="Wingdings" panose="05000000000000000000" pitchFamily="2" charset="2"/>
              <a:buChar char="Ø"/>
            </a:pPr>
            <a:r>
              <a:rPr lang="en-US" sz="2000" dirty="0">
                <a:latin typeface="Calibri"/>
                <a:cs typeface="Calibri"/>
              </a:rPr>
              <a:t>Teams need TWO signers who are NOT the Head Coaches.  Accounts can be set up with outgoing e-transfers with dual approval.  A letter for the bank is included on the manager’s Resource Page. </a:t>
            </a:r>
          </a:p>
          <a:p>
            <a:pPr>
              <a:buClr>
                <a:srgbClr val="FF0000"/>
              </a:buClr>
            </a:pPr>
            <a:endParaRPr lang="en-US" sz="2000" dirty="0">
              <a:latin typeface="Calibri"/>
              <a:cs typeface="Calibri"/>
            </a:endParaRPr>
          </a:p>
          <a:p>
            <a:pPr marL="457200" indent="-457200">
              <a:buClr>
                <a:srgbClr val="FF0000"/>
              </a:buClr>
              <a:buFont typeface="Wingdings" panose="05000000000000000000" pitchFamily="2" charset="2"/>
              <a:buChar char="Ø"/>
            </a:pPr>
            <a:r>
              <a:rPr lang="en-US" sz="2000" dirty="0">
                <a:latin typeface="Calibri"/>
                <a:cs typeface="Calibri"/>
              </a:rPr>
              <a:t>An example financial spreadsheet is provided on the webpage at </a:t>
            </a:r>
            <a:r>
              <a:rPr lang="en-US" sz="2000" dirty="0">
                <a:solidFill>
                  <a:srgbClr val="FF0000"/>
                </a:solidFill>
                <a:latin typeface="Calibri"/>
                <a:cs typeface="Calibri"/>
                <a:hlinkClick r:id="rId3">
                  <a:extLst>
                    <a:ext uri="{A12FA001-AC4F-418D-AE19-62706E023703}">
                      <ahyp:hlinkClr xmlns:ahyp="http://schemas.microsoft.com/office/drawing/2018/hyperlinkcolor" val="tx"/>
                    </a:ext>
                  </a:extLst>
                </a:hlinkClick>
              </a:rPr>
              <a:t>www.psmha.ca/managers</a:t>
            </a:r>
            <a:r>
              <a:rPr lang="en-US" sz="2000" dirty="0">
                <a:solidFill>
                  <a:srgbClr val="FF0000"/>
                </a:solidFill>
                <a:latin typeface="Calibri"/>
                <a:cs typeface="Calibri"/>
              </a:rPr>
              <a:t>.  </a:t>
            </a:r>
            <a:r>
              <a:rPr lang="en-US" sz="2000" dirty="0">
                <a:latin typeface="Calibri"/>
                <a:cs typeface="Calibri"/>
              </a:rPr>
              <a:t>Please feel free to use that format or your own if you have found something that works better.</a:t>
            </a:r>
          </a:p>
          <a:p>
            <a:pPr>
              <a:buClr>
                <a:srgbClr val="FF0000"/>
              </a:buClr>
            </a:pPr>
            <a:endParaRPr lang="en-US" sz="2000" dirty="0">
              <a:latin typeface="Calibri"/>
              <a:cs typeface="Calibri"/>
            </a:endParaRPr>
          </a:p>
          <a:p>
            <a:pPr marL="457200" indent="-457200">
              <a:buClr>
                <a:srgbClr val="FF0000"/>
              </a:buClr>
              <a:buFont typeface="Wingdings" panose="05000000000000000000" pitchFamily="2" charset="2"/>
              <a:buChar char="Ø"/>
            </a:pPr>
            <a:r>
              <a:rPr lang="en-US" sz="2000" dirty="0">
                <a:latin typeface="Calibri"/>
                <a:cs typeface="Calibri"/>
              </a:rPr>
              <a:t>All team accounts MUST be closed by May 15. </a:t>
            </a:r>
          </a:p>
          <a:p>
            <a:pPr>
              <a:buClr>
                <a:srgbClr val="FF0000"/>
              </a:buClr>
            </a:pPr>
            <a:endParaRPr lang="en-US" sz="2000" dirty="0">
              <a:latin typeface="Calibri"/>
              <a:cs typeface="Calibri"/>
            </a:endParaRPr>
          </a:p>
          <a:p>
            <a:pPr marL="457200" indent="-457200">
              <a:buClr>
                <a:srgbClr val="FF0000"/>
              </a:buClr>
              <a:buFont typeface="Wingdings" panose="05000000000000000000" pitchFamily="2" charset="2"/>
              <a:buChar char="Ø"/>
            </a:pPr>
            <a:r>
              <a:rPr lang="en-US" sz="2000" dirty="0">
                <a:latin typeface="Calibri"/>
                <a:cs typeface="Calibri"/>
              </a:rPr>
              <a:t>Managers will be provided with a link to their team invoice.  The team invoice will include the credit your team has based on the number of players on your team, assigned practice and game hours, socks, coach insurance fees and anything extra that may apply to your team. This will be issued by the beginning of November so you can follow your team financials. </a:t>
            </a:r>
          </a:p>
        </p:txBody>
      </p:sp>
    </p:spTree>
    <p:extLst>
      <p:ext uri="{BB962C8B-B14F-4D97-AF65-F5344CB8AC3E}">
        <p14:creationId xmlns:p14="http://schemas.microsoft.com/office/powerpoint/2010/main" val="863281332"/>
      </p:ext>
    </p:extLst>
  </p:cSld>
  <p:clrMapOvr>
    <a:masterClrMapping/>
  </p:clrMapOvr>
  <p:transition spd="med"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2F678-EC78-42AA-8D54-FA5229E49913}"/>
              </a:ext>
            </a:extLst>
          </p:cNvPr>
          <p:cNvSpPr/>
          <p:nvPr/>
        </p:nvSpPr>
        <p:spPr>
          <a:xfrm>
            <a:off x="525736" y="556320"/>
            <a:ext cx="3556615" cy="769441"/>
          </a:xfrm>
          <a:prstGeom prst="rect">
            <a:avLst/>
          </a:prstGeom>
        </p:spPr>
        <p:txBody>
          <a:bodyPr wrap="none" lIns="91440" tIns="45720" rIns="91440" bIns="45720" anchor="t">
            <a:spAutoFit/>
          </a:bodyPr>
          <a:lstStyle/>
          <a:p>
            <a:r>
              <a:rPr lang="en-US" sz="4400" b="1" i="1">
                <a:solidFill>
                  <a:srgbClr val="4E4E4E"/>
                </a:solidFill>
                <a:latin typeface="Calibri"/>
                <a:ea typeface="Droid Serif"/>
                <a:cs typeface="Droid Serif"/>
              </a:rPr>
              <a:t>Team Apparel </a:t>
            </a:r>
            <a:endParaRPr lang="fr-FR" sz="4400" b="1" i="1">
              <a:solidFill>
                <a:srgbClr val="4E4E4E"/>
              </a:solidFill>
              <a:latin typeface="Calibri"/>
              <a:ea typeface="Droid Serif"/>
              <a:cs typeface="Droid Serif"/>
            </a:endParaRPr>
          </a:p>
        </p:txBody>
      </p:sp>
      <p:sp>
        <p:nvSpPr>
          <p:cNvPr id="3" name="Rectangle 2">
            <a:extLst>
              <a:ext uri="{FF2B5EF4-FFF2-40B4-BE49-F238E27FC236}">
                <a16:creationId xmlns:a16="http://schemas.microsoft.com/office/drawing/2014/main" id="{90B803A9-B610-42D5-9A6E-F2236AB78245}"/>
              </a:ext>
            </a:extLst>
          </p:cNvPr>
          <p:cNvSpPr/>
          <p:nvPr/>
        </p:nvSpPr>
        <p:spPr>
          <a:xfrm>
            <a:off x="525736" y="1492424"/>
            <a:ext cx="11809312" cy="4401205"/>
          </a:xfrm>
          <a:prstGeom prst="rect">
            <a:avLst/>
          </a:prstGeom>
        </p:spPr>
        <p:txBody>
          <a:bodyPr wrap="square" lIns="91440" tIns="45720" rIns="91440" bIns="45720" anchor="t">
            <a:spAutoFit/>
          </a:bodyPr>
          <a:lstStyle/>
          <a:p>
            <a:pPr marL="457200" indent="-457200">
              <a:buClr>
                <a:srgbClr val="FF0000"/>
              </a:buClr>
              <a:buFont typeface="Wingdings" panose="05000000000000000000" pitchFamily="2" charset="2"/>
              <a:buChar char="Ø"/>
            </a:pPr>
            <a:endParaRPr lang="en-US" sz="2000">
              <a:latin typeface="Calibri"/>
              <a:cs typeface="Calibri"/>
            </a:endParaRPr>
          </a:p>
          <a:p>
            <a:pPr>
              <a:buClr>
                <a:srgbClr val="FF0000"/>
              </a:buClr>
            </a:pPr>
            <a:endParaRPr lang="en-US" sz="2000" b="1">
              <a:latin typeface="Calibri"/>
              <a:cs typeface="Calibri"/>
            </a:endParaRPr>
          </a:p>
          <a:p>
            <a:pPr marL="457200" indent="-457200">
              <a:buClr>
                <a:srgbClr val="FF0000"/>
              </a:buClr>
              <a:buFont typeface="Wingdings" panose="05000000000000000000" pitchFamily="2" charset="2"/>
              <a:buChar char="Ø"/>
            </a:pPr>
            <a:r>
              <a:rPr lang="en-US" sz="2000">
                <a:latin typeface="Calibri"/>
                <a:cs typeface="Calibri"/>
              </a:rPr>
              <a:t>Team apparel is NOT required and should not be an obligation placed on a team.</a:t>
            </a:r>
            <a:endParaRPr lang="en-US">
              <a:cs typeface="Times New Roman"/>
            </a:endParaRPr>
          </a:p>
          <a:p>
            <a:pPr>
              <a:buClr>
                <a:srgbClr val="FF0000"/>
              </a:buClr>
            </a:pPr>
            <a:endParaRPr lang="en-US" sz="2000">
              <a:latin typeface="Calibri"/>
              <a:cs typeface="Calibri"/>
            </a:endParaRPr>
          </a:p>
          <a:p>
            <a:pPr marL="457200" indent="-457200">
              <a:buClr>
                <a:srgbClr val="FF0000"/>
              </a:buClr>
              <a:buFont typeface="Wingdings" panose="05000000000000000000" pitchFamily="2" charset="2"/>
              <a:buChar char="Ø"/>
            </a:pPr>
            <a:r>
              <a:rPr lang="en-US" sz="2000">
                <a:latin typeface="Calibri"/>
                <a:cs typeface="Calibri"/>
              </a:rPr>
              <a:t>Should teams which to purchase team apparel it can be sourced from any supplier however, ONLY approved PSMHA logos can be used.</a:t>
            </a:r>
            <a:endParaRPr lang="en-US">
              <a:cs typeface="Times New Roman"/>
            </a:endParaRPr>
          </a:p>
          <a:p>
            <a:pPr marL="457200" indent="-457200">
              <a:buClr>
                <a:srgbClr val="FF0000"/>
              </a:buClr>
              <a:buFont typeface="Wingdings" panose="05000000000000000000" pitchFamily="2" charset="2"/>
              <a:buChar char="Ø"/>
            </a:pPr>
            <a:endParaRPr lang="en-US" sz="2000">
              <a:latin typeface="Calibri"/>
              <a:cs typeface="Calibri"/>
            </a:endParaRPr>
          </a:p>
          <a:p>
            <a:pPr marL="457200" indent="-457200">
              <a:buClr>
                <a:srgbClr val="FF0000"/>
              </a:buClr>
              <a:buFont typeface="Wingdings" panose="05000000000000000000" pitchFamily="2" charset="2"/>
              <a:buChar char="Ø"/>
            </a:pPr>
            <a:r>
              <a:rPr lang="en-US" sz="2000">
                <a:latin typeface="Calibri"/>
                <a:cs typeface="Calibri"/>
              </a:rPr>
              <a:t>Approved logos are provided on the webpage at </a:t>
            </a:r>
            <a:r>
              <a:rPr lang="en-US" sz="2000">
                <a:solidFill>
                  <a:srgbClr val="0070C0"/>
                </a:solidFill>
                <a:latin typeface="Calibri"/>
                <a:cs typeface="Calibri"/>
                <a:hlinkClick r:id="rId3">
                  <a:extLst>
                    <a:ext uri="{A12FA001-AC4F-418D-AE19-62706E023703}">
                      <ahyp:hlinkClr xmlns:ahyp="http://schemas.microsoft.com/office/drawing/2018/hyperlinkcolor" val="tx"/>
                    </a:ext>
                  </a:extLst>
                </a:hlinkClick>
              </a:rPr>
              <a:t>www.psmha.ca/managers</a:t>
            </a:r>
            <a:r>
              <a:rPr lang="en-US" sz="2000">
                <a:solidFill>
                  <a:srgbClr val="FF0000"/>
                </a:solidFill>
                <a:latin typeface="Calibri"/>
                <a:cs typeface="Calibri"/>
              </a:rPr>
              <a:t>.  </a:t>
            </a:r>
            <a:r>
              <a:rPr lang="en-US" sz="2000">
                <a:latin typeface="Calibri"/>
                <a:cs typeface="Calibri"/>
              </a:rPr>
              <a:t>No other versions can be used without prior approval of the Board of Directors.</a:t>
            </a:r>
          </a:p>
          <a:p>
            <a:pPr marL="1106805" lvl="1" indent="-457200">
              <a:buClr>
                <a:srgbClr val="FF0000"/>
              </a:buClr>
              <a:buFont typeface="Wingdings" panose="05000000000000000000" pitchFamily="2" charset="2"/>
              <a:buChar char="Ø"/>
            </a:pPr>
            <a:endParaRPr lang="en-US" sz="2000">
              <a:latin typeface="Calibri"/>
              <a:cs typeface="Calibri"/>
            </a:endParaRPr>
          </a:p>
          <a:p>
            <a:pPr marL="1106805" lvl="1" indent="-457200">
              <a:buClr>
                <a:srgbClr val="FF0000"/>
              </a:buClr>
              <a:buFont typeface="Wingdings" panose="05000000000000000000" pitchFamily="2" charset="2"/>
              <a:buChar char="Ø"/>
            </a:pPr>
            <a:endParaRPr lang="en-US" sz="2000">
              <a:latin typeface="Calibri"/>
              <a:cs typeface="Calibri"/>
            </a:endParaRPr>
          </a:p>
          <a:p>
            <a:pPr marL="1106805" lvl="1" indent="-457200">
              <a:buClr>
                <a:srgbClr val="FF0000"/>
              </a:buClr>
              <a:buFont typeface="Wingdings" panose="05000000000000000000" pitchFamily="2" charset="2"/>
              <a:buChar char="Ø"/>
            </a:pPr>
            <a:endParaRPr lang="en-US" sz="2000">
              <a:latin typeface="Calibri"/>
              <a:cs typeface="Calibri"/>
            </a:endParaRPr>
          </a:p>
          <a:p>
            <a:pPr marL="1106805" lvl="1" indent="-457200">
              <a:buClr>
                <a:srgbClr val="FF0000"/>
              </a:buClr>
              <a:buFont typeface="Wingdings" panose="05000000000000000000" pitchFamily="2" charset="2"/>
              <a:buChar char="Ø"/>
            </a:pPr>
            <a:endParaRPr lang="en-US" sz="2000">
              <a:latin typeface="Calibri"/>
              <a:cs typeface="Calibri"/>
            </a:endParaRPr>
          </a:p>
          <a:p>
            <a:pPr marL="649605" lvl="1">
              <a:buClr>
                <a:srgbClr val="FF0000"/>
              </a:buClr>
            </a:pPr>
            <a:endParaRPr lang="en-US" sz="2000">
              <a:latin typeface="Calibri"/>
              <a:cs typeface="Calibri"/>
            </a:endParaRPr>
          </a:p>
        </p:txBody>
      </p:sp>
    </p:spTree>
    <p:extLst>
      <p:ext uri="{BB962C8B-B14F-4D97-AF65-F5344CB8AC3E}">
        <p14:creationId xmlns:p14="http://schemas.microsoft.com/office/powerpoint/2010/main" val="19125289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4942" y="376206"/>
            <a:ext cx="11640105" cy="769441"/>
          </a:xfrm>
          <a:prstGeom prst="rect">
            <a:avLst/>
          </a:prstGeom>
          <a:noFill/>
        </p:spPr>
        <p:txBody>
          <a:bodyPr wrap="square" rtlCol="0" anchor="t">
            <a:spAutoFit/>
          </a:bodyPr>
          <a:lstStyle/>
          <a:p>
            <a:r>
              <a:rPr lang="en-US" sz="4400" b="1" i="1">
                <a:solidFill>
                  <a:srgbClr val="4E4E4E"/>
                </a:solidFill>
                <a:latin typeface="Calibri"/>
                <a:ea typeface="Droid Serif"/>
                <a:cs typeface="Droid Serif"/>
              </a:rPr>
              <a:t>Division Playing Season</a:t>
            </a:r>
            <a:endParaRPr lang="fr-FR" sz="44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graphicFrame>
        <p:nvGraphicFramePr>
          <p:cNvPr id="4" name="Table 6">
            <a:extLst>
              <a:ext uri="{FF2B5EF4-FFF2-40B4-BE49-F238E27FC236}">
                <a16:creationId xmlns:a16="http://schemas.microsoft.com/office/drawing/2014/main" id="{7BD1F1A6-0467-48F7-B85D-20DFF3303914}"/>
              </a:ext>
            </a:extLst>
          </p:cNvPr>
          <p:cNvGraphicFramePr>
            <a:graphicFrameLocks noGrp="1"/>
          </p:cNvGraphicFramePr>
          <p:nvPr>
            <p:extLst>
              <p:ext uri="{D42A27DB-BD31-4B8C-83A1-F6EECF244321}">
                <p14:modId xmlns:p14="http://schemas.microsoft.com/office/powerpoint/2010/main" val="2353856448"/>
              </p:ext>
            </p:extLst>
          </p:nvPr>
        </p:nvGraphicFramePr>
        <p:xfrm>
          <a:off x="309713" y="1420417"/>
          <a:ext cx="12457383" cy="6483610"/>
        </p:xfrm>
        <a:graphic>
          <a:graphicData uri="http://schemas.openxmlformats.org/drawingml/2006/table">
            <a:tbl>
              <a:tblPr firstRow="1" bandRow="1">
                <a:tableStyleId>{073A0DAA-6AF3-43AB-8588-CEC1D06C72B9}</a:tableStyleId>
              </a:tblPr>
              <a:tblGrid>
                <a:gridCol w="1234803">
                  <a:extLst>
                    <a:ext uri="{9D8B030D-6E8A-4147-A177-3AD203B41FA5}">
                      <a16:colId xmlns:a16="http://schemas.microsoft.com/office/drawing/2014/main" val="3104767652"/>
                    </a:ext>
                  </a:extLst>
                </a:gridCol>
                <a:gridCol w="1129790">
                  <a:extLst>
                    <a:ext uri="{9D8B030D-6E8A-4147-A177-3AD203B41FA5}">
                      <a16:colId xmlns:a16="http://schemas.microsoft.com/office/drawing/2014/main" val="1842516681"/>
                    </a:ext>
                  </a:extLst>
                </a:gridCol>
                <a:gridCol w="1355748">
                  <a:extLst>
                    <a:ext uri="{9D8B030D-6E8A-4147-A177-3AD203B41FA5}">
                      <a16:colId xmlns:a16="http://schemas.microsoft.com/office/drawing/2014/main" val="3773272334"/>
                    </a:ext>
                  </a:extLst>
                </a:gridCol>
                <a:gridCol w="1506387">
                  <a:extLst>
                    <a:ext uri="{9D8B030D-6E8A-4147-A177-3AD203B41FA5}">
                      <a16:colId xmlns:a16="http://schemas.microsoft.com/office/drawing/2014/main" val="1925141948"/>
                    </a:ext>
                  </a:extLst>
                </a:gridCol>
                <a:gridCol w="1882983">
                  <a:extLst>
                    <a:ext uri="{9D8B030D-6E8A-4147-A177-3AD203B41FA5}">
                      <a16:colId xmlns:a16="http://schemas.microsoft.com/office/drawing/2014/main" val="2456668886"/>
                    </a:ext>
                  </a:extLst>
                </a:gridCol>
                <a:gridCol w="1506387">
                  <a:extLst>
                    <a:ext uri="{9D8B030D-6E8A-4147-A177-3AD203B41FA5}">
                      <a16:colId xmlns:a16="http://schemas.microsoft.com/office/drawing/2014/main" val="2870815858"/>
                    </a:ext>
                  </a:extLst>
                </a:gridCol>
                <a:gridCol w="1882983">
                  <a:extLst>
                    <a:ext uri="{9D8B030D-6E8A-4147-A177-3AD203B41FA5}">
                      <a16:colId xmlns:a16="http://schemas.microsoft.com/office/drawing/2014/main" val="3065333535"/>
                    </a:ext>
                  </a:extLst>
                </a:gridCol>
                <a:gridCol w="1958302">
                  <a:extLst>
                    <a:ext uri="{9D8B030D-6E8A-4147-A177-3AD203B41FA5}">
                      <a16:colId xmlns:a16="http://schemas.microsoft.com/office/drawing/2014/main" val="2740353669"/>
                    </a:ext>
                  </a:extLst>
                </a:gridCol>
              </a:tblGrid>
              <a:tr h="1254150">
                <a:tc>
                  <a:txBody>
                    <a:bodyPr/>
                    <a:lstStyle/>
                    <a:p>
                      <a:pPr algn="ctr"/>
                      <a:r>
                        <a:rPr lang="en-US" sz="1800">
                          <a:solidFill>
                            <a:schemeClr val="bg1">
                              <a:lumMod val="95000"/>
                            </a:schemeClr>
                          </a:solidFill>
                          <a:latin typeface="Calibri" panose="020F0502020204030204" pitchFamily="34" charset="0"/>
                          <a:cs typeface="Calibri" panose="020F0502020204030204" pitchFamily="34" charset="0"/>
                        </a:rPr>
                        <a:t>DIVISION</a:t>
                      </a:r>
                    </a:p>
                  </a:txBody>
                  <a:tcPr/>
                </a:tc>
                <a:tc>
                  <a:txBody>
                    <a:bodyPr/>
                    <a:lstStyle/>
                    <a:p>
                      <a:pPr algn="ctr"/>
                      <a:r>
                        <a:rPr lang="en-US" sz="1800">
                          <a:solidFill>
                            <a:schemeClr val="bg1">
                              <a:lumMod val="95000"/>
                            </a:schemeClr>
                          </a:solidFill>
                          <a:latin typeface="Calibri" panose="020F0502020204030204" pitchFamily="34" charset="0"/>
                          <a:cs typeface="Calibri" panose="020F0502020204030204" pitchFamily="34" charset="0"/>
                        </a:rPr>
                        <a:t>FORMAT</a:t>
                      </a:r>
                    </a:p>
                  </a:txBody>
                  <a:tcPr/>
                </a:tc>
                <a:tc>
                  <a:txBody>
                    <a:bodyPr/>
                    <a:lstStyle/>
                    <a:p>
                      <a:pPr algn="ctr"/>
                      <a:r>
                        <a:rPr lang="en-US" sz="1800">
                          <a:solidFill>
                            <a:schemeClr val="bg1">
                              <a:lumMod val="95000"/>
                            </a:schemeClr>
                          </a:solidFill>
                          <a:latin typeface="Calibri" panose="020F0502020204030204" pitchFamily="34" charset="0"/>
                          <a:cs typeface="Calibri" panose="020F0502020204030204" pitchFamily="34" charset="0"/>
                        </a:rPr>
                        <a:t>LEAGUE START</a:t>
                      </a:r>
                    </a:p>
                  </a:txBody>
                  <a:tcPr/>
                </a:tc>
                <a:tc>
                  <a:txBody>
                    <a:bodyPr/>
                    <a:lstStyle/>
                    <a:p>
                      <a:pPr algn="ctr"/>
                      <a:r>
                        <a:rPr lang="en-US" sz="1800">
                          <a:solidFill>
                            <a:schemeClr val="bg1">
                              <a:lumMod val="95000"/>
                            </a:schemeClr>
                          </a:solidFill>
                          <a:latin typeface="Calibri" panose="020F0502020204030204" pitchFamily="34" charset="0"/>
                          <a:cs typeface="Calibri" panose="020F0502020204030204" pitchFamily="34" charset="0"/>
                        </a:rPr>
                        <a:t>EXHIBITION GAME START</a:t>
                      </a:r>
                    </a:p>
                  </a:txBody>
                  <a:tcPr/>
                </a:tc>
                <a:tc>
                  <a:txBody>
                    <a:bodyPr/>
                    <a:lstStyle/>
                    <a:p>
                      <a:pPr algn="ctr"/>
                      <a:r>
                        <a:rPr lang="en-US" sz="1800">
                          <a:solidFill>
                            <a:schemeClr val="bg1">
                              <a:lumMod val="95000"/>
                            </a:schemeClr>
                          </a:solidFill>
                          <a:latin typeface="Calibri" panose="020F0502020204030204" pitchFamily="34" charset="0"/>
                          <a:cs typeface="Calibri" panose="020F0502020204030204" pitchFamily="34" charset="0"/>
                        </a:rPr>
                        <a:t>TOURNAMENT START</a:t>
                      </a:r>
                    </a:p>
                  </a:txBody>
                  <a:tcPr/>
                </a:tc>
                <a:tc>
                  <a:txBody>
                    <a:bodyPr/>
                    <a:lstStyle/>
                    <a:p>
                      <a:pPr algn="ctr"/>
                      <a:r>
                        <a:rPr lang="en-US" sz="1800">
                          <a:solidFill>
                            <a:schemeClr val="bg1">
                              <a:lumMod val="95000"/>
                            </a:schemeClr>
                          </a:solidFill>
                          <a:latin typeface="Calibri" panose="020F0502020204030204" pitchFamily="34" charset="0"/>
                          <a:cs typeface="Calibri" panose="020F0502020204030204" pitchFamily="34" charset="0"/>
                        </a:rPr>
                        <a:t>MAXIMUM GAMES ALLOWED</a:t>
                      </a:r>
                    </a:p>
                  </a:txBody>
                  <a:tcPr/>
                </a:tc>
                <a:tc>
                  <a:txBody>
                    <a:bodyPr/>
                    <a:lstStyle/>
                    <a:p>
                      <a:pPr algn="ctr"/>
                      <a:r>
                        <a:rPr lang="en-US" sz="1800">
                          <a:solidFill>
                            <a:schemeClr val="bg1">
                              <a:lumMod val="95000"/>
                            </a:schemeClr>
                          </a:solidFill>
                          <a:latin typeface="Calibri" panose="020F0502020204030204" pitchFamily="34" charset="0"/>
                          <a:cs typeface="Calibri" panose="020F0502020204030204" pitchFamily="34" charset="0"/>
                        </a:rPr>
                        <a:t>MAXIMUM GAMES RECOMMENDED</a:t>
                      </a:r>
                    </a:p>
                  </a:txBody>
                  <a:tcPr/>
                </a:tc>
                <a:tc>
                  <a:txBody>
                    <a:bodyPr/>
                    <a:lstStyle/>
                    <a:p>
                      <a:pPr algn="ctr"/>
                      <a:r>
                        <a:rPr lang="en-US" sz="1800">
                          <a:solidFill>
                            <a:schemeClr val="bg1">
                              <a:lumMod val="95000"/>
                            </a:schemeClr>
                          </a:solidFill>
                          <a:latin typeface="Calibri" panose="020F0502020204030204" pitchFamily="34" charset="0"/>
                          <a:cs typeface="Calibri" panose="020F0502020204030204" pitchFamily="34" charset="0"/>
                        </a:rPr>
                        <a:t>LEAGUE</a:t>
                      </a:r>
                    </a:p>
                  </a:txBody>
                  <a:tcPr/>
                </a:tc>
                <a:extLst>
                  <a:ext uri="{0D108BD9-81ED-4DB2-BD59-A6C34878D82A}">
                    <a16:rowId xmlns:a16="http://schemas.microsoft.com/office/drawing/2014/main" val="107561760"/>
                  </a:ext>
                </a:extLst>
              </a:tr>
              <a:tr h="691945">
                <a:tc>
                  <a:txBody>
                    <a:bodyPr/>
                    <a:lstStyle/>
                    <a:p>
                      <a:pPr algn="ctr"/>
                      <a:r>
                        <a:rPr lang="en-US" sz="1800">
                          <a:solidFill>
                            <a:schemeClr val="tx1"/>
                          </a:solidFill>
                          <a:latin typeface="Calibri" panose="020F0502020204030204" pitchFamily="34" charset="0"/>
                          <a:cs typeface="Calibri" panose="020F0502020204030204" pitchFamily="34" charset="0"/>
                        </a:rPr>
                        <a:t>U7</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Cross Ice</a:t>
                      </a:r>
                    </a:p>
                  </a:txBody>
                  <a:tcPr anchor="ctr"/>
                </a:tc>
                <a:tc>
                  <a:txBody>
                    <a:bodyPr/>
                    <a:lstStyle/>
                    <a:p>
                      <a:pPr algn="ctr"/>
                      <a:r>
                        <a:rPr lang="en-US" sz="1800">
                          <a:solidFill>
                            <a:schemeClr val="tx1"/>
                          </a:solidFill>
                          <a:latin typeface="Calibri"/>
                          <a:cs typeface="Calibri"/>
                        </a:rPr>
                        <a:t>-</a:t>
                      </a:r>
                      <a:endParaRPr lang="en-US" sz="180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Dec 1</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Dec 1</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35</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15 – 20</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PSMHA</a:t>
                      </a:r>
                    </a:p>
                  </a:txBody>
                  <a:tcPr anchor="ctr"/>
                </a:tc>
                <a:extLst>
                  <a:ext uri="{0D108BD9-81ED-4DB2-BD59-A6C34878D82A}">
                    <a16:rowId xmlns:a16="http://schemas.microsoft.com/office/drawing/2014/main" val="201039443"/>
                  </a:ext>
                </a:extLst>
              </a:tr>
              <a:tr h="691945">
                <a:tc>
                  <a:txBody>
                    <a:bodyPr/>
                    <a:lstStyle/>
                    <a:p>
                      <a:pPr algn="ctr"/>
                      <a:r>
                        <a:rPr lang="en-US" sz="1800">
                          <a:solidFill>
                            <a:schemeClr val="tx1"/>
                          </a:solidFill>
                          <a:latin typeface="Calibri" panose="020F0502020204030204" pitchFamily="34" charset="0"/>
                          <a:cs typeface="Calibri" panose="020F0502020204030204" pitchFamily="34" charset="0"/>
                        </a:rPr>
                        <a:t>U9</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Half Ice</a:t>
                      </a:r>
                    </a:p>
                  </a:txBody>
                  <a:tcPr anchor="ctr"/>
                </a:tc>
                <a:tc>
                  <a:txBody>
                    <a:bodyPr/>
                    <a:lstStyle/>
                    <a:p>
                      <a:pPr algn="ctr"/>
                      <a:r>
                        <a:rPr lang="en-US" sz="1800">
                          <a:solidFill>
                            <a:schemeClr val="tx1"/>
                          </a:solidFill>
                          <a:latin typeface="Calibri"/>
                          <a:cs typeface="Calibri"/>
                        </a:rPr>
                        <a:t>-</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Nov 15</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Dec 1</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45</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30 – 35</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PSMHA</a:t>
                      </a:r>
                    </a:p>
                  </a:txBody>
                  <a:tcPr anchor="ctr"/>
                </a:tc>
                <a:extLst>
                  <a:ext uri="{0D108BD9-81ED-4DB2-BD59-A6C34878D82A}">
                    <a16:rowId xmlns:a16="http://schemas.microsoft.com/office/drawing/2014/main" val="1817757273"/>
                  </a:ext>
                </a:extLst>
              </a:tr>
              <a:tr h="821011">
                <a:tc>
                  <a:txBody>
                    <a:bodyPr/>
                    <a:lstStyle/>
                    <a:p>
                      <a:pPr algn="ctr"/>
                      <a:r>
                        <a:rPr lang="en-US" sz="1800">
                          <a:solidFill>
                            <a:schemeClr val="tx1"/>
                          </a:solidFill>
                          <a:latin typeface="Calibri" panose="020F0502020204030204" pitchFamily="34" charset="0"/>
                          <a:cs typeface="Calibri" panose="020F0502020204030204" pitchFamily="34" charset="0"/>
                        </a:rPr>
                        <a:t>U11</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Full Ice</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Nov 15</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Nov 15</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Nov 15</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45</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40 – 45</a:t>
                      </a:r>
                    </a:p>
                  </a:txBody>
                  <a:tcPr anchor="ctr"/>
                </a:tc>
                <a:tc>
                  <a:txBody>
                    <a:bodyPr/>
                    <a:lstStyle/>
                    <a:p>
                      <a:pPr algn="ctr"/>
                      <a:r>
                        <a:rPr lang="en-US" sz="1800">
                          <a:solidFill>
                            <a:schemeClr val="tx1"/>
                          </a:solidFill>
                          <a:latin typeface="Calibri"/>
                          <a:cs typeface="Calibri"/>
                        </a:rPr>
                        <a:t>HRI</a:t>
                      </a:r>
                    </a:p>
                  </a:txBody>
                  <a:tcPr anchor="ctr"/>
                </a:tc>
                <a:extLst>
                  <a:ext uri="{0D108BD9-81ED-4DB2-BD59-A6C34878D82A}">
                    <a16:rowId xmlns:a16="http://schemas.microsoft.com/office/drawing/2014/main" val="1992300686"/>
                  </a:ext>
                </a:extLst>
              </a:tr>
              <a:tr h="931922">
                <a:tc>
                  <a:txBody>
                    <a:bodyPr/>
                    <a:lstStyle/>
                    <a:p>
                      <a:pPr algn="ctr"/>
                      <a:r>
                        <a:rPr lang="en-US" sz="1800">
                          <a:solidFill>
                            <a:schemeClr val="tx1"/>
                          </a:solidFill>
                          <a:latin typeface="Calibri" panose="020F0502020204030204" pitchFamily="34" charset="0"/>
                          <a:cs typeface="Calibri" panose="020F0502020204030204" pitchFamily="34" charset="0"/>
                        </a:rPr>
                        <a:t>U13</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Full Ice</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Oct 1 (AA)</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Once officially rostered</a:t>
                      </a:r>
                    </a:p>
                  </a:txBody>
                  <a:tcPr anchor="ctr"/>
                </a:tc>
                <a:tc>
                  <a:txBody>
                    <a:bodyPr/>
                    <a:lstStyle/>
                    <a:p>
                      <a:pPr marL="0" marR="0" lvl="0" indent="0" algn="ctr" defTabSz="130046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Calibri"/>
                          <a:cs typeface="Calibri"/>
                        </a:rPr>
                        <a:t>Once officially rostered</a:t>
                      </a:r>
                    </a:p>
                  </a:txBody>
                  <a:tcPr anchor="ctr"/>
                </a:tc>
                <a:tc>
                  <a:txBody>
                    <a:bodyPr/>
                    <a:lstStyle/>
                    <a:p>
                      <a:pPr algn="ctr"/>
                      <a:endParaRPr lang="en-US" sz="180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45 – 50</a:t>
                      </a:r>
                    </a:p>
                  </a:txBody>
                  <a:tcPr anchor="ctr"/>
                </a:tc>
                <a:tc>
                  <a:txBody>
                    <a:bodyPr/>
                    <a:lstStyle/>
                    <a:p>
                      <a:pPr algn="ctr"/>
                      <a:r>
                        <a:rPr lang="en-US" sz="1800" err="1">
                          <a:solidFill>
                            <a:schemeClr val="tx1"/>
                          </a:solidFill>
                          <a:latin typeface="Calibri"/>
                          <a:cs typeface="Calibri"/>
                        </a:rPr>
                        <a:t>Sask</a:t>
                      </a:r>
                      <a:r>
                        <a:rPr lang="en-US" sz="1800">
                          <a:solidFill>
                            <a:schemeClr val="tx1"/>
                          </a:solidFill>
                          <a:latin typeface="Calibri"/>
                          <a:cs typeface="Calibri"/>
                        </a:rPr>
                        <a:t> AA Hockey League/</a:t>
                      </a:r>
                      <a:r>
                        <a:rPr lang="en-US" sz="1800" err="1">
                          <a:solidFill>
                            <a:schemeClr val="tx1"/>
                          </a:solidFill>
                          <a:latin typeface="Calibri"/>
                          <a:cs typeface="Calibri"/>
                        </a:rPr>
                        <a:t>Sask</a:t>
                      </a:r>
                      <a:r>
                        <a:rPr lang="en-US" sz="1800">
                          <a:solidFill>
                            <a:schemeClr val="tx1"/>
                          </a:solidFill>
                          <a:latin typeface="Calibri"/>
                          <a:cs typeface="Calibri"/>
                        </a:rPr>
                        <a:t> Female Hockey League/HRI</a:t>
                      </a:r>
                      <a:endParaRPr lang="en-US" sz="180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849289760"/>
                  </a:ext>
                </a:extLst>
              </a:tr>
              <a:tr h="900267">
                <a:tc>
                  <a:txBody>
                    <a:bodyPr/>
                    <a:lstStyle/>
                    <a:p>
                      <a:pPr algn="ctr"/>
                      <a:r>
                        <a:rPr lang="en-US" sz="1800">
                          <a:solidFill>
                            <a:schemeClr val="tx1"/>
                          </a:solidFill>
                          <a:latin typeface="Calibri" panose="020F0502020204030204" pitchFamily="34" charset="0"/>
                          <a:cs typeface="Calibri" panose="020F0502020204030204" pitchFamily="34" charset="0"/>
                        </a:rPr>
                        <a:t>U15</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Full Ice</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Oct 1 (AA and Female)</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Once officially rostered</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Once officially rostered</a:t>
                      </a:r>
                    </a:p>
                  </a:txBody>
                  <a:tcPr anchor="ctr"/>
                </a:tc>
                <a:tc>
                  <a:txBody>
                    <a:bodyPr/>
                    <a:lstStyle/>
                    <a:p>
                      <a:pPr algn="ctr"/>
                      <a:endParaRPr lang="en-US" sz="180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50 – 55</a:t>
                      </a:r>
                    </a:p>
                  </a:txBody>
                  <a:tcPr anchor="ctr"/>
                </a:tc>
                <a:tc>
                  <a:txBody>
                    <a:bodyPr/>
                    <a:lstStyle/>
                    <a:p>
                      <a:pPr algn="ctr"/>
                      <a:r>
                        <a:rPr lang="en-US" sz="1800" err="1">
                          <a:solidFill>
                            <a:schemeClr val="tx1"/>
                          </a:solidFill>
                          <a:latin typeface="Calibri"/>
                          <a:cs typeface="Calibri"/>
                        </a:rPr>
                        <a:t>Sask</a:t>
                      </a:r>
                      <a:r>
                        <a:rPr lang="en-US" sz="1800">
                          <a:solidFill>
                            <a:schemeClr val="tx1"/>
                          </a:solidFill>
                          <a:latin typeface="Calibri"/>
                          <a:cs typeface="Calibri"/>
                        </a:rPr>
                        <a:t> AA Hockey League/HRI</a:t>
                      </a:r>
                    </a:p>
                  </a:txBody>
                  <a:tcPr anchor="ctr"/>
                </a:tc>
                <a:extLst>
                  <a:ext uri="{0D108BD9-81ED-4DB2-BD59-A6C34878D82A}">
                    <a16:rowId xmlns:a16="http://schemas.microsoft.com/office/drawing/2014/main" val="2463434905"/>
                  </a:ext>
                </a:extLst>
              </a:tr>
              <a:tr h="935572">
                <a:tc>
                  <a:txBody>
                    <a:bodyPr/>
                    <a:lstStyle/>
                    <a:p>
                      <a:pPr algn="ctr"/>
                      <a:r>
                        <a:rPr lang="en-US" sz="1800">
                          <a:solidFill>
                            <a:schemeClr val="tx1"/>
                          </a:solidFill>
                          <a:latin typeface="Calibri" panose="020F0502020204030204" pitchFamily="34" charset="0"/>
                          <a:cs typeface="Calibri" panose="020F0502020204030204" pitchFamily="34" charset="0"/>
                        </a:rPr>
                        <a:t>U18</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Full Ice</a:t>
                      </a: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Oct 1 (AA and Female)</a:t>
                      </a:r>
                    </a:p>
                  </a:txBody>
                  <a:tcPr anchor="ctr"/>
                </a:tc>
                <a:tc>
                  <a:txBody>
                    <a:bodyPr/>
                    <a:lstStyle/>
                    <a:p>
                      <a:pPr marL="0" marR="0" lvl="0" indent="0" algn="ctr" defTabSz="130046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Calibri" panose="020F0502020204030204" pitchFamily="34" charset="0"/>
                          <a:cs typeface="Calibri" panose="020F0502020204030204" pitchFamily="34" charset="0"/>
                        </a:rPr>
                        <a:t>Once officially rostered</a:t>
                      </a:r>
                    </a:p>
                    <a:p>
                      <a:pPr algn="ctr"/>
                      <a:endParaRPr lang="en-US" sz="1800">
                        <a:solidFill>
                          <a:schemeClr val="tx1"/>
                        </a:solidFill>
                        <a:latin typeface="Calibri" panose="020F0502020204030204" pitchFamily="34" charset="0"/>
                        <a:cs typeface="Calibri" panose="020F0502020204030204" pitchFamily="34" charset="0"/>
                      </a:endParaRPr>
                    </a:p>
                  </a:txBody>
                  <a:tcPr anchor="ctr"/>
                </a:tc>
                <a:tc>
                  <a:txBody>
                    <a:bodyPr/>
                    <a:lstStyle/>
                    <a:p>
                      <a:pPr marL="0" marR="0" lvl="0" indent="0" algn="ctr" defTabSz="130046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Calibri"/>
                          <a:cs typeface="Calibri"/>
                        </a:rPr>
                        <a:t>Once officially rostered</a:t>
                      </a:r>
                    </a:p>
                  </a:txBody>
                  <a:tcPr anchor="ctr"/>
                </a:tc>
                <a:tc>
                  <a:txBody>
                    <a:bodyPr/>
                    <a:lstStyle/>
                    <a:p>
                      <a:pPr algn="ctr"/>
                      <a:endParaRPr lang="en-US" sz="180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800">
                          <a:solidFill>
                            <a:schemeClr val="tx1"/>
                          </a:solidFill>
                          <a:latin typeface="Calibri" panose="020F0502020204030204" pitchFamily="34" charset="0"/>
                          <a:cs typeface="Calibri" panose="020F0502020204030204" pitchFamily="34" charset="0"/>
                        </a:rPr>
                        <a:t>55 - 60</a:t>
                      </a:r>
                    </a:p>
                  </a:txBody>
                  <a:tcPr anchor="ctr"/>
                </a:tc>
                <a:tc>
                  <a:txBody>
                    <a:bodyPr/>
                    <a:lstStyle/>
                    <a:p>
                      <a:pPr algn="ctr"/>
                      <a:r>
                        <a:rPr lang="en-US" sz="1800" err="1">
                          <a:solidFill>
                            <a:schemeClr val="tx1"/>
                          </a:solidFill>
                          <a:latin typeface="Calibri"/>
                          <a:cs typeface="Calibri"/>
                        </a:rPr>
                        <a:t>Sask</a:t>
                      </a:r>
                      <a:r>
                        <a:rPr lang="en-US" sz="1800">
                          <a:solidFill>
                            <a:schemeClr val="tx1"/>
                          </a:solidFill>
                          <a:latin typeface="Calibri"/>
                          <a:cs typeface="Calibri"/>
                        </a:rPr>
                        <a:t> AA Hockey League/HRI</a:t>
                      </a:r>
                    </a:p>
                  </a:txBody>
                  <a:tcPr anchor="ctr"/>
                </a:tc>
                <a:extLst>
                  <a:ext uri="{0D108BD9-81ED-4DB2-BD59-A6C34878D82A}">
                    <a16:rowId xmlns:a16="http://schemas.microsoft.com/office/drawing/2014/main" val="938009383"/>
                  </a:ext>
                </a:extLst>
              </a:tr>
            </a:tbl>
          </a:graphicData>
        </a:graphic>
      </p:graphicFrame>
    </p:spTree>
    <p:extLst>
      <p:ext uri="{BB962C8B-B14F-4D97-AF65-F5344CB8AC3E}">
        <p14:creationId xmlns:p14="http://schemas.microsoft.com/office/powerpoint/2010/main" val="3507930727"/>
      </p:ext>
    </p:extLst>
  </p:cSld>
  <p:clrMapOvr>
    <a:masterClrMapping/>
  </p:clrMapOvr>
  <p:transition spd="med"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9480" y="376206"/>
            <a:ext cx="5202143" cy="769441"/>
          </a:xfrm>
          <a:prstGeom prst="rect">
            <a:avLst/>
          </a:prstGeom>
          <a:noFill/>
        </p:spPr>
        <p:txBody>
          <a:bodyPr wrap="square" rtlCol="0" anchor="t">
            <a:spAutoFit/>
          </a:bodyPr>
          <a:lstStyle/>
          <a:p>
            <a:r>
              <a:rPr lang="en-US" sz="4400" b="1" i="1">
                <a:solidFill>
                  <a:srgbClr val="4E4E4E"/>
                </a:solidFill>
                <a:latin typeface="Calibri"/>
                <a:ea typeface="Droid Serif"/>
                <a:cs typeface="Droid Serif"/>
              </a:rPr>
              <a:t>Affiliated Players</a:t>
            </a:r>
            <a:endParaRPr lang="fr-FR" sz="4400" b="1" i="1">
              <a:solidFill>
                <a:srgbClr val="4E4E4E"/>
              </a:solidFill>
              <a:latin typeface="Calibri"/>
              <a:ea typeface="Droid Serif"/>
              <a:cs typeface="Droid Serif"/>
            </a:endParaRPr>
          </a:p>
        </p:txBody>
      </p:sp>
      <p:sp>
        <p:nvSpPr>
          <p:cNvPr id="5" name="ZoneTexte 4"/>
          <p:cNvSpPr txBox="1"/>
          <p:nvPr/>
        </p:nvSpPr>
        <p:spPr>
          <a:xfrm>
            <a:off x="641363" y="8234386"/>
            <a:ext cx="6787436" cy="646331"/>
          </a:xfrm>
          <a:prstGeom prst="rect">
            <a:avLst/>
          </a:prstGeom>
          <a:noFill/>
        </p:spPr>
        <p:txBody>
          <a:bodyPr wrap="none" rtlCol="0">
            <a:spAutoFit/>
          </a:bodyPr>
          <a:lstStyle/>
          <a:p>
            <a:r>
              <a:rPr lang="en-US" sz="3600" b="1">
                <a:solidFill>
                  <a:srgbClr val="C00F0F"/>
                </a:solidFill>
                <a:latin typeface="Droid Serif" pitchFamily="18" charset="0"/>
                <a:ea typeface="Droid Serif" pitchFamily="18" charset="0"/>
                <a:cs typeface="Droid Serif" pitchFamily="18" charset="0"/>
              </a:rPr>
              <a:t>Prairie Storm </a:t>
            </a:r>
            <a:r>
              <a:rPr lang="en-US" sz="3600" b="1">
                <a:solidFill>
                  <a:srgbClr val="4E4E4E"/>
                </a:solidFill>
                <a:latin typeface="Droid Serif" pitchFamily="18" charset="0"/>
                <a:ea typeface="Droid Serif" pitchFamily="18" charset="0"/>
                <a:cs typeface="Droid Serif" pitchFamily="18" charset="0"/>
              </a:rPr>
              <a:t>Minor Hockey</a:t>
            </a:r>
            <a:endParaRPr lang="fr-FR" sz="2000" i="1">
              <a:solidFill>
                <a:srgbClr val="4E4E4E"/>
              </a:solidFill>
              <a:latin typeface="Droid Serif" pitchFamily="18" charset="0"/>
              <a:ea typeface="Droid Serif" pitchFamily="18" charset="0"/>
              <a:cs typeface="Droid Serif" pitchFamily="18" charset="0"/>
            </a:endParaRPr>
          </a:p>
        </p:txBody>
      </p:sp>
      <p:sp>
        <p:nvSpPr>
          <p:cNvPr id="6" name="ZoneTexte 5"/>
          <p:cNvSpPr txBox="1"/>
          <p:nvPr/>
        </p:nvSpPr>
        <p:spPr>
          <a:xfrm>
            <a:off x="9999953" y="8388274"/>
            <a:ext cx="1954382" cy="338554"/>
          </a:xfrm>
          <a:prstGeom prst="rect">
            <a:avLst/>
          </a:prstGeom>
          <a:noFill/>
        </p:spPr>
        <p:txBody>
          <a:bodyPr wrap="none" rtlCol="0">
            <a:spAutoFit/>
          </a:bodyPr>
          <a:lstStyle/>
          <a:p>
            <a:pPr algn="r"/>
            <a:r>
              <a:rPr lang="en-US" sz="1600">
                <a:solidFill>
                  <a:srgbClr val="C00F0F"/>
                </a:solidFill>
                <a:latin typeface="Droid Serif" pitchFamily="18" charset="0"/>
                <a:ea typeface="Droid Serif" pitchFamily="18" charset="0"/>
                <a:cs typeface="Droid Serif" pitchFamily="18" charset="0"/>
              </a:rPr>
              <a:t>WWW.PSMHA.CA</a:t>
            </a:r>
          </a:p>
        </p:txBody>
      </p:sp>
      <p:sp>
        <p:nvSpPr>
          <p:cNvPr id="3" name="Rectangle 2">
            <a:extLst>
              <a:ext uri="{FF2B5EF4-FFF2-40B4-BE49-F238E27FC236}">
                <a16:creationId xmlns:a16="http://schemas.microsoft.com/office/drawing/2014/main" id="{E5DB2589-C121-4BE3-8A50-1A7F0230C04E}"/>
              </a:ext>
            </a:extLst>
          </p:cNvPr>
          <p:cNvSpPr/>
          <p:nvPr/>
        </p:nvSpPr>
        <p:spPr>
          <a:xfrm>
            <a:off x="675840" y="1906756"/>
            <a:ext cx="11609480" cy="2862322"/>
          </a:xfrm>
          <a:prstGeom prst="rect">
            <a:avLst/>
          </a:prstGeom>
        </p:spPr>
        <p:txBody>
          <a:bodyPr wrap="square" lIns="91440" tIns="45720" rIns="91440" bIns="45720" anchor="t">
            <a:spAutoFit/>
          </a:bodyPr>
          <a:lstStyle/>
          <a:p>
            <a:pPr>
              <a:buClr>
                <a:srgbClr val="FF0000"/>
              </a:buClr>
            </a:pPr>
            <a:endParaRPr lang="en-US" sz="2000" b="1" dirty="0">
              <a:latin typeface="Calibri"/>
              <a:cs typeface="Calibri"/>
            </a:endParaRPr>
          </a:p>
          <a:p>
            <a:pPr marL="1106805" lvl="1" indent="-457200">
              <a:buClr>
                <a:srgbClr val="FF0000"/>
              </a:buClr>
              <a:buFont typeface="Wingdings" panose="05000000000000000000" pitchFamily="2" charset="2"/>
              <a:buChar char="Ø"/>
            </a:pPr>
            <a:r>
              <a:rPr lang="en-US" sz="2000" dirty="0">
                <a:latin typeface="Calibri"/>
                <a:cs typeface="Calibri"/>
              </a:rPr>
              <a:t>APs are assigned to each team through an approved list submitted to Hockey Saskatchewan based off our evaluation results.</a:t>
            </a:r>
          </a:p>
          <a:p>
            <a:pPr marL="649605" lvl="1">
              <a:buClr>
                <a:srgbClr val="FF0000"/>
              </a:buClr>
            </a:pPr>
            <a:endParaRPr lang="en-US" sz="2000" dirty="0">
              <a:solidFill>
                <a:srgbClr val="000000"/>
              </a:solidFill>
              <a:latin typeface="Calibri"/>
              <a:cs typeface="Calibri"/>
            </a:endParaRPr>
          </a:p>
          <a:p>
            <a:pPr marL="1106805" lvl="1" indent="-457200">
              <a:buClr>
                <a:srgbClr val="FF0000"/>
              </a:buClr>
              <a:buFont typeface="Wingdings" panose="05000000000000000000" pitchFamily="2" charset="2"/>
              <a:buChar char="Ø"/>
            </a:pPr>
            <a:r>
              <a:rPr lang="en-US" sz="2000" dirty="0">
                <a:solidFill>
                  <a:srgbClr val="000000"/>
                </a:solidFill>
                <a:latin typeface="Calibri"/>
                <a:cs typeface="Calibri"/>
              </a:rPr>
              <a:t>No players can be used for games or practices until such time as your approved list is provided to you. </a:t>
            </a:r>
          </a:p>
          <a:p>
            <a:pPr marL="1106805" lvl="1" indent="-457200">
              <a:buClr>
                <a:srgbClr val="FF0000"/>
              </a:buClr>
              <a:buFont typeface="Wingdings" panose="05000000000000000000" pitchFamily="2" charset="2"/>
              <a:buChar char="Ø"/>
            </a:pPr>
            <a:endParaRPr lang="en-US" sz="2000" dirty="0">
              <a:solidFill>
                <a:srgbClr val="000000"/>
              </a:solidFill>
              <a:latin typeface="Calibri"/>
              <a:cs typeface="Calibri"/>
            </a:endParaRPr>
          </a:p>
          <a:p>
            <a:pPr marL="1106805" lvl="1" indent="-457200">
              <a:buClr>
                <a:srgbClr val="FF0000"/>
              </a:buClr>
              <a:buFont typeface="Wingdings" panose="05000000000000000000" pitchFamily="2" charset="2"/>
              <a:buChar char="Ø"/>
            </a:pPr>
            <a:r>
              <a:rPr lang="en-US" sz="2000" dirty="0">
                <a:solidFill>
                  <a:srgbClr val="000000"/>
                </a:solidFill>
                <a:latin typeface="Calibri"/>
                <a:cs typeface="Calibri"/>
              </a:rPr>
              <a:t>AP requests MUST first be made to the </a:t>
            </a:r>
            <a:r>
              <a:rPr lang="en-US" sz="2000" u="sng" dirty="0">
                <a:solidFill>
                  <a:srgbClr val="000000"/>
                </a:solidFill>
                <a:latin typeface="Calibri"/>
                <a:cs typeface="Calibri"/>
              </a:rPr>
              <a:t>players' coach</a:t>
            </a:r>
            <a:r>
              <a:rPr lang="en-US" sz="2000" dirty="0">
                <a:solidFill>
                  <a:srgbClr val="000000"/>
                </a:solidFill>
                <a:latin typeface="Calibri"/>
                <a:cs typeface="Calibri"/>
              </a:rPr>
              <a:t> then parent.  Do not approach the parent or player first </a:t>
            </a:r>
          </a:p>
        </p:txBody>
      </p:sp>
    </p:spTree>
    <p:extLst>
      <p:ext uri="{BB962C8B-B14F-4D97-AF65-F5344CB8AC3E}">
        <p14:creationId xmlns:p14="http://schemas.microsoft.com/office/powerpoint/2010/main" val="2055432436"/>
      </p:ext>
    </p:extLst>
  </p:cSld>
  <p:clrMapOvr>
    <a:masterClrMapping/>
  </p:clrMapOvr>
  <p:transition spd="med" advClick="0"/>
</p:sld>
</file>

<file path=ppt/theme/theme1.xml><?xml version="1.0" encoding="utf-8"?>
<a:theme xmlns:a="http://schemas.openxmlformats.org/drawingml/2006/main" name="Thème Office">
  <a:themeElements>
    <a:clrScheme name="focus">
      <a:dk1>
        <a:sysClr val="windowText" lastClr="000000"/>
      </a:dk1>
      <a:lt1>
        <a:sysClr val="window" lastClr="FFFFFF"/>
      </a:lt1>
      <a:dk2>
        <a:srgbClr val="04617B"/>
      </a:dk2>
      <a:lt2>
        <a:srgbClr val="DBF5F9"/>
      </a:lt2>
      <a:accent1>
        <a:srgbClr val="F2F2F2"/>
      </a:accent1>
      <a:accent2>
        <a:srgbClr val="F2F2F2"/>
      </a:accent2>
      <a:accent3>
        <a:srgbClr val="0BD0D9"/>
      </a:accent3>
      <a:accent4>
        <a:srgbClr val="10CF9B"/>
      </a:accent4>
      <a:accent5>
        <a:srgbClr val="7CCA62"/>
      </a:accent5>
      <a:accent6>
        <a:srgbClr val="A5C249"/>
      </a:accent6>
      <a:hlink>
        <a:srgbClr val="E2D700"/>
      </a:hlink>
      <a:folHlink>
        <a:srgbClr val="85DFD0"/>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2e8d956-2f9e-4365-913d-580349672d37">
      <UserInfo>
        <DisplayName/>
        <AccountId xsi:nil="true"/>
        <AccountType/>
      </UserInfo>
    </SharedWithUsers>
    <lcf76f155ced4ddcb4097134ff3c332f xmlns="83e28c9f-c5ca-47b6-849a-f1583a251a2a">
      <Terms xmlns="http://schemas.microsoft.com/office/infopath/2007/PartnerControls"/>
    </lcf76f155ced4ddcb4097134ff3c332f>
    <TaxCatchAll xmlns="12e8d956-2f9e-4365-913d-580349672d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B510E0851E6D4A81797DE9CA36C729" ma:contentTypeVersion="20" ma:contentTypeDescription="Create a new document." ma:contentTypeScope="" ma:versionID="beb1733a67178df6d30c887a439707bd">
  <xsd:schema xmlns:xsd="http://www.w3.org/2001/XMLSchema" xmlns:xs="http://www.w3.org/2001/XMLSchema" xmlns:p="http://schemas.microsoft.com/office/2006/metadata/properties" xmlns:ns2="12e8d956-2f9e-4365-913d-580349672d37" xmlns:ns3="83e28c9f-c5ca-47b6-849a-f1583a251a2a" targetNamespace="http://schemas.microsoft.com/office/2006/metadata/properties" ma:root="true" ma:fieldsID="41b796b4cedbf34c83d3f35bbafde413" ns2:_="" ns3:_="">
    <xsd:import namespace="12e8d956-2f9e-4365-913d-580349672d37"/>
    <xsd:import namespace="83e28c9f-c5ca-47b6-849a-f1583a251a2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e8d956-2f9e-4365-913d-580349672d3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4" nillable="true" ma:displayName="Taxonomy Catch All Column" ma:hidden="true" ma:list="{b286157d-e920-4334-8318-0602f0dde965}" ma:internalName="TaxCatchAll" ma:showField="CatchAllData" ma:web="12e8d956-2f9e-4365-913d-580349672d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e28c9f-c5ca-47b6-849a-f1583a251a2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4fc755c-d588-455c-8aba-eee92db0f0a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8BCFF7-1492-401D-8B8D-75E20A44EBCE}">
  <ds:schemaRefs>
    <ds:schemaRef ds:uri="12e8d956-2f9e-4365-913d-580349672d37"/>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83e28c9f-c5ca-47b6-849a-f1583a251a2a"/>
    <ds:schemaRef ds:uri="http://schemas.microsoft.com/office/2006/metadata/properties"/>
  </ds:schemaRefs>
</ds:datastoreItem>
</file>

<file path=customXml/itemProps2.xml><?xml version="1.0" encoding="utf-8"?>
<ds:datastoreItem xmlns:ds="http://schemas.openxmlformats.org/officeDocument/2006/customXml" ds:itemID="{0BC520A6-1A27-4C71-87D3-C2C4512C0221}">
  <ds:schemaRefs>
    <ds:schemaRef ds:uri="http://schemas.microsoft.com/sharepoint/v3/contenttype/forms"/>
  </ds:schemaRefs>
</ds:datastoreItem>
</file>

<file path=customXml/itemProps3.xml><?xml version="1.0" encoding="utf-8"?>
<ds:datastoreItem xmlns:ds="http://schemas.openxmlformats.org/officeDocument/2006/customXml" ds:itemID="{F2D2EDE4-43B1-4FB9-968F-A516A7182433}">
  <ds:schemaRefs>
    <ds:schemaRef ds:uri="12e8d956-2f9e-4365-913d-580349672d37"/>
    <ds:schemaRef ds:uri="83e28c9f-c5ca-47b6-849a-f1583a251a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67</TotalTime>
  <Words>2673</Words>
  <Application>Microsoft Office PowerPoint</Application>
  <PresentationFormat>Custom</PresentationFormat>
  <Paragraphs>321</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Droid Serif</vt:lpstr>
      <vt:lpstr>Wingdings</vt:lpstr>
      <vt:lpstr>Times New Roman</vt:lpstr>
      <vt:lpstr>Arial</vt:lpstr>
      <vt:lpstr>Calibri</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Peters</dc:creator>
  <cp:lastModifiedBy>Executive Director</cp:lastModifiedBy>
  <cp:revision>6</cp:revision>
  <cp:lastPrinted>2019-05-15T19:45:17Z</cp:lastPrinted>
  <dcterms:created xsi:type="dcterms:W3CDTF">2011-05-23T18:55:56Z</dcterms:created>
  <dcterms:modified xsi:type="dcterms:W3CDTF">2025-10-21T00:15:21Z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0x0101005CB510E0851E6D4A81797DE9CA36C729</vt:lpwstr>
  </property>
  <property fmtid="{D5CDD505-2E9C-101B-9397-08002B2CF9AE}" pid="3" name="Order">
    <vt:r8>28800</vt:r8>
  </property>
  <property fmtid="{D5CDD505-2E9C-101B-9397-08002B2CF9AE}" pid="4" name="ComplianceAssetId">
    <vt:lpwstr/>
  </property>
  <property fmtid="{D5CDD505-2E9C-101B-9397-08002B2CF9AE}" pid="5" name="MediaServiceImageTags">
    <vt:lpwstr/>
  </property>
</Properties>
</file>