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4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48.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49.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5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5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58.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700" r:id="rId5"/>
    <p:sldMasterId id="2147483661" r:id="rId6"/>
    <p:sldMasterId id="2147483673" r:id="rId7"/>
    <p:sldMasterId id="2147483714" r:id="rId8"/>
    <p:sldMasterId id="2147483717" r:id="rId9"/>
  </p:sldMasterIdLst>
  <p:notesMasterIdLst>
    <p:notesMasterId r:id="rId69"/>
  </p:notesMasterIdLst>
  <p:handoutMasterIdLst>
    <p:handoutMasterId r:id="rId70"/>
  </p:handoutMasterIdLst>
  <p:sldIdLst>
    <p:sldId id="258" r:id="rId10"/>
    <p:sldId id="309" r:id="rId11"/>
    <p:sldId id="371" r:id="rId12"/>
    <p:sldId id="266" r:id="rId13"/>
    <p:sldId id="312" r:id="rId14"/>
    <p:sldId id="262" r:id="rId15"/>
    <p:sldId id="261" r:id="rId16"/>
    <p:sldId id="268" r:id="rId17"/>
    <p:sldId id="307" r:id="rId18"/>
    <p:sldId id="327" r:id="rId19"/>
    <p:sldId id="269" r:id="rId20"/>
    <p:sldId id="328" r:id="rId21"/>
    <p:sldId id="290" r:id="rId22"/>
    <p:sldId id="329" r:id="rId23"/>
    <p:sldId id="295" r:id="rId24"/>
    <p:sldId id="330" r:id="rId25"/>
    <p:sldId id="334" r:id="rId26"/>
    <p:sldId id="332" r:id="rId27"/>
    <p:sldId id="296" r:id="rId28"/>
    <p:sldId id="322" r:id="rId29"/>
    <p:sldId id="297" r:id="rId30"/>
    <p:sldId id="302" r:id="rId31"/>
    <p:sldId id="333" r:id="rId32"/>
    <p:sldId id="303" r:id="rId33"/>
    <p:sldId id="338" r:id="rId34"/>
    <p:sldId id="304" r:id="rId35"/>
    <p:sldId id="339" r:id="rId36"/>
    <p:sldId id="305" r:id="rId37"/>
    <p:sldId id="340" r:id="rId38"/>
    <p:sldId id="294" r:id="rId39"/>
    <p:sldId id="315" r:id="rId40"/>
    <p:sldId id="341" r:id="rId41"/>
    <p:sldId id="291" r:id="rId42"/>
    <p:sldId id="314" r:id="rId43"/>
    <p:sldId id="362" r:id="rId44"/>
    <p:sldId id="363" r:id="rId45"/>
    <p:sldId id="313" r:id="rId46"/>
    <p:sldId id="364" r:id="rId47"/>
    <p:sldId id="317" r:id="rId48"/>
    <p:sldId id="365" r:id="rId49"/>
    <p:sldId id="316" r:id="rId50"/>
    <p:sldId id="318" r:id="rId51"/>
    <p:sldId id="320" r:id="rId52"/>
    <p:sldId id="321" r:id="rId53"/>
    <p:sldId id="293" r:id="rId54"/>
    <p:sldId id="348" r:id="rId55"/>
    <p:sldId id="350" r:id="rId56"/>
    <p:sldId id="349" r:id="rId57"/>
    <p:sldId id="347" r:id="rId58"/>
    <p:sldId id="366" r:id="rId59"/>
    <p:sldId id="369" r:id="rId60"/>
    <p:sldId id="367" r:id="rId61"/>
    <p:sldId id="354" r:id="rId62"/>
    <p:sldId id="368" r:id="rId63"/>
    <p:sldId id="353" r:id="rId64"/>
    <p:sldId id="352" r:id="rId65"/>
    <p:sldId id="351" r:id="rId66"/>
    <p:sldId id="356" r:id="rId67"/>
    <p:sldId id="372" r:id="rId6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66FF66"/>
    <a:srgbClr val="CC00FF"/>
    <a:srgbClr val="33CCFF"/>
    <a:srgbClr val="EA00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3977" autoAdjust="0"/>
  </p:normalViewPr>
  <p:slideViewPr>
    <p:cSldViewPr snapToGrid="0">
      <p:cViewPr varScale="1">
        <p:scale>
          <a:sx n="107" d="100"/>
          <a:sy n="107" d="100"/>
        </p:scale>
        <p:origin x="616" y="52"/>
      </p:cViewPr>
      <p:guideLst/>
    </p:cSldViewPr>
  </p:slideViewPr>
  <p:notesTextViewPr>
    <p:cViewPr>
      <p:scale>
        <a:sx n="1" d="1"/>
        <a:sy n="1" d="1"/>
      </p:scale>
      <p:origin x="0" y="0"/>
    </p:cViewPr>
  </p:notesTextViewPr>
  <p:sorterViewPr>
    <p:cViewPr>
      <p:scale>
        <a:sx n="100" d="100"/>
        <a:sy n="100" d="100"/>
      </p:scale>
      <p:origin x="0" y="-2861"/>
    </p:cViewPr>
  </p:sorterViewPr>
  <p:notesViewPr>
    <p:cSldViewPr snapToGrid="0">
      <p:cViewPr varScale="1">
        <p:scale>
          <a:sx n="84" d="100"/>
          <a:sy n="84"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 Type="http://schemas.openxmlformats.org/officeDocument/2006/relationships/slideMaster" Target="slideMasters/slideMaster4.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Gender Breakdown Percentages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Boys %</c:v>
                </c:pt>
              </c:strCache>
            </c:strRef>
          </c:tx>
          <c:spPr>
            <a:solidFill>
              <a:schemeClr val="accent1"/>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Sheet1!$A$2:$A$6</c:f>
              <c:numCache>
                <c:formatCode>General</c:formatCode>
                <c:ptCount val="5"/>
                <c:pt idx="0">
                  <c:v>8</c:v>
                </c:pt>
                <c:pt idx="1">
                  <c:v>9</c:v>
                </c:pt>
                <c:pt idx="2">
                  <c:v>10</c:v>
                </c:pt>
                <c:pt idx="3">
                  <c:v>11</c:v>
                </c:pt>
                <c:pt idx="4">
                  <c:v>12</c:v>
                </c:pt>
              </c:numCache>
            </c:numRef>
          </c:cat>
          <c:val>
            <c:numRef>
              <c:f>Sheet1!$B$2:$B$6</c:f>
              <c:numCache>
                <c:formatCode>General</c:formatCode>
                <c:ptCount val="5"/>
                <c:pt idx="0">
                  <c:v>64</c:v>
                </c:pt>
                <c:pt idx="1">
                  <c:v>67</c:v>
                </c:pt>
                <c:pt idx="2">
                  <c:v>67</c:v>
                </c:pt>
                <c:pt idx="3">
                  <c:v>70</c:v>
                </c:pt>
                <c:pt idx="4">
                  <c:v>82</c:v>
                </c:pt>
              </c:numCache>
            </c:numRef>
          </c:val>
          <c:extLst>
            <c:ext xmlns:c16="http://schemas.microsoft.com/office/drawing/2014/chart" uri="{C3380CC4-5D6E-409C-BE32-E72D297353CC}">
              <c16:uniqueId val="{00000000-A001-43DB-8688-41DA34B77C78}"/>
            </c:ext>
          </c:extLst>
        </c:ser>
        <c:ser>
          <c:idx val="1"/>
          <c:order val="1"/>
          <c:tx>
            <c:strRef>
              <c:f>Sheet1!$C$1</c:f>
              <c:strCache>
                <c:ptCount val="1"/>
                <c:pt idx="0">
                  <c:v>Girls % </c:v>
                </c:pt>
              </c:strCache>
            </c:strRef>
          </c:tx>
          <c:spPr>
            <a:solidFill>
              <a:schemeClr val="accent2"/>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Sheet1!$A$2:$A$6</c:f>
              <c:numCache>
                <c:formatCode>General</c:formatCode>
                <c:ptCount val="5"/>
                <c:pt idx="0">
                  <c:v>8</c:v>
                </c:pt>
                <c:pt idx="1">
                  <c:v>9</c:v>
                </c:pt>
                <c:pt idx="2">
                  <c:v>10</c:v>
                </c:pt>
                <c:pt idx="3">
                  <c:v>11</c:v>
                </c:pt>
                <c:pt idx="4">
                  <c:v>12</c:v>
                </c:pt>
              </c:numCache>
            </c:numRef>
          </c:cat>
          <c:val>
            <c:numRef>
              <c:f>Sheet1!$C$2:$C$6</c:f>
              <c:numCache>
                <c:formatCode>General</c:formatCode>
                <c:ptCount val="5"/>
                <c:pt idx="0">
                  <c:v>36</c:v>
                </c:pt>
                <c:pt idx="1">
                  <c:v>43</c:v>
                </c:pt>
                <c:pt idx="2">
                  <c:v>43</c:v>
                </c:pt>
                <c:pt idx="3">
                  <c:v>30</c:v>
                </c:pt>
                <c:pt idx="4">
                  <c:v>18</c:v>
                </c:pt>
              </c:numCache>
            </c:numRef>
          </c:val>
          <c:extLst>
            <c:ext xmlns:c16="http://schemas.microsoft.com/office/drawing/2014/chart" uri="{C3380CC4-5D6E-409C-BE32-E72D297353CC}">
              <c16:uniqueId val="{00000001-A001-43DB-8688-41DA34B77C78}"/>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Sheet1!$A$2:$A$6</c:f>
              <c:numCache>
                <c:formatCode>General</c:formatCode>
                <c:ptCount val="5"/>
                <c:pt idx="0">
                  <c:v>8</c:v>
                </c:pt>
                <c:pt idx="1">
                  <c:v>9</c:v>
                </c:pt>
                <c:pt idx="2">
                  <c:v>10</c:v>
                </c:pt>
                <c:pt idx="3">
                  <c:v>11</c:v>
                </c:pt>
                <c:pt idx="4">
                  <c:v>12</c:v>
                </c:pt>
              </c:numCache>
            </c:numRef>
          </c:cat>
          <c:val>
            <c:numRef>
              <c:f>Sheet1!$D$2:$D$6</c:f>
              <c:numCache>
                <c:formatCode>General</c:formatCode>
                <c:ptCount val="5"/>
              </c:numCache>
            </c:numRef>
          </c:val>
          <c:extLst>
            <c:ext xmlns:c16="http://schemas.microsoft.com/office/drawing/2014/chart" uri="{C3380CC4-5D6E-409C-BE32-E72D297353CC}">
              <c16:uniqueId val="{00000002-A001-43DB-8688-41DA34B77C78}"/>
            </c:ext>
          </c:extLst>
        </c:ser>
        <c:dLbls>
          <c:dLblPos val="outEnd"/>
          <c:showLegendKey val="0"/>
          <c:showVal val="1"/>
          <c:showCatName val="0"/>
          <c:showSerName val="0"/>
          <c:showPercent val="0"/>
          <c:showBubbleSize val="0"/>
        </c:dLbls>
        <c:gapWidth val="444"/>
        <c:overlap val="-90"/>
        <c:axId val="339036832"/>
        <c:axId val="339035656"/>
      </c:barChart>
      <c:catAx>
        <c:axId val="3390368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39035656"/>
        <c:crosses val="autoZero"/>
        <c:auto val="1"/>
        <c:lblAlgn val="ctr"/>
        <c:lblOffset val="100"/>
        <c:noMultiLvlLbl val="0"/>
      </c:catAx>
      <c:valAx>
        <c:axId val="339035656"/>
        <c:scaling>
          <c:orientation val="minMax"/>
          <c:max val="100"/>
        </c:scaling>
        <c:delete val="1"/>
        <c:axPos val="l"/>
        <c:numFmt formatCode="0%" sourceLinked="0"/>
        <c:majorTickMark val="none"/>
        <c:minorTickMark val="none"/>
        <c:tickLblPos val="nextTo"/>
        <c:crossAx val="339036832"/>
        <c:crosses val="autoZero"/>
        <c:crossBetween val="between"/>
        <c:dispUnits>
          <c:builtInUnit val="hundreds"/>
        </c:dispUnits>
      </c:valAx>
      <c:spPr>
        <a:noFill/>
        <a:ln>
          <a:noFill/>
        </a:ln>
        <a:effectLst/>
      </c:spPr>
    </c:plotArea>
    <c:legend>
      <c:legendPos val="t"/>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Top 3 Female Players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Column2</c:v>
                </c:pt>
              </c:strCache>
            </c:strRef>
          </c:tx>
          <c:spPr>
            <a:solidFill>
              <a:schemeClr val="accent2"/>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Sinclair</c:v>
                </c:pt>
                <c:pt idx="1">
                  <c:v>Morgan</c:v>
                </c:pt>
                <c:pt idx="2">
                  <c:v>Fleming</c:v>
                </c:pt>
                <c:pt idx="3">
                  <c:v>Other</c:v>
                </c:pt>
              </c:strCache>
            </c:strRef>
          </c:cat>
          <c:val>
            <c:numRef>
              <c:f>Sheet1!$B$2:$B$5</c:f>
              <c:numCache>
                <c:formatCode>General</c:formatCode>
                <c:ptCount val="4"/>
                <c:pt idx="0">
                  <c:v>35</c:v>
                </c:pt>
                <c:pt idx="1">
                  <c:v>18</c:v>
                </c:pt>
                <c:pt idx="2">
                  <c:v>6</c:v>
                </c:pt>
                <c:pt idx="3">
                  <c:v>41</c:v>
                </c:pt>
              </c:numCache>
            </c:numRef>
          </c:val>
          <c:extLst>
            <c:ext xmlns:c16="http://schemas.microsoft.com/office/drawing/2014/chart" uri="{C3380CC4-5D6E-409C-BE32-E72D297353CC}">
              <c16:uniqueId val="{00000000-38C6-4C9D-8CA1-751DB83E2B93}"/>
            </c:ext>
          </c:extLst>
        </c:ser>
        <c:dLbls>
          <c:dLblPos val="outEnd"/>
          <c:showLegendKey val="0"/>
          <c:showVal val="1"/>
          <c:showCatName val="0"/>
          <c:showSerName val="0"/>
          <c:showPercent val="0"/>
          <c:showBubbleSize val="0"/>
        </c:dLbls>
        <c:gapWidth val="444"/>
        <c:overlap val="-90"/>
        <c:axId val="421159840"/>
        <c:axId val="421160624"/>
      </c:barChart>
      <c:catAx>
        <c:axId val="421159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21160624"/>
        <c:crosses val="autoZero"/>
        <c:auto val="1"/>
        <c:lblAlgn val="ctr"/>
        <c:lblOffset val="100"/>
        <c:noMultiLvlLbl val="0"/>
      </c:catAx>
      <c:valAx>
        <c:axId val="421160624"/>
        <c:scaling>
          <c:orientation val="minMax"/>
        </c:scaling>
        <c:delete val="1"/>
        <c:axPos val="l"/>
        <c:numFmt formatCode="0%" sourceLinked="0"/>
        <c:majorTickMark val="none"/>
        <c:minorTickMark val="none"/>
        <c:tickLblPos val="nextTo"/>
        <c:crossAx val="421159840"/>
        <c:crosses val="autoZero"/>
        <c:crossBetween val="between"/>
        <c:dispUnits>
          <c:builtInUnit val="hundreds"/>
          <c:dispUnitsLbl>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What do you like most about soccer?</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Boys</c:v>
                </c:pt>
              </c:strCache>
            </c:strRef>
          </c:tx>
          <c:spPr>
            <a:solidFill>
              <a:schemeClr val="accent1"/>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Scoring goals</c:v>
                </c:pt>
                <c:pt idx="1">
                  <c:v>Playing with friends</c:v>
                </c:pt>
                <c:pt idx="2">
                  <c:v>It's fun</c:v>
                </c:pt>
                <c:pt idx="3">
                  <c:v>Playing the game</c:v>
                </c:pt>
                <c:pt idx="4">
                  <c:v>Being part of the team</c:v>
                </c:pt>
                <c:pt idx="5">
                  <c:v>Everything</c:v>
                </c:pt>
                <c:pt idx="6">
                  <c:v>Other</c:v>
                </c:pt>
              </c:strCache>
            </c:strRef>
          </c:cat>
          <c:val>
            <c:numRef>
              <c:f>Sheet1!$B$2:$B$8</c:f>
              <c:numCache>
                <c:formatCode>General</c:formatCode>
                <c:ptCount val="7"/>
                <c:pt idx="0">
                  <c:v>25</c:v>
                </c:pt>
                <c:pt idx="1">
                  <c:v>10</c:v>
                </c:pt>
                <c:pt idx="2">
                  <c:v>12</c:v>
                </c:pt>
                <c:pt idx="3">
                  <c:v>18</c:v>
                </c:pt>
                <c:pt idx="4">
                  <c:v>8</c:v>
                </c:pt>
                <c:pt idx="5">
                  <c:v>16</c:v>
                </c:pt>
                <c:pt idx="6">
                  <c:v>11</c:v>
                </c:pt>
              </c:numCache>
            </c:numRef>
          </c:val>
          <c:extLst>
            <c:ext xmlns:c16="http://schemas.microsoft.com/office/drawing/2014/chart" uri="{C3380CC4-5D6E-409C-BE32-E72D297353CC}">
              <c16:uniqueId val="{00000000-890B-4045-AF76-208262AF0FD1}"/>
            </c:ext>
          </c:extLst>
        </c:ser>
        <c:ser>
          <c:idx val="1"/>
          <c:order val="1"/>
          <c:tx>
            <c:strRef>
              <c:f>Sheet1!$C$1</c:f>
              <c:strCache>
                <c:ptCount val="1"/>
                <c:pt idx="0">
                  <c:v>Girls</c:v>
                </c:pt>
              </c:strCache>
            </c:strRef>
          </c:tx>
          <c:spPr>
            <a:solidFill>
              <a:schemeClr val="accent2"/>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Scoring goals</c:v>
                </c:pt>
                <c:pt idx="1">
                  <c:v>Playing with friends</c:v>
                </c:pt>
                <c:pt idx="2">
                  <c:v>It's fun</c:v>
                </c:pt>
                <c:pt idx="3">
                  <c:v>Playing the game</c:v>
                </c:pt>
                <c:pt idx="4">
                  <c:v>Being part of the team</c:v>
                </c:pt>
                <c:pt idx="5">
                  <c:v>Everything</c:v>
                </c:pt>
                <c:pt idx="6">
                  <c:v>Other</c:v>
                </c:pt>
              </c:strCache>
            </c:strRef>
          </c:cat>
          <c:val>
            <c:numRef>
              <c:f>Sheet1!$C$2:$C$8</c:f>
              <c:numCache>
                <c:formatCode>General</c:formatCode>
                <c:ptCount val="7"/>
                <c:pt idx="0">
                  <c:v>14</c:v>
                </c:pt>
                <c:pt idx="1">
                  <c:v>21</c:v>
                </c:pt>
                <c:pt idx="2">
                  <c:v>22</c:v>
                </c:pt>
                <c:pt idx="3">
                  <c:v>9</c:v>
                </c:pt>
                <c:pt idx="4">
                  <c:v>12</c:v>
                </c:pt>
                <c:pt idx="5">
                  <c:v>13</c:v>
                </c:pt>
                <c:pt idx="6">
                  <c:v>9</c:v>
                </c:pt>
              </c:numCache>
            </c:numRef>
          </c:val>
          <c:extLst>
            <c:ext xmlns:c16="http://schemas.microsoft.com/office/drawing/2014/chart" uri="{C3380CC4-5D6E-409C-BE32-E72D297353CC}">
              <c16:uniqueId val="{00000001-890B-4045-AF76-208262AF0FD1}"/>
            </c:ext>
          </c:extLst>
        </c:ser>
        <c:ser>
          <c:idx val="2"/>
          <c:order val="2"/>
          <c:tx>
            <c:strRef>
              <c:f>Sheet1!$D$1</c:f>
              <c:strCache>
                <c:ptCount val="1"/>
                <c:pt idx="0">
                  <c:v>total</c:v>
                </c:pt>
              </c:strCache>
            </c:strRef>
          </c:tx>
          <c:spPr>
            <a:solidFill>
              <a:schemeClr val="accent3"/>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Scoring goals</c:v>
                </c:pt>
                <c:pt idx="1">
                  <c:v>Playing with friends</c:v>
                </c:pt>
                <c:pt idx="2">
                  <c:v>It's fun</c:v>
                </c:pt>
                <c:pt idx="3">
                  <c:v>Playing the game</c:v>
                </c:pt>
                <c:pt idx="4">
                  <c:v>Being part of the team</c:v>
                </c:pt>
                <c:pt idx="5">
                  <c:v>Everything</c:v>
                </c:pt>
                <c:pt idx="6">
                  <c:v>Other</c:v>
                </c:pt>
              </c:strCache>
            </c:strRef>
          </c:cat>
          <c:val>
            <c:numRef>
              <c:f>Sheet1!$D$2:$D$8</c:f>
              <c:numCache>
                <c:formatCode>General</c:formatCode>
                <c:ptCount val="7"/>
                <c:pt idx="0">
                  <c:v>20</c:v>
                </c:pt>
                <c:pt idx="1">
                  <c:v>16</c:v>
                </c:pt>
                <c:pt idx="2">
                  <c:v>17</c:v>
                </c:pt>
                <c:pt idx="3">
                  <c:v>14</c:v>
                </c:pt>
                <c:pt idx="4">
                  <c:v>10</c:v>
                </c:pt>
                <c:pt idx="5">
                  <c:v>15</c:v>
                </c:pt>
                <c:pt idx="6">
                  <c:v>10</c:v>
                </c:pt>
              </c:numCache>
            </c:numRef>
          </c:val>
          <c:extLst>
            <c:ext xmlns:c16="http://schemas.microsoft.com/office/drawing/2014/chart" uri="{C3380CC4-5D6E-409C-BE32-E72D297353CC}">
              <c16:uniqueId val="{00000002-890B-4045-AF76-208262AF0FD1}"/>
            </c:ext>
          </c:extLst>
        </c:ser>
        <c:dLbls>
          <c:dLblPos val="outEnd"/>
          <c:showLegendKey val="0"/>
          <c:showVal val="1"/>
          <c:showCatName val="0"/>
          <c:showSerName val="0"/>
          <c:showPercent val="0"/>
          <c:showBubbleSize val="0"/>
        </c:dLbls>
        <c:gapWidth val="444"/>
        <c:overlap val="-90"/>
        <c:axId val="216202848"/>
        <c:axId val="216199320"/>
      </c:barChart>
      <c:catAx>
        <c:axId val="2162028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216199320"/>
        <c:crosses val="autoZero"/>
        <c:auto val="1"/>
        <c:lblAlgn val="ctr"/>
        <c:lblOffset val="100"/>
        <c:noMultiLvlLbl val="0"/>
      </c:catAx>
      <c:valAx>
        <c:axId val="216199320"/>
        <c:scaling>
          <c:orientation val="minMax"/>
        </c:scaling>
        <c:delete val="1"/>
        <c:axPos val="l"/>
        <c:numFmt formatCode="0%" sourceLinked="0"/>
        <c:majorTickMark val="none"/>
        <c:minorTickMark val="none"/>
        <c:tickLblPos val="nextTo"/>
        <c:crossAx val="216202848"/>
        <c:crosses val="autoZero"/>
        <c:crossBetween val="between"/>
        <c:dispUnits>
          <c:builtInUnit val="hundreds"/>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If you could change anything about soccer what would it be?</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Boys</c:v>
                </c:pt>
              </c:strCache>
            </c:strRef>
          </c:tx>
          <c:spPr>
            <a:solidFill>
              <a:schemeClr val="accent1"/>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Handballs</c:v>
                </c:pt>
                <c:pt idx="1">
                  <c:v>Adults yelling</c:v>
                </c:pt>
                <c:pt idx="2">
                  <c:v>Nothing</c:v>
                </c:pt>
                <c:pt idx="3">
                  <c:v>Rough play</c:v>
                </c:pt>
                <c:pt idx="4">
                  <c:v>Net size</c:v>
                </c:pt>
                <c:pt idx="5">
                  <c:v>Other</c:v>
                </c:pt>
              </c:strCache>
            </c:strRef>
          </c:cat>
          <c:val>
            <c:numRef>
              <c:f>Sheet1!$B$2:$B$7</c:f>
              <c:numCache>
                <c:formatCode>General</c:formatCode>
                <c:ptCount val="6"/>
                <c:pt idx="0">
                  <c:v>14</c:v>
                </c:pt>
                <c:pt idx="1">
                  <c:v>23</c:v>
                </c:pt>
                <c:pt idx="2">
                  <c:v>38</c:v>
                </c:pt>
                <c:pt idx="3">
                  <c:v>7</c:v>
                </c:pt>
                <c:pt idx="4">
                  <c:v>4</c:v>
                </c:pt>
                <c:pt idx="5">
                  <c:v>14</c:v>
                </c:pt>
              </c:numCache>
            </c:numRef>
          </c:val>
          <c:extLst>
            <c:ext xmlns:c16="http://schemas.microsoft.com/office/drawing/2014/chart" uri="{C3380CC4-5D6E-409C-BE32-E72D297353CC}">
              <c16:uniqueId val="{00000000-FE78-447C-8C06-1B47AA1EE152}"/>
            </c:ext>
          </c:extLst>
        </c:ser>
        <c:ser>
          <c:idx val="1"/>
          <c:order val="1"/>
          <c:tx>
            <c:strRef>
              <c:f>Sheet1!$C$1</c:f>
              <c:strCache>
                <c:ptCount val="1"/>
                <c:pt idx="0">
                  <c:v>Girls</c:v>
                </c:pt>
              </c:strCache>
            </c:strRef>
          </c:tx>
          <c:spPr>
            <a:solidFill>
              <a:schemeClr val="accent2"/>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Handballs</c:v>
                </c:pt>
                <c:pt idx="1">
                  <c:v>Adults yelling</c:v>
                </c:pt>
                <c:pt idx="2">
                  <c:v>Nothing</c:v>
                </c:pt>
                <c:pt idx="3">
                  <c:v>Rough play</c:v>
                </c:pt>
                <c:pt idx="4">
                  <c:v>Net size</c:v>
                </c:pt>
                <c:pt idx="5">
                  <c:v>Other</c:v>
                </c:pt>
              </c:strCache>
            </c:strRef>
          </c:cat>
          <c:val>
            <c:numRef>
              <c:f>Sheet1!$C$2:$C$7</c:f>
              <c:numCache>
                <c:formatCode>General</c:formatCode>
                <c:ptCount val="6"/>
                <c:pt idx="0">
                  <c:v>12</c:v>
                </c:pt>
                <c:pt idx="1">
                  <c:v>21</c:v>
                </c:pt>
                <c:pt idx="2">
                  <c:v>36</c:v>
                </c:pt>
                <c:pt idx="3">
                  <c:v>11</c:v>
                </c:pt>
                <c:pt idx="4">
                  <c:v>3</c:v>
                </c:pt>
                <c:pt idx="5">
                  <c:v>17</c:v>
                </c:pt>
              </c:numCache>
            </c:numRef>
          </c:val>
          <c:extLst>
            <c:ext xmlns:c16="http://schemas.microsoft.com/office/drawing/2014/chart" uri="{C3380CC4-5D6E-409C-BE32-E72D297353CC}">
              <c16:uniqueId val="{00000001-FE78-447C-8C06-1B47AA1EE152}"/>
            </c:ext>
          </c:extLst>
        </c:ser>
        <c:ser>
          <c:idx val="2"/>
          <c:order val="2"/>
          <c:tx>
            <c:strRef>
              <c:f>Sheet1!$D$1</c:f>
              <c:strCache>
                <c:ptCount val="1"/>
                <c:pt idx="0">
                  <c:v>total</c:v>
                </c:pt>
              </c:strCache>
            </c:strRef>
          </c:tx>
          <c:spPr>
            <a:solidFill>
              <a:schemeClr val="accent3"/>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Handballs</c:v>
                </c:pt>
                <c:pt idx="1">
                  <c:v>Adults yelling</c:v>
                </c:pt>
                <c:pt idx="2">
                  <c:v>Nothing</c:v>
                </c:pt>
                <c:pt idx="3">
                  <c:v>Rough play</c:v>
                </c:pt>
                <c:pt idx="4">
                  <c:v>Net size</c:v>
                </c:pt>
                <c:pt idx="5">
                  <c:v>Other</c:v>
                </c:pt>
              </c:strCache>
            </c:strRef>
          </c:cat>
          <c:val>
            <c:numRef>
              <c:f>Sheet1!$D$2:$D$7</c:f>
              <c:numCache>
                <c:formatCode>General</c:formatCode>
                <c:ptCount val="6"/>
                <c:pt idx="0">
                  <c:v>13</c:v>
                </c:pt>
                <c:pt idx="1">
                  <c:v>22</c:v>
                </c:pt>
                <c:pt idx="2">
                  <c:v>37</c:v>
                </c:pt>
                <c:pt idx="3">
                  <c:v>9</c:v>
                </c:pt>
                <c:pt idx="4">
                  <c:v>4</c:v>
                </c:pt>
                <c:pt idx="5">
                  <c:v>15</c:v>
                </c:pt>
              </c:numCache>
            </c:numRef>
          </c:val>
          <c:extLst>
            <c:ext xmlns:c16="http://schemas.microsoft.com/office/drawing/2014/chart" uri="{C3380CC4-5D6E-409C-BE32-E72D297353CC}">
              <c16:uniqueId val="{00000002-FE78-447C-8C06-1B47AA1EE152}"/>
            </c:ext>
          </c:extLst>
        </c:ser>
        <c:dLbls>
          <c:dLblPos val="outEnd"/>
          <c:showLegendKey val="0"/>
          <c:showVal val="1"/>
          <c:showCatName val="0"/>
          <c:showSerName val="0"/>
          <c:showPercent val="0"/>
          <c:showBubbleSize val="0"/>
        </c:dLbls>
        <c:gapWidth val="444"/>
        <c:overlap val="-90"/>
        <c:axId val="338709896"/>
        <c:axId val="338714992"/>
      </c:barChart>
      <c:catAx>
        <c:axId val="3387098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38714992"/>
        <c:crosses val="autoZero"/>
        <c:auto val="1"/>
        <c:lblAlgn val="ctr"/>
        <c:lblOffset val="100"/>
        <c:noMultiLvlLbl val="0"/>
      </c:catAx>
      <c:valAx>
        <c:axId val="338714992"/>
        <c:scaling>
          <c:orientation val="minMax"/>
        </c:scaling>
        <c:delete val="1"/>
        <c:axPos val="l"/>
        <c:numFmt formatCode="0%" sourceLinked="0"/>
        <c:majorTickMark val="none"/>
        <c:minorTickMark val="none"/>
        <c:tickLblPos val="nextTo"/>
        <c:crossAx val="338709896"/>
        <c:crosses val="autoZero"/>
        <c:crossBetween val="between"/>
        <c:dispUnits>
          <c:builtInUnit val="hundreds"/>
          <c:dispUnitsLbl>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What don’t you like about soccer?</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Boys</c:v>
                </c:pt>
              </c:strCache>
            </c:strRef>
          </c:tx>
          <c:spPr>
            <a:solidFill>
              <a:schemeClr val="accent1"/>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playing in bad weather</c:v>
                </c:pt>
                <c:pt idx="1">
                  <c:v>yelling from sidelines</c:v>
                </c:pt>
                <c:pt idx="2">
                  <c:v>rough players</c:v>
                </c:pt>
                <c:pt idx="3">
                  <c:v>getting hurt</c:v>
                </c:pt>
                <c:pt idx="4">
                  <c:v>nothing</c:v>
                </c:pt>
                <c:pt idx="5">
                  <c:v>other</c:v>
                </c:pt>
              </c:strCache>
            </c:strRef>
          </c:cat>
          <c:val>
            <c:numRef>
              <c:f>Sheet1!$B$2:$B$7</c:f>
              <c:numCache>
                <c:formatCode>General</c:formatCode>
                <c:ptCount val="6"/>
                <c:pt idx="0">
                  <c:v>7</c:v>
                </c:pt>
                <c:pt idx="1">
                  <c:v>17</c:v>
                </c:pt>
                <c:pt idx="2">
                  <c:v>12</c:v>
                </c:pt>
                <c:pt idx="3">
                  <c:v>11</c:v>
                </c:pt>
                <c:pt idx="4">
                  <c:v>26</c:v>
                </c:pt>
                <c:pt idx="5">
                  <c:v>22</c:v>
                </c:pt>
              </c:numCache>
            </c:numRef>
          </c:val>
          <c:extLst>
            <c:ext xmlns:c16="http://schemas.microsoft.com/office/drawing/2014/chart" uri="{C3380CC4-5D6E-409C-BE32-E72D297353CC}">
              <c16:uniqueId val="{00000000-C612-4941-B13F-0F2E5BA55AC5}"/>
            </c:ext>
          </c:extLst>
        </c:ser>
        <c:ser>
          <c:idx val="1"/>
          <c:order val="1"/>
          <c:tx>
            <c:strRef>
              <c:f>Sheet1!$C$1</c:f>
              <c:strCache>
                <c:ptCount val="1"/>
                <c:pt idx="0">
                  <c:v>Girls</c:v>
                </c:pt>
              </c:strCache>
            </c:strRef>
          </c:tx>
          <c:spPr>
            <a:solidFill>
              <a:schemeClr val="accent2"/>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playing in bad weather</c:v>
                </c:pt>
                <c:pt idx="1">
                  <c:v>yelling from sidelines</c:v>
                </c:pt>
                <c:pt idx="2">
                  <c:v>rough players</c:v>
                </c:pt>
                <c:pt idx="3">
                  <c:v>getting hurt</c:v>
                </c:pt>
                <c:pt idx="4">
                  <c:v>nothing</c:v>
                </c:pt>
                <c:pt idx="5">
                  <c:v>other</c:v>
                </c:pt>
              </c:strCache>
            </c:strRef>
          </c:cat>
          <c:val>
            <c:numRef>
              <c:f>Sheet1!$C$2:$C$7</c:f>
              <c:numCache>
                <c:formatCode>General</c:formatCode>
                <c:ptCount val="6"/>
                <c:pt idx="0">
                  <c:v>10</c:v>
                </c:pt>
                <c:pt idx="1">
                  <c:v>19</c:v>
                </c:pt>
                <c:pt idx="2">
                  <c:v>16</c:v>
                </c:pt>
                <c:pt idx="3">
                  <c:v>13</c:v>
                </c:pt>
                <c:pt idx="4">
                  <c:v>30</c:v>
                </c:pt>
                <c:pt idx="5">
                  <c:v>16</c:v>
                </c:pt>
              </c:numCache>
            </c:numRef>
          </c:val>
          <c:extLst>
            <c:ext xmlns:c16="http://schemas.microsoft.com/office/drawing/2014/chart" uri="{C3380CC4-5D6E-409C-BE32-E72D297353CC}">
              <c16:uniqueId val="{00000001-C612-4941-B13F-0F2E5BA55AC5}"/>
            </c:ext>
          </c:extLst>
        </c:ser>
        <c:ser>
          <c:idx val="2"/>
          <c:order val="2"/>
          <c:tx>
            <c:strRef>
              <c:f>Sheet1!$D$1</c:f>
              <c:strCache>
                <c:ptCount val="1"/>
                <c:pt idx="0">
                  <c:v>total</c:v>
                </c:pt>
              </c:strCache>
            </c:strRef>
          </c:tx>
          <c:spPr>
            <a:solidFill>
              <a:schemeClr val="accent3"/>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playing in bad weather</c:v>
                </c:pt>
                <c:pt idx="1">
                  <c:v>yelling from sidelines</c:v>
                </c:pt>
                <c:pt idx="2">
                  <c:v>rough players</c:v>
                </c:pt>
                <c:pt idx="3">
                  <c:v>getting hurt</c:v>
                </c:pt>
                <c:pt idx="4">
                  <c:v>nothing</c:v>
                </c:pt>
                <c:pt idx="5">
                  <c:v>other</c:v>
                </c:pt>
              </c:strCache>
            </c:strRef>
          </c:cat>
          <c:val>
            <c:numRef>
              <c:f>Sheet1!$D$2:$D$7</c:f>
              <c:numCache>
                <c:formatCode>General</c:formatCode>
                <c:ptCount val="6"/>
                <c:pt idx="0">
                  <c:v>9</c:v>
                </c:pt>
                <c:pt idx="1">
                  <c:v>18</c:v>
                </c:pt>
                <c:pt idx="2">
                  <c:v>14</c:v>
                </c:pt>
                <c:pt idx="3">
                  <c:v>12</c:v>
                </c:pt>
                <c:pt idx="4">
                  <c:v>28</c:v>
                </c:pt>
                <c:pt idx="5">
                  <c:v>19</c:v>
                </c:pt>
              </c:numCache>
            </c:numRef>
          </c:val>
          <c:extLst>
            <c:ext xmlns:c16="http://schemas.microsoft.com/office/drawing/2014/chart" uri="{C3380CC4-5D6E-409C-BE32-E72D297353CC}">
              <c16:uniqueId val="{00000002-C612-4941-B13F-0F2E5BA55AC5}"/>
            </c:ext>
          </c:extLst>
        </c:ser>
        <c:dLbls>
          <c:dLblPos val="outEnd"/>
          <c:showLegendKey val="0"/>
          <c:showVal val="1"/>
          <c:showCatName val="0"/>
          <c:showSerName val="0"/>
          <c:showPercent val="0"/>
          <c:showBubbleSize val="0"/>
        </c:dLbls>
        <c:gapWidth val="444"/>
        <c:overlap val="-90"/>
        <c:axId val="338727928"/>
        <c:axId val="338728320"/>
      </c:barChart>
      <c:catAx>
        <c:axId val="338727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38728320"/>
        <c:crosses val="autoZero"/>
        <c:auto val="1"/>
        <c:lblAlgn val="ctr"/>
        <c:lblOffset val="100"/>
        <c:noMultiLvlLbl val="0"/>
      </c:catAx>
      <c:valAx>
        <c:axId val="338728320"/>
        <c:scaling>
          <c:orientation val="minMax"/>
        </c:scaling>
        <c:delete val="1"/>
        <c:axPos val="l"/>
        <c:numFmt formatCode="0%" sourceLinked="0"/>
        <c:majorTickMark val="none"/>
        <c:minorTickMark val="none"/>
        <c:tickLblPos val="nextTo"/>
        <c:crossAx val="338727928"/>
        <c:crosses val="autoZero"/>
        <c:crossBetween val="between"/>
        <c:dispUnits>
          <c:builtInUnit val="hundreds"/>
          <c:dispUnitsLbl>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If you could give your coach, mom or dad any advice what would it be?</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Boys</c:v>
                </c:pt>
              </c:strCache>
            </c:strRef>
          </c:tx>
          <c:spPr>
            <a:solidFill>
              <a:schemeClr val="accent1"/>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Stop yelling</c:v>
                </c:pt>
                <c:pt idx="1">
                  <c:v>Let me play for fun</c:v>
                </c:pt>
                <c:pt idx="2">
                  <c:v>Tell me I did a good job more</c:v>
                </c:pt>
                <c:pt idx="3">
                  <c:v>Show me how to do stuff</c:v>
                </c:pt>
                <c:pt idx="4">
                  <c:v>Let me decide what to do more</c:v>
                </c:pt>
                <c:pt idx="5">
                  <c:v>other</c:v>
                </c:pt>
              </c:strCache>
            </c:strRef>
          </c:cat>
          <c:val>
            <c:numRef>
              <c:f>Sheet1!$B$2:$B$7</c:f>
              <c:numCache>
                <c:formatCode>General</c:formatCode>
                <c:ptCount val="6"/>
                <c:pt idx="0">
                  <c:v>18</c:v>
                </c:pt>
                <c:pt idx="1">
                  <c:v>12</c:v>
                </c:pt>
                <c:pt idx="2">
                  <c:v>16</c:v>
                </c:pt>
                <c:pt idx="3">
                  <c:v>8</c:v>
                </c:pt>
                <c:pt idx="4">
                  <c:v>16</c:v>
                </c:pt>
                <c:pt idx="5">
                  <c:v>50</c:v>
                </c:pt>
              </c:numCache>
            </c:numRef>
          </c:val>
          <c:extLst>
            <c:ext xmlns:c16="http://schemas.microsoft.com/office/drawing/2014/chart" uri="{C3380CC4-5D6E-409C-BE32-E72D297353CC}">
              <c16:uniqueId val="{00000000-E2E5-416B-A8F8-B22E0B4A8D55}"/>
            </c:ext>
          </c:extLst>
        </c:ser>
        <c:ser>
          <c:idx val="1"/>
          <c:order val="1"/>
          <c:tx>
            <c:strRef>
              <c:f>Sheet1!$C$1</c:f>
              <c:strCache>
                <c:ptCount val="1"/>
                <c:pt idx="0">
                  <c:v>Girls</c:v>
                </c:pt>
              </c:strCache>
            </c:strRef>
          </c:tx>
          <c:spPr>
            <a:solidFill>
              <a:schemeClr val="accent2"/>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Stop yelling</c:v>
                </c:pt>
                <c:pt idx="1">
                  <c:v>Let me play for fun</c:v>
                </c:pt>
                <c:pt idx="2">
                  <c:v>Tell me I did a good job more</c:v>
                </c:pt>
                <c:pt idx="3">
                  <c:v>Show me how to do stuff</c:v>
                </c:pt>
                <c:pt idx="4">
                  <c:v>Let me decide what to do more</c:v>
                </c:pt>
                <c:pt idx="5">
                  <c:v>other</c:v>
                </c:pt>
              </c:strCache>
            </c:strRef>
          </c:cat>
          <c:val>
            <c:numRef>
              <c:f>Sheet1!$C$2:$C$7</c:f>
              <c:numCache>
                <c:formatCode>General</c:formatCode>
                <c:ptCount val="6"/>
                <c:pt idx="0">
                  <c:v>20</c:v>
                </c:pt>
                <c:pt idx="1">
                  <c:v>13</c:v>
                </c:pt>
                <c:pt idx="2">
                  <c:v>20</c:v>
                </c:pt>
                <c:pt idx="3">
                  <c:v>6</c:v>
                </c:pt>
                <c:pt idx="4">
                  <c:v>16</c:v>
                </c:pt>
                <c:pt idx="5">
                  <c:v>55</c:v>
                </c:pt>
              </c:numCache>
            </c:numRef>
          </c:val>
          <c:extLst>
            <c:ext xmlns:c16="http://schemas.microsoft.com/office/drawing/2014/chart" uri="{C3380CC4-5D6E-409C-BE32-E72D297353CC}">
              <c16:uniqueId val="{00000001-E2E5-416B-A8F8-B22E0B4A8D55}"/>
            </c:ext>
          </c:extLst>
        </c:ser>
        <c:ser>
          <c:idx val="2"/>
          <c:order val="2"/>
          <c:tx>
            <c:strRef>
              <c:f>Sheet1!$D$1</c:f>
              <c:strCache>
                <c:ptCount val="1"/>
                <c:pt idx="0">
                  <c:v>Total</c:v>
                </c:pt>
              </c:strCache>
            </c:strRef>
          </c:tx>
          <c:spPr>
            <a:solidFill>
              <a:schemeClr val="accent3"/>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Stop yelling</c:v>
                </c:pt>
                <c:pt idx="1">
                  <c:v>Let me play for fun</c:v>
                </c:pt>
                <c:pt idx="2">
                  <c:v>Tell me I did a good job more</c:v>
                </c:pt>
                <c:pt idx="3">
                  <c:v>Show me how to do stuff</c:v>
                </c:pt>
                <c:pt idx="4">
                  <c:v>Let me decide what to do more</c:v>
                </c:pt>
                <c:pt idx="5">
                  <c:v>other</c:v>
                </c:pt>
              </c:strCache>
            </c:strRef>
          </c:cat>
          <c:val>
            <c:numRef>
              <c:f>Sheet1!$D$2:$D$7</c:f>
              <c:numCache>
                <c:formatCode>General</c:formatCode>
                <c:ptCount val="6"/>
                <c:pt idx="0">
                  <c:v>19</c:v>
                </c:pt>
                <c:pt idx="1">
                  <c:v>13</c:v>
                </c:pt>
                <c:pt idx="2">
                  <c:v>18</c:v>
                </c:pt>
                <c:pt idx="3">
                  <c:v>7</c:v>
                </c:pt>
                <c:pt idx="4">
                  <c:v>16</c:v>
                </c:pt>
                <c:pt idx="5">
                  <c:v>53</c:v>
                </c:pt>
              </c:numCache>
            </c:numRef>
          </c:val>
          <c:extLst>
            <c:ext xmlns:c16="http://schemas.microsoft.com/office/drawing/2014/chart" uri="{C3380CC4-5D6E-409C-BE32-E72D297353CC}">
              <c16:uniqueId val="{00000002-E2E5-416B-A8F8-B22E0B4A8D55}"/>
            </c:ext>
          </c:extLst>
        </c:ser>
        <c:dLbls>
          <c:dLblPos val="outEnd"/>
          <c:showLegendKey val="0"/>
          <c:showVal val="1"/>
          <c:showCatName val="0"/>
          <c:showSerName val="0"/>
          <c:showPercent val="0"/>
          <c:showBubbleSize val="0"/>
        </c:dLbls>
        <c:gapWidth val="444"/>
        <c:overlap val="-90"/>
        <c:axId val="272677208"/>
        <c:axId val="272678776"/>
      </c:barChart>
      <c:catAx>
        <c:axId val="2726772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272678776"/>
        <c:crosses val="autoZero"/>
        <c:auto val="1"/>
        <c:lblAlgn val="ctr"/>
        <c:lblOffset val="100"/>
        <c:noMultiLvlLbl val="0"/>
      </c:catAx>
      <c:valAx>
        <c:axId val="272678776"/>
        <c:scaling>
          <c:orientation val="minMax"/>
        </c:scaling>
        <c:delete val="1"/>
        <c:axPos val="l"/>
        <c:numFmt formatCode="0%" sourceLinked="0"/>
        <c:majorTickMark val="none"/>
        <c:minorTickMark val="none"/>
        <c:tickLblPos val="nextTo"/>
        <c:crossAx val="272677208"/>
        <c:crosses val="autoZero"/>
        <c:crossBetween val="between"/>
        <c:dispUnits>
          <c:builtInUnit val="hundreds"/>
          <c:dispUnitsLbl>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Who is your  hero or role model?</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Boys</c:v>
                </c:pt>
              </c:strCache>
            </c:strRef>
          </c:tx>
          <c:spPr>
            <a:solidFill>
              <a:schemeClr val="accent1"/>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My Family</c:v>
                </c:pt>
                <c:pt idx="1">
                  <c:v>Pro Athelete</c:v>
                </c:pt>
                <c:pt idx="2">
                  <c:v>My Coach</c:v>
                </c:pt>
                <c:pt idx="3">
                  <c:v>other</c:v>
                </c:pt>
              </c:strCache>
            </c:strRef>
          </c:cat>
          <c:val>
            <c:numRef>
              <c:f>Sheet1!$B$2:$B$5</c:f>
              <c:numCache>
                <c:formatCode>General</c:formatCode>
                <c:ptCount val="4"/>
                <c:pt idx="0">
                  <c:v>59</c:v>
                </c:pt>
                <c:pt idx="1">
                  <c:v>21</c:v>
                </c:pt>
                <c:pt idx="2">
                  <c:v>12</c:v>
                </c:pt>
                <c:pt idx="3">
                  <c:v>8</c:v>
                </c:pt>
              </c:numCache>
            </c:numRef>
          </c:val>
          <c:extLst>
            <c:ext xmlns:c16="http://schemas.microsoft.com/office/drawing/2014/chart" uri="{C3380CC4-5D6E-409C-BE32-E72D297353CC}">
              <c16:uniqueId val="{00000000-E31B-4A4C-B82C-B6A6B9FC3DB2}"/>
            </c:ext>
          </c:extLst>
        </c:ser>
        <c:ser>
          <c:idx val="1"/>
          <c:order val="1"/>
          <c:tx>
            <c:strRef>
              <c:f>Sheet1!$C$1</c:f>
              <c:strCache>
                <c:ptCount val="1"/>
                <c:pt idx="0">
                  <c:v>Girls</c:v>
                </c:pt>
              </c:strCache>
            </c:strRef>
          </c:tx>
          <c:spPr>
            <a:solidFill>
              <a:schemeClr val="accent2"/>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My Family</c:v>
                </c:pt>
                <c:pt idx="1">
                  <c:v>Pro Athelete</c:v>
                </c:pt>
                <c:pt idx="2">
                  <c:v>My Coach</c:v>
                </c:pt>
                <c:pt idx="3">
                  <c:v>other</c:v>
                </c:pt>
              </c:strCache>
            </c:strRef>
          </c:cat>
          <c:val>
            <c:numRef>
              <c:f>Sheet1!$C$2:$C$5</c:f>
              <c:numCache>
                <c:formatCode>General</c:formatCode>
                <c:ptCount val="4"/>
                <c:pt idx="0">
                  <c:v>67</c:v>
                </c:pt>
                <c:pt idx="1">
                  <c:v>16</c:v>
                </c:pt>
                <c:pt idx="2">
                  <c:v>10</c:v>
                </c:pt>
                <c:pt idx="3">
                  <c:v>7</c:v>
                </c:pt>
              </c:numCache>
            </c:numRef>
          </c:val>
          <c:extLst>
            <c:ext xmlns:c16="http://schemas.microsoft.com/office/drawing/2014/chart" uri="{C3380CC4-5D6E-409C-BE32-E72D297353CC}">
              <c16:uniqueId val="{00000001-E31B-4A4C-B82C-B6A6B9FC3DB2}"/>
            </c:ext>
          </c:extLst>
        </c:ser>
        <c:ser>
          <c:idx val="2"/>
          <c:order val="2"/>
          <c:tx>
            <c:strRef>
              <c:f>Sheet1!$D$1</c:f>
              <c:strCache>
                <c:ptCount val="1"/>
                <c:pt idx="0">
                  <c:v>total</c:v>
                </c:pt>
              </c:strCache>
            </c:strRef>
          </c:tx>
          <c:spPr>
            <a:solidFill>
              <a:schemeClr val="accent3"/>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My Family</c:v>
                </c:pt>
                <c:pt idx="1">
                  <c:v>Pro Athelete</c:v>
                </c:pt>
                <c:pt idx="2">
                  <c:v>My Coach</c:v>
                </c:pt>
                <c:pt idx="3">
                  <c:v>other</c:v>
                </c:pt>
              </c:strCache>
            </c:strRef>
          </c:cat>
          <c:val>
            <c:numRef>
              <c:f>Sheet1!$D$2:$D$5</c:f>
              <c:numCache>
                <c:formatCode>General</c:formatCode>
                <c:ptCount val="4"/>
                <c:pt idx="0">
                  <c:v>63</c:v>
                </c:pt>
                <c:pt idx="1">
                  <c:v>19</c:v>
                </c:pt>
                <c:pt idx="2">
                  <c:v>11</c:v>
                </c:pt>
                <c:pt idx="3">
                  <c:v>7</c:v>
                </c:pt>
              </c:numCache>
            </c:numRef>
          </c:val>
          <c:extLst>
            <c:ext xmlns:c16="http://schemas.microsoft.com/office/drawing/2014/chart" uri="{C3380CC4-5D6E-409C-BE32-E72D297353CC}">
              <c16:uniqueId val="{00000002-E31B-4A4C-B82C-B6A6B9FC3DB2}"/>
            </c:ext>
          </c:extLst>
        </c:ser>
        <c:dLbls>
          <c:dLblPos val="outEnd"/>
          <c:showLegendKey val="0"/>
          <c:showVal val="1"/>
          <c:showCatName val="0"/>
          <c:showSerName val="0"/>
          <c:showPercent val="0"/>
          <c:showBubbleSize val="0"/>
        </c:dLbls>
        <c:gapWidth val="444"/>
        <c:overlap val="-90"/>
        <c:axId val="427072984"/>
        <c:axId val="427078864"/>
      </c:barChart>
      <c:catAx>
        <c:axId val="427072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27078864"/>
        <c:crosses val="autoZero"/>
        <c:auto val="1"/>
        <c:lblAlgn val="ctr"/>
        <c:lblOffset val="100"/>
        <c:noMultiLvlLbl val="0"/>
      </c:catAx>
      <c:valAx>
        <c:axId val="427078864"/>
        <c:scaling>
          <c:orientation val="minMax"/>
        </c:scaling>
        <c:delete val="1"/>
        <c:axPos val="l"/>
        <c:numFmt formatCode="0%" sourceLinked="0"/>
        <c:majorTickMark val="none"/>
        <c:minorTickMark val="none"/>
        <c:tickLblPos val="nextTo"/>
        <c:crossAx val="427072984"/>
        <c:crosses val="autoZero"/>
        <c:crossBetween val="between"/>
        <c:dispUnits>
          <c:builtInUnit val="hundreds"/>
          <c:dispUnitsLbl>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What age category do your children participate?</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1312-47AE-9E8C-9525A101133D}"/>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1312-47AE-9E8C-9525A101133D}"/>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5-1312-47AE-9E8C-9525A101133D}"/>
              </c:ext>
            </c:extLst>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c:ext xmlns:c16="http://schemas.microsoft.com/office/drawing/2014/chart" uri="{C3380CC4-5D6E-409C-BE32-E72D297353CC}">
                <c16:uniqueId val="{00000007-1312-47AE-9E8C-9525A101133D}"/>
              </c:ext>
            </c:extLst>
          </c:dPt>
          <c:dPt>
            <c:idx val="4"/>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9-1312-47AE-9E8C-9525A101133D}"/>
              </c:ext>
            </c:extLst>
          </c:dPt>
          <c:dLbls>
            <c:dLbl>
              <c:idx val="3"/>
              <c:layout>
                <c:manualLayout>
                  <c:x val="0.16265225147637796"/>
                  <c:y val="4.414000712721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312-47AE-9E8C-9525A101133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Sheet1!$A$2:$A$6</c:f>
              <c:strCache>
                <c:ptCount val="5"/>
                <c:pt idx="0">
                  <c:v>Under 4 to Under 6</c:v>
                </c:pt>
                <c:pt idx="1">
                  <c:v>Under 7 to Under 8</c:v>
                </c:pt>
                <c:pt idx="2">
                  <c:v>Under 9 to Under 10</c:v>
                </c:pt>
                <c:pt idx="3">
                  <c:v>Under 11 to Under 12</c:v>
                </c:pt>
                <c:pt idx="4">
                  <c:v>none of the above</c:v>
                </c:pt>
              </c:strCache>
            </c:strRef>
          </c:cat>
          <c:val>
            <c:numRef>
              <c:f>Sheet1!$B$2:$B$6</c:f>
              <c:numCache>
                <c:formatCode>0.00%</c:formatCode>
                <c:ptCount val="5"/>
                <c:pt idx="0">
                  <c:v>7.8899999999999998E-2</c:v>
                </c:pt>
                <c:pt idx="1">
                  <c:v>0.19120000000000001</c:v>
                </c:pt>
                <c:pt idx="2">
                  <c:v>0.40860000000000002</c:v>
                </c:pt>
                <c:pt idx="3">
                  <c:v>0.46710000000000002</c:v>
                </c:pt>
                <c:pt idx="4">
                  <c:v>1.55E-2</c:v>
                </c:pt>
              </c:numCache>
            </c:numRef>
          </c:val>
          <c:extLst>
            <c:ext xmlns:c16="http://schemas.microsoft.com/office/drawing/2014/chart" uri="{C3380CC4-5D6E-409C-BE32-E72D297353CC}">
              <c16:uniqueId val="{0000000A-1312-47AE-9E8C-9525A101133D}"/>
            </c:ext>
          </c:extLst>
        </c:ser>
        <c:dLbls>
          <c:showLegendKey val="0"/>
          <c:showVal val="0"/>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What is your understanding of Soccer's Long Term Player Development</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1-3513-476C-A736-9BCBBA6D7680}"/>
              </c:ext>
            </c:extLst>
          </c:dPt>
          <c:dPt>
            <c:idx val="2"/>
            <c:invertIfNegative val="0"/>
            <c:bubble3D val="0"/>
            <c:extLst>
              <c:ext xmlns:c16="http://schemas.microsoft.com/office/drawing/2014/chart" uri="{C3380CC4-5D6E-409C-BE32-E72D297353CC}">
                <c16:uniqueId val="{00000003-3513-476C-A736-9BCBBA6D7680}"/>
              </c:ext>
            </c:extLst>
          </c:dPt>
          <c:dPt>
            <c:idx val="3"/>
            <c:invertIfNegative val="0"/>
            <c:bubble3D val="0"/>
            <c:extLst>
              <c:ext xmlns:c16="http://schemas.microsoft.com/office/drawing/2014/chart" uri="{C3380CC4-5D6E-409C-BE32-E72D297353CC}">
                <c16:uniqueId val="{00000005-3513-476C-A736-9BCBBA6D7680}"/>
              </c:ext>
            </c:extLst>
          </c:dPt>
          <c:dPt>
            <c:idx val="4"/>
            <c:invertIfNegative val="0"/>
            <c:bubble3D val="0"/>
            <c:extLst>
              <c:ext xmlns:c16="http://schemas.microsoft.com/office/drawing/2014/chart" uri="{C3380CC4-5D6E-409C-BE32-E72D297353CC}">
                <c16:uniqueId val="{00000007-3513-476C-A736-9BCBBA6D7680}"/>
              </c:ext>
            </c:extLst>
          </c:dPt>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i don't know</c:v>
                </c:pt>
                <c:pt idx="1">
                  <c:v>I have heard about it</c:v>
                </c:pt>
                <c:pt idx="2">
                  <c:v>I understand some of it</c:v>
                </c:pt>
                <c:pt idx="3">
                  <c:v>I am fully understanding what it is</c:v>
                </c:pt>
                <c:pt idx="4">
                  <c:v>Learning as we go through the experience</c:v>
                </c:pt>
              </c:strCache>
            </c:strRef>
          </c:cat>
          <c:val>
            <c:numRef>
              <c:f>Sheet1!$B$2:$B$6</c:f>
              <c:numCache>
                <c:formatCode>0.00%</c:formatCode>
                <c:ptCount val="5"/>
                <c:pt idx="0">
                  <c:v>0.14030000000000001</c:v>
                </c:pt>
                <c:pt idx="1">
                  <c:v>0.1079</c:v>
                </c:pt>
                <c:pt idx="2">
                  <c:v>0.33929999999999999</c:v>
                </c:pt>
                <c:pt idx="3">
                  <c:v>0.24099999999999999</c:v>
                </c:pt>
                <c:pt idx="4">
                  <c:v>0.17150000000000001</c:v>
                </c:pt>
              </c:numCache>
            </c:numRef>
          </c:val>
          <c:extLst>
            <c:ext xmlns:c16="http://schemas.microsoft.com/office/drawing/2014/chart" uri="{C3380CC4-5D6E-409C-BE32-E72D297353CC}">
              <c16:uniqueId val="{00000008-3513-476C-A736-9BCBBA6D7680}"/>
            </c:ext>
          </c:extLst>
        </c:ser>
        <c:dLbls>
          <c:dLblPos val="outEnd"/>
          <c:showLegendKey val="0"/>
          <c:showVal val="1"/>
          <c:showCatName val="0"/>
          <c:showSerName val="0"/>
          <c:showPercent val="0"/>
          <c:showBubbleSize val="0"/>
        </c:dLbls>
        <c:gapWidth val="444"/>
        <c:overlap val="-90"/>
        <c:axId val="476056952"/>
        <c:axId val="476057344"/>
      </c:barChart>
      <c:catAx>
        <c:axId val="476056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76057344"/>
        <c:crosses val="autoZero"/>
        <c:auto val="1"/>
        <c:lblAlgn val="ctr"/>
        <c:lblOffset val="100"/>
        <c:noMultiLvlLbl val="0"/>
      </c:catAx>
      <c:valAx>
        <c:axId val="476057344"/>
        <c:scaling>
          <c:orientation val="minMax"/>
        </c:scaling>
        <c:delete val="1"/>
        <c:axPos val="l"/>
        <c:numFmt formatCode="0%" sourceLinked="0"/>
        <c:majorTickMark val="none"/>
        <c:minorTickMark val="none"/>
        <c:tickLblPos val="nextTo"/>
        <c:crossAx val="476056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What is important for you with your child’s experience in soccer?</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parent</c:v>
                </c:pt>
              </c:strCache>
            </c:strRef>
          </c:cat>
          <c:val>
            <c:numRef>
              <c:f>Sheet1!$B$2:$B$9</c:f>
              <c:numCache>
                <c:formatCode>0.00%</c:formatCode>
                <c:ptCount val="8"/>
                <c:pt idx="0">
                  <c:v>0.24249999999999999</c:v>
                </c:pt>
                <c:pt idx="1">
                  <c:v>0.32379999999999998</c:v>
                </c:pt>
                <c:pt idx="2">
                  <c:v>3.8199999999999998E-2</c:v>
                </c:pt>
                <c:pt idx="3">
                  <c:v>8.3999999999999995E-3</c:v>
                </c:pt>
                <c:pt idx="4">
                  <c:v>0.36680000000000001</c:v>
                </c:pt>
                <c:pt idx="5">
                  <c:v>4.7999999999999996E-3</c:v>
                </c:pt>
                <c:pt idx="6">
                  <c:v>6.0000000000000001E-3</c:v>
                </c:pt>
                <c:pt idx="7">
                  <c:v>9.5999999999999992E-3</c:v>
                </c:pt>
              </c:numCache>
            </c:numRef>
          </c:val>
          <c:extLst>
            <c:ext xmlns:c16="http://schemas.microsoft.com/office/drawing/2014/chart" uri="{C3380CC4-5D6E-409C-BE32-E72D297353CC}">
              <c16:uniqueId val="{00000004-8A67-441B-A229-BED32651578C}"/>
            </c:ext>
          </c:extLst>
        </c:ser>
        <c:ser>
          <c:idx val="1"/>
          <c:order val="1"/>
          <c:tx>
            <c:strRef>
              <c:f>Sheet1!$C$1</c:f>
              <c:strCache>
                <c:ptCount val="1"/>
                <c:pt idx="0">
                  <c:v>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parent</c:v>
                </c:pt>
              </c:strCache>
            </c:strRef>
          </c:cat>
          <c:val>
            <c:numRef>
              <c:f>Sheet1!$C$2:$C$9</c:f>
              <c:numCache>
                <c:formatCode>0.00%</c:formatCode>
                <c:ptCount val="8"/>
                <c:pt idx="0">
                  <c:v>0.27839999999999998</c:v>
                </c:pt>
                <c:pt idx="1">
                  <c:v>0.35720000000000002</c:v>
                </c:pt>
                <c:pt idx="2">
                  <c:v>0.13500000000000001</c:v>
                </c:pt>
                <c:pt idx="3">
                  <c:v>4.9000000000000002E-2</c:v>
                </c:pt>
                <c:pt idx="4">
                  <c:v>0.15290000000000001</c:v>
                </c:pt>
                <c:pt idx="5">
                  <c:v>1.43E-2</c:v>
                </c:pt>
                <c:pt idx="6">
                  <c:v>1.3100000000000001E-2</c:v>
                </c:pt>
                <c:pt idx="7">
                  <c:v>0</c:v>
                </c:pt>
              </c:numCache>
            </c:numRef>
          </c:val>
          <c:extLst>
            <c:ext xmlns:c16="http://schemas.microsoft.com/office/drawing/2014/chart" uri="{C3380CC4-5D6E-409C-BE32-E72D297353CC}">
              <c16:uniqueId val="{00000007-8A67-441B-A229-BED32651578C}"/>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parent</c:v>
                </c:pt>
              </c:strCache>
            </c:strRef>
          </c:cat>
          <c:val>
            <c:numRef>
              <c:f>Sheet1!$D$2:$D$9</c:f>
              <c:numCache>
                <c:formatCode>0.00%</c:formatCode>
                <c:ptCount val="8"/>
                <c:pt idx="0">
                  <c:v>0.2019</c:v>
                </c:pt>
                <c:pt idx="1">
                  <c:v>0.2019</c:v>
                </c:pt>
                <c:pt idx="2">
                  <c:v>0.27239999999999998</c:v>
                </c:pt>
                <c:pt idx="3">
                  <c:v>6.8099999999999994E-2</c:v>
                </c:pt>
                <c:pt idx="4">
                  <c:v>0.20549999999999999</c:v>
                </c:pt>
                <c:pt idx="5">
                  <c:v>2.75E-2</c:v>
                </c:pt>
                <c:pt idx="6">
                  <c:v>1.43E-2</c:v>
                </c:pt>
                <c:pt idx="7">
                  <c:v>8.3999999999999995E-3</c:v>
                </c:pt>
              </c:numCache>
            </c:numRef>
          </c:val>
          <c:extLst>
            <c:ext xmlns:c16="http://schemas.microsoft.com/office/drawing/2014/chart" uri="{C3380CC4-5D6E-409C-BE32-E72D297353CC}">
              <c16:uniqueId val="{00000008-8A67-441B-A229-BED32651578C}"/>
            </c:ext>
          </c:extLst>
        </c:ser>
        <c:ser>
          <c:idx val="3"/>
          <c:order val="3"/>
          <c:tx>
            <c:strRef>
              <c:f>Sheet1!$E$1</c:f>
              <c:strCache>
                <c:ptCount val="1"/>
                <c:pt idx="0">
                  <c:v>4</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parent</c:v>
                </c:pt>
              </c:strCache>
            </c:strRef>
          </c:cat>
          <c:val>
            <c:numRef>
              <c:f>Sheet1!$E$2:$E$9</c:f>
              <c:numCache>
                <c:formatCode>0.00%</c:formatCode>
                <c:ptCount val="8"/>
                <c:pt idx="0">
                  <c:v>0.13739999999999999</c:v>
                </c:pt>
                <c:pt idx="1">
                  <c:v>7.6499999999999999E-2</c:v>
                </c:pt>
                <c:pt idx="2">
                  <c:v>0.34410000000000002</c:v>
                </c:pt>
                <c:pt idx="3">
                  <c:v>0.20430000000000001</c:v>
                </c:pt>
                <c:pt idx="4">
                  <c:v>0.18160000000000001</c:v>
                </c:pt>
                <c:pt idx="5">
                  <c:v>3.7000000000000012E-2</c:v>
                </c:pt>
                <c:pt idx="6">
                  <c:v>1.0800000000000001E-2</c:v>
                </c:pt>
                <c:pt idx="7">
                  <c:v>8.3999999999999995E-3</c:v>
                </c:pt>
              </c:numCache>
            </c:numRef>
          </c:val>
          <c:extLst>
            <c:ext xmlns:c16="http://schemas.microsoft.com/office/drawing/2014/chart" uri="{C3380CC4-5D6E-409C-BE32-E72D297353CC}">
              <c16:uniqueId val="{0000000A-8A67-441B-A229-BED32651578C}"/>
            </c:ext>
          </c:extLst>
        </c:ser>
        <c:ser>
          <c:idx val="4"/>
          <c:order val="4"/>
          <c:tx>
            <c:strRef>
              <c:f>Sheet1!$F$1</c:f>
              <c:strCache>
                <c:ptCount val="1"/>
                <c:pt idx="0">
                  <c:v>5</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parent</c:v>
                </c:pt>
              </c:strCache>
            </c:strRef>
          </c:cat>
          <c:val>
            <c:numRef>
              <c:f>Sheet1!$F$2:$F$9</c:f>
              <c:numCache>
                <c:formatCode>0.00%</c:formatCode>
                <c:ptCount val="8"/>
                <c:pt idx="0">
                  <c:v>0.10390000000000001</c:v>
                </c:pt>
                <c:pt idx="1">
                  <c:v>1.67E-2</c:v>
                </c:pt>
                <c:pt idx="2">
                  <c:v>0.1613</c:v>
                </c:pt>
                <c:pt idx="3">
                  <c:v>0.49340000000000012</c:v>
                </c:pt>
                <c:pt idx="4">
                  <c:v>6.5700000000000008E-2</c:v>
                </c:pt>
                <c:pt idx="5">
                  <c:v>9.9199999999999997E-2</c:v>
                </c:pt>
                <c:pt idx="6">
                  <c:v>3.1099999999999999E-2</c:v>
                </c:pt>
                <c:pt idx="7">
                  <c:v>2.87E-2</c:v>
                </c:pt>
              </c:numCache>
            </c:numRef>
          </c:val>
          <c:extLst>
            <c:ext xmlns:c16="http://schemas.microsoft.com/office/drawing/2014/chart" uri="{C3380CC4-5D6E-409C-BE32-E72D297353CC}">
              <c16:uniqueId val="{0000000C-8A67-441B-A229-BED32651578C}"/>
            </c:ext>
          </c:extLst>
        </c:ser>
        <c:ser>
          <c:idx val="5"/>
          <c:order val="5"/>
          <c:tx>
            <c:strRef>
              <c:f>Sheet1!$G$1</c:f>
              <c:strCache>
                <c:ptCount val="1"/>
                <c:pt idx="0">
                  <c:v>6</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parent</c:v>
                </c:pt>
              </c:strCache>
            </c:strRef>
          </c:cat>
          <c:val>
            <c:numRef>
              <c:f>Sheet1!$G$2:$G$9</c:f>
              <c:numCache>
                <c:formatCode>0.00%</c:formatCode>
                <c:ptCount val="8"/>
                <c:pt idx="0">
                  <c:v>8.3999999999999995E-3</c:v>
                </c:pt>
                <c:pt idx="1">
                  <c:v>9.5999999999999992E-3</c:v>
                </c:pt>
                <c:pt idx="2">
                  <c:v>3.1099999999999999E-2</c:v>
                </c:pt>
                <c:pt idx="3">
                  <c:v>0.1111</c:v>
                </c:pt>
                <c:pt idx="4">
                  <c:v>1.43E-2</c:v>
                </c:pt>
                <c:pt idx="5">
                  <c:v>0.52570000000000006</c:v>
                </c:pt>
                <c:pt idx="6">
                  <c:v>0.14929999999999999</c:v>
                </c:pt>
                <c:pt idx="7">
                  <c:v>0.15049999999999999</c:v>
                </c:pt>
              </c:numCache>
            </c:numRef>
          </c:val>
          <c:extLst>
            <c:ext xmlns:c16="http://schemas.microsoft.com/office/drawing/2014/chart" uri="{C3380CC4-5D6E-409C-BE32-E72D297353CC}">
              <c16:uniqueId val="{0000000F-8A67-441B-A229-BED32651578C}"/>
            </c:ext>
          </c:extLst>
        </c:ser>
        <c:ser>
          <c:idx val="6"/>
          <c:order val="6"/>
          <c:tx>
            <c:strRef>
              <c:f>Sheet1!$H$1</c:f>
              <c:strCache>
                <c:ptCount val="1"/>
                <c:pt idx="0">
                  <c:v>7</c:v>
                </c:pt>
              </c:strCache>
            </c:strRef>
          </c:tx>
          <c:spPr>
            <a:solidFill>
              <a:schemeClr val="accent1">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parent</c:v>
                </c:pt>
              </c:strCache>
            </c:strRef>
          </c:cat>
          <c:val>
            <c:numRef>
              <c:f>Sheet1!$H$2:$H$9</c:f>
              <c:numCache>
                <c:formatCode>0.00%</c:formatCode>
                <c:ptCount val="8"/>
                <c:pt idx="0">
                  <c:v>1.9099999999999999E-2</c:v>
                </c:pt>
                <c:pt idx="1">
                  <c:v>4.7999999999999996E-3</c:v>
                </c:pt>
                <c:pt idx="2">
                  <c:v>1.55E-2</c:v>
                </c:pt>
                <c:pt idx="3">
                  <c:v>4.5400000000000003E-2</c:v>
                </c:pt>
                <c:pt idx="4">
                  <c:v>1.0800000000000001E-2</c:v>
                </c:pt>
                <c:pt idx="5">
                  <c:v>0.20910000000000001</c:v>
                </c:pt>
                <c:pt idx="6">
                  <c:v>0.55909999999999993</c:v>
                </c:pt>
                <c:pt idx="7">
                  <c:v>0.13619999999999999</c:v>
                </c:pt>
              </c:numCache>
            </c:numRef>
          </c:val>
          <c:extLst>
            <c:ext xmlns:c16="http://schemas.microsoft.com/office/drawing/2014/chart" uri="{C3380CC4-5D6E-409C-BE32-E72D297353CC}">
              <c16:uniqueId val="{00000012-8A67-441B-A229-BED32651578C}"/>
            </c:ext>
          </c:extLst>
        </c:ser>
        <c:ser>
          <c:idx val="7"/>
          <c:order val="7"/>
          <c:tx>
            <c:strRef>
              <c:f>Sheet1!$I$1</c:f>
              <c:strCache>
                <c:ptCount val="1"/>
                <c:pt idx="0">
                  <c:v>8</c:v>
                </c:pt>
              </c:strCache>
            </c:strRef>
          </c:tx>
          <c:spPr>
            <a:solidFill>
              <a:schemeClr val="accent2">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parent</c:v>
                </c:pt>
              </c:strCache>
            </c:strRef>
          </c:cat>
          <c:val>
            <c:numRef>
              <c:f>Sheet1!$I$2:$I$9</c:f>
              <c:numCache>
                <c:formatCode>0.00%</c:formatCode>
                <c:ptCount val="8"/>
                <c:pt idx="0">
                  <c:v>8.3999999999999995E-3</c:v>
                </c:pt>
                <c:pt idx="1">
                  <c:v>9.5999999999999992E-3</c:v>
                </c:pt>
                <c:pt idx="2">
                  <c:v>2.3999999999999998E-3</c:v>
                </c:pt>
                <c:pt idx="3">
                  <c:v>2.0299999999999999E-2</c:v>
                </c:pt>
                <c:pt idx="4">
                  <c:v>2.3999999999999998E-3</c:v>
                </c:pt>
                <c:pt idx="5">
                  <c:v>8.2400000000000001E-2</c:v>
                </c:pt>
                <c:pt idx="6">
                  <c:v>0.2162</c:v>
                </c:pt>
                <c:pt idx="7">
                  <c:v>0.6583</c:v>
                </c:pt>
              </c:numCache>
            </c:numRef>
          </c:val>
          <c:extLst>
            <c:ext xmlns:c16="http://schemas.microsoft.com/office/drawing/2014/chart" uri="{C3380CC4-5D6E-409C-BE32-E72D297353CC}">
              <c16:uniqueId val="{00000018-8A67-441B-A229-BED32651578C}"/>
            </c:ext>
          </c:extLst>
        </c:ser>
        <c:dLbls>
          <c:dLblPos val="outEnd"/>
          <c:showLegendKey val="0"/>
          <c:showVal val="1"/>
          <c:showCatName val="0"/>
          <c:showSerName val="0"/>
          <c:showPercent val="0"/>
          <c:showBubbleSize val="0"/>
        </c:dLbls>
        <c:gapWidth val="444"/>
        <c:overlap val="-90"/>
        <c:axId val="473982384"/>
        <c:axId val="473982776"/>
      </c:barChart>
      <c:catAx>
        <c:axId val="4739823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73982776"/>
        <c:crosses val="autoZero"/>
        <c:auto val="1"/>
        <c:lblAlgn val="ctr"/>
        <c:lblOffset val="100"/>
        <c:noMultiLvlLbl val="0"/>
      </c:catAx>
      <c:valAx>
        <c:axId val="473982776"/>
        <c:scaling>
          <c:orientation val="minMax"/>
        </c:scaling>
        <c:delete val="1"/>
        <c:axPos val="l"/>
        <c:numFmt formatCode="0%" sourceLinked="0"/>
        <c:majorTickMark val="none"/>
        <c:minorTickMark val="none"/>
        <c:tickLblPos val="nextTo"/>
        <c:crossAx val="4739823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They play as well as are able </a:t>
            </a:r>
          </a:p>
        </c:rich>
      </c:tx>
      <c:layout>
        <c:manualLayout>
          <c:xMode val="edge"/>
          <c:yMode val="edge"/>
          <c:x val="0.34566793799212603"/>
          <c:y val="3.7499997693159592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They play as well as are able</c:v>
                </c:pt>
              </c:strCache>
            </c:strRef>
          </c:cat>
          <c:val>
            <c:numRef>
              <c:f>Sheet1!$B$2</c:f>
              <c:numCache>
                <c:formatCode>0.00%</c:formatCode>
                <c:ptCount val="1"/>
                <c:pt idx="0">
                  <c:v>0.24249999999999999</c:v>
                </c:pt>
              </c:numCache>
            </c:numRef>
          </c:val>
          <c:extLst>
            <c:ext xmlns:c16="http://schemas.microsoft.com/office/drawing/2014/chart" uri="{C3380CC4-5D6E-409C-BE32-E72D297353CC}">
              <c16:uniqueId val="{00000000-08EB-4E80-9787-2150922AE20A}"/>
            </c:ext>
          </c:extLst>
        </c:ser>
        <c:ser>
          <c:idx val="1"/>
          <c:order val="1"/>
          <c:tx>
            <c:strRef>
              <c:f>Sheet1!$C$1</c:f>
              <c:strCache>
                <c:ptCount val="1"/>
                <c:pt idx="0">
                  <c:v>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They play as well as are able</c:v>
                </c:pt>
              </c:strCache>
            </c:strRef>
          </c:cat>
          <c:val>
            <c:numRef>
              <c:f>Sheet1!$C$2</c:f>
              <c:numCache>
                <c:formatCode>0.00%</c:formatCode>
                <c:ptCount val="1"/>
                <c:pt idx="0">
                  <c:v>0.27839999999999998</c:v>
                </c:pt>
              </c:numCache>
            </c:numRef>
          </c:val>
          <c:extLst>
            <c:ext xmlns:c16="http://schemas.microsoft.com/office/drawing/2014/chart" uri="{C3380CC4-5D6E-409C-BE32-E72D297353CC}">
              <c16:uniqueId val="{00000001-08EB-4E80-9787-2150922AE20A}"/>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They play as well as are able</c:v>
                </c:pt>
              </c:strCache>
            </c:strRef>
          </c:cat>
          <c:val>
            <c:numRef>
              <c:f>Sheet1!$D$2</c:f>
              <c:numCache>
                <c:formatCode>0.00%</c:formatCode>
                <c:ptCount val="1"/>
                <c:pt idx="0">
                  <c:v>0.2019</c:v>
                </c:pt>
              </c:numCache>
            </c:numRef>
          </c:val>
          <c:extLst>
            <c:ext xmlns:c16="http://schemas.microsoft.com/office/drawing/2014/chart" uri="{C3380CC4-5D6E-409C-BE32-E72D297353CC}">
              <c16:uniqueId val="{00000002-08EB-4E80-9787-2150922AE20A}"/>
            </c:ext>
          </c:extLst>
        </c:ser>
        <c:ser>
          <c:idx val="3"/>
          <c:order val="3"/>
          <c:tx>
            <c:strRef>
              <c:f>Sheet1!$E$1</c:f>
              <c:strCache>
                <c:ptCount val="1"/>
                <c:pt idx="0">
                  <c:v>4</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They play as well as are able</c:v>
                </c:pt>
              </c:strCache>
            </c:strRef>
          </c:cat>
          <c:val>
            <c:numRef>
              <c:f>Sheet1!$E$2</c:f>
              <c:numCache>
                <c:formatCode>0.00%</c:formatCode>
                <c:ptCount val="1"/>
                <c:pt idx="0">
                  <c:v>0.13739999999999999</c:v>
                </c:pt>
              </c:numCache>
            </c:numRef>
          </c:val>
          <c:extLst>
            <c:ext xmlns:c16="http://schemas.microsoft.com/office/drawing/2014/chart" uri="{C3380CC4-5D6E-409C-BE32-E72D297353CC}">
              <c16:uniqueId val="{00000003-08EB-4E80-9787-2150922AE20A}"/>
            </c:ext>
          </c:extLst>
        </c:ser>
        <c:ser>
          <c:idx val="4"/>
          <c:order val="4"/>
          <c:tx>
            <c:strRef>
              <c:f>Sheet1!$F$1</c:f>
              <c:strCache>
                <c:ptCount val="1"/>
                <c:pt idx="0">
                  <c:v>5</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They play as well as are able</c:v>
                </c:pt>
              </c:strCache>
            </c:strRef>
          </c:cat>
          <c:val>
            <c:numRef>
              <c:f>Sheet1!$F$2</c:f>
              <c:numCache>
                <c:formatCode>0.00%</c:formatCode>
                <c:ptCount val="1"/>
                <c:pt idx="0">
                  <c:v>0.10390000000000001</c:v>
                </c:pt>
              </c:numCache>
            </c:numRef>
          </c:val>
          <c:extLst>
            <c:ext xmlns:c16="http://schemas.microsoft.com/office/drawing/2014/chart" uri="{C3380CC4-5D6E-409C-BE32-E72D297353CC}">
              <c16:uniqueId val="{00000004-08EB-4E80-9787-2150922AE20A}"/>
            </c:ext>
          </c:extLst>
        </c:ser>
        <c:ser>
          <c:idx val="5"/>
          <c:order val="5"/>
          <c:tx>
            <c:strRef>
              <c:f>Sheet1!$G$1</c:f>
              <c:strCache>
                <c:ptCount val="1"/>
                <c:pt idx="0">
                  <c:v>6</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They play as well as are able</c:v>
                </c:pt>
              </c:strCache>
            </c:strRef>
          </c:cat>
          <c:val>
            <c:numRef>
              <c:f>Sheet1!$G$2</c:f>
              <c:numCache>
                <c:formatCode>0.00%</c:formatCode>
                <c:ptCount val="1"/>
                <c:pt idx="0">
                  <c:v>8.3999999999999995E-3</c:v>
                </c:pt>
              </c:numCache>
            </c:numRef>
          </c:val>
          <c:extLst>
            <c:ext xmlns:c16="http://schemas.microsoft.com/office/drawing/2014/chart" uri="{C3380CC4-5D6E-409C-BE32-E72D297353CC}">
              <c16:uniqueId val="{00000005-08EB-4E80-9787-2150922AE20A}"/>
            </c:ext>
          </c:extLst>
        </c:ser>
        <c:ser>
          <c:idx val="6"/>
          <c:order val="6"/>
          <c:tx>
            <c:strRef>
              <c:f>Sheet1!$H$1</c:f>
              <c:strCache>
                <c:ptCount val="1"/>
                <c:pt idx="0">
                  <c:v>7</c:v>
                </c:pt>
              </c:strCache>
            </c:strRef>
          </c:tx>
          <c:spPr>
            <a:solidFill>
              <a:schemeClr val="accent1">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They play as well as are able</c:v>
                </c:pt>
              </c:strCache>
            </c:strRef>
          </c:cat>
          <c:val>
            <c:numRef>
              <c:f>Sheet1!$H$2</c:f>
              <c:numCache>
                <c:formatCode>0.00%</c:formatCode>
                <c:ptCount val="1"/>
                <c:pt idx="0">
                  <c:v>1.9099999999999999E-2</c:v>
                </c:pt>
              </c:numCache>
            </c:numRef>
          </c:val>
          <c:extLst>
            <c:ext xmlns:c16="http://schemas.microsoft.com/office/drawing/2014/chart" uri="{C3380CC4-5D6E-409C-BE32-E72D297353CC}">
              <c16:uniqueId val="{00000006-08EB-4E80-9787-2150922AE20A}"/>
            </c:ext>
          </c:extLst>
        </c:ser>
        <c:ser>
          <c:idx val="7"/>
          <c:order val="7"/>
          <c:tx>
            <c:strRef>
              <c:f>Sheet1!$I$1</c:f>
              <c:strCache>
                <c:ptCount val="1"/>
                <c:pt idx="0">
                  <c:v>8</c:v>
                </c:pt>
              </c:strCache>
            </c:strRef>
          </c:tx>
          <c:spPr>
            <a:solidFill>
              <a:schemeClr val="accent2">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They play as well as are able</c:v>
                </c:pt>
              </c:strCache>
            </c:strRef>
          </c:cat>
          <c:val>
            <c:numRef>
              <c:f>Sheet1!$I$2</c:f>
              <c:numCache>
                <c:formatCode>0.00%</c:formatCode>
                <c:ptCount val="1"/>
                <c:pt idx="0">
                  <c:v>8.3999999999999995E-3</c:v>
                </c:pt>
              </c:numCache>
            </c:numRef>
          </c:val>
          <c:extLst>
            <c:ext xmlns:c16="http://schemas.microsoft.com/office/drawing/2014/chart" uri="{C3380CC4-5D6E-409C-BE32-E72D297353CC}">
              <c16:uniqueId val="{00000007-08EB-4E80-9787-2150922AE20A}"/>
            </c:ext>
          </c:extLst>
        </c:ser>
        <c:dLbls>
          <c:dLblPos val="outEnd"/>
          <c:showLegendKey val="0"/>
          <c:showVal val="1"/>
          <c:showCatName val="0"/>
          <c:showSerName val="0"/>
          <c:showPercent val="0"/>
          <c:showBubbleSize val="0"/>
        </c:dLbls>
        <c:gapWidth val="444"/>
        <c:overlap val="-90"/>
        <c:axId val="474012176"/>
        <c:axId val="474012960"/>
      </c:barChart>
      <c:catAx>
        <c:axId val="4740121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74012960"/>
        <c:crosses val="autoZero"/>
        <c:auto val="1"/>
        <c:lblAlgn val="ctr"/>
        <c:lblOffset val="100"/>
        <c:noMultiLvlLbl val="0"/>
      </c:catAx>
      <c:valAx>
        <c:axId val="474012960"/>
        <c:scaling>
          <c:orientation val="minMax"/>
        </c:scaling>
        <c:delete val="1"/>
        <c:axPos val="l"/>
        <c:numFmt formatCode="0%" sourceLinked="0"/>
        <c:majorTickMark val="none"/>
        <c:minorTickMark val="none"/>
        <c:tickLblPos val="nextTo"/>
        <c:crossAx val="4740121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Gender Breakdown Numbers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Boy</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Sheet1!$A$2:$A$7</c:f>
              <c:numCache>
                <c:formatCode>General</c:formatCode>
                <c:ptCount val="6"/>
                <c:pt idx="0">
                  <c:v>8</c:v>
                </c:pt>
                <c:pt idx="1">
                  <c:v>9</c:v>
                </c:pt>
                <c:pt idx="2">
                  <c:v>10</c:v>
                </c:pt>
                <c:pt idx="3">
                  <c:v>11</c:v>
                </c:pt>
                <c:pt idx="4">
                  <c:v>12</c:v>
                </c:pt>
              </c:numCache>
            </c:numRef>
          </c:cat>
          <c:val>
            <c:numRef>
              <c:f>Sheet1!$B$2:$B$7</c:f>
              <c:numCache>
                <c:formatCode>General</c:formatCode>
                <c:ptCount val="6"/>
                <c:pt idx="0">
                  <c:v>115</c:v>
                </c:pt>
                <c:pt idx="1">
                  <c:v>120</c:v>
                </c:pt>
                <c:pt idx="2">
                  <c:v>111</c:v>
                </c:pt>
                <c:pt idx="3">
                  <c:v>74</c:v>
                </c:pt>
                <c:pt idx="4">
                  <c:v>98</c:v>
                </c:pt>
                <c:pt idx="5">
                  <c:v>518</c:v>
                </c:pt>
              </c:numCache>
            </c:numRef>
          </c:val>
          <c:extLst>
            <c:ext xmlns:c16="http://schemas.microsoft.com/office/drawing/2014/chart" uri="{C3380CC4-5D6E-409C-BE32-E72D297353CC}">
              <c16:uniqueId val="{00000000-9B43-4F10-89C6-2F5C7D96A4A4}"/>
            </c:ext>
          </c:extLst>
        </c:ser>
        <c:ser>
          <c:idx val="1"/>
          <c:order val="1"/>
          <c:tx>
            <c:strRef>
              <c:f>Sheet1!$C$1</c:f>
              <c:strCache>
                <c:ptCount val="1"/>
                <c:pt idx="0">
                  <c:v>Girl</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Sheet1!$A$2:$A$7</c:f>
              <c:numCache>
                <c:formatCode>General</c:formatCode>
                <c:ptCount val="6"/>
                <c:pt idx="0">
                  <c:v>8</c:v>
                </c:pt>
                <c:pt idx="1">
                  <c:v>9</c:v>
                </c:pt>
                <c:pt idx="2">
                  <c:v>10</c:v>
                </c:pt>
                <c:pt idx="3">
                  <c:v>11</c:v>
                </c:pt>
                <c:pt idx="4">
                  <c:v>12</c:v>
                </c:pt>
              </c:numCache>
            </c:numRef>
          </c:cat>
          <c:val>
            <c:numRef>
              <c:f>Sheet1!$C$2:$C$7</c:f>
              <c:numCache>
                <c:formatCode>General</c:formatCode>
                <c:ptCount val="6"/>
                <c:pt idx="0">
                  <c:v>66</c:v>
                </c:pt>
                <c:pt idx="1">
                  <c:v>91</c:v>
                </c:pt>
                <c:pt idx="2">
                  <c:v>83</c:v>
                </c:pt>
                <c:pt idx="3">
                  <c:v>31</c:v>
                </c:pt>
                <c:pt idx="4">
                  <c:v>21</c:v>
                </c:pt>
                <c:pt idx="5">
                  <c:v>292</c:v>
                </c:pt>
              </c:numCache>
            </c:numRef>
          </c:val>
          <c:extLst>
            <c:ext xmlns:c16="http://schemas.microsoft.com/office/drawing/2014/chart" uri="{C3380CC4-5D6E-409C-BE32-E72D297353CC}">
              <c16:uniqueId val="{00000001-9B43-4F10-89C6-2F5C7D96A4A4}"/>
            </c:ext>
          </c:extLst>
        </c:ser>
        <c:ser>
          <c:idx val="2"/>
          <c:order val="2"/>
          <c:tx>
            <c:strRef>
              <c:f>Sheet1!$D$1</c:f>
              <c:strCache>
                <c:ptCount val="1"/>
                <c:pt idx="0">
                  <c:v>Total</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Sheet1!$A$2:$A$7</c:f>
              <c:numCache>
                <c:formatCode>General</c:formatCode>
                <c:ptCount val="6"/>
                <c:pt idx="0">
                  <c:v>8</c:v>
                </c:pt>
                <c:pt idx="1">
                  <c:v>9</c:v>
                </c:pt>
                <c:pt idx="2">
                  <c:v>10</c:v>
                </c:pt>
                <c:pt idx="3">
                  <c:v>11</c:v>
                </c:pt>
                <c:pt idx="4">
                  <c:v>12</c:v>
                </c:pt>
              </c:numCache>
            </c:numRef>
          </c:cat>
          <c:val>
            <c:numRef>
              <c:f>Sheet1!$D$2:$D$7</c:f>
              <c:numCache>
                <c:formatCode>General</c:formatCode>
                <c:ptCount val="6"/>
                <c:pt idx="0">
                  <c:v>181</c:v>
                </c:pt>
                <c:pt idx="1">
                  <c:v>211</c:v>
                </c:pt>
                <c:pt idx="2">
                  <c:v>194</c:v>
                </c:pt>
                <c:pt idx="3">
                  <c:v>105</c:v>
                </c:pt>
                <c:pt idx="4">
                  <c:v>119</c:v>
                </c:pt>
                <c:pt idx="5">
                  <c:v>810</c:v>
                </c:pt>
              </c:numCache>
            </c:numRef>
          </c:val>
          <c:extLst>
            <c:ext xmlns:c16="http://schemas.microsoft.com/office/drawing/2014/chart" uri="{C3380CC4-5D6E-409C-BE32-E72D297353CC}">
              <c16:uniqueId val="{00000002-9B43-4F10-89C6-2F5C7D96A4A4}"/>
            </c:ext>
          </c:extLst>
        </c:ser>
        <c:dLbls>
          <c:dLblPos val="outEnd"/>
          <c:showLegendKey val="0"/>
          <c:showVal val="1"/>
          <c:showCatName val="0"/>
          <c:showSerName val="0"/>
          <c:showPercent val="0"/>
          <c:showBubbleSize val="0"/>
        </c:dLbls>
        <c:gapWidth val="444"/>
        <c:overlap val="-90"/>
        <c:axId val="339034872"/>
        <c:axId val="339035264"/>
      </c:barChart>
      <c:catAx>
        <c:axId val="3390348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39035264"/>
        <c:crosses val="autoZero"/>
        <c:auto val="1"/>
        <c:lblAlgn val="ctr"/>
        <c:lblOffset val="100"/>
        <c:noMultiLvlLbl val="0"/>
      </c:catAx>
      <c:valAx>
        <c:axId val="339035264"/>
        <c:scaling>
          <c:orientation val="minMax"/>
        </c:scaling>
        <c:delete val="1"/>
        <c:axPos val="l"/>
        <c:numFmt formatCode="General" sourceLinked="1"/>
        <c:majorTickMark val="none"/>
        <c:minorTickMark val="none"/>
        <c:tickLblPos val="nextTo"/>
        <c:crossAx val="3390348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Learn new skills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Learn new skills</c:v>
                </c:pt>
              </c:strCache>
            </c:strRef>
          </c:cat>
          <c:val>
            <c:numRef>
              <c:f>Sheet1!$B$2</c:f>
              <c:numCache>
                <c:formatCode>0.00%</c:formatCode>
                <c:ptCount val="1"/>
                <c:pt idx="0">
                  <c:v>0.32379999999999998</c:v>
                </c:pt>
              </c:numCache>
            </c:numRef>
          </c:val>
          <c:extLst>
            <c:ext xmlns:c16="http://schemas.microsoft.com/office/drawing/2014/chart" uri="{C3380CC4-5D6E-409C-BE32-E72D297353CC}">
              <c16:uniqueId val="{00000000-0898-44C6-AB39-CA886E5DE225}"/>
            </c:ext>
          </c:extLst>
        </c:ser>
        <c:ser>
          <c:idx val="1"/>
          <c:order val="1"/>
          <c:tx>
            <c:strRef>
              <c:f>Sheet1!$C$1</c:f>
              <c:strCache>
                <c:ptCount val="1"/>
                <c:pt idx="0">
                  <c:v>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Learn new skills</c:v>
                </c:pt>
              </c:strCache>
            </c:strRef>
          </c:cat>
          <c:val>
            <c:numRef>
              <c:f>Sheet1!$C$2</c:f>
              <c:numCache>
                <c:formatCode>0.00%</c:formatCode>
                <c:ptCount val="1"/>
                <c:pt idx="0">
                  <c:v>0.35720000000000002</c:v>
                </c:pt>
              </c:numCache>
            </c:numRef>
          </c:val>
          <c:extLst>
            <c:ext xmlns:c16="http://schemas.microsoft.com/office/drawing/2014/chart" uri="{C3380CC4-5D6E-409C-BE32-E72D297353CC}">
              <c16:uniqueId val="{00000001-0898-44C6-AB39-CA886E5DE225}"/>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Learn new skills</c:v>
                </c:pt>
              </c:strCache>
            </c:strRef>
          </c:cat>
          <c:val>
            <c:numRef>
              <c:f>Sheet1!$D$2</c:f>
              <c:numCache>
                <c:formatCode>0.00%</c:formatCode>
                <c:ptCount val="1"/>
                <c:pt idx="0">
                  <c:v>0.2019</c:v>
                </c:pt>
              </c:numCache>
            </c:numRef>
          </c:val>
          <c:extLst>
            <c:ext xmlns:c16="http://schemas.microsoft.com/office/drawing/2014/chart" uri="{C3380CC4-5D6E-409C-BE32-E72D297353CC}">
              <c16:uniqueId val="{00000002-0898-44C6-AB39-CA886E5DE225}"/>
            </c:ext>
          </c:extLst>
        </c:ser>
        <c:ser>
          <c:idx val="3"/>
          <c:order val="3"/>
          <c:tx>
            <c:strRef>
              <c:f>Sheet1!$E$1</c:f>
              <c:strCache>
                <c:ptCount val="1"/>
                <c:pt idx="0">
                  <c:v>4</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Learn new skills</c:v>
                </c:pt>
              </c:strCache>
            </c:strRef>
          </c:cat>
          <c:val>
            <c:numRef>
              <c:f>Sheet1!$E$2</c:f>
              <c:numCache>
                <c:formatCode>0.00%</c:formatCode>
                <c:ptCount val="1"/>
                <c:pt idx="0">
                  <c:v>7.6499999999999999E-2</c:v>
                </c:pt>
              </c:numCache>
            </c:numRef>
          </c:val>
          <c:extLst>
            <c:ext xmlns:c16="http://schemas.microsoft.com/office/drawing/2014/chart" uri="{C3380CC4-5D6E-409C-BE32-E72D297353CC}">
              <c16:uniqueId val="{00000003-0898-44C6-AB39-CA886E5DE225}"/>
            </c:ext>
          </c:extLst>
        </c:ser>
        <c:ser>
          <c:idx val="4"/>
          <c:order val="4"/>
          <c:tx>
            <c:strRef>
              <c:f>Sheet1!$F$1</c:f>
              <c:strCache>
                <c:ptCount val="1"/>
                <c:pt idx="0">
                  <c:v>5</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Learn new skills</c:v>
                </c:pt>
              </c:strCache>
            </c:strRef>
          </c:cat>
          <c:val>
            <c:numRef>
              <c:f>Sheet1!$F$2</c:f>
              <c:numCache>
                <c:formatCode>0.00%</c:formatCode>
                <c:ptCount val="1"/>
                <c:pt idx="0">
                  <c:v>1.67E-2</c:v>
                </c:pt>
              </c:numCache>
            </c:numRef>
          </c:val>
          <c:extLst>
            <c:ext xmlns:c16="http://schemas.microsoft.com/office/drawing/2014/chart" uri="{C3380CC4-5D6E-409C-BE32-E72D297353CC}">
              <c16:uniqueId val="{00000004-0898-44C6-AB39-CA886E5DE225}"/>
            </c:ext>
          </c:extLst>
        </c:ser>
        <c:ser>
          <c:idx val="5"/>
          <c:order val="5"/>
          <c:tx>
            <c:strRef>
              <c:f>Sheet1!$G$1</c:f>
              <c:strCache>
                <c:ptCount val="1"/>
                <c:pt idx="0">
                  <c:v>6</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Learn new skills</c:v>
                </c:pt>
              </c:strCache>
            </c:strRef>
          </c:cat>
          <c:val>
            <c:numRef>
              <c:f>Sheet1!$G$2</c:f>
              <c:numCache>
                <c:formatCode>0.00%</c:formatCode>
                <c:ptCount val="1"/>
                <c:pt idx="0">
                  <c:v>9.5999999999999992E-3</c:v>
                </c:pt>
              </c:numCache>
            </c:numRef>
          </c:val>
          <c:extLst>
            <c:ext xmlns:c16="http://schemas.microsoft.com/office/drawing/2014/chart" uri="{C3380CC4-5D6E-409C-BE32-E72D297353CC}">
              <c16:uniqueId val="{00000005-0898-44C6-AB39-CA886E5DE225}"/>
            </c:ext>
          </c:extLst>
        </c:ser>
        <c:ser>
          <c:idx val="6"/>
          <c:order val="6"/>
          <c:tx>
            <c:strRef>
              <c:f>Sheet1!$H$1</c:f>
              <c:strCache>
                <c:ptCount val="1"/>
                <c:pt idx="0">
                  <c:v>7</c:v>
                </c:pt>
              </c:strCache>
            </c:strRef>
          </c:tx>
          <c:spPr>
            <a:solidFill>
              <a:schemeClr val="accent1">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Learn new skills</c:v>
                </c:pt>
              </c:strCache>
            </c:strRef>
          </c:cat>
          <c:val>
            <c:numRef>
              <c:f>Sheet1!$H$2</c:f>
              <c:numCache>
                <c:formatCode>0.00%</c:formatCode>
                <c:ptCount val="1"/>
                <c:pt idx="0">
                  <c:v>4.7999999999999996E-3</c:v>
                </c:pt>
              </c:numCache>
            </c:numRef>
          </c:val>
          <c:extLst>
            <c:ext xmlns:c16="http://schemas.microsoft.com/office/drawing/2014/chart" uri="{C3380CC4-5D6E-409C-BE32-E72D297353CC}">
              <c16:uniqueId val="{00000006-0898-44C6-AB39-CA886E5DE225}"/>
            </c:ext>
          </c:extLst>
        </c:ser>
        <c:ser>
          <c:idx val="7"/>
          <c:order val="7"/>
          <c:tx>
            <c:strRef>
              <c:f>Sheet1!$I$1</c:f>
              <c:strCache>
                <c:ptCount val="1"/>
                <c:pt idx="0">
                  <c:v>8</c:v>
                </c:pt>
              </c:strCache>
            </c:strRef>
          </c:tx>
          <c:spPr>
            <a:solidFill>
              <a:schemeClr val="accent2">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Learn new skills</c:v>
                </c:pt>
              </c:strCache>
            </c:strRef>
          </c:cat>
          <c:val>
            <c:numRef>
              <c:f>Sheet1!$I$2</c:f>
              <c:numCache>
                <c:formatCode>0.00%</c:formatCode>
                <c:ptCount val="1"/>
                <c:pt idx="0">
                  <c:v>9.5999999999999992E-3</c:v>
                </c:pt>
              </c:numCache>
            </c:numRef>
          </c:val>
          <c:extLst>
            <c:ext xmlns:c16="http://schemas.microsoft.com/office/drawing/2014/chart" uri="{C3380CC4-5D6E-409C-BE32-E72D297353CC}">
              <c16:uniqueId val="{00000007-0898-44C6-AB39-CA886E5DE225}"/>
            </c:ext>
          </c:extLst>
        </c:ser>
        <c:dLbls>
          <c:dLblPos val="outEnd"/>
          <c:showLegendKey val="0"/>
          <c:showVal val="1"/>
          <c:showCatName val="0"/>
          <c:showSerName val="0"/>
          <c:showPercent val="0"/>
          <c:showBubbleSize val="0"/>
        </c:dLbls>
        <c:gapWidth val="444"/>
        <c:overlap val="-90"/>
        <c:axId val="474013744"/>
        <c:axId val="474009040"/>
      </c:barChart>
      <c:catAx>
        <c:axId val="4740137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74009040"/>
        <c:crosses val="autoZero"/>
        <c:auto val="1"/>
        <c:lblAlgn val="ctr"/>
        <c:lblOffset val="100"/>
        <c:noMultiLvlLbl val="0"/>
      </c:catAx>
      <c:valAx>
        <c:axId val="474009040"/>
        <c:scaling>
          <c:orientation val="minMax"/>
        </c:scaling>
        <c:delete val="1"/>
        <c:axPos val="l"/>
        <c:numFmt formatCode="0%" sourceLinked="0"/>
        <c:majorTickMark val="none"/>
        <c:minorTickMark val="none"/>
        <c:tickLblPos val="nextTo"/>
        <c:crossAx val="4740137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Why did you put your child in organized soccer?</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075787401574798E-2"/>
          <c:y val="0.1149258664538714"/>
          <c:w val="0.92298671259842524"/>
          <c:h val="0.63051706259122398"/>
        </c:manualLayout>
      </c:layout>
      <c:barChart>
        <c:barDir val="col"/>
        <c:grouping val="clustered"/>
        <c:varyColors val="0"/>
        <c:ser>
          <c:idx val="0"/>
          <c:order val="0"/>
          <c:tx>
            <c:strRef>
              <c:f>Sheet1!$B$1</c:f>
              <c:strCache>
                <c:ptCount val="1"/>
                <c:pt idx="0">
                  <c:v>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apart of a team and wear the uniform</c:v>
                </c:pt>
                <c:pt idx="6">
                  <c:v>So that they can develop new skills</c:v>
                </c:pt>
                <c:pt idx="7">
                  <c:v>Its important they win trophies</c:v>
                </c:pt>
              </c:strCache>
            </c:strRef>
          </c:cat>
          <c:val>
            <c:numRef>
              <c:f>Sheet1!$B$2:$B$9</c:f>
              <c:numCache>
                <c:formatCode>0.00%</c:formatCode>
                <c:ptCount val="8"/>
                <c:pt idx="0">
                  <c:v>0.26229999999999998</c:v>
                </c:pt>
                <c:pt idx="1">
                  <c:v>0.33729999999999999</c:v>
                </c:pt>
                <c:pt idx="2">
                  <c:v>7.1999999999999998E-3</c:v>
                </c:pt>
                <c:pt idx="3">
                  <c:v>1.44E-2</c:v>
                </c:pt>
                <c:pt idx="4">
                  <c:v>2.2800000000000001E-2</c:v>
                </c:pt>
                <c:pt idx="5">
                  <c:v>1.9199999999999998E-2</c:v>
                </c:pt>
                <c:pt idx="6">
                  <c:v>0.32690000000000002</c:v>
                </c:pt>
                <c:pt idx="7">
                  <c:v>1.0800000000000001E-2</c:v>
                </c:pt>
              </c:numCache>
            </c:numRef>
          </c:val>
          <c:extLst>
            <c:ext xmlns:c16="http://schemas.microsoft.com/office/drawing/2014/chart" uri="{C3380CC4-5D6E-409C-BE32-E72D297353CC}">
              <c16:uniqueId val="{00000005-5322-4E17-9F4A-6AFFCB2EDA9C}"/>
            </c:ext>
          </c:extLst>
        </c:ser>
        <c:ser>
          <c:idx val="1"/>
          <c:order val="1"/>
          <c:tx>
            <c:strRef>
              <c:f>Sheet1!$C$1</c:f>
              <c:strCache>
                <c:ptCount val="1"/>
                <c:pt idx="0">
                  <c:v>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apart of a team and wear the uniform</c:v>
                </c:pt>
                <c:pt idx="6">
                  <c:v>So that they can develop new skills</c:v>
                </c:pt>
                <c:pt idx="7">
                  <c:v>Its important they win trophies</c:v>
                </c:pt>
              </c:strCache>
            </c:strRef>
          </c:cat>
          <c:val>
            <c:numRef>
              <c:f>Sheet1!$C$2:$C$9</c:f>
              <c:numCache>
                <c:formatCode>0.00%</c:formatCode>
                <c:ptCount val="8"/>
                <c:pt idx="0">
                  <c:v>0.25269999999999998</c:v>
                </c:pt>
                <c:pt idx="1">
                  <c:v>0.3206</c:v>
                </c:pt>
                <c:pt idx="2">
                  <c:v>1.7999999999999999E-2</c:v>
                </c:pt>
                <c:pt idx="3">
                  <c:v>4.3200000000000002E-2</c:v>
                </c:pt>
                <c:pt idx="4">
                  <c:v>6.6000000000000003E-2</c:v>
                </c:pt>
                <c:pt idx="5">
                  <c:v>5.0299999999999997E-2</c:v>
                </c:pt>
                <c:pt idx="6">
                  <c:v>0.2467</c:v>
                </c:pt>
                <c:pt idx="7">
                  <c:v>3.5999999999999999E-3</c:v>
                </c:pt>
              </c:numCache>
            </c:numRef>
          </c:val>
          <c:extLst>
            <c:ext xmlns:c16="http://schemas.microsoft.com/office/drawing/2014/chart" uri="{C3380CC4-5D6E-409C-BE32-E72D297353CC}">
              <c16:uniqueId val="{00000006-5322-4E17-9F4A-6AFFCB2EDA9C}"/>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apart of a team and wear the uniform</c:v>
                </c:pt>
                <c:pt idx="6">
                  <c:v>So that they can develop new skills</c:v>
                </c:pt>
                <c:pt idx="7">
                  <c:v>Its important they win trophies</c:v>
                </c:pt>
              </c:strCache>
            </c:strRef>
          </c:cat>
          <c:val>
            <c:numRef>
              <c:f>Sheet1!$D$2:$D$9</c:f>
              <c:numCache>
                <c:formatCode>0.00%</c:formatCode>
                <c:ptCount val="8"/>
                <c:pt idx="0">
                  <c:v>0.1928</c:v>
                </c:pt>
                <c:pt idx="1">
                  <c:v>0.19259999999999999</c:v>
                </c:pt>
                <c:pt idx="2">
                  <c:v>5.3900000000000003E-2</c:v>
                </c:pt>
                <c:pt idx="3">
                  <c:v>9.8299999999999998E-2</c:v>
                </c:pt>
                <c:pt idx="4">
                  <c:v>0.1429</c:v>
                </c:pt>
                <c:pt idx="5">
                  <c:v>0.1162</c:v>
                </c:pt>
                <c:pt idx="6">
                  <c:v>0.1976</c:v>
                </c:pt>
                <c:pt idx="7">
                  <c:v>7.1999999999999998E-3</c:v>
                </c:pt>
              </c:numCache>
            </c:numRef>
          </c:val>
          <c:extLst>
            <c:ext xmlns:c16="http://schemas.microsoft.com/office/drawing/2014/chart" uri="{C3380CC4-5D6E-409C-BE32-E72D297353CC}">
              <c16:uniqueId val="{00000007-5322-4E17-9F4A-6AFFCB2EDA9C}"/>
            </c:ext>
          </c:extLst>
        </c:ser>
        <c:ser>
          <c:idx val="3"/>
          <c:order val="3"/>
          <c:tx>
            <c:strRef>
              <c:f>Sheet1!$E$1</c:f>
              <c:strCache>
                <c:ptCount val="1"/>
                <c:pt idx="0">
                  <c:v>4</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apart of a team and wear the uniform</c:v>
                </c:pt>
                <c:pt idx="6">
                  <c:v>So that they can develop new skills</c:v>
                </c:pt>
                <c:pt idx="7">
                  <c:v>Its important they win trophies</c:v>
                </c:pt>
              </c:strCache>
            </c:strRef>
          </c:cat>
          <c:val>
            <c:numRef>
              <c:f>Sheet1!$E$2:$E$9</c:f>
              <c:numCache>
                <c:formatCode>0.00%</c:formatCode>
                <c:ptCount val="8"/>
                <c:pt idx="0">
                  <c:v>0.115</c:v>
                </c:pt>
                <c:pt idx="1">
                  <c:v>5.9800000000000013E-2</c:v>
                </c:pt>
                <c:pt idx="2">
                  <c:v>7.9000000000000001E-2</c:v>
                </c:pt>
                <c:pt idx="3">
                  <c:v>0.1978</c:v>
                </c:pt>
                <c:pt idx="4">
                  <c:v>0.25330000000000003</c:v>
                </c:pt>
                <c:pt idx="5">
                  <c:v>0.17599999999999999</c:v>
                </c:pt>
                <c:pt idx="6">
                  <c:v>0.1174</c:v>
                </c:pt>
                <c:pt idx="7">
                  <c:v>3.5999999999999999E-3</c:v>
                </c:pt>
              </c:numCache>
            </c:numRef>
          </c:val>
          <c:extLst>
            <c:ext xmlns:c16="http://schemas.microsoft.com/office/drawing/2014/chart" uri="{C3380CC4-5D6E-409C-BE32-E72D297353CC}">
              <c16:uniqueId val="{0000000E-5322-4E17-9F4A-6AFFCB2EDA9C}"/>
            </c:ext>
          </c:extLst>
        </c:ser>
        <c:ser>
          <c:idx val="4"/>
          <c:order val="4"/>
          <c:tx>
            <c:strRef>
              <c:f>Sheet1!$F$1</c:f>
              <c:strCache>
                <c:ptCount val="1"/>
                <c:pt idx="0">
                  <c:v>5</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apart of a team and wear the uniform</c:v>
                </c:pt>
                <c:pt idx="6">
                  <c:v>So that they can develop new skills</c:v>
                </c:pt>
                <c:pt idx="7">
                  <c:v>Its important they win trophies</c:v>
                </c:pt>
              </c:strCache>
            </c:strRef>
          </c:cat>
          <c:val>
            <c:numRef>
              <c:f>Sheet1!$F$2:$F$9</c:f>
              <c:numCache>
                <c:formatCode>0.00%</c:formatCode>
                <c:ptCount val="8"/>
                <c:pt idx="0">
                  <c:v>7.9000000000000001E-2</c:v>
                </c:pt>
                <c:pt idx="1">
                  <c:v>4.9000000000000002E-2</c:v>
                </c:pt>
                <c:pt idx="2">
                  <c:v>0.1293</c:v>
                </c:pt>
                <c:pt idx="3">
                  <c:v>0.20380000000000001</c:v>
                </c:pt>
                <c:pt idx="4">
                  <c:v>0.22689999999999999</c:v>
                </c:pt>
                <c:pt idx="5">
                  <c:v>0.24790000000000001</c:v>
                </c:pt>
                <c:pt idx="6">
                  <c:v>5.0299999999999997E-2</c:v>
                </c:pt>
                <c:pt idx="7">
                  <c:v>1.2E-2</c:v>
                </c:pt>
              </c:numCache>
            </c:numRef>
          </c:val>
          <c:extLst>
            <c:ext xmlns:c16="http://schemas.microsoft.com/office/drawing/2014/chart" uri="{C3380CC4-5D6E-409C-BE32-E72D297353CC}">
              <c16:uniqueId val="{00000010-5322-4E17-9F4A-6AFFCB2EDA9C}"/>
            </c:ext>
          </c:extLst>
        </c:ser>
        <c:ser>
          <c:idx val="5"/>
          <c:order val="5"/>
          <c:tx>
            <c:strRef>
              <c:f>Sheet1!$G$1</c:f>
              <c:strCache>
                <c:ptCount val="1"/>
                <c:pt idx="0">
                  <c:v>6</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apart of a team and wear the uniform</c:v>
                </c:pt>
                <c:pt idx="6">
                  <c:v>So that they can develop new skills</c:v>
                </c:pt>
                <c:pt idx="7">
                  <c:v>Its important they win trophies</c:v>
                </c:pt>
              </c:strCache>
            </c:strRef>
          </c:cat>
          <c:val>
            <c:numRef>
              <c:f>Sheet1!$G$2:$G$9</c:f>
              <c:numCache>
                <c:formatCode>0.00%</c:formatCode>
                <c:ptCount val="8"/>
                <c:pt idx="0">
                  <c:v>5.1499999999999997E-2</c:v>
                </c:pt>
                <c:pt idx="1">
                  <c:v>2.63E-2</c:v>
                </c:pt>
                <c:pt idx="2">
                  <c:v>0.23469999999999999</c:v>
                </c:pt>
                <c:pt idx="3">
                  <c:v>0.27460000000000001</c:v>
                </c:pt>
                <c:pt idx="4">
                  <c:v>0.16689999999999999</c:v>
                </c:pt>
                <c:pt idx="5">
                  <c:v>0.20480000000000001</c:v>
                </c:pt>
                <c:pt idx="6">
                  <c:v>2.0400000000000001E-2</c:v>
                </c:pt>
                <c:pt idx="7">
                  <c:v>1.9199999999999998E-2</c:v>
                </c:pt>
              </c:numCache>
            </c:numRef>
          </c:val>
          <c:extLst>
            <c:ext xmlns:c16="http://schemas.microsoft.com/office/drawing/2014/chart" uri="{C3380CC4-5D6E-409C-BE32-E72D297353CC}">
              <c16:uniqueId val="{00000018-5322-4E17-9F4A-6AFFCB2EDA9C}"/>
            </c:ext>
          </c:extLst>
        </c:ser>
        <c:ser>
          <c:idx val="6"/>
          <c:order val="6"/>
          <c:tx>
            <c:strRef>
              <c:f>Sheet1!$H$1</c:f>
              <c:strCache>
                <c:ptCount val="1"/>
                <c:pt idx="0">
                  <c:v>7</c:v>
                </c:pt>
              </c:strCache>
            </c:strRef>
          </c:tx>
          <c:spPr>
            <a:solidFill>
              <a:schemeClr val="accent1">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apart of a team and wear the uniform</c:v>
                </c:pt>
                <c:pt idx="6">
                  <c:v>So that they can develop new skills</c:v>
                </c:pt>
                <c:pt idx="7">
                  <c:v>Its important they win trophies</c:v>
                </c:pt>
              </c:strCache>
            </c:strRef>
          </c:cat>
          <c:val>
            <c:numRef>
              <c:f>Sheet1!$H$2:$H$9</c:f>
              <c:numCache>
                <c:formatCode>0.00%</c:formatCode>
                <c:ptCount val="8"/>
                <c:pt idx="0">
                  <c:v>3.1099999999999999E-2</c:v>
                </c:pt>
                <c:pt idx="1">
                  <c:v>7.1999999999999998E-3</c:v>
                </c:pt>
                <c:pt idx="2">
                  <c:v>0.43230000000000002</c:v>
                </c:pt>
                <c:pt idx="3">
                  <c:v>0.15229999999999999</c:v>
                </c:pt>
                <c:pt idx="4">
                  <c:v>9.9600000000000008E-2</c:v>
                </c:pt>
                <c:pt idx="5">
                  <c:v>0.15570000000000001</c:v>
                </c:pt>
                <c:pt idx="6">
                  <c:v>2.87E-2</c:v>
                </c:pt>
                <c:pt idx="7">
                  <c:v>0.09</c:v>
                </c:pt>
              </c:numCache>
            </c:numRef>
          </c:val>
          <c:extLst>
            <c:ext xmlns:c16="http://schemas.microsoft.com/office/drawing/2014/chart" uri="{C3380CC4-5D6E-409C-BE32-E72D297353CC}">
              <c16:uniqueId val="{00000020-5322-4E17-9F4A-6AFFCB2EDA9C}"/>
            </c:ext>
          </c:extLst>
        </c:ser>
        <c:ser>
          <c:idx val="7"/>
          <c:order val="7"/>
          <c:tx>
            <c:strRef>
              <c:f>Sheet1!$I$1</c:f>
              <c:strCache>
                <c:ptCount val="1"/>
                <c:pt idx="0">
                  <c:v>8</c:v>
                </c:pt>
              </c:strCache>
            </c:strRef>
          </c:tx>
          <c:spPr>
            <a:solidFill>
              <a:schemeClr val="accent2">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apart of a team and wear the uniform</c:v>
                </c:pt>
                <c:pt idx="6">
                  <c:v>So that they can develop new skills</c:v>
                </c:pt>
                <c:pt idx="7">
                  <c:v>Its important they win trophies</c:v>
                </c:pt>
              </c:strCache>
            </c:strRef>
          </c:cat>
          <c:val>
            <c:numRef>
              <c:f>Sheet1!$I$2:$I$9</c:f>
              <c:numCache>
                <c:formatCode>0.00%</c:formatCode>
                <c:ptCount val="8"/>
                <c:pt idx="0">
                  <c:v>1.5599999999999999E-2</c:v>
                </c:pt>
                <c:pt idx="1">
                  <c:v>7.1999999999999998E-3</c:v>
                </c:pt>
                <c:pt idx="2">
                  <c:v>4.5499999999999999E-2</c:v>
                </c:pt>
                <c:pt idx="3">
                  <c:v>1.5599999999999999E-2</c:v>
                </c:pt>
                <c:pt idx="4">
                  <c:v>2.1600000000000001E-2</c:v>
                </c:pt>
                <c:pt idx="5">
                  <c:v>2.9899999999999999E-2</c:v>
                </c:pt>
                <c:pt idx="6">
                  <c:v>1.2E-2</c:v>
                </c:pt>
                <c:pt idx="7">
                  <c:v>0.85349999999999993</c:v>
                </c:pt>
              </c:numCache>
            </c:numRef>
          </c:val>
          <c:extLst>
            <c:ext xmlns:c16="http://schemas.microsoft.com/office/drawing/2014/chart" uri="{C3380CC4-5D6E-409C-BE32-E72D297353CC}">
              <c16:uniqueId val="{00000026-5322-4E17-9F4A-6AFFCB2EDA9C}"/>
            </c:ext>
          </c:extLst>
        </c:ser>
        <c:dLbls>
          <c:dLblPos val="outEnd"/>
          <c:showLegendKey val="0"/>
          <c:showVal val="1"/>
          <c:showCatName val="0"/>
          <c:showSerName val="0"/>
          <c:showPercent val="0"/>
          <c:showBubbleSize val="0"/>
        </c:dLbls>
        <c:gapWidth val="444"/>
        <c:overlap val="-90"/>
        <c:axId val="611657728"/>
        <c:axId val="611662432"/>
      </c:barChart>
      <c:catAx>
        <c:axId val="6116577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611662432"/>
        <c:crosses val="autoZero"/>
        <c:auto val="1"/>
        <c:lblAlgn val="ctr"/>
        <c:lblOffset val="100"/>
        <c:noMultiLvlLbl val="0"/>
      </c:catAx>
      <c:valAx>
        <c:axId val="611662432"/>
        <c:scaling>
          <c:orientation val="minMax"/>
        </c:scaling>
        <c:delete val="1"/>
        <c:axPos val="l"/>
        <c:numFmt formatCode="0%" sourceLinked="0"/>
        <c:majorTickMark val="none"/>
        <c:minorTickMark val="none"/>
        <c:tickLblPos val="nextTo"/>
        <c:crossAx val="6116577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Kids should…</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be able to make decisions on their own</c:v>
                </c:pt>
                <c:pt idx="1">
                  <c:v>feel encouraged to do their best</c:v>
                </c:pt>
                <c:pt idx="2">
                  <c:v>be taught more in practice</c:v>
                </c:pt>
                <c:pt idx="3">
                  <c:v>have great snacks</c:v>
                </c:pt>
                <c:pt idx="4">
                  <c:v>not be told what to do from the sidelines while playing</c:v>
                </c:pt>
                <c:pt idx="5">
                  <c:v>feel they are able to try different things without punishment</c:v>
                </c:pt>
              </c:strCache>
            </c:strRef>
          </c:cat>
          <c:val>
            <c:numRef>
              <c:f>Sheet1!$B$2:$B$7</c:f>
              <c:numCache>
                <c:formatCode>0.00%</c:formatCode>
                <c:ptCount val="6"/>
                <c:pt idx="0">
                  <c:v>0.2228</c:v>
                </c:pt>
                <c:pt idx="1">
                  <c:v>0.56950000000000001</c:v>
                </c:pt>
                <c:pt idx="2">
                  <c:v>0.1079</c:v>
                </c:pt>
                <c:pt idx="3">
                  <c:v>1.0800000000000001E-2</c:v>
                </c:pt>
                <c:pt idx="4">
                  <c:v>2.76E-2</c:v>
                </c:pt>
                <c:pt idx="5">
                  <c:v>6.3500000000000001E-2</c:v>
                </c:pt>
              </c:numCache>
            </c:numRef>
          </c:val>
          <c:extLst>
            <c:ext xmlns:c16="http://schemas.microsoft.com/office/drawing/2014/chart" uri="{C3380CC4-5D6E-409C-BE32-E72D297353CC}">
              <c16:uniqueId val="{00000005-0442-4FEC-A9AF-65D89394B324}"/>
            </c:ext>
          </c:extLst>
        </c:ser>
        <c:ser>
          <c:idx val="1"/>
          <c:order val="1"/>
          <c:tx>
            <c:strRef>
              <c:f>Sheet1!$C$1</c:f>
              <c:strCache>
                <c:ptCount val="1"/>
                <c:pt idx="0">
                  <c:v>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be able to make decisions on their own</c:v>
                </c:pt>
                <c:pt idx="1">
                  <c:v>feel encouraged to do their best</c:v>
                </c:pt>
                <c:pt idx="2">
                  <c:v>be taught more in practice</c:v>
                </c:pt>
                <c:pt idx="3">
                  <c:v>have great snacks</c:v>
                </c:pt>
                <c:pt idx="4">
                  <c:v>not be told what to do from the sidelines while playing</c:v>
                </c:pt>
                <c:pt idx="5">
                  <c:v>feel they are able to try different things without punishment</c:v>
                </c:pt>
              </c:strCache>
            </c:strRef>
          </c:cat>
          <c:val>
            <c:numRef>
              <c:f>Sheet1!$C$2:$C$7</c:f>
              <c:numCache>
                <c:formatCode>0.00%</c:formatCode>
                <c:ptCount val="6"/>
                <c:pt idx="0">
                  <c:v>0.28260000000000002</c:v>
                </c:pt>
                <c:pt idx="1">
                  <c:v>0.27100000000000002</c:v>
                </c:pt>
                <c:pt idx="2">
                  <c:v>0.1739</c:v>
                </c:pt>
                <c:pt idx="3">
                  <c:v>3.5999999999999999E-3</c:v>
                </c:pt>
                <c:pt idx="4">
                  <c:v>2.64E-2</c:v>
                </c:pt>
                <c:pt idx="5">
                  <c:v>0.2422</c:v>
                </c:pt>
              </c:numCache>
            </c:numRef>
          </c:val>
          <c:extLst>
            <c:ext xmlns:c16="http://schemas.microsoft.com/office/drawing/2014/chart" uri="{C3380CC4-5D6E-409C-BE32-E72D297353CC}">
              <c16:uniqueId val="{0000000B-0442-4FEC-A9AF-65D89394B324}"/>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be able to make decisions on their own</c:v>
                </c:pt>
                <c:pt idx="1">
                  <c:v>feel encouraged to do their best</c:v>
                </c:pt>
                <c:pt idx="2">
                  <c:v>be taught more in practice</c:v>
                </c:pt>
                <c:pt idx="3">
                  <c:v>have great snacks</c:v>
                </c:pt>
                <c:pt idx="4">
                  <c:v>not be told what to do from the sidelines while playing</c:v>
                </c:pt>
                <c:pt idx="5">
                  <c:v>feel they are able to try different things without punishment</c:v>
                </c:pt>
              </c:strCache>
            </c:strRef>
          </c:cat>
          <c:val>
            <c:numRef>
              <c:f>Sheet1!$D$2:$D$7</c:f>
              <c:numCache>
                <c:formatCode>0.00%</c:formatCode>
                <c:ptCount val="6"/>
                <c:pt idx="0">
                  <c:v>0.28620000000000001</c:v>
                </c:pt>
                <c:pt idx="1">
                  <c:v>0.11749999999999999</c:v>
                </c:pt>
                <c:pt idx="2">
                  <c:v>0.26740000000000003</c:v>
                </c:pt>
                <c:pt idx="3">
                  <c:v>9.5999999999999992E-3</c:v>
                </c:pt>
                <c:pt idx="4">
                  <c:v>4.9200000000000001E-2</c:v>
                </c:pt>
                <c:pt idx="5">
                  <c:v>0.27100000000000002</c:v>
                </c:pt>
              </c:numCache>
            </c:numRef>
          </c:val>
          <c:extLst>
            <c:ext xmlns:c16="http://schemas.microsoft.com/office/drawing/2014/chart" uri="{C3380CC4-5D6E-409C-BE32-E72D297353CC}">
              <c16:uniqueId val="{0000000D-0442-4FEC-A9AF-65D89394B324}"/>
            </c:ext>
          </c:extLst>
        </c:ser>
        <c:ser>
          <c:idx val="3"/>
          <c:order val="3"/>
          <c:tx>
            <c:strRef>
              <c:f>Sheet1!$E$1</c:f>
              <c:strCache>
                <c:ptCount val="1"/>
                <c:pt idx="0">
                  <c:v>4</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be able to make decisions on their own</c:v>
                </c:pt>
                <c:pt idx="1">
                  <c:v>feel encouraged to do their best</c:v>
                </c:pt>
                <c:pt idx="2">
                  <c:v>be taught more in practice</c:v>
                </c:pt>
                <c:pt idx="3">
                  <c:v>have great snacks</c:v>
                </c:pt>
                <c:pt idx="4">
                  <c:v>not be told what to do from the sidelines while playing</c:v>
                </c:pt>
                <c:pt idx="5">
                  <c:v>feel they are able to try different things without punishment</c:v>
                </c:pt>
              </c:strCache>
            </c:strRef>
          </c:cat>
          <c:val>
            <c:numRef>
              <c:f>Sheet1!$E$2:$E$7</c:f>
              <c:numCache>
                <c:formatCode>0.00%</c:formatCode>
                <c:ptCount val="6"/>
                <c:pt idx="0">
                  <c:v>0.1641</c:v>
                </c:pt>
                <c:pt idx="1">
                  <c:v>0.03</c:v>
                </c:pt>
                <c:pt idx="2">
                  <c:v>0.27939999999999998</c:v>
                </c:pt>
                <c:pt idx="3">
                  <c:v>4.3200000000000002E-2</c:v>
                </c:pt>
                <c:pt idx="4">
                  <c:v>0.20380000000000001</c:v>
                </c:pt>
                <c:pt idx="5">
                  <c:v>0.27939999999999998</c:v>
                </c:pt>
              </c:numCache>
            </c:numRef>
          </c:val>
          <c:extLst>
            <c:ext xmlns:c16="http://schemas.microsoft.com/office/drawing/2014/chart" uri="{C3380CC4-5D6E-409C-BE32-E72D297353CC}">
              <c16:uniqueId val="{00000011-0442-4FEC-A9AF-65D89394B324}"/>
            </c:ext>
          </c:extLst>
        </c:ser>
        <c:ser>
          <c:idx val="4"/>
          <c:order val="4"/>
          <c:tx>
            <c:strRef>
              <c:f>Sheet1!$F$1</c:f>
              <c:strCache>
                <c:ptCount val="1"/>
                <c:pt idx="0">
                  <c:v>5</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be able to make decisions on their own</c:v>
                </c:pt>
                <c:pt idx="1">
                  <c:v>feel encouraged to do their best</c:v>
                </c:pt>
                <c:pt idx="2">
                  <c:v>be taught more in practice</c:v>
                </c:pt>
                <c:pt idx="3">
                  <c:v>have great snacks</c:v>
                </c:pt>
                <c:pt idx="4">
                  <c:v>not be told what to do from the sidelines while playing</c:v>
                </c:pt>
                <c:pt idx="5">
                  <c:v>feel they are able to try different things without punishment</c:v>
                </c:pt>
              </c:strCache>
            </c:strRef>
          </c:cat>
          <c:val>
            <c:numRef>
              <c:f>Sheet1!$F$2:$F$7</c:f>
              <c:numCache>
                <c:formatCode>0.00%</c:formatCode>
                <c:ptCount val="6"/>
                <c:pt idx="0">
                  <c:v>3.8300000000000001E-2</c:v>
                </c:pt>
                <c:pt idx="1">
                  <c:v>4.7999999999999996E-3</c:v>
                </c:pt>
                <c:pt idx="2">
                  <c:v>0.1583</c:v>
                </c:pt>
                <c:pt idx="3">
                  <c:v>0.15229999999999999</c:v>
                </c:pt>
                <c:pt idx="4">
                  <c:v>0.53959999999999997</c:v>
                </c:pt>
                <c:pt idx="5">
                  <c:v>0.1055</c:v>
                </c:pt>
              </c:numCache>
            </c:numRef>
          </c:val>
          <c:extLst>
            <c:ext xmlns:c16="http://schemas.microsoft.com/office/drawing/2014/chart" uri="{C3380CC4-5D6E-409C-BE32-E72D297353CC}">
              <c16:uniqueId val="{00000017-0442-4FEC-A9AF-65D89394B324}"/>
            </c:ext>
          </c:extLst>
        </c:ser>
        <c:ser>
          <c:idx val="5"/>
          <c:order val="5"/>
          <c:tx>
            <c:strRef>
              <c:f>Sheet1!$G$1</c:f>
              <c:strCache>
                <c:ptCount val="1"/>
                <c:pt idx="0">
                  <c:v>6</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be able to make decisions on their own</c:v>
                </c:pt>
                <c:pt idx="1">
                  <c:v>feel encouraged to do their best</c:v>
                </c:pt>
                <c:pt idx="2">
                  <c:v>be taught more in practice</c:v>
                </c:pt>
                <c:pt idx="3">
                  <c:v>have great snacks</c:v>
                </c:pt>
                <c:pt idx="4">
                  <c:v>not be told what to do from the sidelines while playing</c:v>
                </c:pt>
                <c:pt idx="5">
                  <c:v>feel they are able to try different things without punishment</c:v>
                </c:pt>
              </c:strCache>
            </c:strRef>
          </c:cat>
          <c:val>
            <c:numRef>
              <c:f>Sheet1!$G$2:$G$7</c:f>
              <c:numCache>
                <c:formatCode>0.00%</c:formatCode>
                <c:ptCount val="6"/>
                <c:pt idx="0">
                  <c:v>6.0000000000000001E-3</c:v>
                </c:pt>
                <c:pt idx="1">
                  <c:v>7.1999999999999998E-3</c:v>
                </c:pt>
                <c:pt idx="2">
                  <c:v>1.32E-2</c:v>
                </c:pt>
                <c:pt idx="3">
                  <c:v>0.78060000000000007</c:v>
                </c:pt>
                <c:pt idx="4">
                  <c:v>0.1535</c:v>
                </c:pt>
                <c:pt idx="5">
                  <c:v>3.8399999999999997E-2</c:v>
                </c:pt>
              </c:numCache>
            </c:numRef>
          </c:val>
          <c:extLst>
            <c:ext xmlns:c16="http://schemas.microsoft.com/office/drawing/2014/chart" uri="{C3380CC4-5D6E-409C-BE32-E72D297353CC}">
              <c16:uniqueId val="{0000001C-0442-4FEC-A9AF-65D89394B324}"/>
            </c:ext>
          </c:extLst>
        </c:ser>
        <c:dLbls>
          <c:dLblPos val="outEnd"/>
          <c:showLegendKey val="0"/>
          <c:showVal val="1"/>
          <c:showCatName val="0"/>
          <c:showSerName val="0"/>
          <c:showPercent val="0"/>
          <c:showBubbleSize val="0"/>
        </c:dLbls>
        <c:gapWidth val="444"/>
        <c:overlap val="-90"/>
        <c:axId val="611648712"/>
        <c:axId val="611642440"/>
      </c:barChart>
      <c:catAx>
        <c:axId val="6116487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611642440"/>
        <c:crosses val="autoZero"/>
        <c:auto val="1"/>
        <c:lblAlgn val="ctr"/>
        <c:lblOffset val="100"/>
        <c:noMultiLvlLbl val="0"/>
      </c:catAx>
      <c:valAx>
        <c:axId val="611642440"/>
        <c:scaling>
          <c:orientation val="minMax"/>
        </c:scaling>
        <c:delete val="1"/>
        <c:axPos val="l"/>
        <c:numFmt formatCode="0%" sourceLinked="0"/>
        <c:majorTickMark val="none"/>
        <c:minorTickMark val="none"/>
        <c:tickLblPos val="nextTo"/>
        <c:crossAx val="6116487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What has been the greatest positive from your child's youth soccer experience?</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Pt>
            <c:idx val="1"/>
            <c:invertIfNegative val="0"/>
            <c:bubble3D val="0"/>
            <c:extLst>
              <c:ext xmlns:c16="http://schemas.microsoft.com/office/drawing/2014/chart" uri="{C3380CC4-5D6E-409C-BE32-E72D297353CC}">
                <c16:uniqueId val="{00000001-7FD3-47ED-8A07-DEC7AC1E632D}"/>
              </c:ext>
            </c:extLst>
          </c:dPt>
          <c:dPt>
            <c:idx val="2"/>
            <c:invertIfNegative val="0"/>
            <c:bubble3D val="0"/>
            <c:extLst>
              <c:ext xmlns:c16="http://schemas.microsoft.com/office/drawing/2014/chart" uri="{C3380CC4-5D6E-409C-BE32-E72D297353CC}">
                <c16:uniqueId val="{00000003-7FD3-47ED-8A07-DEC7AC1E632D}"/>
              </c:ext>
            </c:extLst>
          </c:dPt>
          <c:dPt>
            <c:idx val="3"/>
            <c:invertIfNegative val="0"/>
            <c:bubble3D val="0"/>
            <c:extLst>
              <c:ext xmlns:c16="http://schemas.microsoft.com/office/drawing/2014/chart" uri="{C3380CC4-5D6E-409C-BE32-E72D297353CC}">
                <c16:uniqueId val="{00000005-7FD3-47ED-8A07-DEC7AC1E632D}"/>
              </c:ext>
            </c:extLst>
          </c:dPt>
          <c:dPt>
            <c:idx val="4"/>
            <c:invertIfNegative val="0"/>
            <c:bubble3D val="0"/>
            <c:extLst>
              <c:ext xmlns:c16="http://schemas.microsoft.com/office/drawing/2014/chart" uri="{C3380CC4-5D6E-409C-BE32-E72D297353CC}">
                <c16:uniqueId val="{00000007-7FD3-47ED-8A07-DEC7AC1E632D}"/>
              </c:ext>
            </c:extLst>
          </c:dPt>
          <c:dPt>
            <c:idx val="5"/>
            <c:invertIfNegative val="0"/>
            <c:bubble3D val="0"/>
            <c:extLst>
              <c:ext xmlns:c16="http://schemas.microsoft.com/office/drawing/2014/chart" uri="{C3380CC4-5D6E-409C-BE32-E72D297353CC}">
                <c16:uniqueId val="{00000009-7FD3-47ED-8A07-DEC7AC1E632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Confidence</c:v>
                </c:pt>
                <c:pt idx="1">
                  <c:v>Learn/Develop skills</c:v>
                </c:pt>
                <c:pt idx="2">
                  <c:v>Part of team</c:v>
                </c:pt>
                <c:pt idx="3">
                  <c:v>Fun</c:v>
                </c:pt>
                <c:pt idx="4">
                  <c:v>Friends</c:v>
                </c:pt>
                <c:pt idx="5">
                  <c:v>Coach</c:v>
                </c:pt>
              </c:strCache>
            </c:strRef>
          </c:cat>
          <c:val>
            <c:numRef>
              <c:f>Sheet1!$B$2:$B$7</c:f>
              <c:numCache>
                <c:formatCode>General</c:formatCode>
                <c:ptCount val="6"/>
                <c:pt idx="0">
                  <c:v>23</c:v>
                </c:pt>
                <c:pt idx="1">
                  <c:v>32</c:v>
                </c:pt>
                <c:pt idx="2">
                  <c:v>30</c:v>
                </c:pt>
                <c:pt idx="3">
                  <c:v>11</c:v>
                </c:pt>
                <c:pt idx="4">
                  <c:v>13</c:v>
                </c:pt>
                <c:pt idx="5">
                  <c:v>5</c:v>
                </c:pt>
              </c:numCache>
            </c:numRef>
          </c:val>
          <c:extLst>
            <c:ext xmlns:c16="http://schemas.microsoft.com/office/drawing/2014/chart" uri="{C3380CC4-5D6E-409C-BE32-E72D297353CC}">
              <c16:uniqueId val="{0000000A-7FD3-47ED-8A07-DEC7AC1E632D}"/>
            </c:ext>
          </c:extLst>
        </c:ser>
        <c:dLbls>
          <c:dLblPos val="outEnd"/>
          <c:showLegendKey val="0"/>
          <c:showVal val="1"/>
          <c:showCatName val="0"/>
          <c:showSerName val="0"/>
          <c:showPercent val="0"/>
          <c:showBubbleSize val="0"/>
        </c:dLbls>
        <c:gapWidth val="164"/>
        <c:overlap val="-22"/>
        <c:axId val="611679680"/>
        <c:axId val="611683992"/>
      </c:barChart>
      <c:catAx>
        <c:axId val="61167968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1683992"/>
        <c:crosses val="autoZero"/>
        <c:auto val="1"/>
        <c:lblAlgn val="ctr"/>
        <c:lblOffset val="100"/>
        <c:noMultiLvlLbl val="0"/>
      </c:catAx>
      <c:valAx>
        <c:axId val="61168399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1679680"/>
        <c:crosses val="autoZero"/>
        <c:crossBetween val="between"/>
        <c:majorUnit val="10"/>
        <c:dispUnits>
          <c:builtInUnit val="hundreds"/>
          <c:dispUnitsLbl>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What is your greatest challenge or frustration with the youth soccer experience of your c child?</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416E-4CF3-A55F-8673EFC862DF}"/>
              </c:ext>
            </c:extLst>
          </c:dPt>
          <c:dPt>
            <c:idx val="1"/>
            <c:invertIfNegative val="0"/>
            <c:bubble3D val="0"/>
            <c:spPr>
              <a:solidFill>
                <a:srgbClr val="66FF66"/>
              </a:solidFill>
              <a:ln>
                <a:noFill/>
              </a:ln>
              <a:effectLst/>
            </c:spPr>
            <c:extLst>
              <c:ext xmlns:c16="http://schemas.microsoft.com/office/drawing/2014/chart" uri="{C3380CC4-5D6E-409C-BE32-E72D297353CC}">
                <c16:uniqueId val="{00000003-416E-4CF3-A55F-8673EFC862DF}"/>
              </c:ext>
            </c:extLst>
          </c:dPt>
          <c:dPt>
            <c:idx val="2"/>
            <c:invertIfNegative val="0"/>
            <c:bubble3D val="0"/>
            <c:spPr>
              <a:solidFill>
                <a:srgbClr val="33CCFF"/>
              </a:solidFill>
              <a:ln>
                <a:noFill/>
              </a:ln>
              <a:effectLst/>
            </c:spPr>
            <c:extLst>
              <c:ext xmlns:c16="http://schemas.microsoft.com/office/drawing/2014/chart" uri="{C3380CC4-5D6E-409C-BE32-E72D297353CC}">
                <c16:uniqueId val="{00000005-416E-4CF3-A55F-8673EFC862DF}"/>
              </c:ext>
            </c:extLst>
          </c:dPt>
          <c:dPt>
            <c:idx val="3"/>
            <c:invertIfNegative val="0"/>
            <c:bubble3D val="0"/>
            <c:spPr>
              <a:solidFill>
                <a:srgbClr val="CC00FF"/>
              </a:solidFill>
              <a:ln>
                <a:noFill/>
              </a:ln>
              <a:effectLst/>
            </c:spPr>
            <c:extLst>
              <c:ext xmlns:c16="http://schemas.microsoft.com/office/drawing/2014/chart" uri="{C3380CC4-5D6E-409C-BE32-E72D297353CC}">
                <c16:uniqueId val="{00000007-416E-4CF3-A55F-8673EFC862DF}"/>
              </c:ext>
            </c:extLst>
          </c:dPt>
          <c:dPt>
            <c:idx val="4"/>
            <c:invertIfNegative val="0"/>
            <c:bubble3D val="0"/>
            <c:spPr>
              <a:solidFill>
                <a:srgbClr val="FFFF00"/>
              </a:solidFill>
              <a:ln>
                <a:noFill/>
              </a:ln>
              <a:effectLst/>
            </c:spPr>
            <c:extLst>
              <c:ext xmlns:c16="http://schemas.microsoft.com/office/drawing/2014/chart" uri="{C3380CC4-5D6E-409C-BE32-E72D297353CC}">
                <c16:uniqueId val="{00000009-416E-4CF3-A55F-8673EFC862DF}"/>
              </c:ext>
            </c:extLst>
          </c:dPt>
          <c:dPt>
            <c:idx val="5"/>
            <c:invertIfNegative val="0"/>
            <c:bubble3D val="0"/>
            <c:spPr>
              <a:solidFill>
                <a:srgbClr val="0070C0"/>
              </a:solidFill>
              <a:ln>
                <a:noFill/>
              </a:ln>
              <a:effectLst/>
            </c:spPr>
            <c:extLst>
              <c:ext xmlns:c16="http://schemas.microsoft.com/office/drawing/2014/chart" uri="{C3380CC4-5D6E-409C-BE32-E72D297353CC}">
                <c16:uniqueId val="{0000000B-416E-4CF3-A55F-8673EFC862DF}"/>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Communication/Feedback</c:v>
                </c:pt>
                <c:pt idx="1">
                  <c:v>Lack of commitment others</c:v>
                </c:pt>
                <c:pt idx="2">
                  <c:v>Lact of Team Connection</c:v>
                </c:pt>
                <c:pt idx="3">
                  <c:v>Time/Travel Commitment</c:v>
                </c:pt>
                <c:pt idx="4">
                  <c:v>Other Parents</c:v>
                </c:pt>
                <c:pt idx="5">
                  <c:v>Coaching</c:v>
                </c:pt>
              </c:strCache>
            </c:strRef>
          </c:cat>
          <c:val>
            <c:numRef>
              <c:f>Sheet1!$B$2:$B$7</c:f>
              <c:numCache>
                <c:formatCode>General</c:formatCode>
                <c:ptCount val="6"/>
                <c:pt idx="0">
                  <c:v>32</c:v>
                </c:pt>
                <c:pt idx="1">
                  <c:v>16</c:v>
                </c:pt>
                <c:pt idx="2">
                  <c:v>21</c:v>
                </c:pt>
                <c:pt idx="3">
                  <c:v>10</c:v>
                </c:pt>
                <c:pt idx="4">
                  <c:v>12</c:v>
                </c:pt>
                <c:pt idx="5">
                  <c:v>31</c:v>
                </c:pt>
              </c:numCache>
            </c:numRef>
          </c:val>
          <c:extLst>
            <c:ext xmlns:c16="http://schemas.microsoft.com/office/drawing/2014/chart" uri="{C3380CC4-5D6E-409C-BE32-E72D297353CC}">
              <c16:uniqueId val="{0000000C-416E-4CF3-A55F-8673EFC862DF}"/>
            </c:ext>
          </c:extLst>
        </c:ser>
        <c:dLbls>
          <c:showLegendKey val="0"/>
          <c:showVal val="0"/>
          <c:showCatName val="0"/>
          <c:showSerName val="0"/>
          <c:showPercent val="0"/>
          <c:showBubbleSize val="0"/>
        </c:dLbls>
        <c:gapWidth val="219"/>
        <c:overlap val="-27"/>
        <c:axId val="478816264"/>
        <c:axId val="478809600"/>
      </c:barChart>
      <c:catAx>
        <c:axId val="478816264"/>
        <c:scaling>
          <c:orientation val="minMax"/>
        </c:scaling>
        <c:delete val="1"/>
        <c:axPos val="b"/>
        <c:numFmt formatCode="General" sourceLinked="1"/>
        <c:majorTickMark val="none"/>
        <c:minorTickMark val="none"/>
        <c:tickLblPos val="nextTo"/>
        <c:crossAx val="478809600"/>
        <c:crosses val="autoZero"/>
        <c:auto val="1"/>
        <c:lblAlgn val="ctr"/>
        <c:lblOffset val="100"/>
        <c:noMultiLvlLbl val="0"/>
      </c:catAx>
      <c:valAx>
        <c:axId val="478809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8816264"/>
        <c:crosses val="autoZero"/>
        <c:crossBetween val="between"/>
        <c:majorUnit val="10"/>
        <c:dispUnits>
          <c:builtInUnit val="hundred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If you could change anything in youth soccer, what would it be?</c:v>
                </c:pt>
              </c:strCache>
            </c:strRef>
          </c:tx>
          <c:spPr>
            <a:solidFill>
              <a:srgbClr val="FF0000"/>
            </a:solidFill>
            <a:ln>
              <a:noFill/>
            </a:ln>
            <a:effectLst/>
          </c:spPr>
          <c:invertIfNegative val="0"/>
          <c:dPt>
            <c:idx val="1"/>
            <c:invertIfNegative val="0"/>
            <c:bubble3D val="0"/>
            <c:spPr>
              <a:solidFill>
                <a:srgbClr val="66FF66"/>
              </a:solidFill>
              <a:ln>
                <a:noFill/>
              </a:ln>
              <a:effectLst/>
            </c:spPr>
            <c:extLst>
              <c:ext xmlns:c16="http://schemas.microsoft.com/office/drawing/2014/chart" uri="{C3380CC4-5D6E-409C-BE32-E72D297353CC}">
                <c16:uniqueId val="{00000001-CB2A-4265-AC4B-EBC4F83181D5}"/>
              </c:ext>
            </c:extLst>
          </c:dPt>
          <c:dPt>
            <c:idx val="2"/>
            <c:invertIfNegative val="0"/>
            <c:bubble3D val="0"/>
            <c:spPr>
              <a:solidFill>
                <a:srgbClr val="33CCFF"/>
              </a:solidFill>
              <a:ln>
                <a:noFill/>
              </a:ln>
              <a:effectLst/>
            </c:spPr>
            <c:extLst>
              <c:ext xmlns:c16="http://schemas.microsoft.com/office/drawing/2014/chart" uri="{C3380CC4-5D6E-409C-BE32-E72D297353CC}">
                <c16:uniqueId val="{00000003-CB2A-4265-AC4B-EBC4F83181D5}"/>
              </c:ext>
            </c:extLst>
          </c:dPt>
          <c:dPt>
            <c:idx val="3"/>
            <c:invertIfNegative val="0"/>
            <c:bubble3D val="0"/>
            <c:spPr>
              <a:solidFill>
                <a:srgbClr val="CC00FF"/>
              </a:solidFill>
              <a:ln>
                <a:noFill/>
              </a:ln>
              <a:effectLst/>
            </c:spPr>
            <c:extLst>
              <c:ext xmlns:c16="http://schemas.microsoft.com/office/drawing/2014/chart" uri="{C3380CC4-5D6E-409C-BE32-E72D297353CC}">
                <c16:uniqueId val="{00000005-CB2A-4265-AC4B-EBC4F83181D5}"/>
              </c:ext>
            </c:extLst>
          </c:dPt>
          <c:dPt>
            <c:idx val="4"/>
            <c:invertIfNegative val="0"/>
            <c:bubble3D val="0"/>
            <c:spPr>
              <a:solidFill>
                <a:srgbClr val="FFFF00"/>
              </a:solidFill>
              <a:ln>
                <a:noFill/>
              </a:ln>
              <a:effectLst/>
            </c:spPr>
            <c:extLst>
              <c:ext xmlns:c16="http://schemas.microsoft.com/office/drawing/2014/chart" uri="{C3380CC4-5D6E-409C-BE32-E72D297353CC}">
                <c16:uniqueId val="{00000007-CB2A-4265-AC4B-EBC4F83181D5}"/>
              </c:ext>
            </c:extLst>
          </c:dPt>
          <c:dPt>
            <c:idx val="5"/>
            <c:invertIfNegative val="0"/>
            <c:bubble3D val="0"/>
            <c:spPr>
              <a:solidFill>
                <a:srgbClr val="0070C0"/>
              </a:solidFill>
              <a:ln>
                <a:noFill/>
              </a:ln>
              <a:effectLst/>
            </c:spPr>
            <c:extLst>
              <c:ext xmlns:c16="http://schemas.microsoft.com/office/drawing/2014/chart" uri="{C3380CC4-5D6E-409C-BE32-E72D297353CC}">
                <c16:uniqueId val="{00000009-CB2A-4265-AC4B-EBC4F83181D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Change Restrictions</c:v>
                </c:pt>
                <c:pt idx="1">
                  <c:v>Better Coaching</c:v>
                </c:pt>
                <c:pt idx="2">
                  <c:v>Better Communication</c:v>
                </c:pt>
                <c:pt idx="3">
                  <c:v>Team concept</c:v>
                </c:pt>
                <c:pt idx="4">
                  <c:v>Other Parents</c:v>
                </c:pt>
                <c:pt idx="5">
                  <c:v>nothing</c:v>
                </c:pt>
              </c:strCache>
            </c:strRef>
          </c:cat>
          <c:val>
            <c:numRef>
              <c:f>Sheet1!$B$2:$B$7</c:f>
              <c:numCache>
                <c:formatCode>General</c:formatCode>
                <c:ptCount val="6"/>
                <c:pt idx="0">
                  <c:v>22</c:v>
                </c:pt>
                <c:pt idx="1">
                  <c:v>24</c:v>
                </c:pt>
                <c:pt idx="2">
                  <c:v>5</c:v>
                </c:pt>
                <c:pt idx="3">
                  <c:v>8</c:v>
                </c:pt>
                <c:pt idx="4">
                  <c:v>11</c:v>
                </c:pt>
                <c:pt idx="5">
                  <c:v>5</c:v>
                </c:pt>
              </c:numCache>
            </c:numRef>
          </c:val>
          <c:extLst>
            <c:ext xmlns:c16="http://schemas.microsoft.com/office/drawing/2014/chart" uri="{C3380CC4-5D6E-409C-BE32-E72D297353CC}">
              <c16:uniqueId val="{0000000A-CB2A-4265-AC4B-EBC4F83181D5}"/>
            </c:ext>
          </c:extLst>
        </c:ser>
        <c:dLbls>
          <c:showLegendKey val="0"/>
          <c:showVal val="0"/>
          <c:showCatName val="0"/>
          <c:showSerName val="0"/>
          <c:showPercent val="0"/>
          <c:showBubbleSize val="0"/>
        </c:dLbls>
        <c:gapWidth val="219"/>
        <c:overlap val="-27"/>
        <c:axId val="611680856"/>
        <c:axId val="611682032"/>
      </c:barChart>
      <c:catAx>
        <c:axId val="611680856"/>
        <c:scaling>
          <c:orientation val="minMax"/>
        </c:scaling>
        <c:delete val="1"/>
        <c:axPos val="b"/>
        <c:numFmt formatCode="General" sourceLinked="1"/>
        <c:majorTickMark val="none"/>
        <c:minorTickMark val="none"/>
        <c:tickLblPos val="nextTo"/>
        <c:crossAx val="611682032"/>
        <c:crosses val="autoZero"/>
        <c:auto val="1"/>
        <c:lblAlgn val="ctr"/>
        <c:lblOffset val="100"/>
        <c:noMultiLvlLbl val="0"/>
      </c:catAx>
      <c:valAx>
        <c:axId val="611682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1680856"/>
        <c:crosses val="autoZero"/>
        <c:crossBetween val="between"/>
        <c:dispUnits>
          <c:builtInUnit val="hundred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panose="02000000000000000000"/>
                <a:ea typeface="+mn-ea"/>
                <a:cs typeface="+mn-cs"/>
              </a:defRPr>
            </a:pPr>
            <a:r>
              <a:rPr lang="en-CA" dirty="0">
                <a:latin typeface="Roboto" panose="02000000000000000000"/>
              </a:rPr>
              <a:t>What </a:t>
            </a:r>
            <a:r>
              <a:rPr lang="en-CA" dirty="0" smtClean="0">
                <a:latin typeface="Roboto" panose="02000000000000000000"/>
              </a:rPr>
              <a:t>resources </a:t>
            </a:r>
            <a:r>
              <a:rPr lang="en-CA" dirty="0">
                <a:latin typeface="Roboto" panose="02000000000000000000"/>
              </a:rPr>
              <a:t>would you like to have access to?</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panose="02000000000000000000"/>
              <a:ea typeface="+mn-ea"/>
              <a:cs typeface="+mn-cs"/>
            </a:defRPr>
          </a:pPr>
          <a:endParaRPr lang="en-US"/>
        </a:p>
      </c:txPr>
    </c:title>
    <c:autoTitleDeleted val="0"/>
    <c:plotArea>
      <c:layout/>
      <c:barChart>
        <c:barDir val="col"/>
        <c:grouping val="clustered"/>
        <c:varyColors val="0"/>
        <c:ser>
          <c:idx val="0"/>
          <c:order val="0"/>
          <c:tx>
            <c:strRef>
              <c:f>Sheet1!$B$1</c:f>
              <c:strCache>
                <c:ptCount val="1"/>
                <c:pt idx="0">
                  <c:v>What resoures would you like to have access to?</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0742-48CD-8F3F-7471D6F3D462}"/>
              </c:ext>
            </c:extLst>
          </c:dPt>
          <c:dPt>
            <c:idx val="1"/>
            <c:invertIfNegative val="0"/>
            <c:bubble3D val="0"/>
            <c:spPr>
              <a:solidFill>
                <a:srgbClr val="66FF66"/>
              </a:solidFill>
              <a:ln>
                <a:noFill/>
              </a:ln>
              <a:effectLst/>
            </c:spPr>
            <c:extLst>
              <c:ext xmlns:c16="http://schemas.microsoft.com/office/drawing/2014/chart" uri="{C3380CC4-5D6E-409C-BE32-E72D297353CC}">
                <c16:uniqueId val="{00000003-0742-48CD-8F3F-7471D6F3D462}"/>
              </c:ext>
            </c:extLst>
          </c:dPt>
          <c:dPt>
            <c:idx val="2"/>
            <c:invertIfNegative val="0"/>
            <c:bubble3D val="0"/>
            <c:spPr>
              <a:solidFill>
                <a:srgbClr val="33CCFF"/>
              </a:solidFill>
              <a:ln>
                <a:noFill/>
              </a:ln>
              <a:effectLst/>
            </c:spPr>
            <c:extLst>
              <c:ext xmlns:c16="http://schemas.microsoft.com/office/drawing/2014/chart" uri="{C3380CC4-5D6E-409C-BE32-E72D297353CC}">
                <c16:uniqueId val="{00000005-0742-48CD-8F3F-7471D6F3D462}"/>
              </c:ext>
            </c:extLst>
          </c:dPt>
          <c:dPt>
            <c:idx val="3"/>
            <c:invertIfNegative val="0"/>
            <c:bubble3D val="0"/>
            <c:spPr>
              <a:solidFill>
                <a:srgbClr val="CC00FF"/>
              </a:solidFill>
              <a:ln>
                <a:noFill/>
              </a:ln>
              <a:effectLst/>
            </c:spPr>
            <c:extLst>
              <c:ext xmlns:c16="http://schemas.microsoft.com/office/drawing/2014/chart" uri="{C3380CC4-5D6E-409C-BE32-E72D297353CC}">
                <c16:uniqueId val="{00000007-0742-48CD-8F3F-7471D6F3D462}"/>
              </c:ext>
            </c:extLst>
          </c:dPt>
          <c:dPt>
            <c:idx val="4"/>
            <c:invertIfNegative val="0"/>
            <c:bubble3D val="0"/>
            <c:spPr>
              <a:solidFill>
                <a:srgbClr val="FFFF00"/>
              </a:solidFill>
              <a:ln>
                <a:noFill/>
              </a:ln>
              <a:effectLst/>
            </c:spPr>
            <c:extLst>
              <c:ext xmlns:c16="http://schemas.microsoft.com/office/drawing/2014/chart" uri="{C3380CC4-5D6E-409C-BE32-E72D297353CC}">
                <c16:uniqueId val="{00000009-0742-48CD-8F3F-7471D6F3D462}"/>
              </c:ext>
            </c:extLst>
          </c:dPt>
          <c:dPt>
            <c:idx val="5"/>
            <c:invertIfNegative val="0"/>
            <c:bubble3D val="0"/>
            <c:spPr>
              <a:solidFill>
                <a:srgbClr val="0070C0"/>
              </a:solidFill>
              <a:ln>
                <a:noFill/>
              </a:ln>
              <a:effectLst/>
            </c:spPr>
            <c:extLst>
              <c:ext xmlns:c16="http://schemas.microsoft.com/office/drawing/2014/chart" uri="{C3380CC4-5D6E-409C-BE32-E72D297353CC}">
                <c16:uniqueId val="{0000000B-0742-48CD-8F3F-7471D6F3D46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Coaching resources</c:v>
                </c:pt>
                <c:pt idx="1">
                  <c:v>Parent Education</c:v>
                </c:pt>
                <c:pt idx="2">
                  <c:v>Club List</c:v>
                </c:pt>
                <c:pt idx="3">
                  <c:v>Pathway for Players</c:v>
                </c:pt>
                <c:pt idx="4">
                  <c:v>Video resources</c:v>
                </c:pt>
                <c:pt idx="5">
                  <c:v>nothing</c:v>
                </c:pt>
              </c:strCache>
            </c:strRef>
          </c:cat>
          <c:val>
            <c:numRef>
              <c:f>Sheet1!$B$2:$B$7</c:f>
              <c:numCache>
                <c:formatCode>General</c:formatCode>
                <c:ptCount val="6"/>
                <c:pt idx="0">
                  <c:v>12</c:v>
                </c:pt>
                <c:pt idx="1">
                  <c:v>6</c:v>
                </c:pt>
                <c:pt idx="2">
                  <c:v>4</c:v>
                </c:pt>
                <c:pt idx="3">
                  <c:v>3</c:v>
                </c:pt>
                <c:pt idx="4">
                  <c:v>2</c:v>
                </c:pt>
                <c:pt idx="5">
                  <c:v>8</c:v>
                </c:pt>
              </c:numCache>
            </c:numRef>
          </c:val>
          <c:extLst>
            <c:ext xmlns:c16="http://schemas.microsoft.com/office/drawing/2014/chart" uri="{C3380CC4-5D6E-409C-BE32-E72D297353CC}">
              <c16:uniqueId val="{0000000C-0742-48CD-8F3F-7471D6F3D462}"/>
            </c:ext>
          </c:extLst>
        </c:ser>
        <c:dLbls>
          <c:showLegendKey val="0"/>
          <c:showVal val="0"/>
          <c:showCatName val="0"/>
          <c:showSerName val="0"/>
          <c:showPercent val="0"/>
          <c:showBubbleSize val="0"/>
        </c:dLbls>
        <c:gapWidth val="219"/>
        <c:overlap val="-27"/>
        <c:axId val="611670272"/>
        <c:axId val="611670664"/>
      </c:barChart>
      <c:catAx>
        <c:axId val="611670272"/>
        <c:scaling>
          <c:orientation val="minMax"/>
        </c:scaling>
        <c:delete val="1"/>
        <c:axPos val="b"/>
        <c:numFmt formatCode="General" sourceLinked="1"/>
        <c:majorTickMark val="none"/>
        <c:minorTickMark val="none"/>
        <c:tickLblPos val="nextTo"/>
        <c:crossAx val="611670664"/>
        <c:crosses val="autoZero"/>
        <c:auto val="1"/>
        <c:lblAlgn val="ctr"/>
        <c:lblOffset val="100"/>
        <c:noMultiLvlLbl val="0"/>
      </c:catAx>
      <c:valAx>
        <c:axId val="611670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1670272"/>
        <c:crosses val="autoZero"/>
        <c:crossBetween val="between"/>
        <c:majorUnit val="5"/>
        <c:dispUnits>
          <c:builtInUnit val="hundred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Roboto" panose="02000000000000000000"/>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What age category do you coach?</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A51F-4012-BC83-8B2A85616ED8}"/>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A51F-4012-BC83-8B2A85616ED8}"/>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5-A51F-4012-BC83-8B2A85616ED8}"/>
              </c:ext>
            </c:extLst>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c:ext xmlns:c16="http://schemas.microsoft.com/office/drawing/2014/chart" uri="{C3380CC4-5D6E-409C-BE32-E72D297353CC}">
                <c16:uniqueId val="{00000007-A51F-4012-BC83-8B2A85616ED8}"/>
              </c:ext>
            </c:extLst>
          </c:dPt>
          <c:dPt>
            <c:idx val="4"/>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9-A51F-4012-BC83-8B2A85616ED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Sheet1!$A$2:$A$6</c:f>
              <c:strCache>
                <c:ptCount val="5"/>
                <c:pt idx="0">
                  <c:v>Under 4 to Under 6</c:v>
                </c:pt>
                <c:pt idx="1">
                  <c:v>Under 7 to Under 8</c:v>
                </c:pt>
                <c:pt idx="2">
                  <c:v>Under 9 to Under 10</c:v>
                </c:pt>
                <c:pt idx="3">
                  <c:v>Under 11 to Under 12</c:v>
                </c:pt>
                <c:pt idx="4">
                  <c:v>none of the above</c:v>
                </c:pt>
              </c:strCache>
            </c:strRef>
          </c:cat>
          <c:val>
            <c:numRef>
              <c:f>Sheet1!$B$2:$B$6</c:f>
              <c:numCache>
                <c:formatCode>0.00%</c:formatCode>
                <c:ptCount val="5"/>
                <c:pt idx="0">
                  <c:v>0.10639999999999999</c:v>
                </c:pt>
                <c:pt idx="1">
                  <c:v>0.31909999999999999</c:v>
                </c:pt>
                <c:pt idx="2">
                  <c:v>0.41839999999999999</c:v>
                </c:pt>
                <c:pt idx="3">
                  <c:v>0.36880000000000002</c:v>
                </c:pt>
                <c:pt idx="4">
                  <c:v>6.3799999999999996E-2</c:v>
                </c:pt>
              </c:numCache>
            </c:numRef>
          </c:val>
          <c:extLst>
            <c:ext xmlns:c16="http://schemas.microsoft.com/office/drawing/2014/chart" uri="{C3380CC4-5D6E-409C-BE32-E72D297353CC}">
              <c16:uniqueId val="{0000000A-A51F-4012-BC83-8B2A85616ED8}"/>
            </c:ext>
          </c:extLst>
        </c:ser>
        <c:dLbls>
          <c:showLegendKey val="0"/>
          <c:showVal val="0"/>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What is your understanding of Soccer's Long Term Development (LTPD)</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12B8-46AB-BAB1-8B4FAB3993B8}"/>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12B8-46AB-BAB1-8B4FAB3993B8}"/>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12B8-46AB-BAB1-8B4FAB3993B8}"/>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12B8-46AB-BAB1-8B4FAB3993B8}"/>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12B8-46AB-BAB1-8B4FAB3993B8}"/>
              </c:ext>
            </c:extLst>
          </c:dPt>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I don't know</c:v>
                </c:pt>
                <c:pt idx="1">
                  <c:v>I have heard about it</c:v>
                </c:pt>
                <c:pt idx="2">
                  <c:v>I understand some of it</c:v>
                </c:pt>
                <c:pt idx="3">
                  <c:v>I am understanding what it is</c:v>
                </c:pt>
                <c:pt idx="4">
                  <c:v>Learning as we go through the experience</c:v>
                </c:pt>
              </c:strCache>
            </c:strRef>
          </c:cat>
          <c:val>
            <c:numRef>
              <c:f>Sheet1!$B$2:$B$6</c:f>
              <c:numCache>
                <c:formatCode>0.00%</c:formatCode>
                <c:ptCount val="5"/>
                <c:pt idx="0">
                  <c:v>6.3799999999999996E-2</c:v>
                </c:pt>
                <c:pt idx="1">
                  <c:v>7.8E-2</c:v>
                </c:pt>
                <c:pt idx="2">
                  <c:v>0.156</c:v>
                </c:pt>
                <c:pt idx="3">
                  <c:v>0.5887</c:v>
                </c:pt>
                <c:pt idx="4">
                  <c:v>0.1135</c:v>
                </c:pt>
              </c:numCache>
            </c:numRef>
          </c:val>
          <c:extLst>
            <c:ext xmlns:c16="http://schemas.microsoft.com/office/drawing/2014/chart" uri="{C3380CC4-5D6E-409C-BE32-E72D297353CC}">
              <c16:uniqueId val="{0000000A-12B8-46AB-BAB1-8B4FAB3993B8}"/>
            </c:ext>
          </c:extLst>
        </c:ser>
        <c:dLbls>
          <c:dLblPos val="outEnd"/>
          <c:showLegendKey val="0"/>
          <c:showVal val="1"/>
          <c:showCatName val="0"/>
          <c:showSerName val="0"/>
          <c:showPercent val="0"/>
          <c:showBubbleSize val="0"/>
        </c:dLbls>
        <c:gapWidth val="444"/>
        <c:overlap val="-90"/>
        <c:axId val="617092016"/>
        <c:axId val="617096720"/>
      </c:barChart>
      <c:catAx>
        <c:axId val="6170920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617096720"/>
        <c:crosses val="autoZero"/>
        <c:auto val="1"/>
        <c:lblAlgn val="ctr"/>
        <c:lblOffset val="100"/>
        <c:noMultiLvlLbl val="0"/>
      </c:catAx>
      <c:valAx>
        <c:axId val="617096720"/>
        <c:scaling>
          <c:orientation val="minMax"/>
        </c:scaling>
        <c:delete val="1"/>
        <c:axPos val="l"/>
        <c:numFmt formatCode="0%" sourceLinked="0"/>
        <c:majorTickMark val="none"/>
        <c:minorTickMark val="none"/>
        <c:tickLblPos val="nextTo"/>
        <c:crossAx val="617092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What is important for the children you coach to experience in soccer?</a:t>
            </a:r>
          </a:p>
        </c:rich>
      </c:tx>
      <c:layout>
        <c:manualLayout>
          <c:xMode val="edge"/>
          <c:yMode val="edge"/>
          <c:x val="0.13037354356557529"/>
          <c:y val="2.4007243760479541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coach</c:v>
                </c:pt>
              </c:strCache>
            </c:strRef>
          </c:cat>
          <c:val>
            <c:numRef>
              <c:f>Sheet1!$B$2:$B$9</c:f>
              <c:numCache>
                <c:formatCode>0.00%</c:formatCode>
                <c:ptCount val="8"/>
                <c:pt idx="0">
                  <c:v>0.1489</c:v>
                </c:pt>
                <c:pt idx="1">
                  <c:v>0.1489</c:v>
                </c:pt>
                <c:pt idx="2">
                  <c:v>3.5499999999999997E-2</c:v>
                </c:pt>
                <c:pt idx="3">
                  <c:v>1.4200000000000001E-2</c:v>
                </c:pt>
                <c:pt idx="4">
                  <c:v>0.63119999999999998</c:v>
                </c:pt>
                <c:pt idx="5">
                  <c:v>7.1000000000000004E-3</c:v>
                </c:pt>
                <c:pt idx="6">
                  <c:v>7.1000000000000004E-3</c:v>
                </c:pt>
                <c:pt idx="7">
                  <c:v>7.1000000000000004E-3</c:v>
                </c:pt>
              </c:numCache>
            </c:numRef>
          </c:val>
          <c:extLst>
            <c:ext xmlns:c16="http://schemas.microsoft.com/office/drawing/2014/chart" uri="{C3380CC4-5D6E-409C-BE32-E72D297353CC}">
              <c16:uniqueId val="{00000007-77BA-4084-A49B-679EAFE973A8}"/>
            </c:ext>
          </c:extLst>
        </c:ser>
        <c:ser>
          <c:idx val="1"/>
          <c:order val="1"/>
          <c:tx>
            <c:strRef>
              <c:f>Sheet1!$C$1</c:f>
              <c:strCache>
                <c:ptCount val="1"/>
                <c:pt idx="0">
                  <c:v>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coach</c:v>
                </c:pt>
              </c:strCache>
            </c:strRef>
          </c:cat>
          <c:val>
            <c:numRef>
              <c:f>Sheet1!$C$2:$C$9</c:f>
              <c:numCache>
                <c:formatCode>0.00%</c:formatCode>
                <c:ptCount val="8"/>
                <c:pt idx="0">
                  <c:v>0.17019999999999999</c:v>
                </c:pt>
                <c:pt idx="1">
                  <c:v>0.44679999999999997</c:v>
                </c:pt>
                <c:pt idx="2">
                  <c:v>0.1348</c:v>
                </c:pt>
                <c:pt idx="3">
                  <c:v>8.5099999999999995E-2</c:v>
                </c:pt>
                <c:pt idx="4">
                  <c:v>0.1348</c:v>
                </c:pt>
                <c:pt idx="5">
                  <c:v>7.1000000000000004E-3</c:v>
                </c:pt>
                <c:pt idx="6">
                  <c:v>2.1299999999999999E-2</c:v>
                </c:pt>
                <c:pt idx="7">
                  <c:v>0</c:v>
                </c:pt>
              </c:numCache>
            </c:numRef>
          </c:val>
          <c:extLst>
            <c:ext xmlns:c16="http://schemas.microsoft.com/office/drawing/2014/chart" uri="{C3380CC4-5D6E-409C-BE32-E72D297353CC}">
              <c16:uniqueId val="{0000000F-77BA-4084-A49B-679EAFE973A8}"/>
            </c:ext>
          </c:extLst>
        </c:ser>
        <c:ser>
          <c:idx val="2"/>
          <c:order val="2"/>
          <c:tx>
            <c:strRef>
              <c:f>Sheet1!$D$1</c:f>
              <c:strCache>
                <c:ptCount val="1"/>
                <c:pt idx="0">
                  <c:v>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coach</c:v>
                </c:pt>
              </c:strCache>
            </c:strRef>
          </c:cat>
          <c:val>
            <c:numRef>
              <c:f>Sheet1!$D$2:$D$9</c:f>
              <c:numCache>
                <c:formatCode>0.00%</c:formatCode>
                <c:ptCount val="8"/>
                <c:pt idx="0">
                  <c:v>0.2908</c:v>
                </c:pt>
                <c:pt idx="1">
                  <c:v>0.21990000000000001</c:v>
                </c:pt>
                <c:pt idx="2">
                  <c:v>0.26950000000000002</c:v>
                </c:pt>
                <c:pt idx="3">
                  <c:v>9.9299999999999999E-2</c:v>
                </c:pt>
                <c:pt idx="4">
                  <c:v>7.0900000000000005E-2</c:v>
                </c:pt>
                <c:pt idx="5">
                  <c:v>3.5499999999999997E-2</c:v>
                </c:pt>
                <c:pt idx="6">
                  <c:v>7.1000000000000004E-3</c:v>
                </c:pt>
                <c:pt idx="7">
                  <c:v>7.1000000000000004E-3</c:v>
                </c:pt>
              </c:numCache>
            </c:numRef>
          </c:val>
          <c:extLst>
            <c:ext xmlns:c16="http://schemas.microsoft.com/office/drawing/2014/chart" uri="{C3380CC4-5D6E-409C-BE32-E72D297353CC}">
              <c16:uniqueId val="{00000011-77BA-4084-A49B-679EAFE973A8}"/>
            </c:ext>
          </c:extLst>
        </c:ser>
        <c:ser>
          <c:idx val="3"/>
          <c:order val="3"/>
          <c:tx>
            <c:strRef>
              <c:f>Sheet1!$E$1</c:f>
              <c:strCache>
                <c:ptCount val="1"/>
                <c:pt idx="0">
                  <c:v>4</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coach</c:v>
                </c:pt>
              </c:strCache>
            </c:strRef>
          </c:cat>
          <c:val>
            <c:numRef>
              <c:f>Sheet1!$E$2:$E$9</c:f>
              <c:numCache>
                <c:formatCode>0.00%</c:formatCode>
                <c:ptCount val="8"/>
                <c:pt idx="0">
                  <c:v>0.1986</c:v>
                </c:pt>
                <c:pt idx="1">
                  <c:v>0.1206</c:v>
                </c:pt>
                <c:pt idx="2">
                  <c:v>0.36170000000000002</c:v>
                </c:pt>
                <c:pt idx="3">
                  <c:v>0.21990000000000001</c:v>
                </c:pt>
                <c:pt idx="4">
                  <c:v>7.0900000000000005E-2</c:v>
                </c:pt>
                <c:pt idx="5">
                  <c:v>7.1000000000000004E-3</c:v>
                </c:pt>
                <c:pt idx="6">
                  <c:v>7.1000000000000004E-3</c:v>
                </c:pt>
                <c:pt idx="7">
                  <c:v>1.4200000000000001E-2</c:v>
                </c:pt>
              </c:numCache>
            </c:numRef>
          </c:val>
          <c:extLst>
            <c:ext xmlns:c16="http://schemas.microsoft.com/office/drawing/2014/chart" uri="{C3380CC4-5D6E-409C-BE32-E72D297353CC}">
              <c16:uniqueId val="{00000019-77BA-4084-A49B-679EAFE973A8}"/>
            </c:ext>
          </c:extLst>
        </c:ser>
        <c:ser>
          <c:idx val="4"/>
          <c:order val="4"/>
          <c:tx>
            <c:strRef>
              <c:f>Sheet1!$F$1</c:f>
              <c:strCache>
                <c:ptCount val="1"/>
                <c:pt idx="0">
                  <c:v>5</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coach</c:v>
                </c:pt>
              </c:strCache>
            </c:strRef>
          </c:cat>
          <c:val>
            <c:numRef>
              <c:f>Sheet1!$F$2:$F$9</c:f>
              <c:numCache>
                <c:formatCode>0.00%</c:formatCode>
                <c:ptCount val="8"/>
                <c:pt idx="0">
                  <c:v>0.18440000000000001</c:v>
                </c:pt>
                <c:pt idx="1">
                  <c:v>4.2599999999999999E-2</c:v>
                </c:pt>
                <c:pt idx="2">
                  <c:v>0.1489</c:v>
                </c:pt>
                <c:pt idx="3">
                  <c:v>0.48230000000000001</c:v>
                </c:pt>
                <c:pt idx="4">
                  <c:v>2.8400000000000002E-2</c:v>
                </c:pt>
                <c:pt idx="5">
                  <c:v>5.67E-2</c:v>
                </c:pt>
                <c:pt idx="6">
                  <c:v>0</c:v>
                </c:pt>
                <c:pt idx="7">
                  <c:v>5.67E-2</c:v>
                </c:pt>
              </c:numCache>
            </c:numRef>
          </c:val>
          <c:extLst>
            <c:ext xmlns:c16="http://schemas.microsoft.com/office/drawing/2014/chart" uri="{C3380CC4-5D6E-409C-BE32-E72D297353CC}">
              <c16:uniqueId val="{00000021-77BA-4084-A49B-679EAFE973A8}"/>
            </c:ext>
          </c:extLst>
        </c:ser>
        <c:ser>
          <c:idx val="5"/>
          <c:order val="5"/>
          <c:tx>
            <c:strRef>
              <c:f>Sheet1!$G$1</c:f>
              <c:strCache>
                <c:ptCount val="1"/>
                <c:pt idx="0">
                  <c:v>6</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coach</c:v>
                </c:pt>
              </c:strCache>
            </c:strRef>
          </c:cat>
          <c:val>
            <c:numRef>
              <c:f>Sheet1!$G$2:$G$9</c:f>
              <c:numCache>
                <c:formatCode>0.00%</c:formatCode>
                <c:ptCount val="8"/>
                <c:pt idx="0">
                  <c:v>7.1000000000000004E-3</c:v>
                </c:pt>
                <c:pt idx="1">
                  <c:v>0</c:v>
                </c:pt>
                <c:pt idx="2">
                  <c:v>4.2599999999999999E-2</c:v>
                </c:pt>
                <c:pt idx="3">
                  <c:v>4.9599999999999998E-2</c:v>
                </c:pt>
                <c:pt idx="4">
                  <c:v>2.8400000000000002E-2</c:v>
                </c:pt>
                <c:pt idx="5">
                  <c:v>0.37590000000000001</c:v>
                </c:pt>
                <c:pt idx="6">
                  <c:v>0.1489</c:v>
                </c:pt>
                <c:pt idx="7">
                  <c:v>0.34749999999999998</c:v>
                </c:pt>
              </c:numCache>
            </c:numRef>
          </c:val>
          <c:extLst>
            <c:ext xmlns:c16="http://schemas.microsoft.com/office/drawing/2014/chart" uri="{C3380CC4-5D6E-409C-BE32-E72D297353CC}">
              <c16:uniqueId val="{00000029-77BA-4084-A49B-679EAFE973A8}"/>
            </c:ext>
          </c:extLst>
        </c:ser>
        <c:ser>
          <c:idx val="6"/>
          <c:order val="6"/>
          <c:tx>
            <c:strRef>
              <c:f>Sheet1!$H$1</c:f>
              <c:strCache>
                <c:ptCount val="1"/>
                <c:pt idx="0">
                  <c:v>7</c:v>
                </c:pt>
              </c:strCache>
            </c:strRef>
          </c:tx>
          <c:spPr>
            <a:solidFill>
              <a:schemeClr val="accent1">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coach</c:v>
                </c:pt>
              </c:strCache>
            </c:strRef>
          </c:cat>
          <c:val>
            <c:numRef>
              <c:f>Sheet1!$H$2:$H$9</c:f>
              <c:numCache>
                <c:formatCode>0.00%</c:formatCode>
                <c:ptCount val="8"/>
                <c:pt idx="0">
                  <c:v>0</c:v>
                </c:pt>
                <c:pt idx="1">
                  <c:v>2.1299999999999999E-2</c:v>
                </c:pt>
                <c:pt idx="2">
                  <c:v>0</c:v>
                </c:pt>
                <c:pt idx="3">
                  <c:v>2.1299999999999999E-2</c:v>
                </c:pt>
                <c:pt idx="4">
                  <c:v>7.1000000000000004E-3</c:v>
                </c:pt>
                <c:pt idx="5">
                  <c:v>0.37590000000000001</c:v>
                </c:pt>
                <c:pt idx="6">
                  <c:v>0.46810000000000002</c:v>
                </c:pt>
                <c:pt idx="7">
                  <c:v>0.10639999999999999</c:v>
                </c:pt>
              </c:numCache>
            </c:numRef>
          </c:val>
          <c:extLst>
            <c:ext xmlns:c16="http://schemas.microsoft.com/office/drawing/2014/chart" uri="{C3380CC4-5D6E-409C-BE32-E72D297353CC}">
              <c16:uniqueId val="{00000031-77BA-4084-A49B-679EAFE973A8}"/>
            </c:ext>
          </c:extLst>
        </c:ser>
        <c:ser>
          <c:idx val="7"/>
          <c:order val="7"/>
          <c:tx>
            <c:strRef>
              <c:f>Sheet1!$I$1</c:f>
              <c:strCache>
                <c:ptCount val="1"/>
                <c:pt idx="0">
                  <c:v>8</c:v>
                </c:pt>
              </c:strCache>
            </c:strRef>
          </c:tx>
          <c:spPr>
            <a:solidFill>
              <a:schemeClr val="accent2">
                <a:lumMod val="60000"/>
              </a:schemeClr>
            </a:solidFill>
            <a:ln>
              <a:noFill/>
            </a:ln>
            <a:effectLst/>
          </c:spPr>
          <c:invertIfNegative val="0"/>
          <c:dLbls>
            <c:numFmt formatCode="0.0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They play as well as are able</c:v>
                </c:pt>
                <c:pt idx="1">
                  <c:v>Learn new skills</c:v>
                </c:pt>
                <c:pt idx="2">
                  <c:v>Play fair</c:v>
                </c:pt>
                <c:pt idx="3">
                  <c:v>Be with their friends</c:v>
                </c:pt>
                <c:pt idx="4">
                  <c:v>Have fun playing</c:v>
                </c:pt>
                <c:pt idx="5">
                  <c:v>Beat the other team</c:v>
                </c:pt>
                <c:pt idx="6">
                  <c:v>Win a trophy</c:v>
                </c:pt>
                <c:pt idx="7">
                  <c:v>Please us as a coach</c:v>
                </c:pt>
              </c:strCache>
            </c:strRef>
          </c:cat>
          <c:val>
            <c:numRef>
              <c:f>Sheet1!$I$2:$I$9</c:f>
              <c:numCache>
                <c:formatCode>0.00%</c:formatCode>
                <c:ptCount val="8"/>
                <c:pt idx="0">
                  <c:v>0</c:v>
                </c:pt>
                <c:pt idx="1">
                  <c:v>0</c:v>
                </c:pt>
                <c:pt idx="2">
                  <c:v>7.1000000000000004E-3</c:v>
                </c:pt>
                <c:pt idx="3">
                  <c:v>2.8400000000000002E-2</c:v>
                </c:pt>
                <c:pt idx="4">
                  <c:v>2.8400000000000002E-2</c:v>
                </c:pt>
                <c:pt idx="5">
                  <c:v>0.1348</c:v>
                </c:pt>
                <c:pt idx="6">
                  <c:v>0.34039999999999998</c:v>
                </c:pt>
                <c:pt idx="7">
                  <c:v>0.46100000000000002</c:v>
                </c:pt>
              </c:numCache>
            </c:numRef>
          </c:val>
          <c:extLst>
            <c:ext xmlns:c16="http://schemas.microsoft.com/office/drawing/2014/chart" uri="{C3380CC4-5D6E-409C-BE32-E72D297353CC}">
              <c16:uniqueId val="{00000033-77BA-4084-A49B-679EAFE973A8}"/>
            </c:ext>
          </c:extLst>
        </c:ser>
        <c:dLbls>
          <c:dLblPos val="outEnd"/>
          <c:showLegendKey val="0"/>
          <c:showVal val="1"/>
          <c:showCatName val="0"/>
          <c:showSerName val="0"/>
          <c:showPercent val="0"/>
          <c:showBubbleSize val="0"/>
        </c:dLbls>
        <c:gapWidth val="444"/>
        <c:overlap val="-90"/>
        <c:axId val="617101032"/>
        <c:axId val="617100640"/>
      </c:barChart>
      <c:catAx>
        <c:axId val="6171010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617100640"/>
        <c:crosses val="autoZero"/>
        <c:auto val="1"/>
        <c:lblAlgn val="ctr"/>
        <c:lblOffset val="100"/>
        <c:noMultiLvlLbl val="0"/>
      </c:catAx>
      <c:valAx>
        <c:axId val="617100640"/>
        <c:scaling>
          <c:orientation val="minMax"/>
        </c:scaling>
        <c:delete val="1"/>
        <c:axPos val="l"/>
        <c:numFmt formatCode="0%" sourceLinked="0"/>
        <c:majorTickMark val="none"/>
        <c:minorTickMark val="none"/>
        <c:tickLblPos val="nextTo"/>
        <c:crossAx val="6171010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panose="02000000000000000000"/>
              <a:ea typeface="+mn-ea"/>
              <a:cs typeface="+mn-cs"/>
            </a:defRPr>
          </a:pPr>
          <a:endParaRPr lang="en-US"/>
        </a:p>
      </c:txPr>
    </c:title>
    <c:autoTitleDeleted val="0"/>
    <c:plotArea>
      <c:layout/>
      <c:pieChart>
        <c:varyColors val="1"/>
        <c:ser>
          <c:idx val="0"/>
          <c:order val="0"/>
          <c:tx>
            <c:strRef>
              <c:f>Sheet1!$B$1</c:f>
              <c:strCache>
                <c:ptCount val="1"/>
                <c:pt idx="0">
                  <c:v>What age category do your children participate?</c:v>
                </c:pt>
              </c:strCache>
            </c:strRef>
          </c:tx>
          <c:dPt>
            <c:idx val="0"/>
            <c:bubble3D val="0"/>
            <c:spPr>
              <a:solidFill>
                <a:srgbClr val="33CCFF"/>
              </a:solidFill>
              <a:ln w="19050">
                <a:solidFill>
                  <a:schemeClr val="lt1"/>
                </a:solidFill>
              </a:ln>
              <a:effectLst/>
            </c:spPr>
            <c:extLst>
              <c:ext xmlns:c16="http://schemas.microsoft.com/office/drawing/2014/chart" uri="{C3380CC4-5D6E-409C-BE32-E72D297353CC}">
                <c16:uniqueId val="{00000001-7253-4413-B617-6799D1002E1E}"/>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7253-4413-B617-6799D1002E1E}"/>
              </c:ext>
            </c:extLst>
          </c:dPt>
          <c:dPt>
            <c:idx val="2"/>
            <c:bubble3D val="0"/>
            <c:spPr>
              <a:solidFill>
                <a:srgbClr val="66FF66"/>
              </a:solidFill>
              <a:ln w="19050">
                <a:solidFill>
                  <a:schemeClr val="lt1"/>
                </a:solidFill>
              </a:ln>
              <a:effectLst/>
            </c:spPr>
            <c:extLst>
              <c:ext xmlns:c16="http://schemas.microsoft.com/office/drawing/2014/chart" uri="{C3380CC4-5D6E-409C-BE32-E72D297353CC}">
                <c16:uniqueId val="{00000005-7253-4413-B617-6799D1002E1E}"/>
              </c:ext>
            </c:extLst>
          </c:dPt>
          <c:dPt>
            <c:idx val="3"/>
            <c:bubble3D val="0"/>
            <c:spPr>
              <a:solidFill>
                <a:srgbClr val="FF00FF"/>
              </a:solidFill>
              <a:ln w="19050">
                <a:solidFill>
                  <a:schemeClr val="lt1"/>
                </a:solidFill>
              </a:ln>
              <a:effectLst/>
            </c:spPr>
            <c:extLst>
              <c:ext xmlns:c16="http://schemas.microsoft.com/office/drawing/2014/chart" uri="{C3380CC4-5D6E-409C-BE32-E72D297353CC}">
                <c16:uniqueId val="{00000007-7253-4413-B617-6799D1002E1E}"/>
              </c:ext>
            </c:extLst>
          </c:dPt>
          <c:dPt>
            <c:idx val="4"/>
            <c:bubble3D val="0"/>
            <c:spPr>
              <a:solidFill>
                <a:srgbClr val="FFFF00"/>
              </a:solidFill>
              <a:ln w="19050">
                <a:solidFill>
                  <a:schemeClr val="lt1"/>
                </a:solidFill>
              </a:ln>
              <a:effectLst/>
            </c:spPr>
            <c:extLst>
              <c:ext xmlns:c16="http://schemas.microsoft.com/office/drawing/2014/chart" uri="{C3380CC4-5D6E-409C-BE32-E72D297353CC}">
                <c16:uniqueId val="{00000009-7253-4413-B617-6799D1002E1E}"/>
              </c:ext>
            </c:extLst>
          </c:dPt>
          <c:dLbls>
            <c:dLbl>
              <c:idx val="3"/>
              <c:layout>
                <c:manualLayout>
                  <c:x val="0.16265225147637796"/>
                  <c:y val="4.414000712721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253-4413-B617-6799D1002E1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Under 4 to Under 6</c:v>
                </c:pt>
                <c:pt idx="1">
                  <c:v>Under 7 to Under 8</c:v>
                </c:pt>
                <c:pt idx="2">
                  <c:v>Under 9 to Under 10</c:v>
                </c:pt>
                <c:pt idx="3">
                  <c:v>Under 11 to Under 12</c:v>
                </c:pt>
                <c:pt idx="4">
                  <c:v>none of the above</c:v>
                </c:pt>
              </c:strCache>
            </c:strRef>
          </c:cat>
          <c:val>
            <c:numRef>
              <c:f>Sheet1!$B$2:$B$6</c:f>
              <c:numCache>
                <c:formatCode>0.00%</c:formatCode>
                <c:ptCount val="5"/>
                <c:pt idx="0">
                  <c:v>7.8899999999999998E-2</c:v>
                </c:pt>
                <c:pt idx="1">
                  <c:v>0.19120000000000001</c:v>
                </c:pt>
                <c:pt idx="2">
                  <c:v>0.40860000000000002</c:v>
                </c:pt>
                <c:pt idx="3">
                  <c:v>0.46710000000000002</c:v>
                </c:pt>
                <c:pt idx="4">
                  <c:v>1.55E-2</c:v>
                </c:pt>
              </c:numCache>
            </c:numRef>
          </c:val>
          <c:extLst>
            <c:ext xmlns:c16="http://schemas.microsoft.com/office/drawing/2014/chart" uri="{C3380CC4-5D6E-409C-BE32-E72D297353CC}">
              <c16:uniqueId val="{0000000A-7253-4413-B617-6799D1002E1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Why</a:t>
            </a:r>
            <a:r>
              <a:rPr lang="en-US" baseline="0" dirty="0" smtClean="0"/>
              <a:t> do you coach kids in organized soccer?</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c:v>
                </c:pt>
              </c:strCache>
            </c:strRef>
          </c:tx>
          <c:spPr>
            <a:solidFill>
              <a:schemeClr val="accent1"/>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16FA-4F2B-B982-77D2F8ACAE1D}"/>
                </c:ext>
              </c:extLst>
            </c:dLbl>
            <c:dLbl>
              <c:idx val="2"/>
              <c:layout>
                <c:manualLayout>
                  <c:x val="0"/>
                  <c:y val="-2.81249982698697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6FA-4F2B-B982-77D2F8ACAE1D}"/>
                </c:ext>
              </c:extLst>
            </c:dLbl>
            <c:dLbl>
              <c:idx val="3"/>
              <c:delete val="1"/>
              <c:extLst>
                <c:ext xmlns:c15="http://schemas.microsoft.com/office/drawing/2012/chart" uri="{CE6537A1-D6FC-4f65-9D91-7224C49458BB}"/>
                <c:ext xmlns:c16="http://schemas.microsoft.com/office/drawing/2014/chart" uri="{C3380CC4-5D6E-409C-BE32-E72D297353CC}">
                  <c16:uniqueId val="{00000002-16FA-4F2B-B982-77D2F8ACAE1D}"/>
                </c:ext>
              </c:extLst>
            </c:dLbl>
            <c:dLbl>
              <c:idx val="4"/>
              <c:layout>
                <c:manualLayout>
                  <c:x val="-1.1458200967217994E-16"/>
                  <c:y val="-3.5156247837337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6FA-4F2B-B982-77D2F8ACAE1D}"/>
                </c:ext>
              </c:extLst>
            </c:dLbl>
            <c:dLbl>
              <c:idx val="5"/>
              <c:layout>
                <c:manualLayout>
                  <c:x val="9.3749880292637641E-3"/>
                  <c:y val="-0.102042036494272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6FA-4F2B-B982-77D2F8ACAE1D}"/>
                </c:ext>
              </c:extLst>
            </c:dLbl>
            <c:dLbl>
              <c:idx val="7"/>
              <c:delete val="1"/>
              <c:extLst>
                <c:ext xmlns:c15="http://schemas.microsoft.com/office/drawing/2012/chart" uri="{CE6537A1-D6FC-4f65-9D91-7224C49458BB}"/>
                <c:ext xmlns:c16="http://schemas.microsoft.com/office/drawing/2014/chart" uri="{C3380CC4-5D6E-409C-BE32-E72D297353CC}">
                  <c16:uniqueId val="{00000005-16FA-4F2B-B982-77D2F8ACAE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 member of a team and wear the uniform</c:v>
                </c:pt>
                <c:pt idx="6">
                  <c:v>So that they can develop new skills</c:v>
                </c:pt>
                <c:pt idx="7">
                  <c:v>Its important they win trophies</c:v>
                </c:pt>
              </c:strCache>
            </c:strRef>
          </c:cat>
          <c:val>
            <c:numRef>
              <c:f>Sheet1!$B$2:$B$9</c:f>
              <c:numCache>
                <c:formatCode>0.00%</c:formatCode>
                <c:ptCount val="8"/>
                <c:pt idx="0">
                  <c:v>0.45710000000000001</c:v>
                </c:pt>
                <c:pt idx="1">
                  <c:v>0.1643</c:v>
                </c:pt>
                <c:pt idx="2">
                  <c:v>0</c:v>
                </c:pt>
                <c:pt idx="3">
                  <c:v>7.1000000000000004E-3</c:v>
                </c:pt>
                <c:pt idx="4">
                  <c:v>1.43E-2</c:v>
                </c:pt>
                <c:pt idx="5">
                  <c:v>1.43E-2</c:v>
                </c:pt>
                <c:pt idx="6">
                  <c:v>0.3286</c:v>
                </c:pt>
                <c:pt idx="7">
                  <c:v>1.43E-2</c:v>
                </c:pt>
              </c:numCache>
            </c:numRef>
          </c:val>
          <c:extLst>
            <c:ext xmlns:c16="http://schemas.microsoft.com/office/drawing/2014/chart" uri="{C3380CC4-5D6E-409C-BE32-E72D297353CC}">
              <c16:uniqueId val="{00000006-16FA-4F2B-B982-77D2F8ACAE1D}"/>
            </c:ext>
          </c:extLst>
        </c:ser>
        <c:ser>
          <c:idx val="1"/>
          <c:order val="1"/>
          <c:tx>
            <c:strRef>
              <c:f>Sheet1!$C$1</c:f>
              <c:strCache>
                <c:ptCount val="1"/>
                <c:pt idx="0">
                  <c:v>2</c:v>
                </c:pt>
              </c:strCache>
            </c:strRef>
          </c:tx>
          <c:spPr>
            <a:solidFill>
              <a:schemeClr val="accent2"/>
            </a:solidFill>
            <a:ln>
              <a:noFill/>
            </a:ln>
            <a:effectLst/>
          </c:spPr>
          <c:invertIfNegative val="0"/>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 member of a team and wear the uniform</c:v>
                </c:pt>
                <c:pt idx="6">
                  <c:v>So that they can develop new skills</c:v>
                </c:pt>
                <c:pt idx="7">
                  <c:v>Its important they win trophies</c:v>
                </c:pt>
              </c:strCache>
            </c:strRef>
          </c:cat>
          <c:val>
            <c:numRef>
              <c:f>Sheet1!$C$2:$C$9</c:f>
              <c:numCache>
                <c:formatCode>0.00%</c:formatCode>
                <c:ptCount val="8"/>
                <c:pt idx="0">
                  <c:v>0.30709999999999998</c:v>
                </c:pt>
                <c:pt idx="1">
                  <c:v>0.27860000000000001</c:v>
                </c:pt>
                <c:pt idx="2">
                  <c:v>7.1000000000000004E-3</c:v>
                </c:pt>
                <c:pt idx="3">
                  <c:v>2.86E-2</c:v>
                </c:pt>
                <c:pt idx="4">
                  <c:v>0.1143</c:v>
                </c:pt>
                <c:pt idx="5">
                  <c:v>0.05</c:v>
                </c:pt>
                <c:pt idx="6">
                  <c:v>0.21429999999999999</c:v>
                </c:pt>
                <c:pt idx="7">
                  <c:v>0</c:v>
                </c:pt>
              </c:numCache>
            </c:numRef>
          </c:val>
          <c:extLst>
            <c:ext xmlns:c16="http://schemas.microsoft.com/office/drawing/2014/chart" uri="{C3380CC4-5D6E-409C-BE32-E72D297353CC}">
              <c16:uniqueId val="{00000007-16FA-4F2B-B982-77D2F8ACAE1D}"/>
            </c:ext>
          </c:extLst>
        </c:ser>
        <c:ser>
          <c:idx val="2"/>
          <c:order val="2"/>
          <c:tx>
            <c:strRef>
              <c:f>Sheet1!$D$1</c:f>
              <c:strCache>
                <c:ptCount val="1"/>
                <c:pt idx="0">
                  <c:v>3</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8-16FA-4F2B-B982-77D2F8ACAE1D}"/>
                </c:ext>
              </c:extLst>
            </c:dLbl>
            <c:dLbl>
              <c:idx val="2"/>
              <c:delete val="1"/>
              <c:extLst>
                <c:ext xmlns:c15="http://schemas.microsoft.com/office/drawing/2012/chart" uri="{CE6537A1-D6FC-4f65-9D91-7224C49458BB}"/>
                <c:ext xmlns:c16="http://schemas.microsoft.com/office/drawing/2014/chart" uri="{C3380CC4-5D6E-409C-BE32-E72D297353CC}">
                  <c16:uniqueId val="{00000009-16FA-4F2B-B982-77D2F8ACAE1D}"/>
                </c:ext>
              </c:extLst>
            </c:dLbl>
            <c:dLbl>
              <c:idx val="3"/>
              <c:delete val="1"/>
              <c:extLst>
                <c:ext xmlns:c15="http://schemas.microsoft.com/office/drawing/2012/chart" uri="{CE6537A1-D6FC-4f65-9D91-7224C49458BB}"/>
                <c:ext xmlns:c16="http://schemas.microsoft.com/office/drawing/2014/chart" uri="{C3380CC4-5D6E-409C-BE32-E72D297353CC}">
                  <c16:uniqueId val="{0000000A-16FA-4F2B-B982-77D2F8ACAE1D}"/>
                </c:ext>
              </c:extLst>
            </c:dLbl>
            <c:dLbl>
              <c:idx val="4"/>
              <c:delete val="1"/>
              <c:extLst>
                <c:ext xmlns:c15="http://schemas.microsoft.com/office/drawing/2012/chart" uri="{CE6537A1-D6FC-4f65-9D91-7224C49458BB}"/>
                <c:ext xmlns:c16="http://schemas.microsoft.com/office/drawing/2014/chart" uri="{C3380CC4-5D6E-409C-BE32-E72D297353CC}">
                  <c16:uniqueId val="{0000000B-16FA-4F2B-B982-77D2F8ACAE1D}"/>
                </c:ext>
              </c:extLst>
            </c:dLbl>
            <c:dLbl>
              <c:idx val="5"/>
              <c:delete val="1"/>
              <c:extLst>
                <c:ext xmlns:c15="http://schemas.microsoft.com/office/drawing/2012/chart" uri="{CE6537A1-D6FC-4f65-9D91-7224C49458BB}"/>
                <c:ext xmlns:c16="http://schemas.microsoft.com/office/drawing/2014/chart" uri="{C3380CC4-5D6E-409C-BE32-E72D297353CC}">
                  <c16:uniqueId val="{0000000C-16FA-4F2B-B982-77D2F8ACAE1D}"/>
                </c:ext>
              </c:extLst>
            </c:dLbl>
            <c:dLbl>
              <c:idx val="6"/>
              <c:delete val="1"/>
              <c:extLst>
                <c:ext xmlns:c15="http://schemas.microsoft.com/office/drawing/2012/chart" uri="{CE6537A1-D6FC-4f65-9D91-7224C49458BB}"/>
                <c:ext xmlns:c16="http://schemas.microsoft.com/office/drawing/2014/chart" uri="{C3380CC4-5D6E-409C-BE32-E72D297353CC}">
                  <c16:uniqueId val="{0000000D-16FA-4F2B-B982-77D2F8ACAE1D}"/>
                </c:ext>
              </c:extLst>
            </c:dLbl>
            <c:dLbl>
              <c:idx val="7"/>
              <c:layout>
                <c:manualLayout>
                  <c:x val="1.0937499999999885E-2"/>
                  <c:y val="-6.5624995963029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6FA-4F2B-B982-77D2F8ACAE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 member of a team and wear the uniform</c:v>
                </c:pt>
                <c:pt idx="6">
                  <c:v>So that they can develop new skills</c:v>
                </c:pt>
                <c:pt idx="7">
                  <c:v>Its important they win trophies</c:v>
                </c:pt>
              </c:strCache>
            </c:strRef>
          </c:cat>
          <c:val>
            <c:numRef>
              <c:f>Sheet1!$D$2:$D$9</c:f>
              <c:numCache>
                <c:formatCode>0.00%</c:formatCode>
                <c:ptCount val="8"/>
                <c:pt idx="0">
                  <c:v>8.5699999999999998E-2</c:v>
                </c:pt>
                <c:pt idx="1">
                  <c:v>0.29289999999999999</c:v>
                </c:pt>
                <c:pt idx="2">
                  <c:v>5.7099999999999998E-2</c:v>
                </c:pt>
                <c:pt idx="3">
                  <c:v>7.1399999999999991E-2</c:v>
                </c:pt>
                <c:pt idx="4">
                  <c:v>0.1857</c:v>
                </c:pt>
                <c:pt idx="5">
                  <c:v>8.5699999999999998E-2</c:v>
                </c:pt>
                <c:pt idx="6">
                  <c:v>0.22140000000000001</c:v>
                </c:pt>
                <c:pt idx="7">
                  <c:v>0</c:v>
                </c:pt>
              </c:numCache>
            </c:numRef>
          </c:val>
          <c:extLst>
            <c:ext xmlns:c16="http://schemas.microsoft.com/office/drawing/2014/chart" uri="{C3380CC4-5D6E-409C-BE32-E72D297353CC}">
              <c16:uniqueId val="{0000000F-16FA-4F2B-B982-77D2F8ACAE1D}"/>
            </c:ext>
          </c:extLst>
        </c:ser>
        <c:ser>
          <c:idx val="3"/>
          <c:order val="3"/>
          <c:tx>
            <c:strRef>
              <c:f>Sheet1!$E$1</c:f>
              <c:strCache>
                <c:ptCount val="1"/>
                <c:pt idx="0">
                  <c:v>4</c:v>
                </c:pt>
              </c:strCache>
            </c:strRef>
          </c:tx>
          <c:spPr>
            <a:solidFill>
              <a:schemeClr val="accent4"/>
            </a:solidFill>
            <a:ln>
              <a:noFill/>
            </a:ln>
            <a:effectLst/>
          </c:spPr>
          <c:invertIfNegative val="0"/>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6FA-4F2B-B982-77D2F8ACAE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 member of a team and wear the uniform</c:v>
                </c:pt>
                <c:pt idx="6">
                  <c:v>So that they can develop new skills</c:v>
                </c:pt>
                <c:pt idx="7">
                  <c:v>Its important they win trophies</c:v>
                </c:pt>
              </c:strCache>
            </c:strRef>
          </c:cat>
          <c:val>
            <c:numRef>
              <c:f>Sheet1!$E$2:$E$9</c:f>
              <c:numCache>
                <c:formatCode>0.00%</c:formatCode>
                <c:ptCount val="8"/>
                <c:pt idx="0">
                  <c:v>3.5700000000000003E-2</c:v>
                </c:pt>
                <c:pt idx="1">
                  <c:v>0.1429</c:v>
                </c:pt>
                <c:pt idx="2">
                  <c:v>0.12859999999999999</c:v>
                </c:pt>
                <c:pt idx="3">
                  <c:v>0.1643</c:v>
                </c:pt>
                <c:pt idx="4">
                  <c:v>0.28570000000000001</c:v>
                </c:pt>
                <c:pt idx="5">
                  <c:v>0.1</c:v>
                </c:pt>
                <c:pt idx="6">
                  <c:v>0.12139999999999999</c:v>
                </c:pt>
                <c:pt idx="7">
                  <c:v>2.1399999999999999E-2</c:v>
                </c:pt>
              </c:numCache>
            </c:numRef>
          </c:val>
          <c:extLst>
            <c:ext xmlns:c16="http://schemas.microsoft.com/office/drawing/2014/chart" uri="{C3380CC4-5D6E-409C-BE32-E72D297353CC}">
              <c16:uniqueId val="{00000011-16FA-4F2B-B982-77D2F8ACAE1D}"/>
            </c:ext>
          </c:extLst>
        </c:ser>
        <c:ser>
          <c:idx val="4"/>
          <c:order val="4"/>
          <c:tx>
            <c:strRef>
              <c:f>Sheet1!$F$1</c:f>
              <c:strCache>
                <c:ptCount val="1"/>
                <c:pt idx="0">
                  <c:v>5</c:v>
                </c:pt>
              </c:strCache>
            </c:strRef>
          </c:tx>
          <c:spPr>
            <a:solidFill>
              <a:schemeClr val="accent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2-16FA-4F2B-B982-77D2F8ACAE1D}"/>
                </c:ext>
              </c:extLst>
            </c:dLbl>
            <c:dLbl>
              <c:idx val="1"/>
              <c:delete val="1"/>
              <c:extLst>
                <c:ext xmlns:c15="http://schemas.microsoft.com/office/drawing/2012/chart" uri="{CE6537A1-D6FC-4f65-9D91-7224C49458BB}"/>
                <c:ext xmlns:c16="http://schemas.microsoft.com/office/drawing/2014/chart" uri="{C3380CC4-5D6E-409C-BE32-E72D297353CC}">
                  <c16:uniqueId val="{00000013-16FA-4F2B-B982-77D2F8ACAE1D}"/>
                </c:ext>
              </c:extLst>
            </c:dLbl>
            <c:dLbl>
              <c:idx val="2"/>
              <c:delete val="1"/>
              <c:extLst>
                <c:ext xmlns:c15="http://schemas.microsoft.com/office/drawing/2012/chart" uri="{CE6537A1-D6FC-4f65-9D91-7224C49458BB}"/>
                <c:ext xmlns:c16="http://schemas.microsoft.com/office/drawing/2014/chart" uri="{C3380CC4-5D6E-409C-BE32-E72D297353CC}">
                  <c16:uniqueId val="{00000014-16FA-4F2B-B982-77D2F8ACAE1D}"/>
                </c:ext>
              </c:extLst>
            </c:dLbl>
            <c:dLbl>
              <c:idx val="3"/>
              <c:delete val="1"/>
              <c:extLst>
                <c:ext xmlns:c15="http://schemas.microsoft.com/office/drawing/2012/chart" uri="{CE6537A1-D6FC-4f65-9D91-7224C49458BB}"/>
                <c:ext xmlns:c16="http://schemas.microsoft.com/office/drawing/2014/chart" uri="{C3380CC4-5D6E-409C-BE32-E72D297353CC}">
                  <c16:uniqueId val="{00000015-16FA-4F2B-B982-77D2F8ACAE1D}"/>
                </c:ext>
              </c:extLst>
            </c:dLbl>
            <c:dLbl>
              <c:idx val="4"/>
              <c:delete val="1"/>
              <c:extLst>
                <c:ext xmlns:c15="http://schemas.microsoft.com/office/drawing/2012/chart" uri="{CE6537A1-D6FC-4f65-9D91-7224C49458BB}"/>
                <c:ext xmlns:c16="http://schemas.microsoft.com/office/drawing/2014/chart" uri="{C3380CC4-5D6E-409C-BE32-E72D297353CC}">
                  <c16:uniqueId val="{00000016-16FA-4F2B-B982-77D2F8ACAE1D}"/>
                </c:ext>
              </c:extLst>
            </c:dLbl>
            <c:dLbl>
              <c:idx val="6"/>
              <c:delete val="1"/>
              <c:extLst>
                <c:ext xmlns:c15="http://schemas.microsoft.com/office/drawing/2012/chart" uri="{CE6537A1-D6FC-4f65-9D91-7224C49458BB}"/>
                <c:ext xmlns:c16="http://schemas.microsoft.com/office/drawing/2014/chart" uri="{C3380CC4-5D6E-409C-BE32-E72D297353CC}">
                  <c16:uniqueId val="{00000017-16FA-4F2B-B982-77D2F8ACAE1D}"/>
                </c:ext>
              </c:extLst>
            </c:dLbl>
            <c:dLbl>
              <c:idx val="7"/>
              <c:delete val="1"/>
              <c:extLst>
                <c:ext xmlns:c15="http://schemas.microsoft.com/office/drawing/2012/chart" uri="{CE6537A1-D6FC-4f65-9D91-7224C49458BB}"/>
                <c:ext xmlns:c16="http://schemas.microsoft.com/office/drawing/2014/chart" uri="{C3380CC4-5D6E-409C-BE32-E72D297353CC}">
                  <c16:uniqueId val="{00000018-16FA-4F2B-B982-77D2F8ACAE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 member of a team and wear the uniform</c:v>
                </c:pt>
                <c:pt idx="6">
                  <c:v>So that they can develop new skills</c:v>
                </c:pt>
                <c:pt idx="7">
                  <c:v>Its important they win trophies</c:v>
                </c:pt>
              </c:strCache>
            </c:strRef>
          </c:cat>
          <c:val>
            <c:numRef>
              <c:f>Sheet1!$F$2:$F$9</c:f>
              <c:numCache>
                <c:formatCode>0.00%</c:formatCode>
                <c:ptCount val="8"/>
                <c:pt idx="0">
                  <c:v>5.7099999999999998E-2</c:v>
                </c:pt>
                <c:pt idx="1">
                  <c:v>7.8600000000000003E-2</c:v>
                </c:pt>
                <c:pt idx="2">
                  <c:v>0.12139999999999999</c:v>
                </c:pt>
                <c:pt idx="3">
                  <c:v>0.20710000000000001</c:v>
                </c:pt>
                <c:pt idx="4">
                  <c:v>0.1714</c:v>
                </c:pt>
                <c:pt idx="5">
                  <c:v>0.29289999999999999</c:v>
                </c:pt>
                <c:pt idx="6">
                  <c:v>6.4299999999999996E-2</c:v>
                </c:pt>
                <c:pt idx="7">
                  <c:v>7.1000000000000004E-3</c:v>
                </c:pt>
              </c:numCache>
            </c:numRef>
          </c:val>
          <c:extLst>
            <c:ext xmlns:c16="http://schemas.microsoft.com/office/drawing/2014/chart" uri="{C3380CC4-5D6E-409C-BE32-E72D297353CC}">
              <c16:uniqueId val="{00000019-16FA-4F2B-B982-77D2F8ACAE1D}"/>
            </c:ext>
          </c:extLst>
        </c:ser>
        <c:ser>
          <c:idx val="5"/>
          <c:order val="5"/>
          <c:tx>
            <c:strRef>
              <c:f>Sheet1!$G$1</c:f>
              <c:strCache>
                <c:ptCount val="1"/>
                <c:pt idx="0">
                  <c:v>6</c:v>
                </c:pt>
              </c:strCache>
            </c:strRef>
          </c:tx>
          <c:spPr>
            <a:solidFill>
              <a:schemeClr val="accent6"/>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A-16FA-4F2B-B982-77D2F8ACAE1D}"/>
                </c:ext>
              </c:extLst>
            </c:dLbl>
            <c:dLbl>
              <c:idx val="1"/>
              <c:delete val="1"/>
              <c:extLst>
                <c:ext xmlns:c15="http://schemas.microsoft.com/office/drawing/2012/chart" uri="{CE6537A1-D6FC-4f65-9D91-7224C49458BB}"/>
                <c:ext xmlns:c16="http://schemas.microsoft.com/office/drawing/2014/chart" uri="{C3380CC4-5D6E-409C-BE32-E72D297353CC}">
                  <c16:uniqueId val="{0000001B-16FA-4F2B-B982-77D2F8ACAE1D}"/>
                </c:ext>
              </c:extLst>
            </c:dLbl>
            <c:dLbl>
              <c:idx val="2"/>
              <c:delete val="1"/>
              <c:extLst>
                <c:ext xmlns:c15="http://schemas.microsoft.com/office/drawing/2012/chart" uri="{CE6537A1-D6FC-4f65-9D91-7224C49458BB}"/>
                <c:ext xmlns:c16="http://schemas.microsoft.com/office/drawing/2014/chart" uri="{C3380CC4-5D6E-409C-BE32-E72D297353CC}">
                  <c16:uniqueId val="{0000001C-16FA-4F2B-B982-77D2F8ACAE1D}"/>
                </c:ext>
              </c:extLst>
            </c:dLbl>
            <c:dLbl>
              <c:idx val="4"/>
              <c:delete val="1"/>
              <c:extLst>
                <c:ext xmlns:c15="http://schemas.microsoft.com/office/drawing/2012/chart" uri="{CE6537A1-D6FC-4f65-9D91-7224C49458BB}"/>
                <c:ext xmlns:c16="http://schemas.microsoft.com/office/drawing/2014/chart" uri="{C3380CC4-5D6E-409C-BE32-E72D297353CC}">
                  <c16:uniqueId val="{0000001D-16FA-4F2B-B982-77D2F8ACAE1D}"/>
                </c:ext>
              </c:extLst>
            </c:dLbl>
            <c:dLbl>
              <c:idx val="5"/>
              <c:delete val="1"/>
              <c:extLst>
                <c:ext xmlns:c15="http://schemas.microsoft.com/office/drawing/2012/chart" uri="{CE6537A1-D6FC-4f65-9D91-7224C49458BB}"/>
                <c:ext xmlns:c16="http://schemas.microsoft.com/office/drawing/2014/chart" uri="{C3380CC4-5D6E-409C-BE32-E72D297353CC}">
                  <c16:uniqueId val="{0000001E-16FA-4F2B-B982-77D2F8ACAE1D}"/>
                </c:ext>
              </c:extLst>
            </c:dLbl>
            <c:dLbl>
              <c:idx val="6"/>
              <c:layout>
                <c:manualLayout>
                  <c:x val="3.1250000000000002E-3"/>
                  <c:y val="-0.13124999192605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6FA-4F2B-B982-77D2F8ACAE1D}"/>
                </c:ext>
              </c:extLst>
            </c:dLbl>
            <c:dLbl>
              <c:idx val="7"/>
              <c:delete val="1"/>
              <c:extLst>
                <c:ext xmlns:c15="http://schemas.microsoft.com/office/drawing/2012/chart" uri="{CE6537A1-D6FC-4f65-9D91-7224C49458BB}"/>
                <c:ext xmlns:c16="http://schemas.microsoft.com/office/drawing/2014/chart" uri="{C3380CC4-5D6E-409C-BE32-E72D297353CC}">
                  <c16:uniqueId val="{00000020-16FA-4F2B-B982-77D2F8ACAE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 member of a team and wear the uniform</c:v>
                </c:pt>
                <c:pt idx="6">
                  <c:v>So that they can develop new skills</c:v>
                </c:pt>
                <c:pt idx="7">
                  <c:v>Its important they win trophies</c:v>
                </c:pt>
              </c:strCache>
            </c:strRef>
          </c:cat>
          <c:val>
            <c:numRef>
              <c:f>Sheet1!$G$2:$G$9</c:f>
              <c:numCache>
                <c:formatCode>0.00%</c:formatCode>
                <c:ptCount val="8"/>
                <c:pt idx="0">
                  <c:v>4.2900000000000001E-2</c:v>
                </c:pt>
                <c:pt idx="1">
                  <c:v>2.1399999999999999E-2</c:v>
                </c:pt>
                <c:pt idx="2">
                  <c:v>0.21429999999999999</c:v>
                </c:pt>
                <c:pt idx="3">
                  <c:v>0.30709999999999998</c:v>
                </c:pt>
                <c:pt idx="4">
                  <c:v>0.15709999999999999</c:v>
                </c:pt>
                <c:pt idx="5">
                  <c:v>0.23569999999999999</c:v>
                </c:pt>
                <c:pt idx="6">
                  <c:v>7.1000000000000004E-3</c:v>
                </c:pt>
                <c:pt idx="7">
                  <c:v>1.43E-2</c:v>
                </c:pt>
              </c:numCache>
            </c:numRef>
          </c:val>
          <c:extLst>
            <c:ext xmlns:c16="http://schemas.microsoft.com/office/drawing/2014/chart" uri="{C3380CC4-5D6E-409C-BE32-E72D297353CC}">
              <c16:uniqueId val="{00000021-16FA-4F2B-B982-77D2F8ACAE1D}"/>
            </c:ext>
          </c:extLst>
        </c:ser>
        <c:ser>
          <c:idx val="6"/>
          <c:order val="6"/>
          <c:tx>
            <c:strRef>
              <c:f>Sheet1!$H$1</c:f>
              <c:strCache>
                <c:ptCount val="1"/>
                <c:pt idx="0">
                  <c:v>7</c:v>
                </c:pt>
              </c:strCache>
            </c:strRef>
          </c:tx>
          <c:spPr>
            <a:solidFill>
              <a:schemeClr val="accent1">
                <a:lumMod val="6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2-16FA-4F2B-B982-77D2F8ACAE1D}"/>
                </c:ext>
              </c:extLst>
            </c:dLbl>
            <c:dLbl>
              <c:idx val="1"/>
              <c:delete val="1"/>
              <c:extLst>
                <c:ext xmlns:c15="http://schemas.microsoft.com/office/drawing/2012/chart" uri="{CE6537A1-D6FC-4f65-9D91-7224C49458BB}"/>
                <c:ext xmlns:c16="http://schemas.microsoft.com/office/drawing/2014/chart" uri="{C3380CC4-5D6E-409C-BE32-E72D297353CC}">
                  <c16:uniqueId val="{00000023-16FA-4F2B-B982-77D2F8ACAE1D}"/>
                </c:ext>
              </c:extLst>
            </c:dLbl>
            <c:dLbl>
              <c:idx val="3"/>
              <c:delete val="1"/>
              <c:extLst>
                <c:ext xmlns:c15="http://schemas.microsoft.com/office/drawing/2012/chart" uri="{CE6537A1-D6FC-4f65-9D91-7224C49458BB}"/>
                <c:ext xmlns:c16="http://schemas.microsoft.com/office/drawing/2014/chart" uri="{C3380CC4-5D6E-409C-BE32-E72D297353CC}">
                  <c16:uniqueId val="{00000024-16FA-4F2B-B982-77D2F8ACAE1D}"/>
                </c:ext>
              </c:extLst>
            </c:dLbl>
            <c:dLbl>
              <c:idx val="4"/>
              <c:delete val="1"/>
              <c:extLst>
                <c:ext xmlns:c15="http://schemas.microsoft.com/office/drawing/2012/chart" uri="{CE6537A1-D6FC-4f65-9D91-7224C49458BB}"/>
                <c:ext xmlns:c16="http://schemas.microsoft.com/office/drawing/2014/chart" uri="{C3380CC4-5D6E-409C-BE32-E72D297353CC}">
                  <c16:uniqueId val="{00000025-16FA-4F2B-B982-77D2F8ACAE1D}"/>
                </c:ext>
              </c:extLst>
            </c:dLbl>
            <c:dLbl>
              <c:idx val="5"/>
              <c:delete val="1"/>
              <c:extLst>
                <c:ext xmlns:c15="http://schemas.microsoft.com/office/drawing/2012/chart" uri="{CE6537A1-D6FC-4f65-9D91-7224C49458BB}"/>
                <c:ext xmlns:c16="http://schemas.microsoft.com/office/drawing/2014/chart" uri="{C3380CC4-5D6E-409C-BE32-E72D297353CC}">
                  <c16:uniqueId val="{00000026-16FA-4F2B-B982-77D2F8ACAE1D}"/>
                </c:ext>
              </c:extLst>
            </c:dLbl>
            <c:dLbl>
              <c:idx val="6"/>
              <c:delete val="1"/>
              <c:extLst>
                <c:ext xmlns:c15="http://schemas.microsoft.com/office/drawing/2012/chart" uri="{CE6537A1-D6FC-4f65-9D91-7224C49458BB}"/>
                <c:ext xmlns:c16="http://schemas.microsoft.com/office/drawing/2014/chart" uri="{C3380CC4-5D6E-409C-BE32-E72D297353CC}">
                  <c16:uniqueId val="{00000027-16FA-4F2B-B982-77D2F8ACAE1D}"/>
                </c:ext>
              </c:extLst>
            </c:dLbl>
            <c:dLbl>
              <c:idx val="7"/>
              <c:delete val="1"/>
              <c:extLst>
                <c:ext xmlns:c15="http://schemas.microsoft.com/office/drawing/2012/chart" uri="{CE6537A1-D6FC-4f65-9D91-7224C49458BB}"/>
                <c:ext xmlns:c16="http://schemas.microsoft.com/office/drawing/2014/chart" uri="{C3380CC4-5D6E-409C-BE32-E72D297353CC}">
                  <c16:uniqueId val="{00000028-16FA-4F2B-B982-77D2F8ACAE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 member of a team and wear the uniform</c:v>
                </c:pt>
                <c:pt idx="6">
                  <c:v>So that they can develop new skills</c:v>
                </c:pt>
                <c:pt idx="7">
                  <c:v>Its important they win trophies</c:v>
                </c:pt>
              </c:strCache>
            </c:strRef>
          </c:cat>
          <c:val>
            <c:numRef>
              <c:f>Sheet1!$H$2:$H$9</c:f>
              <c:numCache>
                <c:formatCode>0.00%</c:formatCode>
                <c:ptCount val="8"/>
                <c:pt idx="0">
                  <c:v>1.43E-2</c:v>
                </c:pt>
                <c:pt idx="1">
                  <c:v>2.1399999999999999E-2</c:v>
                </c:pt>
                <c:pt idx="2">
                  <c:v>0.44290000000000002</c:v>
                </c:pt>
                <c:pt idx="3">
                  <c:v>0.21429999999999999</c:v>
                </c:pt>
                <c:pt idx="4">
                  <c:v>5.7099999999999998E-2</c:v>
                </c:pt>
                <c:pt idx="5">
                  <c:v>0.1643</c:v>
                </c:pt>
                <c:pt idx="6">
                  <c:v>2.86E-2</c:v>
                </c:pt>
                <c:pt idx="7">
                  <c:v>5.7099999999999998E-2</c:v>
                </c:pt>
              </c:numCache>
            </c:numRef>
          </c:val>
          <c:extLst>
            <c:ext xmlns:c16="http://schemas.microsoft.com/office/drawing/2014/chart" uri="{C3380CC4-5D6E-409C-BE32-E72D297353CC}">
              <c16:uniqueId val="{00000029-16FA-4F2B-B982-77D2F8ACAE1D}"/>
            </c:ext>
          </c:extLst>
        </c:ser>
        <c:ser>
          <c:idx val="7"/>
          <c:order val="7"/>
          <c:tx>
            <c:strRef>
              <c:f>Sheet1!$I$1</c:f>
              <c:strCache>
                <c:ptCount val="1"/>
                <c:pt idx="0">
                  <c:v>8</c:v>
                </c:pt>
              </c:strCache>
            </c:strRef>
          </c:tx>
          <c:spPr>
            <a:solidFill>
              <a:schemeClr val="accent2">
                <a:lumMod val="60000"/>
              </a:schemeClr>
            </a:solidFill>
            <a:ln>
              <a:noFill/>
            </a:ln>
            <a:effectLst/>
          </c:spPr>
          <c:invertIfNegative val="0"/>
          <c:dLbls>
            <c:dLbl>
              <c:idx val="0"/>
              <c:layout>
                <c:manualLayout>
                  <c:x val="-2.5482552675766757E-17"/>
                  <c:y val="-3.1034484443903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16FA-4F2B-B982-77D2F8ACAE1D}"/>
                </c:ext>
              </c:extLst>
            </c:dLbl>
            <c:dLbl>
              <c:idx val="1"/>
              <c:layout>
                <c:manualLayout>
                  <c:x val="-8.3398408535094327E-3"/>
                  <c:y val="-6.00000032582135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16FA-4F2B-B982-77D2F8ACAE1D}"/>
                </c:ext>
              </c:extLst>
            </c:dLbl>
            <c:dLbl>
              <c:idx val="2"/>
              <c:delete val="1"/>
              <c:extLst>
                <c:ext xmlns:c15="http://schemas.microsoft.com/office/drawing/2012/chart" uri="{CE6537A1-D6FC-4f65-9D91-7224C49458BB}"/>
                <c:ext xmlns:c16="http://schemas.microsoft.com/office/drawing/2014/chart" uri="{C3380CC4-5D6E-409C-BE32-E72D297353CC}">
                  <c16:uniqueId val="{0000002C-16FA-4F2B-B982-77D2F8ACAE1D}"/>
                </c:ext>
              </c:extLst>
            </c:dLbl>
            <c:dLbl>
              <c:idx val="3"/>
              <c:layout>
                <c:manualLayout>
                  <c:x val="1.1119787804679176E-2"/>
                  <c:y val="-1.24137937775614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16FA-4F2B-B982-77D2F8ACAE1D}"/>
                </c:ext>
              </c:extLst>
            </c:dLbl>
            <c:dLbl>
              <c:idx val="4"/>
              <c:layout>
                <c:manualLayout>
                  <c:x val="0"/>
                  <c:y val="-3.7241381332684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16FA-4F2B-B982-77D2F8ACAE1D}"/>
                </c:ext>
              </c:extLst>
            </c:dLbl>
            <c:dLbl>
              <c:idx val="5"/>
              <c:delete val="1"/>
              <c:extLst>
                <c:ext xmlns:c15="http://schemas.microsoft.com/office/drawing/2012/chart" uri="{CE6537A1-D6FC-4f65-9D91-7224C49458BB}"/>
                <c:ext xmlns:c16="http://schemas.microsoft.com/office/drawing/2014/chart" uri="{C3380CC4-5D6E-409C-BE32-E72D297353CC}">
                  <c16:uniqueId val="{0000002F-16FA-4F2B-B982-77D2F8ACAE1D}"/>
                </c:ext>
              </c:extLst>
            </c:dLbl>
            <c:dLbl>
              <c:idx val="6"/>
              <c:delete val="1"/>
              <c:extLst>
                <c:ext xmlns:c15="http://schemas.microsoft.com/office/drawing/2012/chart" uri="{CE6537A1-D6FC-4f65-9D91-7224C49458BB}"/>
                <c:ext xmlns:c16="http://schemas.microsoft.com/office/drawing/2014/chart" uri="{C3380CC4-5D6E-409C-BE32-E72D297353CC}">
                  <c16:uniqueId val="{00000030-16FA-4F2B-B982-77D2F8ACAE1D}"/>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Seeing them try their best is important more than winning</c:v>
                </c:pt>
                <c:pt idx="1">
                  <c:v>It helps keep them fit and healthy</c:v>
                </c:pt>
                <c:pt idx="2">
                  <c:v>I like to see them score or stop goals</c:v>
                </c:pt>
                <c:pt idx="3">
                  <c:v>To have them compete against other kids</c:v>
                </c:pt>
                <c:pt idx="4">
                  <c:v>So that they can meet new friends through soccer</c:v>
                </c:pt>
                <c:pt idx="5">
                  <c:v>To be a member of a team and wear the uniform</c:v>
                </c:pt>
                <c:pt idx="6">
                  <c:v>So that they can develop new skills</c:v>
                </c:pt>
                <c:pt idx="7">
                  <c:v>Its important they win trophies</c:v>
                </c:pt>
              </c:strCache>
            </c:strRef>
          </c:cat>
          <c:val>
            <c:numRef>
              <c:f>Sheet1!$I$2:$I$9</c:f>
              <c:numCache>
                <c:formatCode>0.00%</c:formatCode>
                <c:ptCount val="8"/>
                <c:pt idx="0">
                  <c:v>0</c:v>
                </c:pt>
                <c:pt idx="1">
                  <c:v>0</c:v>
                </c:pt>
                <c:pt idx="2">
                  <c:v>2.86E-2</c:v>
                </c:pt>
                <c:pt idx="3">
                  <c:v>0</c:v>
                </c:pt>
                <c:pt idx="4">
                  <c:v>1.43E-2</c:v>
                </c:pt>
                <c:pt idx="5">
                  <c:v>5.7099999999999998E-2</c:v>
                </c:pt>
                <c:pt idx="6">
                  <c:v>1.43E-2</c:v>
                </c:pt>
                <c:pt idx="7">
                  <c:v>0.88569999999999993</c:v>
                </c:pt>
              </c:numCache>
            </c:numRef>
          </c:val>
          <c:extLst>
            <c:ext xmlns:c16="http://schemas.microsoft.com/office/drawing/2014/chart" uri="{C3380CC4-5D6E-409C-BE32-E72D297353CC}">
              <c16:uniqueId val="{00000031-16FA-4F2B-B982-77D2F8ACAE1D}"/>
            </c:ext>
          </c:extLst>
        </c:ser>
        <c:dLbls>
          <c:showLegendKey val="0"/>
          <c:showVal val="0"/>
          <c:showCatName val="0"/>
          <c:showSerName val="0"/>
          <c:showPercent val="0"/>
          <c:showBubbleSize val="0"/>
        </c:dLbls>
        <c:gapWidth val="219"/>
        <c:overlap val="-27"/>
        <c:axId val="476063616"/>
        <c:axId val="476064792"/>
      </c:barChart>
      <c:catAx>
        <c:axId val="476063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6064792"/>
        <c:crosses val="autoZero"/>
        <c:auto val="1"/>
        <c:lblAlgn val="ctr"/>
        <c:lblOffset val="100"/>
        <c:noMultiLvlLbl val="0"/>
      </c:catAx>
      <c:valAx>
        <c:axId val="476064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6063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CA" dirty="0" smtClean="0"/>
              <a:t>Kids  should…</a:t>
            </a:r>
            <a:endParaRPr lang="en-CA"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B3C6-4C82-81C9-654FF8BF7633}"/>
                </c:ext>
              </c:extLst>
            </c:dLbl>
            <c:dLbl>
              <c:idx val="3"/>
              <c:delete val="1"/>
              <c:extLst>
                <c:ext xmlns:c15="http://schemas.microsoft.com/office/drawing/2012/chart" uri="{CE6537A1-D6FC-4f65-9D91-7224C49458BB}"/>
                <c:ext xmlns:c16="http://schemas.microsoft.com/office/drawing/2014/chart" uri="{C3380CC4-5D6E-409C-BE32-E72D297353CC}">
                  <c16:uniqueId val="{00000001-B3C6-4C82-81C9-654FF8BF7633}"/>
                </c:ext>
              </c:extLst>
            </c:dLbl>
            <c:dLbl>
              <c:idx val="5"/>
              <c:delete val="1"/>
              <c:extLst>
                <c:ext xmlns:c15="http://schemas.microsoft.com/office/drawing/2012/chart" uri="{CE6537A1-D6FC-4f65-9D91-7224C49458BB}"/>
                <c:ext xmlns:c16="http://schemas.microsoft.com/office/drawing/2014/chart" uri="{C3380CC4-5D6E-409C-BE32-E72D297353CC}">
                  <c16:uniqueId val="{00000002-B3C6-4C82-81C9-654FF8BF763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 able to make decisions on their own</c:v>
                </c:pt>
                <c:pt idx="1">
                  <c:v>feel encouraged to do their best</c:v>
                </c:pt>
                <c:pt idx="2">
                  <c:v>be taught more in practice</c:v>
                </c:pt>
                <c:pt idx="3">
                  <c:v>have great snacks</c:v>
                </c:pt>
                <c:pt idx="4">
                  <c:v>not be told what to do from the sidelines while playing</c:v>
                </c:pt>
                <c:pt idx="5">
                  <c:v>feel they are able to try different things without punishment</c:v>
                </c:pt>
              </c:strCache>
            </c:strRef>
          </c:cat>
          <c:val>
            <c:numRef>
              <c:f>Sheet1!$B$2:$B$7</c:f>
              <c:numCache>
                <c:formatCode>0.00%</c:formatCode>
                <c:ptCount val="6"/>
                <c:pt idx="0">
                  <c:v>0.29499999999999998</c:v>
                </c:pt>
                <c:pt idx="1">
                  <c:v>0.55710000000000004</c:v>
                </c:pt>
                <c:pt idx="2">
                  <c:v>2.1299999999999999E-2</c:v>
                </c:pt>
                <c:pt idx="3">
                  <c:v>1.4200000000000001E-2</c:v>
                </c:pt>
                <c:pt idx="4">
                  <c:v>7.1000000000000004E-3</c:v>
                </c:pt>
                <c:pt idx="5">
                  <c:v>0.1135</c:v>
                </c:pt>
              </c:numCache>
            </c:numRef>
          </c:val>
          <c:extLst>
            <c:ext xmlns:c16="http://schemas.microsoft.com/office/drawing/2014/chart" uri="{C3380CC4-5D6E-409C-BE32-E72D297353CC}">
              <c16:uniqueId val="{00000003-B3C6-4C82-81C9-654FF8BF7633}"/>
            </c:ext>
          </c:extLst>
        </c:ser>
        <c:ser>
          <c:idx val="1"/>
          <c:order val="1"/>
          <c:tx>
            <c:strRef>
              <c:f>Sheet1!$C$1</c:f>
              <c:strCache>
                <c:ptCount val="1"/>
                <c:pt idx="0">
                  <c:v>2</c:v>
                </c:pt>
              </c:strCache>
            </c:strRef>
          </c:tx>
          <c:spPr>
            <a:solidFill>
              <a:schemeClr val="accent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B3C6-4C82-81C9-654FF8BF7633}"/>
                </c:ext>
              </c:extLst>
            </c:dLbl>
            <c:dLbl>
              <c:idx val="2"/>
              <c:delete val="1"/>
              <c:extLst>
                <c:ext xmlns:c15="http://schemas.microsoft.com/office/drawing/2012/chart" uri="{CE6537A1-D6FC-4f65-9D91-7224C49458BB}"/>
                <c:ext xmlns:c16="http://schemas.microsoft.com/office/drawing/2014/chart" uri="{C3380CC4-5D6E-409C-BE32-E72D297353CC}">
                  <c16:uniqueId val="{00000005-B3C6-4C82-81C9-654FF8BF7633}"/>
                </c:ext>
              </c:extLst>
            </c:dLbl>
            <c:dLbl>
              <c:idx val="3"/>
              <c:layout>
                <c:manualLayout>
                  <c:x val="3.1250000000000002E-3"/>
                  <c:y val="-3.5156247837337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3C6-4C82-81C9-654FF8BF7633}"/>
                </c:ext>
              </c:extLst>
            </c:dLbl>
            <c:dLbl>
              <c:idx val="4"/>
              <c:delete val="1"/>
              <c:extLst>
                <c:ext xmlns:c15="http://schemas.microsoft.com/office/drawing/2012/chart" uri="{CE6537A1-D6FC-4f65-9D91-7224C49458BB}"/>
                <c:ext xmlns:c16="http://schemas.microsoft.com/office/drawing/2014/chart" uri="{C3380CC4-5D6E-409C-BE32-E72D297353CC}">
                  <c16:uniqueId val="{00000007-B3C6-4C82-81C9-654FF8BF7633}"/>
                </c:ext>
              </c:extLst>
            </c:dLbl>
            <c:dLbl>
              <c:idx val="5"/>
              <c:delete val="1"/>
              <c:extLst>
                <c:ext xmlns:c15="http://schemas.microsoft.com/office/drawing/2012/chart" uri="{CE6537A1-D6FC-4f65-9D91-7224C49458BB}"/>
                <c:ext xmlns:c16="http://schemas.microsoft.com/office/drawing/2014/chart" uri="{C3380CC4-5D6E-409C-BE32-E72D297353CC}">
                  <c16:uniqueId val="{00000008-B3C6-4C82-81C9-654FF8BF763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 able to make decisions on their own</c:v>
                </c:pt>
                <c:pt idx="1">
                  <c:v>feel encouraged to do their best</c:v>
                </c:pt>
                <c:pt idx="2">
                  <c:v>be taught more in practice</c:v>
                </c:pt>
                <c:pt idx="3">
                  <c:v>have great snacks</c:v>
                </c:pt>
                <c:pt idx="4">
                  <c:v>not be told what to do from the sidelines while playing</c:v>
                </c:pt>
                <c:pt idx="5">
                  <c:v>feel they are able to try different things without punishment</c:v>
                </c:pt>
              </c:strCache>
            </c:strRef>
          </c:cat>
          <c:val>
            <c:numRef>
              <c:f>Sheet1!$C$2:$C$7</c:f>
              <c:numCache>
                <c:formatCode>0.00%</c:formatCode>
                <c:ptCount val="6"/>
                <c:pt idx="0">
                  <c:v>0.3453</c:v>
                </c:pt>
                <c:pt idx="1">
                  <c:v>0.28570000000000001</c:v>
                </c:pt>
                <c:pt idx="2">
                  <c:v>0.12770000000000001</c:v>
                </c:pt>
                <c:pt idx="3">
                  <c:v>0</c:v>
                </c:pt>
                <c:pt idx="4">
                  <c:v>2.8400000000000002E-2</c:v>
                </c:pt>
                <c:pt idx="5">
                  <c:v>0.21279999999999999</c:v>
                </c:pt>
              </c:numCache>
            </c:numRef>
          </c:val>
          <c:extLst>
            <c:ext xmlns:c16="http://schemas.microsoft.com/office/drawing/2014/chart" uri="{C3380CC4-5D6E-409C-BE32-E72D297353CC}">
              <c16:uniqueId val="{00000009-B3C6-4C82-81C9-654FF8BF7633}"/>
            </c:ext>
          </c:extLst>
        </c:ser>
        <c:ser>
          <c:idx val="2"/>
          <c:order val="2"/>
          <c:tx>
            <c:strRef>
              <c:f>Sheet1!$D$1</c:f>
              <c:strCache>
                <c:ptCount val="1"/>
                <c:pt idx="0">
                  <c:v>3</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A-B3C6-4C82-81C9-654FF8BF7633}"/>
                </c:ext>
              </c:extLst>
            </c:dLbl>
            <c:dLbl>
              <c:idx val="1"/>
              <c:delete val="1"/>
              <c:extLst>
                <c:ext xmlns:c15="http://schemas.microsoft.com/office/drawing/2012/chart" uri="{CE6537A1-D6FC-4f65-9D91-7224C49458BB}"/>
                <c:ext xmlns:c16="http://schemas.microsoft.com/office/drawing/2014/chart" uri="{C3380CC4-5D6E-409C-BE32-E72D297353CC}">
                  <c16:uniqueId val="{0000000B-B3C6-4C82-81C9-654FF8BF7633}"/>
                </c:ext>
              </c:extLst>
            </c:dLbl>
            <c:dLbl>
              <c:idx val="2"/>
              <c:delete val="1"/>
              <c:extLst>
                <c:ext xmlns:c15="http://schemas.microsoft.com/office/drawing/2012/chart" uri="{CE6537A1-D6FC-4f65-9D91-7224C49458BB}"/>
                <c:ext xmlns:c16="http://schemas.microsoft.com/office/drawing/2014/chart" uri="{C3380CC4-5D6E-409C-BE32-E72D297353CC}">
                  <c16:uniqueId val="{0000000C-B3C6-4C82-81C9-654FF8BF7633}"/>
                </c:ext>
              </c:extLst>
            </c:dLbl>
            <c:dLbl>
              <c:idx val="3"/>
              <c:delete val="1"/>
              <c:extLst>
                <c:ext xmlns:c15="http://schemas.microsoft.com/office/drawing/2012/chart" uri="{CE6537A1-D6FC-4f65-9D91-7224C49458BB}"/>
                <c:ext xmlns:c16="http://schemas.microsoft.com/office/drawing/2014/chart" uri="{C3380CC4-5D6E-409C-BE32-E72D297353CC}">
                  <c16:uniqueId val="{0000000D-B3C6-4C82-81C9-654FF8BF7633}"/>
                </c:ext>
              </c:extLst>
            </c:dLbl>
            <c:dLbl>
              <c:idx val="4"/>
              <c:delete val="1"/>
              <c:extLst>
                <c:ext xmlns:c15="http://schemas.microsoft.com/office/drawing/2012/chart" uri="{CE6537A1-D6FC-4f65-9D91-7224C49458BB}"/>
                <c:ext xmlns:c16="http://schemas.microsoft.com/office/drawing/2014/chart" uri="{C3380CC4-5D6E-409C-BE32-E72D297353CC}">
                  <c16:uniqueId val="{0000000E-B3C6-4C82-81C9-654FF8BF763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 able to make decisions on their own</c:v>
                </c:pt>
                <c:pt idx="1">
                  <c:v>feel encouraged to do their best</c:v>
                </c:pt>
                <c:pt idx="2">
                  <c:v>be taught more in practice</c:v>
                </c:pt>
                <c:pt idx="3">
                  <c:v>have great snacks</c:v>
                </c:pt>
                <c:pt idx="4">
                  <c:v>not be told what to do from the sidelines while playing</c:v>
                </c:pt>
                <c:pt idx="5">
                  <c:v>feel they are able to try different things without punishment</c:v>
                </c:pt>
              </c:strCache>
            </c:strRef>
          </c:cat>
          <c:val>
            <c:numRef>
              <c:f>Sheet1!$D$2:$D$7</c:f>
              <c:numCache>
                <c:formatCode>0.00%</c:formatCode>
                <c:ptCount val="6"/>
                <c:pt idx="0">
                  <c:v>0.223</c:v>
                </c:pt>
                <c:pt idx="1">
                  <c:v>0.1071</c:v>
                </c:pt>
                <c:pt idx="2">
                  <c:v>0.24110000000000001</c:v>
                </c:pt>
                <c:pt idx="3">
                  <c:v>7.1000000000000004E-3</c:v>
                </c:pt>
                <c:pt idx="4">
                  <c:v>9.2200000000000004E-2</c:v>
                </c:pt>
                <c:pt idx="5">
                  <c:v>0.33329999999999999</c:v>
                </c:pt>
              </c:numCache>
            </c:numRef>
          </c:val>
          <c:extLst>
            <c:ext xmlns:c16="http://schemas.microsoft.com/office/drawing/2014/chart" uri="{C3380CC4-5D6E-409C-BE32-E72D297353CC}">
              <c16:uniqueId val="{0000000F-B3C6-4C82-81C9-654FF8BF7633}"/>
            </c:ext>
          </c:extLst>
        </c:ser>
        <c:ser>
          <c:idx val="3"/>
          <c:order val="3"/>
          <c:tx>
            <c:strRef>
              <c:f>Sheet1!$E$1</c:f>
              <c:strCache>
                <c:ptCount val="1"/>
                <c:pt idx="0">
                  <c:v>4</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0-B3C6-4C82-81C9-654FF8BF7633}"/>
                </c:ext>
              </c:extLst>
            </c:dLbl>
            <c:dLbl>
              <c:idx val="1"/>
              <c:delete val="1"/>
              <c:extLst>
                <c:ext xmlns:c15="http://schemas.microsoft.com/office/drawing/2012/chart" uri="{CE6537A1-D6FC-4f65-9D91-7224C49458BB}"/>
                <c:ext xmlns:c16="http://schemas.microsoft.com/office/drawing/2014/chart" uri="{C3380CC4-5D6E-409C-BE32-E72D297353CC}">
                  <c16:uniqueId val="{00000011-B3C6-4C82-81C9-654FF8BF7633}"/>
                </c:ext>
              </c:extLst>
            </c:dLbl>
            <c:dLbl>
              <c:idx val="3"/>
              <c:delete val="1"/>
              <c:extLst>
                <c:ext xmlns:c15="http://schemas.microsoft.com/office/drawing/2012/chart" uri="{CE6537A1-D6FC-4f65-9D91-7224C49458BB}"/>
                <c:ext xmlns:c16="http://schemas.microsoft.com/office/drawing/2014/chart" uri="{C3380CC4-5D6E-409C-BE32-E72D297353CC}">
                  <c16:uniqueId val="{00000012-B3C6-4C82-81C9-654FF8BF7633}"/>
                </c:ext>
              </c:extLst>
            </c:dLbl>
            <c:dLbl>
              <c:idx val="4"/>
              <c:delete val="1"/>
              <c:extLst>
                <c:ext xmlns:c15="http://schemas.microsoft.com/office/drawing/2012/chart" uri="{CE6537A1-D6FC-4f65-9D91-7224C49458BB}"/>
                <c:ext xmlns:c16="http://schemas.microsoft.com/office/drawing/2014/chart" uri="{C3380CC4-5D6E-409C-BE32-E72D297353CC}">
                  <c16:uniqueId val="{00000013-B3C6-4C82-81C9-654FF8BF7633}"/>
                </c:ext>
              </c:extLst>
            </c:dLbl>
            <c:dLbl>
              <c:idx val="5"/>
              <c:delete val="1"/>
              <c:extLst>
                <c:ext xmlns:c15="http://schemas.microsoft.com/office/drawing/2012/chart" uri="{CE6537A1-D6FC-4f65-9D91-7224C49458BB}"/>
                <c:ext xmlns:c16="http://schemas.microsoft.com/office/drawing/2014/chart" uri="{C3380CC4-5D6E-409C-BE32-E72D297353CC}">
                  <c16:uniqueId val="{00000014-B3C6-4C82-81C9-654FF8BF763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 able to make decisions on their own</c:v>
                </c:pt>
                <c:pt idx="1">
                  <c:v>feel encouraged to do their best</c:v>
                </c:pt>
                <c:pt idx="2">
                  <c:v>be taught more in practice</c:v>
                </c:pt>
                <c:pt idx="3">
                  <c:v>have great snacks</c:v>
                </c:pt>
                <c:pt idx="4">
                  <c:v>not be told what to do from the sidelines while playing</c:v>
                </c:pt>
                <c:pt idx="5">
                  <c:v>feel they are able to try different things without punishment</c:v>
                </c:pt>
              </c:strCache>
            </c:strRef>
          </c:cat>
          <c:val>
            <c:numRef>
              <c:f>Sheet1!$E$2:$E$7</c:f>
              <c:numCache>
                <c:formatCode>0.00%</c:formatCode>
                <c:ptCount val="6"/>
                <c:pt idx="0">
                  <c:v>8.6300000000000002E-2</c:v>
                </c:pt>
                <c:pt idx="1">
                  <c:v>4.2900000000000001E-2</c:v>
                </c:pt>
                <c:pt idx="2">
                  <c:v>0.31909999999999999</c:v>
                </c:pt>
                <c:pt idx="3">
                  <c:v>4.2599999999999999E-2</c:v>
                </c:pt>
                <c:pt idx="4">
                  <c:v>0.31209999999999999</c:v>
                </c:pt>
                <c:pt idx="5">
                  <c:v>0.1986</c:v>
                </c:pt>
              </c:numCache>
            </c:numRef>
          </c:val>
          <c:extLst>
            <c:ext xmlns:c16="http://schemas.microsoft.com/office/drawing/2014/chart" uri="{C3380CC4-5D6E-409C-BE32-E72D297353CC}">
              <c16:uniqueId val="{00000015-B3C6-4C82-81C9-654FF8BF7633}"/>
            </c:ext>
          </c:extLst>
        </c:ser>
        <c:ser>
          <c:idx val="4"/>
          <c:order val="4"/>
          <c:tx>
            <c:strRef>
              <c:f>Sheet1!$F$1</c:f>
              <c:strCache>
                <c:ptCount val="1"/>
                <c:pt idx="0">
                  <c:v>5</c:v>
                </c:pt>
              </c:strCache>
            </c:strRef>
          </c:tx>
          <c:spPr>
            <a:solidFill>
              <a:schemeClr val="accent5"/>
            </a:solidFill>
            <a:ln>
              <a:noFill/>
            </a:ln>
            <a:effectLst/>
          </c:spPr>
          <c:invertIfNegative val="0"/>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3C6-4C82-81C9-654FF8BF763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 able to make decisions on their own</c:v>
                </c:pt>
                <c:pt idx="1">
                  <c:v>feel encouraged to do their best</c:v>
                </c:pt>
                <c:pt idx="2">
                  <c:v>be taught more in practice</c:v>
                </c:pt>
                <c:pt idx="3">
                  <c:v>have great snacks</c:v>
                </c:pt>
                <c:pt idx="4">
                  <c:v>not be told what to do from the sidelines while playing</c:v>
                </c:pt>
                <c:pt idx="5">
                  <c:v>feel they are able to try different things without punishment</c:v>
                </c:pt>
              </c:strCache>
            </c:strRef>
          </c:cat>
          <c:val>
            <c:numRef>
              <c:f>Sheet1!$F$2:$F$7</c:f>
              <c:numCache>
                <c:formatCode>0.00%</c:formatCode>
                <c:ptCount val="6"/>
                <c:pt idx="0">
                  <c:v>4.3200000000000002E-2</c:v>
                </c:pt>
                <c:pt idx="1">
                  <c:v>7.1000000000000004E-3</c:v>
                </c:pt>
                <c:pt idx="2">
                  <c:v>0.26240000000000002</c:v>
                </c:pt>
                <c:pt idx="3">
                  <c:v>0.17019999999999999</c:v>
                </c:pt>
                <c:pt idx="4">
                  <c:v>0.3972</c:v>
                </c:pt>
                <c:pt idx="5">
                  <c:v>0.1135</c:v>
                </c:pt>
              </c:numCache>
            </c:numRef>
          </c:val>
          <c:extLst>
            <c:ext xmlns:c16="http://schemas.microsoft.com/office/drawing/2014/chart" uri="{C3380CC4-5D6E-409C-BE32-E72D297353CC}">
              <c16:uniqueId val="{00000017-B3C6-4C82-81C9-654FF8BF7633}"/>
            </c:ext>
          </c:extLst>
        </c:ser>
        <c:ser>
          <c:idx val="5"/>
          <c:order val="5"/>
          <c:tx>
            <c:strRef>
              <c:f>Sheet1!$G$1</c:f>
              <c:strCache>
                <c:ptCount val="1"/>
                <c:pt idx="0">
                  <c:v>6</c:v>
                </c:pt>
              </c:strCache>
            </c:strRef>
          </c:tx>
          <c:spPr>
            <a:solidFill>
              <a:schemeClr val="accent6"/>
            </a:solidFill>
            <a:ln>
              <a:noFill/>
            </a:ln>
            <a:effectLst/>
          </c:spPr>
          <c:invertIfNegative val="0"/>
          <c:dLbls>
            <c:dLbl>
              <c:idx val="0"/>
              <c:layout>
                <c:manualLayout>
                  <c:x val="0"/>
                  <c:y val="-3.5156247837337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3C6-4C82-81C9-654FF8BF7633}"/>
                </c:ext>
              </c:extLst>
            </c:dLbl>
            <c:dLbl>
              <c:idx val="1"/>
              <c:layout>
                <c:manualLayout>
                  <c:x val="-6.2500000000000003E-3"/>
                  <c:y val="-4.92187469722720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3C6-4C82-81C9-654FF8BF7633}"/>
                </c:ext>
              </c:extLst>
            </c:dLbl>
            <c:dLbl>
              <c:idx val="2"/>
              <c:delete val="1"/>
              <c:extLst>
                <c:ext xmlns:c15="http://schemas.microsoft.com/office/drawing/2012/chart" uri="{CE6537A1-D6FC-4f65-9D91-7224C49458BB}"/>
                <c:ext xmlns:c16="http://schemas.microsoft.com/office/drawing/2014/chart" uri="{C3380CC4-5D6E-409C-BE32-E72D297353CC}">
                  <c16:uniqueId val="{0000001A-B3C6-4C82-81C9-654FF8BF7633}"/>
                </c:ext>
              </c:extLst>
            </c:dLbl>
            <c:dLbl>
              <c:idx val="4"/>
              <c:delete val="1"/>
              <c:extLst>
                <c:ext xmlns:c15="http://schemas.microsoft.com/office/drawing/2012/chart" uri="{CE6537A1-D6FC-4f65-9D91-7224C49458BB}"/>
                <c:ext xmlns:c16="http://schemas.microsoft.com/office/drawing/2014/chart" uri="{C3380CC4-5D6E-409C-BE32-E72D297353CC}">
                  <c16:uniqueId val="{0000001B-B3C6-4C82-81C9-654FF8BF763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 able to make decisions on their own</c:v>
                </c:pt>
                <c:pt idx="1">
                  <c:v>feel encouraged to do their best</c:v>
                </c:pt>
                <c:pt idx="2">
                  <c:v>be taught more in practice</c:v>
                </c:pt>
                <c:pt idx="3">
                  <c:v>have great snacks</c:v>
                </c:pt>
                <c:pt idx="4">
                  <c:v>not be told what to do from the sidelines while playing</c:v>
                </c:pt>
                <c:pt idx="5">
                  <c:v>feel they are able to try different things without punishment</c:v>
                </c:pt>
              </c:strCache>
            </c:strRef>
          </c:cat>
          <c:val>
            <c:numRef>
              <c:f>Sheet1!$G$2:$G$7</c:f>
              <c:numCache>
                <c:formatCode>0.00%</c:formatCode>
                <c:ptCount val="6"/>
                <c:pt idx="0">
                  <c:v>7.1999999999999998E-3</c:v>
                </c:pt>
                <c:pt idx="1">
                  <c:v>0</c:v>
                </c:pt>
                <c:pt idx="2">
                  <c:v>2.8400000000000002E-2</c:v>
                </c:pt>
                <c:pt idx="3">
                  <c:v>0.7659999999999999</c:v>
                </c:pt>
                <c:pt idx="4">
                  <c:v>0.16309999999999999</c:v>
                </c:pt>
                <c:pt idx="5">
                  <c:v>2.8400000000000002E-2</c:v>
                </c:pt>
              </c:numCache>
            </c:numRef>
          </c:val>
          <c:extLst>
            <c:ext xmlns:c16="http://schemas.microsoft.com/office/drawing/2014/chart" uri="{C3380CC4-5D6E-409C-BE32-E72D297353CC}">
              <c16:uniqueId val="{0000001C-B3C6-4C82-81C9-654FF8BF7633}"/>
            </c:ext>
          </c:extLst>
        </c:ser>
        <c:dLbls>
          <c:showLegendKey val="0"/>
          <c:showVal val="0"/>
          <c:showCatName val="0"/>
          <c:showSerName val="0"/>
          <c:showPercent val="0"/>
          <c:showBubbleSize val="0"/>
        </c:dLbls>
        <c:gapWidth val="219"/>
        <c:overlap val="-27"/>
        <c:axId val="481725960"/>
        <c:axId val="481716160"/>
      </c:barChart>
      <c:catAx>
        <c:axId val="481725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1716160"/>
        <c:crosses val="autoZero"/>
        <c:auto val="1"/>
        <c:lblAlgn val="ctr"/>
        <c:lblOffset val="100"/>
        <c:noMultiLvlLbl val="0"/>
      </c:catAx>
      <c:valAx>
        <c:axId val="4817161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1725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What has been the greatest positive from your coaching experience in youth soccer experience?</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What has been the greatest positive from your coaching experience in youth soccer experience?2</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1-A430-441C-86C5-AB76CD1E2E4B}"/>
              </c:ext>
            </c:extLst>
          </c:dPt>
          <c:dPt>
            <c:idx val="2"/>
            <c:invertIfNegative val="0"/>
            <c:bubble3D val="0"/>
            <c:extLst>
              <c:ext xmlns:c16="http://schemas.microsoft.com/office/drawing/2014/chart" uri="{C3380CC4-5D6E-409C-BE32-E72D297353CC}">
                <c16:uniqueId val="{00000003-A430-441C-86C5-AB76CD1E2E4B}"/>
              </c:ext>
            </c:extLst>
          </c:dPt>
          <c:dPt>
            <c:idx val="3"/>
            <c:invertIfNegative val="0"/>
            <c:bubble3D val="0"/>
            <c:extLst>
              <c:ext xmlns:c16="http://schemas.microsoft.com/office/drawing/2014/chart" uri="{C3380CC4-5D6E-409C-BE32-E72D297353CC}">
                <c16:uniqueId val="{00000005-A430-441C-86C5-AB76CD1E2E4B}"/>
              </c:ext>
            </c:extLst>
          </c:dPt>
          <c:dPt>
            <c:idx val="4"/>
            <c:invertIfNegative val="0"/>
            <c:bubble3D val="0"/>
            <c:extLst>
              <c:ext xmlns:c16="http://schemas.microsoft.com/office/drawing/2014/chart" uri="{C3380CC4-5D6E-409C-BE32-E72D297353CC}">
                <c16:uniqueId val="{00000007-A430-441C-86C5-AB76CD1E2E4B}"/>
              </c:ext>
            </c:extLst>
          </c:dPt>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Confidence Increase in players</c:v>
                </c:pt>
                <c:pt idx="1">
                  <c:v>Learn/Develop skills</c:v>
                </c:pt>
                <c:pt idx="2">
                  <c:v>Being part of the team</c:v>
                </c:pt>
                <c:pt idx="3">
                  <c:v>Happy players</c:v>
                </c:pt>
                <c:pt idx="4">
                  <c:v>Connections</c:v>
                </c:pt>
              </c:strCache>
            </c:strRef>
          </c:cat>
          <c:val>
            <c:numRef>
              <c:f>Sheet1!$B$2:$B$6</c:f>
              <c:numCache>
                <c:formatCode>General</c:formatCode>
                <c:ptCount val="5"/>
                <c:pt idx="0">
                  <c:v>23</c:v>
                </c:pt>
                <c:pt idx="1">
                  <c:v>40</c:v>
                </c:pt>
                <c:pt idx="2">
                  <c:v>24</c:v>
                </c:pt>
                <c:pt idx="3">
                  <c:v>30</c:v>
                </c:pt>
                <c:pt idx="4">
                  <c:v>18</c:v>
                </c:pt>
              </c:numCache>
            </c:numRef>
          </c:val>
          <c:extLst>
            <c:ext xmlns:c16="http://schemas.microsoft.com/office/drawing/2014/chart" uri="{C3380CC4-5D6E-409C-BE32-E72D297353CC}">
              <c16:uniqueId val="{00000008-A430-441C-86C5-AB76CD1E2E4B}"/>
            </c:ext>
          </c:extLst>
        </c:ser>
        <c:dLbls>
          <c:dLblPos val="outEnd"/>
          <c:showLegendKey val="0"/>
          <c:showVal val="1"/>
          <c:showCatName val="0"/>
          <c:showSerName val="0"/>
          <c:showPercent val="0"/>
          <c:showBubbleSize val="0"/>
        </c:dLbls>
        <c:gapWidth val="444"/>
        <c:overlap val="-90"/>
        <c:axId val="481732624"/>
        <c:axId val="481735368"/>
      </c:barChart>
      <c:catAx>
        <c:axId val="481732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81735368"/>
        <c:crosses val="autoZero"/>
        <c:auto val="1"/>
        <c:lblAlgn val="ctr"/>
        <c:lblOffset val="100"/>
        <c:noMultiLvlLbl val="0"/>
      </c:catAx>
      <c:valAx>
        <c:axId val="481735368"/>
        <c:scaling>
          <c:orientation val="minMax"/>
        </c:scaling>
        <c:delete val="1"/>
        <c:axPos val="l"/>
        <c:numFmt formatCode="0%" sourceLinked="0"/>
        <c:majorTickMark val="none"/>
        <c:minorTickMark val="none"/>
        <c:tickLblPos val="nextTo"/>
        <c:crossAx val="481732624"/>
        <c:crosses val="autoZero"/>
        <c:crossBetween val="between"/>
        <c:dispUnits>
          <c:builtInUnit val="hundreds"/>
          <c:dispUnitsLbl>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What is your greatest challenge or frustration with the youth soccer experience as a coach?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What is your greatest challenge or frustration with the youth soccer experience as a coach?2</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1-14CF-48D6-B4EE-60498C11C6D3}"/>
              </c:ext>
            </c:extLst>
          </c:dPt>
          <c:dPt>
            <c:idx val="2"/>
            <c:invertIfNegative val="0"/>
            <c:bubble3D val="0"/>
            <c:extLst>
              <c:ext xmlns:c16="http://schemas.microsoft.com/office/drawing/2014/chart" uri="{C3380CC4-5D6E-409C-BE32-E72D297353CC}">
                <c16:uniqueId val="{00000003-14CF-48D6-B4EE-60498C11C6D3}"/>
              </c:ext>
            </c:extLst>
          </c:dPt>
          <c:dPt>
            <c:idx val="3"/>
            <c:invertIfNegative val="0"/>
            <c:bubble3D val="0"/>
            <c:extLst>
              <c:ext xmlns:c16="http://schemas.microsoft.com/office/drawing/2014/chart" uri="{C3380CC4-5D6E-409C-BE32-E72D297353CC}">
                <c16:uniqueId val="{00000005-14CF-48D6-B4EE-60498C11C6D3}"/>
              </c:ext>
            </c:extLst>
          </c:dPt>
          <c:dPt>
            <c:idx val="4"/>
            <c:invertIfNegative val="0"/>
            <c:bubble3D val="0"/>
            <c:extLst>
              <c:ext xmlns:c16="http://schemas.microsoft.com/office/drawing/2014/chart" uri="{C3380CC4-5D6E-409C-BE32-E72D297353CC}">
                <c16:uniqueId val="{00000007-14CF-48D6-B4EE-60498C11C6D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Parents</c:v>
                </c:pt>
                <c:pt idx="1">
                  <c:v>Cost/Fees</c:v>
                </c:pt>
                <c:pt idx="2">
                  <c:v>Lack of Communicaiton Club</c:v>
                </c:pt>
                <c:pt idx="3">
                  <c:v>Inconsistent schedule</c:v>
                </c:pt>
                <c:pt idx="4">
                  <c:v>Commitment Level </c:v>
                </c:pt>
              </c:strCache>
            </c:strRef>
          </c:cat>
          <c:val>
            <c:numRef>
              <c:f>Sheet1!$B$2:$B$6</c:f>
              <c:numCache>
                <c:formatCode>General</c:formatCode>
                <c:ptCount val="5"/>
                <c:pt idx="0">
                  <c:v>61</c:v>
                </c:pt>
                <c:pt idx="1">
                  <c:v>14</c:v>
                </c:pt>
                <c:pt idx="2">
                  <c:v>6</c:v>
                </c:pt>
                <c:pt idx="3">
                  <c:v>4</c:v>
                </c:pt>
                <c:pt idx="4">
                  <c:v>8</c:v>
                </c:pt>
              </c:numCache>
            </c:numRef>
          </c:val>
          <c:extLst>
            <c:ext xmlns:c16="http://schemas.microsoft.com/office/drawing/2014/chart" uri="{C3380CC4-5D6E-409C-BE32-E72D297353CC}">
              <c16:uniqueId val="{00000008-14CF-48D6-B4EE-60498C11C6D3}"/>
            </c:ext>
          </c:extLst>
        </c:ser>
        <c:dLbls>
          <c:dLblPos val="outEnd"/>
          <c:showLegendKey val="0"/>
          <c:showVal val="1"/>
          <c:showCatName val="0"/>
          <c:showSerName val="0"/>
          <c:showPercent val="0"/>
          <c:showBubbleSize val="0"/>
        </c:dLbls>
        <c:gapWidth val="219"/>
        <c:overlap val="-27"/>
        <c:axId val="617057128"/>
        <c:axId val="617052424"/>
      </c:barChart>
      <c:catAx>
        <c:axId val="617057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7052424"/>
        <c:crosses val="autoZero"/>
        <c:auto val="1"/>
        <c:lblAlgn val="ctr"/>
        <c:lblOffset val="100"/>
        <c:noMultiLvlLbl val="0"/>
      </c:catAx>
      <c:valAx>
        <c:axId val="617052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7057128"/>
        <c:crosses val="autoZero"/>
        <c:crossBetween val="between"/>
        <c:dispUnits>
          <c:builtInUnit val="hundred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CA"/>
              <a:t>If you could change anything in youth soccer, what would it be?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1-E789-4FB8-96A3-1F84C9BECD8B}"/>
              </c:ext>
            </c:extLst>
          </c:dPt>
          <c:dPt>
            <c:idx val="2"/>
            <c:invertIfNegative val="0"/>
            <c:bubble3D val="0"/>
            <c:extLst>
              <c:ext xmlns:c16="http://schemas.microsoft.com/office/drawing/2014/chart" uri="{C3380CC4-5D6E-409C-BE32-E72D297353CC}">
                <c16:uniqueId val="{00000003-E789-4FB8-96A3-1F84C9BECD8B}"/>
              </c:ext>
            </c:extLst>
          </c:dPt>
          <c:dPt>
            <c:idx val="3"/>
            <c:invertIfNegative val="0"/>
            <c:bubble3D val="0"/>
            <c:extLst>
              <c:ext xmlns:c16="http://schemas.microsoft.com/office/drawing/2014/chart" uri="{C3380CC4-5D6E-409C-BE32-E72D297353CC}">
                <c16:uniqueId val="{00000005-E789-4FB8-96A3-1F84C9BECD8B}"/>
              </c:ext>
            </c:extLst>
          </c:dPt>
          <c:dPt>
            <c:idx val="4"/>
            <c:invertIfNegative val="0"/>
            <c:bubble3D val="0"/>
            <c:extLst>
              <c:ext xmlns:c16="http://schemas.microsoft.com/office/drawing/2014/chart" uri="{C3380CC4-5D6E-409C-BE32-E72D297353CC}">
                <c16:uniqueId val="{00000007-E789-4FB8-96A3-1F84C9BECD8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Parents</c:v>
                </c:pt>
                <c:pt idx="1">
                  <c:v>Consistent rules for all</c:v>
                </c:pt>
                <c:pt idx="2">
                  <c:v>coach education</c:v>
                </c:pt>
                <c:pt idx="3">
                  <c:v>Commitment Level </c:v>
                </c:pt>
                <c:pt idx="4">
                  <c:v>restrictions </c:v>
                </c:pt>
              </c:strCache>
            </c:strRef>
          </c:cat>
          <c:val>
            <c:numRef>
              <c:f>Sheet1!$B$2:$B$6</c:f>
              <c:numCache>
                <c:formatCode>General</c:formatCode>
                <c:ptCount val="5"/>
                <c:pt idx="0">
                  <c:v>16</c:v>
                </c:pt>
                <c:pt idx="1">
                  <c:v>9</c:v>
                </c:pt>
                <c:pt idx="2">
                  <c:v>6</c:v>
                </c:pt>
                <c:pt idx="3">
                  <c:v>6</c:v>
                </c:pt>
                <c:pt idx="4">
                  <c:v>15</c:v>
                </c:pt>
              </c:numCache>
            </c:numRef>
          </c:val>
          <c:extLst>
            <c:ext xmlns:c16="http://schemas.microsoft.com/office/drawing/2014/chart" uri="{C3380CC4-5D6E-409C-BE32-E72D297353CC}">
              <c16:uniqueId val="{00000008-E789-4FB8-96A3-1F84C9BECD8B}"/>
            </c:ext>
          </c:extLst>
        </c:ser>
        <c:dLbls>
          <c:showLegendKey val="0"/>
          <c:showVal val="0"/>
          <c:showCatName val="0"/>
          <c:showSerName val="0"/>
          <c:showPercent val="0"/>
          <c:showBubbleSize val="0"/>
        </c:dLbls>
        <c:gapWidth val="219"/>
        <c:overlap val="-27"/>
        <c:axId val="478820576"/>
        <c:axId val="478818616"/>
      </c:barChart>
      <c:catAx>
        <c:axId val="47882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8818616"/>
        <c:crosses val="autoZero"/>
        <c:auto val="1"/>
        <c:lblAlgn val="ctr"/>
        <c:lblOffset val="100"/>
        <c:noMultiLvlLbl val="0"/>
      </c:catAx>
      <c:valAx>
        <c:axId val="478818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8820576"/>
        <c:crosses val="autoZero"/>
        <c:crossBetween val="between"/>
        <c:dispUnits>
          <c:builtInUnit val="hundred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What resources would you like to have access to?</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1-E1C9-47E9-9D57-E20A538E770F}"/>
              </c:ext>
            </c:extLst>
          </c:dPt>
          <c:dPt>
            <c:idx val="2"/>
            <c:invertIfNegative val="0"/>
            <c:bubble3D val="0"/>
            <c:extLst>
              <c:ext xmlns:c16="http://schemas.microsoft.com/office/drawing/2014/chart" uri="{C3380CC4-5D6E-409C-BE32-E72D297353CC}">
                <c16:uniqueId val="{00000003-E1C9-47E9-9D57-E20A538E770F}"/>
              </c:ext>
            </c:extLst>
          </c:dPt>
          <c:dPt>
            <c:idx val="3"/>
            <c:invertIfNegative val="0"/>
            <c:bubble3D val="0"/>
            <c:extLst>
              <c:ext xmlns:c16="http://schemas.microsoft.com/office/drawing/2014/chart" uri="{C3380CC4-5D6E-409C-BE32-E72D297353CC}">
                <c16:uniqueId val="{00000005-E1C9-47E9-9D57-E20A538E770F}"/>
              </c:ext>
            </c:extLst>
          </c:dPt>
          <c:dPt>
            <c:idx val="4"/>
            <c:invertIfNegative val="0"/>
            <c:bubble3D val="0"/>
            <c:extLst>
              <c:ext xmlns:c16="http://schemas.microsoft.com/office/drawing/2014/chart" uri="{C3380CC4-5D6E-409C-BE32-E72D297353CC}">
                <c16:uniqueId val="{00000007-E1C9-47E9-9D57-E20A538E770F}"/>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Education Coach</c:v>
                </c:pt>
                <c:pt idx="1">
                  <c:v>Session Plans</c:v>
                </c:pt>
                <c:pt idx="2">
                  <c:v>Mentorship</c:v>
                </c:pt>
                <c:pt idx="3">
                  <c:v>Information Sharing</c:v>
                </c:pt>
                <c:pt idx="4">
                  <c:v>Education Parent</c:v>
                </c:pt>
              </c:strCache>
            </c:strRef>
          </c:cat>
          <c:val>
            <c:numRef>
              <c:f>Sheet1!$B$2:$B$6</c:f>
              <c:numCache>
                <c:formatCode>General</c:formatCode>
                <c:ptCount val="5"/>
                <c:pt idx="0">
                  <c:v>27</c:v>
                </c:pt>
                <c:pt idx="1">
                  <c:v>22</c:v>
                </c:pt>
                <c:pt idx="2">
                  <c:v>10</c:v>
                </c:pt>
                <c:pt idx="3">
                  <c:v>11</c:v>
                </c:pt>
                <c:pt idx="4">
                  <c:v>15</c:v>
                </c:pt>
              </c:numCache>
            </c:numRef>
          </c:val>
          <c:extLst>
            <c:ext xmlns:c16="http://schemas.microsoft.com/office/drawing/2014/chart" uri="{C3380CC4-5D6E-409C-BE32-E72D297353CC}">
              <c16:uniqueId val="{00000008-E1C9-47E9-9D57-E20A538E770F}"/>
            </c:ext>
          </c:extLst>
        </c:ser>
        <c:dLbls>
          <c:showLegendKey val="0"/>
          <c:showVal val="0"/>
          <c:showCatName val="0"/>
          <c:showSerName val="0"/>
          <c:showPercent val="0"/>
          <c:showBubbleSize val="0"/>
        </c:dLbls>
        <c:gapWidth val="219"/>
        <c:overlap val="-27"/>
        <c:axId val="617094368"/>
        <c:axId val="617090056"/>
      </c:barChart>
      <c:catAx>
        <c:axId val="617094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7090056"/>
        <c:crosses val="autoZero"/>
        <c:auto val="1"/>
        <c:lblAlgn val="ctr"/>
        <c:lblOffset val="100"/>
        <c:noMultiLvlLbl val="0"/>
      </c:catAx>
      <c:valAx>
        <c:axId val="617090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7094368"/>
        <c:crosses val="autoZero"/>
        <c:crossBetween val="between"/>
        <c:dispUnits>
          <c:builtInUnit val="hundred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What age category do you coach?</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AA62-4FA7-8EA8-857EB06C509E}"/>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AA62-4FA7-8EA8-857EB06C509E}"/>
              </c:ext>
            </c:extLst>
          </c:dPt>
          <c:dPt>
            <c:idx val="2"/>
            <c:bubble3D val="0"/>
            <c:spPr>
              <a:solidFill>
                <a:srgbClr val="66FF66"/>
              </a:solidFill>
              <a:ln w="19050">
                <a:solidFill>
                  <a:schemeClr val="lt1"/>
                </a:solidFill>
              </a:ln>
              <a:effectLst/>
            </c:spPr>
            <c:extLst>
              <c:ext xmlns:c16="http://schemas.microsoft.com/office/drawing/2014/chart" uri="{C3380CC4-5D6E-409C-BE32-E72D297353CC}">
                <c16:uniqueId val="{00000005-AA62-4FA7-8EA8-857EB06C509E}"/>
              </c:ext>
            </c:extLst>
          </c:dPt>
          <c:dPt>
            <c:idx val="3"/>
            <c:bubble3D val="0"/>
            <c:spPr>
              <a:solidFill>
                <a:srgbClr val="CC00FF"/>
              </a:solidFill>
              <a:ln w="19050">
                <a:solidFill>
                  <a:schemeClr val="lt1"/>
                </a:solidFill>
              </a:ln>
              <a:effectLst/>
            </c:spPr>
            <c:extLst>
              <c:ext xmlns:c16="http://schemas.microsoft.com/office/drawing/2014/chart" uri="{C3380CC4-5D6E-409C-BE32-E72D297353CC}">
                <c16:uniqueId val="{00000007-AA62-4FA7-8EA8-857EB06C509E}"/>
              </c:ext>
            </c:extLst>
          </c:dPt>
          <c:dPt>
            <c:idx val="4"/>
            <c:bubble3D val="0"/>
            <c:spPr>
              <a:solidFill>
                <a:srgbClr val="FFFF00"/>
              </a:solidFill>
              <a:ln w="19050">
                <a:solidFill>
                  <a:schemeClr val="lt1"/>
                </a:solidFill>
              </a:ln>
              <a:effectLst/>
            </c:spPr>
            <c:extLst>
              <c:ext xmlns:c16="http://schemas.microsoft.com/office/drawing/2014/chart" uri="{C3380CC4-5D6E-409C-BE32-E72D297353CC}">
                <c16:uniqueId val="{00000009-AA62-4FA7-8EA8-857EB06C509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Under 4 to Under 6</c:v>
                </c:pt>
                <c:pt idx="1">
                  <c:v>Under 7 to Under 8</c:v>
                </c:pt>
                <c:pt idx="2">
                  <c:v>Under 9 to Under 10</c:v>
                </c:pt>
                <c:pt idx="3">
                  <c:v>Under 11 to Under 12</c:v>
                </c:pt>
                <c:pt idx="4">
                  <c:v>none of the above</c:v>
                </c:pt>
              </c:strCache>
            </c:strRef>
          </c:cat>
          <c:val>
            <c:numRef>
              <c:f>Sheet1!$B$2:$B$6</c:f>
              <c:numCache>
                <c:formatCode>0.00%</c:formatCode>
                <c:ptCount val="5"/>
                <c:pt idx="0">
                  <c:v>0.10639999999999999</c:v>
                </c:pt>
                <c:pt idx="1">
                  <c:v>0.31909999999999999</c:v>
                </c:pt>
                <c:pt idx="2">
                  <c:v>0.41839999999999999</c:v>
                </c:pt>
                <c:pt idx="3">
                  <c:v>0.36880000000000002</c:v>
                </c:pt>
                <c:pt idx="4">
                  <c:v>6.3799999999999996E-2</c:v>
                </c:pt>
              </c:numCache>
            </c:numRef>
          </c:val>
          <c:extLst>
            <c:ext xmlns:c16="http://schemas.microsoft.com/office/drawing/2014/chart" uri="{C3380CC4-5D6E-409C-BE32-E72D297353CC}">
              <c16:uniqueId val="{0000000A-AA62-4FA7-8EA8-857EB06C509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I Play soccer because…</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YES</c:v>
                </c:pt>
              </c:strCache>
            </c:strRef>
          </c:tx>
          <c:spPr>
            <a:solidFill>
              <a:schemeClr val="accent1"/>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Trying Best is important</c:v>
                </c:pt>
                <c:pt idx="1">
                  <c:v>It helps keep me be active</c:v>
                </c:pt>
                <c:pt idx="2">
                  <c:v>I like scoring goals</c:v>
                </c:pt>
                <c:pt idx="3">
                  <c:v>I like playing games against other teams</c:v>
                </c:pt>
                <c:pt idx="4">
                  <c:v>I likemeeting new friends</c:v>
                </c:pt>
                <c:pt idx="5">
                  <c:v>My parents want me to </c:v>
                </c:pt>
              </c:strCache>
            </c:strRef>
          </c:cat>
          <c:val>
            <c:numRef>
              <c:f>Sheet1!$B$2:$B$7</c:f>
              <c:numCache>
                <c:formatCode>General</c:formatCode>
                <c:ptCount val="6"/>
                <c:pt idx="0">
                  <c:v>88</c:v>
                </c:pt>
                <c:pt idx="1">
                  <c:v>91</c:v>
                </c:pt>
                <c:pt idx="2">
                  <c:v>95</c:v>
                </c:pt>
                <c:pt idx="3">
                  <c:v>90</c:v>
                </c:pt>
                <c:pt idx="4">
                  <c:v>92</c:v>
                </c:pt>
                <c:pt idx="5">
                  <c:v>30</c:v>
                </c:pt>
              </c:numCache>
            </c:numRef>
          </c:val>
          <c:extLst>
            <c:ext xmlns:c16="http://schemas.microsoft.com/office/drawing/2014/chart" uri="{C3380CC4-5D6E-409C-BE32-E72D297353CC}">
              <c16:uniqueId val="{00000000-02E9-44B1-82EF-5B44B02CD883}"/>
            </c:ext>
          </c:extLst>
        </c:ser>
        <c:ser>
          <c:idx val="1"/>
          <c:order val="1"/>
          <c:tx>
            <c:strRef>
              <c:f>Sheet1!$C$1</c:f>
              <c:strCache>
                <c:ptCount val="1"/>
                <c:pt idx="0">
                  <c:v>yes2</c:v>
                </c:pt>
              </c:strCache>
            </c:strRef>
          </c:tx>
          <c:spPr>
            <a:solidFill>
              <a:schemeClr val="accent2"/>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Trying Best is important</c:v>
                </c:pt>
                <c:pt idx="1">
                  <c:v>It helps keep me be active</c:v>
                </c:pt>
                <c:pt idx="2">
                  <c:v>I like scoring goals</c:v>
                </c:pt>
                <c:pt idx="3">
                  <c:v>I like playing games against other teams</c:v>
                </c:pt>
                <c:pt idx="4">
                  <c:v>I likemeeting new friends</c:v>
                </c:pt>
                <c:pt idx="5">
                  <c:v>My parents want me to </c:v>
                </c:pt>
              </c:strCache>
            </c:strRef>
          </c:cat>
          <c:val>
            <c:numRef>
              <c:f>Sheet1!$C$2:$C$7</c:f>
              <c:numCache>
                <c:formatCode>General</c:formatCode>
                <c:ptCount val="6"/>
                <c:pt idx="0">
                  <c:v>10</c:v>
                </c:pt>
                <c:pt idx="1">
                  <c:v>8</c:v>
                </c:pt>
                <c:pt idx="2">
                  <c:v>4</c:v>
                </c:pt>
                <c:pt idx="3">
                  <c:v>8</c:v>
                </c:pt>
                <c:pt idx="4">
                  <c:v>6</c:v>
                </c:pt>
                <c:pt idx="5">
                  <c:v>35</c:v>
                </c:pt>
              </c:numCache>
            </c:numRef>
          </c:val>
          <c:extLst>
            <c:ext xmlns:c16="http://schemas.microsoft.com/office/drawing/2014/chart" uri="{C3380CC4-5D6E-409C-BE32-E72D297353CC}">
              <c16:uniqueId val="{00000001-02E9-44B1-82EF-5B44B02CD883}"/>
            </c:ext>
          </c:extLst>
        </c:ser>
        <c:ser>
          <c:idx val="2"/>
          <c:order val="2"/>
          <c:tx>
            <c:strRef>
              <c:f>Sheet1!$D$1</c:f>
              <c:strCache>
                <c:ptCount val="1"/>
                <c:pt idx="0">
                  <c:v>no</c:v>
                </c:pt>
              </c:strCache>
            </c:strRef>
          </c:tx>
          <c:spPr>
            <a:solidFill>
              <a:schemeClr val="accent3"/>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Trying Best is important</c:v>
                </c:pt>
                <c:pt idx="1">
                  <c:v>It helps keep me be active</c:v>
                </c:pt>
                <c:pt idx="2">
                  <c:v>I like scoring goals</c:v>
                </c:pt>
                <c:pt idx="3">
                  <c:v>I like playing games against other teams</c:v>
                </c:pt>
                <c:pt idx="4">
                  <c:v>I likemeeting new friends</c:v>
                </c:pt>
                <c:pt idx="5">
                  <c:v>My parents want me to </c:v>
                </c:pt>
              </c:strCache>
            </c:strRef>
          </c:cat>
          <c:val>
            <c:numRef>
              <c:f>Sheet1!$D$2:$D$7</c:f>
              <c:numCache>
                <c:formatCode>General</c:formatCode>
                <c:ptCount val="6"/>
                <c:pt idx="0">
                  <c:v>1</c:v>
                </c:pt>
                <c:pt idx="1">
                  <c:v>0.5</c:v>
                </c:pt>
                <c:pt idx="2">
                  <c:v>0.5</c:v>
                </c:pt>
                <c:pt idx="3">
                  <c:v>1</c:v>
                </c:pt>
                <c:pt idx="4">
                  <c:v>0.5</c:v>
                </c:pt>
                <c:pt idx="5">
                  <c:v>20</c:v>
                </c:pt>
              </c:numCache>
            </c:numRef>
          </c:val>
          <c:extLst>
            <c:ext xmlns:c16="http://schemas.microsoft.com/office/drawing/2014/chart" uri="{C3380CC4-5D6E-409C-BE32-E72D297353CC}">
              <c16:uniqueId val="{00000002-02E9-44B1-82EF-5B44B02CD883}"/>
            </c:ext>
          </c:extLst>
        </c:ser>
        <c:ser>
          <c:idx val="3"/>
          <c:order val="3"/>
          <c:tx>
            <c:strRef>
              <c:f>Sheet1!$E$1</c:f>
              <c:strCache>
                <c:ptCount val="1"/>
                <c:pt idx="0">
                  <c:v>NO2</c:v>
                </c:pt>
              </c:strCache>
            </c:strRef>
          </c:tx>
          <c:spPr>
            <a:solidFill>
              <a:schemeClr val="accent4"/>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Trying Best is important</c:v>
                </c:pt>
                <c:pt idx="1">
                  <c:v>It helps keep me be active</c:v>
                </c:pt>
                <c:pt idx="2">
                  <c:v>I like scoring goals</c:v>
                </c:pt>
                <c:pt idx="3">
                  <c:v>I like playing games against other teams</c:v>
                </c:pt>
                <c:pt idx="4">
                  <c:v>I likemeeting new friends</c:v>
                </c:pt>
                <c:pt idx="5">
                  <c:v>My parents want me to </c:v>
                </c:pt>
              </c:strCache>
            </c:strRef>
          </c:cat>
          <c:val>
            <c:numRef>
              <c:f>Sheet1!$E$2:$E$7</c:f>
              <c:numCache>
                <c:formatCode>General</c:formatCode>
                <c:ptCount val="6"/>
                <c:pt idx="0">
                  <c:v>1</c:v>
                </c:pt>
                <c:pt idx="1">
                  <c:v>0.5</c:v>
                </c:pt>
                <c:pt idx="2">
                  <c:v>0.5</c:v>
                </c:pt>
                <c:pt idx="3">
                  <c:v>1</c:v>
                </c:pt>
                <c:pt idx="4">
                  <c:v>1.5</c:v>
                </c:pt>
                <c:pt idx="5">
                  <c:v>15</c:v>
                </c:pt>
              </c:numCache>
            </c:numRef>
          </c:val>
          <c:extLst>
            <c:ext xmlns:c16="http://schemas.microsoft.com/office/drawing/2014/chart" uri="{C3380CC4-5D6E-409C-BE32-E72D297353CC}">
              <c16:uniqueId val="{00000003-02E9-44B1-82EF-5B44B02CD883}"/>
            </c:ext>
          </c:extLst>
        </c:ser>
        <c:dLbls>
          <c:dLblPos val="outEnd"/>
          <c:showLegendKey val="0"/>
          <c:showVal val="1"/>
          <c:showCatName val="0"/>
          <c:showSerName val="0"/>
          <c:showPercent val="0"/>
          <c:showBubbleSize val="0"/>
        </c:dLbls>
        <c:gapWidth val="444"/>
        <c:overlap val="-90"/>
        <c:axId val="345055008"/>
        <c:axId val="345052264"/>
      </c:barChart>
      <c:catAx>
        <c:axId val="345055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45052264"/>
        <c:crosses val="autoZero"/>
        <c:auto val="1"/>
        <c:lblAlgn val="ctr"/>
        <c:lblOffset val="100"/>
        <c:noMultiLvlLbl val="0"/>
      </c:catAx>
      <c:valAx>
        <c:axId val="345052264"/>
        <c:scaling>
          <c:orientation val="minMax"/>
        </c:scaling>
        <c:delete val="1"/>
        <c:axPos val="l"/>
        <c:numFmt formatCode="0%" sourceLinked="0"/>
        <c:majorTickMark val="none"/>
        <c:minorTickMark val="none"/>
        <c:tickLblPos val="nextTo"/>
        <c:crossAx val="345055008"/>
        <c:crosses val="autoZero"/>
        <c:crossBetween val="between"/>
        <c:dispUnits>
          <c:builtInUnit val="hundreds"/>
          <c:dispUnitsLbl>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It’s really important that I…</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YES</c:v>
                </c:pt>
              </c:strCache>
            </c:strRef>
          </c:tx>
          <c:spPr>
            <a:solidFill>
              <a:schemeClr val="accent1"/>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Play the best I can</c:v>
                </c:pt>
                <c:pt idx="1">
                  <c:v>Learn new skills</c:v>
                </c:pt>
                <c:pt idx="2">
                  <c:v>Be nice to the other kdis</c:v>
                </c:pt>
                <c:pt idx="3">
                  <c:v>Play with people I know</c:v>
                </c:pt>
                <c:pt idx="4">
                  <c:v>Have fun playing</c:v>
                </c:pt>
                <c:pt idx="5">
                  <c:v>Win a trophy</c:v>
                </c:pt>
                <c:pt idx="6">
                  <c:v>Make my parents happy</c:v>
                </c:pt>
              </c:strCache>
            </c:strRef>
          </c:cat>
          <c:val>
            <c:numRef>
              <c:f>Sheet1!$B$2:$B$8</c:f>
              <c:numCache>
                <c:formatCode>General</c:formatCode>
                <c:ptCount val="7"/>
                <c:pt idx="0">
                  <c:v>95</c:v>
                </c:pt>
                <c:pt idx="1">
                  <c:v>80</c:v>
                </c:pt>
                <c:pt idx="2">
                  <c:v>85</c:v>
                </c:pt>
                <c:pt idx="3">
                  <c:v>83</c:v>
                </c:pt>
                <c:pt idx="4">
                  <c:v>95</c:v>
                </c:pt>
                <c:pt idx="5">
                  <c:v>27</c:v>
                </c:pt>
                <c:pt idx="6">
                  <c:v>80</c:v>
                </c:pt>
              </c:numCache>
            </c:numRef>
          </c:val>
          <c:extLst>
            <c:ext xmlns:c16="http://schemas.microsoft.com/office/drawing/2014/chart" uri="{C3380CC4-5D6E-409C-BE32-E72D297353CC}">
              <c16:uniqueId val="{00000000-6592-48D5-AA70-D1AB6FA1E5C9}"/>
            </c:ext>
          </c:extLst>
        </c:ser>
        <c:ser>
          <c:idx val="1"/>
          <c:order val="1"/>
          <c:tx>
            <c:strRef>
              <c:f>Sheet1!$C$1</c:f>
              <c:strCache>
                <c:ptCount val="1"/>
                <c:pt idx="0">
                  <c:v>yes2</c:v>
                </c:pt>
              </c:strCache>
            </c:strRef>
          </c:tx>
          <c:spPr>
            <a:solidFill>
              <a:schemeClr val="accent2"/>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Play the best I can</c:v>
                </c:pt>
                <c:pt idx="1">
                  <c:v>Learn new skills</c:v>
                </c:pt>
                <c:pt idx="2">
                  <c:v>Be nice to the other kdis</c:v>
                </c:pt>
                <c:pt idx="3">
                  <c:v>Play with people I know</c:v>
                </c:pt>
                <c:pt idx="4">
                  <c:v>Have fun playing</c:v>
                </c:pt>
                <c:pt idx="5">
                  <c:v>Win a trophy</c:v>
                </c:pt>
                <c:pt idx="6">
                  <c:v>Make my parents happy</c:v>
                </c:pt>
              </c:strCache>
            </c:strRef>
          </c:cat>
          <c:val>
            <c:numRef>
              <c:f>Sheet1!$C$2:$C$8</c:f>
              <c:numCache>
                <c:formatCode>General</c:formatCode>
                <c:ptCount val="7"/>
                <c:pt idx="0">
                  <c:v>3</c:v>
                </c:pt>
                <c:pt idx="1">
                  <c:v>18</c:v>
                </c:pt>
                <c:pt idx="2">
                  <c:v>10</c:v>
                </c:pt>
                <c:pt idx="3">
                  <c:v>15</c:v>
                </c:pt>
                <c:pt idx="4">
                  <c:v>3</c:v>
                </c:pt>
                <c:pt idx="5">
                  <c:v>10</c:v>
                </c:pt>
                <c:pt idx="6">
                  <c:v>14</c:v>
                </c:pt>
              </c:numCache>
            </c:numRef>
          </c:val>
          <c:extLst>
            <c:ext xmlns:c16="http://schemas.microsoft.com/office/drawing/2014/chart" uri="{C3380CC4-5D6E-409C-BE32-E72D297353CC}">
              <c16:uniqueId val="{00000001-6592-48D5-AA70-D1AB6FA1E5C9}"/>
            </c:ext>
          </c:extLst>
        </c:ser>
        <c:ser>
          <c:idx val="2"/>
          <c:order val="2"/>
          <c:tx>
            <c:strRef>
              <c:f>Sheet1!$D$1</c:f>
              <c:strCache>
                <c:ptCount val="1"/>
                <c:pt idx="0">
                  <c:v>no</c:v>
                </c:pt>
              </c:strCache>
            </c:strRef>
          </c:tx>
          <c:spPr>
            <a:solidFill>
              <a:schemeClr val="accent3"/>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Play the best I can</c:v>
                </c:pt>
                <c:pt idx="1">
                  <c:v>Learn new skills</c:v>
                </c:pt>
                <c:pt idx="2">
                  <c:v>Be nice to the other kdis</c:v>
                </c:pt>
                <c:pt idx="3">
                  <c:v>Play with people I know</c:v>
                </c:pt>
                <c:pt idx="4">
                  <c:v>Have fun playing</c:v>
                </c:pt>
                <c:pt idx="5">
                  <c:v>Win a trophy</c:v>
                </c:pt>
                <c:pt idx="6">
                  <c:v>Make my parents happy</c:v>
                </c:pt>
              </c:strCache>
            </c:strRef>
          </c:cat>
          <c:val>
            <c:numRef>
              <c:f>Sheet1!$D$2:$D$8</c:f>
              <c:numCache>
                <c:formatCode>General</c:formatCode>
                <c:ptCount val="7"/>
                <c:pt idx="0">
                  <c:v>1</c:v>
                </c:pt>
                <c:pt idx="1">
                  <c:v>0.5</c:v>
                </c:pt>
                <c:pt idx="2">
                  <c:v>2</c:v>
                </c:pt>
                <c:pt idx="3">
                  <c:v>1</c:v>
                </c:pt>
                <c:pt idx="4">
                  <c:v>0.5</c:v>
                </c:pt>
                <c:pt idx="5">
                  <c:v>31</c:v>
                </c:pt>
                <c:pt idx="6">
                  <c:v>2</c:v>
                </c:pt>
              </c:numCache>
            </c:numRef>
          </c:val>
          <c:extLst>
            <c:ext xmlns:c16="http://schemas.microsoft.com/office/drawing/2014/chart" uri="{C3380CC4-5D6E-409C-BE32-E72D297353CC}">
              <c16:uniqueId val="{00000003-6592-48D5-AA70-D1AB6FA1E5C9}"/>
            </c:ext>
          </c:extLst>
        </c:ser>
        <c:ser>
          <c:idx val="3"/>
          <c:order val="3"/>
          <c:tx>
            <c:strRef>
              <c:f>Sheet1!$E$1</c:f>
              <c:strCache>
                <c:ptCount val="1"/>
                <c:pt idx="0">
                  <c:v>NO2</c:v>
                </c:pt>
              </c:strCache>
            </c:strRef>
          </c:tx>
          <c:spPr>
            <a:solidFill>
              <a:schemeClr val="accent4"/>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Play the best I can</c:v>
                </c:pt>
                <c:pt idx="1">
                  <c:v>Learn new skills</c:v>
                </c:pt>
                <c:pt idx="2">
                  <c:v>Be nice to the other kdis</c:v>
                </c:pt>
                <c:pt idx="3">
                  <c:v>Play with people I know</c:v>
                </c:pt>
                <c:pt idx="4">
                  <c:v>Have fun playing</c:v>
                </c:pt>
                <c:pt idx="5">
                  <c:v>Win a trophy</c:v>
                </c:pt>
                <c:pt idx="6">
                  <c:v>Make my parents happy</c:v>
                </c:pt>
              </c:strCache>
            </c:strRef>
          </c:cat>
          <c:val>
            <c:numRef>
              <c:f>Sheet1!$E$2:$E$8</c:f>
              <c:numCache>
                <c:formatCode>General</c:formatCode>
                <c:ptCount val="7"/>
                <c:pt idx="0">
                  <c:v>1</c:v>
                </c:pt>
                <c:pt idx="1">
                  <c:v>1.5</c:v>
                </c:pt>
                <c:pt idx="2">
                  <c:v>3</c:v>
                </c:pt>
                <c:pt idx="3">
                  <c:v>1</c:v>
                </c:pt>
                <c:pt idx="4">
                  <c:v>0.5</c:v>
                </c:pt>
                <c:pt idx="5">
                  <c:v>32</c:v>
                </c:pt>
                <c:pt idx="6">
                  <c:v>2</c:v>
                </c:pt>
              </c:numCache>
            </c:numRef>
          </c:val>
          <c:extLst>
            <c:ext xmlns:c16="http://schemas.microsoft.com/office/drawing/2014/chart" uri="{C3380CC4-5D6E-409C-BE32-E72D297353CC}">
              <c16:uniqueId val="{0000000B-6592-48D5-AA70-D1AB6FA1E5C9}"/>
            </c:ext>
          </c:extLst>
        </c:ser>
        <c:dLbls>
          <c:dLblPos val="outEnd"/>
          <c:showLegendKey val="0"/>
          <c:showVal val="1"/>
          <c:showCatName val="0"/>
          <c:showSerName val="0"/>
          <c:showPercent val="0"/>
          <c:showBubbleSize val="0"/>
        </c:dLbls>
        <c:gapWidth val="444"/>
        <c:overlap val="-90"/>
        <c:axId val="345056184"/>
        <c:axId val="345057360"/>
      </c:barChart>
      <c:catAx>
        <c:axId val="3450561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45057360"/>
        <c:crosses val="autoZero"/>
        <c:auto val="1"/>
        <c:lblAlgn val="ctr"/>
        <c:lblOffset val="100"/>
        <c:noMultiLvlLbl val="0"/>
      </c:catAx>
      <c:valAx>
        <c:axId val="345057360"/>
        <c:scaling>
          <c:orientation val="minMax"/>
        </c:scaling>
        <c:delete val="1"/>
        <c:axPos val="l"/>
        <c:numFmt formatCode="0%" sourceLinked="0"/>
        <c:majorTickMark val="none"/>
        <c:minorTickMark val="none"/>
        <c:tickLblPos val="nextTo"/>
        <c:crossAx val="345056184"/>
        <c:crosses val="autoZero"/>
        <c:crossBetween val="between"/>
        <c:dispUnits>
          <c:builtInUnit val="hundreds"/>
          <c:dispUnitsLbl>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Adults should…</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091966043307085"/>
          <c:y val="0.10789461688640398"/>
          <c:w val="0.8740803395669291"/>
          <c:h val="0.69900180247282218"/>
        </c:manualLayout>
      </c:layout>
      <c:barChart>
        <c:barDir val="col"/>
        <c:grouping val="clustered"/>
        <c:varyColors val="0"/>
        <c:ser>
          <c:idx val="0"/>
          <c:order val="0"/>
          <c:tx>
            <c:strRef>
              <c:f>Sheet1!$B$1</c:f>
              <c:strCache>
                <c:ptCount val="1"/>
                <c:pt idx="0">
                  <c:v>YES</c:v>
                </c:pt>
              </c:strCache>
            </c:strRef>
          </c:tx>
          <c:spPr>
            <a:solidFill>
              <a:schemeClr val="accent1"/>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Let us kids play and tell us what to do</c:v>
                </c:pt>
                <c:pt idx="1">
                  <c:v>Teach us how to play the game</c:v>
                </c:pt>
                <c:pt idx="2">
                  <c:v>Not yell at me while I am playing the game</c:v>
                </c:pt>
                <c:pt idx="3">
                  <c:v>Let me figure out how stuff works</c:v>
                </c:pt>
                <c:pt idx="4">
                  <c:v>Tell me I did a good thing after the game</c:v>
                </c:pt>
                <c:pt idx="5">
                  <c:v>Get the drinks and snack</c:v>
                </c:pt>
              </c:strCache>
            </c:strRef>
          </c:cat>
          <c:val>
            <c:numRef>
              <c:f>Sheet1!$B$2:$B$7</c:f>
              <c:numCache>
                <c:formatCode>General</c:formatCode>
                <c:ptCount val="6"/>
                <c:pt idx="0">
                  <c:v>70</c:v>
                </c:pt>
                <c:pt idx="1">
                  <c:v>80</c:v>
                </c:pt>
                <c:pt idx="2">
                  <c:v>82</c:v>
                </c:pt>
                <c:pt idx="3">
                  <c:v>86</c:v>
                </c:pt>
                <c:pt idx="4">
                  <c:v>95</c:v>
                </c:pt>
                <c:pt idx="5">
                  <c:v>75</c:v>
                </c:pt>
              </c:numCache>
            </c:numRef>
          </c:val>
          <c:extLst>
            <c:ext xmlns:c16="http://schemas.microsoft.com/office/drawing/2014/chart" uri="{C3380CC4-5D6E-409C-BE32-E72D297353CC}">
              <c16:uniqueId val="{00000000-81AC-4080-9824-BEDB579580A7}"/>
            </c:ext>
          </c:extLst>
        </c:ser>
        <c:ser>
          <c:idx val="1"/>
          <c:order val="1"/>
          <c:tx>
            <c:strRef>
              <c:f>Sheet1!$C$1</c:f>
              <c:strCache>
                <c:ptCount val="1"/>
                <c:pt idx="0">
                  <c:v>yes2</c:v>
                </c:pt>
              </c:strCache>
            </c:strRef>
          </c:tx>
          <c:spPr>
            <a:solidFill>
              <a:schemeClr val="accent2"/>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Let us kids play and tell us what to do</c:v>
                </c:pt>
                <c:pt idx="1">
                  <c:v>Teach us how to play the game</c:v>
                </c:pt>
                <c:pt idx="2">
                  <c:v>Not yell at me while I am playing the game</c:v>
                </c:pt>
                <c:pt idx="3">
                  <c:v>Let me figure out how stuff works</c:v>
                </c:pt>
                <c:pt idx="4">
                  <c:v>Tell me I did a good thing after the game</c:v>
                </c:pt>
                <c:pt idx="5">
                  <c:v>Get the drinks and snack</c:v>
                </c:pt>
              </c:strCache>
            </c:strRef>
          </c:cat>
          <c:val>
            <c:numRef>
              <c:f>Sheet1!$C$2:$C$7</c:f>
              <c:numCache>
                <c:formatCode>General</c:formatCode>
                <c:ptCount val="6"/>
                <c:pt idx="0">
                  <c:v>24</c:v>
                </c:pt>
                <c:pt idx="1">
                  <c:v>16</c:v>
                </c:pt>
                <c:pt idx="2">
                  <c:v>16</c:v>
                </c:pt>
                <c:pt idx="3">
                  <c:v>10</c:v>
                </c:pt>
                <c:pt idx="4">
                  <c:v>4</c:v>
                </c:pt>
                <c:pt idx="5">
                  <c:v>10</c:v>
                </c:pt>
              </c:numCache>
            </c:numRef>
          </c:val>
          <c:extLst>
            <c:ext xmlns:c16="http://schemas.microsoft.com/office/drawing/2014/chart" uri="{C3380CC4-5D6E-409C-BE32-E72D297353CC}">
              <c16:uniqueId val="{00000001-81AC-4080-9824-BEDB579580A7}"/>
            </c:ext>
          </c:extLst>
        </c:ser>
        <c:ser>
          <c:idx val="2"/>
          <c:order val="2"/>
          <c:tx>
            <c:strRef>
              <c:f>Sheet1!$D$1</c:f>
              <c:strCache>
                <c:ptCount val="1"/>
                <c:pt idx="0">
                  <c:v>no</c:v>
                </c:pt>
              </c:strCache>
            </c:strRef>
          </c:tx>
          <c:spPr>
            <a:solidFill>
              <a:schemeClr val="accent3"/>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Let us kids play and tell us what to do</c:v>
                </c:pt>
                <c:pt idx="1">
                  <c:v>Teach us how to play the game</c:v>
                </c:pt>
                <c:pt idx="2">
                  <c:v>Not yell at me while I am playing the game</c:v>
                </c:pt>
                <c:pt idx="3">
                  <c:v>Let me figure out how stuff works</c:v>
                </c:pt>
                <c:pt idx="4">
                  <c:v>Tell me I did a good thing after the game</c:v>
                </c:pt>
                <c:pt idx="5">
                  <c:v>Get the drinks and snack</c:v>
                </c:pt>
              </c:strCache>
            </c:strRef>
          </c:cat>
          <c:val>
            <c:numRef>
              <c:f>Sheet1!$D$2:$D$7</c:f>
              <c:numCache>
                <c:formatCode>General</c:formatCode>
                <c:ptCount val="6"/>
                <c:pt idx="0">
                  <c:v>2</c:v>
                </c:pt>
                <c:pt idx="1">
                  <c:v>2</c:v>
                </c:pt>
                <c:pt idx="2">
                  <c:v>1</c:v>
                </c:pt>
                <c:pt idx="3">
                  <c:v>2</c:v>
                </c:pt>
                <c:pt idx="4">
                  <c:v>0</c:v>
                </c:pt>
                <c:pt idx="5">
                  <c:v>5</c:v>
                </c:pt>
              </c:numCache>
            </c:numRef>
          </c:val>
          <c:extLst>
            <c:ext xmlns:c16="http://schemas.microsoft.com/office/drawing/2014/chart" uri="{C3380CC4-5D6E-409C-BE32-E72D297353CC}">
              <c16:uniqueId val="{00000002-81AC-4080-9824-BEDB579580A7}"/>
            </c:ext>
          </c:extLst>
        </c:ser>
        <c:ser>
          <c:idx val="3"/>
          <c:order val="3"/>
          <c:tx>
            <c:strRef>
              <c:f>Sheet1!$E$1</c:f>
              <c:strCache>
                <c:ptCount val="1"/>
                <c:pt idx="0">
                  <c:v>NO2</c:v>
                </c:pt>
              </c:strCache>
            </c:strRef>
          </c:tx>
          <c:spPr>
            <a:solidFill>
              <a:schemeClr val="accent4"/>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Let us kids play and tell us what to do</c:v>
                </c:pt>
                <c:pt idx="1">
                  <c:v>Teach us how to play the game</c:v>
                </c:pt>
                <c:pt idx="2">
                  <c:v>Not yell at me while I am playing the game</c:v>
                </c:pt>
                <c:pt idx="3">
                  <c:v>Let me figure out how stuff works</c:v>
                </c:pt>
                <c:pt idx="4">
                  <c:v>Tell me I did a good thing after the game</c:v>
                </c:pt>
                <c:pt idx="5">
                  <c:v>Get the drinks and snack</c:v>
                </c:pt>
              </c:strCache>
            </c:strRef>
          </c:cat>
          <c:val>
            <c:numRef>
              <c:f>Sheet1!$E$2:$E$7</c:f>
              <c:numCache>
                <c:formatCode>General</c:formatCode>
                <c:ptCount val="6"/>
                <c:pt idx="0">
                  <c:v>4</c:v>
                </c:pt>
                <c:pt idx="1">
                  <c:v>2</c:v>
                </c:pt>
                <c:pt idx="2">
                  <c:v>1</c:v>
                </c:pt>
                <c:pt idx="3">
                  <c:v>2</c:v>
                </c:pt>
                <c:pt idx="4">
                  <c:v>1</c:v>
                </c:pt>
                <c:pt idx="5">
                  <c:v>10</c:v>
                </c:pt>
              </c:numCache>
            </c:numRef>
          </c:val>
          <c:extLst>
            <c:ext xmlns:c16="http://schemas.microsoft.com/office/drawing/2014/chart" uri="{C3380CC4-5D6E-409C-BE32-E72D297353CC}">
              <c16:uniqueId val="{00000003-81AC-4080-9824-BEDB579580A7}"/>
            </c:ext>
          </c:extLst>
        </c:ser>
        <c:dLbls>
          <c:dLblPos val="outEnd"/>
          <c:showLegendKey val="0"/>
          <c:showVal val="1"/>
          <c:showCatName val="0"/>
          <c:showSerName val="0"/>
          <c:showPercent val="0"/>
          <c:showBubbleSize val="0"/>
        </c:dLbls>
        <c:gapWidth val="444"/>
        <c:overlap val="-90"/>
        <c:axId val="345054224"/>
        <c:axId val="345050696"/>
      </c:barChart>
      <c:catAx>
        <c:axId val="3450542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45050696"/>
        <c:crosses val="autoZero"/>
        <c:auto val="1"/>
        <c:lblAlgn val="ctr"/>
        <c:lblOffset val="100"/>
        <c:noMultiLvlLbl val="0"/>
      </c:catAx>
      <c:valAx>
        <c:axId val="345050696"/>
        <c:scaling>
          <c:orientation val="minMax"/>
        </c:scaling>
        <c:delete val="1"/>
        <c:axPos val="l"/>
        <c:numFmt formatCode="0%" sourceLinked="0"/>
        <c:majorTickMark val="none"/>
        <c:minorTickMark val="none"/>
        <c:tickLblPos val="nextTo"/>
        <c:crossAx val="345054224"/>
        <c:crosses val="autoZero"/>
        <c:crossBetween val="between"/>
        <c:dispUnits>
          <c:builtInUnit val="hundreds"/>
          <c:dispUnitsLbl>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CA"/>
              <a:t>At soccer I like to…</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YES</c:v>
                </c:pt>
              </c:strCache>
            </c:strRef>
          </c:tx>
          <c:spPr>
            <a:solidFill>
              <a:schemeClr val="accent1"/>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Wear my team  uniform</c:v>
                </c:pt>
                <c:pt idx="1">
                  <c:v>Learn new things</c:v>
                </c:pt>
                <c:pt idx="2">
                  <c:v>Win trophies</c:v>
                </c:pt>
                <c:pt idx="3">
                  <c:v>Play because it's fun</c:v>
                </c:pt>
                <c:pt idx="4">
                  <c:v>Stop the other team from scoring</c:v>
                </c:pt>
                <c:pt idx="5">
                  <c:v>Be with my frineds</c:v>
                </c:pt>
              </c:strCache>
            </c:strRef>
          </c:cat>
          <c:val>
            <c:numRef>
              <c:f>Sheet1!$B$2:$B$7</c:f>
              <c:numCache>
                <c:formatCode>General</c:formatCode>
                <c:ptCount val="6"/>
                <c:pt idx="0">
                  <c:v>90</c:v>
                </c:pt>
                <c:pt idx="1">
                  <c:v>75</c:v>
                </c:pt>
                <c:pt idx="2">
                  <c:v>70</c:v>
                </c:pt>
                <c:pt idx="3">
                  <c:v>95</c:v>
                </c:pt>
                <c:pt idx="4">
                  <c:v>80</c:v>
                </c:pt>
                <c:pt idx="5">
                  <c:v>96</c:v>
                </c:pt>
              </c:numCache>
            </c:numRef>
          </c:val>
          <c:extLst>
            <c:ext xmlns:c16="http://schemas.microsoft.com/office/drawing/2014/chart" uri="{C3380CC4-5D6E-409C-BE32-E72D297353CC}">
              <c16:uniqueId val="{00000000-01AC-4905-9762-01DB91C3485A}"/>
            </c:ext>
          </c:extLst>
        </c:ser>
        <c:ser>
          <c:idx val="1"/>
          <c:order val="1"/>
          <c:tx>
            <c:strRef>
              <c:f>Sheet1!$C$1</c:f>
              <c:strCache>
                <c:ptCount val="1"/>
                <c:pt idx="0">
                  <c:v>yes2</c:v>
                </c:pt>
              </c:strCache>
            </c:strRef>
          </c:tx>
          <c:spPr>
            <a:solidFill>
              <a:schemeClr val="accent2"/>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Wear my team  uniform</c:v>
                </c:pt>
                <c:pt idx="1">
                  <c:v>Learn new things</c:v>
                </c:pt>
                <c:pt idx="2">
                  <c:v>Win trophies</c:v>
                </c:pt>
                <c:pt idx="3">
                  <c:v>Play because it's fun</c:v>
                </c:pt>
                <c:pt idx="4">
                  <c:v>Stop the other team from scoring</c:v>
                </c:pt>
                <c:pt idx="5">
                  <c:v>Be with my frineds</c:v>
                </c:pt>
              </c:strCache>
            </c:strRef>
          </c:cat>
          <c:val>
            <c:numRef>
              <c:f>Sheet1!$C$2:$C$7</c:f>
              <c:numCache>
                <c:formatCode>General</c:formatCode>
                <c:ptCount val="6"/>
                <c:pt idx="0">
                  <c:v>8</c:v>
                </c:pt>
                <c:pt idx="1">
                  <c:v>20</c:v>
                </c:pt>
                <c:pt idx="2">
                  <c:v>20</c:v>
                </c:pt>
                <c:pt idx="3">
                  <c:v>4</c:v>
                </c:pt>
                <c:pt idx="4">
                  <c:v>10</c:v>
                </c:pt>
                <c:pt idx="5">
                  <c:v>0.5</c:v>
                </c:pt>
              </c:numCache>
            </c:numRef>
          </c:val>
          <c:extLst>
            <c:ext xmlns:c16="http://schemas.microsoft.com/office/drawing/2014/chart" uri="{C3380CC4-5D6E-409C-BE32-E72D297353CC}">
              <c16:uniqueId val="{00000001-01AC-4905-9762-01DB91C3485A}"/>
            </c:ext>
          </c:extLst>
        </c:ser>
        <c:ser>
          <c:idx val="2"/>
          <c:order val="2"/>
          <c:tx>
            <c:strRef>
              <c:f>Sheet1!$D$1</c:f>
              <c:strCache>
                <c:ptCount val="1"/>
                <c:pt idx="0">
                  <c:v>no</c:v>
                </c:pt>
              </c:strCache>
            </c:strRef>
          </c:tx>
          <c:spPr>
            <a:solidFill>
              <a:schemeClr val="accent3"/>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Wear my team  uniform</c:v>
                </c:pt>
                <c:pt idx="1">
                  <c:v>Learn new things</c:v>
                </c:pt>
                <c:pt idx="2">
                  <c:v>Win trophies</c:v>
                </c:pt>
                <c:pt idx="3">
                  <c:v>Play because it's fun</c:v>
                </c:pt>
                <c:pt idx="4">
                  <c:v>Stop the other team from scoring</c:v>
                </c:pt>
                <c:pt idx="5">
                  <c:v>Be with my frineds</c:v>
                </c:pt>
              </c:strCache>
            </c:strRef>
          </c:cat>
          <c:val>
            <c:numRef>
              <c:f>Sheet1!$D$2:$D$7</c:f>
              <c:numCache>
                <c:formatCode>General</c:formatCode>
                <c:ptCount val="6"/>
                <c:pt idx="0">
                  <c:v>1</c:v>
                </c:pt>
                <c:pt idx="1">
                  <c:v>3</c:v>
                </c:pt>
                <c:pt idx="2">
                  <c:v>5</c:v>
                </c:pt>
                <c:pt idx="3">
                  <c:v>0.5</c:v>
                </c:pt>
                <c:pt idx="4">
                  <c:v>2</c:v>
                </c:pt>
                <c:pt idx="5">
                  <c:v>0.5</c:v>
                </c:pt>
              </c:numCache>
            </c:numRef>
          </c:val>
          <c:extLst>
            <c:ext xmlns:c16="http://schemas.microsoft.com/office/drawing/2014/chart" uri="{C3380CC4-5D6E-409C-BE32-E72D297353CC}">
              <c16:uniqueId val="{00000002-01AC-4905-9762-01DB91C3485A}"/>
            </c:ext>
          </c:extLst>
        </c:ser>
        <c:ser>
          <c:idx val="3"/>
          <c:order val="3"/>
          <c:tx>
            <c:strRef>
              <c:f>Sheet1!$E$1</c:f>
              <c:strCache>
                <c:ptCount val="1"/>
                <c:pt idx="0">
                  <c:v>NO2</c:v>
                </c:pt>
              </c:strCache>
            </c:strRef>
          </c:tx>
          <c:spPr>
            <a:solidFill>
              <a:schemeClr val="accent4"/>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Wear my team  uniform</c:v>
                </c:pt>
                <c:pt idx="1">
                  <c:v>Learn new things</c:v>
                </c:pt>
                <c:pt idx="2">
                  <c:v>Win trophies</c:v>
                </c:pt>
                <c:pt idx="3">
                  <c:v>Play because it's fun</c:v>
                </c:pt>
                <c:pt idx="4">
                  <c:v>Stop the other team from scoring</c:v>
                </c:pt>
                <c:pt idx="5">
                  <c:v>Be with my frineds</c:v>
                </c:pt>
              </c:strCache>
            </c:strRef>
          </c:cat>
          <c:val>
            <c:numRef>
              <c:f>Sheet1!$E$2:$E$7</c:f>
              <c:numCache>
                <c:formatCode>General</c:formatCode>
                <c:ptCount val="6"/>
                <c:pt idx="0">
                  <c:v>1</c:v>
                </c:pt>
                <c:pt idx="1">
                  <c:v>2</c:v>
                </c:pt>
                <c:pt idx="2">
                  <c:v>5</c:v>
                </c:pt>
                <c:pt idx="3">
                  <c:v>0.5</c:v>
                </c:pt>
                <c:pt idx="4">
                  <c:v>8</c:v>
                </c:pt>
                <c:pt idx="5">
                  <c:v>4</c:v>
                </c:pt>
              </c:numCache>
            </c:numRef>
          </c:val>
          <c:extLst>
            <c:ext xmlns:c16="http://schemas.microsoft.com/office/drawing/2014/chart" uri="{C3380CC4-5D6E-409C-BE32-E72D297353CC}">
              <c16:uniqueId val="{00000003-01AC-4905-9762-01DB91C3485A}"/>
            </c:ext>
          </c:extLst>
        </c:ser>
        <c:dLbls>
          <c:dLblPos val="outEnd"/>
          <c:showLegendKey val="0"/>
          <c:showVal val="1"/>
          <c:showCatName val="0"/>
          <c:showSerName val="0"/>
          <c:showPercent val="0"/>
          <c:showBubbleSize val="0"/>
        </c:dLbls>
        <c:gapWidth val="444"/>
        <c:overlap val="-90"/>
        <c:axId val="339033696"/>
        <c:axId val="339030560"/>
      </c:barChart>
      <c:catAx>
        <c:axId val="3390336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39030560"/>
        <c:crosses val="autoZero"/>
        <c:auto val="1"/>
        <c:lblAlgn val="ctr"/>
        <c:lblOffset val="100"/>
        <c:noMultiLvlLbl val="0"/>
      </c:catAx>
      <c:valAx>
        <c:axId val="339030560"/>
        <c:scaling>
          <c:orientation val="minMax"/>
          <c:max val="100"/>
        </c:scaling>
        <c:delete val="1"/>
        <c:axPos val="l"/>
        <c:numFmt formatCode="0%" sourceLinked="0"/>
        <c:majorTickMark val="none"/>
        <c:minorTickMark val="none"/>
        <c:tickLblPos val="nextTo"/>
        <c:crossAx val="339033696"/>
        <c:crosses val="autoZero"/>
        <c:crossBetween val="between"/>
        <c:dispUnits>
          <c:builtInUnit val="hundreds"/>
          <c:dispUnitsLbl>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Top 3 Male Players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Messi</c:v>
                </c:pt>
                <c:pt idx="1">
                  <c:v>Ronaldo</c:v>
                </c:pt>
                <c:pt idx="2">
                  <c:v>Salah</c:v>
                </c:pt>
                <c:pt idx="3">
                  <c:v>Other</c:v>
                </c:pt>
              </c:strCache>
            </c:strRef>
          </c:cat>
          <c:val>
            <c:numRef>
              <c:f>Sheet1!$B$2:$B$5</c:f>
              <c:numCache>
                <c:formatCode>General</c:formatCode>
                <c:ptCount val="4"/>
                <c:pt idx="0">
                  <c:v>28</c:v>
                </c:pt>
                <c:pt idx="1">
                  <c:v>26</c:v>
                </c:pt>
                <c:pt idx="2">
                  <c:v>14</c:v>
                </c:pt>
                <c:pt idx="3">
                  <c:v>31</c:v>
                </c:pt>
              </c:numCache>
            </c:numRef>
          </c:val>
          <c:extLst>
            <c:ext xmlns:c16="http://schemas.microsoft.com/office/drawing/2014/chart" uri="{C3380CC4-5D6E-409C-BE32-E72D297353CC}">
              <c16:uniqueId val="{00000000-E5CB-4208-BC7E-E2F28A7CE208}"/>
            </c:ext>
          </c:extLst>
        </c:ser>
        <c:dLbls>
          <c:dLblPos val="outEnd"/>
          <c:showLegendKey val="0"/>
          <c:showVal val="1"/>
          <c:showCatName val="0"/>
          <c:showSerName val="0"/>
          <c:showPercent val="0"/>
          <c:showBubbleSize val="0"/>
        </c:dLbls>
        <c:gapWidth val="444"/>
        <c:overlap val="-90"/>
        <c:axId val="421160232"/>
        <c:axId val="421158272"/>
      </c:barChart>
      <c:catAx>
        <c:axId val="4211602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21158272"/>
        <c:crosses val="autoZero"/>
        <c:auto val="1"/>
        <c:lblAlgn val="ctr"/>
        <c:lblOffset val="100"/>
        <c:noMultiLvlLbl val="0"/>
      </c:catAx>
      <c:valAx>
        <c:axId val="421158272"/>
        <c:scaling>
          <c:orientation val="minMax"/>
        </c:scaling>
        <c:delete val="1"/>
        <c:axPos val="l"/>
        <c:numFmt formatCode="0%" sourceLinked="0"/>
        <c:majorTickMark val="none"/>
        <c:minorTickMark val="none"/>
        <c:tickLblPos val="nextTo"/>
        <c:crossAx val="421160232"/>
        <c:crosses val="autoZero"/>
        <c:crossBetween val="between"/>
        <c:dispUnits>
          <c:builtInUnit val="hundreds"/>
          <c:dispUnitsLbl>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Reversed" id="22">
  <a:schemeClr val="accent2"/>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E4A5A7-A475-48D2-95D4-4361DFF14DDD}" type="doc">
      <dgm:prSet loTypeId="urn:microsoft.com/office/officeart/2008/layout/SquareAccentList" loCatId="list" qsTypeId="urn:microsoft.com/office/officeart/2005/8/quickstyle/simple1" qsCatId="simple" csTypeId="urn:microsoft.com/office/officeart/2005/8/colors/accent0_1" csCatId="mainScheme" phldr="1"/>
      <dgm:spPr/>
      <dgm:t>
        <a:bodyPr/>
        <a:lstStyle/>
        <a:p>
          <a:endParaRPr lang="en-US"/>
        </a:p>
      </dgm:t>
    </dgm:pt>
    <dgm:pt modelId="{B91DABC5-B6C7-46F3-B607-94054E8C36C0}">
      <dgm:prSet phldrT="[Text]" custT="1"/>
      <dgm:spPr/>
      <dgm:t>
        <a:bodyPr/>
        <a:lstStyle/>
        <a:p>
          <a:r>
            <a:rPr lang="en-US" sz="2800" dirty="0" smtClean="0">
              <a:latin typeface="Roboto" panose="02000000000000000000" pitchFamily="2" charset="0"/>
              <a:ea typeface="Roboto" panose="02000000000000000000" pitchFamily="2" charset="0"/>
              <a:cs typeface="Roboto" panose="02000000000000000000" pitchFamily="2" charset="0"/>
            </a:rPr>
            <a:t>2014</a:t>
          </a:r>
          <a:endParaRPr lang="en-US" sz="2800" dirty="0">
            <a:latin typeface="Roboto" panose="02000000000000000000" pitchFamily="2" charset="0"/>
            <a:ea typeface="Roboto" panose="02000000000000000000" pitchFamily="2" charset="0"/>
            <a:cs typeface="Roboto" panose="02000000000000000000" pitchFamily="2" charset="0"/>
          </a:endParaRPr>
        </a:p>
      </dgm:t>
    </dgm:pt>
    <dgm:pt modelId="{85E4AB8C-F0A7-4D1C-8E6E-3091F50C8082}" type="parTrans" cxnId="{31A9C289-9D89-4BC1-80C9-0740B8C70FD3}">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14F8A311-3B8B-446A-880A-455D5A1FE846}" type="sibTrans" cxnId="{31A9C289-9D89-4BC1-80C9-0740B8C70FD3}">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9535906B-C320-4694-9A00-CFBA6CA4FC8F}">
      <dgm:prSet phldrT="[Text]" custT="1"/>
      <dgm:spPr/>
      <dgm:t>
        <a:bodyPr/>
        <a:lstStyle/>
        <a:p>
          <a:r>
            <a:rPr lang="en-US" sz="1600" dirty="0" smtClean="0">
              <a:latin typeface="Roboto" panose="02000000000000000000" pitchFamily="2" charset="0"/>
              <a:ea typeface="Roboto" panose="02000000000000000000" pitchFamily="2" charset="0"/>
              <a:cs typeface="Roboto" panose="02000000000000000000" pitchFamily="2" charset="0"/>
            </a:rPr>
            <a:t>1027 Responses</a:t>
          </a:r>
          <a:endParaRPr lang="en-US" sz="1600" dirty="0">
            <a:latin typeface="Roboto" panose="02000000000000000000" pitchFamily="2" charset="0"/>
            <a:ea typeface="Roboto" panose="02000000000000000000" pitchFamily="2" charset="0"/>
            <a:cs typeface="Roboto" panose="02000000000000000000" pitchFamily="2" charset="0"/>
          </a:endParaRPr>
        </a:p>
      </dgm:t>
    </dgm:pt>
    <dgm:pt modelId="{D1DC465B-A6D8-4B74-BBD5-042D02C50219}" type="parTrans" cxnId="{E705D5B5-023B-4D27-B41C-CBBE9129B00E}">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308D6263-5B09-4FA4-8DAF-8450EA9748FE}" type="sibTrans" cxnId="{E705D5B5-023B-4D27-B41C-CBBE9129B00E}">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B952F433-95AE-415F-9535-37408C9FE5AC}">
      <dgm:prSet phldrT="[Text]" custT="1"/>
      <dgm:spPr/>
      <dgm:t>
        <a:bodyPr/>
        <a:lstStyle/>
        <a:p>
          <a:r>
            <a:rPr lang="en-US" sz="2800" dirty="0" smtClean="0">
              <a:latin typeface="Roboto" panose="02000000000000000000" pitchFamily="2" charset="0"/>
              <a:ea typeface="Roboto" panose="02000000000000000000" pitchFamily="2" charset="0"/>
              <a:cs typeface="Roboto" panose="02000000000000000000" pitchFamily="2" charset="0"/>
            </a:rPr>
            <a:t>2019</a:t>
          </a:r>
          <a:endParaRPr lang="en-US" sz="1600" dirty="0">
            <a:latin typeface="Roboto" panose="02000000000000000000" pitchFamily="2" charset="0"/>
            <a:ea typeface="Roboto" panose="02000000000000000000" pitchFamily="2" charset="0"/>
            <a:cs typeface="Roboto" panose="02000000000000000000" pitchFamily="2" charset="0"/>
          </a:endParaRPr>
        </a:p>
      </dgm:t>
    </dgm:pt>
    <dgm:pt modelId="{3065AAF0-2837-4DC2-AF4B-782D921C0F14}" type="parTrans" cxnId="{7345A2E1-13A2-48DD-8F18-8B689D7D1273}">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2B792E36-E0F7-4B59-A386-34C0E92C8DC6}" type="sibTrans" cxnId="{7345A2E1-13A2-48DD-8F18-8B689D7D1273}">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1445E8A2-65AC-40A3-AA82-4FE5AEDA0AB9}">
      <dgm:prSet phldrT="[Text]" custT="1"/>
      <dgm:spPr/>
      <dgm:t>
        <a:bodyPr/>
        <a:lstStyle/>
        <a:p>
          <a:r>
            <a:rPr lang="en-US" sz="1600" dirty="0" smtClean="0">
              <a:latin typeface="Roboto" panose="02000000000000000000" pitchFamily="2" charset="0"/>
              <a:ea typeface="Roboto" panose="02000000000000000000" pitchFamily="2" charset="0"/>
              <a:cs typeface="Roboto" panose="02000000000000000000" pitchFamily="2" charset="0"/>
            </a:rPr>
            <a:t>1788 Responses</a:t>
          </a:r>
          <a:endParaRPr lang="en-US" sz="1600" dirty="0">
            <a:latin typeface="Roboto" panose="02000000000000000000" pitchFamily="2" charset="0"/>
            <a:ea typeface="Roboto" panose="02000000000000000000" pitchFamily="2" charset="0"/>
            <a:cs typeface="Roboto" panose="02000000000000000000" pitchFamily="2" charset="0"/>
          </a:endParaRPr>
        </a:p>
      </dgm:t>
    </dgm:pt>
    <dgm:pt modelId="{26FC6D33-B61A-4D49-A10A-57B5129123CB}" type="parTrans" cxnId="{47C4E5E0-2B3D-4995-99D3-9069709A0F35}">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593B9B26-D294-430D-A933-13125714756D}" type="sibTrans" cxnId="{47C4E5E0-2B3D-4995-99D3-9069709A0F35}">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3F8222E8-FF5F-4506-A52E-CCBDAA14BAFB}">
      <dgm:prSet phldrT="[Text]" custT="1"/>
      <dgm:spPr/>
      <dgm:t>
        <a:bodyPr/>
        <a:lstStyle/>
        <a:p>
          <a:r>
            <a:rPr lang="en-US" sz="1600" dirty="0" smtClean="0">
              <a:latin typeface="Roboto" panose="02000000000000000000" pitchFamily="2" charset="0"/>
              <a:ea typeface="Roboto" panose="02000000000000000000" pitchFamily="2" charset="0"/>
              <a:cs typeface="Roboto" panose="02000000000000000000" pitchFamily="2" charset="0"/>
            </a:rPr>
            <a:t>Likert scale and open-ended questions</a:t>
          </a:r>
          <a:endParaRPr lang="en-US" sz="1600" dirty="0">
            <a:latin typeface="Roboto" panose="02000000000000000000" pitchFamily="2" charset="0"/>
            <a:ea typeface="Roboto" panose="02000000000000000000" pitchFamily="2" charset="0"/>
            <a:cs typeface="Roboto" panose="02000000000000000000" pitchFamily="2" charset="0"/>
          </a:endParaRPr>
        </a:p>
      </dgm:t>
    </dgm:pt>
    <dgm:pt modelId="{A8AD3375-F53C-4783-8BB4-81C3A0D24050}" type="parTrans" cxnId="{00569A64-E730-4D13-A63F-BE570CE48EDB}">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A37E6B7F-EEC9-421E-874D-524B4CF14AD0}" type="sibTrans" cxnId="{00569A64-E730-4D13-A63F-BE570CE48EDB}">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91DC5E0A-7D5B-498D-AD21-16BB6703FDFA}">
      <dgm:prSet phldrT="[Text]" custT="1"/>
      <dgm:spPr/>
      <dgm:t>
        <a:bodyPr/>
        <a:lstStyle/>
        <a:p>
          <a:r>
            <a:rPr lang="en-US" sz="1600" dirty="0" smtClean="0">
              <a:latin typeface="Roboto" panose="02000000000000000000" pitchFamily="2" charset="0"/>
              <a:ea typeface="Roboto" panose="02000000000000000000" pitchFamily="2" charset="0"/>
              <a:cs typeface="Roboto" panose="02000000000000000000" pitchFamily="2" charset="0"/>
            </a:rPr>
            <a:t>Priority scale and open-ended questions</a:t>
          </a:r>
          <a:endParaRPr lang="en-US" sz="1600" dirty="0">
            <a:latin typeface="Roboto" panose="02000000000000000000" pitchFamily="2" charset="0"/>
            <a:ea typeface="Roboto" panose="02000000000000000000" pitchFamily="2" charset="0"/>
            <a:cs typeface="Roboto" panose="02000000000000000000" pitchFamily="2" charset="0"/>
          </a:endParaRPr>
        </a:p>
      </dgm:t>
    </dgm:pt>
    <dgm:pt modelId="{1C6D1C23-92DA-4314-BAFF-64EA5DC2D353}" type="parTrans" cxnId="{36668D48-D73A-4EF2-809D-36D2AA4B1A47}">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5E1E5F7B-C8FF-46E3-B12E-ACA7677D65BA}" type="sibTrans" cxnId="{36668D48-D73A-4EF2-809D-36D2AA4B1A47}">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4DEEBF4A-2848-40F2-B06C-28B7C0BB40D8}">
      <dgm:prSet custT="1"/>
      <dgm:spPr/>
      <dgm:t>
        <a:bodyPr/>
        <a:lstStyle/>
        <a:p>
          <a:r>
            <a:rPr lang="en-US" sz="1600" dirty="0" smtClean="0">
              <a:latin typeface="Roboto" panose="02000000000000000000" pitchFamily="2" charset="0"/>
              <a:ea typeface="Roboto" panose="02000000000000000000" pitchFamily="2" charset="0"/>
              <a:cs typeface="Roboto" panose="02000000000000000000" pitchFamily="2" charset="0"/>
            </a:rPr>
            <a:t>Conducted in person only</a:t>
          </a:r>
          <a:endParaRPr lang="en-US" sz="1600" dirty="0">
            <a:latin typeface="Roboto" panose="02000000000000000000" pitchFamily="2" charset="0"/>
            <a:ea typeface="Roboto" panose="02000000000000000000" pitchFamily="2" charset="0"/>
            <a:cs typeface="Roboto" panose="02000000000000000000" pitchFamily="2" charset="0"/>
          </a:endParaRPr>
        </a:p>
      </dgm:t>
    </dgm:pt>
    <dgm:pt modelId="{A264A774-DB49-4068-B5EB-ED6D791A2A31}" type="parTrans" cxnId="{F51B0307-37AC-49BE-9DC7-9880C7399E3D}">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C23EC107-FC97-49B6-BE08-EE32FA041982}" type="sibTrans" cxnId="{F51B0307-37AC-49BE-9DC7-9880C7399E3D}">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0B3C931E-2528-4FDC-B900-0E50433670C9}">
      <dgm:prSet phldrT="[Text]" custT="1"/>
      <dgm:spPr/>
      <dgm:t>
        <a:bodyPr/>
        <a:lstStyle/>
        <a:p>
          <a:r>
            <a:rPr lang="en-US" sz="1600" dirty="0" smtClean="0">
              <a:latin typeface="Roboto" panose="02000000000000000000" pitchFamily="2" charset="0"/>
              <a:ea typeface="Roboto" panose="02000000000000000000" pitchFamily="2" charset="0"/>
              <a:cs typeface="Roboto" panose="02000000000000000000" pitchFamily="2" charset="0"/>
            </a:rPr>
            <a:t>Conducted in person and online</a:t>
          </a:r>
          <a:endParaRPr lang="en-US" sz="1600" dirty="0">
            <a:latin typeface="Roboto" panose="02000000000000000000" pitchFamily="2" charset="0"/>
            <a:ea typeface="Roboto" panose="02000000000000000000" pitchFamily="2" charset="0"/>
            <a:cs typeface="Roboto" panose="02000000000000000000" pitchFamily="2" charset="0"/>
          </a:endParaRPr>
        </a:p>
      </dgm:t>
    </dgm:pt>
    <dgm:pt modelId="{900F0D7E-DBE4-4ACD-8F40-293186FE0C20}" type="parTrans" cxnId="{E93497B1-D09F-43C4-932E-0D3C5F4FDC8D}">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685EEC50-CE26-4CF5-AFAF-DE0768262773}" type="sibTrans" cxnId="{E93497B1-D09F-43C4-932E-0D3C5F4FDC8D}">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638FD659-C7B7-460D-B931-7E320E49138B}" type="pres">
      <dgm:prSet presAssocID="{FFE4A5A7-A475-48D2-95D4-4361DFF14DDD}" presName="layout" presStyleCnt="0">
        <dgm:presLayoutVars>
          <dgm:chMax/>
          <dgm:chPref/>
          <dgm:dir/>
          <dgm:resizeHandles/>
        </dgm:presLayoutVars>
      </dgm:prSet>
      <dgm:spPr/>
      <dgm:t>
        <a:bodyPr/>
        <a:lstStyle/>
        <a:p>
          <a:endParaRPr lang="en-US"/>
        </a:p>
      </dgm:t>
    </dgm:pt>
    <dgm:pt modelId="{F3C7BBAD-7945-41F8-8519-7217720C2190}" type="pres">
      <dgm:prSet presAssocID="{B91DABC5-B6C7-46F3-B607-94054E8C36C0}" presName="root" presStyleCnt="0">
        <dgm:presLayoutVars>
          <dgm:chMax/>
          <dgm:chPref/>
        </dgm:presLayoutVars>
      </dgm:prSet>
      <dgm:spPr/>
    </dgm:pt>
    <dgm:pt modelId="{2C29B79F-3B8D-4CFC-BF76-741C03948FC2}" type="pres">
      <dgm:prSet presAssocID="{B91DABC5-B6C7-46F3-B607-94054E8C36C0}" presName="rootComposite" presStyleCnt="0">
        <dgm:presLayoutVars/>
      </dgm:prSet>
      <dgm:spPr/>
    </dgm:pt>
    <dgm:pt modelId="{8346C0DF-9813-40A8-BA9C-28840B80F297}" type="pres">
      <dgm:prSet presAssocID="{B91DABC5-B6C7-46F3-B607-94054E8C36C0}" presName="ParentAccent" presStyleLbl="alignNode1" presStyleIdx="0" presStyleCnt="2"/>
      <dgm:spPr/>
    </dgm:pt>
    <dgm:pt modelId="{4503C77E-6EAE-44F4-85C8-F3B6C524A6EA}" type="pres">
      <dgm:prSet presAssocID="{B91DABC5-B6C7-46F3-B607-94054E8C36C0}" presName="ParentSmallAccent" presStyleLbl="fgAcc1" presStyleIdx="0" presStyleCnt="2"/>
      <dgm:spPr/>
    </dgm:pt>
    <dgm:pt modelId="{E5DDC66A-F330-48B0-972E-F9F261C03D75}" type="pres">
      <dgm:prSet presAssocID="{B91DABC5-B6C7-46F3-B607-94054E8C36C0}" presName="Parent" presStyleLbl="revTx" presStyleIdx="0" presStyleCnt="8">
        <dgm:presLayoutVars>
          <dgm:chMax/>
          <dgm:chPref val="4"/>
          <dgm:bulletEnabled val="1"/>
        </dgm:presLayoutVars>
      </dgm:prSet>
      <dgm:spPr/>
      <dgm:t>
        <a:bodyPr/>
        <a:lstStyle/>
        <a:p>
          <a:endParaRPr lang="en-US"/>
        </a:p>
      </dgm:t>
    </dgm:pt>
    <dgm:pt modelId="{EF62D9FF-D461-4BC6-A735-9409051A83E0}" type="pres">
      <dgm:prSet presAssocID="{B91DABC5-B6C7-46F3-B607-94054E8C36C0}" presName="childShape" presStyleCnt="0">
        <dgm:presLayoutVars>
          <dgm:chMax val="0"/>
          <dgm:chPref val="0"/>
        </dgm:presLayoutVars>
      </dgm:prSet>
      <dgm:spPr/>
    </dgm:pt>
    <dgm:pt modelId="{DF11CC56-9135-4B55-9A5B-95B15E283D3B}" type="pres">
      <dgm:prSet presAssocID="{9535906B-C320-4694-9A00-CFBA6CA4FC8F}" presName="childComposite" presStyleCnt="0">
        <dgm:presLayoutVars>
          <dgm:chMax val="0"/>
          <dgm:chPref val="0"/>
        </dgm:presLayoutVars>
      </dgm:prSet>
      <dgm:spPr/>
    </dgm:pt>
    <dgm:pt modelId="{B371F133-B361-4673-B6AA-7ADFA0DB63E5}" type="pres">
      <dgm:prSet presAssocID="{9535906B-C320-4694-9A00-CFBA6CA4FC8F}" presName="ChildAccent" presStyleLbl="solidFgAcc1" presStyleIdx="0" presStyleCnt="6"/>
      <dgm:spPr/>
    </dgm:pt>
    <dgm:pt modelId="{F99201EF-E38B-48FB-B456-30982EDA956E}" type="pres">
      <dgm:prSet presAssocID="{9535906B-C320-4694-9A00-CFBA6CA4FC8F}" presName="Child" presStyleLbl="revTx" presStyleIdx="1" presStyleCnt="8">
        <dgm:presLayoutVars>
          <dgm:chMax val="0"/>
          <dgm:chPref val="0"/>
          <dgm:bulletEnabled val="1"/>
        </dgm:presLayoutVars>
      </dgm:prSet>
      <dgm:spPr/>
      <dgm:t>
        <a:bodyPr/>
        <a:lstStyle/>
        <a:p>
          <a:endParaRPr lang="en-US"/>
        </a:p>
      </dgm:t>
    </dgm:pt>
    <dgm:pt modelId="{B1A64F2B-A466-44D3-AFCD-2EC0DFFCF83E}" type="pres">
      <dgm:prSet presAssocID="{91DC5E0A-7D5B-498D-AD21-16BB6703FDFA}" presName="childComposite" presStyleCnt="0">
        <dgm:presLayoutVars>
          <dgm:chMax val="0"/>
          <dgm:chPref val="0"/>
        </dgm:presLayoutVars>
      </dgm:prSet>
      <dgm:spPr/>
    </dgm:pt>
    <dgm:pt modelId="{5B52EF34-A42F-4853-866F-AE5571E524DB}" type="pres">
      <dgm:prSet presAssocID="{91DC5E0A-7D5B-498D-AD21-16BB6703FDFA}" presName="ChildAccent" presStyleLbl="solidFgAcc1" presStyleIdx="1" presStyleCnt="6"/>
      <dgm:spPr/>
    </dgm:pt>
    <dgm:pt modelId="{3ABEF237-C058-4C04-98C0-C4A01B9DFF9E}" type="pres">
      <dgm:prSet presAssocID="{91DC5E0A-7D5B-498D-AD21-16BB6703FDFA}" presName="Child" presStyleLbl="revTx" presStyleIdx="2" presStyleCnt="8">
        <dgm:presLayoutVars>
          <dgm:chMax val="0"/>
          <dgm:chPref val="0"/>
          <dgm:bulletEnabled val="1"/>
        </dgm:presLayoutVars>
      </dgm:prSet>
      <dgm:spPr/>
      <dgm:t>
        <a:bodyPr/>
        <a:lstStyle/>
        <a:p>
          <a:endParaRPr lang="en-US"/>
        </a:p>
      </dgm:t>
    </dgm:pt>
    <dgm:pt modelId="{16639C67-D1AF-4A72-9905-E1ACBCB5196F}" type="pres">
      <dgm:prSet presAssocID="{4DEEBF4A-2848-40F2-B06C-28B7C0BB40D8}" presName="childComposite" presStyleCnt="0">
        <dgm:presLayoutVars>
          <dgm:chMax val="0"/>
          <dgm:chPref val="0"/>
        </dgm:presLayoutVars>
      </dgm:prSet>
      <dgm:spPr/>
    </dgm:pt>
    <dgm:pt modelId="{96426F1A-FED3-45E1-8E6D-24B71898DC9C}" type="pres">
      <dgm:prSet presAssocID="{4DEEBF4A-2848-40F2-B06C-28B7C0BB40D8}" presName="ChildAccent" presStyleLbl="solidFgAcc1" presStyleIdx="2" presStyleCnt="6"/>
      <dgm:spPr/>
    </dgm:pt>
    <dgm:pt modelId="{F2C8FD05-F2E4-4F07-9801-ECA570455C84}" type="pres">
      <dgm:prSet presAssocID="{4DEEBF4A-2848-40F2-B06C-28B7C0BB40D8}" presName="Child" presStyleLbl="revTx" presStyleIdx="3" presStyleCnt="8">
        <dgm:presLayoutVars>
          <dgm:chMax val="0"/>
          <dgm:chPref val="0"/>
          <dgm:bulletEnabled val="1"/>
        </dgm:presLayoutVars>
      </dgm:prSet>
      <dgm:spPr/>
      <dgm:t>
        <a:bodyPr/>
        <a:lstStyle/>
        <a:p>
          <a:endParaRPr lang="en-US"/>
        </a:p>
      </dgm:t>
    </dgm:pt>
    <dgm:pt modelId="{1A9A303B-00A5-4F13-9F47-A7A2AFDDCCCD}" type="pres">
      <dgm:prSet presAssocID="{B952F433-95AE-415F-9535-37408C9FE5AC}" presName="root" presStyleCnt="0">
        <dgm:presLayoutVars>
          <dgm:chMax/>
          <dgm:chPref/>
        </dgm:presLayoutVars>
      </dgm:prSet>
      <dgm:spPr/>
    </dgm:pt>
    <dgm:pt modelId="{504DA0E9-6ECF-4AAD-8B38-F27A049A8C1E}" type="pres">
      <dgm:prSet presAssocID="{B952F433-95AE-415F-9535-37408C9FE5AC}" presName="rootComposite" presStyleCnt="0">
        <dgm:presLayoutVars/>
      </dgm:prSet>
      <dgm:spPr/>
    </dgm:pt>
    <dgm:pt modelId="{13D6B754-084B-4367-863B-397C390D25E7}" type="pres">
      <dgm:prSet presAssocID="{B952F433-95AE-415F-9535-37408C9FE5AC}" presName="ParentAccent" presStyleLbl="alignNode1" presStyleIdx="1" presStyleCnt="2"/>
      <dgm:spPr/>
    </dgm:pt>
    <dgm:pt modelId="{EA8F0D15-68DD-4664-842B-286CF7E2B17A}" type="pres">
      <dgm:prSet presAssocID="{B952F433-95AE-415F-9535-37408C9FE5AC}" presName="ParentSmallAccent" presStyleLbl="fgAcc1" presStyleIdx="1" presStyleCnt="2"/>
      <dgm:spPr/>
    </dgm:pt>
    <dgm:pt modelId="{B7AC8B31-149D-411A-9585-BC0549A28BD3}" type="pres">
      <dgm:prSet presAssocID="{B952F433-95AE-415F-9535-37408C9FE5AC}" presName="Parent" presStyleLbl="revTx" presStyleIdx="4" presStyleCnt="8">
        <dgm:presLayoutVars>
          <dgm:chMax/>
          <dgm:chPref val="4"/>
          <dgm:bulletEnabled val="1"/>
        </dgm:presLayoutVars>
      </dgm:prSet>
      <dgm:spPr/>
      <dgm:t>
        <a:bodyPr/>
        <a:lstStyle/>
        <a:p>
          <a:endParaRPr lang="en-US"/>
        </a:p>
      </dgm:t>
    </dgm:pt>
    <dgm:pt modelId="{F7AD8C82-5CFD-47D8-A46D-DF9648F6B891}" type="pres">
      <dgm:prSet presAssocID="{B952F433-95AE-415F-9535-37408C9FE5AC}" presName="childShape" presStyleCnt="0">
        <dgm:presLayoutVars>
          <dgm:chMax val="0"/>
          <dgm:chPref val="0"/>
        </dgm:presLayoutVars>
      </dgm:prSet>
      <dgm:spPr/>
    </dgm:pt>
    <dgm:pt modelId="{CBA4C8F0-0508-4CAD-A815-934B2903104E}" type="pres">
      <dgm:prSet presAssocID="{1445E8A2-65AC-40A3-AA82-4FE5AEDA0AB9}" presName="childComposite" presStyleCnt="0">
        <dgm:presLayoutVars>
          <dgm:chMax val="0"/>
          <dgm:chPref val="0"/>
        </dgm:presLayoutVars>
      </dgm:prSet>
      <dgm:spPr/>
    </dgm:pt>
    <dgm:pt modelId="{9933DE2D-598B-4945-A30B-6D4F0981690F}" type="pres">
      <dgm:prSet presAssocID="{1445E8A2-65AC-40A3-AA82-4FE5AEDA0AB9}" presName="ChildAccent" presStyleLbl="solidFgAcc1" presStyleIdx="3" presStyleCnt="6"/>
      <dgm:spPr/>
    </dgm:pt>
    <dgm:pt modelId="{A7F14C0D-E64D-4800-A2A1-A4E6BF687565}" type="pres">
      <dgm:prSet presAssocID="{1445E8A2-65AC-40A3-AA82-4FE5AEDA0AB9}" presName="Child" presStyleLbl="revTx" presStyleIdx="5" presStyleCnt="8">
        <dgm:presLayoutVars>
          <dgm:chMax val="0"/>
          <dgm:chPref val="0"/>
          <dgm:bulletEnabled val="1"/>
        </dgm:presLayoutVars>
      </dgm:prSet>
      <dgm:spPr/>
      <dgm:t>
        <a:bodyPr/>
        <a:lstStyle/>
        <a:p>
          <a:endParaRPr lang="en-US"/>
        </a:p>
      </dgm:t>
    </dgm:pt>
    <dgm:pt modelId="{A9730CE0-B7FC-4E0A-8110-BE346B7D54E3}" type="pres">
      <dgm:prSet presAssocID="{3F8222E8-FF5F-4506-A52E-CCBDAA14BAFB}" presName="childComposite" presStyleCnt="0">
        <dgm:presLayoutVars>
          <dgm:chMax val="0"/>
          <dgm:chPref val="0"/>
        </dgm:presLayoutVars>
      </dgm:prSet>
      <dgm:spPr/>
    </dgm:pt>
    <dgm:pt modelId="{AC1BC251-995A-422D-8A69-D18FB1EF4AA5}" type="pres">
      <dgm:prSet presAssocID="{3F8222E8-FF5F-4506-A52E-CCBDAA14BAFB}" presName="ChildAccent" presStyleLbl="solidFgAcc1" presStyleIdx="4" presStyleCnt="6"/>
      <dgm:spPr/>
    </dgm:pt>
    <dgm:pt modelId="{A1C3C4AB-AADA-49EE-89AE-3AD8132A165B}" type="pres">
      <dgm:prSet presAssocID="{3F8222E8-FF5F-4506-A52E-CCBDAA14BAFB}" presName="Child" presStyleLbl="revTx" presStyleIdx="6" presStyleCnt="8">
        <dgm:presLayoutVars>
          <dgm:chMax val="0"/>
          <dgm:chPref val="0"/>
          <dgm:bulletEnabled val="1"/>
        </dgm:presLayoutVars>
      </dgm:prSet>
      <dgm:spPr/>
      <dgm:t>
        <a:bodyPr/>
        <a:lstStyle/>
        <a:p>
          <a:endParaRPr lang="en-US"/>
        </a:p>
      </dgm:t>
    </dgm:pt>
    <dgm:pt modelId="{92203A84-667B-4747-BFE8-B05608DD2212}" type="pres">
      <dgm:prSet presAssocID="{0B3C931E-2528-4FDC-B900-0E50433670C9}" presName="childComposite" presStyleCnt="0">
        <dgm:presLayoutVars>
          <dgm:chMax val="0"/>
          <dgm:chPref val="0"/>
        </dgm:presLayoutVars>
      </dgm:prSet>
      <dgm:spPr/>
    </dgm:pt>
    <dgm:pt modelId="{2ED03DDC-4F71-46DC-B585-810ACBCEE22E}" type="pres">
      <dgm:prSet presAssocID="{0B3C931E-2528-4FDC-B900-0E50433670C9}" presName="ChildAccent" presStyleLbl="solidFgAcc1" presStyleIdx="5" presStyleCnt="6"/>
      <dgm:spPr/>
    </dgm:pt>
    <dgm:pt modelId="{A927B1FD-848E-47C1-860F-236BBC9368C1}" type="pres">
      <dgm:prSet presAssocID="{0B3C931E-2528-4FDC-B900-0E50433670C9}" presName="Child" presStyleLbl="revTx" presStyleIdx="7" presStyleCnt="8">
        <dgm:presLayoutVars>
          <dgm:chMax val="0"/>
          <dgm:chPref val="0"/>
          <dgm:bulletEnabled val="1"/>
        </dgm:presLayoutVars>
      </dgm:prSet>
      <dgm:spPr/>
      <dgm:t>
        <a:bodyPr/>
        <a:lstStyle/>
        <a:p>
          <a:endParaRPr lang="en-US"/>
        </a:p>
      </dgm:t>
    </dgm:pt>
  </dgm:ptLst>
  <dgm:cxnLst>
    <dgm:cxn modelId="{47C4E5E0-2B3D-4995-99D3-9069709A0F35}" srcId="{B952F433-95AE-415F-9535-37408C9FE5AC}" destId="{1445E8A2-65AC-40A3-AA82-4FE5AEDA0AB9}" srcOrd="0" destOrd="0" parTransId="{26FC6D33-B61A-4D49-A10A-57B5129123CB}" sibTransId="{593B9B26-D294-430D-A933-13125714756D}"/>
    <dgm:cxn modelId="{7345A2E1-13A2-48DD-8F18-8B689D7D1273}" srcId="{FFE4A5A7-A475-48D2-95D4-4361DFF14DDD}" destId="{B952F433-95AE-415F-9535-37408C9FE5AC}" srcOrd="1" destOrd="0" parTransId="{3065AAF0-2837-4DC2-AF4B-782D921C0F14}" sibTransId="{2B792E36-E0F7-4B59-A386-34C0E92C8DC6}"/>
    <dgm:cxn modelId="{F51B0307-37AC-49BE-9DC7-9880C7399E3D}" srcId="{B91DABC5-B6C7-46F3-B607-94054E8C36C0}" destId="{4DEEBF4A-2848-40F2-B06C-28B7C0BB40D8}" srcOrd="2" destOrd="0" parTransId="{A264A774-DB49-4068-B5EB-ED6D791A2A31}" sibTransId="{C23EC107-FC97-49B6-BE08-EE32FA041982}"/>
    <dgm:cxn modelId="{ACF39DAB-8BA1-43FD-9F68-8BB63D38EDC7}" type="presOf" srcId="{B91DABC5-B6C7-46F3-B607-94054E8C36C0}" destId="{E5DDC66A-F330-48B0-972E-F9F261C03D75}" srcOrd="0" destOrd="0" presId="urn:microsoft.com/office/officeart/2008/layout/SquareAccentList"/>
    <dgm:cxn modelId="{00569A64-E730-4D13-A63F-BE570CE48EDB}" srcId="{B952F433-95AE-415F-9535-37408C9FE5AC}" destId="{3F8222E8-FF5F-4506-A52E-CCBDAA14BAFB}" srcOrd="1" destOrd="0" parTransId="{A8AD3375-F53C-4783-8BB4-81C3A0D24050}" sibTransId="{A37E6B7F-EEC9-421E-874D-524B4CF14AD0}"/>
    <dgm:cxn modelId="{DA572F94-595C-4331-8A7D-615701179E1C}" type="presOf" srcId="{4DEEBF4A-2848-40F2-B06C-28B7C0BB40D8}" destId="{F2C8FD05-F2E4-4F07-9801-ECA570455C84}" srcOrd="0" destOrd="0" presId="urn:microsoft.com/office/officeart/2008/layout/SquareAccentList"/>
    <dgm:cxn modelId="{D28AFA29-0475-48C2-B5A3-CB8113B6FEAC}" type="presOf" srcId="{1445E8A2-65AC-40A3-AA82-4FE5AEDA0AB9}" destId="{A7F14C0D-E64D-4800-A2A1-A4E6BF687565}" srcOrd="0" destOrd="0" presId="urn:microsoft.com/office/officeart/2008/layout/SquareAccentList"/>
    <dgm:cxn modelId="{9FF43B21-745F-4C14-AA4F-8E3F0D9726E5}" type="presOf" srcId="{91DC5E0A-7D5B-498D-AD21-16BB6703FDFA}" destId="{3ABEF237-C058-4C04-98C0-C4A01B9DFF9E}" srcOrd="0" destOrd="0" presId="urn:microsoft.com/office/officeart/2008/layout/SquareAccentList"/>
    <dgm:cxn modelId="{E705D5B5-023B-4D27-B41C-CBBE9129B00E}" srcId="{B91DABC5-B6C7-46F3-B607-94054E8C36C0}" destId="{9535906B-C320-4694-9A00-CFBA6CA4FC8F}" srcOrd="0" destOrd="0" parTransId="{D1DC465B-A6D8-4B74-BBD5-042D02C50219}" sibTransId="{308D6263-5B09-4FA4-8DAF-8450EA9748FE}"/>
    <dgm:cxn modelId="{E93497B1-D09F-43C4-932E-0D3C5F4FDC8D}" srcId="{B952F433-95AE-415F-9535-37408C9FE5AC}" destId="{0B3C931E-2528-4FDC-B900-0E50433670C9}" srcOrd="2" destOrd="0" parTransId="{900F0D7E-DBE4-4ACD-8F40-293186FE0C20}" sibTransId="{685EEC50-CE26-4CF5-AFAF-DE0768262773}"/>
    <dgm:cxn modelId="{31A9C289-9D89-4BC1-80C9-0740B8C70FD3}" srcId="{FFE4A5A7-A475-48D2-95D4-4361DFF14DDD}" destId="{B91DABC5-B6C7-46F3-B607-94054E8C36C0}" srcOrd="0" destOrd="0" parTransId="{85E4AB8C-F0A7-4D1C-8E6E-3091F50C8082}" sibTransId="{14F8A311-3B8B-446A-880A-455D5A1FE846}"/>
    <dgm:cxn modelId="{3B92D020-2DE0-421C-B2AB-105BF1A9EB03}" type="presOf" srcId="{0B3C931E-2528-4FDC-B900-0E50433670C9}" destId="{A927B1FD-848E-47C1-860F-236BBC9368C1}" srcOrd="0" destOrd="0" presId="urn:microsoft.com/office/officeart/2008/layout/SquareAccentList"/>
    <dgm:cxn modelId="{259FC2F0-E383-4BEA-B34D-5554F4CE141F}" type="presOf" srcId="{3F8222E8-FF5F-4506-A52E-CCBDAA14BAFB}" destId="{A1C3C4AB-AADA-49EE-89AE-3AD8132A165B}" srcOrd="0" destOrd="0" presId="urn:microsoft.com/office/officeart/2008/layout/SquareAccentList"/>
    <dgm:cxn modelId="{36668D48-D73A-4EF2-809D-36D2AA4B1A47}" srcId="{B91DABC5-B6C7-46F3-B607-94054E8C36C0}" destId="{91DC5E0A-7D5B-498D-AD21-16BB6703FDFA}" srcOrd="1" destOrd="0" parTransId="{1C6D1C23-92DA-4314-BAFF-64EA5DC2D353}" sibTransId="{5E1E5F7B-C8FF-46E3-B12E-ACA7677D65BA}"/>
    <dgm:cxn modelId="{88FBFB0B-0B33-4B7C-81D9-7D325813ED67}" type="presOf" srcId="{FFE4A5A7-A475-48D2-95D4-4361DFF14DDD}" destId="{638FD659-C7B7-460D-B931-7E320E49138B}" srcOrd="0" destOrd="0" presId="urn:microsoft.com/office/officeart/2008/layout/SquareAccentList"/>
    <dgm:cxn modelId="{1ED1CC8F-DDAB-4353-9D4F-53F98AA0B556}" type="presOf" srcId="{9535906B-C320-4694-9A00-CFBA6CA4FC8F}" destId="{F99201EF-E38B-48FB-B456-30982EDA956E}" srcOrd="0" destOrd="0" presId="urn:microsoft.com/office/officeart/2008/layout/SquareAccentList"/>
    <dgm:cxn modelId="{3D59DC52-7BF9-4835-88D8-90192DFBD444}" type="presOf" srcId="{B952F433-95AE-415F-9535-37408C9FE5AC}" destId="{B7AC8B31-149D-411A-9585-BC0549A28BD3}" srcOrd="0" destOrd="0" presId="urn:microsoft.com/office/officeart/2008/layout/SquareAccentList"/>
    <dgm:cxn modelId="{10179852-0521-448A-856F-087F45C9218A}" type="presParOf" srcId="{638FD659-C7B7-460D-B931-7E320E49138B}" destId="{F3C7BBAD-7945-41F8-8519-7217720C2190}" srcOrd="0" destOrd="0" presId="urn:microsoft.com/office/officeart/2008/layout/SquareAccentList"/>
    <dgm:cxn modelId="{3D23FBCF-ECBD-437F-9D7A-D20603E8662C}" type="presParOf" srcId="{F3C7BBAD-7945-41F8-8519-7217720C2190}" destId="{2C29B79F-3B8D-4CFC-BF76-741C03948FC2}" srcOrd="0" destOrd="0" presId="urn:microsoft.com/office/officeart/2008/layout/SquareAccentList"/>
    <dgm:cxn modelId="{FB0F982D-AEDD-4991-8146-75F873C10B3E}" type="presParOf" srcId="{2C29B79F-3B8D-4CFC-BF76-741C03948FC2}" destId="{8346C0DF-9813-40A8-BA9C-28840B80F297}" srcOrd="0" destOrd="0" presId="urn:microsoft.com/office/officeart/2008/layout/SquareAccentList"/>
    <dgm:cxn modelId="{FFF7C571-F029-472D-817A-57E8AF9355C7}" type="presParOf" srcId="{2C29B79F-3B8D-4CFC-BF76-741C03948FC2}" destId="{4503C77E-6EAE-44F4-85C8-F3B6C524A6EA}" srcOrd="1" destOrd="0" presId="urn:microsoft.com/office/officeart/2008/layout/SquareAccentList"/>
    <dgm:cxn modelId="{1E9643D8-7A2C-4B6D-924A-71D0FAB0C92F}" type="presParOf" srcId="{2C29B79F-3B8D-4CFC-BF76-741C03948FC2}" destId="{E5DDC66A-F330-48B0-972E-F9F261C03D75}" srcOrd="2" destOrd="0" presId="urn:microsoft.com/office/officeart/2008/layout/SquareAccentList"/>
    <dgm:cxn modelId="{73C74240-C0F0-49C7-940E-353E3C83CC9C}" type="presParOf" srcId="{F3C7BBAD-7945-41F8-8519-7217720C2190}" destId="{EF62D9FF-D461-4BC6-A735-9409051A83E0}" srcOrd="1" destOrd="0" presId="urn:microsoft.com/office/officeart/2008/layout/SquareAccentList"/>
    <dgm:cxn modelId="{CF12937D-37A4-4510-A09E-7502D9FC497B}" type="presParOf" srcId="{EF62D9FF-D461-4BC6-A735-9409051A83E0}" destId="{DF11CC56-9135-4B55-9A5B-95B15E283D3B}" srcOrd="0" destOrd="0" presId="urn:microsoft.com/office/officeart/2008/layout/SquareAccentList"/>
    <dgm:cxn modelId="{F5ABC2FF-100A-4FF1-9BFA-25DD1D404261}" type="presParOf" srcId="{DF11CC56-9135-4B55-9A5B-95B15E283D3B}" destId="{B371F133-B361-4673-B6AA-7ADFA0DB63E5}" srcOrd="0" destOrd="0" presId="urn:microsoft.com/office/officeart/2008/layout/SquareAccentList"/>
    <dgm:cxn modelId="{BAF8A82E-2311-4189-89EC-A5728D5BDD83}" type="presParOf" srcId="{DF11CC56-9135-4B55-9A5B-95B15E283D3B}" destId="{F99201EF-E38B-48FB-B456-30982EDA956E}" srcOrd="1" destOrd="0" presId="urn:microsoft.com/office/officeart/2008/layout/SquareAccentList"/>
    <dgm:cxn modelId="{8769B666-31A2-49D1-9905-E217E6A10922}" type="presParOf" srcId="{EF62D9FF-D461-4BC6-A735-9409051A83E0}" destId="{B1A64F2B-A466-44D3-AFCD-2EC0DFFCF83E}" srcOrd="1" destOrd="0" presId="urn:microsoft.com/office/officeart/2008/layout/SquareAccentList"/>
    <dgm:cxn modelId="{EF6F988F-603F-4223-B154-EA6FC790864C}" type="presParOf" srcId="{B1A64F2B-A466-44D3-AFCD-2EC0DFFCF83E}" destId="{5B52EF34-A42F-4853-866F-AE5571E524DB}" srcOrd="0" destOrd="0" presId="urn:microsoft.com/office/officeart/2008/layout/SquareAccentList"/>
    <dgm:cxn modelId="{A7CEBAC8-BD67-4325-8D65-513884A05483}" type="presParOf" srcId="{B1A64F2B-A466-44D3-AFCD-2EC0DFFCF83E}" destId="{3ABEF237-C058-4C04-98C0-C4A01B9DFF9E}" srcOrd="1" destOrd="0" presId="urn:microsoft.com/office/officeart/2008/layout/SquareAccentList"/>
    <dgm:cxn modelId="{6BFF1FCB-1889-48DC-B0B0-9AFA06347A67}" type="presParOf" srcId="{EF62D9FF-D461-4BC6-A735-9409051A83E0}" destId="{16639C67-D1AF-4A72-9905-E1ACBCB5196F}" srcOrd="2" destOrd="0" presId="urn:microsoft.com/office/officeart/2008/layout/SquareAccentList"/>
    <dgm:cxn modelId="{2BAC2128-8AF7-4EA6-B9C5-10BD51C289EC}" type="presParOf" srcId="{16639C67-D1AF-4A72-9905-E1ACBCB5196F}" destId="{96426F1A-FED3-45E1-8E6D-24B71898DC9C}" srcOrd="0" destOrd="0" presId="urn:microsoft.com/office/officeart/2008/layout/SquareAccentList"/>
    <dgm:cxn modelId="{AE727BFB-B025-44AD-9143-A2E0EFC60E45}" type="presParOf" srcId="{16639C67-D1AF-4A72-9905-E1ACBCB5196F}" destId="{F2C8FD05-F2E4-4F07-9801-ECA570455C84}" srcOrd="1" destOrd="0" presId="urn:microsoft.com/office/officeart/2008/layout/SquareAccentList"/>
    <dgm:cxn modelId="{6329F48A-0434-40BC-96D8-8A63A08FF11B}" type="presParOf" srcId="{638FD659-C7B7-460D-B931-7E320E49138B}" destId="{1A9A303B-00A5-4F13-9F47-A7A2AFDDCCCD}" srcOrd="1" destOrd="0" presId="urn:microsoft.com/office/officeart/2008/layout/SquareAccentList"/>
    <dgm:cxn modelId="{FB04D694-747A-4222-8440-E1D638DDA04A}" type="presParOf" srcId="{1A9A303B-00A5-4F13-9F47-A7A2AFDDCCCD}" destId="{504DA0E9-6ECF-4AAD-8B38-F27A049A8C1E}" srcOrd="0" destOrd="0" presId="urn:microsoft.com/office/officeart/2008/layout/SquareAccentList"/>
    <dgm:cxn modelId="{1481B59F-92CA-49A0-B990-8B7F2961F2E9}" type="presParOf" srcId="{504DA0E9-6ECF-4AAD-8B38-F27A049A8C1E}" destId="{13D6B754-084B-4367-863B-397C390D25E7}" srcOrd="0" destOrd="0" presId="urn:microsoft.com/office/officeart/2008/layout/SquareAccentList"/>
    <dgm:cxn modelId="{0175F55E-5D74-4B1F-AD18-4386BE5D034B}" type="presParOf" srcId="{504DA0E9-6ECF-4AAD-8B38-F27A049A8C1E}" destId="{EA8F0D15-68DD-4664-842B-286CF7E2B17A}" srcOrd="1" destOrd="0" presId="urn:microsoft.com/office/officeart/2008/layout/SquareAccentList"/>
    <dgm:cxn modelId="{1998CAA8-C1DE-4577-906F-22EDCB2C7EEB}" type="presParOf" srcId="{504DA0E9-6ECF-4AAD-8B38-F27A049A8C1E}" destId="{B7AC8B31-149D-411A-9585-BC0549A28BD3}" srcOrd="2" destOrd="0" presId="urn:microsoft.com/office/officeart/2008/layout/SquareAccentList"/>
    <dgm:cxn modelId="{5AEA9475-78BB-40C2-B5B0-90CA9514DECD}" type="presParOf" srcId="{1A9A303B-00A5-4F13-9F47-A7A2AFDDCCCD}" destId="{F7AD8C82-5CFD-47D8-A46D-DF9648F6B891}" srcOrd="1" destOrd="0" presId="urn:microsoft.com/office/officeart/2008/layout/SquareAccentList"/>
    <dgm:cxn modelId="{51616FFC-51E6-4919-92B3-AAA7A62EF5E5}" type="presParOf" srcId="{F7AD8C82-5CFD-47D8-A46D-DF9648F6B891}" destId="{CBA4C8F0-0508-4CAD-A815-934B2903104E}" srcOrd="0" destOrd="0" presId="urn:microsoft.com/office/officeart/2008/layout/SquareAccentList"/>
    <dgm:cxn modelId="{4786E63E-C950-44FB-BD48-59BBEB4977C5}" type="presParOf" srcId="{CBA4C8F0-0508-4CAD-A815-934B2903104E}" destId="{9933DE2D-598B-4945-A30B-6D4F0981690F}" srcOrd="0" destOrd="0" presId="urn:microsoft.com/office/officeart/2008/layout/SquareAccentList"/>
    <dgm:cxn modelId="{5D558A52-5712-4803-BFE5-3DDEA9121A99}" type="presParOf" srcId="{CBA4C8F0-0508-4CAD-A815-934B2903104E}" destId="{A7F14C0D-E64D-4800-A2A1-A4E6BF687565}" srcOrd="1" destOrd="0" presId="urn:microsoft.com/office/officeart/2008/layout/SquareAccentList"/>
    <dgm:cxn modelId="{196D2C26-3E59-47BA-AF0B-B854E327B3C1}" type="presParOf" srcId="{F7AD8C82-5CFD-47D8-A46D-DF9648F6B891}" destId="{A9730CE0-B7FC-4E0A-8110-BE346B7D54E3}" srcOrd="1" destOrd="0" presId="urn:microsoft.com/office/officeart/2008/layout/SquareAccentList"/>
    <dgm:cxn modelId="{0DDDE2DA-7C86-4975-8FCC-84AD653EAF39}" type="presParOf" srcId="{A9730CE0-B7FC-4E0A-8110-BE346B7D54E3}" destId="{AC1BC251-995A-422D-8A69-D18FB1EF4AA5}" srcOrd="0" destOrd="0" presId="urn:microsoft.com/office/officeart/2008/layout/SquareAccentList"/>
    <dgm:cxn modelId="{B2B704B2-87B8-4001-9936-0C31A22B10A5}" type="presParOf" srcId="{A9730CE0-B7FC-4E0A-8110-BE346B7D54E3}" destId="{A1C3C4AB-AADA-49EE-89AE-3AD8132A165B}" srcOrd="1" destOrd="0" presId="urn:microsoft.com/office/officeart/2008/layout/SquareAccentList"/>
    <dgm:cxn modelId="{9DCBC8C9-A86B-4107-BB42-1AA8174F5D30}" type="presParOf" srcId="{F7AD8C82-5CFD-47D8-A46D-DF9648F6B891}" destId="{92203A84-667B-4747-BFE8-B05608DD2212}" srcOrd="2" destOrd="0" presId="urn:microsoft.com/office/officeart/2008/layout/SquareAccentList"/>
    <dgm:cxn modelId="{DAB6B778-CD81-48C0-BC8E-8FFE76AB6A96}" type="presParOf" srcId="{92203A84-667B-4747-BFE8-B05608DD2212}" destId="{2ED03DDC-4F71-46DC-B585-810ACBCEE22E}" srcOrd="0" destOrd="0" presId="urn:microsoft.com/office/officeart/2008/layout/SquareAccentList"/>
    <dgm:cxn modelId="{B8F63013-B738-4B49-B235-6F48543EF32F}" type="presParOf" srcId="{92203A84-667B-4747-BFE8-B05608DD2212}" destId="{A927B1FD-848E-47C1-860F-236BBC9368C1}" srcOrd="1" destOrd="0" presId="urn:microsoft.com/office/officeart/2008/layout/Squa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6C0DF-9813-40A8-BA9C-28840B80F297}">
      <dsp:nvSpPr>
        <dsp:cNvPr id="0" name=""/>
        <dsp:cNvSpPr/>
      </dsp:nvSpPr>
      <dsp:spPr>
        <a:xfrm>
          <a:off x="306653" y="971735"/>
          <a:ext cx="4597893" cy="54092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03C77E-6EAE-44F4-85C8-F3B6C524A6EA}">
      <dsp:nvSpPr>
        <dsp:cNvPr id="0" name=""/>
        <dsp:cNvSpPr/>
      </dsp:nvSpPr>
      <dsp:spPr>
        <a:xfrm>
          <a:off x="306653" y="1174886"/>
          <a:ext cx="337777" cy="337777"/>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DDC66A-F330-48B0-972E-F9F261C03D75}">
      <dsp:nvSpPr>
        <dsp:cNvPr id="0" name=""/>
        <dsp:cNvSpPr/>
      </dsp:nvSpPr>
      <dsp:spPr>
        <a:xfrm>
          <a:off x="306653" y="0"/>
          <a:ext cx="4597893" cy="971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dirty="0" smtClean="0">
              <a:latin typeface="Roboto" panose="02000000000000000000" pitchFamily="2" charset="0"/>
              <a:ea typeface="Roboto" panose="02000000000000000000" pitchFamily="2" charset="0"/>
              <a:cs typeface="Roboto" panose="02000000000000000000" pitchFamily="2" charset="0"/>
            </a:rPr>
            <a:t>2014</a:t>
          </a:r>
          <a:endParaRPr lang="en-US" sz="2800" kern="1200" dirty="0">
            <a:latin typeface="Roboto" panose="02000000000000000000" pitchFamily="2" charset="0"/>
            <a:ea typeface="Roboto" panose="02000000000000000000" pitchFamily="2" charset="0"/>
            <a:cs typeface="Roboto" panose="02000000000000000000" pitchFamily="2" charset="0"/>
          </a:endParaRPr>
        </a:p>
      </dsp:txBody>
      <dsp:txXfrm>
        <a:off x="306653" y="0"/>
        <a:ext cx="4597893" cy="971735"/>
      </dsp:txXfrm>
    </dsp:sp>
    <dsp:sp modelId="{B371F133-B361-4673-B6AA-7ADFA0DB63E5}">
      <dsp:nvSpPr>
        <dsp:cNvPr id="0" name=""/>
        <dsp:cNvSpPr/>
      </dsp:nvSpPr>
      <dsp:spPr>
        <a:xfrm>
          <a:off x="306653" y="1962235"/>
          <a:ext cx="337769" cy="337769"/>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9201EF-E38B-48FB-B456-30982EDA956E}">
      <dsp:nvSpPr>
        <dsp:cNvPr id="0" name=""/>
        <dsp:cNvSpPr/>
      </dsp:nvSpPr>
      <dsp:spPr>
        <a:xfrm>
          <a:off x="628506" y="1737449"/>
          <a:ext cx="4276040" cy="787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kern="1200" dirty="0" smtClean="0">
              <a:latin typeface="Roboto" panose="02000000000000000000" pitchFamily="2" charset="0"/>
              <a:ea typeface="Roboto" panose="02000000000000000000" pitchFamily="2" charset="0"/>
              <a:cs typeface="Roboto" panose="02000000000000000000" pitchFamily="2" charset="0"/>
            </a:rPr>
            <a:t>1027 Responses</a:t>
          </a:r>
          <a:endParaRPr lang="en-US" sz="1600" kern="1200" dirty="0">
            <a:latin typeface="Roboto" panose="02000000000000000000" pitchFamily="2" charset="0"/>
            <a:ea typeface="Roboto" panose="02000000000000000000" pitchFamily="2" charset="0"/>
            <a:cs typeface="Roboto" panose="02000000000000000000" pitchFamily="2" charset="0"/>
          </a:endParaRPr>
        </a:p>
      </dsp:txBody>
      <dsp:txXfrm>
        <a:off x="628506" y="1737449"/>
        <a:ext cx="4276040" cy="787341"/>
      </dsp:txXfrm>
    </dsp:sp>
    <dsp:sp modelId="{5B52EF34-A42F-4853-866F-AE5571E524DB}">
      <dsp:nvSpPr>
        <dsp:cNvPr id="0" name=""/>
        <dsp:cNvSpPr/>
      </dsp:nvSpPr>
      <dsp:spPr>
        <a:xfrm>
          <a:off x="306653" y="2749577"/>
          <a:ext cx="337769" cy="337769"/>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BEF237-C058-4C04-98C0-C4A01B9DFF9E}">
      <dsp:nvSpPr>
        <dsp:cNvPr id="0" name=""/>
        <dsp:cNvSpPr/>
      </dsp:nvSpPr>
      <dsp:spPr>
        <a:xfrm>
          <a:off x="628506" y="2524791"/>
          <a:ext cx="4276040" cy="787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kern="1200" dirty="0" smtClean="0">
              <a:latin typeface="Roboto" panose="02000000000000000000" pitchFamily="2" charset="0"/>
              <a:ea typeface="Roboto" panose="02000000000000000000" pitchFamily="2" charset="0"/>
              <a:cs typeface="Roboto" panose="02000000000000000000" pitchFamily="2" charset="0"/>
            </a:rPr>
            <a:t>Priority scale and open-ended questions</a:t>
          </a:r>
          <a:endParaRPr lang="en-US" sz="1600" kern="1200" dirty="0">
            <a:latin typeface="Roboto" panose="02000000000000000000" pitchFamily="2" charset="0"/>
            <a:ea typeface="Roboto" panose="02000000000000000000" pitchFamily="2" charset="0"/>
            <a:cs typeface="Roboto" panose="02000000000000000000" pitchFamily="2" charset="0"/>
          </a:endParaRPr>
        </a:p>
      </dsp:txBody>
      <dsp:txXfrm>
        <a:off x="628506" y="2524791"/>
        <a:ext cx="4276040" cy="787341"/>
      </dsp:txXfrm>
    </dsp:sp>
    <dsp:sp modelId="{96426F1A-FED3-45E1-8E6D-24B71898DC9C}">
      <dsp:nvSpPr>
        <dsp:cNvPr id="0" name=""/>
        <dsp:cNvSpPr/>
      </dsp:nvSpPr>
      <dsp:spPr>
        <a:xfrm>
          <a:off x="306653" y="3536919"/>
          <a:ext cx="337769" cy="337769"/>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C8FD05-F2E4-4F07-9801-ECA570455C84}">
      <dsp:nvSpPr>
        <dsp:cNvPr id="0" name=""/>
        <dsp:cNvSpPr/>
      </dsp:nvSpPr>
      <dsp:spPr>
        <a:xfrm>
          <a:off x="628506" y="3312132"/>
          <a:ext cx="4276040" cy="787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kern="1200" dirty="0" smtClean="0">
              <a:latin typeface="Roboto" panose="02000000000000000000" pitchFamily="2" charset="0"/>
              <a:ea typeface="Roboto" panose="02000000000000000000" pitchFamily="2" charset="0"/>
              <a:cs typeface="Roboto" panose="02000000000000000000" pitchFamily="2" charset="0"/>
            </a:rPr>
            <a:t>Conducted in person only</a:t>
          </a:r>
          <a:endParaRPr lang="en-US" sz="1600" kern="1200" dirty="0">
            <a:latin typeface="Roboto" panose="02000000000000000000" pitchFamily="2" charset="0"/>
            <a:ea typeface="Roboto" panose="02000000000000000000" pitchFamily="2" charset="0"/>
            <a:cs typeface="Roboto" panose="02000000000000000000" pitchFamily="2" charset="0"/>
          </a:endParaRPr>
        </a:p>
      </dsp:txBody>
      <dsp:txXfrm>
        <a:off x="628506" y="3312132"/>
        <a:ext cx="4276040" cy="787341"/>
      </dsp:txXfrm>
    </dsp:sp>
    <dsp:sp modelId="{13D6B754-084B-4367-863B-397C390D25E7}">
      <dsp:nvSpPr>
        <dsp:cNvPr id="0" name=""/>
        <dsp:cNvSpPr/>
      </dsp:nvSpPr>
      <dsp:spPr>
        <a:xfrm>
          <a:off x="5134441" y="971735"/>
          <a:ext cx="4597893" cy="54092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8F0D15-68DD-4664-842B-286CF7E2B17A}">
      <dsp:nvSpPr>
        <dsp:cNvPr id="0" name=""/>
        <dsp:cNvSpPr/>
      </dsp:nvSpPr>
      <dsp:spPr>
        <a:xfrm>
          <a:off x="5134441" y="1174886"/>
          <a:ext cx="337777" cy="337777"/>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AC8B31-149D-411A-9585-BC0549A28BD3}">
      <dsp:nvSpPr>
        <dsp:cNvPr id="0" name=""/>
        <dsp:cNvSpPr/>
      </dsp:nvSpPr>
      <dsp:spPr>
        <a:xfrm>
          <a:off x="5134441" y="0"/>
          <a:ext cx="4597893" cy="971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dirty="0" smtClean="0">
              <a:latin typeface="Roboto" panose="02000000000000000000" pitchFamily="2" charset="0"/>
              <a:ea typeface="Roboto" panose="02000000000000000000" pitchFamily="2" charset="0"/>
              <a:cs typeface="Roboto" panose="02000000000000000000" pitchFamily="2" charset="0"/>
            </a:rPr>
            <a:t>2019</a:t>
          </a:r>
          <a:endParaRPr lang="en-US" sz="1600" kern="1200" dirty="0">
            <a:latin typeface="Roboto" panose="02000000000000000000" pitchFamily="2" charset="0"/>
            <a:ea typeface="Roboto" panose="02000000000000000000" pitchFamily="2" charset="0"/>
            <a:cs typeface="Roboto" panose="02000000000000000000" pitchFamily="2" charset="0"/>
          </a:endParaRPr>
        </a:p>
      </dsp:txBody>
      <dsp:txXfrm>
        <a:off x="5134441" y="0"/>
        <a:ext cx="4597893" cy="971735"/>
      </dsp:txXfrm>
    </dsp:sp>
    <dsp:sp modelId="{9933DE2D-598B-4945-A30B-6D4F0981690F}">
      <dsp:nvSpPr>
        <dsp:cNvPr id="0" name=""/>
        <dsp:cNvSpPr/>
      </dsp:nvSpPr>
      <dsp:spPr>
        <a:xfrm>
          <a:off x="5134441" y="1962235"/>
          <a:ext cx="337769" cy="337769"/>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F14C0D-E64D-4800-A2A1-A4E6BF687565}">
      <dsp:nvSpPr>
        <dsp:cNvPr id="0" name=""/>
        <dsp:cNvSpPr/>
      </dsp:nvSpPr>
      <dsp:spPr>
        <a:xfrm>
          <a:off x="5456293" y="1737449"/>
          <a:ext cx="4276040" cy="787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kern="1200" dirty="0" smtClean="0">
              <a:latin typeface="Roboto" panose="02000000000000000000" pitchFamily="2" charset="0"/>
              <a:ea typeface="Roboto" panose="02000000000000000000" pitchFamily="2" charset="0"/>
              <a:cs typeface="Roboto" panose="02000000000000000000" pitchFamily="2" charset="0"/>
            </a:rPr>
            <a:t>1788 Responses</a:t>
          </a:r>
          <a:endParaRPr lang="en-US" sz="1600" kern="1200" dirty="0">
            <a:latin typeface="Roboto" panose="02000000000000000000" pitchFamily="2" charset="0"/>
            <a:ea typeface="Roboto" panose="02000000000000000000" pitchFamily="2" charset="0"/>
            <a:cs typeface="Roboto" panose="02000000000000000000" pitchFamily="2" charset="0"/>
          </a:endParaRPr>
        </a:p>
      </dsp:txBody>
      <dsp:txXfrm>
        <a:off x="5456293" y="1737449"/>
        <a:ext cx="4276040" cy="787341"/>
      </dsp:txXfrm>
    </dsp:sp>
    <dsp:sp modelId="{AC1BC251-995A-422D-8A69-D18FB1EF4AA5}">
      <dsp:nvSpPr>
        <dsp:cNvPr id="0" name=""/>
        <dsp:cNvSpPr/>
      </dsp:nvSpPr>
      <dsp:spPr>
        <a:xfrm>
          <a:off x="5134441" y="2749577"/>
          <a:ext cx="337769" cy="337769"/>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C3C4AB-AADA-49EE-89AE-3AD8132A165B}">
      <dsp:nvSpPr>
        <dsp:cNvPr id="0" name=""/>
        <dsp:cNvSpPr/>
      </dsp:nvSpPr>
      <dsp:spPr>
        <a:xfrm>
          <a:off x="5456293" y="2524791"/>
          <a:ext cx="4276040" cy="787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kern="1200" dirty="0" smtClean="0">
              <a:latin typeface="Roboto" panose="02000000000000000000" pitchFamily="2" charset="0"/>
              <a:ea typeface="Roboto" panose="02000000000000000000" pitchFamily="2" charset="0"/>
              <a:cs typeface="Roboto" panose="02000000000000000000" pitchFamily="2" charset="0"/>
            </a:rPr>
            <a:t>Likert scale and open-ended questions</a:t>
          </a:r>
          <a:endParaRPr lang="en-US" sz="1600" kern="1200" dirty="0">
            <a:latin typeface="Roboto" panose="02000000000000000000" pitchFamily="2" charset="0"/>
            <a:ea typeface="Roboto" panose="02000000000000000000" pitchFamily="2" charset="0"/>
            <a:cs typeface="Roboto" panose="02000000000000000000" pitchFamily="2" charset="0"/>
          </a:endParaRPr>
        </a:p>
      </dsp:txBody>
      <dsp:txXfrm>
        <a:off x="5456293" y="2524791"/>
        <a:ext cx="4276040" cy="787341"/>
      </dsp:txXfrm>
    </dsp:sp>
    <dsp:sp modelId="{2ED03DDC-4F71-46DC-B585-810ACBCEE22E}">
      <dsp:nvSpPr>
        <dsp:cNvPr id="0" name=""/>
        <dsp:cNvSpPr/>
      </dsp:nvSpPr>
      <dsp:spPr>
        <a:xfrm>
          <a:off x="5134441" y="3536919"/>
          <a:ext cx="337769" cy="337769"/>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7B1FD-848E-47C1-860F-236BBC9368C1}">
      <dsp:nvSpPr>
        <dsp:cNvPr id="0" name=""/>
        <dsp:cNvSpPr/>
      </dsp:nvSpPr>
      <dsp:spPr>
        <a:xfrm>
          <a:off x="5456293" y="3312132"/>
          <a:ext cx="4276040" cy="787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kern="1200" dirty="0" smtClean="0">
              <a:latin typeface="Roboto" panose="02000000000000000000" pitchFamily="2" charset="0"/>
              <a:ea typeface="Roboto" panose="02000000000000000000" pitchFamily="2" charset="0"/>
              <a:cs typeface="Roboto" panose="02000000000000000000" pitchFamily="2" charset="0"/>
            </a:rPr>
            <a:t>Conducted in person and online</a:t>
          </a:r>
          <a:endParaRPr lang="en-US" sz="1600" kern="1200" dirty="0">
            <a:latin typeface="Roboto" panose="02000000000000000000" pitchFamily="2" charset="0"/>
            <a:ea typeface="Roboto" panose="02000000000000000000" pitchFamily="2" charset="0"/>
            <a:cs typeface="Roboto" panose="02000000000000000000" pitchFamily="2" charset="0"/>
          </a:endParaRPr>
        </a:p>
      </dsp:txBody>
      <dsp:txXfrm>
        <a:off x="5456293" y="3312132"/>
        <a:ext cx="4276040" cy="787341"/>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0.88437</cdr:x>
      <cdr:y>0.64068</cdr:y>
    </cdr:from>
    <cdr:to>
      <cdr:x>0.92409</cdr:x>
      <cdr:y>0.67826</cdr:y>
    </cdr:to>
    <cdr:sp macro="" textlink="">
      <cdr:nvSpPr>
        <cdr:cNvPr id="2" name="TextBox 1"/>
        <cdr:cNvSpPr txBox="1"/>
      </cdr:nvSpPr>
      <cdr:spPr>
        <a:xfrm xmlns:a="http://schemas.openxmlformats.org/drawingml/2006/main">
          <a:off x="7112001" y="3050311"/>
          <a:ext cx="319447" cy="1789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100" dirty="0" smtClean="0"/>
            <a:t>0%</a:t>
          </a:r>
          <a:endParaRPr lang="en-CA"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CA"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A6CE9502-0DCA-451B-B0E0-B6690D3D934C}" type="datetimeFigureOut">
              <a:rPr lang="en-CA" smtClean="0"/>
              <a:t>2019-10-28</a:t>
            </a:fld>
            <a:endParaRPr lang="en-CA"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CA" dirty="0"/>
          </a:p>
        </p:txBody>
      </p:sp>
    </p:spTree>
    <p:extLst>
      <p:ext uri="{BB962C8B-B14F-4D97-AF65-F5344CB8AC3E}">
        <p14:creationId xmlns:p14="http://schemas.microsoft.com/office/powerpoint/2010/main" val="2153579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CA"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D935E8A7-D286-4515-853F-5724D6EE55F0}" type="datetimeFigureOut">
              <a:rPr lang="en-CA" smtClean="0"/>
              <a:t>2019-10-28</a:t>
            </a:fld>
            <a:endParaRPr lang="en-CA"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CA"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CA"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54E1B27-C06E-4FCB-BE85-576694721699}" type="slidenum">
              <a:rPr lang="en-CA" smtClean="0"/>
              <a:t>‹#›</a:t>
            </a:fld>
            <a:endParaRPr lang="en-CA" dirty="0"/>
          </a:p>
        </p:txBody>
      </p:sp>
    </p:spTree>
    <p:extLst>
      <p:ext uri="{BB962C8B-B14F-4D97-AF65-F5344CB8AC3E}">
        <p14:creationId xmlns:p14="http://schemas.microsoft.com/office/powerpoint/2010/main" val="1768652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1</a:t>
            </a:fld>
            <a:endParaRPr lang="en-CA" dirty="0"/>
          </a:p>
        </p:txBody>
      </p:sp>
    </p:spTree>
    <p:extLst>
      <p:ext uri="{BB962C8B-B14F-4D97-AF65-F5344CB8AC3E}">
        <p14:creationId xmlns:p14="http://schemas.microsoft.com/office/powerpoint/2010/main" val="1182701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Include</a:t>
            </a:r>
            <a:r>
              <a:rPr lang="en-CA" baseline="0" dirty="0" smtClean="0"/>
              <a:t> a slide that outline the questions “I play soccer because” ( and a short reason why we asked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smtClean="0"/>
              <a:t>Questions should be separated</a:t>
            </a:r>
          </a:p>
          <a:p>
            <a:r>
              <a:rPr lang="en-CA" dirty="0" smtClean="0"/>
              <a:t>Graphic would</a:t>
            </a:r>
            <a:r>
              <a:rPr lang="en-CA" baseline="0" dirty="0" smtClean="0"/>
              <a:t> be better to highlight these responses</a:t>
            </a:r>
          </a:p>
          <a:p>
            <a:r>
              <a:rPr lang="en-CA" baseline="0" dirty="0" smtClean="0"/>
              <a:t>Breakdown by Age/Gender</a:t>
            </a:r>
          </a:p>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10</a:t>
            </a:fld>
            <a:endParaRPr lang="en-CA" dirty="0"/>
          </a:p>
        </p:txBody>
      </p:sp>
    </p:spTree>
    <p:extLst>
      <p:ext uri="{BB962C8B-B14F-4D97-AF65-F5344CB8AC3E}">
        <p14:creationId xmlns:p14="http://schemas.microsoft.com/office/powerpoint/2010/main" val="152709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Graphic would</a:t>
            </a:r>
            <a:r>
              <a:rPr lang="en-CA" baseline="0" dirty="0" smtClean="0"/>
              <a:t> be better to highlight these responses</a:t>
            </a:r>
          </a:p>
          <a:p>
            <a:r>
              <a:rPr lang="en-CA" baseline="0" dirty="0" smtClean="0"/>
              <a:t>Breakdown by Age/Gender</a:t>
            </a:r>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11</a:t>
            </a:fld>
            <a:endParaRPr lang="en-CA" dirty="0"/>
          </a:p>
        </p:txBody>
      </p:sp>
    </p:spTree>
    <p:extLst>
      <p:ext uri="{BB962C8B-B14F-4D97-AF65-F5344CB8AC3E}">
        <p14:creationId xmlns:p14="http://schemas.microsoft.com/office/powerpoint/2010/main" val="1303033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12</a:t>
            </a:fld>
            <a:endParaRPr lang="en-CA" dirty="0"/>
          </a:p>
        </p:txBody>
      </p:sp>
    </p:spTree>
    <p:extLst>
      <p:ext uri="{BB962C8B-B14F-4D97-AF65-F5344CB8AC3E}">
        <p14:creationId xmlns:p14="http://schemas.microsoft.com/office/powerpoint/2010/main" val="2015411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13</a:t>
            </a:fld>
            <a:endParaRPr lang="en-CA" dirty="0"/>
          </a:p>
        </p:txBody>
      </p:sp>
    </p:spTree>
    <p:extLst>
      <p:ext uri="{BB962C8B-B14F-4D97-AF65-F5344CB8AC3E}">
        <p14:creationId xmlns:p14="http://schemas.microsoft.com/office/powerpoint/2010/main" val="3214574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14</a:t>
            </a:fld>
            <a:endParaRPr lang="en-CA" dirty="0"/>
          </a:p>
        </p:txBody>
      </p:sp>
    </p:spTree>
    <p:extLst>
      <p:ext uri="{BB962C8B-B14F-4D97-AF65-F5344CB8AC3E}">
        <p14:creationId xmlns:p14="http://schemas.microsoft.com/office/powerpoint/2010/main" val="2784171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15</a:t>
            </a:fld>
            <a:endParaRPr lang="en-CA" dirty="0"/>
          </a:p>
        </p:txBody>
      </p:sp>
    </p:spTree>
    <p:extLst>
      <p:ext uri="{BB962C8B-B14F-4D97-AF65-F5344CB8AC3E}">
        <p14:creationId xmlns:p14="http://schemas.microsoft.com/office/powerpoint/2010/main" val="239408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16</a:t>
            </a:fld>
            <a:endParaRPr lang="en-CA" dirty="0"/>
          </a:p>
        </p:txBody>
      </p:sp>
    </p:spTree>
    <p:extLst>
      <p:ext uri="{BB962C8B-B14F-4D97-AF65-F5344CB8AC3E}">
        <p14:creationId xmlns:p14="http://schemas.microsoft.com/office/powerpoint/2010/main" val="3591666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17</a:t>
            </a:fld>
            <a:endParaRPr lang="en-CA" dirty="0"/>
          </a:p>
        </p:txBody>
      </p:sp>
    </p:spTree>
    <p:extLst>
      <p:ext uri="{BB962C8B-B14F-4D97-AF65-F5344CB8AC3E}">
        <p14:creationId xmlns:p14="http://schemas.microsoft.com/office/powerpoint/2010/main" val="1138005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18</a:t>
            </a:fld>
            <a:endParaRPr lang="en-CA" dirty="0"/>
          </a:p>
        </p:txBody>
      </p:sp>
    </p:spTree>
    <p:extLst>
      <p:ext uri="{BB962C8B-B14F-4D97-AF65-F5344CB8AC3E}">
        <p14:creationId xmlns:p14="http://schemas.microsoft.com/office/powerpoint/2010/main" val="4268036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19</a:t>
            </a:fld>
            <a:endParaRPr lang="en-CA" dirty="0"/>
          </a:p>
        </p:txBody>
      </p:sp>
    </p:spTree>
    <p:extLst>
      <p:ext uri="{BB962C8B-B14F-4D97-AF65-F5344CB8AC3E}">
        <p14:creationId xmlns:p14="http://schemas.microsoft.com/office/powerpoint/2010/main" val="1230038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 points why and how</a:t>
            </a:r>
            <a:endParaRPr lang="en-US" dirty="0"/>
          </a:p>
        </p:txBody>
      </p:sp>
      <p:sp>
        <p:nvSpPr>
          <p:cNvPr id="4" name="Slide Number Placeholder 3"/>
          <p:cNvSpPr>
            <a:spLocks noGrp="1"/>
          </p:cNvSpPr>
          <p:nvPr>
            <p:ph type="sldNum" sz="quarter" idx="10"/>
          </p:nvPr>
        </p:nvSpPr>
        <p:spPr/>
        <p:txBody>
          <a:bodyPr/>
          <a:lstStyle/>
          <a:p>
            <a:fld id="{F54E1B27-C06E-4FCB-BE85-576694721699}" type="slidenum">
              <a:rPr lang="en-CA" smtClean="0"/>
              <a:t>2</a:t>
            </a:fld>
            <a:endParaRPr lang="en-CA" dirty="0"/>
          </a:p>
        </p:txBody>
      </p:sp>
    </p:spTree>
    <p:extLst>
      <p:ext uri="{BB962C8B-B14F-4D97-AF65-F5344CB8AC3E}">
        <p14:creationId xmlns:p14="http://schemas.microsoft.com/office/powerpoint/2010/main" val="1431792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20</a:t>
            </a:fld>
            <a:endParaRPr lang="en-CA" dirty="0"/>
          </a:p>
        </p:txBody>
      </p:sp>
    </p:spTree>
    <p:extLst>
      <p:ext uri="{BB962C8B-B14F-4D97-AF65-F5344CB8AC3E}">
        <p14:creationId xmlns:p14="http://schemas.microsoft.com/office/powerpoint/2010/main" val="2888424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21</a:t>
            </a:fld>
            <a:endParaRPr lang="en-CA" dirty="0"/>
          </a:p>
        </p:txBody>
      </p:sp>
    </p:spTree>
    <p:extLst>
      <p:ext uri="{BB962C8B-B14F-4D97-AF65-F5344CB8AC3E}">
        <p14:creationId xmlns:p14="http://schemas.microsoft.com/office/powerpoint/2010/main" val="1413579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p:txBody>
      </p:sp>
      <p:sp>
        <p:nvSpPr>
          <p:cNvPr id="4" name="Slide Number Placeholder 3"/>
          <p:cNvSpPr>
            <a:spLocks noGrp="1"/>
          </p:cNvSpPr>
          <p:nvPr>
            <p:ph type="sldNum" sz="quarter" idx="10"/>
          </p:nvPr>
        </p:nvSpPr>
        <p:spPr/>
        <p:txBody>
          <a:bodyPr/>
          <a:lstStyle/>
          <a:p>
            <a:fld id="{F54E1B27-C06E-4FCB-BE85-576694721699}" type="slidenum">
              <a:rPr lang="en-CA" smtClean="0"/>
              <a:t>22</a:t>
            </a:fld>
            <a:endParaRPr lang="en-CA" dirty="0"/>
          </a:p>
        </p:txBody>
      </p:sp>
    </p:spTree>
    <p:extLst>
      <p:ext uri="{BB962C8B-B14F-4D97-AF65-F5344CB8AC3E}">
        <p14:creationId xmlns:p14="http://schemas.microsoft.com/office/powerpoint/2010/main" val="2567552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p:txBody>
      </p:sp>
      <p:sp>
        <p:nvSpPr>
          <p:cNvPr id="4" name="Slide Number Placeholder 3"/>
          <p:cNvSpPr>
            <a:spLocks noGrp="1"/>
          </p:cNvSpPr>
          <p:nvPr>
            <p:ph type="sldNum" sz="quarter" idx="10"/>
          </p:nvPr>
        </p:nvSpPr>
        <p:spPr/>
        <p:txBody>
          <a:bodyPr/>
          <a:lstStyle/>
          <a:p>
            <a:fld id="{F54E1B27-C06E-4FCB-BE85-576694721699}" type="slidenum">
              <a:rPr lang="en-CA" smtClean="0"/>
              <a:t>23</a:t>
            </a:fld>
            <a:endParaRPr lang="en-CA" dirty="0"/>
          </a:p>
        </p:txBody>
      </p:sp>
    </p:spTree>
    <p:extLst>
      <p:ext uri="{BB962C8B-B14F-4D97-AF65-F5344CB8AC3E}">
        <p14:creationId xmlns:p14="http://schemas.microsoft.com/office/powerpoint/2010/main" val="278978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p:txBody>
      </p:sp>
      <p:sp>
        <p:nvSpPr>
          <p:cNvPr id="4" name="Slide Number Placeholder 3"/>
          <p:cNvSpPr>
            <a:spLocks noGrp="1"/>
          </p:cNvSpPr>
          <p:nvPr>
            <p:ph type="sldNum" sz="quarter" idx="10"/>
          </p:nvPr>
        </p:nvSpPr>
        <p:spPr/>
        <p:txBody>
          <a:bodyPr/>
          <a:lstStyle/>
          <a:p>
            <a:fld id="{F54E1B27-C06E-4FCB-BE85-576694721699}" type="slidenum">
              <a:rPr lang="en-CA" smtClean="0"/>
              <a:t>24</a:t>
            </a:fld>
            <a:endParaRPr lang="en-CA" dirty="0"/>
          </a:p>
        </p:txBody>
      </p:sp>
    </p:spTree>
    <p:extLst>
      <p:ext uri="{BB962C8B-B14F-4D97-AF65-F5344CB8AC3E}">
        <p14:creationId xmlns:p14="http://schemas.microsoft.com/office/powerpoint/2010/main" val="713057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p:txBody>
      </p:sp>
      <p:sp>
        <p:nvSpPr>
          <p:cNvPr id="4" name="Slide Number Placeholder 3"/>
          <p:cNvSpPr>
            <a:spLocks noGrp="1"/>
          </p:cNvSpPr>
          <p:nvPr>
            <p:ph type="sldNum" sz="quarter" idx="10"/>
          </p:nvPr>
        </p:nvSpPr>
        <p:spPr/>
        <p:txBody>
          <a:bodyPr/>
          <a:lstStyle/>
          <a:p>
            <a:fld id="{F54E1B27-C06E-4FCB-BE85-576694721699}" type="slidenum">
              <a:rPr lang="en-CA" smtClean="0"/>
              <a:t>25</a:t>
            </a:fld>
            <a:endParaRPr lang="en-CA" dirty="0"/>
          </a:p>
        </p:txBody>
      </p:sp>
    </p:spTree>
    <p:extLst>
      <p:ext uri="{BB962C8B-B14F-4D97-AF65-F5344CB8AC3E}">
        <p14:creationId xmlns:p14="http://schemas.microsoft.com/office/powerpoint/2010/main" val="2312477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p:txBody>
      </p:sp>
      <p:sp>
        <p:nvSpPr>
          <p:cNvPr id="4" name="Slide Number Placeholder 3"/>
          <p:cNvSpPr>
            <a:spLocks noGrp="1"/>
          </p:cNvSpPr>
          <p:nvPr>
            <p:ph type="sldNum" sz="quarter" idx="10"/>
          </p:nvPr>
        </p:nvSpPr>
        <p:spPr/>
        <p:txBody>
          <a:bodyPr/>
          <a:lstStyle/>
          <a:p>
            <a:fld id="{F54E1B27-C06E-4FCB-BE85-576694721699}" type="slidenum">
              <a:rPr lang="en-CA" smtClean="0"/>
              <a:t>26</a:t>
            </a:fld>
            <a:endParaRPr lang="en-CA" dirty="0"/>
          </a:p>
        </p:txBody>
      </p:sp>
    </p:spTree>
    <p:extLst>
      <p:ext uri="{BB962C8B-B14F-4D97-AF65-F5344CB8AC3E}">
        <p14:creationId xmlns:p14="http://schemas.microsoft.com/office/powerpoint/2010/main" val="2289774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p:txBody>
      </p:sp>
      <p:sp>
        <p:nvSpPr>
          <p:cNvPr id="4" name="Slide Number Placeholder 3"/>
          <p:cNvSpPr>
            <a:spLocks noGrp="1"/>
          </p:cNvSpPr>
          <p:nvPr>
            <p:ph type="sldNum" sz="quarter" idx="10"/>
          </p:nvPr>
        </p:nvSpPr>
        <p:spPr/>
        <p:txBody>
          <a:bodyPr/>
          <a:lstStyle/>
          <a:p>
            <a:fld id="{F54E1B27-C06E-4FCB-BE85-576694721699}" type="slidenum">
              <a:rPr lang="en-CA" smtClean="0"/>
              <a:t>27</a:t>
            </a:fld>
            <a:endParaRPr lang="en-CA" dirty="0"/>
          </a:p>
        </p:txBody>
      </p:sp>
    </p:spTree>
    <p:extLst>
      <p:ext uri="{BB962C8B-B14F-4D97-AF65-F5344CB8AC3E}">
        <p14:creationId xmlns:p14="http://schemas.microsoft.com/office/powerpoint/2010/main" val="2021716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p:txBody>
      </p:sp>
      <p:sp>
        <p:nvSpPr>
          <p:cNvPr id="4" name="Slide Number Placeholder 3"/>
          <p:cNvSpPr>
            <a:spLocks noGrp="1"/>
          </p:cNvSpPr>
          <p:nvPr>
            <p:ph type="sldNum" sz="quarter" idx="10"/>
          </p:nvPr>
        </p:nvSpPr>
        <p:spPr/>
        <p:txBody>
          <a:bodyPr/>
          <a:lstStyle/>
          <a:p>
            <a:fld id="{F54E1B27-C06E-4FCB-BE85-576694721699}" type="slidenum">
              <a:rPr lang="en-CA" smtClean="0"/>
              <a:t>28</a:t>
            </a:fld>
            <a:endParaRPr lang="en-CA" dirty="0"/>
          </a:p>
        </p:txBody>
      </p:sp>
    </p:spTree>
    <p:extLst>
      <p:ext uri="{BB962C8B-B14F-4D97-AF65-F5344CB8AC3E}">
        <p14:creationId xmlns:p14="http://schemas.microsoft.com/office/powerpoint/2010/main" val="4159306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p:txBody>
      </p:sp>
      <p:sp>
        <p:nvSpPr>
          <p:cNvPr id="4" name="Slide Number Placeholder 3"/>
          <p:cNvSpPr>
            <a:spLocks noGrp="1"/>
          </p:cNvSpPr>
          <p:nvPr>
            <p:ph type="sldNum" sz="quarter" idx="10"/>
          </p:nvPr>
        </p:nvSpPr>
        <p:spPr/>
        <p:txBody>
          <a:bodyPr/>
          <a:lstStyle/>
          <a:p>
            <a:fld id="{F54E1B27-C06E-4FCB-BE85-576694721699}" type="slidenum">
              <a:rPr lang="en-CA" smtClean="0"/>
              <a:t>29</a:t>
            </a:fld>
            <a:endParaRPr lang="en-CA" dirty="0"/>
          </a:p>
        </p:txBody>
      </p:sp>
    </p:spTree>
    <p:extLst>
      <p:ext uri="{BB962C8B-B14F-4D97-AF65-F5344CB8AC3E}">
        <p14:creationId xmlns:p14="http://schemas.microsoft.com/office/powerpoint/2010/main" val="1544119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smtClean="0"/>
              <a:t>Include background information – LTPD evolution, new grassroots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smtClean="0"/>
              <a:t>Include highlights/findings from 2014</a:t>
            </a:r>
          </a:p>
          <a:p>
            <a:r>
              <a:rPr lang="en-CA" dirty="0" smtClean="0"/>
              <a:t>Please</a:t>
            </a:r>
            <a:r>
              <a:rPr lang="en-CA" baseline="0" dirty="0" smtClean="0"/>
              <a:t> include more details on the survey changes changes from 2014 to now</a:t>
            </a:r>
          </a:p>
          <a:p>
            <a:r>
              <a:rPr lang="en-CA" baseline="0" dirty="0" smtClean="0"/>
              <a:t>Method for each group (parent/coaches/players)</a:t>
            </a:r>
          </a:p>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3</a:t>
            </a:fld>
            <a:endParaRPr lang="en-CA" dirty="0"/>
          </a:p>
        </p:txBody>
      </p:sp>
    </p:spTree>
    <p:extLst>
      <p:ext uri="{BB962C8B-B14F-4D97-AF65-F5344CB8AC3E}">
        <p14:creationId xmlns:p14="http://schemas.microsoft.com/office/powerpoint/2010/main" val="2578633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30</a:t>
            </a:fld>
            <a:endParaRPr lang="en-CA" dirty="0"/>
          </a:p>
        </p:txBody>
      </p:sp>
    </p:spTree>
    <p:extLst>
      <p:ext uri="{BB962C8B-B14F-4D97-AF65-F5344CB8AC3E}">
        <p14:creationId xmlns:p14="http://schemas.microsoft.com/office/powerpoint/2010/main" val="1075119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31</a:t>
            </a:fld>
            <a:endParaRPr lang="en-CA" dirty="0"/>
          </a:p>
        </p:txBody>
      </p:sp>
    </p:spTree>
    <p:extLst>
      <p:ext uri="{BB962C8B-B14F-4D97-AF65-F5344CB8AC3E}">
        <p14:creationId xmlns:p14="http://schemas.microsoft.com/office/powerpoint/2010/main" val="2274118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32</a:t>
            </a:fld>
            <a:endParaRPr lang="en-CA" dirty="0"/>
          </a:p>
        </p:txBody>
      </p:sp>
    </p:spTree>
    <p:extLst>
      <p:ext uri="{BB962C8B-B14F-4D97-AF65-F5344CB8AC3E}">
        <p14:creationId xmlns:p14="http://schemas.microsoft.com/office/powerpoint/2010/main" val="1112257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33</a:t>
            </a:fld>
            <a:endParaRPr lang="en-CA" dirty="0"/>
          </a:p>
        </p:txBody>
      </p:sp>
    </p:spTree>
    <p:extLst>
      <p:ext uri="{BB962C8B-B14F-4D97-AF65-F5344CB8AC3E}">
        <p14:creationId xmlns:p14="http://schemas.microsoft.com/office/powerpoint/2010/main" val="2337554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34</a:t>
            </a:fld>
            <a:endParaRPr lang="en-CA" dirty="0"/>
          </a:p>
        </p:txBody>
      </p:sp>
    </p:spTree>
    <p:extLst>
      <p:ext uri="{BB962C8B-B14F-4D97-AF65-F5344CB8AC3E}">
        <p14:creationId xmlns:p14="http://schemas.microsoft.com/office/powerpoint/2010/main" val="2926804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35</a:t>
            </a:fld>
            <a:endParaRPr lang="en-CA" dirty="0"/>
          </a:p>
        </p:txBody>
      </p:sp>
    </p:spTree>
    <p:extLst>
      <p:ext uri="{BB962C8B-B14F-4D97-AF65-F5344CB8AC3E}">
        <p14:creationId xmlns:p14="http://schemas.microsoft.com/office/powerpoint/2010/main" val="522728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Not sure if we want</a:t>
            </a:r>
            <a:r>
              <a:rPr lang="en-CA" baseline="0" dirty="0" smtClean="0"/>
              <a:t> to break out each response with all or highlight top/bottom as previous slide?</a:t>
            </a:r>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36</a:t>
            </a:fld>
            <a:endParaRPr lang="en-CA" dirty="0"/>
          </a:p>
        </p:txBody>
      </p:sp>
    </p:spTree>
    <p:extLst>
      <p:ext uri="{BB962C8B-B14F-4D97-AF65-F5344CB8AC3E}">
        <p14:creationId xmlns:p14="http://schemas.microsoft.com/office/powerpoint/2010/main" val="2824676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37</a:t>
            </a:fld>
            <a:endParaRPr lang="en-CA" dirty="0"/>
          </a:p>
        </p:txBody>
      </p:sp>
    </p:spTree>
    <p:extLst>
      <p:ext uri="{BB962C8B-B14F-4D97-AF65-F5344CB8AC3E}">
        <p14:creationId xmlns:p14="http://schemas.microsoft.com/office/powerpoint/2010/main" val="2064257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38</a:t>
            </a:fld>
            <a:endParaRPr lang="en-CA" dirty="0"/>
          </a:p>
        </p:txBody>
      </p:sp>
    </p:spTree>
    <p:extLst>
      <p:ext uri="{BB962C8B-B14F-4D97-AF65-F5344CB8AC3E}">
        <p14:creationId xmlns:p14="http://schemas.microsoft.com/office/powerpoint/2010/main" val="2075902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39</a:t>
            </a:fld>
            <a:endParaRPr lang="en-CA" dirty="0"/>
          </a:p>
        </p:txBody>
      </p:sp>
    </p:spTree>
    <p:extLst>
      <p:ext uri="{BB962C8B-B14F-4D97-AF65-F5344CB8AC3E}">
        <p14:creationId xmlns:p14="http://schemas.microsoft.com/office/powerpoint/2010/main" val="3072225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4</a:t>
            </a:fld>
            <a:endParaRPr lang="en-CA" dirty="0"/>
          </a:p>
        </p:txBody>
      </p:sp>
    </p:spTree>
    <p:extLst>
      <p:ext uri="{BB962C8B-B14F-4D97-AF65-F5344CB8AC3E}">
        <p14:creationId xmlns:p14="http://schemas.microsoft.com/office/powerpoint/2010/main" val="1878243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40</a:t>
            </a:fld>
            <a:endParaRPr lang="en-CA" dirty="0"/>
          </a:p>
        </p:txBody>
      </p:sp>
    </p:spTree>
    <p:extLst>
      <p:ext uri="{BB962C8B-B14F-4D97-AF65-F5344CB8AC3E}">
        <p14:creationId xmlns:p14="http://schemas.microsoft.com/office/powerpoint/2010/main" val="4194611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41</a:t>
            </a:fld>
            <a:endParaRPr lang="en-CA" dirty="0"/>
          </a:p>
        </p:txBody>
      </p:sp>
    </p:spTree>
    <p:extLst>
      <p:ext uri="{BB962C8B-B14F-4D97-AF65-F5344CB8AC3E}">
        <p14:creationId xmlns:p14="http://schemas.microsoft.com/office/powerpoint/2010/main" val="22408205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42</a:t>
            </a:fld>
            <a:endParaRPr lang="en-CA" dirty="0"/>
          </a:p>
        </p:txBody>
      </p:sp>
    </p:spTree>
    <p:extLst>
      <p:ext uri="{BB962C8B-B14F-4D97-AF65-F5344CB8AC3E}">
        <p14:creationId xmlns:p14="http://schemas.microsoft.com/office/powerpoint/2010/main" val="93931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43</a:t>
            </a:fld>
            <a:endParaRPr lang="en-CA" dirty="0"/>
          </a:p>
        </p:txBody>
      </p:sp>
    </p:spTree>
    <p:extLst>
      <p:ext uri="{BB962C8B-B14F-4D97-AF65-F5344CB8AC3E}">
        <p14:creationId xmlns:p14="http://schemas.microsoft.com/office/powerpoint/2010/main" val="3282075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44</a:t>
            </a:fld>
            <a:endParaRPr lang="en-CA" dirty="0"/>
          </a:p>
        </p:txBody>
      </p:sp>
    </p:spTree>
    <p:extLst>
      <p:ext uri="{BB962C8B-B14F-4D97-AF65-F5344CB8AC3E}">
        <p14:creationId xmlns:p14="http://schemas.microsoft.com/office/powerpoint/2010/main" val="1819556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45</a:t>
            </a:fld>
            <a:endParaRPr lang="en-CA" dirty="0"/>
          </a:p>
        </p:txBody>
      </p:sp>
    </p:spTree>
    <p:extLst>
      <p:ext uri="{BB962C8B-B14F-4D97-AF65-F5344CB8AC3E}">
        <p14:creationId xmlns:p14="http://schemas.microsoft.com/office/powerpoint/2010/main" val="2195425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46</a:t>
            </a:fld>
            <a:endParaRPr lang="en-CA" dirty="0"/>
          </a:p>
        </p:txBody>
      </p:sp>
    </p:spTree>
    <p:extLst>
      <p:ext uri="{BB962C8B-B14F-4D97-AF65-F5344CB8AC3E}">
        <p14:creationId xmlns:p14="http://schemas.microsoft.com/office/powerpoint/2010/main" val="3475843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47</a:t>
            </a:fld>
            <a:endParaRPr lang="en-CA" dirty="0"/>
          </a:p>
        </p:txBody>
      </p:sp>
    </p:spTree>
    <p:extLst>
      <p:ext uri="{BB962C8B-B14F-4D97-AF65-F5344CB8AC3E}">
        <p14:creationId xmlns:p14="http://schemas.microsoft.com/office/powerpoint/2010/main" val="4225712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48</a:t>
            </a:fld>
            <a:endParaRPr lang="en-CA" dirty="0"/>
          </a:p>
        </p:txBody>
      </p:sp>
    </p:spTree>
    <p:extLst>
      <p:ext uri="{BB962C8B-B14F-4D97-AF65-F5344CB8AC3E}">
        <p14:creationId xmlns:p14="http://schemas.microsoft.com/office/powerpoint/2010/main" val="1834411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Some of the o% wont data</a:t>
            </a:r>
            <a:r>
              <a:rPr lang="en-CA" baseline="0" dirty="0" smtClean="0"/>
              <a:t> label?</a:t>
            </a:r>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49</a:t>
            </a:fld>
            <a:endParaRPr lang="en-CA" dirty="0"/>
          </a:p>
        </p:txBody>
      </p:sp>
    </p:spTree>
    <p:extLst>
      <p:ext uri="{BB962C8B-B14F-4D97-AF65-F5344CB8AC3E}">
        <p14:creationId xmlns:p14="http://schemas.microsoft.com/office/powerpoint/2010/main" val="1033696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5</a:t>
            </a:fld>
            <a:endParaRPr lang="en-CA" dirty="0"/>
          </a:p>
        </p:txBody>
      </p:sp>
    </p:spTree>
    <p:extLst>
      <p:ext uri="{BB962C8B-B14F-4D97-AF65-F5344CB8AC3E}">
        <p14:creationId xmlns:p14="http://schemas.microsoft.com/office/powerpoint/2010/main" val="2577597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Some of the o% wont data</a:t>
            </a:r>
            <a:r>
              <a:rPr lang="en-CA" baseline="0" dirty="0" smtClean="0"/>
              <a:t> label?</a:t>
            </a:r>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50</a:t>
            </a:fld>
            <a:endParaRPr lang="en-CA" dirty="0"/>
          </a:p>
        </p:txBody>
      </p:sp>
    </p:spTree>
    <p:extLst>
      <p:ext uri="{BB962C8B-B14F-4D97-AF65-F5344CB8AC3E}">
        <p14:creationId xmlns:p14="http://schemas.microsoft.com/office/powerpoint/2010/main" val="3946859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51</a:t>
            </a:fld>
            <a:endParaRPr lang="en-CA" dirty="0"/>
          </a:p>
        </p:txBody>
      </p:sp>
    </p:spTree>
    <p:extLst>
      <p:ext uri="{BB962C8B-B14F-4D97-AF65-F5344CB8AC3E}">
        <p14:creationId xmlns:p14="http://schemas.microsoft.com/office/powerpoint/2010/main" val="14851385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Some of the o% wont data</a:t>
            </a:r>
            <a:r>
              <a:rPr lang="en-CA" baseline="0" dirty="0" smtClean="0"/>
              <a:t> label?</a:t>
            </a:r>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52</a:t>
            </a:fld>
            <a:endParaRPr lang="en-CA" dirty="0"/>
          </a:p>
        </p:txBody>
      </p:sp>
    </p:spTree>
    <p:extLst>
      <p:ext uri="{BB962C8B-B14F-4D97-AF65-F5344CB8AC3E}">
        <p14:creationId xmlns:p14="http://schemas.microsoft.com/office/powerpoint/2010/main" val="6162600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53</a:t>
            </a:fld>
            <a:endParaRPr lang="en-CA" dirty="0"/>
          </a:p>
        </p:txBody>
      </p:sp>
    </p:spTree>
    <p:extLst>
      <p:ext uri="{BB962C8B-B14F-4D97-AF65-F5344CB8AC3E}">
        <p14:creationId xmlns:p14="http://schemas.microsoft.com/office/powerpoint/2010/main" val="41870534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Some of the o% wont data</a:t>
            </a:r>
            <a:r>
              <a:rPr lang="en-CA" baseline="0" dirty="0" smtClean="0"/>
              <a:t> label?</a:t>
            </a:r>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54</a:t>
            </a:fld>
            <a:endParaRPr lang="en-CA" dirty="0"/>
          </a:p>
        </p:txBody>
      </p:sp>
    </p:spTree>
    <p:extLst>
      <p:ext uri="{BB962C8B-B14F-4D97-AF65-F5344CB8AC3E}">
        <p14:creationId xmlns:p14="http://schemas.microsoft.com/office/powerpoint/2010/main" val="11582526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55</a:t>
            </a:fld>
            <a:endParaRPr lang="en-CA" dirty="0"/>
          </a:p>
        </p:txBody>
      </p:sp>
    </p:spTree>
    <p:extLst>
      <p:ext uri="{BB962C8B-B14F-4D97-AF65-F5344CB8AC3E}">
        <p14:creationId xmlns:p14="http://schemas.microsoft.com/office/powerpoint/2010/main" val="29903582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56</a:t>
            </a:fld>
            <a:endParaRPr lang="en-CA" dirty="0"/>
          </a:p>
        </p:txBody>
      </p:sp>
    </p:spTree>
    <p:extLst>
      <p:ext uri="{BB962C8B-B14F-4D97-AF65-F5344CB8AC3E}">
        <p14:creationId xmlns:p14="http://schemas.microsoft.com/office/powerpoint/2010/main" val="35044852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57</a:t>
            </a:fld>
            <a:endParaRPr lang="en-CA" dirty="0"/>
          </a:p>
        </p:txBody>
      </p:sp>
    </p:spTree>
    <p:extLst>
      <p:ext uri="{BB962C8B-B14F-4D97-AF65-F5344CB8AC3E}">
        <p14:creationId xmlns:p14="http://schemas.microsoft.com/office/powerpoint/2010/main" val="4309884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58</a:t>
            </a:fld>
            <a:endParaRPr lang="en-CA" dirty="0"/>
          </a:p>
        </p:txBody>
      </p:sp>
    </p:spTree>
    <p:extLst>
      <p:ext uri="{BB962C8B-B14F-4D97-AF65-F5344CB8AC3E}">
        <p14:creationId xmlns:p14="http://schemas.microsoft.com/office/powerpoint/2010/main" val="1997043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6</a:t>
            </a:fld>
            <a:endParaRPr lang="en-CA" dirty="0"/>
          </a:p>
        </p:txBody>
      </p:sp>
    </p:spTree>
    <p:extLst>
      <p:ext uri="{BB962C8B-B14F-4D97-AF65-F5344CB8AC3E}">
        <p14:creationId xmlns:p14="http://schemas.microsoft.com/office/powerpoint/2010/main" val="3483598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7</a:t>
            </a:fld>
            <a:endParaRPr lang="en-CA" dirty="0"/>
          </a:p>
        </p:txBody>
      </p:sp>
    </p:spTree>
    <p:extLst>
      <p:ext uri="{BB962C8B-B14F-4D97-AF65-F5344CB8AC3E}">
        <p14:creationId xmlns:p14="http://schemas.microsoft.com/office/powerpoint/2010/main" val="376523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8</a:t>
            </a:fld>
            <a:endParaRPr lang="en-CA" dirty="0"/>
          </a:p>
        </p:txBody>
      </p:sp>
    </p:spTree>
    <p:extLst>
      <p:ext uri="{BB962C8B-B14F-4D97-AF65-F5344CB8AC3E}">
        <p14:creationId xmlns:p14="http://schemas.microsoft.com/office/powerpoint/2010/main" val="2815975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F54E1B27-C06E-4FCB-BE85-576694721699}" type="slidenum">
              <a:rPr lang="en-CA" smtClean="0"/>
              <a:t>9</a:t>
            </a:fld>
            <a:endParaRPr lang="en-CA" dirty="0"/>
          </a:p>
        </p:txBody>
      </p:sp>
    </p:spTree>
    <p:extLst>
      <p:ext uri="{BB962C8B-B14F-4D97-AF65-F5344CB8AC3E}">
        <p14:creationId xmlns:p14="http://schemas.microsoft.com/office/powerpoint/2010/main" val="1546253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482994" y="3698696"/>
            <a:ext cx="5109680" cy="729465"/>
          </a:xfrm>
        </p:spPr>
        <p:txBody>
          <a:bodyPr anchor="b">
            <a:normAutofit/>
          </a:bodyPr>
          <a:lstStyle>
            <a:lvl1pPr algn="l">
              <a:defRPr sz="4400" u="none" baseline="0">
                <a:solidFill>
                  <a:schemeClr val="bg1"/>
                </a:solidFill>
                <a:latin typeface="Stratum2 Bold" panose="020B0506030000020004" pitchFamily="34" charset="0"/>
              </a:defRPr>
            </a:lvl1pPr>
          </a:lstStyle>
          <a:p>
            <a:r>
              <a:rPr lang="en-US" dirty="0" smtClean="0"/>
              <a:t>TITLE HERE</a:t>
            </a:r>
            <a:endParaRPr lang="en-CA" dirty="0"/>
          </a:p>
        </p:txBody>
      </p:sp>
    </p:spTree>
    <p:extLst>
      <p:ext uri="{BB962C8B-B14F-4D97-AF65-F5344CB8AC3E}">
        <p14:creationId xmlns:p14="http://schemas.microsoft.com/office/powerpoint/2010/main" val="1984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9505" y="4294598"/>
            <a:ext cx="3299645" cy="22409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0" name="Picture Placeholder 2"/>
          <p:cNvSpPr>
            <a:spLocks noGrp="1"/>
          </p:cNvSpPr>
          <p:nvPr>
            <p:ph type="pic" idx="10"/>
          </p:nvPr>
        </p:nvSpPr>
        <p:spPr>
          <a:xfrm>
            <a:off x="3939688" y="4294598"/>
            <a:ext cx="3299645" cy="22409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1" name="Picture Placeholder 2"/>
          <p:cNvSpPr>
            <a:spLocks noGrp="1"/>
          </p:cNvSpPr>
          <p:nvPr>
            <p:ph type="pic" idx="11"/>
          </p:nvPr>
        </p:nvSpPr>
        <p:spPr>
          <a:xfrm>
            <a:off x="7549870" y="4294597"/>
            <a:ext cx="3299645" cy="22409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2" name="Content Placeholder 2"/>
          <p:cNvSpPr>
            <a:spLocks noGrp="1"/>
          </p:cNvSpPr>
          <p:nvPr>
            <p:ph idx="12"/>
          </p:nvPr>
        </p:nvSpPr>
        <p:spPr>
          <a:xfrm>
            <a:off x="838200" y="1537948"/>
            <a:ext cx="9744182" cy="2427877"/>
          </a:xfrm>
        </p:spPr>
        <p:txBody>
          <a:bodyPr/>
          <a:lstStyle>
            <a:lvl1pPr>
              <a:defRPr>
                <a:latin typeface="Roboto Bold" panose="02000000000000000000" pitchFamily="2" charset="0"/>
                <a:ea typeface="Roboto Bold" panose="02000000000000000000" pitchFamily="2" charset="0"/>
                <a:cs typeface="Roboto Bold"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Title 1"/>
          <p:cNvSpPr>
            <a:spLocks noGrp="1"/>
          </p:cNvSpPr>
          <p:nvPr>
            <p:ph type="title"/>
          </p:nvPr>
        </p:nvSpPr>
        <p:spPr>
          <a:xfrm>
            <a:off x="838200" y="279756"/>
            <a:ext cx="9744182" cy="1093805"/>
          </a:xfrm>
        </p:spPr>
        <p:txBody>
          <a:bodyPr/>
          <a:lstStyle>
            <a:lvl1pPr>
              <a:defRPr>
                <a:solidFill>
                  <a:srgbClr val="EA002A"/>
                </a:solidFill>
                <a:latin typeface="Stratum2 Bold" panose="020B0506030000020004" pitchFamily="34" charset="0"/>
              </a:defRPr>
            </a:lvl1pPr>
          </a:lstStyle>
          <a:p>
            <a:r>
              <a:rPr lang="en-US" dirty="0" smtClean="0"/>
              <a:t>Click to edit Master title style</a:t>
            </a:r>
            <a:endParaRPr lang="en-CA" dirty="0"/>
          </a:p>
        </p:txBody>
      </p:sp>
      <p:sp>
        <p:nvSpPr>
          <p:cNvPr id="8" name="Slide Number Placeholder 5"/>
          <p:cNvSpPr>
            <a:spLocks noGrp="1"/>
          </p:cNvSpPr>
          <p:nvPr>
            <p:ph type="sldNum" sz="quarter" idx="13"/>
          </p:nvPr>
        </p:nvSpPr>
        <p:spPr>
          <a:xfrm>
            <a:off x="11203021" y="6089650"/>
            <a:ext cx="380144" cy="365125"/>
          </a:xfrm>
        </p:spPr>
        <p:txBody>
          <a:bodyPr/>
          <a:lstStyle>
            <a:lvl1pPr>
              <a:defRPr>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A9E5FDD8-5339-4626-B53D-F5ABA8E07D0C}" type="slidenum">
              <a:rPr lang="en-CA" smtClean="0"/>
              <a:pPr/>
              <a:t>‹#›</a:t>
            </a:fld>
            <a:endParaRPr lang="en-CA" dirty="0"/>
          </a:p>
        </p:txBody>
      </p:sp>
    </p:spTree>
    <p:extLst>
      <p:ext uri="{BB962C8B-B14F-4D97-AF65-F5344CB8AC3E}">
        <p14:creationId xmlns:p14="http://schemas.microsoft.com/office/powerpoint/2010/main" val="3499857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38315" y="1462734"/>
            <a:ext cx="4393916" cy="863031"/>
          </a:xfrm>
          <a:prstGeom prst="rect">
            <a:avLst/>
          </a:prstGeom>
        </p:spPr>
        <p:txBody>
          <a:bodyPr anchor="b"/>
          <a:lstStyle>
            <a:lvl1pPr algn="l">
              <a:defRPr sz="4800" baseline="0">
                <a:solidFill>
                  <a:schemeClr val="bg1"/>
                </a:solidFill>
                <a:latin typeface="Stratum2 Bold" panose="020B0506030000020004" pitchFamily="34" charset="0"/>
              </a:defRPr>
            </a:lvl1pPr>
          </a:lstStyle>
          <a:p>
            <a:r>
              <a:rPr lang="en-US" dirty="0" smtClean="0"/>
              <a:t>PLEASE SIGN-OFF</a:t>
            </a:r>
            <a:endParaRPr lang="en-CA" dirty="0"/>
          </a:p>
        </p:txBody>
      </p:sp>
      <p:sp>
        <p:nvSpPr>
          <p:cNvPr id="3" name="Subtitle 2"/>
          <p:cNvSpPr>
            <a:spLocks noGrp="1"/>
          </p:cNvSpPr>
          <p:nvPr>
            <p:ph type="subTitle" idx="1" hasCustomPrompt="1"/>
          </p:nvPr>
        </p:nvSpPr>
        <p:spPr>
          <a:xfrm>
            <a:off x="7338315" y="2405282"/>
            <a:ext cx="2976081" cy="1257639"/>
          </a:xfrm>
          <a:prstGeom prst="rect">
            <a:avLst/>
          </a:prstGeom>
        </p:spPr>
        <p:txBody>
          <a:bodyPr/>
          <a:lstStyle>
            <a:lvl1pPr marL="0" indent="0" algn="l">
              <a:lnSpc>
                <a:spcPct val="100000"/>
              </a:lnSpc>
              <a:spcBef>
                <a:spcPts val="0"/>
              </a:spcBef>
              <a:buNone/>
              <a:defRPr sz="24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800" dirty="0" smtClean="0">
                <a:solidFill>
                  <a:schemeClr val="bg1"/>
                </a:solidFill>
                <a:latin typeface="Roboto Regular"/>
                <a:cs typeface="Roboto Regular"/>
              </a:rPr>
              <a:t>Name</a:t>
            </a:r>
          </a:p>
          <a:p>
            <a:r>
              <a:rPr lang="en-US" sz="1800" dirty="0" smtClean="0">
                <a:solidFill>
                  <a:schemeClr val="bg1"/>
                </a:solidFill>
                <a:latin typeface="Roboto Regular"/>
                <a:cs typeface="Roboto Regular"/>
              </a:rPr>
              <a:t>Title, Department</a:t>
            </a:r>
          </a:p>
          <a:p>
            <a:r>
              <a:rPr lang="en-US" sz="1800" dirty="0" smtClean="0">
                <a:solidFill>
                  <a:schemeClr val="bg1"/>
                </a:solidFill>
                <a:latin typeface="Roboto Regular"/>
                <a:cs typeface="Roboto Regular"/>
              </a:rPr>
              <a:t>E-Mail</a:t>
            </a:r>
          </a:p>
          <a:p>
            <a:r>
              <a:rPr lang="en-US" sz="1800" dirty="0" smtClean="0">
                <a:solidFill>
                  <a:schemeClr val="bg1"/>
                </a:solidFill>
                <a:latin typeface="Roboto Regular"/>
                <a:cs typeface="Roboto Regular"/>
              </a:rPr>
              <a:t>Phone</a:t>
            </a:r>
            <a:endParaRPr lang="en-US" sz="1800" dirty="0">
              <a:solidFill>
                <a:schemeClr val="bg1"/>
              </a:solidFill>
              <a:latin typeface="Roboto Regular"/>
              <a:cs typeface="Roboto Regular"/>
            </a:endParaRPr>
          </a:p>
        </p:txBody>
      </p:sp>
    </p:spTree>
    <p:extLst>
      <p:ext uri="{BB962C8B-B14F-4D97-AF65-F5344CB8AC3E}">
        <p14:creationId xmlns:p14="http://schemas.microsoft.com/office/powerpoint/2010/main" val="3007226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38315" y="1462734"/>
            <a:ext cx="4393916" cy="863031"/>
          </a:xfrm>
          <a:prstGeom prst="rect">
            <a:avLst/>
          </a:prstGeom>
        </p:spPr>
        <p:txBody>
          <a:bodyPr anchor="b"/>
          <a:lstStyle>
            <a:lvl1pPr algn="l">
              <a:defRPr sz="4800" baseline="0">
                <a:solidFill>
                  <a:schemeClr val="bg1"/>
                </a:solidFill>
                <a:latin typeface="Stratum2 Bold" panose="020B0506030000020004" pitchFamily="34" charset="0"/>
              </a:defRPr>
            </a:lvl1pPr>
          </a:lstStyle>
          <a:p>
            <a:r>
              <a:rPr lang="en-US" dirty="0" smtClean="0"/>
              <a:t>PLEASE SIGN-OFF</a:t>
            </a:r>
            <a:endParaRPr lang="en-CA" dirty="0"/>
          </a:p>
        </p:txBody>
      </p:sp>
      <p:sp>
        <p:nvSpPr>
          <p:cNvPr id="3" name="Subtitle 2"/>
          <p:cNvSpPr>
            <a:spLocks noGrp="1"/>
          </p:cNvSpPr>
          <p:nvPr>
            <p:ph type="subTitle" idx="1" hasCustomPrompt="1"/>
          </p:nvPr>
        </p:nvSpPr>
        <p:spPr>
          <a:xfrm>
            <a:off x="7338315" y="2405282"/>
            <a:ext cx="2976081" cy="1257639"/>
          </a:xfrm>
          <a:prstGeom prst="rect">
            <a:avLst/>
          </a:prstGeom>
        </p:spPr>
        <p:txBody>
          <a:bodyPr/>
          <a:lstStyle>
            <a:lvl1pPr marL="0" indent="0" algn="l">
              <a:lnSpc>
                <a:spcPct val="100000"/>
              </a:lnSpc>
              <a:spcBef>
                <a:spcPts val="0"/>
              </a:spcBef>
              <a:buNone/>
              <a:defRPr sz="24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800" dirty="0" smtClean="0">
                <a:solidFill>
                  <a:schemeClr val="bg1"/>
                </a:solidFill>
                <a:latin typeface="Roboto Regular"/>
                <a:cs typeface="Roboto Regular"/>
              </a:rPr>
              <a:t>Name</a:t>
            </a:r>
          </a:p>
          <a:p>
            <a:r>
              <a:rPr lang="en-US" sz="1800" dirty="0" smtClean="0">
                <a:solidFill>
                  <a:schemeClr val="bg1"/>
                </a:solidFill>
                <a:latin typeface="Roboto Regular"/>
                <a:cs typeface="Roboto Regular"/>
              </a:rPr>
              <a:t>Title, Department</a:t>
            </a:r>
          </a:p>
          <a:p>
            <a:r>
              <a:rPr lang="en-US" sz="1800" dirty="0" smtClean="0">
                <a:solidFill>
                  <a:schemeClr val="bg1"/>
                </a:solidFill>
                <a:latin typeface="Roboto Regular"/>
                <a:cs typeface="Roboto Regular"/>
              </a:rPr>
              <a:t>E-Mail</a:t>
            </a:r>
          </a:p>
          <a:p>
            <a:r>
              <a:rPr lang="en-US" sz="1800" dirty="0" smtClean="0">
                <a:solidFill>
                  <a:schemeClr val="bg1"/>
                </a:solidFill>
                <a:latin typeface="Roboto Regular"/>
                <a:cs typeface="Roboto Regular"/>
              </a:rPr>
              <a:t>Phone</a:t>
            </a:r>
            <a:endParaRPr lang="en-US" sz="1800" dirty="0">
              <a:solidFill>
                <a:schemeClr val="bg1"/>
              </a:solidFill>
              <a:latin typeface="Roboto Regular"/>
              <a:cs typeface="Roboto Regular"/>
            </a:endParaRPr>
          </a:p>
        </p:txBody>
      </p:sp>
    </p:spTree>
    <p:extLst>
      <p:ext uri="{BB962C8B-B14F-4D97-AF65-F5344CB8AC3E}">
        <p14:creationId xmlns:p14="http://schemas.microsoft.com/office/powerpoint/2010/main" val="75030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483824" y="3700375"/>
            <a:ext cx="5109680" cy="729465"/>
          </a:xfrm>
        </p:spPr>
        <p:txBody>
          <a:bodyPr anchor="b">
            <a:normAutofit/>
          </a:bodyPr>
          <a:lstStyle>
            <a:lvl1pPr algn="l">
              <a:defRPr sz="4400" u="none" baseline="0">
                <a:solidFill>
                  <a:schemeClr val="tx1"/>
                </a:solidFill>
                <a:latin typeface="Stratum2 Bold" panose="020B0506030000020004" pitchFamily="34" charset="0"/>
              </a:defRPr>
            </a:lvl1pPr>
          </a:lstStyle>
          <a:p>
            <a:r>
              <a:rPr lang="en-US" dirty="0" smtClean="0"/>
              <a:t>TITLE HERE</a:t>
            </a:r>
            <a:endParaRPr lang="en-CA" dirty="0"/>
          </a:p>
        </p:txBody>
      </p:sp>
    </p:spTree>
    <p:extLst>
      <p:ext uri="{BB962C8B-B14F-4D97-AF65-F5344CB8AC3E}">
        <p14:creationId xmlns:p14="http://schemas.microsoft.com/office/powerpoint/2010/main" val="230478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93268" y="3698696"/>
            <a:ext cx="5109680" cy="729465"/>
          </a:xfrm>
        </p:spPr>
        <p:txBody>
          <a:bodyPr anchor="b">
            <a:normAutofit/>
          </a:bodyPr>
          <a:lstStyle>
            <a:lvl1pPr algn="l">
              <a:defRPr sz="4400" u="none" baseline="0">
                <a:solidFill>
                  <a:schemeClr val="bg1"/>
                </a:solidFill>
                <a:latin typeface="Stratum2 Bold" panose="020B0506030000020004" pitchFamily="34" charset="0"/>
              </a:defRPr>
            </a:lvl1pPr>
          </a:lstStyle>
          <a:p>
            <a:r>
              <a:rPr lang="en-US" dirty="0" smtClean="0"/>
              <a:t>DIVIDER TITLE HERE</a:t>
            </a:r>
            <a:endParaRPr lang="en-CA" dirty="0"/>
          </a:p>
        </p:txBody>
      </p:sp>
    </p:spTree>
    <p:extLst>
      <p:ext uri="{BB962C8B-B14F-4D97-AF65-F5344CB8AC3E}">
        <p14:creationId xmlns:p14="http://schemas.microsoft.com/office/powerpoint/2010/main" val="1295128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744182" cy="1093805"/>
          </a:xfrm>
        </p:spPr>
        <p:txBody>
          <a:bodyPr/>
          <a:lstStyle>
            <a:lvl1pPr>
              <a:defRPr>
                <a:solidFill>
                  <a:srgbClr val="EA002A"/>
                </a:solidFill>
                <a:latin typeface="Stratum2 Bold" panose="020B0506030000020004" pitchFamily="34" charset="0"/>
              </a:defRPr>
            </a:lvl1pPr>
          </a:lstStyle>
          <a:p>
            <a:r>
              <a:rPr lang="en-US" dirty="0" smtClean="0"/>
              <a:t>Click to edit Master title style</a:t>
            </a:r>
            <a:endParaRPr lang="en-CA" dirty="0"/>
          </a:p>
        </p:txBody>
      </p:sp>
      <p:sp>
        <p:nvSpPr>
          <p:cNvPr id="3" name="Content Placeholder 2"/>
          <p:cNvSpPr>
            <a:spLocks noGrp="1"/>
          </p:cNvSpPr>
          <p:nvPr>
            <p:ph idx="1"/>
          </p:nvPr>
        </p:nvSpPr>
        <p:spPr>
          <a:xfrm>
            <a:off x="838200" y="1825625"/>
            <a:ext cx="9744182" cy="4709934"/>
          </a:xfrm>
        </p:spPr>
        <p:txBody>
          <a:bodyPr/>
          <a:lstStyle>
            <a:lvl1pPr>
              <a:defRPr>
                <a:latin typeface="Roboto Bold" panose="02000000000000000000" pitchFamily="2" charset="0"/>
                <a:ea typeface="Roboto Bold" panose="02000000000000000000" pitchFamily="2" charset="0"/>
                <a:cs typeface="Roboto Bold"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Slide Number Placeholder 5"/>
          <p:cNvSpPr>
            <a:spLocks noGrp="1"/>
          </p:cNvSpPr>
          <p:nvPr>
            <p:ph type="sldNum" sz="quarter" idx="12"/>
          </p:nvPr>
        </p:nvSpPr>
        <p:spPr>
          <a:xfrm>
            <a:off x="11168865" y="6026597"/>
            <a:ext cx="380144" cy="365125"/>
          </a:xfrm>
        </p:spPr>
        <p:txBody>
          <a:bodyPr/>
          <a:lstStyle>
            <a:lvl1pPr>
              <a:defRPr>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A9E5FDD8-5339-4626-B53D-F5ABA8E07D0C}" type="slidenum">
              <a:rPr lang="en-CA" smtClean="0"/>
              <a:pPr/>
              <a:t>‹#›</a:t>
            </a:fld>
            <a:endParaRPr lang="en-CA" dirty="0"/>
          </a:p>
        </p:txBody>
      </p:sp>
    </p:spTree>
    <p:extLst>
      <p:ext uri="{BB962C8B-B14F-4D97-AF65-F5344CB8AC3E}">
        <p14:creationId xmlns:p14="http://schemas.microsoft.com/office/powerpoint/2010/main" val="35606276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089579" cy="2852737"/>
          </a:xfrm>
        </p:spPr>
        <p:txBody>
          <a:bodyPr anchor="b"/>
          <a:lstStyle>
            <a:lvl1pPr>
              <a:defRPr sz="6000">
                <a:solidFill>
                  <a:srgbClr val="EA002A"/>
                </a:solidFill>
                <a:latin typeface="Stratum2 Bold" panose="020B0506030000020004" pitchFamily="34" charset="0"/>
              </a:defRPr>
            </a:lvl1pPr>
          </a:lstStyle>
          <a:p>
            <a:r>
              <a:rPr lang="en-US" dirty="0" smtClean="0"/>
              <a:t>Click to edit Master title style</a:t>
            </a:r>
            <a:endParaRPr lang="en-CA" dirty="0"/>
          </a:p>
        </p:txBody>
      </p:sp>
      <p:sp>
        <p:nvSpPr>
          <p:cNvPr id="3" name="Text Placeholder 2"/>
          <p:cNvSpPr>
            <a:spLocks noGrp="1"/>
          </p:cNvSpPr>
          <p:nvPr>
            <p:ph type="body" idx="1"/>
          </p:nvPr>
        </p:nvSpPr>
        <p:spPr>
          <a:xfrm>
            <a:off x="831850" y="4589463"/>
            <a:ext cx="10089579" cy="1500187"/>
          </a:xfrm>
        </p:spPr>
        <p:txBody>
          <a:bodyPr/>
          <a:lstStyle>
            <a:lvl1pPr marL="0" indent="0">
              <a:buNone/>
              <a:defRPr sz="2400">
                <a:solidFill>
                  <a:schemeClr val="tx1"/>
                </a:solidFill>
                <a:latin typeface="Roboto Bold" panose="02000000000000000000" pitchFamily="2" charset="0"/>
                <a:ea typeface="Roboto Bold" panose="02000000000000000000" pitchFamily="2" charset="0"/>
                <a:cs typeface="Roboto Bol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Slide Number Placeholder 5"/>
          <p:cNvSpPr>
            <a:spLocks noGrp="1"/>
          </p:cNvSpPr>
          <p:nvPr>
            <p:ph type="sldNum" sz="quarter" idx="12"/>
          </p:nvPr>
        </p:nvSpPr>
        <p:spPr>
          <a:xfrm>
            <a:off x="11203021" y="6089650"/>
            <a:ext cx="380144" cy="365125"/>
          </a:xfrm>
        </p:spPr>
        <p:txBody>
          <a:bodyPr/>
          <a:lstStyle>
            <a:lvl1pPr>
              <a:defRPr>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A9E5FDD8-5339-4626-B53D-F5ABA8E07D0C}" type="slidenum">
              <a:rPr lang="en-CA" smtClean="0"/>
              <a:pPr/>
              <a:t>‹#›</a:t>
            </a:fld>
            <a:endParaRPr lang="en-CA" dirty="0"/>
          </a:p>
        </p:txBody>
      </p:sp>
    </p:spTree>
    <p:extLst>
      <p:ext uri="{BB962C8B-B14F-4D97-AF65-F5344CB8AC3E}">
        <p14:creationId xmlns:p14="http://schemas.microsoft.com/office/powerpoint/2010/main" val="11080258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4687584" cy="4351338"/>
          </a:xfrm>
        </p:spPr>
        <p:txBody>
          <a:bodyPr/>
          <a:lstStyle>
            <a:lvl1pPr>
              <a:defRPr>
                <a:latin typeface="Roboto Bold" panose="02000000000000000000" pitchFamily="2" charset="0"/>
                <a:ea typeface="Roboto Bold" panose="02000000000000000000" pitchFamily="2" charset="0"/>
                <a:cs typeface="Roboto Bold"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5884528" y="1825625"/>
            <a:ext cx="4687584" cy="4351338"/>
          </a:xfrm>
        </p:spPr>
        <p:txBody>
          <a:bodyPr/>
          <a:lstStyle>
            <a:lvl1pPr>
              <a:defRPr>
                <a:latin typeface="Roboto Bold" panose="02000000000000000000" pitchFamily="2" charset="0"/>
                <a:ea typeface="Roboto Bold" panose="02000000000000000000" pitchFamily="2" charset="0"/>
                <a:cs typeface="Roboto Bold"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8" name="Title 1"/>
          <p:cNvSpPr>
            <a:spLocks noGrp="1"/>
          </p:cNvSpPr>
          <p:nvPr>
            <p:ph type="title"/>
          </p:nvPr>
        </p:nvSpPr>
        <p:spPr>
          <a:xfrm>
            <a:off x="838200" y="365125"/>
            <a:ext cx="9744182" cy="1093805"/>
          </a:xfrm>
        </p:spPr>
        <p:txBody>
          <a:bodyPr/>
          <a:lstStyle>
            <a:lvl1pPr>
              <a:defRPr>
                <a:solidFill>
                  <a:srgbClr val="EA002A"/>
                </a:solidFill>
                <a:latin typeface="Stratum2 Bold" panose="020B0506030000020004" pitchFamily="34" charset="0"/>
              </a:defRPr>
            </a:lvl1pPr>
          </a:lstStyle>
          <a:p>
            <a:r>
              <a:rPr lang="en-US" dirty="0" smtClean="0"/>
              <a:t>Click to edit Master title style</a:t>
            </a:r>
            <a:endParaRPr lang="en-CA" dirty="0"/>
          </a:p>
        </p:txBody>
      </p:sp>
      <p:sp>
        <p:nvSpPr>
          <p:cNvPr id="6" name="Slide Number Placeholder 5"/>
          <p:cNvSpPr>
            <a:spLocks noGrp="1"/>
          </p:cNvSpPr>
          <p:nvPr>
            <p:ph type="sldNum" sz="quarter" idx="12"/>
          </p:nvPr>
        </p:nvSpPr>
        <p:spPr>
          <a:xfrm>
            <a:off x="11203021" y="6089650"/>
            <a:ext cx="380144" cy="365125"/>
          </a:xfrm>
        </p:spPr>
        <p:txBody>
          <a:bodyPr/>
          <a:lstStyle>
            <a:lvl1pPr>
              <a:defRPr>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A9E5FDD8-5339-4626-B53D-F5ABA8E07D0C}" type="slidenum">
              <a:rPr lang="en-CA" smtClean="0"/>
              <a:pPr/>
              <a:t>‹#›</a:t>
            </a:fld>
            <a:endParaRPr lang="en-CA" dirty="0"/>
          </a:p>
        </p:txBody>
      </p:sp>
    </p:spTree>
    <p:extLst>
      <p:ext uri="{BB962C8B-B14F-4D97-AF65-F5344CB8AC3E}">
        <p14:creationId xmlns:p14="http://schemas.microsoft.com/office/powerpoint/2010/main" val="30900032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5884528" y="1681163"/>
            <a:ext cx="4687584" cy="823912"/>
          </a:xfrm>
        </p:spPr>
        <p:txBody>
          <a:bodyPr anchor="b"/>
          <a:lstStyle>
            <a:lvl1pPr marL="0" indent="0">
              <a:buNone/>
              <a:defRPr sz="2400" b="1">
                <a:latin typeface="Roboto Bold" panose="02000000000000000000" pitchFamily="2" charset="0"/>
                <a:ea typeface="Roboto Bold" panose="02000000000000000000" pitchFamily="2" charset="0"/>
                <a:cs typeface="Roboto Bol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3" name="Text Placeholder 2"/>
          <p:cNvSpPr>
            <a:spLocks noGrp="1"/>
          </p:cNvSpPr>
          <p:nvPr>
            <p:ph type="body" idx="1"/>
          </p:nvPr>
        </p:nvSpPr>
        <p:spPr>
          <a:xfrm>
            <a:off x="839789" y="1681163"/>
            <a:ext cx="4685996" cy="823912"/>
          </a:xfrm>
        </p:spPr>
        <p:txBody>
          <a:bodyPr anchor="b"/>
          <a:lstStyle>
            <a:lvl1pPr marL="0" indent="0">
              <a:buNone/>
              <a:defRPr sz="2400" b="1">
                <a:latin typeface="Roboto Bold" panose="02000000000000000000" pitchFamily="2" charset="0"/>
                <a:ea typeface="Roboto Bold" panose="02000000000000000000" pitchFamily="2" charset="0"/>
                <a:cs typeface="Roboto Bol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Content Placeholder 2"/>
          <p:cNvSpPr>
            <a:spLocks noGrp="1"/>
          </p:cNvSpPr>
          <p:nvPr>
            <p:ph sz="half" idx="13"/>
          </p:nvPr>
        </p:nvSpPr>
        <p:spPr>
          <a:xfrm>
            <a:off x="838200" y="2505075"/>
            <a:ext cx="4687584" cy="3671888"/>
          </a:xfrm>
        </p:spPr>
        <p:txBody>
          <a:bodyPr/>
          <a:lstStyle>
            <a:lvl1pPr>
              <a:defRPr sz="2400">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3"/>
          <p:cNvSpPr>
            <a:spLocks noGrp="1"/>
          </p:cNvSpPr>
          <p:nvPr>
            <p:ph sz="half" idx="2"/>
          </p:nvPr>
        </p:nvSpPr>
        <p:spPr>
          <a:xfrm>
            <a:off x="5884528" y="2505075"/>
            <a:ext cx="4687584" cy="3671888"/>
          </a:xfrm>
        </p:spPr>
        <p:txBody>
          <a:bodyPr/>
          <a:lstStyle>
            <a:lvl1pPr>
              <a:defRPr sz="2400">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2" name="Title 1"/>
          <p:cNvSpPr>
            <a:spLocks noGrp="1"/>
          </p:cNvSpPr>
          <p:nvPr>
            <p:ph type="title"/>
          </p:nvPr>
        </p:nvSpPr>
        <p:spPr>
          <a:xfrm>
            <a:off x="838200" y="365125"/>
            <a:ext cx="9744182" cy="1093805"/>
          </a:xfrm>
        </p:spPr>
        <p:txBody>
          <a:bodyPr/>
          <a:lstStyle>
            <a:lvl1pPr>
              <a:defRPr>
                <a:solidFill>
                  <a:srgbClr val="EA002A"/>
                </a:solidFill>
                <a:latin typeface="Stratum2 Bold" panose="020B0506030000020004" pitchFamily="34" charset="0"/>
              </a:defRPr>
            </a:lvl1pPr>
          </a:lstStyle>
          <a:p>
            <a:r>
              <a:rPr lang="en-US" dirty="0" smtClean="0"/>
              <a:t>Click to edit Master title style</a:t>
            </a:r>
            <a:endParaRPr lang="en-CA" dirty="0"/>
          </a:p>
        </p:txBody>
      </p:sp>
      <p:sp>
        <p:nvSpPr>
          <p:cNvPr id="8" name="Slide Number Placeholder 5"/>
          <p:cNvSpPr>
            <a:spLocks noGrp="1"/>
          </p:cNvSpPr>
          <p:nvPr>
            <p:ph type="sldNum" sz="quarter" idx="12"/>
          </p:nvPr>
        </p:nvSpPr>
        <p:spPr>
          <a:xfrm>
            <a:off x="11203021" y="6089650"/>
            <a:ext cx="380144" cy="365125"/>
          </a:xfrm>
        </p:spPr>
        <p:txBody>
          <a:bodyPr/>
          <a:lstStyle>
            <a:lvl1pPr>
              <a:defRPr>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A9E5FDD8-5339-4626-B53D-F5ABA8E07D0C}" type="slidenum">
              <a:rPr lang="en-CA" smtClean="0"/>
              <a:pPr/>
              <a:t>‹#›</a:t>
            </a:fld>
            <a:endParaRPr lang="en-CA" dirty="0"/>
          </a:p>
        </p:txBody>
      </p:sp>
    </p:spTree>
    <p:extLst>
      <p:ext uri="{BB962C8B-B14F-4D97-AF65-F5344CB8AC3E}">
        <p14:creationId xmlns:p14="http://schemas.microsoft.com/office/powerpoint/2010/main" val="39617101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9744182" cy="1093805"/>
          </a:xfrm>
        </p:spPr>
        <p:txBody>
          <a:bodyPr/>
          <a:lstStyle>
            <a:lvl1pPr>
              <a:defRPr>
                <a:solidFill>
                  <a:srgbClr val="EA002A"/>
                </a:solidFill>
                <a:latin typeface="Stratum2 Bold" panose="020B0506030000020004" pitchFamily="34" charset="0"/>
              </a:defRPr>
            </a:lvl1pPr>
          </a:lstStyle>
          <a:p>
            <a:r>
              <a:rPr lang="en-US" dirty="0" smtClean="0"/>
              <a:t>Click to edit Master title style</a:t>
            </a:r>
            <a:endParaRPr lang="en-CA" dirty="0"/>
          </a:p>
        </p:txBody>
      </p:sp>
      <p:sp>
        <p:nvSpPr>
          <p:cNvPr id="4" name="Slide Number Placeholder 5"/>
          <p:cNvSpPr>
            <a:spLocks noGrp="1"/>
          </p:cNvSpPr>
          <p:nvPr>
            <p:ph type="sldNum" sz="quarter" idx="12"/>
          </p:nvPr>
        </p:nvSpPr>
        <p:spPr>
          <a:xfrm>
            <a:off x="11203021" y="6089650"/>
            <a:ext cx="380144" cy="365125"/>
          </a:xfrm>
        </p:spPr>
        <p:txBody>
          <a:bodyPr/>
          <a:lstStyle>
            <a:lvl1pPr>
              <a:defRPr>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A9E5FDD8-5339-4626-B53D-F5ABA8E07D0C}" type="slidenum">
              <a:rPr lang="en-CA" smtClean="0"/>
              <a:pPr/>
              <a:t>‹#›</a:t>
            </a:fld>
            <a:endParaRPr lang="en-CA" dirty="0"/>
          </a:p>
        </p:txBody>
      </p:sp>
    </p:spTree>
    <p:extLst>
      <p:ext uri="{BB962C8B-B14F-4D97-AF65-F5344CB8AC3E}">
        <p14:creationId xmlns:p14="http://schemas.microsoft.com/office/powerpoint/2010/main" val="326089409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11203021" y="6089650"/>
            <a:ext cx="380144" cy="365125"/>
          </a:xfrm>
        </p:spPr>
        <p:txBody>
          <a:bodyPr/>
          <a:lstStyle>
            <a:lvl1pPr>
              <a:defRPr>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A9E5FDD8-5339-4626-B53D-F5ABA8E07D0C}" type="slidenum">
              <a:rPr lang="en-CA" smtClean="0"/>
              <a:pPr/>
              <a:t>‹#›</a:t>
            </a:fld>
            <a:endParaRPr lang="en-CA" dirty="0"/>
          </a:p>
        </p:txBody>
      </p:sp>
    </p:spTree>
    <p:extLst>
      <p:ext uri="{BB962C8B-B14F-4D97-AF65-F5344CB8AC3E}">
        <p14:creationId xmlns:p14="http://schemas.microsoft.com/office/powerpoint/2010/main" val="22910970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88AA3-6CE0-4A05-812D-C5E77E29BEFF}" type="slidenum">
              <a:rPr lang="en-CA" smtClean="0"/>
              <a:t>‹#›</a:t>
            </a:fld>
            <a:endParaRPr lang="en-CA"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168944"/>
      </p:ext>
    </p:extLst>
  </p:cSld>
  <p:clrMap bg1="lt1" tx1="dk1" bg2="lt2" tx2="dk2" accent1="accent1" accent2="accent2" accent3="accent3" accent4="accent4" accent5="accent5" accent6="accent6" hlink="hlink" folHlink="folHlink"/>
  <p:sldLayoutIdLst>
    <p:sldLayoutId id="214748369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3F022-97F4-4A5C-B534-F3FDBB585B58}" type="slidenum">
              <a:rPr lang="en-CA" smtClean="0"/>
              <a:t>‹#›</a:t>
            </a:fld>
            <a:endParaRPr lang="en-CA" dirty="0"/>
          </a:p>
        </p:txBody>
      </p:sp>
      <p:sp>
        <p:nvSpPr>
          <p:cNvPr id="8" name="Title 1"/>
          <p:cNvSpPr txBox="1">
            <a:spLocks/>
          </p:cNvSpPr>
          <p:nvPr userDrawn="1"/>
        </p:nvSpPr>
        <p:spPr>
          <a:xfrm>
            <a:off x="6493268" y="3698696"/>
            <a:ext cx="5109680" cy="729465"/>
          </a:xfrm>
          <a:prstGeom prst="rect">
            <a:avLst/>
          </a:prstGeom>
        </p:spPr>
        <p:txBody>
          <a:bodyPr anchor="b">
            <a:normAutofit/>
          </a:bodyPr>
          <a:lstStyle>
            <a:lvl1pPr algn="l" defTabSz="914400" rtl="0" eaLnBrk="1" latinLnBrk="0" hangingPunct="1">
              <a:lnSpc>
                <a:spcPct val="90000"/>
              </a:lnSpc>
              <a:spcBef>
                <a:spcPct val="0"/>
              </a:spcBef>
              <a:buNone/>
              <a:defRPr sz="4400" u="none" kern="1200" baseline="0">
                <a:solidFill>
                  <a:schemeClr val="bg1"/>
                </a:solidFill>
                <a:latin typeface="Stratum2 Bold" panose="020B0506030000020004" pitchFamily="34" charset="0"/>
                <a:ea typeface="+mj-ea"/>
                <a:cs typeface="+mj-cs"/>
              </a:defRPr>
            </a:lvl1pPr>
          </a:lstStyle>
          <a:p>
            <a:r>
              <a:rPr lang="en-US" dirty="0" smtClean="0">
                <a:solidFill>
                  <a:schemeClr val="tx1"/>
                </a:solidFill>
              </a:rPr>
              <a:t>DIVIDER TITLE HERE</a:t>
            </a:r>
            <a:endParaRPr lang="en-CA" dirty="0">
              <a:solidFill>
                <a:schemeClr val="tx1"/>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0981963"/>
      </p:ext>
    </p:extLst>
  </p:cSld>
  <p:clrMap bg1="lt1" tx1="dk1" bg2="lt2" tx2="dk2" accent1="accent1" accent2="accent2" accent3="accent3" accent4="accent4" accent5="accent5" accent6="accent6" hlink="hlink" folHlink="folHlink"/>
  <p:sldLayoutIdLst>
    <p:sldLayoutId id="214748370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CF355-1F85-4DAB-8946-D951E31E39E0}" type="slidenum">
              <a:rPr lang="en-CA" smtClean="0"/>
              <a:t>‹#›</a:t>
            </a:fld>
            <a:endParaRPr lang="en-CA"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7064703"/>
      </p:ext>
    </p:extLst>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5FDD8-5339-4626-B53D-F5ABA8E07D0C}" type="slidenum">
              <a:rPr lang="en-CA" smtClean="0"/>
              <a:t>‹#›</a:t>
            </a:fld>
            <a:endParaRPr lang="en-CA" dirty="0"/>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 y="-1"/>
            <a:ext cx="12192002" cy="6858001"/>
          </a:xfrm>
          <a:prstGeom prst="rect">
            <a:avLst/>
          </a:prstGeom>
        </p:spPr>
      </p:pic>
    </p:spTree>
    <p:extLst>
      <p:ext uri="{BB962C8B-B14F-4D97-AF65-F5344CB8AC3E}">
        <p14:creationId xmlns:p14="http://schemas.microsoft.com/office/powerpoint/2010/main" val="197145314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2" r:id="rId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1170448580"/>
      </p:ext>
    </p:extLst>
  </p:cSld>
  <p:clrMap bg1="lt1" tx1="dk1" bg2="lt2" tx2="dk2" accent1="accent1" accent2="accent2" accent3="accent3" accent4="accent4" accent5="accent5" accent6="accent6" hlink="hlink" folHlink="folHlink"/>
  <p:sldLayoutIdLst>
    <p:sldLayoutId id="214748371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2537269"/>
      </p:ext>
    </p:extLst>
  </p:cSld>
  <p:clrMap bg1="lt1" tx1="dk1" bg2="lt2" tx2="dk2" accent1="accent1" accent2="accent2" accent3="accent3" accent4="accent4" accent5="accent5" accent6="accent6" hlink="hlink" folHlink="folHlink"/>
  <p:sldLayoutIdLst>
    <p:sldLayoutId id="214748371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8.xml"/><Relationship Id="rId16"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chart" Target="../charts/chart10.xml"/><Relationship Id="rId4" Type="http://schemas.openxmlformats.org/officeDocument/2006/relationships/chart" Target="../charts/char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chart" Target="../charts/chart1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chart" Target="../charts/chart12.xm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chart" Target="../charts/chart13.xml"/><Relationship Id="rId4" Type="http://schemas.openxmlformats.org/officeDocument/2006/relationships/image" Target="../media/image13.jp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chart" Target="../charts/chart14.xml"/><Relationship Id="rId4" Type="http://schemas.openxmlformats.org/officeDocument/2006/relationships/image" Target="../media/image13.jp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chart" Target="../charts/chart15.xml"/><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chart" Target="../charts/chart20.xml"/></Relationships>
</file>

<file path=ppt/slides/_rels/slide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chart" Target="../charts/chart23.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chart" Target="../charts/chart24.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chart" Target="../charts/chart25.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chart" Target="../charts/char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chart" Target="../charts/chart33.xml"/></Relationships>
</file>

<file path=ppt/slides/_rels/slide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chart" Target="../charts/chart34.xml"/></Relationships>
</file>

<file path=ppt/slides/_rels/slide5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chart" Target="../charts/char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9801"/>
          </a:xfrm>
          <a:prstGeom prst="rect">
            <a:avLst/>
          </a:prstGeom>
        </p:spPr>
      </p:pic>
      <p:sp>
        <p:nvSpPr>
          <p:cNvPr id="2" name="Title 1"/>
          <p:cNvSpPr>
            <a:spLocks noGrp="1"/>
          </p:cNvSpPr>
          <p:nvPr>
            <p:ph type="ctrTitle"/>
          </p:nvPr>
        </p:nvSpPr>
        <p:spPr>
          <a:xfrm>
            <a:off x="5819887" y="4292046"/>
            <a:ext cx="5687556" cy="729465"/>
          </a:xfrm>
        </p:spPr>
        <p:txBody>
          <a:bodyPr>
            <a:normAutofit fontScale="90000"/>
          </a:bodyPr>
          <a:lstStyle/>
          <a:p>
            <a:r>
              <a:rPr lang="en-CA" dirty="0" smtClean="0">
                <a:solidFill>
                  <a:schemeClr val="bg1"/>
                </a:solidFill>
              </a:rPr>
              <a:t>2019 Ontario Soccer</a:t>
            </a:r>
            <a:br>
              <a:rPr lang="en-CA" dirty="0" smtClean="0">
                <a:solidFill>
                  <a:schemeClr val="bg1"/>
                </a:solidFill>
              </a:rPr>
            </a:br>
            <a:r>
              <a:rPr lang="en-CA" dirty="0" smtClean="0">
                <a:solidFill>
                  <a:schemeClr val="bg1"/>
                </a:solidFill>
              </a:rPr>
              <a:t>Grassroots Survey</a:t>
            </a:r>
            <a:endParaRPr lang="en-CA" dirty="0">
              <a:solidFill>
                <a:schemeClr val="bg1"/>
              </a:solidFill>
            </a:endParaRPr>
          </a:p>
        </p:txBody>
      </p:sp>
    </p:spTree>
    <p:extLst>
      <p:ext uri="{BB962C8B-B14F-4D97-AF65-F5344CB8AC3E}">
        <p14:creationId xmlns:p14="http://schemas.microsoft.com/office/powerpoint/2010/main" val="2218401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GAG: Global (initial) – Analytical – Global (final)"/>
          <p:cNvSpPr txBox="1">
            <a:spLocks noGrp="1"/>
          </p:cNvSpPr>
          <p:nvPr>
            <p:ph type="title"/>
          </p:nvPr>
        </p:nvSpPr>
        <p:spPr>
          <a:xfrm>
            <a:off x="838200" y="365126"/>
            <a:ext cx="9580418" cy="966570"/>
          </a:xfrm>
          <a:prstGeom prst="rect">
            <a:avLst/>
          </a:prstGeom>
        </p:spPr>
        <p:txBody>
          <a:bodyPr>
            <a:normAutofit/>
          </a:bodyPr>
          <a:lstStyle>
            <a:lvl1pPr defTabSz="1627632">
              <a:defRPr sz="7832"/>
            </a:lvl1pPr>
          </a:lstStyle>
          <a:p>
            <a:r>
              <a:rPr lang="en-CA" sz="4400" dirty="0" smtClean="0"/>
              <a:t>Player</a:t>
            </a:r>
            <a:endParaRPr sz="4400" dirty="0"/>
          </a:p>
        </p:txBody>
      </p:sp>
      <p:graphicFrame>
        <p:nvGraphicFramePr>
          <p:cNvPr id="6" name="Chart 5"/>
          <p:cNvGraphicFramePr/>
          <p:nvPr>
            <p:extLst>
              <p:ext uri="{D42A27DB-BD31-4B8C-83A1-F6EECF244321}">
                <p14:modId xmlns:p14="http://schemas.microsoft.com/office/powerpoint/2010/main" val="3945133378"/>
              </p:ext>
            </p:extLst>
          </p:nvPr>
        </p:nvGraphicFramePr>
        <p:xfrm>
          <a:off x="353326" y="1824883"/>
          <a:ext cx="6143009" cy="4050226"/>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p:cNvPicPr>
            <a:picLocks noChangeAspect="1"/>
          </p:cNvPicPr>
          <p:nvPr/>
        </p:nvPicPr>
        <p:blipFill>
          <a:blip r:embed="rId4"/>
          <a:stretch>
            <a:fillRect/>
          </a:stretch>
        </p:blipFill>
        <p:spPr>
          <a:xfrm>
            <a:off x="6753845" y="523730"/>
            <a:ext cx="2758730" cy="2602307"/>
          </a:xfrm>
          <a:prstGeom prst="rect">
            <a:avLst/>
          </a:prstGeom>
        </p:spPr>
      </p:pic>
    </p:spTree>
    <p:extLst>
      <p:ext uri="{BB962C8B-B14F-4D97-AF65-F5344CB8AC3E}">
        <p14:creationId xmlns:p14="http://schemas.microsoft.com/office/powerpoint/2010/main" val="1370580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11</a:t>
            </a:fld>
            <a:endParaRPr lang="en-CA" dirty="0"/>
          </a:p>
        </p:txBody>
      </p:sp>
      <p:pic>
        <p:nvPicPr>
          <p:cNvPr id="7" name="Picture 6"/>
          <p:cNvPicPr>
            <a:picLocks noChangeAspect="1"/>
          </p:cNvPicPr>
          <p:nvPr/>
        </p:nvPicPr>
        <p:blipFill>
          <a:blip r:embed="rId3"/>
          <a:stretch>
            <a:fillRect/>
          </a:stretch>
        </p:blipFill>
        <p:spPr>
          <a:xfrm>
            <a:off x="7903129" y="544117"/>
            <a:ext cx="2390775" cy="6048375"/>
          </a:xfrm>
          <a:prstGeom prst="rect">
            <a:avLst/>
          </a:prstGeom>
        </p:spPr>
      </p:pic>
      <p:sp>
        <p:nvSpPr>
          <p:cNvPr id="6" name="TextBox 5"/>
          <p:cNvSpPr txBox="1"/>
          <p:nvPr/>
        </p:nvSpPr>
        <p:spPr>
          <a:xfrm>
            <a:off x="558799" y="1469998"/>
            <a:ext cx="6928929" cy="2308324"/>
          </a:xfrm>
          <a:prstGeom prst="rect">
            <a:avLst/>
          </a:prstGeom>
          <a:noFill/>
        </p:spPr>
        <p:txBody>
          <a:bodyPr wrap="square" rtlCol="0">
            <a:spAutoFit/>
          </a:bodyPr>
          <a:lstStyle/>
          <a:p>
            <a:pPr>
              <a:buClr>
                <a:srgbClr val="FF0000"/>
              </a:buClr>
              <a:buSzPct val="125000"/>
            </a:pPr>
            <a:r>
              <a:rPr lang="en-US" dirty="0" smtClean="0">
                <a:latin typeface="Roboto" panose="02000000000000000000" pitchFamily="2" charset="0"/>
                <a:ea typeface="Roboto" panose="02000000000000000000" pitchFamily="2" charset="0"/>
                <a:cs typeface="Roboto" panose="02000000000000000000" pitchFamily="2" charset="0"/>
              </a:rPr>
              <a:t>Players were asked “It’s really important that I…”</a:t>
            </a:r>
          </a:p>
          <a:p>
            <a:pPr>
              <a:buClr>
                <a:srgbClr val="FF0000"/>
              </a:buClr>
              <a:buSzPct val="125000"/>
            </a:pPr>
            <a:endParaRPr lang="en-US" dirty="0">
              <a:latin typeface="Roboto" panose="02000000000000000000" pitchFamily="2" charset="0"/>
              <a:ea typeface="Roboto" panose="02000000000000000000" pitchFamily="2" charset="0"/>
              <a:cs typeface="Roboto" panose="02000000000000000000" pitchFamily="2" charset="0"/>
            </a:endParaRPr>
          </a:p>
          <a:p>
            <a:pPr>
              <a:buClr>
                <a:srgbClr val="FF0000"/>
              </a:buClr>
              <a:buSzPct val="125000"/>
            </a:pPr>
            <a:r>
              <a:rPr lang="en-US" dirty="0" smtClean="0">
                <a:latin typeface="Roboto" panose="02000000000000000000" pitchFamily="2" charset="0"/>
                <a:ea typeface="Roboto" panose="02000000000000000000" pitchFamily="2" charset="0"/>
                <a:cs typeface="Roboto" panose="02000000000000000000" pitchFamily="2" charset="0"/>
              </a:rPr>
              <a:t>Parents </a:t>
            </a:r>
            <a:r>
              <a:rPr lang="en-US" dirty="0">
                <a:latin typeface="Roboto" panose="02000000000000000000" pitchFamily="2" charset="0"/>
                <a:ea typeface="Roboto" panose="02000000000000000000" pitchFamily="2" charset="0"/>
                <a:cs typeface="Roboto" panose="02000000000000000000" pitchFamily="2" charset="0"/>
              </a:rPr>
              <a:t>were asked  “</a:t>
            </a:r>
            <a:r>
              <a:rPr lang="en-US" dirty="0"/>
              <a:t>What is important for you with your child's experience in soccer</a:t>
            </a:r>
            <a:r>
              <a:rPr lang="en-US" dirty="0" smtClean="0"/>
              <a:t>?</a:t>
            </a:r>
          </a:p>
          <a:p>
            <a:pPr>
              <a:buClr>
                <a:srgbClr val="FF0000"/>
              </a:buClr>
              <a:buSzPct val="125000"/>
            </a:pPr>
            <a:endParaRPr lang="en-US" dirty="0">
              <a:latin typeface="Roboto" panose="02000000000000000000" pitchFamily="2" charset="0"/>
              <a:ea typeface="Roboto" panose="02000000000000000000" pitchFamily="2" charset="0"/>
              <a:cs typeface="Roboto" panose="02000000000000000000" pitchFamily="2" charset="0"/>
            </a:endParaRPr>
          </a:p>
          <a:p>
            <a:pPr>
              <a:buClr>
                <a:srgbClr val="FF0000"/>
              </a:buClr>
              <a:buSzPct val="125000"/>
            </a:pPr>
            <a:r>
              <a:rPr lang="en-US" dirty="0" smtClean="0">
                <a:latin typeface="Roboto" panose="02000000000000000000" pitchFamily="2" charset="0"/>
                <a:ea typeface="Roboto" panose="02000000000000000000" pitchFamily="2" charset="0"/>
                <a:cs typeface="Roboto" panose="02000000000000000000" pitchFamily="2" charset="0"/>
              </a:rPr>
              <a:t>Coaches </a:t>
            </a:r>
            <a:r>
              <a:rPr lang="en-US" dirty="0">
                <a:latin typeface="Roboto" panose="02000000000000000000" pitchFamily="2" charset="0"/>
                <a:ea typeface="Roboto" panose="02000000000000000000" pitchFamily="2" charset="0"/>
                <a:cs typeface="Roboto" panose="02000000000000000000" pitchFamily="2" charset="0"/>
              </a:rPr>
              <a:t>were asked “</a:t>
            </a:r>
            <a:r>
              <a:rPr lang="en-US" dirty="0"/>
              <a:t>What is important for the children you coach to experience in soccer?”</a:t>
            </a:r>
            <a:endParaRPr lang="en-US" dirty="0">
              <a:latin typeface="Roboto" panose="02000000000000000000" pitchFamily="2" charset="0"/>
              <a:ea typeface="Roboto" panose="02000000000000000000" pitchFamily="2" charset="0"/>
              <a:cs typeface="Roboto" panose="02000000000000000000" pitchFamily="2" charset="0"/>
            </a:endParaRPr>
          </a:p>
          <a:p>
            <a:pPr marL="342900" indent="-342900">
              <a:buClr>
                <a:srgbClr val="FF0000"/>
              </a:buClr>
              <a:buSzPct val="125000"/>
              <a:buFont typeface="+mj-lt"/>
              <a:buAutoNum type="arabicPeriod"/>
            </a:pP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10" name="TextBox 9"/>
          <p:cNvSpPr txBox="1"/>
          <p:nvPr/>
        </p:nvSpPr>
        <p:spPr>
          <a:xfrm>
            <a:off x="898301" y="4272271"/>
            <a:ext cx="6296129" cy="1477328"/>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By asking each group the aim is to determine the following:</a:t>
            </a:r>
          </a:p>
          <a:p>
            <a:endParaRPr lang="en-US" dirty="0">
              <a:latin typeface="Roboto" panose="02000000000000000000" pitchFamily="2" charset="0"/>
              <a:ea typeface="Roboto" panose="02000000000000000000" pitchFamily="2" charset="0"/>
              <a:cs typeface="Roboto" panose="02000000000000000000" pitchFamily="2" charset="0"/>
            </a:endParaRPr>
          </a:p>
          <a:p>
            <a:pPr marL="342900" indent="-342900">
              <a:buClr>
                <a:srgbClr val="FF0000"/>
              </a:buClr>
              <a:buSzPct val="200000"/>
              <a:buBlip>
                <a:blip r:embed="rId4"/>
              </a:buBlip>
            </a:pPr>
            <a:r>
              <a:rPr lang="en-US" dirty="0" smtClean="0">
                <a:latin typeface="Roboto" panose="02000000000000000000" pitchFamily="2" charset="0"/>
                <a:ea typeface="Roboto" panose="02000000000000000000" pitchFamily="2" charset="0"/>
                <a:cs typeface="Roboto" panose="02000000000000000000" pitchFamily="2" charset="0"/>
              </a:rPr>
              <a:t>What are the key factors in motivation? </a:t>
            </a:r>
          </a:p>
          <a:p>
            <a:pPr marL="342900" indent="-342900">
              <a:buClr>
                <a:srgbClr val="FF0000"/>
              </a:buClr>
              <a:buSzPct val="200000"/>
              <a:buBlip>
                <a:blip r:embed="rId4"/>
              </a:buBlip>
            </a:pPr>
            <a:endParaRPr lang="en-US" dirty="0">
              <a:latin typeface="Roboto" panose="02000000000000000000" pitchFamily="2" charset="0"/>
              <a:ea typeface="Roboto" panose="02000000000000000000" pitchFamily="2" charset="0"/>
              <a:cs typeface="Roboto" panose="02000000000000000000" pitchFamily="2" charset="0"/>
            </a:endParaRPr>
          </a:p>
          <a:p>
            <a:pPr marL="342900" indent="-342900">
              <a:buClr>
                <a:srgbClr val="FF0000"/>
              </a:buClr>
              <a:buSzPct val="200000"/>
              <a:buBlip>
                <a:blip r:embed="rId4"/>
              </a:buBlip>
            </a:pPr>
            <a:r>
              <a:rPr lang="en-US" dirty="0" smtClean="0">
                <a:latin typeface="Roboto" panose="02000000000000000000" pitchFamily="2" charset="0"/>
                <a:ea typeface="Roboto" panose="02000000000000000000" pitchFamily="2" charset="0"/>
                <a:cs typeface="Roboto" panose="02000000000000000000" pitchFamily="2" charset="0"/>
              </a:rPr>
              <a:t>Do the determining factors change as players get older?</a:t>
            </a:r>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75790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12</a:t>
            </a:fld>
            <a:endParaRPr lang="en-CA" dirty="0"/>
          </a:p>
        </p:txBody>
      </p:sp>
      <p:pic>
        <p:nvPicPr>
          <p:cNvPr id="7" name="Picture 6"/>
          <p:cNvPicPr>
            <a:picLocks noChangeAspect="1"/>
          </p:cNvPicPr>
          <p:nvPr/>
        </p:nvPicPr>
        <p:blipFill>
          <a:blip r:embed="rId3"/>
          <a:stretch>
            <a:fillRect/>
          </a:stretch>
        </p:blipFill>
        <p:spPr>
          <a:xfrm>
            <a:off x="7927472" y="557765"/>
            <a:ext cx="2390775" cy="6048375"/>
          </a:xfrm>
          <a:prstGeom prst="rect">
            <a:avLst/>
          </a:prstGeom>
        </p:spPr>
      </p:pic>
      <p:graphicFrame>
        <p:nvGraphicFramePr>
          <p:cNvPr id="8" name="Chart 7"/>
          <p:cNvGraphicFramePr/>
          <p:nvPr>
            <p:extLst>
              <p:ext uri="{D42A27DB-BD31-4B8C-83A1-F6EECF244321}">
                <p14:modId xmlns:p14="http://schemas.microsoft.com/office/powerpoint/2010/main" val="2274902839"/>
              </p:ext>
            </p:extLst>
          </p:nvPr>
        </p:nvGraphicFramePr>
        <p:xfrm>
          <a:off x="721815" y="1296537"/>
          <a:ext cx="7181314" cy="40989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62776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13</a:t>
            </a:fld>
            <a:endParaRPr lang="en-CA" dirty="0"/>
          </a:p>
        </p:txBody>
      </p:sp>
      <p:sp>
        <p:nvSpPr>
          <p:cNvPr id="17" name="TextBox 16"/>
          <p:cNvSpPr txBox="1"/>
          <p:nvPr/>
        </p:nvSpPr>
        <p:spPr>
          <a:xfrm>
            <a:off x="4961466" y="1274264"/>
            <a:ext cx="4826000" cy="369332"/>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Players were asked “Adults should…”</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18" name="TextBox 17"/>
          <p:cNvSpPr txBox="1"/>
          <p:nvPr/>
        </p:nvSpPr>
        <p:spPr>
          <a:xfrm>
            <a:off x="4961466" y="1963784"/>
            <a:ext cx="4826000" cy="369332"/>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Parents were asked “</a:t>
            </a:r>
            <a:r>
              <a:rPr lang="en-US" dirty="0"/>
              <a:t>Kids should</a:t>
            </a:r>
            <a:r>
              <a:rPr lang="en-US" dirty="0" smtClean="0"/>
              <a:t>...</a:t>
            </a:r>
            <a:r>
              <a:rPr lang="en-US" dirty="0" smtClean="0">
                <a:latin typeface="Roboto" panose="02000000000000000000" pitchFamily="2" charset="0"/>
                <a:ea typeface="Roboto" panose="02000000000000000000" pitchFamily="2" charset="0"/>
                <a:cs typeface="Roboto" panose="02000000000000000000" pitchFamily="2" charset="0"/>
              </a:rPr>
              <a:t>”</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19" name="TextBox 18"/>
          <p:cNvSpPr txBox="1"/>
          <p:nvPr/>
        </p:nvSpPr>
        <p:spPr>
          <a:xfrm>
            <a:off x="4961466" y="2930303"/>
            <a:ext cx="4826000" cy="369332"/>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Coaches were asked </a:t>
            </a:r>
            <a:r>
              <a:rPr lang="en-US" dirty="0">
                <a:latin typeface="Roboto" panose="02000000000000000000" pitchFamily="2" charset="0"/>
                <a:ea typeface="Roboto" panose="02000000000000000000" pitchFamily="2" charset="0"/>
                <a:cs typeface="Roboto" panose="02000000000000000000" pitchFamily="2" charset="0"/>
              </a:rPr>
              <a:t>“</a:t>
            </a:r>
            <a:r>
              <a:rPr lang="en-US" dirty="0"/>
              <a:t>Kids should</a:t>
            </a:r>
            <a:r>
              <a:rPr lang="en-US" dirty="0" smtClean="0"/>
              <a:t>...”</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0" name="TextBox 19"/>
          <p:cNvSpPr txBox="1"/>
          <p:nvPr/>
        </p:nvSpPr>
        <p:spPr>
          <a:xfrm>
            <a:off x="4961467" y="4076537"/>
            <a:ext cx="6469368" cy="1477328"/>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By asking each group the aim is to determine the following:</a:t>
            </a:r>
          </a:p>
          <a:p>
            <a:endParaRPr lang="en-US" dirty="0">
              <a:latin typeface="Roboto" panose="02000000000000000000" pitchFamily="2" charset="0"/>
              <a:ea typeface="Roboto" panose="02000000000000000000" pitchFamily="2" charset="0"/>
              <a:cs typeface="Roboto" panose="02000000000000000000" pitchFamily="2" charset="0"/>
            </a:endParaRPr>
          </a:p>
          <a:p>
            <a:pPr marL="342900" indent="-342900">
              <a:buFont typeface="+mj-lt"/>
              <a:buAutoNum type="arabicPeriod"/>
            </a:pPr>
            <a:r>
              <a:rPr lang="en-US" dirty="0" smtClean="0">
                <a:latin typeface="Roboto" panose="02000000000000000000" pitchFamily="2" charset="0"/>
                <a:ea typeface="Roboto" panose="02000000000000000000" pitchFamily="2" charset="0"/>
                <a:cs typeface="Roboto" panose="02000000000000000000" pitchFamily="2" charset="0"/>
              </a:rPr>
              <a:t>What is the expectation and perceptions from players of the adults involved in the game?</a:t>
            </a:r>
          </a:p>
          <a:p>
            <a:pPr marL="342900" indent="-342900">
              <a:buFont typeface="+mj-lt"/>
              <a:buAutoNum type="arabicPeriod"/>
            </a:pPr>
            <a:r>
              <a:rPr lang="en-US" dirty="0" smtClean="0">
                <a:latin typeface="Roboto" panose="02000000000000000000" pitchFamily="2" charset="0"/>
                <a:ea typeface="Roboto" panose="02000000000000000000" pitchFamily="2" charset="0"/>
                <a:cs typeface="Roboto" panose="02000000000000000000" pitchFamily="2" charset="0"/>
              </a:rPr>
              <a:t>Does this changes as players get older?</a:t>
            </a:r>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5" name="Picture 4"/>
          <p:cNvPicPr>
            <a:picLocks noChangeAspect="1"/>
          </p:cNvPicPr>
          <p:nvPr/>
        </p:nvPicPr>
        <p:blipFill>
          <a:blip r:embed="rId3"/>
          <a:stretch>
            <a:fillRect/>
          </a:stretch>
        </p:blipFill>
        <p:spPr>
          <a:xfrm>
            <a:off x="419993" y="1160076"/>
            <a:ext cx="3950550" cy="5383235"/>
          </a:xfrm>
          <a:prstGeom prst="rect">
            <a:avLst/>
          </a:prstGeom>
        </p:spPr>
      </p:pic>
    </p:spTree>
    <p:extLst>
      <p:ext uri="{BB962C8B-B14F-4D97-AF65-F5344CB8AC3E}">
        <p14:creationId xmlns:p14="http://schemas.microsoft.com/office/powerpoint/2010/main" val="3207013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14</a:t>
            </a:fld>
            <a:endParaRPr lang="en-CA" dirty="0"/>
          </a:p>
        </p:txBody>
      </p:sp>
      <p:pic>
        <p:nvPicPr>
          <p:cNvPr id="12" name="Picture 11"/>
          <p:cNvPicPr>
            <a:picLocks noChangeAspect="1"/>
          </p:cNvPicPr>
          <p:nvPr/>
        </p:nvPicPr>
        <p:blipFill>
          <a:blip r:embed="rId3"/>
          <a:stretch>
            <a:fillRect/>
          </a:stretch>
        </p:blipFill>
        <p:spPr>
          <a:xfrm>
            <a:off x="275309" y="1307940"/>
            <a:ext cx="3515011" cy="4789746"/>
          </a:xfrm>
          <a:prstGeom prst="rect">
            <a:avLst/>
          </a:prstGeom>
        </p:spPr>
      </p:pic>
      <p:graphicFrame>
        <p:nvGraphicFramePr>
          <p:cNvPr id="6" name="Chart 5"/>
          <p:cNvGraphicFramePr/>
          <p:nvPr>
            <p:extLst>
              <p:ext uri="{D42A27DB-BD31-4B8C-83A1-F6EECF244321}">
                <p14:modId xmlns:p14="http://schemas.microsoft.com/office/powerpoint/2010/main" val="2721133666"/>
              </p:ext>
            </p:extLst>
          </p:nvPr>
        </p:nvGraphicFramePr>
        <p:xfrm>
          <a:off x="3889611" y="1119116"/>
          <a:ext cx="8106077" cy="49785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29731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15</a:t>
            </a:fld>
            <a:endParaRPr lang="en-CA" dirty="0"/>
          </a:p>
        </p:txBody>
      </p:sp>
      <p:pic>
        <p:nvPicPr>
          <p:cNvPr id="3" name="Picture 2"/>
          <p:cNvPicPr>
            <a:picLocks noChangeAspect="1"/>
          </p:cNvPicPr>
          <p:nvPr/>
        </p:nvPicPr>
        <p:blipFill>
          <a:blip r:embed="rId3"/>
          <a:stretch>
            <a:fillRect/>
          </a:stretch>
        </p:blipFill>
        <p:spPr>
          <a:xfrm>
            <a:off x="1065439" y="1458930"/>
            <a:ext cx="3638550" cy="4762500"/>
          </a:xfrm>
          <a:prstGeom prst="rect">
            <a:avLst/>
          </a:prstGeom>
        </p:spPr>
      </p:pic>
      <p:sp>
        <p:nvSpPr>
          <p:cNvPr id="17" name="TextBox 16"/>
          <p:cNvSpPr txBox="1"/>
          <p:nvPr/>
        </p:nvSpPr>
        <p:spPr>
          <a:xfrm>
            <a:off x="5079641" y="1029732"/>
            <a:ext cx="4826000" cy="369332"/>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Players were asked “At soccer I like to…”</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18" name="TextBox 17"/>
          <p:cNvSpPr txBox="1"/>
          <p:nvPr/>
        </p:nvSpPr>
        <p:spPr>
          <a:xfrm>
            <a:off x="5079641" y="1719252"/>
            <a:ext cx="4826000" cy="646331"/>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Parents were asked “Why did you put your child in organized soccer?’</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19" name="TextBox 18"/>
          <p:cNvSpPr txBox="1"/>
          <p:nvPr/>
        </p:nvSpPr>
        <p:spPr>
          <a:xfrm>
            <a:off x="5079641" y="2685771"/>
            <a:ext cx="4826000" cy="646331"/>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Coaches were asked “Why do you coach kids in organized soccer?”</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0" name="TextBox 19"/>
          <p:cNvSpPr txBox="1"/>
          <p:nvPr/>
        </p:nvSpPr>
        <p:spPr>
          <a:xfrm>
            <a:off x="5419142" y="3832005"/>
            <a:ext cx="6129867" cy="2031325"/>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By asking each group the aim is to determine the following:</a:t>
            </a:r>
          </a:p>
          <a:p>
            <a:endParaRPr lang="en-US" dirty="0">
              <a:latin typeface="Roboto" panose="02000000000000000000" pitchFamily="2" charset="0"/>
              <a:ea typeface="Roboto" panose="02000000000000000000" pitchFamily="2" charset="0"/>
              <a:cs typeface="Roboto" panose="02000000000000000000" pitchFamily="2" charset="0"/>
            </a:endParaRPr>
          </a:p>
          <a:p>
            <a:pPr marL="342900" indent="-342900">
              <a:buFont typeface="+mj-lt"/>
              <a:buAutoNum type="arabicPeriod"/>
            </a:pPr>
            <a:r>
              <a:rPr lang="en-US" dirty="0" smtClean="0">
                <a:latin typeface="Roboto" panose="02000000000000000000" pitchFamily="2" charset="0"/>
                <a:ea typeface="Roboto" panose="02000000000000000000" pitchFamily="2" charset="0"/>
                <a:cs typeface="Roboto" panose="02000000000000000000" pitchFamily="2" charset="0"/>
              </a:rPr>
              <a:t>Support the findings from previous questions and identify trends between previous questions</a:t>
            </a:r>
            <a:endParaRPr lang="en-US" dirty="0">
              <a:latin typeface="Roboto" panose="02000000000000000000" pitchFamily="2" charset="0"/>
              <a:ea typeface="Roboto" panose="02000000000000000000" pitchFamily="2" charset="0"/>
              <a:cs typeface="Roboto" panose="02000000000000000000" pitchFamily="2" charset="0"/>
            </a:endParaRPr>
          </a:p>
          <a:p>
            <a:pPr marL="342900" indent="-342900">
              <a:buFont typeface="+mj-lt"/>
              <a:buAutoNum type="arabicPeriod"/>
            </a:pPr>
            <a:r>
              <a:rPr lang="en-US" dirty="0" smtClean="0">
                <a:latin typeface="Roboto" panose="02000000000000000000" pitchFamily="2" charset="0"/>
                <a:ea typeface="Roboto" panose="02000000000000000000" pitchFamily="2" charset="0"/>
                <a:cs typeface="Roboto" panose="02000000000000000000" pitchFamily="2" charset="0"/>
              </a:rPr>
              <a:t>Do the determining factors remain consistent and align with the other groups?</a:t>
            </a:r>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4863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16</a:t>
            </a:fld>
            <a:endParaRPr lang="en-CA" dirty="0"/>
          </a:p>
        </p:txBody>
      </p:sp>
      <p:pic>
        <p:nvPicPr>
          <p:cNvPr id="3" name="Picture 2"/>
          <p:cNvPicPr>
            <a:picLocks noChangeAspect="1"/>
          </p:cNvPicPr>
          <p:nvPr/>
        </p:nvPicPr>
        <p:blipFill>
          <a:blip r:embed="rId3"/>
          <a:stretch>
            <a:fillRect/>
          </a:stretch>
        </p:blipFill>
        <p:spPr>
          <a:xfrm>
            <a:off x="1065439" y="1458930"/>
            <a:ext cx="3638550" cy="4762500"/>
          </a:xfrm>
          <a:prstGeom prst="rect">
            <a:avLst/>
          </a:prstGeom>
        </p:spPr>
      </p:pic>
      <p:graphicFrame>
        <p:nvGraphicFramePr>
          <p:cNvPr id="7" name="Chart 6"/>
          <p:cNvGraphicFramePr/>
          <p:nvPr>
            <p:extLst>
              <p:ext uri="{D42A27DB-BD31-4B8C-83A1-F6EECF244321}">
                <p14:modId xmlns:p14="http://schemas.microsoft.com/office/powerpoint/2010/main" val="1719161830"/>
              </p:ext>
            </p:extLst>
          </p:nvPr>
        </p:nvGraphicFramePr>
        <p:xfrm>
          <a:off x="4712768" y="1764632"/>
          <a:ext cx="6340243" cy="444452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37597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17</a:t>
            </a:fld>
            <a:endParaRPr lang="en-CA" dirty="0"/>
          </a:p>
        </p:txBody>
      </p:sp>
      <p:sp>
        <p:nvSpPr>
          <p:cNvPr id="17" name="TextBox 16"/>
          <p:cNvSpPr txBox="1"/>
          <p:nvPr/>
        </p:nvSpPr>
        <p:spPr>
          <a:xfrm>
            <a:off x="5153664" y="1266977"/>
            <a:ext cx="4826000" cy="369332"/>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Players were asked Open ended questions </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0" name="TextBox 19"/>
          <p:cNvSpPr txBox="1"/>
          <p:nvPr/>
        </p:nvSpPr>
        <p:spPr>
          <a:xfrm>
            <a:off x="5289745" y="3363051"/>
            <a:ext cx="6129867" cy="2585323"/>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By asking each group the aim is to determine the following:</a:t>
            </a:r>
          </a:p>
          <a:p>
            <a:endParaRPr lang="en-US" dirty="0">
              <a:latin typeface="Roboto" panose="02000000000000000000" pitchFamily="2" charset="0"/>
              <a:ea typeface="Roboto" panose="02000000000000000000" pitchFamily="2" charset="0"/>
              <a:cs typeface="Roboto" panose="02000000000000000000" pitchFamily="2" charset="0"/>
            </a:endParaRPr>
          </a:p>
          <a:p>
            <a:pPr marL="342900" indent="-342900">
              <a:buBlip>
                <a:blip r:embed="rId3"/>
              </a:buBlip>
            </a:pPr>
            <a:r>
              <a:rPr lang="en-US" dirty="0" smtClean="0">
                <a:latin typeface="Roboto" panose="02000000000000000000" pitchFamily="2" charset="0"/>
                <a:ea typeface="Roboto" panose="02000000000000000000" pitchFamily="2" charset="0"/>
                <a:cs typeface="Roboto" panose="02000000000000000000" pitchFamily="2" charset="0"/>
              </a:rPr>
              <a:t>Allow all groups to express themselves in their own words</a:t>
            </a:r>
          </a:p>
          <a:p>
            <a:pPr marL="342900" indent="-342900">
              <a:buBlip>
                <a:blip r:embed="rId3"/>
              </a:buBlip>
            </a:pPr>
            <a:endParaRPr lang="en-US" dirty="0">
              <a:latin typeface="Roboto" panose="02000000000000000000" pitchFamily="2" charset="0"/>
              <a:ea typeface="Roboto" panose="02000000000000000000" pitchFamily="2" charset="0"/>
              <a:cs typeface="Roboto" panose="02000000000000000000" pitchFamily="2" charset="0"/>
            </a:endParaRPr>
          </a:p>
          <a:p>
            <a:pPr marL="342900" indent="-342900">
              <a:buBlip>
                <a:blip r:embed="rId3"/>
              </a:buBlip>
            </a:pPr>
            <a:r>
              <a:rPr lang="en-US" dirty="0" smtClean="0">
                <a:latin typeface="Roboto" panose="02000000000000000000" pitchFamily="2" charset="0"/>
                <a:ea typeface="Roboto" panose="02000000000000000000" pitchFamily="2" charset="0"/>
                <a:cs typeface="Roboto" panose="02000000000000000000" pitchFamily="2" charset="0"/>
              </a:rPr>
              <a:t>Identify factors that are common within age groups and genders and to support future designing of programming for these age groups.</a:t>
            </a:r>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p:cNvPicPr>
            <a:picLocks noChangeAspect="1"/>
          </p:cNvPicPr>
          <p:nvPr/>
        </p:nvPicPr>
        <p:blipFill>
          <a:blip r:embed="rId4"/>
          <a:stretch>
            <a:fillRect/>
          </a:stretch>
        </p:blipFill>
        <p:spPr>
          <a:xfrm>
            <a:off x="405676" y="1561796"/>
            <a:ext cx="3316511" cy="1975275"/>
          </a:xfrm>
          <a:prstGeom prst="rect">
            <a:avLst/>
          </a:prstGeom>
        </p:spPr>
      </p:pic>
      <p:pic>
        <p:nvPicPr>
          <p:cNvPr id="5" name="Picture 4"/>
          <p:cNvPicPr>
            <a:picLocks noChangeAspect="1"/>
          </p:cNvPicPr>
          <p:nvPr/>
        </p:nvPicPr>
        <p:blipFill>
          <a:blip r:embed="rId5"/>
          <a:stretch>
            <a:fillRect/>
          </a:stretch>
        </p:blipFill>
        <p:spPr>
          <a:xfrm>
            <a:off x="1537790" y="2500661"/>
            <a:ext cx="3316511" cy="2072820"/>
          </a:xfrm>
          <a:prstGeom prst="rect">
            <a:avLst/>
          </a:prstGeom>
        </p:spPr>
      </p:pic>
      <p:pic>
        <p:nvPicPr>
          <p:cNvPr id="7" name="Picture 6"/>
          <p:cNvPicPr>
            <a:picLocks noChangeAspect="1"/>
          </p:cNvPicPr>
          <p:nvPr/>
        </p:nvPicPr>
        <p:blipFill>
          <a:blip r:embed="rId6"/>
          <a:stretch>
            <a:fillRect/>
          </a:stretch>
        </p:blipFill>
        <p:spPr>
          <a:xfrm>
            <a:off x="448351" y="3639937"/>
            <a:ext cx="3273836" cy="2054530"/>
          </a:xfrm>
          <a:prstGeom prst="rect">
            <a:avLst/>
          </a:prstGeom>
        </p:spPr>
      </p:pic>
      <p:sp>
        <p:nvSpPr>
          <p:cNvPr id="8" name="TextBox 7"/>
          <p:cNvSpPr txBox="1"/>
          <p:nvPr/>
        </p:nvSpPr>
        <p:spPr>
          <a:xfrm>
            <a:off x="5153664" y="2087825"/>
            <a:ext cx="5549892" cy="646331"/>
          </a:xfrm>
          <a:prstGeom prst="rect">
            <a:avLst/>
          </a:prstGeom>
          <a:noFill/>
        </p:spPr>
        <p:txBody>
          <a:bodyPr wrap="square" rtlCol="0">
            <a:spAutoFit/>
          </a:bodyPr>
          <a:lstStyle/>
          <a:p>
            <a:r>
              <a:rPr lang="en-US" dirty="0" smtClean="0"/>
              <a:t>Parents and Coaches were aske similar questions with the same open ended response possible</a:t>
            </a:r>
            <a:endParaRPr lang="en-US" dirty="0"/>
          </a:p>
        </p:txBody>
      </p:sp>
    </p:spTree>
    <p:extLst>
      <p:ext uri="{BB962C8B-B14F-4D97-AF65-F5344CB8AC3E}">
        <p14:creationId xmlns:p14="http://schemas.microsoft.com/office/powerpoint/2010/main" val="3142919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18</a:t>
            </a:fld>
            <a:endParaRPr lang="en-CA" dirty="0"/>
          </a:p>
        </p:txBody>
      </p:sp>
      <p:pic>
        <p:nvPicPr>
          <p:cNvPr id="3" name="Picture 2"/>
          <p:cNvPicPr>
            <a:picLocks noChangeAspect="1"/>
          </p:cNvPicPr>
          <p:nvPr/>
        </p:nvPicPr>
        <p:blipFill>
          <a:blip r:embed="rId3"/>
          <a:stretch>
            <a:fillRect/>
          </a:stretch>
        </p:blipFill>
        <p:spPr>
          <a:xfrm>
            <a:off x="3791106" y="655355"/>
            <a:ext cx="3314700" cy="2076450"/>
          </a:xfrm>
          <a:prstGeom prst="rect">
            <a:avLst/>
          </a:prstGeom>
        </p:spPr>
      </p:pic>
      <p:pic>
        <p:nvPicPr>
          <p:cNvPr id="5" name="Picture 4"/>
          <p:cNvPicPr>
            <a:picLocks noChangeAspect="1"/>
          </p:cNvPicPr>
          <p:nvPr/>
        </p:nvPicPr>
        <p:blipFill>
          <a:blip r:embed="rId4"/>
          <a:stretch>
            <a:fillRect/>
          </a:stretch>
        </p:blipFill>
        <p:spPr>
          <a:xfrm>
            <a:off x="9016789" y="5042274"/>
            <a:ext cx="2152076" cy="1345047"/>
          </a:xfrm>
          <a:prstGeom prst="rect">
            <a:avLst/>
          </a:prstGeom>
        </p:spPr>
      </p:pic>
      <p:pic>
        <p:nvPicPr>
          <p:cNvPr id="6" name="Picture 5"/>
          <p:cNvPicPr>
            <a:picLocks noChangeAspect="1"/>
          </p:cNvPicPr>
          <p:nvPr/>
        </p:nvPicPr>
        <p:blipFill>
          <a:blip r:embed="rId5"/>
          <a:stretch>
            <a:fillRect/>
          </a:stretch>
        </p:blipFill>
        <p:spPr>
          <a:xfrm>
            <a:off x="7416235" y="2050668"/>
            <a:ext cx="1497492" cy="1327532"/>
          </a:xfrm>
          <a:prstGeom prst="rect">
            <a:avLst/>
          </a:prstGeom>
        </p:spPr>
      </p:pic>
      <p:pic>
        <p:nvPicPr>
          <p:cNvPr id="7" name="Picture 6"/>
          <p:cNvPicPr>
            <a:picLocks noChangeAspect="1"/>
          </p:cNvPicPr>
          <p:nvPr/>
        </p:nvPicPr>
        <p:blipFill>
          <a:blip r:embed="rId6"/>
          <a:stretch>
            <a:fillRect/>
          </a:stretch>
        </p:blipFill>
        <p:spPr>
          <a:xfrm>
            <a:off x="380238" y="2050669"/>
            <a:ext cx="1602947" cy="2093644"/>
          </a:xfrm>
          <a:prstGeom prst="rect">
            <a:avLst/>
          </a:prstGeom>
        </p:spPr>
      </p:pic>
      <p:pic>
        <p:nvPicPr>
          <p:cNvPr id="18" name="Picture 17"/>
          <p:cNvPicPr>
            <a:picLocks noChangeAspect="1"/>
          </p:cNvPicPr>
          <p:nvPr/>
        </p:nvPicPr>
        <p:blipFill>
          <a:blip r:embed="rId7"/>
          <a:stretch>
            <a:fillRect/>
          </a:stretch>
        </p:blipFill>
        <p:spPr>
          <a:xfrm>
            <a:off x="2188967" y="5045446"/>
            <a:ext cx="2379759" cy="1337122"/>
          </a:xfrm>
          <a:prstGeom prst="rect">
            <a:avLst/>
          </a:prstGeom>
        </p:spPr>
      </p:pic>
      <p:pic>
        <p:nvPicPr>
          <p:cNvPr id="9" name="Picture 8"/>
          <p:cNvPicPr>
            <a:picLocks noChangeAspect="1"/>
          </p:cNvPicPr>
          <p:nvPr/>
        </p:nvPicPr>
        <p:blipFill>
          <a:blip r:embed="rId8"/>
          <a:stretch>
            <a:fillRect/>
          </a:stretch>
        </p:blipFill>
        <p:spPr>
          <a:xfrm>
            <a:off x="9076267" y="2050668"/>
            <a:ext cx="2092598" cy="1327532"/>
          </a:xfrm>
          <a:prstGeom prst="rect">
            <a:avLst/>
          </a:prstGeom>
        </p:spPr>
      </p:pic>
      <p:pic>
        <p:nvPicPr>
          <p:cNvPr id="10" name="Picture 9"/>
          <p:cNvPicPr>
            <a:picLocks noChangeAspect="1"/>
          </p:cNvPicPr>
          <p:nvPr/>
        </p:nvPicPr>
        <p:blipFill>
          <a:blip r:embed="rId9"/>
          <a:stretch>
            <a:fillRect/>
          </a:stretch>
        </p:blipFill>
        <p:spPr>
          <a:xfrm>
            <a:off x="4733826" y="5046710"/>
            <a:ext cx="2033102" cy="1352937"/>
          </a:xfrm>
          <a:prstGeom prst="rect">
            <a:avLst/>
          </a:prstGeom>
        </p:spPr>
      </p:pic>
      <p:pic>
        <p:nvPicPr>
          <p:cNvPr id="13" name="Picture 12"/>
          <p:cNvPicPr>
            <a:picLocks noChangeAspect="1"/>
          </p:cNvPicPr>
          <p:nvPr/>
        </p:nvPicPr>
        <p:blipFill>
          <a:blip r:embed="rId10"/>
          <a:stretch>
            <a:fillRect/>
          </a:stretch>
        </p:blipFill>
        <p:spPr>
          <a:xfrm>
            <a:off x="372403" y="4574236"/>
            <a:ext cx="1610783" cy="1808332"/>
          </a:xfrm>
          <a:prstGeom prst="rect">
            <a:avLst/>
          </a:prstGeom>
        </p:spPr>
      </p:pic>
      <p:pic>
        <p:nvPicPr>
          <p:cNvPr id="21" name="Picture 20"/>
          <p:cNvPicPr>
            <a:picLocks noChangeAspect="1"/>
          </p:cNvPicPr>
          <p:nvPr/>
        </p:nvPicPr>
        <p:blipFill>
          <a:blip r:embed="rId11"/>
          <a:stretch>
            <a:fillRect/>
          </a:stretch>
        </p:blipFill>
        <p:spPr>
          <a:xfrm>
            <a:off x="2242140" y="2055572"/>
            <a:ext cx="1460166" cy="1322628"/>
          </a:xfrm>
          <a:prstGeom prst="rect">
            <a:avLst/>
          </a:prstGeom>
        </p:spPr>
      </p:pic>
      <p:pic>
        <p:nvPicPr>
          <p:cNvPr id="22" name="Picture 21"/>
          <p:cNvPicPr>
            <a:picLocks noChangeAspect="1"/>
          </p:cNvPicPr>
          <p:nvPr/>
        </p:nvPicPr>
        <p:blipFill>
          <a:blip r:embed="rId12"/>
          <a:stretch>
            <a:fillRect/>
          </a:stretch>
        </p:blipFill>
        <p:spPr>
          <a:xfrm>
            <a:off x="3929566" y="3021664"/>
            <a:ext cx="1819299" cy="1819299"/>
          </a:xfrm>
          <a:prstGeom prst="rect">
            <a:avLst/>
          </a:prstGeom>
        </p:spPr>
      </p:pic>
      <p:pic>
        <p:nvPicPr>
          <p:cNvPr id="25" name="Picture 24"/>
          <p:cNvPicPr>
            <a:picLocks noChangeAspect="1"/>
          </p:cNvPicPr>
          <p:nvPr/>
        </p:nvPicPr>
        <p:blipFill>
          <a:blip r:embed="rId13"/>
          <a:stretch>
            <a:fillRect/>
          </a:stretch>
        </p:blipFill>
        <p:spPr>
          <a:xfrm>
            <a:off x="5991972" y="2995284"/>
            <a:ext cx="1228215" cy="1845679"/>
          </a:xfrm>
          <a:prstGeom prst="rect">
            <a:avLst/>
          </a:prstGeom>
        </p:spPr>
      </p:pic>
      <p:pic>
        <p:nvPicPr>
          <p:cNvPr id="26" name="Picture 25"/>
          <p:cNvPicPr>
            <a:picLocks noChangeAspect="1"/>
          </p:cNvPicPr>
          <p:nvPr/>
        </p:nvPicPr>
        <p:blipFill>
          <a:blip r:embed="rId14"/>
          <a:stretch>
            <a:fillRect/>
          </a:stretch>
        </p:blipFill>
        <p:spPr>
          <a:xfrm>
            <a:off x="6894407" y="5042273"/>
            <a:ext cx="2073571" cy="1350059"/>
          </a:xfrm>
          <a:prstGeom prst="rect">
            <a:avLst/>
          </a:prstGeom>
        </p:spPr>
      </p:pic>
      <p:pic>
        <p:nvPicPr>
          <p:cNvPr id="27" name="Picture 26"/>
          <p:cNvPicPr>
            <a:picLocks noChangeAspect="1"/>
          </p:cNvPicPr>
          <p:nvPr/>
        </p:nvPicPr>
        <p:blipFill>
          <a:blip r:embed="rId15"/>
          <a:stretch>
            <a:fillRect/>
          </a:stretch>
        </p:blipFill>
        <p:spPr>
          <a:xfrm>
            <a:off x="7318721" y="3579510"/>
            <a:ext cx="2092598" cy="1352390"/>
          </a:xfrm>
          <a:prstGeom prst="rect">
            <a:avLst/>
          </a:prstGeom>
        </p:spPr>
      </p:pic>
      <p:pic>
        <p:nvPicPr>
          <p:cNvPr id="28" name="Picture 27"/>
          <p:cNvPicPr>
            <a:picLocks noChangeAspect="1"/>
          </p:cNvPicPr>
          <p:nvPr/>
        </p:nvPicPr>
        <p:blipFill>
          <a:blip r:embed="rId16"/>
          <a:stretch>
            <a:fillRect/>
          </a:stretch>
        </p:blipFill>
        <p:spPr>
          <a:xfrm>
            <a:off x="9509853" y="3579510"/>
            <a:ext cx="1659012" cy="1352390"/>
          </a:xfrm>
          <a:prstGeom prst="rect">
            <a:avLst/>
          </a:prstGeom>
        </p:spPr>
      </p:pic>
      <p:pic>
        <p:nvPicPr>
          <p:cNvPr id="8" name="Picture 7"/>
          <p:cNvPicPr>
            <a:picLocks noChangeAspect="1"/>
          </p:cNvPicPr>
          <p:nvPr/>
        </p:nvPicPr>
        <p:blipFill>
          <a:blip r:embed="rId17"/>
          <a:stretch>
            <a:fillRect/>
          </a:stretch>
        </p:blipFill>
        <p:spPr>
          <a:xfrm>
            <a:off x="2242140" y="3496733"/>
            <a:ext cx="1484823" cy="1446471"/>
          </a:xfrm>
          <a:prstGeom prst="rect">
            <a:avLst/>
          </a:prstGeom>
        </p:spPr>
      </p:pic>
    </p:spTree>
    <p:extLst>
      <p:ext uri="{BB962C8B-B14F-4D97-AF65-F5344CB8AC3E}">
        <p14:creationId xmlns:p14="http://schemas.microsoft.com/office/powerpoint/2010/main" val="4147973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pic>
        <p:nvPicPr>
          <p:cNvPr id="3" name="Picture 2"/>
          <p:cNvPicPr>
            <a:picLocks noChangeAspect="1"/>
          </p:cNvPicPr>
          <p:nvPr/>
        </p:nvPicPr>
        <p:blipFill>
          <a:blip r:embed="rId3"/>
          <a:stretch>
            <a:fillRect/>
          </a:stretch>
        </p:blipFill>
        <p:spPr>
          <a:xfrm>
            <a:off x="3765439" y="365125"/>
            <a:ext cx="3314700" cy="2076450"/>
          </a:xfrm>
          <a:prstGeom prst="rect">
            <a:avLst/>
          </a:prstGeom>
        </p:spPr>
      </p:pic>
      <p:sp>
        <p:nvSpPr>
          <p:cNvPr id="36" name="TextBox 35"/>
          <p:cNvSpPr txBox="1"/>
          <p:nvPr/>
        </p:nvSpPr>
        <p:spPr>
          <a:xfrm>
            <a:off x="6451111" y="5833074"/>
            <a:ext cx="4981304" cy="523220"/>
          </a:xfrm>
          <a:prstGeom prst="rect">
            <a:avLst/>
          </a:prstGeom>
          <a:noFill/>
        </p:spPr>
        <p:txBody>
          <a:bodyPr wrap="square" rtlCol="0">
            <a:spAutoFit/>
          </a:bodyPr>
          <a:lstStyle/>
          <a:p>
            <a:r>
              <a:rPr lang="en-US" sz="1400" dirty="0" smtClean="0">
                <a:latin typeface="Roboto Bold"/>
              </a:rPr>
              <a:t>Notable others = Neymar, Mbappe, Pele, #17 Ottawa fury, my dad, Zlatan</a:t>
            </a:r>
            <a:endParaRPr lang="en-US" sz="1400" dirty="0">
              <a:latin typeface="Roboto Bold"/>
            </a:endParaRPr>
          </a:p>
        </p:txBody>
      </p:sp>
      <p:sp>
        <p:nvSpPr>
          <p:cNvPr id="37" name="TextBox 36"/>
          <p:cNvSpPr txBox="1"/>
          <p:nvPr/>
        </p:nvSpPr>
        <p:spPr>
          <a:xfrm>
            <a:off x="863865" y="5833074"/>
            <a:ext cx="4408477" cy="523220"/>
          </a:xfrm>
          <a:prstGeom prst="rect">
            <a:avLst/>
          </a:prstGeom>
          <a:noFill/>
        </p:spPr>
        <p:txBody>
          <a:bodyPr wrap="square" rtlCol="0">
            <a:spAutoFit/>
          </a:bodyPr>
          <a:lstStyle/>
          <a:p>
            <a:r>
              <a:rPr lang="en-US" sz="1400" dirty="0" smtClean="0">
                <a:latin typeface="Roboto Bold"/>
              </a:rPr>
              <a:t>Notable others = Rapone, Lawrence, Hamm, White, coach Jordan, Kovacevic, Matheson </a:t>
            </a:r>
            <a:endParaRPr lang="en-US" sz="1400" dirty="0">
              <a:latin typeface="Roboto Bold"/>
            </a:endParaRPr>
          </a:p>
        </p:txBody>
      </p:sp>
      <p:graphicFrame>
        <p:nvGraphicFramePr>
          <p:cNvPr id="34" name="Chart 33"/>
          <p:cNvGraphicFramePr/>
          <p:nvPr>
            <p:extLst>
              <p:ext uri="{D42A27DB-BD31-4B8C-83A1-F6EECF244321}">
                <p14:modId xmlns:p14="http://schemas.microsoft.com/office/powerpoint/2010/main" val="3593603757"/>
              </p:ext>
            </p:extLst>
          </p:nvPr>
        </p:nvGraphicFramePr>
        <p:xfrm>
          <a:off x="5854671" y="2645928"/>
          <a:ext cx="5406888" cy="32730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2" name="Chart 41"/>
          <p:cNvGraphicFramePr/>
          <p:nvPr>
            <p:extLst>
              <p:ext uri="{D42A27DB-BD31-4B8C-83A1-F6EECF244321}">
                <p14:modId xmlns:p14="http://schemas.microsoft.com/office/powerpoint/2010/main" val="4234976701"/>
              </p:ext>
            </p:extLst>
          </p:nvPr>
        </p:nvGraphicFramePr>
        <p:xfrm>
          <a:off x="635639" y="2751994"/>
          <a:ext cx="5219032" cy="306089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09078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E5FDD8-5339-4626-B53D-F5ABA8E07D0C}" type="slidenum">
              <a:rPr lang="en-CA" smtClean="0"/>
              <a:pPr/>
              <a:t>2</a:t>
            </a:fld>
            <a:endParaRPr lang="en-CA" dirty="0"/>
          </a:p>
        </p:txBody>
      </p:sp>
      <p:sp>
        <p:nvSpPr>
          <p:cNvPr id="5" name="Title 1"/>
          <p:cNvSpPr txBox="1">
            <a:spLocks/>
          </p:cNvSpPr>
          <p:nvPr/>
        </p:nvSpPr>
        <p:spPr>
          <a:xfrm>
            <a:off x="838200" y="365125"/>
            <a:ext cx="9744182" cy="109380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EA002A"/>
                </a:solidFill>
                <a:latin typeface="Stratum2 Bold" panose="020B0506030000020004" pitchFamily="34" charset="0"/>
                <a:ea typeface="+mj-ea"/>
                <a:cs typeface="+mj-cs"/>
              </a:defRPr>
            </a:lvl1pPr>
          </a:lstStyle>
          <a:p>
            <a:r>
              <a:rPr lang="en-CA" dirty="0" smtClean="0"/>
              <a:t>Overview</a:t>
            </a:r>
            <a:endParaRPr lang="en-CA" dirty="0"/>
          </a:p>
        </p:txBody>
      </p:sp>
      <p:sp>
        <p:nvSpPr>
          <p:cNvPr id="6" name="Text Placeholder 2"/>
          <p:cNvSpPr txBox="1">
            <a:spLocks/>
          </p:cNvSpPr>
          <p:nvPr/>
        </p:nvSpPr>
        <p:spPr>
          <a:xfrm>
            <a:off x="838198" y="1458930"/>
            <a:ext cx="10089579" cy="47277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Bold" panose="02000000000000000000" pitchFamily="2" charset="0"/>
                <a:ea typeface="Roboto Bold" panose="02000000000000000000" pitchFamily="2" charset="0"/>
                <a:cs typeface="Roboto Bold"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CA" dirty="0" smtClean="0"/>
              <a:t>The 2019 Ontario Soccer Grassroots Survey aims to have a greater understanding of the state of grassroots programs across the Province.</a:t>
            </a:r>
          </a:p>
          <a:p>
            <a:r>
              <a:rPr lang="en-CA" dirty="0" smtClean="0"/>
              <a:t> The survey provides an update to the previous grassroots survey conducted in 2014 and measures the impact of the implementation of Long-Term Player Development since 2012.</a:t>
            </a:r>
            <a:endParaRPr lang="en-CA" dirty="0"/>
          </a:p>
          <a:p>
            <a:r>
              <a:rPr lang="en-CA" dirty="0" smtClean="0"/>
              <a:t>Players, parents and coaches involved in grassroots programming were included in this survey. The survey took place between February and September 2019 and utilized both online and offline methods for data collection. </a:t>
            </a:r>
          </a:p>
          <a:p>
            <a:endParaRPr lang="en-CA" dirty="0"/>
          </a:p>
          <a:p>
            <a:endParaRPr lang="en-CA" dirty="0"/>
          </a:p>
        </p:txBody>
      </p:sp>
      <p:sp>
        <p:nvSpPr>
          <p:cNvPr id="7" name="Text Placeholder 2"/>
          <p:cNvSpPr txBox="1">
            <a:spLocks/>
          </p:cNvSpPr>
          <p:nvPr/>
        </p:nvSpPr>
        <p:spPr>
          <a:xfrm>
            <a:off x="838199" y="4772025"/>
            <a:ext cx="10089579"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Bold" panose="02000000000000000000" pitchFamily="2" charset="0"/>
                <a:ea typeface="Roboto Bold" panose="02000000000000000000" pitchFamily="2" charset="0"/>
                <a:cs typeface="Roboto Bold"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CA" dirty="0"/>
          </a:p>
        </p:txBody>
      </p:sp>
    </p:spTree>
    <p:extLst>
      <p:ext uri="{BB962C8B-B14F-4D97-AF65-F5344CB8AC3E}">
        <p14:creationId xmlns:p14="http://schemas.microsoft.com/office/powerpoint/2010/main" val="8335843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20</a:t>
            </a:fld>
            <a:endParaRPr lang="en-CA" dirty="0"/>
          </a:p>
        </p:txBody>
      </p:sp>
      <p:pic>
        <p:nvPicPr>
          <p:cNvPr id="3" name="Picture 2"/>
          <p:cNvPicPr>
            <a:picLocks noChangeAspect="1"/>
          </p:cNvPicPr>
          <p:nvPr/>
        </p:nvPicPr>
        <p:blipFill>
          <a:blip r:embed="rId3"/>
          <a:stretch>
            <a:fillRect/>
          </a:stretch>
        </p:blipFill>
        <p:spPr>
          <a:xfrm>
            <a:off x="3960889" y="294772"/>
            <a:ext cx="3314700" cy="1971675"/>
          </a:xfrm>
          <a:prstGeom prst="rect">
            <a:avLst/>
          </a:prstGeom>
        </p:spPr>
      </p:pic>
      <p:sp>
        <p:nvSpPr>
          <p:cNvPr id="5" name="TextBox 4"/>
          <p:cNvSpPr txBox="1"/>
          <p:nvPr/>
        </p:nvSpPr>
        <p:spPr>
          <a:xfrm>
            <a:off x="3043356" y="3083587"/>
            <a:ext cx="5731933" cy="1692771"/>
          </a:xfrm>
          <a:prstGeom prst="rect">
            <a:avLst/>
          </a:prstGeom>
          <a:noFill/>
        </p:spPr>
        <p:txBody>
          <a:bodyPr wrap="square" rtlCol="0">
            <a:spAutoFit/>
          </a:bodyPr>
          <a:lstStyle/>
          <a:p>
            <a:r>
              <a:rPr lang="en-US" dirty="0" smtClean="0">
                <a:latin typeface="Roboto Bold"/>
              </a:rPr>
              <a:t>Players were asked open question and responses analyzed as % of players that chose theme.</a:t>
            </a:r>
          </a:p>
          <a:p>
            <a:endParaRPr lang="en-US" dirty="0">
              <a:latin typeface="Roboto Bold"/>
            </a:endParaRPr>
          </a:p>
          <a:p>
            <a:r>
              <a:rPr lang="en-US" dirty="0" smtClean="0">
                <a:latin typeface="Roboto Bold"/>
              </a:rPr>
              <a:t>Ex. Scoring goals </a:t>
            </a:r>
            <a:r>
              <a:rPr lang="en-US" sz="3200" b="1" dirty="0" smtClean="0">
                <a:solidFill>
                  <a:srgbClr val="FF0000"/>
                </a:solidFill>
                <a:latin typeface="Roboto Bold"/>
              </a:rPr>
              <a:t>25%</a:t>
            </a:r>
            <a:r>
              <a:rPr lang="en-US" dirty="0" smtClean="0">
                <a:latin typeface="Roboto Bold"/>
              </a:rPr>
              <a:t> players mentioned as liked most about soccer </a:t>
            </a:r>
            <a:endParaRPr lang="en-US" dirty="0">
              <a:latin typeface="Roboto Bold"/>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167" y="4755195"/>
            <a:ext cx="2921739" cy="172463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8121" y="1979773"/>
            <a:ext cx="3041848" cy="172463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4160" y="4785982"/>
            <a:ext cx="2918724" cy="172463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096" y="1341063"/>
            <a:ext cx="2946609" cy="1724637"/>
          </a:xfrm>
          <a:prstGeom prst="rect">
            <a:avLst/>
          </a:prstGeom>
        </p:spPr>
      </p:pic>
    </p:spTree>
    <p:extLst>
      <p:ext uri="{BB962C8B-B14F-4D97-AF65-F5344CB8AC3E}">
        <p14:creationId xmlns:p14="http://schemas.microsoft.com/office/powerpoint/2010/main" val="3645709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23" name="TextBox 22"/>
          <p:cNvSpPr txBox="1"/>
          <p:nvPr/>
        </p:nvSpPr>
        <p:spPr>
          <a:xfrm>
            <a:off x="464883" y="1788386"/>
            <a:ext cx="2731451" cy="3693319"/>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Notable Other mentions</a:t>
            </a:r>
          </a:p>
          <a:p>
            <a:endParaRPr lang="en-US" dirty="0" smtClean="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dirty="0">
              <a:latin typeface="Roboto" panose="02000000000000000000" pitchFamily="2" charset="0"/>
              <a:ea typeface="Roboto" panose="02000000000000000000" pitchFamily="2" charset="0"/>
              <a:cs typeface="Roboto" panose="02000000000000000000" pitchFamily="2" charset="0"/>
            </a:endParaRPr>
          </a:p>
          <a:p>
            <a:pPr marL="285750" indent="-285750">
              <a:buBlip>
                <a:blip r:embed="rId3"/>
              </a:buBlip>
            </a:pPr>
            <a:r>
              <a:rPr lang="en-US" dirty="0" smtClean="0">
                <a:latin typeface="Roboto" panose="02000000000000000000" pitchFamily="2" charset="0"/>
                <a:ea typeface="Roboto" panose="02000000000000000000" pitchFamily="2" charset="0"/>
                <a:cs typeface="Roboto" panose="02000000000000000000" pitchFamily="2" charset="0"/>
              </a:rPr>
              <a:t>Stopping goals</a:t>
            </a:r>
          </a:p>
          <a:p>
            <a:pPr marL="285750" indent="-285750">
              <a:buBlip>
                <a:blip r:embed="rId3"/>
              </a:buBlip>
            </a:pPr>
            <a:r>
              <a:rPr lang="en-US" dirty="0" smtClean="0">
                <a:latin typeface="Roboto" panose="02000000000000000000" pitchFamily="2" charset="0"/>
                <a:ea typeface="Roboto" panose="02000000000000000000" pitchFamily="2" charset="0"/>
                <a:cs typeface="Roboto" panose="02000000000000000000" pitchFamily="2" charset="0"/>
              </a:rPr>
              <a:t>Defending</a:t>
            </a:r>
          </a:p>
          <a:p>
            <a:pPr marL="285750" indent="-285750">
              <a:buBlip>
                <a:blip r:embed="rId3"/>
              </a:buBlip>
            </a:pPr>
            <a:r>
              <a:rPr lang="en-US" dirty="0" smtClean="0">
                <a:latin typeface="Roboto" panose="02000000000000000000" pitchFamily="2" charset="0"/>
                <a:ea typeface="Roboto" panose="02000000000000000000" pitchFamily="2" charset="0"/>
                <a:cs typeface="Roboto" panose="02000000000000000000" pitchFamily="2" charset="0"/>
              </a:rPr>
              <a:t>Not sure</a:t>
            </a:r>
          </a:p>
          <a:p>
            <a:pPr marL="285750" indent="-285750">
              <a:buBlip>
                <a:blip r:embed="rId3"/>
              </a:buBlip>
            </a:pPr>
            <a:r>
              <a:rPr lang="en-US" dirty="0" smtClean="0">
                <a:latin typeface="Roboto" panose="02000000000000000000" pitchFamily="2" charset="0"/>
                <a:ea typeface="Roboto" panose="02000000000000000000" pitchFamily="2" charset="0"/>
                <a:cs typeface="Roboto" panose="02000000000000000000" pitchFamily="2" charset="0"/>
              </a:rPr>
              <a:t>Running around</a:t>
            </a:r>
          </a:p>
          <a:p>
            <a:pPr marL="285750" indent="-285750">
              <a:buBlip>
                <a:blip r:embed="rId3"/>
              </a:buBlip>
            </a:pPr>
            <a:r>
              <a:rPr lang="en-US" dirty="0" smtClean="0">
                <a:latin typeface="Roboto" panose="02000000000000000000" pitchFamily="2" charset="0"/>
                <a:ea typeface="Roboto" panose="02000000000000000000" pitchFamily="2" charset="0"/>
                <a:cs typeface="Roboto" panose="02000000000000000000" pitchFamily="2" charset="0"/>
              </a:rPr>
              <a:t>Family watching </a:t>
            </a:r>
          </a:p>
          <a:p>
            <a:pPr marL="342900" indent="-342900">
              <a:buBlip>
                <a:blip r:embed="rId3"/>
              </a:buBlip>
            </a:pPr>
            <a:r>
              <a:rPr lang="en-US" dirty="0">
                <a:latin typeface="Roboto" panose="02000000000000000000" pitchFamily="2" charset="0"/>
                <a:ea typeface="Roboto" panose="02000000000000000000" pitchFamily="2" charset="0"/>
                <a:cs typeface="Roboto" panose="02000000000000000000" pitchFamily="2" charset="0"/>
              </a:rPr>
              <a:t>Being outside</a:t>
            </a:r>
          </a:p>
          <a:p>
            <a:pPr marL="342900" indent="-342900">
              <a:buBlip>
                <a:blip r:embed="rId3"/>
              </a:buBlip>
            </a:pPr>
            <a:r>
              <a:rPr lang="en-US" dirty="0">
                <a:latin typeface="Roboto" panose="02000000000000000000" pitchFamily="2" charset="0"/>
                <a:ea typeface="Roboto" panose="02000000000000000000" pitchFamily="2" charset="0"/>
                <a:cs typeface="Roboto" panose="02000000000000000000" pitchFamily="2" charset="0"/>
              </a:rPr>
              <a:t>Nutmegs</a:t>
            </a:r>
          </a:p>
          <a:p>
            <a:pPr marL="342900" indent="-342900">
              <a:buBlip>
                <a:blip r:embed="rId3"/>
              </a:buBlip>
            </a:pPr>
            <a:r>
              <a:rPr lang="en-US" dirty="0">
                <a:latin typeface="Roboto" panose="02000000000000000000" pitchFamily="2" charset="0"/>
                <a:ea typeface="Roboto" panose="02000000000000000000" pitchFamily="2" charset="0"/>
                <a:cs typeface="Roboto" panose="02000000000000000000" pitchFamily="2" charset="0"/>
              </a:rPr>
              <a:t>Juggling</a:t>
            </a:r>
          </a:p>
          <a:p>
            <a:pPr marL="342900" indent="-342900">
              <a:buBlip>
                <a:blip r:embed="rId3"/>
              </a:buBlip>
            </a:pPr>
            <a:r>
              <a:rPr lang="en-US" dirty="0">
                <a:latin typeface="Roboto" panose="02000000000000000000" pitchFamily="2" charset="0"/>
                <a:ea typeface="Roboto" panose="02000000000000000000" pitchFamily="2" charset="0"/>
                <a:cs typeface="Roboto" panose="02000000000000000000" pitchFamily="2" charset="0"/>
              </a:rPr>
              <a:t>The ball</a:t>
            </a:r>
          </a:p>
          <a:p>
            <a:pPr marL="342900" indent="-342900">
              <a:buBlip>
                <a:blip r:embed="rId3"/>
              </a:buBlip>
            </a:pPr>
            <a:r>
              <a:rPr lang="en-US" dirty="0">
                <a:latin typeface="Roboto" panose="02000000000000000000" pitchFamily="2" charset="0"/>
                <a:ea typeface="Roboto" panose="02000000000000000000" pitchFamily="2" charset="0"/>
                <a:cs typeface="Roboto" panose="02000000000000000000" pitchFamily="2" charset="0"/>
              </a:rPr>
              <a:t>Snacks</a:t>
            </a:r>
          </a:p>
        </p:txBody>
      </p:sp>
      <p:pic>
        <p:nvPicPr>
          <p:cNvPr id="3" name="Picture 2"/>
          <p:cNvPicPr>
            <a:picLocks noChangeAspect="1"/>
          </p:cNvPicPr>
          <p:nvPr/>
        </p:nvPicPr>
        <p:blipFill>
          <a:blip r:embed="rId4"/>
          <a:stretch>
            <a:fillRect/>
          </a:stretch>
        </p:blipFill>
        <p:spPr>
          <a:xfrm>
            <a:off x="3960889" y="294772"/>
            <a:ext cx="3314700" cy="1971675"/>
          </a:xfrm>
          <a:prstGeom prst="rect">
            <a:avLst/>
          </a:prstGeom>
        </p:spPr>
      </p:pic>
      <p:graphicFrame>
        <p:nvGraphicFramePr>
          <p:cNvPr id="7" name="Chart 6"/>
          <p:cNvGraphicFramePr/>
          <p:nvPr>
            <p:extLst>
              <p:ext uri="{D42A27DB-BD31-4B8C-83A1-F6EECF244321}">
                <p14:modId xmlns:p14="http://schemas.microsoft.com/office/powerpoint/2010/main" val="467040741"/>
              </p:ext>
            </p:extLst>
          </p:nvPr>
        </p:nvGraphicFramePr>
        <p:xfrm>
          <a:off x="3333402" y="2336800"/>
          <a:ext cx="6358021" cy="354243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23363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22</a:t>
            </a:fld>
            <a:endParaRPr lang="en-CA"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29" y="1638054"/>
            <a:ext cx="2464282" cy="168027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06" y="4534832"/>
            <a:ext cx="2533650" cy="167432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8732" y="4659656"/>
            <a:ext cx="2533650" cy="1674327"/>
          </a:xfrm>
          <a:prstGeom prst="rect">
            <a:avLst/>
          </a:prstGeom>
        </p:spPr>
      </p:pic>
      <p:sp>
        <p:nvSpPr>
          <p:cNvPr id="15" name="TextBox 14"/>
          <p:cNvSpPr txBox="1"/>
          <p:nvPr/>
        </p:nvSpPr>
        <p:spPr>
          <a:xfrm>
            <a:off x="3435242" y="3059130"/>
            <a:ext cx="5731933" cy="1692771"/>
          </a:xfrm>
          <a:prstGeom prst="rect">
            <a:avLst/>
          </a:prstGeom>
          <a:noFill/>
        </p:spPr>
        <p:txBody>
          <a:bodyPr wrap="square" rtlCol="0">
            <a:spAutoFit/>
          </a:bodyPr>
          <a:lstStyle/>
          <a:p>
            <a:r>
              <a:rPr lang="en-US" dirty="0" smtClean="0">
                <a:latin typeface="Roboto Bold"/>
              </a:rPr>
              <a:t>Players were asked open question and responses analyzed as % of players that chose theme.</a:t>
            </a:r>
          </a:p>
          <a:p>
            <a:endParaRPr lang="en-US" dirty="0">
              <a:latin typeface="Roboto Bold"/>
            </a:endParaRPr>
          </a:p>
          <a:p>
            <a:r>
              <a:rPr lang="en-US" dirty="0" smtClean="0">
                <a:latin typeface="Roboto Bold"/>
              </a:rPr>
              <a:t>Ex. Size of nets </a:t>
            </a:r>
            <a:r>
              <a:rPr lang="en-US" sz="3200" b="1" dirty="0">
                <a:solidFill>
                  <a:srgbClr val="FF0000"/>
                </a:solidFill>
                <a:latin typeface="Roboto Bold"/>
              </a:rPr>
              <a:t>4</a:t>
            </a:r>
            <a:r>
              <a:rPr lang="en-US" sz="3200" b="1" dirty="0" smtClean="0">
                <a:solidFill>
                  <a:srgbClr val="FF0000"/>
                </a:solidFill>
                <a:latin typeface="Roboto Bold"/>
              </a:rPr>
              <a:t>%</a:t>
            </a:r>
            <a:r>
              <a:rPr lang="en-US" dirty="0" smtClean="0">
                <a:latin typeface="Roboto Bold"/>
              </a:rPr>
              <a:t> players mentioned as would change about soccer </a:t>
            </a:r>
            <a:endParaRPr lang="en-US" dirty="0">
              <a:latin typeface="Roboto Bold"/>
            </a:endParaRPr>
          </a:p>
        </p:txBody>
      </p:sp>
      <p:pic>
        <p:nvPicPr>
          <p:cNvPr id="16" name="Picture 15"/>
          <p:cNvPicPr>
            <a:picLocks noChangeAspect="1"/>
          </p:cNvPicPr>
          <p:nvPr/>
        </p:nvPicPr>
        <p:blipFill>
          <a:blip r:embed="rId6"/>
          <a:stretch>
            <a:fillRect/>
          </a:stretch>
        </p:blipFill>
        <p:spPr>
          <a:xfrm>
            <a:off x="4094856" y="186001"/>
            <a:ext cx="3276600" cy="2057400"/>
          </a:xfrm>
          <a:prstGeom prst="rect">
            <a:avLst/>
          </a:prstGeom>
        </p:spPr>
      </p:pic>
    </p:spTree>
    <p:extLst>
      <p:ext uri="{BB962C8B-B14F-4D97-AF65-F5344CB8AC3E}">
        <p14:creationId xmlns:p14="http://schemas.microsoft.com/office/powerpoint/2010/main" val="1207886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23</a:t>
            </a:fld>
            <a:endParaRPr lang="en-CA" dirty="0"/>
          </a:p>
        </p:txBody>
      </p:sp>
      <p:pic>
        <p:nvPicPr>
          <p:cNvPr id="3" name="Picture 2"/>
          <p:cNvPicPr>
            <a:picLocks noChangeAspect="1"/>
          </p:cNvPicPr>
          <p:nvPr/>
        </p:nvPicPr>
        <p:blipFill>
          <a:blip r:embed="rId3"/>
          <a:stretch>
            <a:fillRect/>
          </a:stretch>
        </p:blipFill>
        <p:spPr>
          <a:xfrm>
            <a:off x="4094856" y="186001"/>
            <a:ext cx="3276600" cy="2057400"/>
          </a:xfrm>
          <a:prstGeom prst="rect">
            <a:avLst/>
          </a:prstGeom>
        </p:spPr>
      </p:pic>
      <p:sp>
        <p:nvSpPr>
          <p:cNvPr id="21" name="AutoShape 2" descr="Image result for noth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AutoShape 4" descr="Image result for noth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TextBox 32"/>
          <p:cNvSpPr txBox="1"/>
          <p:nvPr/>
        </p:nvSpPr>
        <p:spPr>
          <a:xfrm>
            <a:off x="506529" y="1506991"/>
            <a:ext cx="3211456" cy="4801314"/>
          </a:xfrm>
          <a:prstGeom prst="rect">
            <a:avLst/>
          </a:prstGeom>
          <a:noFill/>
        </p:spPr>
        <p:txBody>
          <a:bodyPr wrap="square" rtlCol="0">
            <a:spAutoFit/>
          </a:bodyPr>
          <a:lstStyle/>
          <a:p>
            <a:r>
              <a:rPr lang="en-US" dirty="0">
                <a:latin typeface="Roboto Bold"/>
              </a:rPr>
              <a:t>Notable Other mentions</a:t>
            </a:r>
          </a:p>
          <a:p>
            <a:endParaRPr lang="en-US" dirty="0" smtClean="0">
              <a:latin typeface="Roboto Bold"/>
            </a:endParaRPr>
          </a:p>
          <a:p>
            <a:pPr marL="285750" indent="-285750">
              <a:buBlip>
                <a:blip r:embed="rId4"/>
              </a:buBlip>
            </a:pPr>
            <a:endParaRPr lang="en-US" dirty="0">
              <a:latin typeface="Roboto Bold"/>
            </a:endParaRPr>
          </a:p>
          <a:p>
            <a:pPr marL="285750" indent="-285750">
              <a:buBlip>
                <a:blip r:embed="rId4"/>
              </a:buBlip>
            </a:pPr>
            <a:r>
              <a:rPr lang="en-US" dirty="0" smtClean="0">
                <a:latin typeface="Roboto Bold"/>
              </a:rPr>
              <a:t>Longer games</a:t>
            </a:r>
          </a:p>
          <a:p>
            <a:pPr marL="285750" indent="-285750">
              <a:buBlip>
                <a:blip r:embed="rId4"/>
              </a:buBlip>
            </a:pPr>
            <a:r>
              <a:rPr lang="en-US" dirty="0" smtClean="0">
                <a:latin typeface="Roboto Bold"/>
              </a:rPr>
              <a:t>VAR</a:t>
            </a:r>
          </a:p>
          <a:p>
            <a:pPr marL="285750" indent="-285750">
              <a:buBlip>
                <a:blip r:embed="rId4"/>
              </a:buBlip>
            </a:pPr>
            <a:r>
              <a:rPr lang="en-US" dirty="0" smtClean="0">
                <a:latin typeface="Roboto Bold"/>
              </a:rPr>
              <a:t>It is too early</a:t>
            </a:r>
          </a:p>
          <a:p>
            <a:pPr marL="285750" indent="-285750">
              <a:buBlip>
                <a:blip r:embed="rId4"/>
              </a:buBlip>
            </a:pPr>
            <a:r>
              <a:rPr lang="en-US" dirty="0" smtClean="0">
                <a:latin typeface="Roboto Bold"/>
              </a:rPr>
              <a:t>Bigger field</a:t>
            </a:r>
          </a:p>
          <a:p>
            <a:pPr marL="285750" indent="-285750">
              <a:buBlip>
                <a:blip r:embed="rId4"/>
              </a:buBlip>
            </a:pPr>
            <a:r>
              <a:rPr lang="en-US" dirty="0" smtClean="0">
                <a:latin typeface="Roboto Bold"/>
              </a:rPr>
              <a:t>Boys/girls play together</a:t>
            </a:r>
          </a:p>
          <a:p>
            <a:pPr marL="285750" indent="-285750">
              <a:buBlip>
                <a:blip r:embed="rId4"/>
              </a:buBlip>
            </a:pPr>
            <a:r>
              <a:rPr lang="en-US" dirty="0" smtClean="0">
                <a:latin typeface="Roboto Bold"/>
              </a:rPr>
              <a:t>The refs</a:t>
            </a:r>
          </a:p>
          <a:p>
            <a:pPr marL="285750" indent="-285750">
              <a:buBlip>
                <a:blip r:embed="rId4"/>
              </a:buBlip>
            </a:pPr>
            <a:r>
              <a:rPr lang="en-US" dirty="0">
                <a:latin typeface="Roboto Bold"/>
              </a:rPr>
              <a:t>Smaller pinnies</a:t>
            </a:r>
          </a:p>
          <a:p>
            <a:pPr marL="285750" indent="-285750">
              <a:buBlip>
                <a:blip r:embed="rId4"/>
              </a:buBlip>
            </a:pPr>
            <a:r>
              <a:rPr lang="en-US" dirty="0">
                <a:latin typeface="Roboto Bold"/>
              </a:rPr>
              <a:t>More water breaks</a:t>
            </a:r>
          </a:p>
          <a:p>
            <a:pPr marL="285750" indent="-285750">
              <a:buBlip>
                <a:blip r:embed="rId4"/>
              </a:buBlip>
            </a:pPr>
            <a:r>
              <a:rPr lang="en-US" dirty="0">
                <a:latin typeface="Roboto Bold"/>
              </a:rPr>
              <a:t>No coaches</a:t>
            </a:r>
          </a:p>
          <a:p>
            <a:pPr marL="285750" indent="-285750">
              <a:buBlip>
                <a:blip r:embed="rId4"/>
              </a:buBlip>
            </a:pPr>
            <a:r>
              <a:rPr lang="en-US" dirty="0">
                <a:latin typeface="Roboto Bold"/>
              </a:rPr>
              <a:t>Retreat line</a:t>
            </a:r>
          </a:p>
          <a:p>
            <a:pPr marL="285750" indent="-285750">
              <a:buBlip>
                <a:blip r:embed="rId4"/>
              </a:buBlip>
            </a:pPr>
            <a:r>
              <a:rPr lang="en-US" dirty="0">
                <a:latin typeface="Roboto Bold"/>
              </a:rPr>
              <a:t>Throw ins</a:t>
            </a:r>
          </a:p>
          <a:p>
            <a:pPr marL="285750" indent="-285750">
              <a:buBlip>
                <a:blip r:embed="rId4"/>
              </a:buBlip>
            </a:pPr>
            <a:r>
              <a:rPr lang="en-US" dirty="0">
                <a:latin typeface="Roboto Bold"/>
              </a:rPr>
              <a:t>Everyone make world cup</a:t>
            </a:r>
          </a:p>
          <a:p>
            <a:pPr marL="285750" indent="-285750">
              <a:buBlip>
                <a:blip r:embed="rId4"/>
              </a:buBlip>
            </a:pPr>
            <a:endParaRPr lang="en-US" dirty="0" smtClean="0">
              <a:latin typeface="Roboto Bold"/>
            </a:endParaRPr>
          </a:p>
          <a:p>
            <a:pPr marL="285750" indent="-285750">
              <a:buBlip>
                <a:blip r:embed="rId4"/>
              </a:buBlip>
            </a:pPr>
            <a:endParaRPr lang="en-US" dirty="0">
              <a:latin typeface="Roboto Bold"/>
            </a:endParaRPr>
          </a:p>
        </p:txBody>
      </p:sp>
      <p:graphicFrame>
        <p:nvGraphicFramePr>
          <p:cNvPr id="8" name="Chart 7"/>
          <p:cNvGraphicFramePr/>
          <p:nvPr>
            <p:extLst>
              <p:ext uri="{D42A27DB-BD31-4B8C-83A1-F6EECF244321}">
                <p14:modId xmlns:p14="http://schemas.microsoft.com/office/powerpoint/2010/main" val="3875780931"/>
              </p:ext>
            </p:extLst>
          </p:nvPr>
        </p:nvGraphicFramePr>
        <p:xfrm>
          <a:off x="4094856" y="2411816"/>
          <a:ext cx="6486607" cy="371580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1163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24</a:t>
            </a:fld>
            <a:endParaRPr lang="en-CA" dirty="0"/>
          </a:p>
        </p:txBody>
      </p:sp>
      <p:pic>
        <p:nvPicPr>
          <p:cNvPr id="3" name="Picture 2"/>
          <p:cNvPicPr>
            <a:picLocks noChangeAspect="1"/>
          </p:cNvPicPr>
          <p:nvPr/>
        </p:nvPicPr>
        <p:blipFill>
          <a:blip r:embed="rId3"/>
          <a:stretch>
            <a:fillRect/>
          </a:stretch>
        </p:blipFill>
        <p:spPr>
          <a:xfrm>
            <a:off x="3801208" y="601345"/>
            <a:ext cx="4514850" cy="1885950"/>
          </a:xfrm>
          <a:prstGeom prst="rect">
            <a:avLst/>
          </a:prstGeom>
        </p:spPr>
      </p:pic>
      <p:sp>
        <p:nvSpPr>
          <p:cNvPr id="10" name="TextBox 9"/>
          <p:cNvSpPr txBox="1"/>
          <p:nvPr/>
        </p:nvSpPr>
        <p:spPr>
          <a:xfrm>
            <a:off x="3435242" y="3059130"/>
            <a:ext cx="5731933" cy="1692771"/>
          </a:xfrm>
          <a:prstGeom prst="rect">
            <a:avLst/>
          </a:prstGeom>
          <a:noFill/>
        </p:spPr>
        <p:txBody>
          <a:bodyPr wrap="square" rtlCol="0">
            <a:spAutoFit/>
          </a:bodyPr>
          <a:lstStyle/>
          <a:p>
            <a:r>
              <a:rPr lang="en-US" dirty="0" smtClean="0">
                <a:latin typeface="Roboto Bold"/>
              </a:rPr>
              <a:t>Players were asked open question and responses analyzed as % of players that chose theme.</a:t>
            </a:r>
          </a:p>
          <a:p>
            <a:endParaRPr lang="en-US" dirty="0">
              <a:latin typeface="Roboto Bold"/>
            </a:endParaRPr>
          </a:p>
          <a:p>
            <a:r>
              <a:rPr lang="en-US" dirty="0" smtClean="0">
                <a:latin typeface="Roboto Bold"/>
              </a:rPr>
              <a:t>Ex. Yelling from sidelines </a:t>
            </a:r>
            <a:r>
              <a:rPr lang="en-US" sz="3200" b="1" dirty="0" smtClean="0">
                <a:solidFill>
                  <a:srgbClr val="FF0000"/>
                </a:solidFill>
                <a:latin typeface="Roboto Bold"/>
              </a:rPr>
              <a:t>18%</a:t>
            </a:r>
            <a:r>
              <a:rPr lang="en-US" dirty="0" smtClean="0">
                <a:latin typeface="Roboto Bold"/>
              </a:rPr>
              <a:t> players mentioned don’t like about soccer. </a:t>
            </a:r>
            <a:endParaRPr lang="en-US" dirty="0">
              <a:latin typeface="Roboto Bold"/>
            </a:endParaRPr>
          </a:p>
        </p:txBody>
      </p:sp>
      <p:pic>
        <p:nvPicPr>
          <p:cNvPr id="13" name="Picture 12"/>
          <p:cNvPicPr>
            <a:picLocks noChangeAspect="1"/>
          </p:cNvPicPr>
          <p:nvPr/>
        </p:nvPicPr>
        <p:blipFill>
          <a:blip r:embed="rId4"/>
          <a:stretch>
            <a:fillRect/>
          </a:stretch>
        </p:blipFill>
        <p:spPr>
          <a:xfrm>
            <a:off x="402601" y="1544320"/>
            <a:ext cx="3032641" cy="1286936"/>
          </a:xfrm>
          <a:prstGeom prst="rect">
            <a:avLst/>
          </a:prstGeom>
        </p:spPr>
      </p:pic>
      <p:pic>
        <p:nvPicPr>
          <p:cNvPr id="14" name="Picture 13"/>
          <p:cNvPicPr>
            <a:picLocks noChangeAspect="1"/>
          </p:cNvPicPr>
          <p:nvPr/>
        </p:nvPicPr>
        <p:blipFill>
          <a:blip r:embed="rId5"/>
          <a:stretch>
            <a:fillRect/>
          </a:stretch>
        </p:blipFill>
        <p:spPr>
          <a:xfrm>
            <a:off x="472492" y="4751901"/>
            <a:ext cx="3171756" cy="1507884"/>
          </a:xfrm>
          <a:prstGeom prst="rect">
            <a:avLst/>
          </a:prstGeom>
        </p:spPr>
      </p:pic>
      <p:pic>
        <p:nvPicPr>
          <p:cNvPr id="16" name="Picture 15"/>
          <p:cNvPicPr>
            <a:picLocks noChangeAspect="1"/>
          </p:cNvPicPr>
          <p:nvPr/>
        </p:nvPicPr>
        <p:blipFill>
          <a:blip r:embed="rId6"/>
          <a:stretch>
            <a:fillRect/>
          </a:stretch>
        </p:blipFill>
        <p:spPr>
          <a:xfrm>
            <a:off x="8744714" y="1820356"/>
            <a:ext cx="2804295" cy="1333878"/>
          </a:xfrm>
          <a:prstGeom prst="rect">
            <a:avLst/>
          </a:prstGeom>
        </p:spPr>
      </p:pic>
      <p:pic>
        <p:nvPicPr>
          <p:cNvPr id="17" name="Picture 16"/>
          <p:cNvPicPr>
            <a:picLocks noChangeAspect="1"/>
          </p:cNvPicPr>
          <p:nvPr/>
        </p:nvPicPr>
        <p:blipFill>
          <a:blip r:embed="rId7"/>
          <a:stretch>
            <a:fillRect/>
          </a:stretch>
        </p:blipFill>
        <p:spPr>
          <a:xfrm rot="16200000">
            <a:off x="8349239" y="3777415"/>
            <a:ext cx="1635872" cy="3456856"/>
          </a:xfrm>
          <a:prstGeom prst="rect">
            <a:avLst/>
          </a:prstGeom>
        </p:spPr>
      </p:pic>
    </p:spTree>
    <p:extLst>
      <p:ext uri="{BB962C8B-B14F-4D97-AF65-F5344CB8AC3E}">
        <p14:creationId xmlns:p14="http://schemas.microsoft.com/office/powerpoint/2010/main" val="448721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25</a:t>
            </a:fld>
            <a:endParaRPr lang="en-CA" dirty="0"/>
          </a:p>
        </p:txBody>
      </p:sp>
      <p:pic>
        <p:nvPicPr>
          <p:cNvPr id="3" name="Picture 2"/>
          <p:cNvPicPr>
            <a:picLocks noChangeAspect="1"/>
          </p:cNvPicPr>
          <p:nvPr/>
        </p:nvPicPr>
        <p:blipFill>
          <a:blip r:embed="rId3"/>
          <a:stretch>
            <a:fillRect/>
          </a:stretch>
        </p:blipFill>
        <p:spPr>
          <a:xfrm>
            <a:off x="3801208" y="601345"/>
            <a:ext cx="4514850" cy="1885950"/>
          </a:xfrm>
          <a:prstGeom prst="rect">
            <a:avLst/>
          </a:prstGeom>
        </p:spPr>
      </p:pic>
      <p:sp>
        <p:nvSpPr>
          <p:cNvPr id="6" name="Slide Number Placeholder 3"/>
          <p:cNvSpPr txBox="1">
            <a:spLocks/>
          </p:cNvSpPr>
          <p:nvPr/>
        </p:nvSpPr>
        <p:spPr>
          <a:xfrm>
            <a:off x="11168865" y="6026597"/>
            <a:ext cx="3801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E5FDD8-5339-4626-B53D-F5ABA8E07D0C}" type="slidenum">
              <a:rPr lang="en-CA" smtClean="0"/>
              <a:pPr/>
              <a:t>25</a:t>
            </a:fld>
            <a:endParaRPr lang="en-CA" dirty="0"/>
          </a:p>
        </p:txBody>
      </p:sp>
      <p:sp>
        <p:nvSpPr>
          <p:cNvPr id="8" name="TextBox 7"/>
          <p:cNvSpPr txBox="1"/>
          <p:nvPr/>
        </p:nvSpPr>
        <p:spPr>
          <a:xfrm>
            <a:off x="410053" y="1856733"/>
            <a:ext cx="3171399" cy="4247317"/>
          </a:xfrm>
          <a:prstGeom prst="rect">
            <a:avLst/>
          </a:prstGeom>
          <a:noFill/>
        </p:spPr>
        <p:txBody>
          <a:bodyPr wrap="square" rtlCol="0">
            <a:spAutoFit/>
          </a:bodyPr>
          <a:lstStyle/>
          <a:p>
            <a:r>
              <a:rPr lang="en-US" dirty="0">
                <a:latin typeface="Roboto Bold"/>
              </a:rPr>
              <a:t>Notable Other mentions</a:t>
            </a:r>
          </a:p>
          <a:p>
            <a:endParaRPr lang="en-US" dirty="0" smtClean="0">
              <a:latin typeface="Roboto Bold"/>
            </a:endParaRPr>
          </a:p>
          <a:p>
            <a:pPr marL="285750" indent="-285750">
              <a:buBlip>
                <a:blip r:embed="rId4"/>
              </a:buBlip>
            </a:pPr>
            <a:endParaRPr lang="en-US" dirty="0">
              <a:latin typeface="Roboto Bold"/>
            </a:endParaRPr>
          </a:p>
          <a:p>
            <a:pPr marL="285750" indent="-285750">
              <a:buBlip>
                <a:blip r:embed="rId4"/>
              </a:buBlip>
            </a:pPr>
            <a:r>
              <a:rPr lang="en-US" dirty="0" smtClean="0">
                <a:latin typeface="Roboto Bold"/>
              </a:rPr>
              <a:t>Short games</a:t>
            </a:r>
          </a:p>
          <a:p>
            <a:pPr marL="285750" indent="-285750">
              <a:buBlip>
                <a:blip r:embed="rId4"/>
              </a:buBlip>
            </a:pPr>
            <a:r>
              <a:rPr lang="en-US" dirty="0" smtClean="0">
                <a:latin typeface="Roboto Bold"/>
              </a:rPr>
              <a:t>VAR</a:t>
            </a:r>
          </a:p>
          <a:p>
            <a:pPr marL="285750" indent="-285750">
              <a:buBlip>
                <a:blip r:embed="rId4"/>
              </a:buBlip>
            </a:pPr>
            <a:r>
              <a:rPr lang="en-US" dirty="0" smtClean="0">
                <a:latin typeface="Roboto Bold"/>
              </a:rPr>
              <a:t>It is too early</a:t>
            </a:r>
          </a:p>
          <a:p>
            <a:pPr marL="285750" indent="-285750">
              <a:buBlip>
                <a:blip r:embed="rId4"/>
              </a:buBlip>
            </a:pPr>
            <a:r>
              <a:rPr lang="en-US" dirty="0" smtClean="0">
                <a:latin typeface="Roboto Bold"/>
              </a:rPr>
              <a:t>Ball to hard</a:t>
            </a:r>
          </a:p>
          <a:p>
            <a:pPr marL="285750" indent="-285750">
              <a:buBlip>
                <a:blip r:embed="rId4"/>
              </a:buBlip>
            </a:pPr>
            <a:r>
              <a:rPr lang="en-US" dirty="0" smtClean="0">
                <a:latin typeface="Roboto Bold"/>
              </a:rPr>
              <a:t>Big kids vs little kids</a:t>
            </a:r>
          </a:p>
          <a:p>
            <a:pPr marL="285750" indent="-285750">
              <a:buBlip>
                <a:blip r:embed="rId4"/>
              </a:buBlip>
            </a:pPr>
            <a:r>
              <a:rPr lang="en-US" dirty="0" smtClean="0">
                <a:latin typeface="Roboto Bold"/>
              </a:rPr>
              <a:t>The refs</a:t>
            </a:r>
          </a:p>
          <a:p>
            <a:pPr marL="285750" indent="-285750">
              <a:buBlip>
                <a:blip r:embed="rId4"/>
              </a:buBlip>
            </a:pPr>
            <a:r>
              <a:rPr lang="en-US" dirty="0" smtClean="0">
                <a:latin typeface="Roboto Bold"/>
              </a:rPr>
              <a:t>It’s conflicts with hockey</a:t>
            </a:r>
          </a:p>
          <a:p>
            <a:pPr marL="285750" indent="-285750">
              <a:buBlip>
                <a:blip r:embed="rId4"/>
              </a:buBlip>
            </a:pPr>
            <a:r>
              <a:rPr lang="en-US" dirty="0" smtClean="0">
                <a:latin typeface="Roboto Bold"/>
              </a:rPr>
              <a:t>Bad fields</a:t>
            </a:r>
            <a:endParaRPr lang="en-US" dirty="0">
              <a:latin typeface="Roboto Bold"/>
            </a:endParaRPr>
          </a:p>
          <a:p>
            <a:endParaRPr lang="en-US" dirty="0" smtClean="0">
              <a:latin typeface="Roboto Bold"/>
            </a:endParaRPr>
          </a:p>
          <a:p>
            <a:endParaRPr lang="en-US" dirty="0">
              <a:latin typeface="Roboto Bold"/>
            </a:endParaRPr>
          </a:p>
          <a:p>
            <a:pPr marL="285750" indent="-285750">
              <a:buFont typeface="Arial" panose="020B0604020202020204" pitchFamily="34" charset="0"/>
              <a:buChar char="•"/>
            </a:pPr>
            <a:endParaRPr lang="en-US" dirty="0" smtClean="0">
              <a:latin typeface="Roboto Bold"/>
            </a:endParaRPr>
          </a:p>
          <a:p>
            <a:pPr marL="285750" indent="-285750">
              <a:buFont typeface="Arial" panose="020B0604020202020204" pitchFamily="34" charset="0"/>
              <a:buChar char="•"/>
            </a:pPr>
            <a:endParaRPr lang="en-US" dirty="0">
              <a:latin typeface="Roboto Bold"/>
            </a:endParaRPr>
          </a:p>
        </p:txBody>
      </p:sp>
      <p:graphicFrame>
        <p:nvGraphicFramePr>
          <p:cNvPr id="9" name="Chart 8"/>
          <p:cNvGraphicFramePr/>
          <p:nvPr>
            <p:extLst>
              <p:ext uri="{D42A27DB-BD31-4B8C-83A1-F6EECF244321}">
                <p14:modId xmlns:p14="http://schemas.microsoft.com/office/powerpoint/2010/main" val="3650670283"/>
              </p:ext>
            </p:extLst>
          </p:nvPr>
        </p:nvGraphicFramePr>
        <p:xfrm>
          <a:off x="3581452" y="2794341"/>
          <a:ext cx="6042617" cy="341481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32256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26</a:t>
            </a:fld>
            <a:endParaRPr lang="en-CA" dirty="0"/>
          </a:p>
        </p:txBody>
      </p:sp>
      <p:sp>
        <p:nvSpPr>
          <p:cNvPr id="5" name="TextBox 4"/>
          <p:cNvSpPr txBox="1"/>
          <p:nvPr/>
        </p:nvSpPr>
        <p:spPr>
          <a:xfrm>
            <a:off x="996842" y="2298149"/>
            <a:ext cx="5731933" cy="1692771"/>
          </a:xfrm>
          <a:prstGeom prst="rect">
            <a:avLst/>
          </a:prstGeom>
          <a:noFill/>
        </p:spPr>
        <p:txBody>
          <a:bodyPr wrap="square" rtlCol="0">
            <a:spAutoFit/>
          </a:bodyPr>
          <a:lstStyle/>
          <a:p>
            <a:r>
              <a:rPr lang="en-US" dirty="0" smtClean="0">
                <a:latin typeface="Roboto Bold"/>
              </a:rPr>
              <a:t>Players were asked open question and responses analyzed as % of players that chose theme.</a:t>
            </a:r>
          </a:p>
          <a:p>
            <a:endParaRPr lang="en-US" dirty="0">
              <a:latin typeface="Roboto Bold"/>
            </a:endParaRPr>
          </a:p>
          <a:p>
            <a:r>
              <a:rPr lang="en-US" dirty="0" smtClean="0">
                <a:latin typeface="Roboto Bold"/>
              </a:rPr>
              <a:t>Ex. Tell me did a good job more, </a:t>
            </a:r>
            <a:r>
              <a:rPr lang="en-US" sz="3200" b="1" dirty="0" smtClean="0">
                <a:solidFill>
                  <a:srgbClr val="FF0000"/>
                </a:solidFill>
                <a:latin typeface="Roboto Bold"/>
              </a:rPr>
              <a:t>18%</a:t>
            </a:r>
            <a:r>
              <a:rPr lang="en-US" dirty="0" smtClean="0">
                <a:latin typeface="Roboto Bold"/>
              </a:rPr>
              <a:t> players mentioned as would be advice to coach, mom or dad. </a:t>
            </a:r>
            <a:endParaRPr lang="en-US" dirty="0">
              <a:latin typeface="Roboto Bold"/>
            </a:endParaRPr>
          </a:p>
        </p:txBody>
      </p:sp>
      <p:pic>
        <p:nvPicPr>
          <p:cNvPr id="6" name="Picture 5"/>
          <p:cNvPicPr>
            <a:picLocks noChangeAspect="1"/>
          </p:cNvPicPr>
          <p:nvPr/>
        </p:nvPicPr>
        <p:blipFill>
          <a:blip r:embed="rId3"/>
          <a:stretch>
            <a:fillRect/>
          </a:stretch>
        </p:blipFill>
        <p:spPr>
          <a:xfrm>
            <a:off x="7570494" y="147411"/>
            <a:ext cx="3011888" cy="599424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0232" y="4269152"/>
            <a:ext cx="1184673" cy="212257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195" y="4269152"/>
            <a:ext cx="1119631" cy="212257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67223" y="4269152"/>
            <a:ext cx="1190820" cy="2121108"/>
          </a:xfrm>
          <a:prstGeom prst="rect">
            <a:avLst/>
          </a:prstGeom>
        </p:spPr>
      </p:pic>
    </p:spTree>
    <p:extLst>
      <p:ext uri="{BB962C8B-B14F-4D97-AF65-F5344CB8AC3E}">
        <p14:creationId xmlns:p14="http://schemas.microsoft.com/office/powerpoint/2010/main" val="24745260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27</a:t>
            </a:fld>
            <a:endParaRPr lang="en-CA" dirty="0"/>
          </a:p>
        </p:txBody>
      </p:sp>
      <p:pic>
        <p:nvPicPr>
          <p:cNvPr id="3" name="Picture 2"/>
          <p:cNvPicPr>
            <a:picLocks noChangeAspect="1"/>
          </p:cNvPicPr>
          <p:nvPr/>
        </p:nvPicPr>
        <p:blipFill>
          <a:blip r:embed="rId3"/>
          <a:stretch>
            <a:fillRect/>
          </a:stretch>
        </p:blipFill>
        <p:spPr>
          <a:xfrm>
            <a:off x="7570494" y="147411"/>
            <a:ext cx="3011888" cy="5994248"/>
          </a:xfrm>
          <a:prstGeom prst="rect">
            <a:avLst/>
          </a:prstGeom>
        </p:spPr>
      </p:pic>
      <p:sp>
        <p:nvSpPr>
          <p:cNvPr id="6" name="Slide Number Placeholder 3"/>
          <p:cNvSpPr txBox="1">
            <a:spLocks/>
          </p:cNvSpPr>
          <p:nvPr/>
        </p:nvSpPr>
        <p:spPr>
          <a:xfrm>
            <a:off x="11168865" y="6026597"/>
            <a:ext cx="3801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E5FDD8-5339-4626-B53D-F5ABA8E07D0C}" type="slidenum">
              <a:rPr lang="en-CA" smtClean="0"/>
              <a:pPr/>
              <a:t>27</a:t>
            </a:fld>
            <a:endParaRPr lang="en-CA" dirty="0"/>
          </a:p>
        </p:txBody>
      </p:sp>
      <p:sp>
        <p:nvSpPr>
          <p:cNvPr id="7" name="Slide Number Placeholder 3"/>
          <p:cNvSpPr txBox="1">
            <a:spLocks/>
          </p:cNvSpPr>
          <p:nvPr/>
        </p:nvSpPr>
        <p:spPr>
          <a:xfrm>
            <a:off x="11168865" y="6026597"/>
            <a:ext cx="3801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E5FDD8-5339-4626-B53D-F5ABA8E07D0C}" type="slidenum">
              <a:rPr lang="en-CA" smtClean="0"/>
              <a:pPr/>
              <a:t>27</a:t>
            </a:fld>
            <a:endParaRPr lang="en-CA" dirty="0"/>
          </a:p>
        </p:txBody>
      </p:sp>
      <p:sp>
        <p:nvSpPr>
          <p:cNvPr id="9" name="TextBox 8"/>
          <p:cNvSpPr txBox="1"/>
          <p:nvPr/>
        </p:nvSpPr>
        <p:spPr>
          <a:xfrm>
            <a:off x="3764240" y="424902"/>
            <a:ext cx="2412274"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latin typeface="Roboto Bold"/>
            </a:endParaRPr>
          </a:p>
        </p:txBody>
      </p:sp>
      <p:sp>
        <p:nvSpPr>
          <p:cNvPr id="14" name="TextBox 13"/>
          <p:cNvSpPr txBox="1"/>
          <p:nvPr/>
        </p:nvSpPr>
        <p:spPr>
          <a:xfrm>
            <a:off x="965601" y="5102158"/>
            <a:ext cx="3002549" cy="1477328"/>
          </a:xfrm>
          <a:prstGeom prst="rect">
            <a:avLst/>
          </a:prstGeom>
          <a:noFill/>
        </p:spPr>
        <p:txBody>
          <a:bodyPr wrap="square" rtlCol="0">
            <a:spAutoFit/>
          </a:bodyPr>
          <a:lstStyle/>
          <a:p>
            <a:pPr marL="285750" indent="-285750">
              <a:buBlip>
                <a:blip r:embed="rId4"/>
              </a:buBlip>
            </a:pPr>
            <a:r>
              <a:rPr lang="en-US" dirty="0" smtClean="0">
                <a:latin typeface="Roboto Bold"/>
              </a:rPr>
              <a:t>Longer games	</a:t>
            </a:r>
          </a:p>
          <a:p>
            <a:pPr marL="285750" indent="-285750">
              <a:buBlip>
                <a:blip r:embed="rId4"/>
              </a:buBlip>
            </a:pPr>
            <a:r>
              <a:rPr lang="en-US" dirty="0" smtClean="0">
                <a:latin typeface="Roboto Bold"/>
              </a:rPr>
              <a:t>No refs</a:t>
            </a:r>
          </a:p>
          <a:p>
            <a:pPr marL="285750" indent="-285750">
              <a:buBlip>
                <a:blip r:embed="rId4"/>
              </a:buBlip>
            </a:pPr>
            <a:r>
              <a:rPr lang="en-US" dirty="0" smtClean="0">
                <a:latin typeface="Roboto Bold"/>
              </a:rPr>
              <a:t>Come to more games</a:t>
            </a:r>
          </a:p>
          <a:p>
            <a:pPr marL="285750" indent="-285750">
              <a:buBlip>
                <a:blip r:embed="rId4"/>
              </a:buBlip>
            </a:pPr>
            <a:r>
              <a:rPr lang="en-US" dirty="0" smtClean="0">
                <a:latin typeface="Roboto Bold"/>
              </a:rPr>
              <a:t>Keep doing what doing</a:t>
            </a:r>
          </a:p>
          <a:p>
            <a:pPr marL="285750" indent="-285750">
              <a:buBlip>
                <a:blip r:embed="rId4"/>
              </a:buBlip>
            </a:pPr>
            <a:endParaRPr lang="en-US" dirty="0">
              <a:latin typeface="Roboto Bold"/>
            </a:endParaRPr>
          </a:p>
        </p:txBody>
      </p:sp>
      <p:sp>
        <p:nvSpPr>
          <p:cNvPr id="11" name="TextBox 10"/>
          <p:cNvSpPr txBox="1"/>
          <p:nvPr/>
        </p:nvSpPr>
        <p:spPr>
          <a:xfrm>
            <a:off x="4337815" y="5102158"/>
            <a:ext cx="2744952" cy="1477328"/>
          </a:xfrm>
          <a:prstGeom prst="rect">
            <a:avLst/>
          </a:prstGeom>
          <a:noFill/>
        </p:spPr>
        <p:txBody>
          <a:bodyPr wrap="square" rtlCol="0">
            <a:spAutoFit/>
          </a:bodyPr>
          <a:lstStyle/>
          <a:p>
            <a:pPr marL="285750" indent="-285750">
              <a:buBlip>
                <a:blip r:embed="rId4"/>
              </a:buBlip>
            </a:pPr>
            <a:r>
              <a:rPr lang="en-US" dirty="0" smtClean="0">
                <a:latin typeface="Roboto Bold"/>
              </a:rPr>
              <a:t>Learn the how to play </a:t>
            </a:r>
          </a:p>
          <a:p>
            <a:pPr marL="285750" indent="-285750">
              <a:buBlip>
                <a:blip r:embed="rId4"/>
              </a:buBlip>
            </a:pPr>
            <a:r>
              <a:rPr lang="en-US" dirty="0" smtClean="0">
                <a:latin typeface="Roboto Bold"/>
              </a:rPr>
              <a:t>Know the rules</a:t>
            </a:r>
          </a:p>
          <a:p>
            <a:pPr marL="285750" indent="-285750">
              <a:buBlip>
                <a:blip r:embed="rId4"/>
              </a:buBlip>
            </a:pPr>
            <a:r>
              <a:rPr lang="en-US" dirty="0" smtClean="0">
                <a:latin typeface="Roboto Bold"/>
              </a:rPr>
              <a:t>Better snacks</a:t>
            </a:r>
          </a:p>
          <a:p>
            <a:pPr marL="285750" indent="-285750">
              <a:buBlip>
                <a:blip r:embed="rId4"/>
              </a:buBlip>
            </a:pPr>
            <a:r>
              <a:rPr lang="en-US" dirty="0" smtClean="0">
                <a:latin typeface="Roboto Bold"/>
              </a:rPr>
              <a:t>Play more</a:t>
            </a:r>
          </a:p>
          <a:p>
            <a:pPr marL="285750" indent="-285750">
              <a:buBlip>
                <a:blip r:embed="rId4"/>
              </a:buBlip>
            </a:pPr>
            <a:endParaRPr lang="en-US" dirty="0">
              <a:latin typeface="Roboto Bold"/>
            </a:endParaRPr>
          </a:p>
        </p:txBody>
      </p:sp>
      <p:sp>
        <p:nvSpPr>
          <p:cNvPr id="8" name="Rectangle 7"/>
          <p:cNvSpPr/>
          <p:nvPr/>
        </p:nvSpPr>
        <p:spPr>
          <a:xfrm>
            <a:off x="2111196" y="4727467"/>
            <a:ext cx="2621230" cy="369332"/>
          </a:xfrm>
          <a:prstGeom prst="rect">
            <a:avLst/>
          </a:prstGeom>
        </p:spPr>
        <p:txBody>
          <a:bodyPr wrap="none">
            <a:spAutoFit/>
          </a:bodyPr>
          <a:lstStyle/>
          <a:p>
            <a:r>
              <a:rPr lang="en-US" dirty="0">
                <a:latin typeface="Roboto Bold"/>
              </a:rPr>
              <a:t>Notable Other mentions</a:t>
            </a:r>
          </a:p>
        </p:txBody>
      </p:sp>
      <p:graphicFrame>
        <p:nvGraphicFramePr>
          <p:cNvPr id="13" name="Chart 12"/>
          <p:cNvGraphicFramePr/>
          <p:nvPr>
            <p:extLst>
              <p:ext uri="{D42A27DB-BD31-4B8C-83A1-F6EECF244321}">
                <p14:modId xmlns:p14="http://schemas.microsoft.com/office/powerpoint/2010/main" val="755258354"/>
              </p:ext>
            </p:extLst>
          </p:nvPr>
        </p:nvGraphicFramePr>
        <p:xfrm>
          <a:off x="985436" y="990454"/>
          <a:ext cx="6585058" cy="389107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338971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28</a:t>
            </a:fld>
            <a:endParaRPr lang="en-CA" dirty="0"/>
          </a:p>
        </p:txBody>
      </p:sp>
      <p:sp>
        <p:nvSpPr>
          <p:cNvPr id="5" name="TextBox 4"/>
          <p:cNvSpPr txBox="1"/>
          <p:nvPr/>
        </p:nvSpPr>
        <p:spPr>
          <a:xfrm>
            <a:off x="3483800" y="2974975"/>
            <a:ext cx="5731933" cy="1692771"/>
          </a:xfrm>
          <a:prstGeom prst="rect">
            <a:avLst/>
          </a:prstGeom>
          <a:noFill/>
        </p:spPr>
        <p:txBody>
          <a:bodyPr wrap="square" rtlCol="0">
            <a:spAutoFit/>
          </a:bodyPr>
          <a:lstStyle/>
          <a:p>
            <a:r>
              <a:rPr lang="en-US" dirty="0" smtClean="0">
                <a:latin typeface="Roboto Bold"/>
              </a:rPr>
              <a:t>Players were asked open question and responses analyzed as % of players that chose theme.</a:t>
            </a:r>
          </a:p>
          <a:p>
            <a:endParaRPr lang="en-US" dirty="0">
              <a:latin typeface="Roboto Bold"/>
            </a:endParaRPr>
          </a:p>
          <a:p>
            <a:r>
              <a:rPr lang="en-US" dirty="0" smtClean="0">
                <a:latin typeface="Roboto Bold"/>
              </a:rPr>
              <a:t>Ex. Family </a:t>
            </a:r>
            <a:r>
              <a:rPr lang="en-US" sz="3200" b="1" dirty="0" smtClean="0">
                <a:solidFill>
                  <a:srgbClr val="FF0000"/>
                </a:solidFill>
                <a:latin typeface="Roboto Bold"/>
              </a:rPr>
              <a:t>63%</a:t>
            </a:r>
            <a:r>
              <a:rPr lang="en-US" dirty="0" smtClean="0">
                <a:latin typeface="Roboto Bold"/>
              </a:rPr>
              <a:t> players mentioned as their role model.  Mom, Dad, brother or sister! </a:t>
            </a:r>
            <a:endParaRPr lang="en-US" dirty="0">
              <a:latin typeface="Roboto Bol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522" y="1670050"/>
            <a:ext cx="2214145" cy="16045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83" y="4457997"/>
            <a:ext cx="2314947" cy="175116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9167" y="912027"/>
            <a:ext cx="2502058" cy="189781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3716" y="4457997"/>
            <a:ext cx="2908666" cy="2190254"/>
          </a:xfrm>
          <a:prstGeom prst="rect">
            <a:avLst/>
          </a:prstGeom>
        </p:spPr>
      </p:pic>
      <p:pic>
        <p:nvPicPr>
          <p:cNvPr id="10" name="Picture 9"/>
          <p:cNvPicPr>
            <a:picLocks noChangeAspect="1"/>
          </p:cNvPicPr>
          <p:nvPr/>
        </p:nvPicPr>
        <p:blipFill>
          <a:blip r:embed="rId7"/>
          <a:stretch>
            <a:fillRect/>
          </a:stretch>
        </p:blipFill>
        <p:spPr>
          <a:xfrm>
            <a:off x="4250528" y="131952"/>
            <a:ext cx="2919526" cy="2121884"/>
          </a:xfrm>
          <a:prstGeom prst="rect">
            <a:avLst/>
          </a:prstGeom>
        </p:spPr>
      </p:pic>
    </p:spTree>
    <p:extLst>
      <p:ext uri="{BB962C8B-B14F-4D97-AF65-F5344CB8AC3E}">
        <p14:creationId xmlns:p14="http://schemas.microsoft.com/office/powerpoint/2010/main" val="7070410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29</a:t>
            </a:fld>
            <a:endParaRPr lang="en-CA" dirty="0"/>
          </a:p>
        </p:txBody>
      </p:sp>
      <p:pic>
        <p:nvPicPr>
          <p:cNvPr id="3" name="Picture 2"/>
          <p:cNvPicPr>
            <a:picLocks noChangeAspect="1"/>
          </p:cNvPicPr>
          <p:nvPr/>
        </p:nvPicPr>
        <p:blipFill>
          <a:blip r:embed="rId3"/>
          <a:stretch>
            <a:fillRect/>
          </a:stretch>
        </p:blipFill>
        <p:spPr>
          <a:xfrm>
            <a:off x="4250528" y="131952"/>
            <a:ext cx="2919526" cy="2121884"/>
          </a:xfrm>
          <a:prstGeom prst="rect">
            <a:avLst/>
          </a:prstGeom>
        </p:spPr>
      </p:pic>
      <p:sp>
        <p:nvSpPr>
          <p:cNvPr id="6" name="Slide Number Placeholder 3"/>
          <p:cNvSpPr txBox="1">
            <a:spLocks/>
          </p:cNvSpPr>
          <p:nvPr/>
        </p:nvSpPr>
        <p:spPr>
          <a:xfrm>
            <a:off x="11168865" y="6026597"/>
            <a:ext cx="3801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E5FDD8-5339-4626-B53D-F5ABA8E07D0C}" type="slidenum">
              <a:rPr lang="en-CA" smtClean="0"/>
              <a:pPr/>
              <a:t>29</a:t>
            </a:fld>
            <a:endParaRPr lang="en-CA" dirty="0"/>
          </a:p>
        </p:txBody>
      </p:sp>
      <p:sp>
        <p:nvSpPr>
          <p:cNvPr id="7" name="Slide Number Placeholder 3"/>
          <p:cNvSpPr txBox="1">
            <a:spLocks/>
          </p:cNvSpPr>
          <p:nvPr/>
        </p:nvSpPr>
        <p:spPr>
          <a:xfrm>
            <a:off x="11168865" y="6026597"/>
            <a:ext cx="3801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E5FDD8-5339-4626-B53D-F5ABA8E07D0C}" type="slidenum">
              <a:rPr lang="en-CA" smtClean="0"/>
              <a:pPr/>
              <a:t>29</a:t>
            </a:fld>
            <a:endParaRPr lang="en-CA" dirty="0"/>
          </a:p>
        </p:txBody>
      </p:sp>
      <p:sp>
        <p:nvSpPr>
          <p:cNvPr id="9" name="TextBox 8"/>
          <p:cNvSpPr txBox="1"/>
          <p:nvPr/>
        </p:nvSpPr>
        <p:spPr>
          <a:xfrm>
            <a:off x="572465" y="2253836"/>
            <a:ext cx="3171399" cy="2862322"/>
          </a:xfrm>
          <a:prstGeom prst="rect">
            <a:avLst/>
          </a:prstGeom>
          <a:noFill/>
        </p:spPr>
        <p:txBody>
          <a:bodyPr wrap="square" rtlCol="0">
            <a:spAutoFit/>
          </a:bodyPr>
          <a:lstStyle/>
          <a:p>
            <a:pPr>
              <a:buClr>
                <a:srgbClr val="FF0000"/>
              </a:buClr>
              <a:buSzPct val="125000"/>
            </a:pPr>
            <a:r>
              <a:rPr lang="en-US" dirty="0">
                <a:latin typeface="Roboto Bold"/>
              </a:rPr>
              <a:t>Notable Other mentions</a:t>
            </a:r>
          </a:p>
          <a:p>
            <a:pPr marL="285750" indent="-285750">
              <a:buClr>
                <a:srgbClr val="FF0000"/>
              </a:buClr>
              <a:buSzPct val="125000"/>
              <a:buBlip>
                <a:blip r:embed="rId4"/>
              </a:buBlip>
            </a:pPr>
            <a:endParaRPr lang="en-US" dirty="0" smtClean="0">
              <a:latin typeface="Roboto Bold"/>
            </a:endParaRPr>
          </a:p>
          <a:p>
            <a:pPr marL="285750" indent="-285750">
              <a:buClr>
                <a:srgbClr val="FF0000"/>
              </a:buClr>
              <a:buSzPct val="125000"/>
              <a:buBlip>
                <a:blip r:embed="rId4"/>
              </a:buBlip>
            </a:pPr>
            <a:endParaRPr lang="en-US" dirty="0" smtClean="0">
              <a:latin typeface="Roboto Bold"/>
            </a:endParaRPr>
          </a:p>
          <a:p>
            <a:pPr marL="285750" indent="-285750">
              <a:buBlip>
                <a:blip r:embed="rId4"/>
              </a:buBlip>
            </a:pPr>
            <a:r>
              <a:rPr lang="en-US" dirty="0">
                <a:latin typeface="Roboto Bold"/>
              </a:rPr>
              <a:t>Gordon Ramsey</a:t>
            </a:r>
          </a:p>
          <a:p>
            <a:pPr marL="285750" indent="-285750">
              <a:buBlip>
                <a:blip r:embed="rId4"/>
              </a:buBlip>
            </a:pPr>
            <a:r>
              <a:rPr lang="en-US" dirty="0" smtClean="0">
                <a:latin typeface="Roboto Bold"/>
              </a:rPr>
              <a:t>Neighbour</a:t>
            </a:r>
            <a:endParaRPr lang="en-US" dirty="0">
              <a:latin typeface="Roboto Bold"/>
            </a:endParaRPr>
          </a:p>
          <a:p>
            <a:pPr marL="285750" indent="-285750">
              <a:buBlip>
                <a:blip r:embed="rId4"/>
              </a:buBlip>
            </a:pPr>
            <a:r>
              <a:rPr lang="en-US" dirty="0">
                <a:latin typeface="Roboto Bold"/>
              </a:rPr>
              <a:t>Older kid at park</a:t>
            </a:r>
          </a:p>
          <a:p>
            <a:pPr marL="285750" indent="-285750">
              <a:buBlip>
                <a:blip r:embed="rId4"/>
              </a:buBlip>
            </a:pPr>
            <a:r>
              <a:rPr lang="en-US" dirty="0">
                <a:latin typeface="Roboto Bold"/>
              </a:rPr>
              <a:t>Myself</a:t>
            </a:r>
          </a:p>
          <a:p>
            <a:pPr marL="285750" indent="-285750">
              <a:buBlip>
                <a:blip r:embed="rId4"/>
              </a:buBlip>
            </a:pPr>
            <a:r>
              <a:rPr lang="en-US" dirty="0">
                <a:latin typeface="Roboto Bold"/>
              </a:rPr>
              <a:t>Everyone </a:t>
            </a:r>
            <a:endParaRPr lang="en-US" dirty="0" smtClean="0">
              <a:latin typeface="Roboto Bold"/>
            </a:endParaRPr>
          </a:p>
          <a:p>
            <a:pPr marL="285750" indent="-285750">
              <a:buBlip>
                <a:blip r:embed="rId4"/>
              </a:buBlip>
            </a:pPr>
            <a:r>
              <a:rPr lang="en-US" dirty="0" smtClean="0">
                <a:latin typeface="Roboto Bold"/>
              </a:rPr>
              <a:t>Comic super hero</a:t>
            </a:r>
            <a:endParaRPr lang="en-US" dirty="0">
              <a:latin typeface="Roboto Bold"/>
            </a:endParaRPr>
          </a:p>
          <a:p>
            <a:pPr>
              <a:buClr>
                <a:srgbClr val="FF0000"/>
              </a:buClr>
              <a:buSzPct val="125000"/>
            </a:pPr>
            <a:endParaRPr lang="en-US" dirty="0">
              <a:latin typeface="Roboto Bold"/>
            </a:endParaRPr>
          </a:p>
        </p:txBody>
      </p:sp>
      <p:graphicFrame>
        <p:nvGraphicFramePr>
          <p:cNvPr id="11" name="Chart 10"/>
          <p:cNvGraphicFramePr/>
          <p:nvPr>
            <p:extLst>
              <p:ext uri="{D42A27DB-BD31-4B8C-83A1-F6EECF244321}">
                <p14:modId xmlns:p14="http://schemas.microsoft.com/office/powerpoint/2010/main" val="2855588521"/>
              </p:ext>
            </p:extLst>
          </p:nvPr>
        </p:nvGraphicFramePr>
        <p:xfrm>
          <a:off x="3743864" y="2469870"/>
          <a:ext cx="5945699" cy="392185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240657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E5FDD8-5339-4626-B53D-F5ABA8E07D0C}" type="slidenum">
              <a:rPr lang="en-CA" smtClean="0"/>
              <a:pPr/>
              <a:t>3</a:t>
            </a:fld>
            <a:endParaRPr lang="en-CA" dirty="0"/>
          </a:p>
        </p:txBody>
      </p:sp>
      <p:pic>
        <p:nvPicPr>
          <p:cNvPr id="6" name="Picture 5"/>
          <p:cNvPicPr>
            <a:picLocks noChangeAspect="1"/>
          </p:cNvPicPr>
          <p:nvPr/>
        </p:nvPicPr>
        <p:blipFill>
          <a:blip r:embed="rId3"/>
          <a:stretch>
            <a:fillRect/>
          </a:stretch>
        </p:blipFill>
        <p:spPr>
          <a:xfrm>
            <a:off x="1500988" y="4344686"/>
            <a:ext cx="3345973" cy="223200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6691751" y="4344686"/>
            <a:ext cx="2873049" cy="2232000"/>
          </a:xfrm>
          <a:prstGeom prst="rect">
            <a:avLst/>
          </a:prstGeom>
          <a:ln>
            <a:noFill/>
          </a:ln>
          <a:effectLst>
            <a:outerShdw blurRad="190500" algn="tl" rotWithShape="0">
              <a:srgbClr val="000000">
                <a:alpha val="70000"/>
              </a:srgbClr>
            </a:outerShdw>
          </a:effectLst>
        </p:spPr>
      </p:pic>
      <p:graphicFrame>
        <p:nvGraphicFramePr>
          <p:cNvPr id="9" name="Diagram 8"/>
          <p:cNvGraphicFramePr/>
          <p:nvPr>
            <p:extLst/>
          </p:nvPr>
        </p:nvGraphicFramePr>
        <p:xfrm>
          <a:off x="719681" y="323421"/>
          <a:ext cx="10038988" cy="41032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513625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93268" y="2979868"/>
            <a:ext cx="4972513" cy="1353593"/>
          </a:xfrm>
        </p:spPr>
        <p:txBody>
          <a:bodyPr>
            <a:normAutofit/>
          </a:bodyPr>
          <a:lstStyle/>
          <a:p>
            <a:r>
              <a:rPr lang="en-CA" dirty="0" smtClean="0"/>
              <a:t>Parent Survey</a:t>
            </a:r>
            <a:endParaRPr lang="en-CA" dirty="0"/>
          </a:p>
        </p:txBody>
      </p:sp>
    </p:spTree>
    <p:extLst>
      <p:ext uri="{BB962C8B-B14F-4D97-AF65-F5344CB8AC3E}">
        <p14:creationId xmlns:p14="http://schemas.microsoft.com/office/powerpoint/2010/main" val="28299536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Parent</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31</a:t>
            </a:fld>
            <a:endParaRPr lang="en-CA" dirty="0"/>
          </a:p>
        </p:txBody>
      </p:sp>
      <p:sp>
        <p:nvSpPr>
          <p:cNvPr id="6" name="TextBox 5"/>
          <p:cNvSpPr txBox="1"/>
          <p:nvPr/>
        </p:nvSpPr>
        <p:spPr>
          <a:xfrm>
            <a:off x="248729" y="5004766"/>
            <a:ext cx="10620555" cy="1477328"/>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Parents were asked 10 questions using an online survey.</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smtClean="0">
                <a:latin typeface="Roboto" panose="02000000000000000000" pitchFamily="2" charset="0"/>
                <a:ea typeface="Roboto" panose="02000000000000000000" pitchFamily="2" charset="0"/>
                <a:cs typeface="Roboto" panose="02000000000000000000" pitchFamily="2" charset="0"/>
              </a:rPr>
              <a:t>10 questions – </a:t>
            </a:r>
            <a:r>
              <a:rPr lang="en-US" dirty="0">
                <a:latin typeface="Roboto" panose="02000000000000000000" pitchFamily="2" charset="0"/>
                <a:ea typeface="Roboto" panose="02000000000000000000" pitchFamily="2" charset="0"/>
                <a:cs typeface="Roboto" panose="02000000000000000000" pitchFamily="2" charset="0"/>
              </a:rPr>
              <a:t>9</a:t>
            </a:r>
            <a:r>
              <a:rPr lang="en-US" dirty="0" smtClean="0">
                <a:latin typeface="Roboto" panose="02000000000000000000" pitchFamily="2" charset="0"/>
                <a:ea typeface="Roboto" panose="02000000000000000000" pitchFamily="2" charset="0"/>
                <a:cs typeface="Roboto" panose="02000000000000000000" pitchFamily="2" charset="0"/>
              </a:rPr>
              <a:t> being information gathering about their kids in soccer and 1 being about World Cup 2026.</a:t>
            </a:r>
          </a:p>
          <a:p>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3" name="Picture 2"/>
          <p:cNvPicPr>
            <a:picLocks noChangeAspect="1"/>
          </p:cNvPicPr>
          <p:nvPr/>
        </p:nvPicPr>
        <p:blipFill>
          <a:blip r:embed="rId3"/>
          <a:stretch>
            <a:fillRect/>
          </a:stretch>
        </p:blipFill>
        <p:spPr>
          <a:xfrm>
            <a:off x="1955644" y="2882540"/>
            <a:ext cx="7352258" cy="1844872"/>
          </a:xfrm>
          <a:prstGeom prst="rect">
            <a:avLst/>
          </a:prstGeom>
        </p:spPr>
      </p:pic>
      <p:pic>
        <p:nvPicPr>
          <p:cNvPr id="7" name="Picture 6"/>
          <p:cNvPicPr>
            <a:picLocks noChangeAspect="1"/>
          </p:cNvPicPr>
          <p:nvPr/>
        </p:nvPicPr>
        <p:blipFill>
          <a:blip r:embed="rId4"/>
          <a:stretch>
            <a:fillRect/>
          </a:stretch>
        </p:blipFill>
        <p:spPr>
          <a:xfrm>
            <a:off x="3881491" y="565756"/>
            <a:ext cx="3657600" cy="2409825"/>
          </a:xfrm>
          <a:prstGeom prst="rect">
            <a:avLst/>
          </a:prstGeom>
        </p:spPr>
      </p:pic>
    </p:spTree>
    <p:extLst>
      <p:ext uri="{BB962C8B-B14F-4D97-AF65-F5344CB8AC3E}">
        <p14:creationId xmlns:p14="http://schemas.microsoft.com/office/powerpoint/2010/main" val="31951272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Parent</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32</a:t>
            </a:fld>
            <a:endParaRPr lang="en-CA" dirty="0"/>
          </a:p>
        </p:txBody>
      </p:sp>
      <p:sp>
        <p:nvSpPr>
          <p:cNvPr id="7" name="TextBox 6"/>
          <p:cNvSpPr txBox="1"/>
          <p:nvPr/>
        </p:nvSpPr>
        <p:spPr>
          <a:xfrm>
            <a:off x="8091577" y="2234242"/>
            <a:ext cx="3303917" cy="3139321"/>
          </a:xfrm>
          <a:prstGeom prst="rect">
            <a:avLst/>
          </a:prstGeom>
          <a:noFill/>
        </p:spPr>
        <p:txBody>
          <a:bodyPr wrap="square" rtlCol="0">
            <a:spAutoFit/>
          </a:bodyPr>
          <a:lstStyle/>
          <a:p>
            <a:r>
              <a:rPr lang="en-US" dirty="0" smtClean="0"/>
              <a:t>Parents with more than one child could select each age group.</a:t>
            </a:r>
          </a:p>
          <a:p>
            <a:endParaRPr lang="en-US" dirty="0"/>
          </a:p>
          <a:p>
            <a:r>
              <a:rPr lang="en-US" dirty="0" smtClean="0"/>
              <a:t>Core information was focused on 8 to 12 year olds.</a:t>
            </a:r>
          </a:p>
          <a:p>
            <a:endParaRPr lang="en-US" dirty="0"/>
          </a:p>
          <a:p>
            <a:r>
              <a:rPr lang="en-US" dirty="0" smtClean="0"/>
              <a:t>Province wide survey available to all parents from both clubs and academies.</a:t>
            </a:r>
          </a:p>
          <a:p>
            <a:endParaRPr lang="en-US" dirty="0"/>
          </a:p>
          <a:p>
            <a:endParaRPr lang="en-US" dirty="0"/>
          </a:p>
        </p:txBody>
      </p:sp>
      <p:graphicFrame>
        <p:nvGraphicFramePr>
          <p:cNvPr id="17" name="Chart 16"/>
          <p:cNvGraphicFramePr/>
          <p:nvPr>
            <p:extLst>
              <p:ext uri="{D42A27DB-BD31-4B8C-83A1-F6EECF244321}">
                <p14:modId xmlns:p14="http://schemas.microsoft.com/office/powerpoint/2010/main" val="1193625423"/>
              </p:ext>
            </p:extLst>
          </p:nvPr>
        </p:nvGraphicFramePr>
        <p:xfrm>
          <a:off x="440640" y="1576636"/>
          <a:ext cx="7650937" cy="46325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22346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Parent</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33</a:t>
            </a:fld>
            <a:endParaRPr lang="en-CA" dirty="0"/>
          </a:p>
        </p:txBody>
      </p:sp>
      <p:sp>
        <p:nvSpPr>
          <p:cNvPr id="5" name="TextBox 4"/>
          <p:cNvSpPr txBox="1"/>
          <p:nvPr/>
        </p:nvSpPr>
        <p:spPr>
          <a:xfrm>
            <a:off x="465827" y="1718081"/>
            <a:ext cx="2581088" cy="4801314"/>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Long Term Player Development began to be implemented into soccer in 2012.</a:t>
            </a:r>
          </a:p>
          <a:p>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smtClean="0">
              <a:latin typeface="Roboto" panose="02000000000000000000" pitchFamily="2" charset="0"/>
              <a:ea typeface="Roboto" panose="02000000000000000000" pitchFamily="2" charset="0"/>
              <a:cs typeface="Roboto" panose="02000000000000000000" pitchFamily="2" charset="0"/>
            </a:endParaRPr>
          </a:p>
          <a:p>
            <a:r>
              <a:rPr lang="en-US" dirty="0" smtClean="0">
                <a:latin typeface="Roboto" panose="02000000000000000000" pitchFamily="2" charset="0"/>
                <a:ea typeface="Roboto" panose="02000000000000000000" pitchFamily="2" charset="0"/>
                <a:cs typeface="Roboto" panose="02000000000000000000" pitchFamily="2" charset="0"/>
              </a:rPr>
              <a:t>Long Term Athlete Development build from Sport for Life evolved into each sport.</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smtClean="0">
                <a:latin typeface="Roboto" panose="02000000000000000000" pitchFamily="2" charset="0"/>
                <a:ea typeface="Roboto" panose="02000000000000000000" pitchFamily="2" charset="0"/>
                <a:cs typeface="Roboto" panose="02000000000000000000" pitchFamily="2" charset="0"/>
              </a:rPr>
              <a:t>2019 has seen the latest introduction Long Term Development in Sport and Physical Activity v3 </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7" name="Rectangle 6"/>
          <p:cNvSpPr/>
          <p:nvPr/>
        </p:nvSpPr>
        <p:spPr>
          <a:xfrm>
            <a:off x="465827" y="1089598"/>
            <a:ext cx="9417170" cy="369332"/>
          </a:xfrm>
          <a:prstGeom prst="rect">
            <a:avLst/>
          </a:prstGeom>
        </p:spPr>
        <p:txBody>
          <a:bodyPr wrap="square">
            <a:spAutoFit/>
          </a:bodyPr>
          <a:lstStyle/>
          <a:p>
            <a:r>
              <a:rPr lang="en-US" dirty="0">
                <a:solidFill>
                  <a:srgbClr val="333333"/>
                </a:solidFill>
                <a:latin typeface="Roboto" panose="02000000000000000000" pitchFamily="2" charset="0"/>
                <a:ea typeface="Roboto" panose="02000000000000000000" pitchFamily="2" charset="0"/>
                <a:cs typeface="Roboto" panose="02000000000000000000" pitchFamily="2" charset="0"/>
              </a:rPr>
              <a:t>What is your understanding level of Soccer's Long Term Player Development (LTPD)</a:t>
            </a:r>
            <a:r>
              <a:rPr lang="en-US" dirty="0">
                <a:latin typeface="Roboto" panose="02000000000000000000" pitchFamily="2" charset="0"/>
                <a:ea typeface="Roboto" panose="02000000000000000000" pitchFamily="2" charset="0"/>
                <a:cs typeface="Roboto" panose="02000000000000000000" pitchFamily="2" charset="0"/>
              </a:rPr>
              <a:t> </a:t>
            </a:r>
          </a:p>
        </p:txBody>
      </p:sp>
      <p:graphicFrame>
        <p:nvGraphicFramePr>
          <p:cNvPr id="18" name="Chart 17"/>
          <p:cNvGraphicFramePr/>
          <p:nvPr>
            <p:extLst>
              <p:ext uri="{D42A27DB-BD31-4B8C-83A1-F6EECF244321}">
                <p14:modId xmlns:p14="http://schemas.microsoft.com/office/powerpoint/2010/main" val="2254545695"/>
              </p:ext>
            </p:extLst>
          </p:nvPr>
        </p:nvGraphicFramePr>
        <p:xfrm>
          <a:off x="3916100" y="1908612"/>
          <a:ext cx="6383580" cy="44202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44111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Parent</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34</a:t>
            </a:fld>
            <a:endParaRPr lang="en-CA" dirty="0"/>
          </a:p>
        </p:txBody>
      </p:sp>
      <p:sp>
        <p:nvSpPr>
          <p:cNvPr id="5" name="Rectangle 4"/>
          <p:cNvSpPr/>
          <p:nvPr/>
        </p:nvSpPr>
        <p:spPr>
          <a:xfrm>
            <a:off x="414867" y="1377271"/>
            <a:ext cx="8847666" cy="523220"/>
          </a:xfrm>
          <a:prstGeom prst="rect">
            <a:avLst/>
          </a:prstGeom>
        </p:spPr>
        <p:txBody>
          <a:bodyPr wrap="square">
            <a:spAutoFit/>
          </a:bodyPr>
          <a:lstStyle/>
          <a:p>
            <a:r>
              <a:rPr lang="en-US" dirty="0">
                <a:latin typeface="Roboto" panose="02000000000000000000" pitchFamily="2" charset="0"/>
                <a:ea typeface="Roboto" panose="02000000000000000000" pitchFamily="2" charset="0"/>
                <a:cs typeface="Roboto" panose="02000000000000000000" pitchFamily="2" charset="0"/>
              </a:rPr>
              <a:t>What is important for you with your child's experience in soccer</a:t>
            </a:r>
            <a:r>
              <a:rPr lang="en-US" dirty="0" smtClean="0">
                <a:latin typeface="Roboto" panose="02000000000000000000" pitchFamily="2" charset="0"/>
                <a:ea typeface="Roboto" panose="02000000000000000000" pitchFamily="2" charset="0"/>
                <a:cs typeface="Roboto" panose="02000000000000000000" pitchFamily="2" charset="0"/>
              </a:rPr>
              <a:t>?</a:t>
            </a:r>
          </a:p>
          <a:p>
            <a:r>
              <a:rPr lang="en-US" sz="1000" dirty="0" smtClean="0">
                <a:latin typeface="Roboto" panose="02000000000000000000" pitchFamily="2" charset="0"/>
                <a:ea typeface="Roboto" panose="02000000000000000000" pitchFamily="2" charset="0"/>
                <a:cs typeface="Roboto" panose="02000000000000000000" pitchFamily="2" charset="0"/>
              </a:rPr>
              <a:t>*</a:t>
            </a:r>
            <a:r>
              <a:rPr lang="en-US" sz="1000" dirty="0">
                <a:latin typeface="Roboto" panose="02000000000000000000" pitchFamily="2" charset="0"/>
                <a:ea typeface="Roboto" panose="02000000000000000000" pitchFamily="2" charset="0"/>
                <a:cs typeface="Roboto" panose="02000000000000000000" pitchFamily="2" charset="0"/>
              </a:rPr>
              <a:t>rate each option 1 being most important 2 next most important ensuring all have a ranking</a:t>
            </a:r>
          </a:p>
        </p:txBody>
      </p:sp>
      <p:graphicFrame>
        <p:nvGraphicFramePr>
          <p:cNvPr id="16" name="Chart 15"/>
          <p:cNvGraphicFramePr/>
          <p:nvPr>
            <p:extLst>
              <p:ext uri="{D42A27DB-BD31-4B8C-83A1-F6EECF244321}">
                <p14:modId xmlns:p14="http://schemas.microsoft.com/office/powerpoint/2010/main" val="365083228"/>
              </p:ext>
            </p:extLst>
          </p:nvPr>
        </p:nvGraphicFramePr>
        <p:xfrm>
          <a:off x="1815024" y="2096937"/>
          <a:ext cx="8041900" cy="4761063"/>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Straight Connector 17"/>
          <p:cNvCxnSpPr/>
          <p:nvPr/>
        </p:nvCxnSpPr>
        <p:spPr>
          <a:xfrm flipH="1">
            <a:off x="9020014" y="5424407"/>
            <a:ext cx="15499" cy="23247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1522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Parent – Top and Bottom choices</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35</a:t>
            </a:fld>
            <a:endParaRPr lang="en-CA" dirty="0"/>
          </a:p>
        </p:txBody>
      </p:sp>
      <p:sp>
        <p:nvSpPr>
          <p:cNvPr id="12" name="Rectangle 11"/>
          <p:cNvSpPr/>
          <p:nvPr/>
        </p:nvSpPr>
        <p:spPr>
          <a:xfrm>
            <a:off x="8554713" y="1009849"/>
            <a:ext cx="1653851" cy="1477328"/>
          </a:xfrm>
          <a:prstGeom prst="rect">
            <a:avLst/>
          </a:prstGeom>
        </p:spPr>
        <p:txBody>
          <a:bodyPr wrap="none">
            <a:spAutoFit/>
          </a:bodyPr>
          <a:lstStyle/>
          <a:p>
            <a:pPr fontAlgn="b"/>
            <a:r>
              <a:rPr lang="en-CA" dirty="0">
                <a:latin typeface="Roboto" panose="02000000000000000000"/>
              </a:rPr>
              <a:t>Learn new </a:t>
            </a:r>
            <a:r>
              <a:rPr lang="en-CA" dirty="0" smtClean="0">
                <a:latin typeface="Roboto" panose="02000000000000000000"/>
              </a:rPr>
              <a:t>skills</a:t>
            </a:r>
          </a:p>
          <a:p>
            <a:pPr fontAlgn="b"/>
            <a:r>
              <a:rPr lang="en-CA" dirty="0" smtClean="0">
                <a:latin typeface="Roboto" panose="02000000000000000000"/>
              </a:rPr>
              <a:t>2 </a:t>
            </a:r>
            <a:r>
              <a:rPr lang="en-CA" dirty="0">
                <a:latin typeface="Roboto" panose="02000000000000000000"/>
              </a:rPr>
              <a:t>= </a:t>
            </a:r>
            <a:r>
              <a:rPr lang="en-CA" dirty="0" smtClean="0">
                <a:latin typeface="Roboto" panose="02000000000000000000"/>
              </a:rPr>
              <a:t>35.72%</a:t>
            </a:r>
          </a:p>
          <a:p>
            <a:pPr fontAlgn="b"/>
            <a:r>
              <a:rPr lang="en-CA" dirty="0" smtClean="0">
                <a:latin typeface="Roboto" panose="02000000000000000000"/>
              </a:rPr>
              <a:t>1 = 32.39%</a:t>
            </a:r>
          </a:p>
          <a:p>
            <a:pPr fontAlgn="b"/>
            <a:r>
              <a:rPr lang="en-CA" dirty="0" smtClean="0">
                <a:latin typeface="Roboto" panose="02000000000000000000"/>
              </a:rPr>
              <a:t>8 = 0.96% </a:t>
            </a:r>
            <a:endParaRPr lang="en-CA" dirty="0">
              <a:latin typeface="Roboto" panose="02000000000000000000"/>
            </a:endParaRPr>
          </a:p>
          <a:p>
            <a:pPr fontAlgn="b"/>
            <a:r>
              <a:rPr lang="en-CA" dirty="0" smtClean="0">
                <a:latin typeface="Roboto" panose="02000000000000000000"/>
              </a:rPr>
              <a:t>7 </a:t>
            </a:r>
            <a:r>
              <a:rPr lang="en-CA" dirty="0">
                <a:latin typeface="Roboto" panose="02000000000000000000"/>
              </a:rPr>
              <a:t>= </a:t>
            </a:r>
            <a:r>
              <a:rPr lang="en-CA" dirty="0" smtClean="0">
                <a:latin typeface="Roboto" panose="02000000000000000000"/>
              </a:rPr>
              <a:t>0.48% </a:t>
            </a:r>
            <a:endParaRPr lang="en-CA" dirty="0">
              <a:latin typeface="Roboto" panose="02000000000000000000"/>
            </a:endParaRPr>
          </a:p>
        </p:txBody>
      </p:sp>
      <p:sp>
        <p:nvSpPr>
          <p:cNvPr id="13" name="Rectangle 12"/>
          <p:cNvSpPr/>
          <p:nvPr/>
        </p:nvSpPr>
        <p:spPr>
          <a:xfrm>
            <a:off x="2220264" y="5008830"/>
            <a:ext cx="2816284" cy="1477328"/>
          </a:xfrm>
          <a:prstGeom prst="rect">
            <a:avLst/>
          </a:prstGeom>
        </p:spPr>
        <p:txBody>
          <a:bodyPr wrap="none">
            <a:spAutoFit/>
          </a:bodyPr>
          <a:lstStyle/>
          <a:p>
            <a:pPr fontAlgn="b"/>
            <a:r>
              <a:rPr lang="en-CA" dirty="0">
                <a:latin typeface="Roboto" panose="02000000000000000000"/>
              </a:rPr>
              <a:t>They play as well as are </a:t>
            </a:r>
            <a:r>
              <a:rPr lang="en-CA" dirty="0" smtClean="0">
                <a:latin typeface="Roboto" panose="02000000000000000000"/>
              </a:rPr>
              <a:t>able</a:t>
            </a:r>
          </a:p>
          <a:p>
            <a:pPr fontAlgn="b"/>
            <a:r>
              <a:rPr lang="en-CA" dirty="0" smtClean="0">
                <a:latin typeface="Roboto" panose="02000000000000000000"/>
              </a:rPr>
              <a:t>2 </a:t>
            </a:r>
            <a:r>
              <a:rPr lang="en-CA" dirty="0">
                <a:latin typeface="Roboto" panose="02000000000000000000"/>
              </a:rPr>
              <a:t>= </a:t>
            </a:r>
            <a:r>
              <a:rPr lang="en-CA" dirty="0" smtClean="0">
                <a:latin typeface="Roboto" panose="02000000000000000000"/>
              </a:rPr>
              <a:t>27.84</a:t>
            </a:r>
            <a:r>
              <a:rPr lang="en-CA" dirty="0" smtClean="0"/>
              <a:t>% </a:t>
            </a:r>
          </a:p>
          <a:p>
            <a:pPr fontAlgn="b"/>
            <a:r>
              <a:rPr lang="en-CA" dirty="0" smtClean="0"/>
              <a:t>1 = 24.25%</a:t>
            </a:r>
            <a:endParaRPr lang="en-CA" dirty="0"/>
          </a:p>
          <a:p>
            <a:pPr fontAlgn="b"/>
            <a:r>
              <a:rPr lang="en-CA" dirty="0" smtClean="0">
                <a:latin typeface="Roboto" panose="02000000000000000000"/>
              </a:rPr>
              <a:t>6 = 0.84%</a:t>
            </a:r>
          </a:p>
          <a:p>
            <a:pPr fontAlgn="b"/>
            <a:r>
              <a:rPr lang="en-CA" dirty="0" smtClean="0">
                <a:latin typeface="Roboto" panose="02000000000000000000"/>
              </a:rPr>
              <a:t>8 </a:t>
            </a:r>
            <a:r>
              <a:rPr lang="en-CA" dirty="0">
                <a:latin typeface="Roboto" panose="02000000000000000000"/>
              </a:rPr>
              <a:t>= </a:t>
            </a:r>
            <a:r>
              <a:rPr lang="en-CA" dirty="0" smtClean="0"/>
              <a:t>0.84</a:t>
            </a:r>
            <a:r>
              <a:rPr lang="en-CA" dirty="0"/>
              <a:t>% </a:t>
            </a:r>
            <a:endParaRPr lang="en-CA" dirty="0">
              <a:latin typeface="Roboto" panose="02000000000000000000"/>
            </a:endParaRPr>
          </a:p>
        </p:txBody>
      </p:sp>
      <p:sp>
        <p:nvSpPr>
          <p:cNvPr id="14" name="Rectangle 13"/>
          <p:cNvSpPr/>
          <p:nvPr/>
        </p:nvSpPr>
        <p:spPr>
          <a:xfrm>
            <a:off x="5981331" y="2764175"/>
            <a:ext cx="1245854" cy="1477328"/>
          </a:xfrm>
          <a:prstGeom prst="rect">
            <a:avLst/>
          </a:prstGeom>
        </p:spPr>
        <p:txBody>
          <a:bodyPr wrap="none">
            <a:spAutoFit/>
          </a:bodyPr>
          <a:lstStyle/>
          <a:p>
            <a:pPr fontAlgn="b"/>
            <a:r>
              <a:rPr lang="en-CA" dirty="0">
                <a:latin typeface="Roboto" panose="02000000000000000000"/>
              </a:rPr>
              <a:t>Play </a:t>
            </a:r>
            <a:r>
              <a:rPr lang="en-CA" dirty="0" smtClean="0">
                <a:latin typeface="Roboto" panose="02000000000000000000"/>
              </a:rPr>
              <a:t>fair</a:t>
            </a:r>
          </a:p>
          <a:p>
            <a:pPr fontAlgn="b"/>
            <a:r>
              <a:rPr lang="en-CA" dirty="0" smtClean="0">
                <a:latin typeface="Roboto" panose="02000000000000000000"/>
              </a:rPr>
              <a:t>4 </a:t>
            </a:r>
            <a:r>
              <a:rPr lang="en-CA" dirty="0">
                <a:latin typeface="Roboto" panose="02000000000000000000"/>
              </a:rPr>
              <a:t>= </a:t>
            </a:r>
            <a:r>
              <a:rPr lang="en-CA" dirty="0" smtClean="0">
                <a:latin typeface="Roboto" panose="02000000000000000000"/>
              </a:rPr>
              <a:t>34.41%</a:t>
            </a:r>
          </a:p>
          <a:p>
            <a:pPr fontAlgn="b"/>
            <a:r>
              <a:rPr lang="en-CA" dirty="0" smtClean="0">
                <a:latin typeface="Roboto" panose="02000000000000000000"/>
              </a:rPr>
              <a:t>3 = 27.24%</a:t>
            </a:r>
            <a:endParaRPr lang="en-CA" dirty="0">
              <a:latin typeface="Roboto" panose="02000000000000000000"/>
            </a:endParaRPr>
          </a:p>
          <a:p>
            <a:pPr fontAlgn="b"/>
            <a:r>
              <a:rPr lang="en-CA" dirty="0" smtClean="0">
                <a:latin typeface="Roboto" panose="02000000000000000000"/>
              </a:rPr>
              <a:t> 7 = 1.55%</a:t>
            </a:r>
            <a:endParaRPr lang="en-CA" dirty="0">
              <a:latin typeface="Roboto" panose="02000000000000000000"/>
            </a:endParaRPr>
          </a:p>
          <a:p>
            <a:pPr fontAlgn="b"/>
            <a:r>
              <a:rPr lang="en-CA" dirty="0">
                <a:latin typeface="Roboto" panose="02000000000000000000"/>
              </a:rPr>
              <a:t>8 = 0.24% </a:t>
            </a:r>
          </a:p>
        </p:txBody>
      </p:sp>
      <p:sp>
        <p:nvSpPr>
          <p:cNvPr id="15" name="Rectangle 14"/>
          <p:cNvSpPr/>
          <p:nvPr/>
        </p:nvSpPr>
        <p:spPr>
          <a:xfrm>
            <a:off x="8760211" y="3054639"/>
            <a:ext cx="2037737" cy="1477328"/>
          </a:xfrm>
          <a:prstGeom prst="rect">
            <a:avLst/>
          </a:prstGeom>
        </p:spPr>
        <p:txBody>
          <a:bodyPr wrap="none">
            <a:spAutoFit/>
          </a:bodyPr>
          <a:lstStyle/>
          <a:p>
            <a:pPr fontAlgn="b"/>
            <a:r>
              <a:rPr lang="en-CA" dirty="0">
                <a:latin typeface="Roboto" panose="02000000000000000000"/>
              </a:rPr>
              <a:t>Be with their </a:t>
            </a:r>
            <a:r>
              <a:rPr lang="en-CA" dirty="0" smtClean="0">
                <a:latin typeface="Roboto" panose="02000000000000000000"/>
              </a:rPr>
              <a:t>friends</a:t>
            </a:r>
          </a:p>
          <a:p>
            <a:pPr fontAlgn="b"/>
            <a:r>
              <a:rPr lang="en-CA" dirty="0" smtClean="0">
                <a:latin typeface="Roboto" panose="02000000000000000000"/>
              </a:rPr>
              <a:t>5 </a:t>
            </a:r>
            <a:r>
              <a:rPr lang="en-CA" dirty="0">
                <a:latin typeface="Roboto" panose="02000000000000000000"/>
              </a:rPr>
              <a:t>= </a:t>
            </a:r>
            <a:r>
              <a:rPr lang="en-CA" dirty="0" smtClean="0">
                <a:latin typeface="Roboto" panose="02000000000000000000"/>
              </a:rPr>
              <a:t>49.34%</a:t>
            </a:r>
          </a:p>
          <a:p>
            <a:pPr fontAlgn="b"/>
            <a:r>
              <a:rPr lang="en-CA" dirty="0" smtClean="0">
                <a:latin typeface="Roboto" panose="02000000000000000000"/>
              </a:rPr>
              <a:t>4 = 20.43%</a:t>
            </a:r>
            <a:endParaRPr lang="en-CA" dirty="0">
              <a:latin typeface="Roboto" panose="02000000000000000000"/>
            </a:endParaRPr>
          </a:p>
          <a:p>
            <a:pPr fontAlgn="b"/>
            <a:r>
              <a:rPr lang="en-CA" dirty="0" smtClean="0">
                <a:latin typeface="Roboto" panose="02000000000000000000"/>
              </a:rPr>
              <a:t> 8 = 2.03%</a:t>
            </a:r>
            <a:endParaRPr lang="en-CA" dirty="0">
              <a:latin typeface="Roboto" panose="02000000000000000000"/>
            </a:endParaRP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0.84</a:t>
            </a:r>
            <a:r>
              <a:rPr lang="en-CA" dirty="0">
                <a:latin typeface="Roboto" panose="02000000000000000000"/>
              </a:rPr>
              <a:t>% </a:t>
            </a:r>
          </a:p>
        </p:txBody>
      </p:sp>
      <p:sp>
        <p:nvSpPr>
          <p:cNvPr id="17" name="Rectangle 16"/>
          <p:cNvSpPr/>
          <p:nvPr/>
        </p:nvSpPr>
        <p:spPr>
          <a:xfrm>
            <a:off x="317109" y="1997437"/>
            <a:ext cx="1890261" cy="2031325"/>
          </a:xfrm>
          <a:prstGeom prst="rect">
            <a:avLst/>
          </a:prstGeom>
        </p:spPr>
        <p:txBody>
          <a:bodyPr wrap="none">
            <a:spAutoFit/>
          </a:bodyPr>
          <a:lstStyle/>
          <a:p>
            <a:pPr fontAlgn="b"/>
            <a:r>
              <a:rPr lang="en-CA" dirty="0">
                <a:latin typeface="Roboto" panose="02000000000000000000"/>
              </a:rPr>
              <a:t>Have fun </a:t>
            </a:r>
            <a:r>
              <a:rPr lang="en-CA" dirty="0" smtClean="0">
                <a:latin typeface="Roboto" panose="02000000000000000000"/>
              </a:rPr>
              <a:t>playing</a:t>
            </a:r>
          </a:p>
          <a:p>
            <a:pPr fontAlgn="b"/>
            <a:r>
              <a:rPr lang="en-CA" b="1" dirty="0" smtClean="0">
                <a:latin typeface="Roboto" panose="02000000000000000000"/>
              </a:rPr>
              <a:t>1 = </a:t>
            </a:r>
            <a:r>
              <a:rPr lang="en-CA" b="1" dirty="0">
                <a:latin typeface="Roboto" panose="02000000000000000000"/>
              </a:rPr>
              <a:t>36.68</a:t>
            </a:r>
            <a:r>
              <a:rPr lang="en-CA" b="1" dirty="0" smtClean="0">
                <a:latin typeface="Roboto" panose="02000000000000000000"/>
              </a:rPr>
              <a:t>%</a:t>
            </a:r>
          </a:p>
          <a:p>
            <a:pPr fontAlgn="b"/>
            <a:r>
              <a:rPr lang="en-CA" dirty="0" smtClean="0">
                <a:latin typeface="Roboto" panose="02000000000000000000"/>
              </a:rPr>
              <a:t>3 = 20.55%</a:t>
            </a:r>
          </a:p>
          <a:p>
            <a:pPr fontAlgn="b"/>
            <a:r>
              <a:rPr lang="en-CA" dirty="0" smtClean="0">
                <a:latin typeface="Roboto" panose="02000000000000000000"/>
              </a:rPr>
              <a:t>7 = 1.08% </a:t>
            </a:r>
          </a:p>
          <a:p>
            <a:pPr fontAlgn="b"/>
            <a:r>
              <a:rPr lang="en-CA" dirty="0" smtClean="0">
                <a:latin typeface="Roboto" panose="02000000000000000000"/>
              </a:rPr>
              <a:t>8 = </a:t>
            </a:r>
            <a:r>
              <a:rPr lang="en-CA" dirty="0">
                <a:latin typeface="Roboto" panose="02000000000000000000"/>
              </a:rPr>
              <a:t>0.24</a:t>
            </a:r>
            <a:r>
              <a:rPr lang="en-CA" dirty="0" smtClean="0">
                <a:latin typeface="Roboto" panose="02000000000000000000"/>
              </a:rPr>
              <a:t>%</a:t>
            </a:r>
          </a:p>
          <a:p>
            <a:pPr fontAlgn="b"/>
            <a:endParaRPr lang="en-CA" dirty="0">
              <a:solidFill>
                <a:srgbClr val="333333"/>
              </a:solidFill>
              <a:latin typeface="Roboto" panose="02000000000000000000"/>
            </a:endParaRPr>
          </a:p>
          <a:p>
            <a:pPr fontAlgn="b"/>
            <a:endParaRPr lang="en-CA" dirty="0">
              <a:solidFill>
                <a:srgbClr val="333333"/>
              </a:solidFill>
              <a:latin typeface="Roboto" panose="02000000000000000000"/>
            </a:endParaRPr>
          </a:p>
        </p:txBody>
      </p:sp>
      <p:sp>
        <p:nvSpPr>
          <p:cNvPr id="19" name="Rectangle 18"/>
          <p:cNvSpPr/>
          <p:nvPr/>
        </p:nvSpPr>
        <p:spPr>
          <a:xfrm>
            <a:off x="3130315" y="2128722"/>
            <a:ext cx="2041521" cy="1477328"/>
          </a:xfrm>
          <a:prstGeom prst="rect">
            <a:avLst/>
          </a:prstGeom>
        </p:spPr>
        <p:txBody>
          <a:bodyPr wrap="none">
            <a:spAutoFit/>
          </a:bodyPr>
          <a:lstStyle/>
          <a:p>
            <a:pPr fontAlgn="b"/>
            <a:r>
              <a:rPr lang="en-CA" dirty="0">
                <a:latin typeface="Roboto" panose="02000000000000000000"/>
              </a:rPr>
              <a:t>Beat the other </a:t>
            </a:r>
            <a:r>
              <a:rPr lang="en-CA" dirty="0" smtClean="0">
                <a:latin typeface="Roboto" panose="02000000000000000000"/>
              </a:rPr>
              <a:t>team</a:t>
            </a:r>
          </a:p>
          <a:p>
            <a:pPr fontAlgn="b"/>
            <a:r>
              <a:rPr lang="en-CA" dirty="0">
                <a:latin typeface="Roboto" panose="02000000000000000000"/>
              </a:rPr>
              <a:t>1 = </a:t>
            </a:r>
            <a:r>
              <a:rPr lang="en-CA" dirty="0" smtClean="0">
                <a:latin typeface="Roboto" panose="02000000000000000000"/>
              </a:rPr>
              <a:t>0.48% </a:t>
            </a:r>
          </a:p>
          <a:p>
            <a:pPr fontAlgn="b"/>
            <a:r>
              <a:rPr lang="en-CA" dirty="0" smtClean="0">
                <a:latin typeface="Roboto" panose="02000000000000000000"/>
              </a:rPr>
              <a:t>2 = 1.43%</a:t>
            </a:r>
          </a:p>
          <a:p>
            <a:pPr fontAlgn="b"/>
            <a:r>
              <a:rPr lang="en-CA" dirty="0" smtClean="0">
                <a:latin typeface="Roboto" panose="02000000000000000000"/>
              </a:rPr>
              <a:t>7 = 20.91%</a:t>
            </a:r>
            <a:endParaRPr lang="en-CA" dirty="0">
              <a:latin typeface="Roboto" panose="02000000000000000000"/>
            </a:endParaRPr>
          </a:p>
          <a:p>
            <a:pPr fontAlgn="b"/>
            <a:r>
              <a:rPr lang="en-CA" dirty="0" smtClean="0">
                <a:latin typeface="Roboto" panose="02000000000000000000"/>
              </a:rPr>
              <a:t>6 </a:t>
            </a:r>
            <a:r>
              <a:rPr lang="en-CA" dirty="0">
                <a:latin typeface="Roboto" panose="02000000000000000000"/>
              </a:rPr>
              <a:t>= </a:t>
            </a:r>
            <a:r>
              <a:rPr lang="en-CA" dirty="0" smtClean="0">
                <a:latin typeface="Roboto" panose="02000000000000000000"/>
              </a:rPr>
              <a:t>53.57% </a:t>
            </a:r>
            <a:endParaRPr lang="en-CA" dirty="0">
              <a:latin typeface="Roboto" panose="02000000000000000000"/>
            </a:endParaRPr>
          </a:p>
        </p:txBody>
      </p:sp>
      <p:sp>
        <p:nvSpPr>
          <p:cNvPr id="20" name="Rectangle 19"/>
          <p:cNvSpPr/>
          <p:nvPr/>
        </p:nvSpPr>
        <p:spPr>
          <a:xfrm>
            <a:off x="762173" y="3654803"/>
            <a:ext cx="1463862" cy="1477328"/>
          </a:xfrm>
          <a:prstGeom prst="rect">
            <a:avLst/>
          </a:prstGeom>
        </p:spPr>
        <p:txBody>
          <a:bodyPr wrap="none">
            <a:spAutoFit/>
          </a:bodyPr>
          <a:lstStyle/>
          <a:p>
            <a:pPr fontAlgn="b"/>
            <a:r>
              <a:rPr lang="en-CA" dirty="0">
                <a:latin typeface="Roboto" panose="02000000000000000000"/>
              </a:rPr>
              <a:t>Win a </a:t>
            </a:r>
            <a:r>
              <a:rPr lang="en-CA" dirty="0" smtClean="0">
                <a:latin typeface="Roboto" panose="02000000000000000000"/>
              </a:rPr>
              <a:t>trophy</a:t>
            </a:r>
          </a:p>
          <a:p>
            <a:pPr fontAlgn="b"/>
            <a:r>
              <a:rPr lang="en-CA" dirty="0">
                <a:latin typeface="Roboto" panose="02000000000000000000"/>
              </a:rPr>
              <a:t>1 = </a:t>
            </a:r>
            <a:r>
              <a:rPr lang="en-CA" dirty="0" smtClean="0">
                <a:latin typeface="Roboto" panose="02000000000000000000"/>
              </a:rPr>
              <a:t>0.60% </a:t>
            </a:r>
          </a:p>
          <a:p>
            <a:pPr fontAlgn="b"/>
            <a:r>
              <a:rPr lang="en-CA" dirty="0" smtClean="0">
                <a:latin typeface="Roboto" panose="02000000000000000000"/>
              </a:rPr>
              <a:t>2 = 1.31%</a:t>
            </a:r>
            <a:endParaRPr lang="en-CA" dirty="0">
              <a:latin typeface="Roboto" panose="02000000000000000000"/>
            </a:endParaRPr>
          </a:p>
          <a:p>
            <a:pPr fontAlgn="b"/>
            <a:r>
              <a:rPr lang="en-CA" dirty="0" smtClean="0">
                <a:latin typeface="Roboto" panose="02000000000000000000"/>
              </a:rPr>
              <a:t>8 = 21.62%</a:t>
            </a:r>
            <a:endParaRPr lang="en-CA" dirty="0">
              <a:latin typeface="Roboto" panose="02000000000000000000"/>
            </a:endParaRPr>
          </a:p>
          <a:p>
            <a:pPr fontAlgn="b"/>
            <a:r>
              <a:rPr lang="en-CA" b="1" dirty="0" smtClean="0">
                <a:latin typeface="Roboto" panose="02000000000000000000"/>
              </a:rPr>
              <a:t>7 </a:t>
            </a:r>
            <a:r>
              <a:rPr lang="en-CA" b="1" dirty="0">
                <a:latin typeface="Roboto" panose="02000000000000000000"/>
              </a:rPr>
              <a:t>= </a:t>
            </a:r>
            <a:r>
              <a:rPr lang="en-CA" b="1" dirty="0" smtClean="0">
                <a:latin typeface="Roboto" panose="02000000000000000000"/>
              </a:rPr>
              <a:t>65.83% </a:t>
            </a:r>
            <a:endParaRPr lang="en-CA" b="1" dirty="0">
              <a:latin typeface="Roboto" panose="02000000000000000000"/>
            </a:endParaRPr>
          </a:p>
        </p:txBody>
      </p:sp>
      <p:sp>
        <p:nvSpPr>
          <p:cNvPr id="21" name="Rectangle 20"/>
          <p:cNvSpPr/>
          <p:nvPr/>
        </p:nvSpPr>
        <p:spPr>
          <a:xfrm>
            <a:off x="7028117" y="5015292"/>
            <a:ext cx="2149178" cy="1477328"/>
          </a:xfrm>
          <a:prstGeom prst="rect">
            <a:avLst/>
          </a:prstGeom>
        </p:spPr>
        <p:txBody>
          <a:bodyPr wrap="none">
            <a:spAutoFit/>
          </a:bodyPr>
          <a:lstStyle/>
          <a:p>
            <a:pPr fontAlgn="b"/>
            <a:r>
              <a:rPr lang="en-CA" dirty="0">
                <a:latin typeface="Roboto" panose="02000000000000000000"/>
              </a:rPr>
              <a:t>Please us as a </a:t>
            </a:r>
            <a:r>
              <a:rPr lang="en-CA" dirty="0" smtClean="0">
                <a:latin typeface="Roboto" panose="02000000000000000000"/>
              </a:rPr>
              <a:t>parent</a:t>
            </a:r>
          </a:p>
          <a:p>
            <a:pPr fontAlgn="b"/>
            <a:r>
              <a:rPr lang="en-CA" dirty="0" smtClean="0">
                <a:latin typeface="Roboto" panose="02000000000000000000"/>
              </a:rPr>
              <a:t>2 </a:t>
            </a:r>
            <a:r>
              <a:rPr lang="en-CA" dirty="0">
                <a:latin typeface="Roboto" panose="02000000000000000000"/>
              </a:rPr>
              <a:t>= </a:t>
            </a:r>
            <a:r>
              <a:rPr lang="en-CA" dirty="0" smtClean="0">
                <a:latin typeface="Roboto" panose="02000000000000000000"/>
              </a:rPr>
              <a:t>0% </a:t>
            </a:r>
          </a:p>
          <a:p>
            <a:pPr fontAlgn="b"/>
            <a:r>
              <a:rPr lang="en-CA" dirty="0" smtClean="0">
                <a:latin typeface="Roboto" panose="02000000000000000000"/>
              </a:rPr>
              <a:t>3/4 = 0.96%</a:t>
            </a:r>
            <a:endParaRPr lang="en-CA" dirty="0">
              <a:latin typeface="Roboto" panose="02000000000000000000"/>
            </a:endParaRPr>
          </a:p>
          <a:p>
            <a:pPr fontAlgn="b"/>
            <a:r>
              <a:rPr lang="en-CA" dirty="0" smtClean="0">
                <a:latin typeface="Roboto" panose="02000000000000000000"/>
              </a:rPr>
              <a:t>6 = 15.05%</a:t>
            </a:r>
            <a:endParaRPr lang="en-CA" dirty="0">
              <a:latin typeface="Roboto" panose="02000000000000000000"/>
            </a:endParaRPr>
          </a:p>
          <a:p>
            <a:pPr fontAlgn="b"/>
            <a:r>
              <a:rPr lang="en-CA" dirty="0">
                <a:latin typeface="Roboto" panose="02000000000000000000"/>
              </a:rPr>
              <a:t>8 = </a:t>
            </a:r>
            <a:r>
              <a:rPr lang="en-CA" dirty="0" smtClean="0">
                <a:latin typeface="Roboto" panose="02000000000000000000"/>
              </a:rPr>
              <a:t>65.83% </a:t>
            </a:r>
            <a:endParaRPr lang="en-CA" dirty="0">
              <a:latin typeface="Roboto" panose="02000000000000000000"/>
            </a:endParaRPr>
          </a:p>
        </p:txBody>
      </p:sp>
      <p:sp>
        <p:nvSpPr>
          <p:cNvPr id="23" name="Rectangle 22"/>
          <p:cNvSpPr/>
          <p:nvPr/>
        </p:nvSpPr>
        <p:spPr>
          <a:xfrm>
            <a:off x="414867" y="1377271"/>
            <a:ext cx="8847666" cy="523220"/>
          </a:xfrm>
          <a:prstGeom prst="rect">
            <a:avLst/>
          </a:prstGeom>
        </p:spPr>
        <p:txBody>
          <a:bodyPr wrap="square">
            <a:spAutoFit/>
          </a:bodyPr>
          <a:lstStyle/>
          <a:p>
            <a:r>
              <a:rPr lang="en-US" dirty="0">
                <a:latin typeface="Roboto" panose="02000000000000000000" pitchFamily="2" charset="0"/>
                <a:ea typeface="Roboto" panose="02000000000000000000" pitchFamily="2" charset="0"/>
                <a:cs typeface="Roboto" panose="02000000000000000000" pitchFamily="2" charset="0"/>
              </a:rPr>
              <a:t>What is important for you with your child's experience in soccer</a:t>
            </a:r>
            <a:r>
              <a:rPr lang="en-US" dirty="0" smtClean="0">
                <a:latin typeface="Roboto" panose="02000000000000000000" pitchFamily="2" charset="0"/>
                <a:ea typeface="Roboto" panose="02000000000000000000" pitchFamily="2" charset="0"/>
                <a:cs typeface="Roboto" panose="02000000000000000000" pitchFamily="2" charset="0"/>
              </a:rPr>
              <a:t>?</a:t>
            </a:r>
          </a:p>
          <a:p>
            <a:r>
              <a:rPr lang="en-US" sz="1000" dirty="0" smtClean="0">
                <a:latin typeface="Roboto" panose="02000000000000000000" pitchFamily="2" charset="0"/>
                <a:ea typeface="Roboto" panose="02000000000000000000" pitchFamily="2" charset="0"/>
                <a:cs typeface="Roboto" panose="02000000000000000000" pitchFamily="2" charset="0"/>
              </a:rPr>
              <a:t>*</a:t>
            </a:r>
            <a:r>
              <a:rPr lang="en-US" sz="1000" dirty="0">
                <a:latin typeface="Roboto" panose="02000000000000000000" pitchFamily="2" charset="0"/>
                <a:ea typeface="Roboto" panose="02000000000000000000" pitchFamily="2" charset="0"/>
                <a:cs typeface="Roboto" panose="02000000000000000000" pitchFamily="2" charset="0"/>
              </a:rPr>
              <a:t>rate each option 1 being most important 2 next most important ensuring all have a ranking</a:t>
            </a:r>
          </a:p>
        </p:txBody>
      </p:sp>
    </p:spTree>
    <p:extLst>
      <p:ext uri="{BB962C8B-B14F-4D97-AF65-F5344CB8AC3E}">
        <p14:creationId xmlns:p14="http://schemas.microsoft.com/office/powerpoint/2010/main" val="33886411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Parent</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36</a:t>
            </a:fld>
            <a:endParaRPr lang="en-CA" dirty="0"/>
          </a:p>
        </p:txBody>
      </p:sp>
      <p:graphicFrame>
        <p:nvGraphicFramePr>
          <p:cNvPr id="7" name="Chart 6"/>
          <p:cNvGraphicFramePr/>
          <p:nvPr>
            <p:extLst>
              <p:ext uri="{D42A27DB-BD31-4B8C-83A1-F6EECF244321}">
                <p14:modId xmlns:p14="http://schemas.microsoft.com/office/powerpoint/2010/main" val="1356864195"/>
              </p:ext>
            </p:extLst>
          </p:nvPr>
        </p:nvGraphicFramePr>
        <p:xfrm>
          <a:off x="499273" y="1458930"/>
          <a:ext cx="4754652" cy="30065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ext uri="{D42A27DB-BD31-4B8C-83A1-F6EECF244321}">
                <p14:modId xmlns:p14="http://schemas.microsoft.com/office/powerpoint/2010/main" val="3986909329"/>
              </p:ext>
            </p:extLst>
          </p:nvPr>
        </p:nvGraphicFramePr>
        <p:xfrm>
          <a:off x="5840408" y="1458930"/>
          <a:ext cx="5328457" cy="30065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129093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Parent</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37</a:t>
            </a:fld>
            <a:endParaRPr lang="en-CA" dirty="0"/>
          </a:p>
        </p:txBody>
      </p:sp>
      <p:sp>
        <p:nvSpPr>
          <p:cNvPr id="5" name="Rectangle 4"/>
          <p:cNvSpPr/>
          <p:nvPr/>
        </p:nvSpPr>
        <p:spPr>
          <a:xfrm>
            <a:off x="448734" y="1391634"/>
            <a:ext cx="6096000" cy="523220"/>
          </a:xfrm>
          <a:prstGeom prst="rect">
            <a:avLst/>
          </a:prstGeom>
        </p:spPr>
        <p:txBody>
          <a:bodyPr>
            <a:spAutoFit/>
          </a:bodyPr>
          <a:lstStyle/>
          <a:p>
            <a:r>
              <a:rPr lang="en-US" dirty="0">
                <a:latin typeface="Roboto" panose="02000000000000000000" pitchFamily="2" charset="0"/>
                <a:ea typeface="Roboto" panose="02000000000000000000" pitchFamily="2" charset="0"/>
                <a:cs typeface="Roboto" panose="02000000000000000000" pitchFamily="2" charset="0"/>
              </a:rPr>
              <a:t>Why did you put your child in organized soccer</a:t>
            </a:r>
            <a:r>
              <a:rPr lang="en-US" dirty="0" smtClean="0">
                <a:latin typeface="Roboto" panose="02000000000000000000" pitchFamily="2" charset="0"/>
                <a:ea typeface="Roboto" panose="02000000000000000000" pitchFamily="2" charset="0"/>
                <a:cs typeface="Roboto" panose="02000000000000000000" pitchFamily="2" charset="0"/>
              </a:rPr>
              <a:t>?</a:t>
            </a:r>
          </a:p>
          <a:p>
            <a:r>
              <a:rPr lang="en-US" sz="1000" dirty="0" smtClean="0">
                <a:latin typeface="Roboto" panose="02000000000000000000" pitchFamily="2" charset="0"/>
                <a:ea typeface="Roboto" panose="02000000000000000000" pitchFamily="2" charset="0"/>
                <a:cs typeface="Roboto" panose="02000000000000000000" pitchFamily="2" charset="0"/>
              </a:rPr>
              <a:t>*</a:t>
            </a:r>
            <a:r>
              <a:rPr lang="en-US" sz="1000" dirty="0">
                <a:latin typeface="Roboto" panose="02000000000000000000" pitchFamily="2" charset="0"/>
                <a:ea typeface="Roboto" panose="02000000000000000000" pitchFamily="2" charset="0"/>
                <a:cs typeface="Roboto" panose="02000000000000000000" pitchFamily="2" charset="0"/>
              </a:rPr>
              <a:t>rate each option 1 being most important 2 next most important ensuring all have a ranking</a:t>
            </a:r>
          </a:p>
        </p:txBody>
      </p:sp>
      <p:graphicFrame>
        <p:nvGraphicFramePr>
          <p:cNvPr id="8" name="Chart 7"/>
          <p:cNvGraphicFramePr/>
          <p:nvPr>
            <p:extLst>
              <p:ext uri="{D42A27DB-BD31-4B8C-83A1-F6EECF244321}">
                <p14:modId xmlns:p14="http://schemas.microsoft.com/office/powerpoint/2010/main" val="4206135218"/>
              </p:ext>
            </p:extLst>
          </p:nvPr>
        </p:nvGraphicFramePr>
        <p:xfrm>
          <a:off x="1970007" y="2030278"/>
          <a:ext cx="7406468" cy="48473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54656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Parent – Top and Bottom choices</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38</a:t>
            </a:fld>
            <a:endParaRPr lang="en-CA" dirty="0"/>
          </a:p>
        </p:txBody>
      </p:sp>
      <p:sp>
        <p:nvSpPr>
          <p:cNvPr id="12" name="Rectangle 11"/>
          <p:cNvSpPr/>
          <p:nvPr/>
        </p:nvSpPr>
        <p:spPr>
          <a:xfrm>
            <a:off x="7207642" y="1548676"/>
            <a:ext cx="3557512" cy="1477328"/>
          </a:xfrm>
          <a:prstGeom prst="rect">
            <a:avLst/>
          </a:prstGeom>
        </p:spPr>
        <p:txBody>
          <a:bodyPr wrap="none">
            <a:spAutoFit/>
          </a:bodyPr>
          <a:lstStyle/>
          <a:p>
            <a:pPr fontAlgn="b"/>
            <a:r>
              <a:rPr lang="en-CA" dirty="0" smtClean="0">
                <a:latin typeface="Roboto" panose="02000000000000000000"/>
              </a:rPr>
              <a:t>I like to see them score or stop goals</a:t>
            </a:r>
          </a:p>
          <a:p>
            <a:pPr fontAlgn="b"/>
            <a:r>
              <a:rPr lang="en-CA" dirty="0" smtClean="0">
                <a:latin typeface="Roboto" panose="02000000000000000000"/>
              </a:rPr>
              <a:t>7 </a:t>
            </a:r>
            <a:r>
              <a:rPr lang="en-CA" dirty="0">
                <a:latin typeface="Roboto" panose="02000000000000000000"/>
              </a:rPr>
              <a:t>= </a:t>
            </a:r>
            <a:r>
              <a:rPr lang="en-CA" dirty="0" smtClean="0">
                <a:latin typeface="Roboto" panose="02000000000000000000"/>
              </a:rPr>
              <a:t>43.23% </a:t>
            </a:r>
          </a:p>
          <a:p>
            <a:pPr fontAlgn="b"/>
            <a:r>
              <a:rPr lang="en-CA" dirty="0" smtClean="0">
                <a:latin typeface="Roboto" panose="02000000000000000000"/>
              </a:rPr>
              <a:t>6 = 23.47%</a:t>
            </a:r>
          </a:p>
          <a:p>
            <a:pPr fontAlgn="b"/>
            <a:r>
              <a:rPr lang="en-CA" dirty="0" smtClean="0">
                <a:latin typeface="Roboto" panose="02000000000000000000"/>
              </a:rPr>
              <a:t>2 = 1.8%</a:t>
            </a:r>
            <a:endParaRPr lang="en-CA" dirty="0">
              <a:latin typeface="Roboto" panose="02000000000000000000"/>
            </a:endParaRP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0.72% </a:t>
            </a:r>
            <a:endParaRPr lang="en-CA" dirty="0">
              <a:latin typeface="Roboto" panose="02000000000000000000"/>
            </a:endParaRPr>
          </a:p>
        </p:txBody>
      </p:sp>
      <p:sp>
        <p:nvSpPr>
          <p:cNvPr id="13" name="Rectangle 12"/>
          <p:cNvSpPr/>
          <p:nvPr/>
        </p:nvSpPr>
        <p:spPr>
          <a:xfrm>
            <a:off x="2665331" y="5219543"/>
            <a:ext cx="3406830" cy="1477328"/>
          </a:xfrm>
          <a:prstGeom prst="rect">
            <a:avLst/>
          </a:prstGeom>
        </p:spPr>
        <p:txBody>
          <a:bodyPr wrap="none">
            <a:spAutoFit/>
          </a:bodyPr>
          <a:lstStyle/>
          <a:p>
            <a:pPr fontAlgn="b"/>
            <a:r>
              <a:rPr lang="en-CA" dirty="0" smtClean="0">
                <a:latin typeface="Roboto" panose="02000000000000000000"/>
              </a:rPr>
              <a:t>So that they can develop new skills</a:t>
            </a: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32.69%</a:t>
            </a:r>
          </a:p>
          <a:p>
            <a:pPr fontAlgn="b"/>
            <a:r>
              <a:rPr lang="en-CA" dirty="0" smtClean="0">
                <a:latin typeface="Roboto" panose="02000000000000000000"/>
              </a:rPr>
              <a:t>2 = 24.67% </a:t>
            </a:r>
          </a:p>
          <a:p>
            <a:pPr fontAlgn="b"/>
            <a:r>
              <a:rPr lang="en-CA" dirty="0" smtClean="0">
                <a:latin typeface="Roboto" panose="02000000000000000000"/>
              </a:rPr>
              <a:t>6 = 2.04%</a:t>
            </a:r>
            <a:endParaRPr lang="en-CA" dirty="0">
              <a:latin typeface="Roboto" panose="02000000000000000000"/>
            </a:endParaRPr>
          </a:p>
          <a:p>
            <a:pPr fontAlgn="b"/>
            <a:r>
              <a:rPr lang="en-CA" dirty="0" smtClean="0">
                <a:latin typeface="Roboto" panose="02000000000000000000"/>
              </a:rPr>
              <a:t>8 </a:t>
            </a:r>
            <a:r>
              <a:rPr lang="en-CA" dirty="0">
                <a:latin typeface="Roboto" panose="02000000000000000000"/>
              </a:rPr>
              <a:t>= </a:t>
            </a:r>
            <a:r>
              <a:rPr lang="en-CA" dirty="0" smtClean="0">
                <a:latin typeface="Roboto" panose="02000000000000000000"/>
              </a:rPr>
              <a:t>1.2% </a:t>
            </a:r>
            <a:endParaRPr lang="en-CA" dirty="0">
              <a:latin typeface="Roboto" panose="02000000000000000000"/>
            </a:endParaRPr>
          </a:p>
        </p:txBody>
      </p:sp>
      <p:sp>
        <p:nvSpPr>
          <p:cNvPr id="14" name="Rectangle 13"/>
          <p:cNvSpPr/>
          <p:nvPr/>
        </p:nvSpPr>
        <p:spPr>
          <a:xfrm>
            <a:off x="5080570" y="3087246"/>
            <a:ext cx="4780861" cy="1477328"/>
          </a:xfrm>
          <a:prstGeom prst="rect">
            <a:avLst/>
          </a:prstGeom>
        </p:spPr>
        <p:txBody>
          <a:bodyPr wrap="none">
            <a:spAutoFit/>
          </a:bodyPr>
          <a:lstStyle/>
          <a:p>
            <a:pPr fontAlgn="b"/>
            <a:r>
              <a:rPr lang="en-CA" dirty="0" smtClean="0">
                <a:latin typeface="Roboto" panose="02000000000000000000"/>
              </a:rPr>
              <a:t>So that they can meet new friends through soccer</a:t>
            </a:r>
          </a:p>
          <a:p>
            <a:pPr fontAlgn="b"/>
            <a:r>
              <a:rPr lang="en-CA" dirty="0" smtClean="0">
                <a:latin typeface="Roboto" panose="02000000000000000000"/>
              </a:rPr>
              <a:t>4 </a:t>
            </a:r>
            <a:r>
              <a:rPr lang="en-CA" dirty="0">
                <a:latin typeface="Roboto" panose="02000000000000000000"/>
              </a:rPr>
              <a:t>= </a:t>
            </a:r>
            <a:r>
              <a:rPr lang="en-CA" dirty="0" smtClean="0">
                <a:latin typeface="Roboto" panose="02000000000000000000"/>
              </a:rPr>
              <a:t>25.33% </a:t>
            </a:r>
          </a:p>
          <a:p>
            <a:pPr fontAlgn="b"/>
            <a:r>
              <a:rPr lang="en-CA" dirty="0" smtClean="0">
                <a:latin typeface="Roboto" panose="02000000000000000000"/>
              </a:rPr>
              <a:t>5 = 22.69%</a:t>
            </a:r>
            <a:endParaRPr lang="en-CA" dirty="0">
              <a:latin typeface="Roboto" panose="02000000000000000000"/>
            </a:endParaRPr>
          </a:p>
          <a:p>
            <a:pPr fontAlgn="b"/>
            <a:r>
              <a:rPr lang="en-CA" dirty="0" smtClean="0">
                <a:latin typeface="Roboto" panose="02000000000000000000"/>
              </a:rPr>
              <a:t>1 = 2.25%</a:t>
            </a:r>
          </a:p>
          <a:p>
            <a:pPr fontAlgn="b"/>
            <a:r>
              <a:rPr lang="en-CA" dirty="0" smtClean="0">
                <a:latin typeface="Roboto" panose="02000000000000000000"/>
              </a:rPr>
              <a:t>8 </a:t>
            </a:r>
            <a:r>
              <a:rPr lang="en-CA" dirty="0">
                <a:latin typeface="Roboto" panose="02000000000000000000"/>
              </a:rPr>
              <a:t>= </a:t>
            </a:r>
            <a:r>
              <a:rPr lang="en-CA" dirty="0" smtClean="0">
                <a:latin typeface="Roboto" panose="02000000000000000000"/>
              </a:rPr>
              <a:t>2.16% </a:t>
            </a:r>
            <a:endParaRPr lang="en-CA" dirty="0">
              <a:latin typeface="Roboto" panose="02000000000000000000"/>
            </a:endParaRPr>
          </a:p>
        </p:txBody>
      </p:sp>
      <p:sp>
        <p:nvSpPr>
          <p:cNvPr id="15" name="Rectangle 14"/>
          <p:cNvSpPr/>
          <p:nvPr/>
        </p:nvSpPr>
        <p:spPr>
          <a:xfrm>
            <a:off x="7701225" y="3654803"/>
            <a:ext cx="4194418" cy="1477328"/>
          </a:xfrm>
          <a:prstGeom prst="rect">
            <a:avLst/>
          </a:prstGeom>
        </p:spPr>
        <p:txBody>
          <a:bodyPr wrap="none">
            <a:spAutoFit/>
          </a:bodyPr>
          <a:lstStyle/>
          <a:p>
            <a:pPr fontAlgn="b"/>
            <a:r>
              <a:rPr lang="en-CA" dirty="0" smtClean="0">
                <a:latin typeface="Roboto" panose="02000000000000000000"/>
              </a:rPr>
              <a:t>To be apart of a team and wear the uniform</a:t>
            </a:r>
          </a:p>
          <a:p>
            <a:pPr fontAlgn="b"/>
            <a:r>
              <a:rPr lang="en-CA" dirty="0" smtClean="0">
                <a:latin typeface="Roboto" panose="02000000000000000000"/>
              </a:rPr>
              <a:t>5 </a:t>
            </a:r>
            <a:r>
              <a:rPr lang="en-CA" dirty="0">
                <a:latin typeface="Roboto" panose="02000000000000000000"/>
              </a:rPr>
              <a:t>= </a:t>
            </a:r>
            <a:r>
              <a:rPr lang="en-CA" dirty="0" smtClean="0">
                <a:latin typeface="Roboto" panose="02000000000000000000"/>
              </a:rPr>
              <a:t>24.79% </a:t>
            </a:r>
          </a:p>
          <a:p>
            <a:pPr fontAlgn="b"/>
            <a:r>
              <a:rPr lang="en-CA" dirty="0" smtClean="0">
                <a:latin typeface="Roboto" panose="02000000000000000000"/>
              </a:rPr>
              <a:t>6 = 20.48%</a:t>
            </a:r>
            <a:endParaRPr lang="en-CA" dirty="0">
              <a:latin typeface="Roboto" panose="02000000000000000000"/>
            </a:endParaRP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1.92% </a:t>
            </a:r>
          </a:p>
          <a:p>
            <a:pPr fontAlgn="b"/>
            <a:r>
              <a:rPr lang="en-CA" dirty="0" smtClean="0">
                <a:latin typeface="Roboto" panose="02000000000000000000"/>
              </a:rPr>
              <a:t>8 = 2.99%</a:t>
            </a:r>
            <a:endParaRPr lang="en-CA" dirty="0">
              <a:latin typeface="Roboto" panose="02000000000000000000"/>
            </a:endParaRPr>
          </a:p>
        </p:txBody>
      </p:sp>
      <p:sp>
        <p:nvSpPr>
          <p:cNvPr id="17" name="Rectangle 16"/>
          <p:cNvSpPr/>
          <p:nvPr/>
        </p:nvSpPr>
        <p:spPr>
          <a:xfrm>
            <a:off x="151718" y="1995961"/>
            <a:ext cx="5583580" cy="2031325"/>
          </a:xfrm>
          <a:prstGeom prst="rect">
            <a:avLst/>
          </a:prstGeom>
        </p:spPr>
        <p:txBody>
          <a:bodyPr wrap="none">
            <a:spAutoFit/>
          </a:bodyPr>
          <a:lstStyle/>
          <a:p>
            <a:pPr fontAlgn="b"/>
            <a:r>
              <a:rPr lang="en-CA" dirty="0" smtClean="0">
                <a:latin typeface="Roboto" panose="02000000000000000000"/>
              </a:rPr>
              <a:t>Seeing them try their best is important more than winning </a:t>
            </a:r>
          </a:p>
          <a:p>
            <a:pPr fontAlgn="b"/>
            <a:r>
              <a:rPr lang="en-CA" dirty="0" smtClean="0">
                <a:latin typeface="Roboto" panose="02000000000000000000"/>
              </a:rPr>
              <a:t>1 = 26.63% </a:t>
            </a:r>
          </a:p>
          <a:p>
            <a:pPr fontAlgn="b"/>
            <a:r>
              <a:rPr lang="en-CA" dirty="0" smtClean="0">
                <a:latin typeface="Roboto" panose="02000000000000000000"/>
              </a:rPr>
              <a:t>2 = 25.27%</a:t>
            </a:r>
          </a:p>
          <a:p>
            <a:pPr fontAlgn="b"/>
            <a:r>
              <a:rPr lang="en-CA" dirty="0" smtClean="0">
                <a:latin typeface="Roboto" panose="02000000000000000000"/>
              </a:rPr>
              <a:t>7 = 3.11%</a:t>
            </a:r>
          </a:p>
          <a:p>
            <a:pPr fontAlgn="b"/>
            <a:r>
              <a:rPr lang="en-CA" dirty="0" smtClean="0">
                <a:latin typeface="Roboto" panose="02000000000000000000"/>
              </a:rPr>
              <a:t>8 = 1.56%</a:t>
            </a:r>
          </a:p>
          <a:p>
            <a:pPr fontAlgn="b"/>
            <a:endParaRPr lang="en-CA" dirty="0">
              <a:solidFill>
                <a:srgbClr val="333333"/>
              </a:solidFill>
              <a:latin typeface="Roboto" panose="02000000000000000000"/>
            </a:endParaRPr>
          </a:p>
          <a:p>
            <a:pPr fontAlgn="b"/>
            <a:endParaRPr lang="en-CA" dirty="0">
              <a:solidFill>
                <a:srgbClr val="333333"/>
              </a:solidFill>
              <a:latin typeface="Roboto" panose="02000000000000000000"/>
            </a:endParaRPr>
          </a:p>
        </p:txBody>
      </p:sp>
      <p:sp>
        <p:nvSpPr>
          <p:cNvPr id="19" name="Rectangle 18"/>
          <p:cNvSpPr/>
          <p:nvPr/>
        </p:nvSpPr>
        <p:spPr>
          <a:xfrm>
            <a:off x="1805186" y="2615583"/>
            <a:ext cx="3275384" cy="1477328"/>
          </a:xfrm>
          <a:prstGeom prst="rect">
            <a:avLst/>
          </a:prstGeom>
        </p:spPr>
        <p:txBody>
          <a:bodyPr wrap="none">
            <a:spAutoFit/>
          </a:bodyPr>
          <a:lstStyle/>
          <a:p>
            <a:pPr fontAlgn="b"/>
            <a:r>
              <a:rPr lang="en-CA" dirty="0" smtClean="0">
                <a:latin typeface="Roboto" panose="02000000000000000000"/>
              </a:rPr>
              <a:t>It helps keep them fit and healthy</a:t>
            </a:r>
          </a:p>
          <a:p>
            <a:pPr fontAlgn="b"/>
            <a:r>
              <a:rPr lang="en-CA" dirty="0">
                <a:latin typeface="Roboto" panose="02000000000000000000"/>
              </a:rPr>
              <a:t>1 = </a:t>
            </a:r>
            <a:r>
              <a:rPr lang="en-CA" dirty="0" smtClean="0">
                <a:latin typeface="Roboto" panose="02000000000000000000"/>
              </a:rPr>
              <a:t>33.73% </a:t>
            </a:r>
          </a:p>
          <a:p>
            <a:pPr fontAlgn="b"/>
            <a:r>
              <a:rPr lang="en-CA" dirty="0" smtClean="0">
                <a:latin typeface="Roboto" panose="02000000000000000000"/>
              </a:rPr>
              <a:t>2 = 32.06%</a:t>
            </a:r>
            <a:endParaRPr lang="en-CA" dirty="0">
              <a:latin typeface="Roboto" panose="02000000000000000000"/>
            </a:endParaRPr>
          </a:p>
          <a:p>
            <a:pPr fontAlgn="b"/>
            <a:r>
              <a:rPr lang="en-CA" dirty="0" smtClean="0">
                <a:latin typeface="Roboto" panose="02000000000000000000"/>
              </a:rPr>
              <a:t>7 = 0.72%</a:t>
            </a:r>
          </a:p>
          <a:p>
            <a:pPr fontAlgn="b"/>
            <a:r>
              <a:rPr lang="en-CA" dirty="0" smtClean="0">
                <a:latin typeface="Roboto" panose="02000000000000000000"/>
              </a:rPr>
              <a:t>8 </a:t>
            </a:r>
            <a:r>
              <a:rPr lang="en-CA" dirty="0">
                <a:latin typeface="Roboto" panose="02000000000000000000"/>
              </a:rPr>
              <a:t>= </a:t>
            </a:r>
            <a:r>
              <a:rPr lang="en-CA" dirty="0" smtClean="0">
                <a:latin typeface="Roboto" panose="02000000000000000000"/>
              </a:rPr>
              <a:t>0.72% </a:t>
            </a:r>
            <a:endParaRPr lang="en-CA" dirty="0">
              <a:latin typeface="Roboto" panose="02000000000000000000"/>
            </a:endParaRPr>
          </a:p>
        </p:txBody>
      </p:sp>
      <p:sp>
        <p:nvSpPr>
          <p:cNvPr id="20" name="Rectangle 19"/>
          <p:cNvSpPr/>
          <p:nvPr/>
        </p:nvSpPr>
        <p:spPr>
          <a:xfrm>
            <a:off x="448734" y="4654320"/>
            <a:ext cx="3994363" cy="1477328"/>
          </a:xfrm>
          <a:prstGeom prst="rect">
            <a:avLst/>
          </a:prstGeom>
        </p:spPr>
        <p:txBody>
          <a:bodyPr wrap="none">
            <a:spAutoFit/>
          </a:bodyPr>
          <a:lstStyle/>
          <a:p>
            <a:pPr fontAlgn="b"/>
            <a:r>
              <a:rPr lang="en-CA" dirty="0" smtClean="0">
                <a:latin typeface="Roboto" panose="02000000000000000000"/>
              </a:rPr>
              <a:t>To have them compete against other kids</a:t>
            </a:r>
          </a:p>
          <a:p>
            <a:pPr fontAlgn="b"/>
            <a:r>
              <a:rPr lang="en-CA" dirty="0" smtClean="0">
                <a:latin typeface="Roboto" panose="02000000000000000000"/>
              </a:rPr>
              <a:t>6 = 27.46%</a:t>
            </a:r>
          </a:p>
          <a:p>
            <a:pPr fontAlgn="b"/>
            <a:r>
              <a:rPr lang="en-CA" dirty="0" smtClean="0">
                <a:latin typeface="Roboto" panose="02000000000000000000"/>
              </a:rPr>
              <a:t>5 = 20.83% </a:t>
            </a:r>
            <a:endParaRPr lang="en-CA" dirty="0">
              <a:latin typeface="Roboto" panose="02000000000000000000"/>
            </a:endParaRP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1.44</a:t>
            </a:r>
          </a:p>
          <a:p>
            <a:pPr fontAlgn="b"/>
            <a:r>
              <a:rPr lang="en-CA" dirty="0" smtClean="0">
                <a:latin typeface="Roboto" panose="02000000000000000000"/>
              </a:rPr>
              <a:t>8 = 1.56% </a:t>
            </a:r>
            <a:endParaRPr lang="en-CA" dirty="0">
              <a:latin typeface="Roboto" panose="02000000000000000000"/>
            </a:endParaRPr>
          </a:p>
        </p:txBody>
      </p:sp>
      <p:sp>
        <p:nvSpPr>
          <p:cNvPr id="21" name="Rectangle 20"/>
          <p:cNvSpPr/>
          <p:nvPr/>
        </p:nvSpPr>
        <p:spPr>
          <a:xfrm>
            <a:off x="6355291" y="5392984"/>
            <a:ext cx="3119252" cy="1477328"/>
          </a:xfrm>
          <a:prstGeom prst="rect">
            <a:avLst/>
          </a:prstGeom>
        </p:spPr>
        <p:txBody>
          <a:bodyPr wrap="none">
            <a:spAutoFit/>
          </a:bodyPr>
          <a:lstStyle/>
          <a:p>
            <a:pPr fontAlgn="b"/>
            <a:r>
              <a:rPr lang="en-CA" dirty="0" smtClean="0">
                <a:latin typeface="Roboto" panose="02000000000000000000"/>
              </a:rPr>
              <a:t>It is important they win trophies</a:t>
            </a:r>
          </a:p>
          <a:p>
            <a:pPr fontAlgn="b"/>
            <a:r>
              <a:rPr lang="en-CA" dirty="0" smtClean="0">
                <a:latin typeface="Roboto" panose="02000000000000000000"/>
              </a:rPr>
              <a:t>8 = 85.35% </a:t>
            </a:r>
          </a:p>
          <a:p>
            <a:pPr fontAlgn="b"/>
            <a:r>
              <a:rPr lang="en-CA" dirty="0" smtClean="0">
                <a:latin typeface="Roboto" panose="02000000000000000000"/>
              </a:rPr>
              <a:t>7 = 9%</a:t>
            </a:r>
          </a:p>
          <a:p>
            <a:pPr fontAlgn="b"/>
            <a:r>
              <a:rPr lang="en-CA" dirty="0" smtClean="0">
                <a:latin typeface="Roboto" panose="02000000000000000000"/>
              </a:rPr>
              <a:t>4 = 0.36%</a:t>
            </a:r>
          </a:p>
          <a:p>
            <a:pPr fontAlgn="b"/>
            <a:r>
              <a:rPr lang="en-CA" dirty="0" smtClean="0">
                <a:latin typeface="Roboto" panose="02000000000000000000"/>
              </a:rPr>
              <a:t>2 =0 .36% </a:t>
            </a:r>
            <a:endParaRPr lang="en-CA" dirty="0">
              <a:latin typeface="Roboto" panose="02000000000000000000"/>
            </a:endParaRPr>
          </a:p>
        </p:txBody>
      </p:sp>
      <p:sp>
        <p:nvSpPr>
          <p:cNvPr id="16" name="Rectangle 15"/>
          <p:cNvSpPr/>
          <p:nvPr/>
        </p:nvSpPr>
        <p:spPr>
          <a:xfrm>
            <a:off x="448734" y="1391634"/>
            <a:ext cx="6096000" cy="523220"/>
          </a:xfrm>
          <a:prstGeom prst="rect">
            <a:avLst/>
          </a:prstGeom>
        </p:spPr>
        <p:txBody>
          <a:bodyPr>
            <a:spAutoFit/>
          </a:bodyPr>
          <a:lstStyle/>
          <a:p>
            <a:r>
              <a:rPr lang="en-US" dirty="0">
                <a:latin typeface="Roboto" panose="02000000000000000000" pitchFamily="2" charset="0"/>
                <a:ea typeface="Roboto" panose="02000000000000000000" pitchFamily="2" charset="0"/>
                <a:cs typeface="Roboto" panose="02000000000000000000" pitchFamily="2" charset="0"/>
              </a:rPr>
              <a:t>Why did you put your child in organized soccer</a:t>
            </a:r>
            <a:r>
              <a:rPr lang="en-US" dirty="0" smtClean="0">
                <a:latin typeface="Roboto" panose="02000000000000000000" pitchFamily="2" charset="0"/>
                <a:ea typeface="Roboto" panose="02000000000000000000" pitchFamily="2" charset="0"/>
                <a:cs typeface="Roboto" panose="02000000000000000000" pitchFamily="2" charset="0"/>
              </a:rPr>
              <a:t>?</a:t>
            </a:r>
          </a:p>
          <a:p>
            <a:r>
              <a:rPr lang="en-US" sz="1000" dirty="0" smtClean="0">
                <a:latin typeface="Roboto" panose="02000000000000000000" pitchFamily="2" charset="0"/>
                <a:ea typeface="Roboto" panose="02000000000000000000" pitchFamily="2" charset="0"/>
                <a:cs typeface="Roboto" panose="02000000000000000000" pitchFamily="2" charset="0"/>
              </a:rPr>
              <a:t>*</a:t>
            </a:r>
            <a:r>
              <a:rPr lang="en-US" sz="1000" dirty="0">
                <a:latin typeface="Roboto" panose="02000000000000000000" pitchFamily="2" charset="0"/>
                <a:ea typeface="Roboto" panose="02000000000000000000" pitchFamily="2" charset="0"/>
                <a:cs typeface="Roboto" panose="02000000000000000000" pitchFamily="2" charset="0"/>
              </a:rPr>
              <a:t>rate each option 1 being most important 2 next most important ensuring all have a ranking</a:t>
            </a:r>
          </a:p>
        </p:txBody>
      </p:sp>
    </p:spTree>
    <p:extLst>
      <p:ext uri="{BB962C8B-B14F-4D97-AF65-F5344CB8AC3E}">
        <p14:creationId xmlns:p14="http://schemas.microsoft.com/office/powerpoint/2010/main" val="15796189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Parent</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39</a:t>
            </a:fld>
            <a:endParaRPr lang="en-CA" dirty="0"/>
          </a:p>
        </p:txBody>
      </p:sp>
      <p:sp>
        <p:nvSpPr>
          <p:cNvPr id="3" name="Rectangle 2"/>
          <p:cNvSpPr/>
          <p:nvPr/>
        </p:nvSpPr>
        <p:spPr>
          <a:xfrm>
            <a:off x="609600" y="1458930"/>
            <a:ext cx="6096000" cy="523220"/>
          </a:xfrm>
          <a:prstGeom prst="rect">
            <a:avLst/>
          </a:prstGeom>
        </p:spPr>
        <p:txBody>
          <a:bodyPr>
            <a:spAutoFit/>
          </a:bodyPr>
          <a:lstStyle/>
          <a:p>
            <a:r>
              <a:rPr lang="en-US" dirty="0">
                <a:latin typeface="Roboto" panose="02000000000000000000" pitchFamily="2" charset="0"/>
                <a:ea typeface="Roboto" panose="02000000000000000000" pitchFamily="2" charset="0"/>
                <a:cs typeface="Roboto" panose="02000000000000000000" pitchFamily="2" charset="0"/>
              </a:rPr>
              <a:t>Kids should</a:t>
            </a:r>
            <a:r>
              <a:rPr lang="en-US" dirty="0" smtClean="0">
                <a:latin typeface="Roboto" panose="02000000000000000000" pitchFamily="2" charset="0"/>
                <a:ea typeface="Roboto" panose="02000000000000000000" pitchFamily="2" charset="0"/>
                <a:cs typeface="Roboto" panose="02000000000000000000" pitchFamily="2" charset="0"/>
              </a:rPr>
              <a:t>...</a:t>
            </a:r>
          </a:p>
          <a:p>
            <a:r>
              <a:rPr lang="en-US" sz="1000" dirty="0" smtClean="0">
                <a:latin typeface="Roboto" panose="02000000000000000000" pitchFamily="2" charset="0"/>
                <a:ea typeface="Roboto" panose="02000000000000000000" pitchFamily="2" charset="0"/>
                <a:cs typeface="Roboto" panose="02000000000000000000" pitchFamily="2" charset="0"/>
              </a:rPr>
              <a:t>*</a:t>
            </a:r>
            <a:r>
              <a:rPr lang="en-US" sz="1000" dirty="0">
                <a:latin typeface="Roboto" panose="02000000000000000000" pitchFamily="2" charset="0"/>
                <a:ea typeface="Roboto" panose="02000000000000000000" pitchFamily="2" charset="0"/>
                <a:cs typeface="Roboto" panose="02000000000000000000" pitchFamily="2" charset="0"/>
              </a:rPr>
              <a:t>rate each option 1 being most important 2 next most important ensuring all have a ranking</a:t>
            </a:r>
          </a:p>
        </p:txBody>
      </p:sp>
      <p:graphicFrame>
        <p:nvGraphicFramePr>
          <p:cNvPr id="8" name="Chart 7"/>
          <p:cNvGraphicFramePr/>
          <p:nvPr>
            <p:extLst>
              <p:ext uri="{D42A27DB-BD31-4B8C-83A1-F6EECF244321}">
                <p14:modId xmlns:p14="http://schemas.microsoft.com/office/powerpoint/2010/main" val="1027383691"/>
              </p:ext>
            </p:extLst>
          </p:nvPr>
        </p:nvGraphicFramePr>
        <p:xfrm>
          <a:off x="2032000" y="1982150"/>
          <a:ext cx="7607946" cy="41561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2332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E5FDD8-5339-4626-B53D-F5ABA8E07D0C}" type="slidenum">
              <a:rPr lang="en-CA" smtClean="0"/>
              <a:pPr/>
              <a:t>4</a:t>
            </a:fld>
            <a:endParaRPr lang="en-CA" dirty="0"/>
          </a:p>
        </p:txBody>
      </p:sp>
      <p:sp>
        <p:nvSpPr>
          <p:cNvPr id="7" name="TextBox 6"/>
          <p:cNvSpPr txBox="1"/>
          <p:nvPr/>
        </p:nvSpPr>
        <p:spPr>
          <a:xfrm>
            <a:off x="533822" y="4511138"/>
            <a:ext cx="3408450" cy="923330"/>
          </a:xfrm>
          <a:prstGeom prst="rect">
            <a:avLst/>
          </a:prstGeom>
          <a:noFill/>
        </p:spPr>
        <p:txBody>
          <a:bodyPr wrap="square" rtlCol="0">
            <a:spAutoFit/>
          </a:bodyPr>
          <a:lstStyle/>
          <a:p>
            <a:pPr algn="ctr"/>
            <a:r>
              <a:rPr lang="en-US" dirty="0" smtClean="0">
                <a:latin typeface="Roboto Bold"/>
              </a:rPr>
              <a:t>Boys Overall</a:t>
            </a:r>
          </a:p>
          <a:p>
            <a:pPr algn="ctr"/>
            <a:endParaRPr lang="en-US" dirty="0">
              <a:latin typeface="Roboto Bold"/>
            </a:endParaRPr>
          </a:p>
          <a:p>
            <a:pPr algn="ctr"/>
            <a:r>
              <a:rPr lang="en-US" dirty="0" smtClean="0">
                <a:latin typeface="Roboto Bold"/>
              </a:rPr>
              <a:t>64% of total participation</a:t>
            </a:r>
          </a:p>
        </p:txBody>
      </p:sp>
      <p:sp>
        <p:nvSpPr>
          <p:cNvPr id="8" name="TextBox 7"/>
          <p:cNvSpPr txBox="1"/>
          <p:nvPr/>
        </p:nvSpPr>
        <p:spPr>
          <a:xfrm>
            <a:off x="7810869" y="4511138"/>
            <a:ext cx="3075891" cy="923330"/>
          </a:xfrm>
          <a:prstGeom prst="rect">
            <a:avLst/>
          </a:prstGeom>
          <a:noFill/>
        </p:spPr>
        <p:txBody>
          <a:bodyPr wrap="square" rtlCol="0">
            <a:spAutoFit/>
          </a:bodyPr>
          <a:lstStyle/>
          <a:p>
            <a:pPr algn="ctr"/>
            <a:r>
              <a:rPr lang="en-US" dirty="0" smtClean="0">
                <a:latin typeface="Roboto Bold"/>
              </a:rPr>
              <a:t>Girls Overall</a:t>
            </a:r>
          </a:p>
          <a:p>
            <a:pPr algn="ctr"/>
            <a:endParaRPr lang="en-US" dirty="0">
              <a:latin typeface="Roboto Bold"/>
            </a:endParaRPr>
          </a:p>
          <a:p>
            <a:pPr algn="ctr"/>
            <a:r>
              <a:rPr lang="en-US" dirty="0" smtClean="0">
                <a:latin typeface="Roboto Bold"/>
              </a:rPr>
              <a:t>36</a:t>
            </a:r>
            <a:r>
              <a:rPr lang="en-US" dirty="0" smtClean="0">
                <a:latin typeface="Roboto Bold"/>
              </a:rPr>
              <a:t>% </a:t>
            </a:r>
            <a:r>
              <a:rPr lang="en-US" dirty="0" smtClean="0">
                <a:latin typeface="Roboto Bold"/>
              </a:rPr>
              <a:t>of total participation</a:t>
            </a:r>
            <a:endParaRPr lang="en-US" dirty="0">
              <a:latin typeface="Roboto Bold"/>
            </a:endParaRPr>
          </a:p>
        </p:txBody>
      </p:sp>
      <p:sp>
        <p:nvSpPr>
          <p:cNvPr id="9" name="TextBox 8"/>
          <p:cNvSpPr txBox="1"/>
          <p:nvPr/>
        </p:nvSpPr>
        <p:spPr>
          <a:xfrm>
            <a:off x="4026667" y="5191393"/>
            <a:ext cx="3148641" cy="1200329"/>
          </a:xfrm>
          <a:prstGeom prst="rect">
            <a:avLst/>
          </a:prstGeom>
          <a:noFill/>
        </p:spPr>
        <p:txBody>
          <a:bodyPr wrap="square" rtlCol="0">
            <a:spAutoFit/>
          </a:bodyPr>
          <a:lstStyle/>
          <a:p>
            <a:r>
              <a:rPr lang="en-US" dirty="0" smtClean="0"/>
              <a:t> </a:t>
            </a:r>
          </a:p>
          <a:p>
            <a:pPr algn="ctr"/>
            <a:r>
              <a:rPr lang="en-US" dirty="0" smtClean="0"/>
              <a:t>Players aged 8 to 12 participated in the survey</a:t>
            </a:r>
          </a:p>
          <a:p>
            <a:endParaRPr lang="en-US" dirty="0"/>
          </a:p>
        </p:txBody>
      </p:sp>
      <p:sp>
        <p:nvSpPr>
          <p:cNvPr id="10" name="TextBox 9"/>
          <p:cNvSpPr txBox="1"/>
          <p:nvPr/>
        </p:nvSpPr>
        <p:spPr>
          <a:xfrm>
            <a:off x="4907836" y="4418805"/>
            <a:ext cx="1604910" cy="1015663"/>
          </a:xfrm>
          <a:prstGeom prst="rect">
            <a:avLst/>
          </a:prstGeom>
          <a:noFill/>
        </p:spPr>
        <p:txBody>
          <a:bodyPr wrap="square" rtlCol="0">
            <a:spAutoFit/>
          </a:bodyPr>
          <a:lstStyle/>
          <a:p>
            <a:r>
              <a:rPr lang="en-US" sz="6000" b="1" i="1" dirty="0" smtClean="0">
                <a:solidFill>
                  <a:srgbClr val="EA002A"/>
                </a:solidFill>
              </a:rPr>
              <a:t>810</a:t>
            </a:r>
            <a:endParaRPr lang="en-US" sz="6000" b="1" i="1" dirty="0">
              <a:solidFill>
                <a:srgbClr val="EA002A"/>
              </a:solidFill>
            </a:endParaRPr>
          </a:p>
        </p:txBody>
      </p:sp>
      <p:sp>
        <p:nvSpPr>
          <p:cNvPr id="11" name="TextBox 10"/>
          <p:cNvSpPr txBox="1"/>
          <p:nvPr/>
        </p:nvSpPr>
        <p:spPr>
          <a:xfrm>
            <a:off x="8546359" y="5518764"/>
            <a:ext cx="1604910" cy="1015663"/>
          </a:xfrm>
          <a:prstGeom prst="rect">
            <a:avLst/>
          </a:prstGeom>
          <a:noFill/>
        </p:spPr>
        <p:txBody>
          <a:bodyPr wrap="square" rtlCol="0">
            <a:spAutoFit/>
          </a:bodyPr>
          <a:lstStyle/>
          <a:p>
            <a:r>
              <a:rPr lang="en-US" sz="6000" b="1" i="1" dirty="0" smtClean="0">
                <a:solidFill>
                  <a:srgbClr val="EA002A"/>
                </a:solidFill>
              </a:rPr>
              <a:t>292</a:t>
            </a:r>
            <a:endParaRPr lang="en-US" sz="6000" b="1" i="1" dirty="0">
              <a:solidFill>
                <a:srgbClr val="EA002A"/>
              </a:solidFill>
            </a:endParaRPr>
          </a:p>
        </p:txBody>
      </p:sp>
      <p:sp>
        <p:nvSpPr>
          <p:cNvPr id="12" name="TextBox 11"/>
          <p:cNvSpPr txBox="1"/>
          <p:nvPr/>
        </p:nvSpPr>
        <p:spPr>
          <a:xfrm>
            <a:off x="1435592" y="5518765"/>
            <a:ext cx="1604910" cy="1015663"/>
          </a:xfrm>
          <a:prstGeom prst="rect">
            <a:avLst/>
          </a:prstGeom>
          <a:noFill/>
        </p:spPr>
        <p:txBody>
          <a:bodyPr wrap="square" rtlCol="0">
            <a:spAutoFit/>
          </a:bodyPr>
          <a:lstStyle/>
          <a:p>
            <a:r>
              <a:rPr lang="en-US" sz="6000" b="1" i="1" dirty="0" smtClean="0">
                <a:solidFill>
                  <a:srgbClr val="EA002A"/>
                </a:solidFill>
              </a:rPr>
              <a:t>518</a:t>
            </a:r>
            <a:endParaRPr lang="en-US" sz="6000" b="1" i="1" dirty="0">
              <a:solidFill>
                <a:srgbClr val="EA002A"/>
              </a:solidFill>
            </a:endParaRPr>
          </a:p>
        </p:txBody>
      </p:sp>
      <p:sp>
        <p:nvSpPr>
          <p:cNvPr id="14" name="Title 1"/>
          <p:cNvSpPr>
            <a:spLocks noGrp="1"/>
          </p:cNvSpPr>
          <p:nvPr>
            <p:ph type="title"/>
          </p:nvPr>
        </p:nvSpPr>
        <p:spPr>
          <a:xfrm>
            <a:off x="838200" y="365125"/>
            <a:ext cx="9744182" cy="1093805"/>
          </a:xfrm>
        </p:spPr>
        <p:txBody>
          <a:bodyPr/>
          <a:lstStyle/>
          <a:p>
            <a:r>
              <a:rPr lang="en-US" dirty="0" smtClean="0"/>
              <a:t>Player participation in numbers </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94807543"/>
              </p:ext>
            </p:extLst>
          </p:nvPr>
        </p:nvGraphicFramePr>
        <p:xfrm>
          <a:off x="838200" y="1670311"/>
          <a:ext cx="10312400" cy="2362200"/>
        </p:xfrm>
        <a:graphic>
          <a:graphicData uri="http://schemas.openxmlformats.org/drawingml/2006/table">
            <a:tbl>
              <a:tblPr>
                <a:tableStyleId>{5C22544A-7EE6-4342-B048-85BDC9FD1C3A}</a:tableStyleId>
              </a:tblPr>
              <a:tblGrid>
                <a:gridCol w="596716">
                  <a:extLst>
                    <a:ext uri="{9D8B030D-6E8A-4147-A177-3AD203B41FA5}">
                      <a16:colId xmlns:a16="http://schemas.microsoft.com/office/drawing/2014/main" val="20000"/>
                    </a:ext>
                  </a:extLst>
                </a:gridCol>
                <a:gridCol w="2551914">
                  <a:extLst>
                    <a:ext uri="{9D8B030D-6E8A-4147-A177-3AD203B41FA5}">
                      <a16:colId xmlns:a16="http://schemas.microsoft.com/office/drawing/2014/main" val="20001"/>
                    </a:ext>
                  </a:extLst>
                </a:gridCol>
                <a:gridCol w="1815541">
                  <a:extLst>
                    <a:ext uri="{9D8B030D-6E8A-4147-A177-3AD203B41FA5}">
                      <a16:colId xmlns:a16="http://schemas.microsoft.com/office/drawing/2014/main" val="20002"/>
                    </a:ext>
                  </a:extLst>
                </a:gridCol>
                <a:gridCol w="1780627">
                  <a:extLst>
                    <a:ext uri="{9D8B030D-6E8A-4147-A177-3AD203B41FA5}">
                      <a16:colId xmlns:a16="http://schemas.microsoft.com/office/drawing/2014/main" val="20003"/>
                    </a:ext>
                  </a:extLst>
                </a:gridCol>
                <a:gridCol w="1815541">
                  <a:extLst>
                    <a:ext uri="{9D8B030D-6E8A-4147-A177-3AD203B41FA5}">
                      <a16:colId xmlns:a16="http://schemas.microsoft.com/office/drawing/2014/main" val="20004"/>
                    </a:ext>
                  </a:extLst>
                </a:gridCol>
                <a:gridCol w="1752061">
                  <a:extLst>
                    <a:ext uri="{9D8B030D-6E8A-4147-A177-3AD203B41FA5}">
                      <a16:colId xmlns:a16="http://schemas.microsoft.com/office/drawing/2014/main" val="20005"/>
                    </a:ext>
                  </a:extLst>
                </a:gridCol>
              </a:tblGrid>
              <a:tr h="295275">
                <a:tc>
                  <a:txBody>
                    <a:bodyPr/>
                    <a:lstStyle/>
                    <a:p>
                      <a:pPr algn="ctr" rtl="0" fontAlgn="b"/>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ctr"/>
                      <a:r>
                        <a:rPr lang="en-CA" sz="1800" u="none" strike="noStrike" dirty="0">
                          <a:effectLst/>
                        </a:rPr>
                        <a:t>Boy</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n-CA" sz="1800" u="none" strike="noStrike" dirty="0">
                          <a:effectLst/>
                        </a:rPr>
                        <a:t>Girl</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CA" sz="1800" u="none" strike="noStrike" dirty="0">
                          <a:effectLst/>
                        </a:rPr>
                        <a:t>%</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295275">
                <a:tc>
                  <a:txBody>
                    <a:bodyPr/>
                    <a:lstStyle/>
                    <a:p>
                      <a:pPr algn="ctr" rtl="0" fontAlgn="b"/>
                      <a:r>
                        <a:rPr lang="en-CA" sz="1800" u="none" strike="noStrike" dirty="0">
                          <a:effectLst/>
                        </a:rPr>
                        <a:t>Age</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ctr"/>
                      <a:r>
                        <a:rPr lang="en-CA" sz="1800" u="none" strike="noStrike" dirty="0">
                          <a:effectLst/>
                        </a:rPr>
                        <a:t>#</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A" sz="1800" u="none" strike="noStrike" dirty="0">
                          <a:effectLst/>
                        </a:rPr>
                        <a:t>%</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A" sz="1800" u="none" strike="noStrike" dirty="0">
                          <a:effectLst/>
                        </a:rPr>
                        <a:t>#</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A" sz="1800" u="none" strike="noStrike" dirty="0">
                          <a:effectLst/>
                        </a:rPr>
                        <a:t>%</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n-CA" sz="1800" u="none" strike="noStrike" dirty="0">
                          <a:effectLst/>
                        </a:rPr>
                        <a:t>Total #</a:t>
                      </a:r>
                      <a:endParaRPr lang="en-CA"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95275">
                <a:tc>
                  <a:txBody>
                    <a:bodyPr/>
                    <a:lstStyle/>
                    <a:p>
                      <a:pPr algn="ctr" rtl="0" fontAlgn="ctr"/>
                      <a:r>
                        <a:rPr lang="en-CA" sz="1800" u="none" strike="noStrike" dirty="0">
                          <a:effectLst/>
                        </a:rPr>
                        <a:t>8</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A" sz="1800" u="none" strike="noStrike" dirty="0">
                          <a:effectLst/>
                        </a:rPr>
                        <a:t>115</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A" sz="1800" u="none" strike="noStrike" dirty="0">
                          <a:effectLst/>
                        </a:rPr>
                        <a:t>64</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n-CA" sz="1800" u="none" strike="noStrike" dirty="0">
                          <a:effectLst/>
                        </a:rPr>
                        <a:t>66</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ctr"/>
                      <a:r>
                        <a:rPr lang="en-CA" sz="1800" u="none" strike="noStrike" dirty="0">
                          <a:effectLst/>
                        </a:rPr>
                        <a:t>36</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n-CA" sz="1800" u="none" strike="noStrike" dirty="0">
                          <a:effectLst/>
                        </a:rPr>
                        <a:t>181</a:t>
                      </a:r>
                      <a:endParaRPr lang="en-CA"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295275">
                <a:tc>
                  <a:txBody>
                    <a:bodyPr/>
                    <a:lstStyle/>
                    <a:p>
                      <a:pPr algn="ctr" rtl="0" fontAlgn="ctr"/>
                      <a:r>
                        <a:rPr lang="en-CA" sz="1800" u="none" strike="noStrike" dirty="0">
                          <a:effectLst/>
                        </a:rPr>
                        <a:t>9</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A" sz="1800" u="none" strike="noStrike" dirty="0">
                          <a:effectLst/>
                        </a:rPr>
                        <a:t>120</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A" sz="1800" u="none" strike="noStrike" dirty="0">
                          <a:effectLst/>
                        </a:rPr>
                        <a:t>57</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n-CA" sz="1800" u="none" strike="noStrike" dirty="0">
                          <a:effectLst/>
                        </a:rPr>
                        <a:t>91</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ctr"/>
                      <a:r>
                        <a:rPr lang="en-CA" sz="1800" u="none" strike="noStrike" dirty="0">
                          <a:effectLst/>
                        </a:rPr>
                        <a:t>43</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n-CA" sz="1800" u="none" strike="noStrike" dirty="0">
                          <a:effectLst/>
                        </a:rPr>
                        <a:t>211</a:t>
                      </a:r>
                      <a:endParaRPr lang="en-CA"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295275">
                <a:tc>
                  <a:txBody>
                    <a:bodyPr/>
                    <a:lstStyle/>
                    <a:p>
                      <a:pPr algn="ctr" rtl="0" fontAlgn="ctr"/>
                      <a:r>
                        <a:rPr lang="en-CA" sz="1800" u="none" strike="noStrike" dirty="0">
                          <a:effectLst/>
                        </a:rPr>
                        <a:t>10</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A" sz="1800" u="none" strike="noStrike" dirty="0">
                          <a:effectLst/>
                        </a:rPr>
                        <a:t>111</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A" sz="1800" u="none" strike="noStrike" dirty="0">
                          <a:effectLst/>
                        </a:rPr>
                        <a:t>57</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n-CA" sz="1800" u="none" strike="noStrike" dirty="0">
                          <a:effectLst/>
                        </a:rPr>
                        <a:t>83</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ctr"/>
                      <a:r>
                        <a:rPr lang="en-CA" sz="1800" u="none" strike="noStrike" dirty="0">
                          <a:effectLst/>
                        </a:rPr>
                        <a:t>43</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n-CA" sz="1800" u="none" strike="noStrike" dirty="0">
                          <a:effectLst/>
                        </a:rPr>
                        <a:t>194</a:t>
                      </a:r>
                      <a:endParaRPr lang="en-CA"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95275">
                <a:tc>
                  <a:txBody>
                    <a:bodyPr/>
                    <a:lstStyle/>
                    <a:p>
                      <a:pPr algn="ctr" rtl="0" fontAlgn="ctr"/>
                      <a:r>
                        <a:rPr lang="en-CA" sz="1800" u="none" strike="noStrike" dirty="0">
                          <a:effectLst/>
                        </a:rPr>
                        <a:t>11</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A" sz="1800" u="none" strike="noStrike" dirty="0">
                          <a:effectLst/>
                        </a:rPr>
                        <a:t>74</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A" sz="1800" u="none" strike="noStrike" dirty="0">
                          <a:effectLst/>
                        </a:rPr>
                        <a:t>70</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n-CA" sz="1800" u="none" strike="noStrike" dirty="0">
                          <a:effectLst/>
                        </a:rPr>
                        <a:t>31</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ctr"/>
                      <a:r>
                        <a:rPr lang="en-CA" sz="1800" u="none" strike="noStrike" dirty="0">
                          <a:effectLst/>
                        </a:rPr>
                        <a:t>30</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n-CA" sz="1800" u="none" strike="noStrike" dirty="0">
                          <a:effectLst/>
                        </a:rPr>
                        <a:t>105</a:t>
                      </a:r>
                      <a:endParaRPr lang="en-CA"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295275">
                <a:tc>
                  <a:txBody>
                    <a:bodyPr/>
                    <a:lstStyle/>
                    <a:p>
                      <a:pPr algn="ctr" rtl="0" fontAlgn="ctr"/>
                      <a:r>
                        <a:rPr lang="en-CA" sz="1800" u="none" strike="noStrike" dirty="0">
                          <a:effectLst/>
                        </a:rPr>
                        <a:t>12</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A" sz="1800" u="none" strike="noStrike" dirty="0">
                          <a:effectLst/>
                        </a:rPr>
                        <a:t>98</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A" sz="1800" u="none" strike="noStrike" dirty="0">
                          <a:effectLst/>
                        </a:rPr>
                        <a:t>82</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n-CA" sz="1800" u="none" strike="noStrike" dirty="0">
                          <a:effectLst/>
                        </a:rPr>
                        <a:t>21</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ctr"/>
                      <a:r>
                        <a:rPr lang="en-CA" sz="1800" u="none" strike="noStrike" dirty="0">
                          <a:effectLst/>
                        </a:rPr>
                        <a:t>18</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n-CA" sz="1800" u="none" strike="noStrike" dirty="0">
                          <a:effectLst/>
                        </a:rPr>
                        <a:t>119</a:t>
                      </a:r>
                      <a:endParaRPr lang="en-CA"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95275">
                <a:tc>
                  <a:txBody>
                    <a:bodyPr/>
                    <a:lstStyle/>
                    <a:p>
                      <a:pPr algn="ctr" rtl="0" fontAlgn="b"/>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CA" sz="1800" u="none" strike="noStrike" dirty="0">
                          <a:effectLst/>
                        </a:rPr>
                        <a:t>518</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ctr"/>
                      <a:r>
                        <a:rPr lang="en-CA" sz="1800" u="none" strike="noStrike" dirty="0">
                          <a:effectLst/>
                        </a:rPr>
                        <a:t>64</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n-CA" sz="1800" u="none" strike="noStrike" dirty="0">
                          <a:effectLst/>
                        </a:rPr>
                        <a:t>292</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ctr"/>
                      <a:r>
                        <a:rPr lang="en-CA" sz="1800" u="none" strike="noStrike" dirty="0">
                          <a:effectLst/>
                        </a:rPr>
                        <a:t>36</a:t>
                      </a:r>
                      <a:endParaRPr lang="en-CA"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n-CA" sz="1800" u="none" strike="noStrike" dirty="0">
                          <a:effectLst/>
                        </a:rPr>
                        <a:t>810</a:t>
                      </a:r>
                      <a:endParaRPr lang="en-CA"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687885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Parent – Top and Bottom choices</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40</a:t>
            </a:fld>
            <a:endParaRPr lang="en-CA" dirty="0"/>
          </a:p>
        </p:txBody>
      </p:sp>
      <p:sp>
        <p:nvSpPr>
          <p:cNvPr id="12" name="Rectangle 11"/>
          <p:cNvSpPr/>
          <p:nvPr/>
        </p:nvSpPr>
        <p:spPr>
          <a:xfrm>
            <a:off x="7207642" y="1548676"/>
            <a:ext cx="3164777" cy="1477328"/>
          </a:xfrm>
          <a:prstGeom prst="rect">
            <a:avLst/>
          </a:prstGeom>
        </p:spPr>
        <p:txBody>
          <a:bodyPr wrap="none">
            <a:spAutoFit/>
          </a:bodyPr>
          <a:lstStyle/>
          <a:p>
            <a:pPr fontAlgn="b"/>
            <a:r>
              <a:rPr lang="en-CA" dirty="0" smtClean="0">
                <a:latin typeface="Roboto" panose="02000000000000000000"/>
              </a:rPr>
              <a:t>Feel encouraged to do their best</a:t>
            </a: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56.95% </a:t>
            </a:r>
          </a:p>
          <a:p>
            <a:pPr fontAlgn="b"/>
            <a:r>
              <a:rPr lang="en-CA" dirty="0" smtClean="0">
                <a:latin typeface="Roboto" panose="02000000000000000000"/>
              </a:rPr>
              <a:t>2 = 27.1%</a:t>
            </a:r>
          </a:p>
          <a:p>
            <a:pPr fontAlgn="b"/>
            <a:r>
              <a:rPr lang="en-CA" dirty="0" smtClean="0">
                <a:latin typeface="Roboto" panose="02000000000000000000"/>
              </a:rPr>
              <a:t>6 = 0.72%</a:t>
            </a:r>
            <a:endParaRPr lang="en-CA" dirty="0">
              <a:latin typeface="Roboto" panose="02000000000000000000"/>
            </a:endParaRPr>
          </a:p>
          <a:p>
            <a:pPr fontAlgn="b"/>
            <a:r>
              <a:rPr lang="en-CA" dirty="0" smtClean="0">
                <a:latin typeface="Roboto" panose="02000000000000000000"/>
              </a:rPr>
              <a:t>5 </a:t>
            </a:r>
            <a:r>
              <a:rPr lang="en-CA" dirty="0">
                <a:latin typeface="Roboto" panose="02000000000000000000"/>
              </a:rPr>
              <a:t>= </a:t>
            </a:r>
            <a:r>
              <a:rPr lang="en-CA" dirty="0" smtClean="0">
                <a:latin typeface="Roboto" panose="02000000000000000000"/>
              </a:rPr>
              <a:t>0.48% </a:t>
            </a:r>
            <a:endParaRPr lang="en-CA" dirty="0">
              <a:latin typeface="Roboto" panose="02000000000000000000"/>
            </a:endParaRPr>
          </a:p>
        </p:txBody>
      </p:sp>
      <p:sp>
        <p:nvSpPr>
          <p:cNvPr id="13" name="Rectangle 12"/>
          <p:cNvSpPr/>
          <p:nvPr/>
        </p:nvSpPr>
        <p:spPr>
          <a:xfrm>
            <a:off x="4031883" y="5089766"/>
            <a:ext cx="5259197" cy="1477328"/>
          </a:xfrm>
          <a:prstGeom prst="rect">
            <a:avLst/>
          </a:prstGeom>
        </p:spPr>
        <p:txBody>
          <a:bodyPr wrap="none">
            <a:spAutoFit/>
          </a:bodyPr>
          <a:lstStyle/>
          <a:p>
            <a:pPr fontAlgn="b"/>
            <a:r>
              <a:rPr lang="en-CA" dirty="0" smtClean="0">
                <a:latin typeface="Roboto" panose="02000000000000000000"/>
              </a:rPr>
              <a:t>Not be told what to do from the sidelines while playing</a:t>
            </a:r>
          </a:p>
          <a:p>
            <a:pPr fontAlgn="b"/>
            <a:r>
              <a:rPr lang="en-CA" dirty="0" smtClean="0">
                <a:latin typeface="Roboto" panose="02000000000000000000"/>
              </a:rPr>
              <a:t>5 </a:t>
            </a:r>
            <a:r>
              <a:rPr lang="en-CA" dirty="0">
                <a:latin typeface="Roboto" panose="02000000000000000000"/>
              </a:rPr>
              <a:t>= </a:t>
            </a:r>
            <a:r>
              <a:rPr lang="en-CA" dirty="0" smtClean="0">
                <a:latin typeface="Roboto" panose="02000000000000000000"/>
              </a:rPr>
              <a:t>53.96%</a:t>
            </a:r>
          </a:p>
          <a:p>
            <a:pPr fontAlgn="b"/>
            <a:r>
              <a:rPr lang="en-CA" dirty="0" smtClean="0">
                <a:latin typeface="Roboto" panose="02000000000000000000"/>
              </a:rPr>
              <a:t>4 = 20.38% </a:t>
            </a:r>
          </a:p>
          <a:p>
            <a:pPr fontAlgn="b"/>
            <a:r>
              <a:rPr lang="en-CA" dirty="0" smtClean="0">
                <a:latin typeface="Roboto" panose="02000000000000000000"/>
              </a:rPr>
              <a:t>1 = 2.76</a:t>
            </a:r>
            <a:endParaRPr lang="en-CA" dirty="0">
              <a:latin typeface="Roboto" panose="02000000000000000000"/>
            </a:endParaRPr>
          </a:p>
          <a:p>
            <a:pPr fontAlgn="b"/>
            <a:r>
              <a:rPr lang="en-CA" dirty="0" smtClean="0">
                <a:latin typeface="Roboto" panose="02000000000000000000"/>
              </a:rPr>
              <a:t>2 </a:t>
            </a:r>
            <a:r>
              <a:rPr lang="en-CA" dirty="0">
                <a:latin typeface="Roboto" panose="02000000000000000000"/>
              </a:rPr>
              <a:t>= </a:t>
            </a:r>
            <a:r>
              <a:rPr lang="en-CA" dirty="0" smtClean="0">
                <a:latin typeface="Roboto" panose="02000000000000000000"/>
              </a:rPr>
              <a:t>2.64% </a:t>
            </a:r>
            <a:endParaRPr lang="en-CA" dirty="0">
              <a:latin typeface="Roboto" panose="02000000000000000000"/>
            </a:endParaRPr>
          </a:p>
        </p:txBody>
      </p:sp>
      <p:sp>
        <p:nvSpPr>
          <p:cNvPr id="14" name="Rectangle 13"/>
          <p:cNvSpPr/>
          <p:nvPr/>
        </p:nvSpPr>
        <p:spPr>
          <a:xfrm>
            <a:off x="5080570" y="3087246"/>
            <a:ext cx="2618922" cy="1477328"/>
          </a:xfrm>
          <a:prstGeom prst="rect">
            <a:avLst/>
          </a:prstGeom>
        </p:spPr>
        <p:txBody>
          <a:bodyPr wrap="none">
            <a:spAutoFit/>
          </a:bodyPr>
          <a:lstStyle/>
          <a:p>
            <a:pPr fontAlgn="b"/>
            <a:r>
              <a:rPr lang="en-CA" dirty="0" smtClean="0">
                <a:latin typeface="Roboto" panose="02000000000000000000"/>
              </a:rPr>
              <a:t>Be taught more in practice</a:t>
            </a:r>
          </a:p>
          <a:p>
            <a:pPr fontAlgn="b"/>
            <a:r>
              <a:rPr lang="en-CA" dirty="0" smtClean="0">
                <a:latin typeface="Roboto" panose="02000000000000000000"/>
              </a:rPr>
              <a:t>4 </a:t>
            </a:r>
            <a:r>
              <a:rPr lang="en-CA" dirty="0">
                <a:latin typeface="Roboto" panose="02000000000000000000"/>
              </a:rPr>
              <a:t>= </a:t>
            </a:r>
            <a:r>
              <a:rPr lang="en-CA" dirty="0" smtClean="0">
                <a:latin typeface="Roboto" panose="02000000000000000000"/>
              </a:rPr>
              <a:t>27.94% </a:t>
            </a:r>
          </a:p>
          <a:p>
            <a:pPr fontAlgn="b"/>
            <a:r>
              <a:rPr lang="en-CA" dirty="0" smtClean="0">
                <a:latin typeface="Roboto" panose="02000000000000000000"/>
              </a:rPr>
              <a:t>3 = 26.74%</a:t>
            </a:r>
            <a:endParaRPr lang="en-CA" dirty="0">
              <a:latin typeface="Roboto" panose="02000000000000000000"/>
            </a:endParaRPr>
          </a:p>
          <a:p>
            <a:pPr fontAlgn="b"/>
            <a:r>
              <a:rPr lang="en-CA" dirty="0" smtClean="0">
                <a:latin typeface="Roboto" panose="02000000000000000000"/>
              </a:rPr>
              <a:t>1 = 10.79%</a:t>
            </a:r>
          </a:p>
          <a:p>
            <a:pPr fontAlgn="b"/>
            <a:r>
              <a:rPr lang="en-CA" dirty="0" smtClean="0">
                <a:latin typeface="Roboto" panose="02000000000000000000"/>
              </a:rPr>
              <a:t>6 </a:t>
            </a:r>
            <a:r>
              <a:rPr lang="en-CA" dirty="0">
                <a:latin typeface="Roboto" panose="02000000000000000000"/>
              </a:rPr>
              <a:t>= </a:t>
            </a:r>
            <a:r>
              <a:rPr lang="en-CA" dirty="0" smtClean="0">
                <a:latin typeface="Roboto" panose="02000000000000000000"/>
              </a:rPr>
              <a:t>1.32% </a:t>
            </a:r>
            <a:endParaRPr lang="en-CA" dirty="0">
              <a:latin typeface="Roboto" panose="02000000000000000000"/>
            </a:endParaRPr>
          </a:p>
        </p:txBody>
      </p:sp>
      <p:sp>
        <p:nvSpPr>
          <p:cNvPr id="15" name="Rectangle 14"/>
          <p:cNvSpPr/>
          <p:nvPr/>
        </p:nvSpPr>
        <p:spPr>
          <a:xfrm>
            <a:off x="8790467" y="2810247"/>
            <a:ext cx="2758542" cy="2031325"/>
          </a:xfrm>
          <a:prstGeom prst="rect">
            <a:avLst/>
          </a:prstGeom>
        </p:spPr>
        <p:txBody>
          <a:bodyPr wrap="square">
            <a:spAutoFit/>
          </a:bodyPr>
          <a:lstStyle/>
          <a:p>
            <a:pPr fontAlgn="b"/>
            <a:r>
              <a:rPr lang="en-CA" dirty="0" smtClean="0">
                <a:latin typeface="Roboto" panose="02000000000000000000"/>
              </a:rPr>
              <a:t>Feel they are able to try different things without punishment</a:t>
            </a:r>
          </a:p>
          <a:p>
            <a:pPr fontAlgn="b"/>
            <a:r>
              <a:rPr lang="en-CA" dirty="0" smtClean="0">
                <a:latin typeface="Roboto" panose="02000000000000000000"/>
              </a:rPr>
              <a:t>5 </a:t>
            </a:r>
            <a:r>
              <a:rPr lang="en-CA" dirty="0">
                <a:latin typeface="Roboto" panose="02000000000000000000"/>
              </a:rPr>
              <a:t>= </a:t>
            </a:r>
            <a:r>
              <a:rPr lang="en-CA" dirty="0" smtClean="0">
                <a:latin typeface="Roboto" panose="02000000000000000000"/>
              </a:rPr>
              <a:t>24.79% </a:t>
            </a:r>
          </a:p>
          <a:p>
            <a:pPr fontAlgn="b"/>
            <a:r>
              <a:rPr lang="en-CA" dirty="0" smtClean="0">
                <a:latin typeface="Roboto" panose="02000000000000000000"/>
              </a:rPr>
              <a:t>6 = 20.48%</a:t>
            </a:r>
            <a:endParaRPr lang="en-CA" dirty="0">
              <a:latin typeface="Roboto" panose="02000000000000000000"/>
            </a:endParaRP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1.92% </a:t>
            </a:r>
          </a:p>
          <a:p>
            <a:pPr fontAlgn="b"/>
            <a:r>
              <a:rPr lang="en-CA" dirty="0" smtClean="0">
                <a:latin typeface="Roboto" panose="02000000000000000000"/>
              </a:rPr>
              <a:t>8 = 2.99%</a:t>
            </a:r>
            <a:endParaRPr lang="en-CA" dirty="0">
              <a:latin typeface="Roboto" panose="02000000000000000000"/>
            </a:endParaRPr>
          </a:p>
        </p:txBody>
      </p:sp>
      <p:sp>
        <p:nvSpPr>
          <p:cNvPr id="17" name="Rectangle 16"/>
          <p:cNvSpPr/>
          <p:nvPr/>
        </p:nvSpPr>
        <p:spPr>
          <a:xfrm>
            <a:off x="1122020" y="2287340"/>
            <a:ext cx="3831242" cy="2031325"/>
          </a:xfrm>
          <a:prstGeom prst="rect">
            <a:avLst/>
          </a:prstGeom>
        </p:spPr>
        <p:txBody>
          <a:bodyPr wrap="none">
            <a:spAutoFit/>
          </a:bodyPr>
          <a:lstStyle/>
          <a:p>
            <a:pPr fontAlgn="b"/>
            <a:r>
              <a:rPr lang="en-CA" dirty="0" smtClean="0">
                <a:latin typeface="Roboto" panose="02000000000000000000"/>
              </a:rPr>
              <a:t>Be able to make decisions on their own </a:t>
            </a:r>
          </a:p>
          <a:p>
            <a:pPr fontAlgn="b"/>
            <a:r>
              <a:rPr lang="en-CA" dirty="0" smtClean="0">
                <a:latin typeface="Roboto" panose="02000000000000000000"/>
              </a:rPr>
              <a:t>3 = 28.62% </a:t>
            </a:r>
          </a:p>
          <a:p>
            <a:pPr fontAlgn="b"/>
            <a:r>
              <a:rPr lang="en-CA" dirty="0" smtClean="0">
                <a:latin typeface="Roboto" panose="02000000000000000000"/>
              </a:rPr>
              <a:t>2 = 28.26%</a:t>
            </a:r>
          </a:p>
          <a:p>
            <a:pPr fontAlgn="b"/>
            <a:r>
              <a:rPr lang="en-CA" dirty="0" smtClean="0">
                <a:latin typeface="Roboto" panose="02000000000000000000"/>
              </a:rPr>
              <a:t>5 = 3.83%</a:t>
            </a:r>
          </a:p>
          <a:p>
            <a:pPr fontAlgn="b"/>
            <a:r>
              <a:rPr lang="en-CA" dirty="0" smtClean="0">
                <a:latin typeface="Roboto" panose="02000000000000000000"/>
              </a:rPr>
              <a:t>6 = 0.6%</a:t>
            </a:r>
          </a:p>
          <a:p>
            <a:pPr fontAlgn="b"/>
            <a:endParaRPr lang="en-CA" dirty="0">
              <a:solidFill>
                <a:srgbClr val="333333"/>
              </a:solidFill>
              <a:latin typeface="Roboto" panose="02000000000000000000"/>
            </a:endParaRPr>
          </a:p>
          <a:p>
            <a:pPr fontAlgn="b"/>
            <a:endParaRPr lang="en-CA" dirty="0">
              <a:solidFill>
                <a:srgbClr val="333333"/>
              </a:solidFill>
              <a:latin typeface="Roboto" panose="02000000000000000000"/>
            </a:endParaRPr>
          </a:p>
        </p:txBody>
      </p:sp>
      <p:sp>
        <p:nvSpPr>
          <p:cNvPr id="19" name="Rectangle 18"/>
          <p:cNvSpPr/>
          <p:nvPr/>
        </p:nvSpPr>
        <p:spPr>
          <a:xfrm>
            <a:off x="609600" y="4393467"/>
            <a:ext cx="1870705" cy="1477328"/>
          </a:xfrm>
          <a:prstGeom prst="rect">
            <a:avLst/>
          </a:prstGeom>
        </p:spPr>
        <p:txBody>
          <a:bodyPr wrap="none">
            <a:spAutoFit/>
          </a:bodyPr>
          <a:lstStyle/>
          <a:p>
            <a:pPr fontAlgn="b"/>
            <a:r>
              <a:rPr lang="en-CA" dirty="0" smtClean="0">
                <a:latin typeface="Roboto" panose="02000000000000000000"/>
              </a:rPr>
              <a:t>Have great snacks</a:t>
            </a:r>
          </a:p>
          <a:p>
            <a:pPr fontAlgn="b"/>
            <a:r>
              <a:rPr lang="en-CA" dirty="0" smtClean="0">
                <a:latin typeface="Roboto" panose="02000000000000000000"/>
              </a:rPr>
              <a:t>6 </a:t>
            </a:r>
            <a:r>
              <a:rPr lang="en-CA" dirty="0">
                <a:latin typeface="Roboto" panose="02000000000000000000"/>
              </a:rPr>
              <a:t>= </a:t>
            </a:r>
            <a:r>
              <a:rPr lang="en-CA" dirty="0" smtClean="0">
                <a:latin typeface="Roboto" panose="02000000000000000000"/>
              </a:rPr>
              <a:t>78.06% </a:t>
            </a:r>
          </a:p>
          <a:p>
            <a:pPr fontAlgn="b"/>
            <a:r>
              <a:rPr lang="en-CA" dirty="0" smtClean="0">
                <a:latin typeface="Roboto" panose="02000000000000000000"/>
              </a:rPr>
              <a:t>5 = 15.23%</a:t>
            </a:r>
            <a:endParaRPr lang="en-CA" dirty="0">
              <a:latin typeface="Roboto" panose="02000000000000000000"/>
            </a:endParaRPr>
          </a:p>
          <a:p>
            <a:pPr fontAlgn="b"/>
            <a:r>
              <a:rPr lang="en-CA" dirty="0" smtClean="0">
                <a:latin typeface="Roboto" panose="02000000000000000000"/>
              </a:rPr>
              <a:t>3 = 0.96%</a:t>
            </a:r>
          </a:p>
          <a:p>
            <a:pPr fontAlgn="b"/>
            <a:r>
              <a:rPr lang="en-CA" dirty="0" smtClean="0">
                <a:latin typeface="Roboto" panose="02000000000000000000"/>
              </a:rPr>
              <a:t>2 </a:t>
            </a:r>
            <a:r>
              <a:rPr lang="en-CA" dirty="0">
                <a:latin typeface="Roboto" panose="02000000000000000000"/>
              </a:rPr>
              <a:t>= </a:t>
            </a:r>
            <a:r>
              <a:rPr lang="en-CA" dirty="0" smtClean="0">
                <a:latin typeface="Roboto" panose="02000000000000000000"/>
              </a:rPr>
              <a:t>0.36% </a:t>
            </a:r>
            <a:endParaRPr lang="en-CA" dirty="0">
              <a:latin typeface="Roboto" panose="02000000000000000000"/>
            </a:endParaRPr>
          </a:p>
        </p:txBody>
      </p:sp>
      <p:sp>
        <p:nvSpPr>
          <p:cNvPr id="18" name="Rectangle 17"/>
          <p:cNvSpPr/>
          <p:nvPr/>
        </p:nvSpPr>
        <p:spPr>
          <a:xfrm>
            <a:off x="609600" y="1458930"/>
            <a:ext cx="6096000" cy="523220"/>
          </a:xfrm>
          <a:prstGeom prst="rect">
            <a:avLst/>
          </a:prstGeom>
        </p:spPr>
        <p:txBody>
          <a:bodyPr>
            <a:spAutoFit/>
          </a:bodyPr>
          <a:lstStyle/>
          <a:p>
            <a:r>
              <a:rPr lang="en-US" dirty="0">
                <a:latin typeface="Roboto" panose="02000000000000000000" pitchFamily="2" charset="0"/>
                <a:ea typeface="Roboto" panose="02000000000000000000" pitchFamily="2" charset="0"/>
                <a:cs typeface="Roboto" panose="02000000000000000000" pitchFamily="2" charset="0"/>
              </a:rPr>
              <a:t>Kids should</a:t>
            </a:r>
            <a:r>
              <a:rPr lang="en-US" dirty="0" smtClean="0">
                <a:latin typeface="Roboto" panose="02000000000000000000" pitchFamily="2" charset="0"/>
                <a:ea typeface="Roboto" panose="02000000000000000000" pitchFamily="2" charset="0"/>
                <a:cs typeface="Roboto" panose="02000000000000000000" pitchFamily="2" charset="0"/>
              </a:rPr>
              <a:t>...</a:t>
            </a:r>
          </a:p>
          <a:p>
            <a:r>
              <a:rPr lang="en-US" sz="1000" dirty="0" smtClean="0">
                <a:latin typeface="Roboto" panose="02000000000000000000" pitchFamily="2" charset="0"/>
                <a:ea typeface="Roboto" panose="02000000000000000000" pitchFamily="2" charset="0"/>
                <a:cs typeface="Roboto" panose="02000000000000000000" pitchFamily="2" charset="0"/>
              </a:rPr>
              <a:t>*</a:t>
            </a:r>
            <a:r>
              <a:rPr lang="en-US" sz="1000" dirty="0">
                <a:latin typeface="Roboto" panose="02000000000000000000" pitchFamily="2" charset="0"/>
                <a:ea typeface="Roboto" panose="02000000000000000000" pitchFamily="2" charset="0"/>
                <a:cs typeface="Roboto" panose="02000000000000000000" pitchFamily="2" charset="0"/>
              </a:rPr>
              <a:t>rate each option 1 being most important 2 next most important ensuring all have a ranking</a:t>
            </a:r>
          </a:p>
        </p:txBody>
      </p:sp>
    </p:spTree>
    <p:extLst>
      <p:ext uri="{BB962C8B-B14F-4D97-AF65-F5344CB8AC3E}">
        <p14:creationId xmlns:p14="http://schemas.microsoft.com/office/powerpoint/2010/main" val="21340310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Parent</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41</a:t>
            </a:fld>
            <a:endParaRPr lang="en-CA" dirty="0"/>
          </a:p>
        </p:txBody>
      </p:sp>
      <p:sp>
        <p:nvSpPr>
          <p:cNvPr id="3" name="Rectangle 2"/>
          <p:cNvSpPr/>
          <p:nvPr/>
        </p:nvSpPr>
        <p:spPr>
          <a:xfrm>
            <a:off x="567266" y="1387101"/>
            <a:ext cx="8499095" cy="369332"/>
          </a:xfrm>
          <a:prstGeom prst="rect">
            <a:avLst/>
          </a:prstGeom>
        </p:spPr>
        <p:txBody>
          <a:bodyPr wrap="square">
            <a:spAutoFit/>
          </a:bodyPr>
          <a:lstStyle/>
          <a:p>
            <a:r>
              <a:rPr lang="en-US" dirty="0">
                <a:solidFill>
                  <a:srgbClr val="333333"/>
                </a:solidFill>
                <a:latin typeface="Roboto" panose="02000000000000000000" pitchFamily="2" charset="0"/>
                <a:ea typeface="Roboto" panose="02000000000000000000" pitchFamily="2" charset="0"/>
                <a:cs typeface="Roboto" panose="02000000000000000000" pitchFamily="2" charset="0"/>
              </a:rPr>
              <a:t>What has been the greatest positive from your child's youth soccer experience?</a:t>
            </a:r>
            <a:r>
              <a:rPr lang="en-US" dirty="0">
                <a:latin typeface="Roboto" panose="02000000000000000000" pitchFamily="2" charset="0"/>
                <a:ea typeface="Roboto" panose="02000000000000000000" pitchFamily="2" charset="0"/>
                <a:cs typeface="Roboto" panose="02000000000000000000" pitchFamily="2" charset="0"/>
              </a:rPr>
              <a:t> </a:t>
            </a:r>
          </a:p>
        </p:txBody>
      </p:sp>
      <p:sp>
        <p:nvSpPr>
          <p:cNvPr id="5" name="Rectangle 4"/>
          <p:cNvSpPr/>
          <p:nvPr/>
        </p:nvSpPr>
        <p:spPr>
          <a:xfrm>
            <a:off x="8442308" y="710705"/>
            <a:ext cx="1043876" cy="369332"/>
          </a:xfrm>
          <a:prstGeom prst="rect">
            <a:avLst/>
          </a:prstGeom>
        </p:spPr>
        <p:txBody>
          <a:bodyPr wrap="none">
            <a:spAutoFit/>
          </a:bodyPr>
          <a:lstStyle/>
          <a:p>
            <a:r>
              <a:rPr lang="en-US" dirty="0" smtClean="0">
                <a:latin typeface="Roboto Bold"/>
              </a:rPr>
              <a:t> </a:t>
            </a:r>
            <a:r>
              <a:rPr lang="en-US" dirty="0">
                <a:latin typeface="Roboto Bold"/>
              </a:rPr>
              <a:t>Parents</a:t>
            </a:r>
          </a:p>
        </p:txBody>
      </p:sp>
      <p:sp>
        <p:nvSpPr>
          <p:cNvPr id="6" name="TextBox 5"/>
          <p:cNvSpPr txBox="1"/>
          <p:nvPr/>
        </p:nvSpPr>
        <p:spPr>
          <a:xfrm>
            <a:off x="7107488" y="365125"/>
            <a:ext cx="1604910" cy="1015663"/>
          </a:xfrm>
          <a:prstGeom prst="rect">
            <a:avLst/>
          </a:prstGeom>
          <a:noFill/>
        </p:spPr>
        <p:txBody>
          <a:bodyPr wrap="square" rtlCol="0">
            <a:spAutoFit/>
          </a:bodyPr>
          <a:lstStyle/>
          <a:p>
            <a:r>
              <a:rPr lang="en-US" sz="6000" b="1" i="1" dirty="0" smtClean="0">
                <a:solidFill>
                  <a:srgbClr val="EA002A"/>
                </a:solidFill>
                <a:latin typeface="Roboto Bold" panose="02000000000000000000"/>
              </a:rPr>
              <a:t>837</a:t>
            </a:r>
            <a:endParaRPr lang="en-US" sz="6000" b="1" i="1" dirty="0">
              <a:solidFill>
                <a:srgbClr val="EA002A"/>
              </a:solidFill>
              <a:latin typeface="Roboto Bold" panose="02000000000000000000"/>
            </a:endParaRPr>
          </a:p>
        </p:txBody>
      </p:sp>
      <p:sp>
        <p:nvSpPr>
          <p:cNvPr id="8" name="TextBox 7"/>
          <p:cNvSpPr txBox="1"/>
          <p:nvPr/>
        </p:nvSpPr>
        <p:spPr>
          <a:xfrm>
            <a:off x="7623754" y="2778409"/>
            <a:ext cx="3211456" cy="3139321"/>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Notable Other mentions</a:t>
            </a:r>
          </a:p>
          <a:p>
            <a:endParaRPr lang="en-US" dirty="0" smtClean="0">
              <a:latin typeface="Roboto" panose="02000000000000000000" pitchFamily="2" charset="0"/>
              <a:ea typeface="Roboto" panose="02000000000000000000" pitchFamily="2" charset="0"/>
              <a:cs typeface="Roboto" panose="02000000000000000000" pitchFamily="2" charset="0"/>
            </a:endParaRPr>
          </a:p>
          <a:p>
            <a:pPr marL="285750" indent="-285750">
              <a:buBlip>
                <a:blip r:embed="rId3"/>
              </a:buBlip>
            </a:pPr>
            <a:endParaRPr lang="en-US" dirty="0">
              <a:latin typeface="Roboto" panose="02000000000000000000" pitchFamily="2" charset="0"/>
              <a:ea typeface="Roboto" panose="02000000000000000000" pitchFamily="2" charset="0"/>
              <a:cs typeface="Roboto" panose="02000000000000000000" pitchFamily="2" charset="0"/>
            </a:endParaRPr>
          </a:p>
          <a:p>
            <a:pPr marL="285750" indent="-285750">
              <a:buBlip>
                <a:blip r:embed="rId3"/>
              </a:buBlip>
            </a:pPr>
            <a:r>
              <a:rPr lang="en-US" dirty="0" smtClean="0">
                <a:latin typeface="Roboto" panose="02000000000000000000" pitchFamily="2" charset="0"/>
                <a:ea typeface="Roboto" panose="02000000000000000000" pitchFamily="2" charset="0"/>
                <a:cs typeface="Roboto" panose="02000000000000000000" pitchFamily="2" charset="0"/>
              </a:rPr>
              <a:t>active</a:t>
            </a:r>
          </a:p>
          <a:p>
            <a:pPr marL="285750" indent="-285750">
              <a:buBlip>
                <a:blip r:embed="rId3"/>
              </a:buBlip>
            </a:pPr>
            <a:r>
              <a:rPr lang="en-US" dirty="0" smtClean="0">
                <a:latin typeface="Roboto" panose="02000000000000000000" pitchFamily="2" charset="0"/>
                <a:ea typeface="Roboto" panose="02000000000000000000" pitchFamily="2" charset="0"/>
                <a:cs typeface="Roboto" panose="02000000000000000000" pitchFamily="2" charset="0"/>
              </a:rPr>
              <a:t>Away from video games</a:t>
            </a:r>
          </a:p>
          <a:p>
            <a:pPr marL="285750" indent="-285750">
              <a:buBlip>
                <a:blip r:embed="rId3"/>
              </a:buBlip>
            </a:pPr>
            <a:r>
              <a:rPr lang="en-US" dirty="0" smtClean="0">
                <a:latin typeface="Roboto" panose="02000000000000000000" pitchFamily="2" charset="0"/>
                <a:ea typeface="Roboto" panose="02000000000000000000" pitchFamily="2" charset="0"/>
                <a:cs typeface="Roboto" panose="02000000000000000000" pitchFamily="2" charset="0"/>
              </a:rPr>
              <a:t>everything</a:t>
            </a:r>
          </a:p>
          <a:p>
            <a:pPr marL="285750" indent="-285750">
              <a:buBlip>
                <a:blip r:embed="rId3"/>
              </a:buBlip>
            </a:pPr>
            <a:r>
              <a:rPr lang="en-US" dirty="0" smtClean="0">
                <a:latin typeface="Roboto" panose="02000000000000000000" pitchFamily="2" charset="0"/>
                <a:ea typeface="Roboto" panose="02000000000000000000" pitchFamily="2" charset="0"/>
                <a:cs typeface="Roboto" panose="02000000000000000000" pitchFamily="2" charset="0"/>
              </a:rPr>
              <a:t>Winning lots</a:t>
            </a:r>
          </a:p>
          <a:p>
            <a:pPr marL="285750" indent="-285750">
              <a:buBlip>
                <a:blip r:embed="rId3"/>
              </a:buBlip>
            </a:pPr>
            <a:r>
              <a:rPr lang="en-US" dirty="0" smtClean="0">
                <a:latin typeface="Roboto" panose="02000000000000000000" pitchFamily="2" charset="0"/>
                <a:ea typeface="Roboto" panose="02000000000000000000" pitchFamily="2" charset="0"/>
                <a:cs typeface="Roboto" panose="02000000000000000000" pitchFamily="2" charset="0"/>
              </a:rPr>
              <a:t>Discipline provided</a:t>
            </a:r>
          </a:p>
          <a:p>
            <a:pPr marL="285750" indent="-285750">
              <a:buBlip>
                <a:blip r:embed="rId3"/>
              </a:buBlip>
            </a:pPr>
            <a:r>
              <a:rPr lang="en-US" dirty="0" smtClean="0">
                <a:latin typeface="Roboto" panose="02000000000000000000" pitchFamily="2" charset="0"/>
                <a:ea typeface="Roboto" panose="02000000000000000000" pitchFamily="2" charset="0"/>
                <a:cs typeface="Roboto" panose="02000000000000000000" pitchFamily="2" charset="0"/>
              </a:rPr>
              <a:t>festivals</a:t>
            </a:r>
          </a:p>
          <a:p>
            <a:endParaRPr lang="en-US" dirty="0" smtClean="0">
              <a:latin typeface="Roboto" panose="02000000000000000000" pitchFamily="2" charset="0"/>
              <a:ea typeface="Roboto" panose="02000000000000000000" pitchFamily="2" charset="0"/>
              <a:cs typeface="Roboto" panose="02000000000000000000" pitchFamily="2" charset="0"/>
            </a:endParaRPr>
          </a:p>
          <a:p>
            <a:pPr marL="285750" indent="-285750">
              <a:buBlip>
                <a:blip r:embed="rId3"/>
              </a:buBlip>
            </a:pPr>
            <a:endParaRPr lang="en-US" dirty="0">
              <a:latin typeface="Roboto" panose="02000000000000000000" pitchFamily="2" charset="0"/>
              <a:ea typeface="Roboto" panose="02000000000000000000" pitchFamily="2" charset="0"/>
              <a:cs typeface="Roboto" panose="02000000000000000000" pitchFamily="2" charset="0"/>
            </a:endParaRPr>
          </a:p>
        </p:txBody>
      </p:sp>
      <p:graphicFrame>
        <p:nvGraphicFramePr>
          <p:cNvPr id="11" name="Chart 10"/>
          <p:cNvGraphicFramePr/>
          <p:nvPr>
            <p:extLst>
              <p:ext uri="{D42A27DB-BD31-4B8C-83A1-F6EECF244321}">
                <p14:modId xmlns:p14="http://schemas.microsoft.com/office/powerpoint/2010/main" val="982091726"/>
              </p:ext>
            </p:extLst>
          </p:nvPr>
        </p:nvGraphicFramePr>
        <p:xfrm>
          <a:off x="567266" y="1765994"/>
          <a:ext cx="6839256" cy="41576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849153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Parent</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42</a:t>
            </a:fld>
            <a:endParaRPr lang="en-CA" dirty="0"/>
          </a:p>
        </p:txBody>
      </p:sp>
      <p:sp>
        <p:nvSpPr>
          <p:cNvPr id="5" name="Rectangle 4"/>
          <p:cNvSpPr/>
          <p:nvPr/>
        </p:nvSpPr>
        <p:spPr>
          <a:xfrm>
            <a:off x="745067" y="1370168"/>
            <a:ext cx="8787122" cy="646331"/>
          </a:xfrm>
          <a:prstGeom prst="rect">
            <a:avLst/>
          </a:prstGeom>
        </p:spPr>
        <p:txBody>
          <a:bodyPr wrap="square">
            <a:spAutoFit/>
          </a:bodyPr>
          <a:lstStyle/>
          <a:p>
            <a:r>
              <a:rPr lang="en-US" dirty="0">
                <a:solidFill>
                  <a:srgbClr val="333333"/>
                </a:solidFill>
                <a:latin typeface="Roboto" panose="02000000000000000000" pitchFamily="2" charset="0"/>
                <a:ea typeface="Roboto" panose="02000000000000000000" pitchFamily="2" charset="0"/>
                <a:cs typeface="Roboto" panose="02000000000000000000" pitchFamily="2" charset="0"/>
              </a:rPr>
              <a:t>What is your greatest challenge or frustration with the youth soccer experience of your child?</a:t>
            </a:r>
            <a:r>
              <a:rPr lang="en-US" dirty="0">
                <a:latin typeface="Roboto" panose="02000000000000000000" pitchFamily="2" charset="0"/>
                <a:ea typeface="Roboto" panose="02000000000000000000" pitchFamily="2" charset="0"/>
                <a:cs typeface="Roboto" panose="02000000000000000000" pitchFamily="2" charset="0"/>
              </a:rPr>
              <a:t> </a:t>
            </a:r>
          </a:p>
        </p:txBody>
      </p:sp>
      <p:sp>
        <p:nvSpPr>
          <p:cNvPr id="6" name="TextBox 5"/>
          <p:cNvSpPr txBox="1"/>
          <p:nvPr/>
        </p:nvSpPr>
        <p:spPr>
          <a:xfrm>
            <a:off x="7623754" y="2778409"/>
            <a:ext cx="3211456" cy="3139321"/>
          </a:xfrm>
          <a:prstGeom prst="rect">
            <a:avLst/>
          </a:prstGeom>
          <a:noFill/>
        </p:spPr>
        <p:txBody>
          <a:bodyPr wrap="square" rtlCol="0">
            <a:spAutoFit/>
          </a:bodyPr>
          <a:lstStyle/>
          <a:p>
            <a:r>
              <a:rPr lang="en-US" dirty="0">
                <a:latin typeface="Roboto Bold"/>
              </a:rPr>
              <a:t>Notable Other mentions</a:t>
            </a:r>
          </a:p>
          <a:p>
            <a:endParaRPr lang="en-US" dirty="0" smtClean="0">
              <a:latin typeface="Roboto Bold"/>
            </a:endParaRPr>
          </a:p>
          <a:p>
            <a:pPr marL="285750" indent="-285750">
              <a:buBlip>
                <a:blip r:embed="rId3"/>
              </a:buBlip>
            </a:pPr>
            <a:endParaRPr lang="en-US" dirty="0">
              <a:latin typeface="Roboto Bold"/>
            </a:endParaRPr>
          </a:p>
          <a:p>
            <a:pPr marL="285750" indent="-285750">
              <a:buBlip>
                <a:blip r:embed="rId3"/>
              </a:buBlip>
            </a:pPr>
            <a:r>
              <a:rPr lang="en-US" dirty="0" smtClean="0">
                <a:latin typeface="Roboto Bold"/>
              </a:rPr>
              <a:t>active</a:t>
            </a:r>
          </a:p>
          <a:p>
            <a:pPr marL="285750" indent="-285750">
              <a:buBlip>
                <a:blip r:embed="rId3"/>
              </a:buBlip>
            </a:pPr>
            <a:r>
              <a:rPr lang="en-US" dirty="0" smtClean="0">
                <a:latin typeface="Roboto Bold"/>
              </a:rPr>
              <a:t>Away from video games</a:t>
            </a:r>
          </a:p>
          <a:p>
            <a:pPr marL="285750" indent="-285750">
              <a:buBlip>
                <a:blip r:embed="rId3"/>
              </a:buBlip>
            </a:pPr>
            <a:r>
              <a:rPr lang="en-US" dirty="0" smtClean="0">
                <a:latin typeface="Roboto Bold"/>
              </a:rPr>
              <a:t>everything</a:t>
            </a:r>
          </a:p>
          <a:p>
            <a:pPr marL="285750" indent="-285750">
              <a:buBlip>
                <a:blip r:embed="rId3"/>
              </a:buBlip>
            </a:pPr>
            <a:r>
              <a:rPr lang="en-US" dirty="0" smtClean="0">
                <a:latin typeface="Roboto Bold"/>
              </a:rPr>
              <a:t>Winning lots</a:t>
            </a:r>
          </a:p>
          <a:p>
            <a:pPr marL="285750" indent="-285750">
              <a:buBlip>
                <a:blip r:embed="rId3"/>
              </a:buBlip>
            </a:pPr>
            <a:r>
              <a:rPr lang="en-US" dirty="0" smtClean="0">
                <a:latin typeface="Roboto Bold"/>
              </a:rPr>
              <a:t>Discipline provided</a:t>
            </a:r>
          </a:p>
          <a:p>
            <a:pPr marL="285750" indent="-285750">
              <a:buBlip>
                <a:blip r:embed="rId3"/>
              </a:buBlip>
            </a:pPr>
            <a:r>
              <a:rPr lang="en-US" dirty="0" smtClean="0">
                <a:latin typeface="Roboto Bold"/>
              </a:rPr>
              <a:t>festivals</a:t>
            </a:r>
          </a:p>
          <a:p>
            <a:endParaRPr lang="en-US" dirty="0" smtClean="0">
              <a:latin typeface="Roboto Bold"/>
            </a:endParaRPr>
          </a:p>
          <a:p>
            <a:pPr marL="285750" indent="-285750">
              <a:buBlip>
                <a:blip r:embed="rId3"/>
              </a:buBlip>
            </a:pPr>
            <a:endParaRPr lang="en-US" dirty="0">
              <a:latin typeface="Roboto Bold"/>
            </a:endParaRPr>
          </a:p>
        </p:txBody>
      </p:sp>
      <p:graphicFrame>
        <p:nvGraphicFramePr>
          <p:cNvPr id="9" name="Chart 8"/>
          <p:cNvGraphicFramePr/>
          <p:nvPr>
            <p:extLst>
              <p:ext uri="{D42A27DB-BD31-4B8C-83A1-F6EECF244321}">
                <p14:modId xmlns:p14="http://schemas.microsoft.com/office/powerpoint/2010/main" val="2857404230"/>
              </p:ext>
            </p:extLst>
          </p:nvPr>
        </p:nvGraphicFramePr>
        <p:xfrm>
          <a:off x="745067" y="2129723"/>
          <a:ext cx="6151105" cy="37880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33657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Parent</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43</a:t>
            </a:fld>
            <a:endParaRPr lang="en-CA" dirty="0"/>
          </a:p>
        </p:txBody>
      </p:sp>
      <p:sp>
        <p:nvSpPr>
          <p:cNvPr id="5" name="Rectangle 4"/>
          <p:cNvSpPr/>
          <p:nvPr/>
        </p:nvSpPr>
        <p:spPr>
          <a:xfrm>
            <a:off x="838200" y="1458930"/>
            <a:ext cx="6727166" cy="369332"/>
          </a:xfrm>
          <a:prstGeom prst="rect">
            <a:avLst/>
          </a:prstGeom>
        </p:spPr>
        <p:txBody>
          <a:bodyPr wrap="square">
            <a:spAutoFit/>
          </a:bodyPr>
          <a:lstStyle/>
          <a:p>
            <a:r>
              <a:rPr lang="en-US" dirty="0">
                <a:solidFill>
                  <a:srgbClr val="333333"/>
                </a:solidFill>
                <a:latin typeface="Roboto" panose="02000000000000000000" pitchFamily="2" charset="0"/>
                <a:ea typeface="Roboto" panose="02000000000000000000" pitchFamily="2" charset="0"/>
                <a:cs typeface="Roboto" panose="02000000000000000000" pitchFamily="2" charset="0"/>
              </a:rPr>
              <a:t>If you could change anything in youth soccer, what would it be?</a:t>
            </a:r>
            <a:r>
              <a:rPr lang="en-US" dirty="0">
                <a:latin typeface="Roboto" panose="02000000000000000000" pitchFamily="2" charset="0"/>
                <a:ea typeface="Roboto" panose="02000000000000000000" pitchFamily="2" charset="0"/>
                <a:cs typeface="Roboto" panose="02000000000000000000" pitchFamily="2" charset="0"/>
              </a:rPr>
              <a:t> </a:t>
            </a:r>
          </a:p>
        </p:txBody>
      </p:sp>
      <p:sp>
        <p:nvSpPr>
          <p:cNvPr id="6" name="TextBox 5"/>
          <p:cNvSpPr txBox="1"/>
          <p:nvPr/>
        </p:nvSpPr>
        <p:spPr>
          <a:xfrm>
            <a:off x="7623754" y="2778409"/>
            <a:ext cx="3211456" cy="3970318"/>
          </a:xfrm>
          <a:prstGeom prst="rect">
            <a:avLst/>
          </a:prstGeom>
          <a:noFill/>
        </p:spPr>
        <p:txBody>
          <a:bodyPr wrap="square" rtlCol="0">
            <a:spAutoFit/>
          </a:bodyPr>
          <a:lstStyle/>
          <a:p>
            <a:r>
              <a:rPr lang="en-US" dirty="0">
                <a:latin typeface="Roboto Bold"/>
              </a:rPr>
              <a:t>Notable Other mentions</a:t>
            </a:r>
          </a:p>
          <a:p>
            <a:endParaRPr lang="en-US" dirty="0" smtClean="0">
              <a:latin typeface="Roboto Bold"/>
            </a:endParaRPr>
          </a:p>
          <a:p>
            <a:pPr marL="285750" indent="-285750">
              <a:buBlip>
                <a:blip r:embed="rId3"/>
              </a:buBlip>
            </a:pPr>
            <a:endParaRPr lang="en-US" dirty="0">
              <a:latin typeface="Roboto Bold"/>
            </a:endParaRPr>
          </a:p>
          <a:p>
            <a:pPr marL="285750" indent="-285750">
              <a:buBlip>
                <a:blip r:embed="rId3"/>
              </a:buBlip>
            </a:pPr>
            <a:r>
              <a:rPr lang="en-US" dirty="0" smtClean="0">
                <a:latin typeface="Roboto Bold"/>
              </a:rPr>
              <a:t>Politics</a:t>
            </a:r>
          </a:p>
          <a:p>
            <a:pPr marL="285750" indent="-285750">
              <a:buBlip>
                <a:blip r:embed="rId3"/>
              </a:buBlip>
            </a:pPr>
            <a:r>
              <a:rPr lang="en-US" dirty="0" smtClean="0">
                <a:latin typeface="Roboto Bold"/>
              </a:rPr>
              <a:t>Be more like hockey</a:t>
            </a:r>
          </a:p>
          <a:p>
            <a:pPr marL="285750" indent="-285750">
              <a:buBlip>
                <a:blip r:embed="rId3"/>
              </a:buBlip>
            </a:pPr>
            <a:r>
              <a:rPr lang="en-US" dirty="0" smtClean="0">
                <a:latin typeface="Roboto Bold"/>
              </a:rPr>
              <a:t>Multi sport opportunities</a:t>
            </a:r>
          </a:p>
          <a:p>
            <a:pPr marL="285750" indent="-285750">
              <a:buBlip>
                <a:blip r:embed="rId3"/>
              </a:buBlip>
            </a:pPr>
            <a:r>
              <a:rPr lang="en-US" dirty="0" smtClean="0">
                <a:latin typeface="Roboto Bold"/>
              </a:rPr>
              <a:t>More games</a:t>
            </a:r>
          </a:p>
          <a:p>
            <a:pPr marL="285750" indent="-285750">
              <a:buBlip>
                <a:blip r:embed="rId3"/>
              </a:buBlip>
            </a:pPr>
            <a:r>
              <a:rPr lang="en-US" dirty="0" smtClean="0">
                <a:latin typeface="Roboto Bold"/>
              </a:rPr>
              <a:t>Finance sharing</a:t>
            </a:r>
          </a:p>
          <a:p>
            <a:pPr marL="285750" indent="-285750">
              <a:buBlip>
                <a:blip r:embed="rId3"/>
              </a:buBlip>
            </a:pPr>
            <a:r>
              <a:rPr lang="en-US" dirty="0" smtClean="0">
                <a:latin typeface="Roboto Bold"/>
              </a:rPr>
              <a:t>More commitment for all</a:t>
            </a:r>
          </a:p>
          <a:p>
            <a:pPr marL="285750" indent="-285750">
              <a:buBlip>
                <a:blip r:embed="rId3"/>
              </a:buBlip>
            </a:pPr>
            <a:r>
              <a:rPr lang="en-US" dirty="0" smtClean="0">
                <a:latin typeface="Roboto Bold"/>
              </a:rPr>
              <a:t>Rank kids</a:t>
            </a:r>
          </a:p>
          <a:p>
            <a:pPr marL="285750" indent="-285750">
              <a:buBlip>
                <a:blip r:embed="rId3"/>
              </a:buBlip>
            </a:pPr>
            <a:r>
              <a:rPr lang="en-US" dirty="0" smtClean="0">
                <a:latin typeface="Roboto Bold"/>
              </a:rPr>
              <a:t>Less clubs – too many to choose</a:t>
            </a:r>
          </a:p>
          <a:p>
            <a:endParaRPr lang="en-US" dirty="0" smtClean="0">
              <a:latin typeface="Roboto Bold"/>
            </a:endParaRPr>
          </a:p>
          <a:p>
            <a:pPr marL="285750" indent="-285750">
              <a:buBlip>
                <a:blip r:embed="rId3"/>
              </a:buBlip>
            </a:pPr>
            <a:endParaRPr lang="en-US" dirty="0">
              <a:latin typeface="Roboto Bold"/>
            </a:endParaRPr>
          </a:p>
        </p:txBody>
      </p:sp>
      <p:graphicFrame>
        <p:nvGraphicFramePr>
          <p:cNvPr id="9" name="Chart 8"/>
          <p:cNvGraphicFramePr/>
          <p:nvPr>
            <p:extLst>
              <p:ext uri="{D42A27DB-BD31-4B8C-83A1-F6EECF244321}">
                <p14:modId xmlns:p14="http://schemas.microsoft.com/office/powerpoint/2010/main" val="1363034715"/>
              </p:ext>
            </p:extLst>
          </p:nvPr>
        </p:nvGraphicFramePr>
        <p:xfrm>
          <a:off x="794774" y="2054842"/>
          <a:ext cx="5591754" cy="39220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769459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Parent</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44</a:t>
            </a:fld>
            <a:endParaRPr lang="en-CA" dirty="0"/>
          </a:p>
        </p:txBody>
      </p:sp>
      <p:sp>
        <p:nvSpPr>
          <p:cNvPr id="5" name="Rectangle 4"/>
          <p:cNvSpPr/>
          <p:nvPr/>
        </p:nvSpPr>
        <p:spPr>
          <a:xfrm>
            <a:off x="838200" y="1458930"/>
            <a:ext cx="5299849" cy="369332"/>
          </a:xfrm>
          <a:prstGeom prst="rect">
            <a:avLst/>
          </a:prstGeom>
        </p:spPr>
        <p:txBody>
          <a:bodyPr wrap="none">
            <a:spAutoFit/>
          </a:bodyPr>
          <a:lstStyle/>
          <a:p>
            <a:r>
              <a:rPr lang="en-US" dirty="0">
                <a:solidFill>
                  <a:srgbClr val="333333"/>
                </a:solidFill>
                <a:latin typeface="Roboto" panose="02000000000000000000" pitchFamily="2" charset="0"/>
                <a:ea typeface="Roboto" panose="02000000000000000000" pitchFamily="2" charset="0"/>
                <a:cs typeface="Roboto" panose="02000000000000000000" pitchFamily="2" charset="0"/>
              </a:rPr>
              <a:t>What resources would you like to have access to?</a:t>
            </a:r>
            <a:r>
              <a:rPr lang="en-US" dirty="0">
                <a:latin typeface="Roboto" panose="02000000000000000000" pitchFamily="2" charset="0"/>
                <a:ea typeface="Roboto" panose="02000000000000000000" pitchFamily="2" charset="0"/>
                <a:cs typeface="Roboto" panose="02000000000000000000" pitchFamily="2" charset="0"/>
              </a:rPr>
              <a:t> </a:t>
            </a:r>
          </a:p>
        </p:txBody>
      </p:sp>
      <p:sp>
        <p:nvSpPr>
          <p:cNvPr id="6" name="TextBox 5"/>
          <p:cNvSpPr txBox="1"/>
          <p:nvPr/>
        </p:nvSpPr>
        <p:spPr>
          <a:xfrm>
            <a:off x="7370926" y="2173975"/>
            <a:ext cx="3211456" cy="3139321"/>
          </a:xfrm>
          <a:prstGeom prst="rect">
            <a:avLst/>
          </a:prstGeom>
          <a:noFill/>
        </p:spPr>
        <p:txBody>
          <a:bodyPr wrap="square" rtlCol="0">
            <a:spAutoFit/>
          </a:bodyPr>
          <a:lstStyle/>
          <a:p>
            <a:r>
              <a:rPr lang="en-US" dirty="0">
                <a:latin typeface="Roboto" panose="02000000000000000000"/>
              </a:rPr>
              <a:t>Notable Other mentions</a:t>
            </a:r>
          </a:p>
          <a:p>
            <a:endParaRPr lang="en-US" dirty="0" smtClean="0">
              <a:latin typeface="Roboto" panose="02000000000000000000"/>
            </a:endParaRPr>
          </a:p>
          <a:p>
            <a:pPr marL="285750" indent="-285750">
              <a:buBlip>
                <a:blip r:embed="rId3"/>
              </a:buBlip>
            </a:pPr>
            <a:endParaRPr lang="en-US" dirty="0">
              <a:latin typeface="Roboto" panose="02000000000000000000"/>
            </a:endParaRPr>
          </a:p>
          <a:p>
            <a:pPr marL="285750" indent="-285750">
              <a:buBlip>
                <a:blip r:embed="rId3"/>
              </a:buBlip>
            </a:pPr>
            <a:r>
              <a:rPr lang="en-US" dirty="0" smtClean="0">
                <a:latin typeface="Roboto" panose="02000000000000000000"/>
              </a:rPr>
              <a:t>active</a:t>
            </a:r>
          </a:p>
          <a:p>
            <a:pPr marL="285750" indent="-285750">
              <a:buBlip>
                <a:blip r:embed="rId3"/>
              </a:buBlip>
            </a:pPr>
            <a:r>
              <a:rPr lang="en-US" dirty="0" smtClean="0">
                <a:latin typeface="Roboto" panose="02000000000000000000"/>
              </a:rPr>
              <a:t>Away from video games</a:t>
            </a:r>
          </a:p>
          <a:p>
            <a:pPr marL="285750" indent="-285750">
              <a:buBlip>
                <a:blip r:embed="rId3"/>
              </a:buBlip>
            </a:pPr>
            <a:r>
              <a:rPr lang="en-US" dirty="0" smtClean="0">
                <a:latin typeface="Roboto" panose="02000000000000000000"/>
              </a:rPr>
              <a:t>everything</a:t>
            </a:r>
          </a:p>
          <a:p>
            <a:pPr marL="285750" indent="-285750">
              <a:buBlip>
                <a:blip r:embed="rId3"/>
              </a:buBlip>
            </a:pPr>
            <a:r>
              <a:rPr lang="en-US" dirty="0" smtClean="0">
                <a:latin typeface="Roboto" panose="02000000000000000000"/>
              </a:rPr>
              <a:t>Winning lots</a:t>
            </a:r>
          </a:p>
          <a:p>
            <a:pPr marL="285750" indent="-285750">
              <a:buBlip>
                <a:blip r:embed="rId3"/>
              </a:buBlip>
            </a:pPr>
            <a:r>
              <a:rPr lang="en-US" dirty="0" smtClean="0">
                <a:latin typeface="Roboto" panose="02000000000000000000"/>
              </a:rPr>
              <a:t>Discipline provided</a:t>
            </a:r>
          </a:p>
          <a:p>
            <a:pPr marL="285750" indent="-285750">
              <a:buBlip>
                <a:blip r:embed="rId3"/>
              </a:buBlip>
            </a:pPr>
            <a:r>
              <a:rPr lang="en-US" dirty="0" smtClean="0">
                <a:latin typeface="Roboto" panose="02000000000000000000"/>
              </a:rPr>
              <a:t>festivals</a:t>
            </a:r>
          </a:p>
          <a:p>
            <a:endParaRPr lang="en-US" dirty="0" smtClean="0">
              <a:latin typeface="Roboto" panose="02000000000000000000"/>
            </a:endParaRPr>
          </a:p>
          <a:p>
            <a:pPr marL="285750" indent="-285750">
              <a:buBlip>
                <a:blip r:embed="rId3"/>
              </a:buBlip>
            </a:pPr>
            <a:endParaRPr lang="en-US" dirty="0">
              <a:latin typeface="Roboto" panose="02000000000000000000"/>
            </a:endParaRPr>
          </a:p>
        </p:txBody>
      </p:sp>
      <p:graphicFrame>
        <p:nvGraphicFramePr>
          <p:cNvPr id="9" name="Chart 8"/>
          <p:cNvGraphicFramePr/>
          <p:nvPr>
            <p:extLst>
              <p:ext uri="{D42A27DB-BD31-4B8C-83A1-F6EECF244321}">
                <p14:modId xmlns:p14="http://schemas.microsoft.com/office/powerpoint/2010/main" val="1943501053"/>
              </p:ext>
            </p:extLst>
          </p:nvPr>
        </p:nvGraphicFramePr>
        <p:xfrm>
          <a:off x="692247" y="2042528"/>
          <a:ext cx="5591754" cy="39840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304401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93268" y="2979868"/>
            <a:ext cx="4972513" cy="1353593"/>
          </a:xfrm>
        </p:spPr>
        <p:txBody>
          <a:bodyPr>
            <a:normAutofit/>
          </a:bodyPr>
          <a:lstStyle/>
          <a:p>
            <a:r>
              <a:rPr lang="en-CA" dirty="0" smtClean="0"/>
              <a:t>Coach Survey</a:t>
            </a:r>
            <a:endParaRPr lang="en-CA" dirty="0"/>
          </a:p>
        </p:txBody>
      </p:sp>
    </p:spTree>
    <p:extLst>
      <p:ext uri="{BB962C8B-B14F-4D97-AF65-F5344CB8AC3E}">
        <p14:creationId xmlns:p14="http://schemas.microsoft.com/office/powerpoint/2010/main" val="30838765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Coach</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46</a:t>
            </a:fld>
            <a:endParaRPr lang="en-CA" dirty="0"/>
          </a:p>
        </p:txBody>
      </p:sp>
      <p:pic>
        <p:nvPicPr>
          <p:cNvPr id="3" name="Picture 2"/>
          <p:cNvPicPr>
            <a:picLocks noChangeAspect="1"/>
          </p:cNvPicPr>
          <p:nvPr/>
        </p:nvPicPr>
        <p:blipFill>
          <a:blip r:embed="rId3"/>
          <a:stretch>
            <a:fillRect/>
          </a:stretch>
        </p:blipFill>
        <p:spPr>
          <a:xfrm>
            <a:off x="4111385" y="458998"/>
            <a:ext cx="3486150" cy="2247900"/>
          </a:xfrm>
          <a:prstGeom prst="rect">
            <a:avLst/>
          </a:prstGeom>
        </p:spPr>
      </p:pic>
      <p:pic>
        <p:nvPicPr>
          <p:cNvPr id="5" name="Picture 4"/>
          <p:cNvPicPr>
            <a:picLocks noChangeAspect="1"/>
          </p:cNvPicPr>
          <p:nvPr/>
        </p:nvPicPr>
        <p:blipFill>
          <a:blip r:embed="rId4"/>
          <a:stretch>
            <a:fillRect/>
          </a:stretch>
        </p:blipFill>
        <p:spPr>
          <a:xfrm>
            <a:off x="1005690" y="2706898"/>
            <a:ext cx="10163175" cy="2428875"/>
          </a:xfrm>
          <a:prstGeom prst="rect">
            <a:avLst/>
          </a:prstGeom>
        </p:spPr>
      </p:pic>
      <p:sp>
        <p:nvSpPr>
          <p:cNvPr id="6" name="TextBox 5"/>
          <p:cNvSpPr txBox="1"/>
          <p:nvPr/>
        </p:nvSpPr>
        <p:spPr>
          <a:xfrm>
            <a:off x="544182" y="5135773"/>
            <a:ext cx="10620555" cy="1477328"/>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Coaches were asked 10 questions using an online survey.</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smtClean="0">
                <a:latin typeface="Roboto" panose="02000000000000000000" pitchFamily="2" charset="0"/>
                <a:ea typeface="Roboto" panose="02000000000000000000" pitchFamily="2" charset="0"/>
                <a:cs typeface="Roboto" panose="02000000000000000000" pitchFamily="2" charset="0"/>
              </a:rPr>
              <a:t>10 questions – </a:t>
            </a:r>
            <a:r>
              <a:rPr lang="en-US" dirty="0">
                <a:latin typeface="Roboto" panose="02000000000000000000" pitchFamily="2" charset="0"/>
                <a:ea typeface="Roboto" panose="02000000000000000000" pitchFamily="2" charset="0"/>
                <a:cs typeface="Roboto" panose="02000000000000000000" pitchFamily="2" charset="0"/>
              </a:rPr>
              <a:t>9</a:t>
            </a:r>
            <a:r>
              <a:rPr lang="en-US" dirty="0" smtClean="0">
                <a:latin typeface="Roboto" panose="02000000000000000000" pitchFamily="2" charset="0"/>
                <a:ea typeface="Roboto" panose="02000000000000000000" pitchFamily="2" charset="0"/>
                <a:cs typeface="Roboto" panose="02000000000000000000" pitchFamily="2" charset="0"/>
              </a:rPr>
              <a:t> being information gathering about their kids in soccer and 1 being about World Cup 2026.</a:t>
            </a:r>
          </a:p>
          <a:p>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751392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Coach</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47</a:t>
            </a:fld>
            <a:endParaRPr lang="en-CA" dirty="0"/>
          </a:p>
        </p:txBody>
      </p:sp>
      <p:sp>
        <p:nvSpPr>
          <p:cNvPr id="5" name="TextBox 4"/>
          <p:cNvSpPr txBox="1"/>
          <p:nvPr/>
        </p:nvSpPr>
        <p:spPr>
          <a:xfrm>
            <a:off x="8091577" y="2234242"/>
            <a:ext cx="3303917" cy="3416320"/>
          </a:xfrm>
          <a:prstGeom prst="rect">
            <a:avLst/>
          </a:prstGeom>
          <a:noFill/>
        </p:spPr>
        <p:txBody>
          <a:bodyPr wrap="square" rtlCol="0">
            <a:spAutoFit/>
          </a:bodyPr>
          <a:lstStyle/>
          <a:p>
            <a:r>
              <a:rPr lang="en-US" dirty="0" smtClean="0"/>
              <a:t>Coaches working with more than one age group could select each age group.</a:t>
            </a:r>
          </a:p>
          <a:p>
            <a:endParaRPr lang="en-US" dirty="0"/>
          </a:p>
          <a:p>
            <a:r>
              <a:rPr lang="en-US" dirty="0" smtClean="0"/>
              <a:t>Core information was focused on 8 to 12 year olds.</a:t>
            </a:r>
          </a:p>
          <a:p>
            <a:endParaRPr lang="en-US" dirty="0"/>
          </a:p>
          <a:p>
            <a:r>
              <a:rPr lang="en-US" dirty="0" smtClean="0"/>
              <a:t>Province wide survey available to all coaches from both clubs and academies.</a:t>
            </a:r>
          </a:p>
          <a:p>
            <a:endParaRPr lang="en-US" dirty="0"/>
          </a:p>
          <a:p>
            <a:endParaRPr lang="en-US" dirty="0"/>
          </a:p>
        </p:txBody>
      </p:sp>
      <p:graphicFrame>
        <p:nvGraphicFramePr>
          <p:cNvPr id="9" name="Chart 8"/>
          <p:cNvGraphicFramePr/>
          <p:nvPr>
            <p:extLst>
              <p:ext uri="{D42A27DB-BD31-4B8C-83A1-F6EECF244321}">
                <p14:modId xmlns:p14="http://schemas.microsoft.com/office/powerpoint/2010/main" val="4039298802"/>
              </p:ext>
            </p:extLst>
          </p:nvPr>
        </p:nvGraphicFramePr>
        <p:xfrm>
          <a:off x="0" y="1596325"/>
          <a:ext cx="7222210" cy="50554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39554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Coach</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48</a:t>
            </a:fld>
            <a:endParaRPr lang="en-CA" dirty="0"/>
          </a:p>
        </p:txBody>
      </p:sp>
      <p:sp>
        <p:nvSpPr>
          <p:cNvPr id="5" name="TextBox 4"/>
          <p:cNvSpPr txBox="1"/>
          <p:nvPr/>
        </p:nvSpPr>
        <p:spPr>
          <a:xfrm>
            <a:off x="594871" y="1718080"/>
            <a:ext cx="2581088" cy="4801314"/>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Long Term Player Development began to be implemented into soccer in 2014.</a:t>
            </a:r>
          </a:p>
          <a:p>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smtClean="0">
              <a:latin typeface="Roboto" panose="02000000000000000000" pitchFamily="2" charset="0"/>
              <a:ea typeface="Roboto" panose="02000000000000000000" pitchFamily="2" charset="0"/>
              <a:cs typeface="Roboto" panose="02000000000000000000" pitchFamily="2" charset="0"/>
            </a:endParaRPr>
          </a:p>
          <a:p>
            <a:r>
              <a:rPr lang="en-US" dirty="0" smtClean="0">
                <a:latin typeface="Roboto" panose="02000000000000000000" pitchFamily="2" charset="0"/>
                <a:ea typeface="Roboto" panose="02000000000000000000" pitchFamily="2" charset="0"/>
                <a:cs typeface="Roboto" panose="02000000000000000000" pitchFamily="2" charset="0"/>
              </a:rPr>
              <a:t>Long Term Athlete Development build from Sport for Life evolved into each sport.</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smtClean="0">
                <a:latin typeface="Roboto" panose="02000000000000000000" pitchFamily="2" charset="0"/>
                <a:ea typeface="Roboto" panose="02000000000000000000" pitchFamily="2" charset="0"/>
                <a:cs typeface="Roboto" panose="02000000000000000000" pitchFamily="2" charset="0"/>
              </a:rPr>
              <a:t>2019 has seen the latest introduction Long Term Development in Sport and Physical Activity v3 </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6" name="Rectangle 5"/>
          <p:cNvSpPr/>
          <p:nvPr/>
        </p:nvSpPr>
        <p:spPr>
          <a:xfrm>
            <a:off x="594871" y="1100685"/>
            <a:ext cx="9632830" cy="369332"/>
          </a:xfrm>
          <a:prstGeom prst="rect">
            <a:avLst/>
          </a:prstGeom>
        </p:spPr>
        <p:txBody>
          <a:bodyPr wrap="square">
            <a:spAutoFit/>
          </a:bodyPr>
          <a:lstStyle/>
          <a:p>
            <a:r>
              <a:rPr lang="en-US" dirty="0">
                <a:solidFill>
                  <a:srgbClr val="333333"/>
                </a:solidFill>
                <a:latin typeface="Roboto" panose="02000000000000000000" pitchFamily="2" charset="0"/>
                <a:ea typeface="Roboto" panose="02000000000000000000" pitchFamily="2" charset="0"/>
                <a:cs typeface="Roboto" panose="02000000000000000000" pitchFamily="2" charset="0"/>
              </a:rPr>
              <a:t>What is your understanding level of Soccer's Long Term Player Development (LTPD)</a:t>
            </a:r>
            <a:r>
              <a:rPr lang="en-US" dirty="0">
                <a:latin typeface="Roboto" panose="02000000000000000000" pitchFamily="2" charset="0"/>
                <a:ea typeface="Roboto" panose="02000000000000000000" pitchFamily="2" charset="0"/>
                <a:cs typeface="Roboto" panose="02000000000000000000" pitchFamily="2" charset="0"/>
              </a:rPr>
              <a:t> </a:t>
            </a:r>
          </a:p>
        </p:txBody>
      </p:sp>
      <p:graphicFrame>
        <p:nvGraphicFramePr>
          <p:cNvPr id="9" name="Chart 8"/>
          <p:cNvGraphicFramePr/>
          <p:nvPr>
            <p:extLst>
              <p:ext uri="{D42A27DB-BD31-4B8C-83A1-F6EECF244321}">
                <p14:modId xmlns:p14="http://schemas.microsoft.com/office/powerpoint/2010/main" val="4064316906"/>
              </p:ext>
            </p:extLst>
          </p:nvPr>
        </p:nvGraphicFramePr>
        <p:xfrm>
          <a:off x="3235124" y="1639520"/>
          <a:ext cx="7859210" cy="44202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24625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Coach</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49</a:t>
            </a:fld>
            <a:endParaRPr lang="en-CA" dirty="0"/>
          </a:p>
        </p:txBody>
      </p:sp>
      <p:sp>
        <p:nvSpPr>
          <p:cNvPr id="5" name="Rectangle 4"/>
          <p:cNvSpPr/>
          <p:nvPr/>
        </p:nvSpPr>
        <p:spPr>
          <a:xfrm>
            <a:off x="838200" y="1338702"/>
            <a:ext cx="7695802" cy="523220"/>
          </a:xfrm>
          <a:prstGeom prst="rect">
            <a:avLst/>
          </a:prstGeom>
        </p:spPr>
        <p:txBody>
          <a:bodyPr wrap="square">
            <a:spAutoFit/>
          </a:bodyPr>
          <a:lstStyle/>
          <a:p>
            <a:r>
              <a:rPr lang="en-US" dirty="0">
                <a:latin typeface="Roboto" panose="02000000000000000000" pitchFamily="2" charset="0"/>
                <a:ea typeface="Roboto" panose="02000000000000000000" pitchFamily="2" charset="0"/>
                <a:cs typeface="Roboto" panose="02000000000000000000" pitchFamily="2" charset="0"/>
              </a:rPr>
              <a:t>What is important for the children you coach to experience in </a:t>
            </a:r>
            <a:r>
              <a:rPr lang="en-US" dirty="0" smtClean="0">
                <a:latin typeface="Roboto" panose="02000000000000000000" pitchFamily="2" charset="0"/>
                <a:ea typeface="Roboto" panose="02000000000000000000" pitchFamily="2" charset="0"/>
                <a:cs typeface="Roboto" panose="02000000000000000000" pitchFamily="2" charset="0"/>
              </a:rPr>
              <a:t>soccer?</a:t>
            </a:r>
            <a:r>
              <a:rPr lang="en-US" sz="1000" dirty="0" smtClean="0">
                <a:latin typeface="Roboto" panose="02000000000000000000" pitchFamily="2" charset="0"/>
                <a:ea typeface="Roboto" panose="02000000000000000000" pitchFamily="2" charset="0"/>
                <a:cs typeface="Roboto" panose="02000000000000000000" pitchFamily="2" charset="0"/>
              </a:rPr>
              <a:t> </a:t>
            </a:r>
          </a:p>
          <a:p>
            <a:r>
              <a:rPr lang="en-US" sz="1000" dirty="0" smtClean="0">
                <a:latin typeface="Roboto" panose="02000000000000000000" pitchFamily="2" charset="0"/>
                <a:ea typeface="Roboto" panose="02000000000000000000" pitchFamily="2" charset="0"/>
                <a:cs typeface="Roboto" panose="02000000000000000000" pitchFamily="2" charset="0"/>
              </a:rPr>
              <a:t>*</a:t>
            </a:r>
            <a:r>
              <a:rPr lang="en-US" sz="1000" dirty="0">
                <a:latin typeface="Roboto" panose="02000000000000000000" pitchFamily="2" charset="0"/>
                <a:ea typeface="Roboto" panose="02000000000000000000" pitchFamily="2" charset="0"/>
                <a:cs typeface="Roboto" panose="02000000000000000000" pitchFamily="2" charset="0"/>
              </a:rPr>
              <a:t>rate each option 1 being most important 2 next most important ensuring all have a ranking</a:t>
            </a:r>
          </a:p>
        </p:txBody>
      </p:sp>
      <p:graphicFrame>
        <p:nvGraphicFramePr>
          <p:cNvPr id="6" name="Chart 5"/>
          <p:cNvGraphicFramePr/>
          <p:nvPr>
            <p:extLst>
              <p:ext uri="{D42A27DB-BD31-4B8C-83A1-F6EECF244321}">
                <p14:modId xmlns:p14="http://schemas.microsoft.com/office/powerpoint/2010/main" val="756880321"/>
              </p:ext>
            </p:extLst>
          </p:nvPr>
        </p:nvGraphicFramePr>
        <p:xfrm>
          <a:off x="295153" y="2096937"/>
          <a:ext cx="10873711" cy="47610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4199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Player participation in numbers </a:t>
            </a:r>
            <a:endParaRPr lang="en-US"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5</a:t>
            </a:fld>
            <a:endParaRPr lang="en-CA" dirty="0"/>
          </a:p>
        </p:txBody>
      </p:sp>
      <p:sp>
        <p:nvSpPr>
          <p:cNvPr id="9" name="TextBox 8"/>
          <p:cNvSpPr txBox="1"/>
          <p:nvPr/>
        </p:nvSpPr>
        <p:spPr>
          <a:xfrm>
            <a:off x="533822" y="4511138"/>
            <a:ext cx="3408450" cy="923330"/>
          </a:xfrm>
          <a:prstGeom prst="rect">
            <a:avLst/>
          </a:prstGeom>
          <a:noFill/>
        </p:spPr>
        <p:txBody>
          <a:bodyPr wrap="square" rtlCol="0">
            <a:spAutoFit/>
          </a:bodyPr>
          <a:lstStyle/>
          <a:p>
            <a:pPr algn="ctr"/>
            <a:r>
              <a:rPr lang="en-US" dirty="0" smtClean="0">
                <a:latin typeface="Roboto" panose="02000000000000000000"/>
              </a:rPr>
              <a:t>Boys Overall</a:t>
            </a:r>
          </a:p>
          <a:p>
            <a:pPr algn="ctr"/>
            <a:endParaRPr lang="en-US" dirty="0">
              <a:latin typeface="Roboto" panose="02000000000000000000"/>
            </a:endParaRPr>
          </a:p>
          <a:p>
            <a:pPr algn="ctr"/>
            <a:r>
              <a:rPr lang="en-US" dirty="0" smtClean="0">
                <a:latin typeface="Roboto" panose="02000000000000000000"/>
              </a:rPr>
              <a:t>64% of total participation</a:t>
            </a:r>
          </a:p>
        </p:txBody>
      </p:sp>
      <p:sp>
        <p:nvSpPr>
          <p:cNvPr id="16" name="TextBox 15"/>
          <p:cNvSpPr txBox="1"/>
          <p:nvPr/>
        </p:nvSpPr>
        <p:spPr>
          <a:xfrm>
            <a:off x="7810869" y="4511138"/>
            <a:ext cx="3075891" cy="923330"/>
          </a:xfrm>
          <a:prstGeom prst="rect">
            <a:avLst/>
          </a:prstGeom>
          <a:noFill/>
        </p:spPr>
        <p:txBody>
          <a:bodyPr wrap="square" rtlCol="0">
            <a:spAutoFit/>
          </a:bodyPr>
          <a:lstStyle/>
          <a:p>
            <a:pPr algn="ctr"/>
            <a:r>
              <a:rPr lang="en-US" dirty="0" smtClean="0">
                <a:latin typeface="Roboto" panose="02000000000000000000"/>
              </a:rPr>
              <a:t>Girls Overall</a:t>
            </a:r>
          </a:p>
          <a:p>
            <a:pPr algn="ctr"/>
            <a:endParaRPr lang="en-US" dirty="0">
              <a:latin typeface="Roboto" panose="02000000000000000000"/>
            </a:endParaRPr>
          </a:p>
          <a:p>
            <a:pPr algn="ctr"/>
            <a:r>
              <a:rPr lang="en-US" dirty="0" smtClean="0">
                <a:latin typeface="Roboto" panose="02000000000000000000"/>
              </a:rPr>
              <a:t>64% of total participation</a:t>
            </a:r>
            <a:endParaRPr lang="en-US" dirty="0">
              <a:latin typeface="Roboto" panose="02000000000000000000"/>
            </a:endParaRPr>
          </a:p>
        </p:txBody>
      </p:sp>
      <p:sp>
        <p:nvSpPr>
          <p:cNvPr id="10" name="TextBox 9"/>
          <p:cNvSpPr txBox="1"/>
          <p:nvPr/>
        </p:nvSpPr>
        <p:spPr>
          <a:xfrm>
            <a:off x="4026667" y="5191393"/>
            <a:ext cx="3148641" cy="1200329"/>
          </a:xfrm>
          <a:prstGeom prst="rect">
            <a:avLst/>
          </a:prstGeom>
          <a:noFill/>
        </p:spPr>
        <p:txBody>
          <a:bodyPr wrap="square" rtlCol="0">
            <a:spAutoFit/>
          </a:bodyPr>
          <a:lstStyle/>
          <a:p>
            <a:r>
              <a:rPr lang="en-US" dirty="0" smtClean="0">
                <a:latin typeface="Roboto" panose="02000000000000000000"/>
              </a:rPr>
              <a:t> </a:t>
            </a:r>
          </a:p>
          <a:p>
            <a:pPr algn="ctr"/>
            <a:r>
              <a:rPr lang="en-US" dirty="0" smtClean="0">
                <a:latin typeface="Roboto" panose="02000000000000000000"/>
              </a:rPr>
              <a:t>Players aged 8 to 12 participated in the survey</a:t>
            </a:r>
          </a:p>
          <a:p>
            <a:endParaRPr lang="en-US" dirty="0">
              <a:latin typeface="Roboto" panose="02000000000000000000"/>
            </a:endParaRPr>
          </a:p>
        </p:txBody>
      </p:sp>
      <p:sp>
        <p:nvSpPr>
          <p:cNvPr id="11" name="TextBox 10"/>
          <p:cNvSpPr txBox="1"/>
          <p:nvPr/>
        </p:nvSpPr>
        <p:spPr>
          <a:xfrm>
            <a:off x="4907836" y="4418805"/>
            <a:ext cx="1604910" cy="1015663"/>
          </a:xfrm>
          <a:prstGeom prst="rect">
            <a:avLst/>
          </a:prstGeom>
          <a:noFill/>
        </p:spPr>
        <p:txBody>
          <a:bodyPr wrap="square" rtlCol="0">
            <a:spAutoFit/>
          </a:bodyPr>
          <a:lstStyle/>
          <a:p>
            <a:r>
              <a:rPr lang="en-US" sz="6000" b="1" i="1" dirty="0" smtClean="0">
                <a:solidFill>
                  <a:srgbClr val="EA002A"/>
                </a:solidFill>
              </a:rPr>
              <a:t>810</a:t>
            </a:r>
            <a:endParaRPr lang="en-US" sz="6000" b="1" i="1" dirty="0">
              <a:solidFill>
                <a:srgbClr val="EA002A"/>
              </a:solidFill>
            </a:endParaRPr>
          </a:p>
        </p:txBody>
      </p:sp>
      <p:sp>
        <p:nvSpPr>
          <p:cNvPr id="22" name="TextBox 21"/>
          <p:cNvSpPr txBox="1"/>
          <p:nvPr/>
        </p:nvSpPr>
        <p:spPr>
          <a:xfrm>
            <a:off x="8546359" y="5518764"/>
            <a:ext cx="1604910" cy="1015663"/>
          </a:xfrm>
          <a:prstGeom prst="rect">
            <a:avLst/>
          </a:prstGeom>
          <a:noFill/>
        </p:spPr>
        <p:txBody>
          <a:bodyPr wrap="square" rtlCol="0">
            <a:spAutoFit/>
          </a:bodyPr>
          <a:lstStyle/>
          <a:p>
            <a:r>
              <a:rPr lang="en-US" sz="6000" b="1" i="1" dirty="0" smtClean="0">
                <a:solidFill>
                  <a:srgbClr val="EA002A"/>
                </a:solidFill>
              </a:rPr>
              <a:t>292</a:t>
            </a:r>
            <a:endParaRPr lang="en-US" sz="6000" b="1" i="1" dirty="0">
              <a:solidFill>
                <a:srgbClr val="EA002A"/>
              </a:solidFill>
            </a:endParaRPr>
          </a:p>
        </p:txBody>
      </p:sp>
      <p:sp>
        <p:nvSpPr>
          <p:cNvPr id="23" name="TextBox 22"/>
          <p:cNvSpPr txBox="1"/>
          <p:nvPr/>
        </p:nvSpPr>
        <p:spPr>
          <a:xfrm>
            <a:off x="1435592" y="5518765"/>
            <a:ext cx="1604910" cy="1015663"/>
          </a:xfrm>
          <a:prstGeom prst="rect">
            <a:avLst/>
          </a:prstGeom>
          <a:noFill/>
        </p:spPr>
        <p:txBody>
          <a:bodyPr wrap="square" rtlCol="0">
            <a:spAutoFit/>
          </a:bodyPr>
          <a:lstStyle/>
          <a:p>
            <a:r>
              <a:rPr lang="en-US" sz="6000" b="1" i="1" dirty="0" smtClean="0">
                <a:solidFill>
                  <a:srgbClr val="EA002A"/>
                </a:solidFill>
              </a:rPr>
              <a:t>518</a:t>
            </a:r>
            <a:endParaRPr lang="en-US" sz="6000" b="1" i="1" dirty="0">
              <a:solidFill>
                <a:srgbClr val="EA002A"/>
              </a:solidFill>
            </a:endParaRPr>
          </a:p>
        </p:txBody>
      </p:sp>
      <p:graphicFrame>
        <p:nvGraphicFramePr>
          <p:cNvPr id="6" name="Chart 5"/>
          <p:cNvGraphicFramePr/>
          <p:nvPr>
            <p:extLst>
              <p:ext uri="{D42A27DB-BD31-4B8C-83A1-F6EECF244321}">
                <p14:modId xmlns:p14="http://schemas.microsoft.com/office/powerpoint/2010/main" val="2774563253"/>
              </p:ext>
            </p:extLst>
          </p:nvPr>
        </p:nvGraphicFramePr>
        <p:xfrm>
          <a:off x="550949" y="1543227"/>
          <a:ext cx="4979105" cy="27906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extLst>
              <p:ext uri="{D42A27DB-BD31-4B8C-83A1-F6EECF244321}">
                <p14:modId xmlns:p14="http://schemas.microsoft.com/office/powerpoint/2010/main" val="493903685"/>
              </p:ext>
            </p:extLst>
          </p:nvPr>
        </p:nvGraphicFramePr>
        <p:xfrm>
          <a:off x="5852367" y="1543226"/>
          <a:ext cx="5034393" cy="27906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540058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Coach</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50</a:t>
            </a:fld>
            <a:endParaRPr lang="en-CA" dirty="0"/>
          </a:p>
        </p:txBody>
      </p:sp>
      <p:sp>
        <p:nvSpPr>
          <p:cNvPr id="5" name="Rectangle 4"/>
          <p:cNvSpPr/>
          <p:nvPr/>
        </p:nvSpPr>
        <p:spPr>
          <a:xfrm>
            <a:off x="838200" y="1338702"/>
            <a:ext cx="7695802" cy="523220"/>
          </a:xfrm>
          <a:prstGeom prst="rect">
            <a:avLst/>
          </a:prstGeom>
        </p:spPr>
        <p:txBody>
          <a:bodyPr wrap="square">
            <a:spAutoFit/>
          </a:bodyPr>
          <a:lstStyle/>
          <a:p>
            <a:r>
              <a:rPr lang="en-US" dirty="0">
                <a:latin typeface="Roboto" panose="02000000000000000000" pitchFamily="2" charset="0"/>
                <a:ea typeface="Roboto" panose="02000000000000000000" pitchFamily="2" charset="0"/>
                <a:cs typeface="Roboto" panose="02000000000000000000" pitchFamily="2" charset="0"/>
              </a:rPr>
              <a:t>What is important for the children you coach to experience in </a:t>
            </a:r>
            <a:r>
              <a:rPr lang="en-US" dirty="0" smtClean="0">
                <a:latin typeface="Roboto" panose="02000000000000000000" pitchFamily="2" charset="0"/>
                <a:ea typeface="Roboto" panose="02000000000000000000" pitchFamily="2" charset="0"/>
                <a:cs typeface="Roboto" panose="02000000000000000000" pitchFamily="2" charset="0"/>
              </a:rPr>
              <a:t>soccer?</a:t>
            </a:r>
            <a:r>
              <a:rPr lang="en-US" sz="1000" dirty="0" smtClean="0">
                <a:latin typeface="Roboto" panose="02000000000000000000" pitchFamily="2" charset="0"/>
                <a:ea typeface="Roboto" panose="02000000000000000000" pitchFamily="2" charset="0"/>
                <a:cs typeface="Roboto" panose="02000000000000000000" pitchFamily="2" charset="0"/>
              </a:rPr>
              <a:t> </a:t>
            </a:r>
          </a:p>
          <a:p>
            <a:r>
              <a:rPr lang="en-US" sz="1000" dirty="0" smtClean="0">
                <a:latin typeface="Roboto" panose="02000000000000000000" pitchFamily="2" charset="0"/>
                <a:ea typeface="Roboto" panose="02000000000000000000" pitchFamily="2" charset="0"/>
                <a:cs typeface="Roboto" panose="02000000000000000000" pitchFamily="2" charset="0"/>
              </a:rPr>
              <a:t>*</a:t>
            </a:r>
            <a:r>
              <a:rPr lang="en-US" sz="1000" dirty="0">
                <a:latin typeface="Roboto" panose="02000000000000000000" pitchFamily="2" charset="0"/>
                <a:ea typeface="Roboto" panose="02000000000000000000" pitchFamily="2" charset="0"/>
                <a:cs typeface="Roboto" panose="02000000000000000000" pitchFamily="2" charset="0"/>
              </a:rPr>
              <a:t>rate each option 1 being most important 2 next most important ensuring all have a ranking</a:t>
            </a:r>
          </a:p>
        </p:txBody>
      </p:sp>
      <p:sp>
        <p:nvSpPr>
          <p:cNvPr id="7" name="Rectangle 6"/>
          <p:cNvSpPr/>
          <p:nvPr/>
        </p:nvSpPr>
        <p:spPr>
          <a:xfrm>
            <a:off x="4031883" y="5089766"/>
            <a:ext cx="2041521" cy="1477328"/>
          </a:xfrm>
          <a:prstGeom prst="rect">
            <a:avLst/>
          </a:prstGeom>
        </p:spPr>
        <p:txBody>
          <a:bodyPr wrap="none">
            <a:spAutoFit/>
          </a:bodyPr>
          <a:lstStyle/>
          <a:p>
            <a:pPr fontAlgn="b"/>
            <a:r>
              <a:rPr lang="en-CA" dirty="0" smtClean="0">
                <a:latin typeface="Roboto" panose="02000000000000000000"/>
              </a:rPr>
              <a:t>Beat the other team</a:t>
            </a:r>
          </a:p>
          <a:p>
            <a:pPr fontAlgn="b"/>
            <a:r>
              <a:rPr lang="en-CA" dirty="0" smtClean="0">
                <a:latin typeface="Roboto" panose="02000000000000000000"/>
              </a:rPr>
              <a:t>6/7 </a:t>
            </a:r>
            <a:r>
              <a:rPr lang="en-CA" dirty="0">
                <a:latin typeface="Roboto" panose="02000000000000000000"/>
              </a:rPr>
              <a:t>= </a:t>
            </a:r>
            <a:r>
              <a:rPr lang="en-CA" dirty="0" smtClean="0">
                <a:latin typeface="Roboto" panose="02000000000000000000"/>
              </a:rPr>
              <a:t>37.59%</a:t>
            </a:r>
          </a:p>
          <a:p>
            <a:pPr fontAlgn="b"/>
            <a:r>
              <a:rPr lang="en-CA" dirty="0" smtClean="0">
                <a:latin typeface="Roboto" panose="02000000000000000000"/>
              </a:rPr>
              <a:t>8 = 13.48% </a:t>
            </a:r>
          </a:p>
          <a:p>
            <a:pPr fontAlgn="b"/>
            <a:r>
              <a:rPr lang="en-CA" dirty="0" smtClean="0">
                <a:latin typeface="Roboto" panose="02000000000000000000"/>
              </a:rPr>
              <a:t>1/2/4 = 0.71%</a:t>
            </a:r>
            <a:endParaRPr lang="en-CA" dirty="0">
              <a:latin typeface="Roboto" panose="02000000000000000000"/>
            </a:endParaRPr>
          </a:p>
          <a:p>
            <a:pPr fontAlgn="b"/>
            <a:r>
              <a:rPr lang="en-CA" dirty="0" smtClean="0">
                <a:latin typeface="Roboto" panose="02000000000000000000"/>
              </a:rPr>
              <a:t>3 </a:t>
            </a:r>
            <a:r>
              <a:rPr lang="en-CA" dirty="0">
                <a:latin typeface="Roboto" panose="02000000000000000000"/>
              </a:rPr>
              <a:t>= </a:t>
            </a:r>
            <a:r>
              <a:rPr lang="en-CA" dirty="0" smtClean="0">
                <a:latin typeface="Roboto" panose="02000000000000000000"/>
              </a:rPr>
              <a:t>3.55% </a:t>
            </a:r>
            <a:endParaRPr lang="en-CA" dirty="0">
              <a:latin typeface="Roboto" panose="02000000000000000000"/>
            </a:endParaRPr>
          </a:p>
        </p:txBody>
      </p:sp>
      <p:sp>
        <p:nvSpPr>
          <p:cNvPr id="8" name="Rectangle 7"/>
          <p:cNvSpPr/>
          <p:nvPr/>
        </p:nvSpPr>
        <p:spPr>
          <a:xfrm>
            <a:off x="1122020" y="4443864"/>
            <a:ext cx="2037737" cy="1477328"/>
          </a:xfrm>
          <a:prstGeom prst="rect">
            <a:avLst/>
          </a:prstGeom>
        </p:spPr>
        <p:txBody>
          <a:bodyPr wrap="none">
            <a:spAutoFit/>
          </a:bodyPr>
          <a:lstStyle/>
          <a:p>
            <a:pPr fontAlgn="b"/>
            <a:r>
              <a:rPr lang="en-CA" dirty="0" smtClean="0">
                <a:latin typeface="Roboto" panose="02000000000000000000"/>
              </a:rPr>
              <a:t>Be with their friends</a:t>
            </a:r>
          </a:p>
          <a:p>
            <a:pPr fontAlgn="b"/>
            <a:r>
              <a:rPr lang="en-CA" dirty="0" smtClean="0">
                <a:latin typeface="Roboto" panose="02000000000000000000"/>
              </a:rPr>
              <a:t>5 </a:t>
            </a:r>
            <a:r>
              <a:rPr lang="en-CA" dirty="0">
                <a:latin typeface="Roboto" panose="02000000000000000000"/>
              </a:rPr>
              <a:t>= </a:t>
            </a:r>
            <a:r>
              <a:rPr lang="en-CA" dirty="0" smtClean="0">
                <a:latin typeface="Roboto" panose="02000000000000000000"/>
              </a:rPr>
              <a:t>48.23% </a:t>
            </a:r>
          </a:p>
          <a:p>
            <a:pPr fontAlgn="b"/>
            <a:r>
              <a:rPr lang="en-CA" dirty="0" smtClean="0">
                <a:latin typeface="Roboto" panose="02000000000000000000"/>
              </a:rPr>
              <a:t>4 = 21.99%</a:t>
            </a:r>
            <a:endParaRPr lang="en-CA" dirty="0">
              <a:latin typeface="Roboto" panose="02000000000000000000"/>
            </a:endParaRPr>
          </a:p>
          <a:p>
            <a:pPr fontAlgn="b"/>
            <a:r>
              <a:rPr lang="en-CA" dirty="0" smtClean="0">
                <a:latin typeface="Roboto" panose="02000000000000000000"/>
              </a:rPr>
              <a:t>7 = 2.13%</a:t>
            </a: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1.42% </a:t>
            </a:r>
            <a:endParaRPr lang="en-CA" dirty="0">
              <a:latin typeface="Roboto" panose="02000000000000000000"/>
            </a:endParaRPr>
          </a:p>
        </p:txBody>
      </p:sp>
      <p:sp>
        <p:nvSpPr>
          <p:cNvPr id="9" name="Rectangle 8"/>
          <p:cNvSpPr/>
          <p:nvPr/>
        </p:nvSpPr>
        <p:spPr>
          <a:xfrm>
            <a:off x="929718" y="2137230"/>
            <a:ext cx="2864374" cy="2031325"/>
          </a:xfrm>
          <a:prstGeom prst="rect">
            <a:avLst/>
          </a:prstGeom>
        </p:spPr>
        <p:txBody>
          <a:bodyPr wrap="none">
            <a:spAutoFit/>
          </a:bodyPr>
          <a:lstStyle/>
          <a:p>
            <a:pPr fontAlgn="b"/>
            <a:r>
              <a:rPr lang="en-CA" dirty="0" smtClean="0">
                <a:latin typeface="Roboto" panose="02000000000000000000"/>
              </a:rPr>
              <a:t>They play as well as are able</a:t>
            </a:r>
          </a:p>
          <a:p>
            <a:pPr fontAlgn="b"/>
            <a:r>
              <a:rPr lang="en-CA" dirty="0" smtClean="0">
                <a:latin typeface="Roboto" panose="02000000000000000000"/>
              </a:rPr>
              <a:t>3 = 29.08% </a:t>
            </a:r>
          </a:p>
          <a:p>
            <a:pPr fontAlgn="b"/>
            <a:r>
              <a:rPr lang="en-CA" dirty="0" smtClean="0">
                <a:latin typeface="Roboto" panose="02000000000000000000"/>
              </a:rPr>
              <a:t>4 = 19.86%</a:t>
            </a:r>
          </a:p>
          <a:p>
            <a:pPr fontAlgn="b"/>
            <a:r>
              <a:rPr lang="en-CA" dirty="0" smtClean="0">
                <a:latin typeface="Roboto" panose="02000000000000000000"/>
              </a:rPr>
              <a:t>7 = 0%</a:t>
            </a:r>
          </a:p>
          <a:p>
            <a:pPr fontAlgn="b"/>
            <a:r>
              <a:rPr lang="en-CA" dirty="0" smtClean="0">
                <a:latin typeface="Roboto" panose="02000000000000000000"/>
              </a:rPr>
              <a:t>8 = 0%</a:t>
            </a:r>
          </a:p>
          <a:p>
            <a:pPr fontAlgn="b"/>
            <a:endParaRPr lang="en-CA" dirty="0">
              <a:solidFill>
                <a:srgbClr val="333333"/>
              </a:solidFill>
              <a:latin typeface="Roboto" panose="02000000000000000000"/>
            </a:endParaRPr>
          </a:p>
          <a:p>
            <a:pPr fontAlgn="b"/>
            <a:endParaRPr lang="en-CA" dirty="0">
              <a:solidFill>
                <a:srgbClr val="333333"/>
              </a:solidFill>
              <a:latin typeface="Roboto" panose="02000000000000000000"/>
            </a:endParaRPr>
          </a:p>
        </p:txBody>
      </p:sp>
      <p:sp>
        <p:nvSpPr>
          <p:cNvPr id="10" name="Rectangle 9"/>
          <p:cNvSpPr/>
          <p:nvPr/>
        </p:nvSpPr>
        <p:spPr>
          <a:xfrm>
            <a:off x="6710911" y="3413219"/>
            <a:ext cx="1778051" cy="1477328"/>
          </a:xfrm>
          <a:prstGeom prst="rect">
            <a:avLst/>
          </a:prstGeom>
        </p:spPr>
        <p:txBody>
          <a:bodyPr wrap="none">
            <a:spAutoFit/>
          </a:bodyPr>
          <a:lstStyle/>
          <a:p>
            <a:pPr fontAlgn="b"/>
            <a:r>
              <a:rPr lang="en-CA" dirty="0" smtClean="0">
                <a:latin typeface="Roboto" panose="02000000000000000000"/>
              </a:rPr>
              <a:t>Have fun playing</a:t>
            </a: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63.12%</a:t>
            </a:r>
          </a:p>
          <a:p>
            <a:pPr fontAlgn="b"/>
            <a:r>
              <a:rPr lang="en-CA" dirty="0" smtClean="0">
                <a:latin typeface="Roboto" panose="02000000000000000000"/>
              </a:rPr>
              <a:t>2 = 13.48% </a:t>
            </a:r>
          </a:p>
          <a:p>
            <a:pPr fontAlgn="b"/>
            <a:r>
              <a:rPr lang="en-CA" dirty="0" smtClean="0">
                <a:latin typeface="Roboto" panose="02000000000000000000"/>
              </a:rPr>
              <a:t>5/6/8 = 2.84%</a:t>
            </a:r>
            <a:endParaRPr lang="en-CA" dirty="0">
              <a:latin typeface="Roboto" panose="02000000000000000000"/>
            </a:endParaRPr>
          </a:p>
          <a:p>
            <a:pPr fontAlgn="b"/>
            <a:r>
              <a:rPr lang="en-CA" dirty="0" smtClean="0">
                <a:latin typeface="Roboto" panose="02000000000000000000"/>
              </a:rPr>
              <a:t>7 </a:t>
            </a:r>
            <a:r>
              <a:rPr lang="en-CA" dirty="0">
                <a:latin typeface="Roboto" panose="02000000000000000000"/>
              </a:rPr>
              <a:t>= </a:t>
            </a:r>
            <a:r>
              <a:rPr lang="en-CA" dirty="0" smtClean="0">
                <a:latin typeface="Roboto" panose="02000000000000000000"/>
              </a:rPr>
              <a:t>0.71% </a:t>
            </a:r>
            <a:endParaRPr lang="en-CA" dirty="0">
              <a:latin typeface="Roboto" panose="02000000000000000000"/>
            </a:endParaRPr>
          </a:p>
        </p:txBody>
      </p:sp>
      <p:sp>
        <p:nvSpPr>
          <p:cNvPr id="11" name="Rectangle 10"/>
          <p:cNvSpPr/>
          <p:nvPr/>
        </p:nvSpPr>
        <p:spPr>
          <a:xfrm>
            <a:off x="8030293" y="1322477"/>
            <a:ext cx="1297150" cy="1477328"/>
          </a:xfrm>
          <a:prstGeom prst="rect">
            <a:avLst/>
          </a:prstGeom>
        </p:spPr>
        <p:txBody>
          <a:bodyPr wrap="none">
            <a:spAutoFit/>
          </a:bodyPr>
          <a:lstStyle/>
          <a:p>
            <a:pPr fontAlgn="b"/>
            <a:r>
              <a:rPr lang="en-CA" dirty="0" smtClean="0">
                <a:latin typeface="Roboto" panose="02000000000000000000"/>
              </a:rPr>
              <a:t>Play fair</a:t>
            </a:r>
          </a:p>
          <a:p>
            <a:pPr fontAlgn="b"/>
            <a:r>
              <a:rPr lang="en-CA" dirty="0" smtClean="0">
                <a:latin typeface="Roboto" panose="02000000000000000000"/>
              </a:rPr>
              <a:t>4 </a:t>
            </a:r>
            <a:r>
              <a:rPr lang="en-CA" dirty="0">
                <a:latin typeface="Roboto" panose="02000000000000000000"/>
              </a:rPr>
              <a:t>= </a:t>
            </a:r>
            <a:r>
              <a:rPr lang="en-CA" dirty="0" smtClean="0">
                <a:latin typeface="Roboto" panose="02000000000000000000"/>
              </a:rPr>
              <a:t>36.17% </a:t>
            </a:r>
          </a:p>
          <a:p>
            <a:pPr fontAlgn="b"/>
            <a:r>
              <a:rPr lang="en-CA" dirty="0" smtClean="0">
                <a:latin typeface="Roboto" panose="02000000000000000000"/>
              </a:rPr>
              <a:t>3 = 26.95%</a:t>
            </a:r>
            <a:endParaRPr lang="en-CA" dirty="0">
              <a:latin typeface="Roboto" panose="02000000000000000000"/>
            </a:endParaRPr>
          </a:p>
          <a:p>
            <a:pPr fontAlgn="b"/>
            <a:r>
              <a:rPr lang="en-CA" dirty="0" smtClean="0">
                <a:latin typeface="Roboto" panose="02000000000000000000"/>
              </a:rPr>
              <a:t>8 = 0.7%</a:t>
            </a:r>
          </a:p>
          <a:p>
            <a:pPr fontAlgn="b"/>
            <a:r>
              <a:rPr lang="en-CA" dirty="0" smtClean="0">
                <a:latin typeface="Roboto" panose="02000000000000000000"/>
              </a:rPr>
              <a:t>7 </a:t>
            </a:r>
            <a:r>
              <a:rPr lang="en-CA" dirty="0">
                <a:latin typeface="Roboto" panose="02000000000000000000"/>
              </a:rPr>
              <a:t>= </a:t>
            </a:r>
            <a:r>
              <a:rPr lang="en-CA" dirty="0" smtClean="0">
                <a:latin typeface="Roboto" panose="02000000000000000000"/>
              </a:rPr>
              <a:t>0% </a:t>
            </a:r>
            <a:endParaRPr lang="en-CA" dirty="0">
              <a:latin typeface="Roboto" panose="02000000000000000000"/>
            </a:endParaRPr>
          </a:p>
        </p:txBody>
      </p:sp>
      <p:sp>
        <p:nvSpPr>
          <p:cNvPr id="12" name="Rectangle 11"/>
          <p:cNvSpPr/>
          <p:nvPr/>
        </p:nvSpPr>
        <p:spPr>
          <a:xfrm>
            <a:off x="4199051" y="2782299"/>
            <a:ext cx="1715534" cy="2031325"/>
          </a:xfrm>
          <a:prstGeom prst="rect">
            <a:avLst/>
          </a:prstGeom>
        </p:spPr>
        <p:txBody>
          <a:bodyPr wrap="none">
            <a:spAutoFit/>
          </a:bodyPr>
          <a:lstStyle/>
          <a:p>
            <a:pPr fontAlgn="b"/>
            <a:r>
              <a:rPr lang="en-CA" dirty="0" smtClean="0">
                <a:latin typeface="Roboto" panose="02000000000000000000"/>
              </a:rPr>
              <a:t>Learn new skills </a:t>
            </a:r>
          </a:p>
          <a:p>
            <a:pPr fontAlgn="b"/>
            <a:r>
              <a:rPr lang="en-CA" dirty="0" smtClean="0">
                <a:latin typeface="Roboto" panose="02000000000000000000"/>
              </a:rPr>
              <a:t>2 = 44.68% </a:t>
            </a:r>
          </a:p>
          <a:p>
            <a:pPr fontAlgn="b"/>
            <a:r>
              <a:rPr lang="en-CA" dirty="0" smtClean="0">
                <a:latin typeface="Roboto" panose="02000000000000000000"/>
              </a:rPr>
              <a:t>3 = 21.99%</a:t>
            </a:r>
          </a:p>
          <a:p>
            <a:pPr fontAlgn="b"/>
            <a:r>
              <a:rPr lang="en-CA" dirty="0" smtClean="0">
                <a:latin typeface="Roboto" panose="02000000000000000000"/>
              </a:rPr>
              <a:t>6 = 0%</a:t>
            </a:r>
          </a:p>
          <a:p>
            <a:pPr fontAlgn="b"/>
            <a:r>
              <a:rPr lang="en-CA" dirty="0" smtClean="0">
                <a:latin typeface="Roboto" panose="02000000000000000000"/>
              </a:rPr>
              <a:t>8 = 0%</a:t>
            </a:r>
          </a:p>
          <a:p>
            <a:pPr fontAlgn="b"/>
            <a:endParaRPr lang="en-CA" dirty="0">
              <a:solidFill>
                <a:srgbClr val="333333"/>
              </a:solidFill>
              <a:latin typeface="Roboto" panose="02000000000000000000"/>
            </a:endParaRPr>
          </a:p>
          <a:p>
            <a:pPr fontAlgn="b"/>
            <a:endParaRPr lang="en-CA" dirty="0">
              <a:solidFill>
                <a:srgbClr val="333333"/>
              </a:solidFill>
              <a:latin typeface="Roboto" panose="02000000000000000000"/>
            </a:endParaRPr>
          </a:p>
        </p:txBody>
      </p:sp>
      <p:sp>
        <p:nvSpPr>
          <p:cNvPr id="13" name="Rectangle 12"/>
          <p:cNvSpPr/>
          <p:nvPr/>
        </p:nvSpPr>
        <p:spPr>
          <a:xfrm>
            <a:off x="9452146" y="2889921"/>
            <a:ext cx="1529586" cy="1477328"/>
          </a:xfrm>
          <a:prstGeom prst="rect">
            <a:avLst/>
          </a:prstGeom>
        </p:spPr>
        <p:txBody>
          <a:bodyPr wrap="none">
            <a:spAutoFit/>
          </a:bodyPr>
          <a:lstStyle/>
          <a:p>
            <a:pPr fontAlgn="b"/>
            <a:r>
              <a:rPr lang="en-CA" dirty="0" smtClean="0">
                <a:latin typeface="Roboto" panose="02000000000000000000"/>
              </a:rPr>
              <a:t>Win a trophy</a:t>
            </a:r>
          </a:p>
          <a:p>
            <a:pPr fontAlgn="b"/>
            <a:r>
              <a:rPr lang="en-CA" dirty="0" smtClean="0">
                <a:latin typeface="Roboto" panose="02000000000000000000"/>
              </a:rPr>
              <a:t>7 </a:t>
            </a:r>
            <a:r>
              <a:rPr lang="en-CA" dirty="0">
                <a:latin typeface="Roboto" panose="02000000000000000000"/>
              </a:rPr>
              <a:t>= </a:t>
            </a:r>
            <a:r>
              <a:rPr lang="en-CA" dirty="0" smtClean="0">
                <a:latin typeface="Roboto" panose="02000000000000000000"/>
              </a:rPr>
              <a:t>46.81%</a:t>
            </a:r>
          </a:p>
          <a:p>
            <a:pPr fontAlgn="b"/>
            <a:r>
              <a:rPr lang="en-CA" dirty="0" smtClean="0">
                <a:latin typeface="Roboto" panose="02000000000000000000"/>
              </a:rPr>
              <a:t>8 = 34.04% </a:t>
            </a:r>
          </a:p>
          <a:p>
            <a:pPr fontAlgn="b"/>
            <a:r>
              <a:rPr lang="en-CA" dirty="0" smtClean="0">
                <a:latin typeface="Roboto" panose="02000000000000000000"/>
              </a:rPr>
              <a:t>1/2/3 = 0.71%</a:t>
            </a:r>
            <a:endParaRPr lang="en-CA" dirty="0">
              <a:latin typeface="Roboto" panose="02000000000000000000"/>
            </a:endParaRPr>
          </a:p>
          <a:p>
            <a:pPr fontAlgn="b"/>
            <a:r>
              <a:rPr lang="en-CA" dirty="0" smtClean="0">
                <a:latin typeface="Roboto" panose="02000000000000000000"/>
              </a:rPr>
              <a:t>5 </a:t>
            </a:r>
            <a:r>
              <a:rPr lang="en-CA" dirty="0">
                <a:latin typeface="Roboto" panose="02000000000000000000"/>
              </a:rPr>
              <a:t>= </a:t>
            </a:r>
            <a:r>
              <a:rPr lang="en-CA" dirty="0" smtClean="0">
                <a:latin typeface="Roboto" panose="02000000000000000000"/>
              </a:rPr>
              <a:t>0% </a:t>
            </a:r>
            <a:endParaRPr lang="en-CA" dirty="0">
              <a:latin typeface="Roboto" panose="02000000000000000000"/>
            </a:endParaRPr>
          </a:p>
        </p:txBody>
      </p:sp>
      <p:sp>
        <p:nvSpPr>
          <p:cNvPr id="14" name="Rectangle 13"/>
          <p:cNvSpPr/>
          <p:nvPr/>
        </p:nvSpPr>
        <p:spPr>
          <a:xfrm>
            <a:off x="7165665" y="5111831"/>
            <a:ext cx="2071977" cy="1477328"/>
          </a:xfrm>
          <a:prstGeom prst="rect">
            <a:avLst/>
          </a:prstGeom>
        </p:spPr>
        <p:txBody>
          <a:bodyPr wrap="none">
            <a:spAutoFit/>
          </a:bodyPr>
          <a:lstStyle/>
          <a:p>
            <a:pPr fontAlgn="b"/>
            <a:r>
              <a:rPr lang="en-CA" dirty="0" smtClean="0">
                <a:latin typeface="Roboto" panose="02000000000000000000"/>
              </a:rPr>
              <a:t>Please us as a coach</a:t>
            </a:r>
          </a:p>
          <a:p>
            <a:pPr fontAlgn="b"/>
            <a:r>
              <a:rPr lang="en-CA" dirty="0" smtClean="0">
                <a:latin typeface="Roboto" panose="02000000000000000000"/>
              </a:rPr>
              <a:t>8 </a:t>
            </a:r>
            <a:r>
              <a:rPr lang="en-CA" dirty="0">
                <a:latin typeface="Roboto" panose="02000000000000000000"/>
              </a:rPr>
              <a:t>= </a:t>
            </a:r>
            <a:r>
              <a:rPr lang="en-CA" dirty="0" smtClean="0">
                <a:latin typeface="Roboto" panose="02000000000000000000"/>
              </a:rPr>
              <a:t>46.10%</a:t>
            </a:r>
          </a:p>
          <a:p>
            <a:pPr fontAlgn="b"/>
            <a:r>
              <a:rPr lang="en-CA" dirty="0" smtClean="0">
                <a:latin typeface="Roboto" panose="02000000000000000000"/>
              </a:rPr>
              <a:t>6 = 34.75% </a:t>
            </a:r>
          </a:p>
          <a:p>
            <a:pPr fontAlgn="b"/>
            <a:r>
              <a:rPr lang="en-CA" dirty="0" smtClean="0">
                <a:latin typeface="Roboto" panose="02000000000000000000"/>
              </a:rPr>
              <a:t>1/3 = 0.71%</a:t>
            </a:r>
            <a:endParaRPr lang="en-CA" dirty="0">
              <a:latin typeface="Roboto" panose="02000000000000000000"/>
            </a:endParaRPr>
          </a:p>
          <a:p>
            <a:pPr fontAlgn="b"/>
            <a:r>
              <a:rPr lang="en-CA" dirty="0" smtClean="0">
                <a:latin typeface="Roboto" panose="02000000000000000000"/>
              </a:rPr>
              <a:t>2 </a:t>
            </a:r>
            <a:r>
              <a:rPr lang="en-CA" dirty="0">
                <a:latin typeface="Roboto" panose="02000000000000000000"/>
              </a:rPr>
              <a:t>= </a:t>
            </a:r>
            <a:r>
              <a:rPr lang="en-CA" dirty="0" smtClean="0">
                <a:latin typeface="Roboto" panose="02000000000000000000"/>
              </a:rPr>
              <a:t>0% </a:t>
            </a:r>
            <a:endParaRPr lang="en-CA" dirty="0">
              <a:latin typeface="Roboto" panose="02000000000000000000"/>
            </a:endParaRPr>
          </a:p>
        </p:txBody>
      </p:sp>
    </p:spTree>
    <p:extLst>
      <p:ext uri="{BB962C8B-B14F-4D97-AF65-F5344CB8AC3E}">
        <p14:creationId xmlns:p14="http://schemas.microsoft.com/office/powerpoint/2010/main" val="41115573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Coach</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51</a:t>
            </a:fld>
            <a:endParaRPr lang="en-CA" dirty="0"/>
          </a:p>
        </p:txBody>
      </p:sp>
      <p:sp>
        <p:nvSpPr>
          <p:cNvPr id="5" name="Rectangle 4"/>
          <p:cNvSpPr/>
          <p:nvPr/>
        </p:nvSpPr>
        <p:spPr>
          <a:xfrm>
            <a:off x="838200" y="1251889"/>
            <a:ext cx="6442494" cy="523220"/>
          </a:xfrm>
          <a:prstGeom prst="rect">
            <a:avLst/>
          </a:prstGeom>
        </p:spPr>
        <p:txBody>
          <a:bodyPr wrap="square">
            <a:spAutoFit/>
          </a:bodyPr>
          <a:lstStyle/>
          <a:p>
            <a:r>
              <a:rPr lang="en-US" dirty="0">
                <a:solidFill>
                  <a:srgbClr val="333333"/>
                </a:solidFill>
                <a:latin typeface="Roboto" panose="02000000000000000000" pitchFamily="2" charset="0"/>
                <a:ea typeface="Roboto" panose="02000000000000000000" pitchFamily="2" charset="0"/>
                <a:cs typeface="Roboto" panose="02000000000000000000" pitchFamily="2" charset="0"/>
              </a:rPr>
              <a:t>Why do you </a:t>
            </a:r>
            <a:r>
              <a:rPr lang="en-US" dirty="0" smtClean="0">
                <a:solidFill>
                  <a:srgbClr val="333333"/>
                </a:solidFill>
                <a:latin typeface="Roboto" panose="02000000000000000000" pitchFamily="2" charset="0"/>
                <a:ea typeface="Roboto" panose="02000000000000000000" pitchFamily="2" charset="0"/>
                <a:cs typeface="Roboto" panose="02000000000000000000" pitchFamily="2" charset="0"/>
              </a:rPr>
              <a:t>coach </a:t>
            </a:r>
            <a:r>
              <a:rPr lang="en-US" dirty="0">
                <a:solidFill>
                  <a:srgbClr val="333333"/>
                </a:solidFill>
                <a:latin typeface="Roboto" panose="02000000000000000000" pitchFamily="2" charset="0"/>
                <a:ea typeface="Roboto" panose="02000000000000000000" pitchFamily="2" charset="0"/>
                <a:cs typeface="Roboto" panose="02000000000000000000" pitchFamily="2" charset="0"/>
              </a:rPr>
              <a:t>kids in organized soccer</a:t>
            </a:r>
            <a:r>
              <a:rPr lang="en-US" dirty="0" smtClean="0">
                <a:solidFill>
                  <a:srgbClr val="333333"/>
                </a:solidFill>
                <a:latin typeface="Roboto" panose="02000000000000000000" pitchFamily="2" charset="0"/>
                <a:ea typeface="Roboto" panose="02000000000000000000" pitchFamily="2" charset="0"/>
                <a:cs typeface="Roboto" panose="02000000000000000000" pitchFamily="2" charset="0"/>
              </a:rPr>
              <a:t>?</a:t>
            </a:r>
          </a:p>
          <a:p>
            <a:r>
              <a:rPr lang="en-US" sz="1000" dirty="0" smtClean="0">
                <a:solidFill>
                  <a:srgbClr val="333333"/>
                </a:solidFill>
                <a:latin typeface="Roboto" panose="02000000000000000000" pitchFamily="2" charset="0"/>
                <a:ea typeface="Roboto" panose="02000000000000000000" pitchFamily="2" charset="0"/>
                <a:cs typeface="Roboto" panose="02000000000000000000" pitchFamily="2" charset="0"/>
              </a:rPr>
              <a:t>*</a:t>
            </a:r>
            <a:r>
              <a:rPr lang="en-US" sz="1000" dirty="0">
                <a:solidFill>
                  <a:srgbClr val="333333"/>
                </a:solidFill>
                <a:latin typeface="Roboto" panose="02000000000000000000" pitchFamily="2" charset="0"/>
                <a:ea typeface="Roboto" panose="02000000000000000000" pitchFamily="2" charset="0"/>
                <a:cs typeface="Roboto" panose="02000000000000000000" pitchFamily="2" charset="0"/>
              </a:rPr>
              <a:t>rate each option 1 being most important 2 next most important ensuring all have a ranking</a:t>
            </a:r>
            <a:r>
              <a:rPr lang="en-US" sz="1000" dirty="0">
                <a:latin typeface="Roboto" panose="02000000000000000000" pitchFamily="2" charset="0"/>
                <a:ea typeface="Roboto" panose="02000000000000000000" pitchFamily="2" charset="0"/>
                <a:cs typeface="Roboto" panose="02000000000000000000" pitchFamily="2" charset="0"/>
              </a:rPr>
              <a:t> </a:t>
            </a:r>
          </a:p>
        </p:txBody>
      </p:sp>
      <p:graphicFrame>
        <p:nvGraphicFramePr>
          <p:cNvPr id="11" name="Chart 10"/>
          <p:cNvGraphicFramePr/>
          <p:nvPr>
            <p:extLst>
              <p:ext uri="{D42A27DB-BD31-4B8C-83A1-F6EECF244321}">
                <p14:modId xmlns:p14="http://schemas.microsoft.com/office/powerpoint/2010/main" val="2015273966"/>
              </p:ext>
            </p:extLst>
          </p:nvPr>
        </p:nvGraphicFramePr>
        <p:xfrm>
          <a:off x="335666" y="2123268"/>
          <a:ext cx="10723944" cy="42684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85577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Coach</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52</a:t>
            </a:fld>
            <a:endParaRPr lang="en-CA" dirty="0"/>
          </a:p>
        </p:txBody>
      </p:sp>
      <p:sp>
        <p:nvSpPr>
          <p:cNvPr id="7" name="Rectangle 6"/>
          <p:cNvSpPr/>
          <p:nvPr/>
        </p:nvSpPr>
        <p:spPr>
          <a:xfrm>
            <a:off x="2576812" y="5111831"/>
            <a:ext cx="3292931" cy="1754326"/>
          </a:xfrm>
          <a:prstGeom prst="rect">
            <a:avLst/>
          </a:prstGeom>
        </p:spPr>
        <p:txBody>
          <a:bodyPr wrap="square">
            <a:spAutoFit/>
          </a:bodyPr>
          <a:lstStyle/>
          <a:p>
            <a:pPr fontAlgn="b"/>
            <a:r>
              <a:rPr lang="en-CA" dirty="0" smtClean="0">
                <a:latin typeface="Roboto" panose="02000000000000000000"/>
              </a:rPr>
              <a:t>To be a member of a team and wear the uniform</a:t>
            </a:r>
          </a:p>
          <a:p>
            <a:pPr fontAlgn="b"/>
            <a:r>
              <a:rPr lang="en-CA" dirty="0" smtClean="0">
                <a:latin typeface="Roboto" panose="02000000000000000000"/>
              </a:rPr>
              <a:t>5 </a:t>
            </a:r>
            <a:r>
              <a:rPr lang="en-CA" dirty="0">
                <a:latin typeface="Roboto" panose="02000000000000000000"/>
              </a:rPr>
              <a:t>= </a:t>
            </a:r>
            <a:r>
              <a:rPr lang="en-CA" dirty="0" smtClean="0">
                <a:latin typeface="Roboto" panose="02000000000000000000"/>
              </a:rPr>
              <a:t>29.29%</a:t>
            </a:r>
          </a:p>
          <a:p>
            <a:pPr fontAlgn="b"/>
            <a:r>
              <a:rPr lang="en-CA" dirty="0" smtClean="0">
                <a:latin typeface="Roboto" panose="02000000000000000000"/>
              </a:rPr>
              <a:t>6 = 23.57% </a:t>
            </a:r>
          </a:p>
          <a:p>
            <a:pPr fontAlgn="b"/>
            <a:r>
              <a:rPr lang="en-CA" dirty="0" smtClean="0">
                <a:latin typeface="Roboto" panose="02000000000000000000"/>
              </a:rPr>
              <a:t>2 = 5%</a:t>
            </a:r>
            <a:endParaRPr lang="en-CA" dirty="0">
              <a:latin typeface="Roboto" panose="02000000000000000000"/>
            </a:endParaRP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1.43% </a:t>
            </a:r>
            <a:endParaRPr lang="en-CA" dirty="0">
              <a:latin typeface="Roboto" panose="02000000000000000000"/>
            </a:endParaRPr>
          </a:p>
        </p:txBody>
      </p:sp>
      <p:sp>
        <p:nvSpPr>
          <p:cNvPr id="8" name="Rectangle 7"/>
          <p:cNvSpPr/>
          <p:nvPr/>
        </p:nvSpPr>
        <p:spPr>
          <a:xfrm>
            <a:off x="207264" y="4408727"/>
            <a:ext cx="3994363" cy="1477328"/>
          </a:xfrm>
          <a:prstGeom prst="rect">
            <a:avLst/>
          </a:prstGeom>
        </p:spPr>
        <p:txBody>
          <a:bodyPr wrap="none">
            <a:spAutoFit/>
          </a:bodyPr>
          <a:lstStyle/>
          <a:p>
            <a:pPr fontAlgn="b"/>
            <a:r>
              <a:rPr lang="en-CA" dirty="0" smtClean="0">
                <a:latin typeface="Roboto" panose="02000000000000000000"/>
              </a:rPr>
              <a:t>To have them compete against other kids</a:t>
            </a:r>
          </a:p>
          <a:p>
            <a:pPr fontAlgn="b"/>
            <a:r>
              <a:rPr lang="en-CA" dirty="0" smtClean="0">
                <a:latin typeface="Roboto" panose="02000000000000000000"/>
              </a:rPr>
              <a:t>6 </a:t>
            </a:r>
            <a:r>
              <a:rPr lang="en-CA" dirty="0">
                <a:latin typeface="Roboto" panose="02000000000000000000"/>
              </a:rPr>
              <a:t>= </a:t>
            </a:r>
            <a:r>
              <a:rPr lang="en-CA" dirty="0" smtClean="0">
                <a:latin typeface="Roboto" panose="02000000000000000000"/>
              </a:rPr>
              <a:t>30.71% </a:t>
            </a:r>
          </a:p>
          <a:p>
            <a:pPr fontAlgn="b"/>
            <a:r>
              <a:rPr lang="en-CA" dirty="0" smtClean="0">
                <a:latin typeface="Roboto" panose="02000000000000000000"/>
              </a:rPr>
              <a:t>7 = 21.43%</a:t>
            </a:r>
            <a:endParaRPr lang="en-CA" dirty="0">
              <a:latin typeface="Roboto" panose="02000000000000000000"/>
            </a:endParaRPr>
          </a:p>
          <a:p>
            <a:pPr fontAlgn="b"/>
            <a:r>
              <a:rPr lang="en-CA" dirty="0" smtClean="0">
                <a:latin typeface="Roboto" panose="02000000000000000000"/>
              </a:rPr>
              <a:t>1 = 0.71%</a:t>
            </a:r>
          </a:p>
          <a:p>
            <a:pPr fontAlgn="b"/>
            <a:r>
              <a:rPr lang="en-CA" dirty="0" smtClean="0">
                <a:latin typeface="Roboto" panose="02000000000000000000"/>
              </a:rPr>
              <a:t>8 </a:t>
            </a:r>
            <a:r>
              <a:rPr lang="en-CA" dirty="0">
                <a:latin typeface="Roboto" panose="02000000000000000000"/>
              </a:rPr>
              <a:t>= </a:t>
            </a:r>
            <a:r>
              <a:rPr lang="en-CA" dirty="0" smtClean="0">
                <a:latin typeface="Roboto" panose="02000000000000000000"/>
              </a:rPr>
              <a:t>0% </a:t>
            </a:r>
            <a:endParaRPr lang="en-CA" dirty="0">
              <a:latin typeface="Roboto" panose="02000000000000000000"/>
            </a:endParaRPr>
          </a:p>
        </p:txBody>
      </p:sp>
      <p:sp>
        <p:nvSpPr>
          <p:cNvPr id="9" name="Rectangle 8"/>
          <p:cNvSpPr/>
          <p:nvPr/>
        </p:nvSpPr>
        <p:spPr>
          <a:xfrm>
            <a:off x="667319" y="1918690"/>
            <a:ext cx="5535490" cy="2308324"/>
          </a:xfrm>
          <a:prstGeom prst="rect">
            <a:avLst/>
          </a:prstGeom>
        </p:spPr>
        <p:txBody>
          <a:bodyPr wrap="none">
            <a:spAutoFit/>
          </a:bodyPr>
          <a:lstStyle/>
          <a:p>
            <a:pPr fontAlgn="b"/>
            <a:endParaRPr lang="en-CA" dirty="0" smtClean="0">
              <a:latin typeface="Roboto" panose="02000000000000000000"/>
            </a:endParaRPr>
          </a:p>
          <a:p>
            <a:pPr fontAlgn="b"/>
            <a:r>
              <a:rPr lang="en-CA" dirty="0" smtClean="0">
                <a:latin typeface="Roboto" panose="02000000000000000000"/>
              </a:rPr>
              <a:t>Seeing them try their best is important more than winning</a:t>
            </a:r>
          </a:p>
          <a:p>
            <a:pPr fontAlgn="b"/>
            <a:r>
              <a:rPr lang="en-CA" dirty="0" smtClean="0">
                <a:latin typeface="Roboto" panose="02000000000000000000"/>
              </a:rPr>
              <a:t>1 = 45.71% </a:t>
            </a:r>
          </a:p>
          <a:p>
            <a:pPr fontAlgn="b"/>
            <a:r>
              <a:rPr lang="en-CA" dirty="0" smtClean="0">
                <a:latin typeface="Roboto" panose="02000000000000000000"/>
              </a:rPr>
              <a:t>2 = 30.71%</a:t>
            </a:r>
          </a:p>
          <a:p>
            <a:pPr fontAlgn="b"/>
            <a:r>
              <a:rPr lang="en-CA" dirty="0" smtClean="0">
                <a:latin typeface="Roboto" panose="02000000000000000000"/>
              </a:rPr>
              <a:t>7 = 1.43%</a:t>
            </a:r>
          </a:p>
          <a:p>
            <a:pPr fontAlgn="b"/>
            <a:r>
              <a:rPr lang="en-CA" dirty="0" smtClean="0">
                <a:latin typeface="Roboto" panose="02000000000000000000"/>
              </a:rPr>
              <a:t>8 = 0%</a:t>
            </a:r>
          </a:p>
          <a:p>
            <a:pPr fontAlgn="b"/>
            <a:endParaRPr lang="en-CA" dirty="0">
              <a:solidFill>
                <a:srgbClr val="333333"/>
              </a:solidFill>
              <a:latin typeface="Roboto" panose="02000000000000000000"/>
            </a:endParaRPr>
          </a:p>
          <a:p>
            <a:pPr fontAlgn="b"/>
            <a:endParaRPr lang="en-CA" dirty="0">
              <a:solidFill>
                <a:srgbClr val="333333"/>
              </a:solidFill>
              <a:latin typeface="Roboto" panose="02000000000000000000"/>
            </a:endParaRPr>
          </a:p>
        </p:txBody>
      </p:sp>
      <p:sp>
        <p:nvSpPr>
          <p:cNvPr id="10" name="Rectangle 9"/>
          <p:cNvSpPr/>
          <p:nvPr/>
        </p:nvSpPr>
        <p:spPr>
          <a:xfrm>
            <a:off x="7689491" y="2432507"/>
            <a:ext cx="4397294" cy="1477328"/>
          </a:xfrm>
          <a:prstGeom prst="rect">
            <a:avLst/>
          </a:prstGeom>
        </p:spPr>
        <p:txBody>
          <a:bodyPr wrap="none">
            <a:spAutoFit/>
          </a:bodyPr>
          <a:lstStyle/>
          <a:p>
            <a:pPr fontAlgn="b"/>
            <a:r>
              <a:rPr lang="en-CA" dirty="0" smtClean="0">
                <a:latin typeface="Roboto" panose="02000000000000000000"/>
              </a:rPr>
              <a:t>So they can meet new friends through soccer</a:t>
            </a:r>
          </a:p>
          <a:p>
            <a:pPr fontAlgn="b"/>
            <a:r>
              <a:rPr lang="en-CA" dirty="0" smtClean="0">
                <a:latin typeface="Roboto" panose="02000000000000000000"/>
              </a:rPr>
              <a:t>4 </a:t>
            </a:r>
            <a:r>
              <a:rPr lang="en-CA" dirty="0">
                <a:latin typeface="Roboto" panose="02000000000000000000"/>
              </a:rPr>
              <a:t>= </a:t>
            </a:r>
            <a:r>
              <a:rPr lang="en-CA" dirty="0" smtClean="0">
                <a:latin typeface="Roboto" panose="02000000000000000000"/>
              </a:rPr>
              <a:t>28.57%</a:t>
            </a:r>
          </a:p>
          <a:p>
            <a:pPr fontAlgn="b"/>
            <a:r>
              <a:rPr lang="en-CA" dirty="0" smtClean="0">
                <a:latin typeface="Roboto" panose="02000000000000000000"/>
              </a:rPr>
              <a:t>3 = 18.57% </a:t>
            </a:r>
          </a:p>
          <a:p>
            <a:pPr fontAlgn="b"/>
            <a:r>
              <a:rPr lang="en-CA" dirty="0" smtClean="0">
                <a:latin typeface="Roboto" panose="02000000000000000000"/>
              </a:rPr>
              <a:t>7 = 5.71%</a:t>
            </a:r>
            <a:endParaRPr lang="en-CA" dirty="0">
              <a:latin typeface="Roboto" panose="02000000000000000000"/>
            </a:endParaRPr>
          </a:p>
          <a:p>
            <a:pPr fontAlgn="b"/>
            <a:r>
              <a:rPr lang="en-CA" dirty="0" smtClean="0">
                <a:latin typeface="Roboto" panose="02000000000000000000"/>
              </a:rPr>
              <a:t>1/8 </a:t>
            </a:r>
            <a:r>
              <a:rPr lang="en-CA" dirty="0">
                <a:latin typeface="Roboto" panose="02000000000000000000"/>
              </a:rPr>
              <a:t>= </a:t>
            </a:r>
            <a:r>
              <a:rPr lang="en-CA" dirty="0" smtClean="0">
                <a:latin typeface="Roboto" panose="02000000000000000000"/>
              </a:rPr>
              <a:t>1.43% </a:t>
            </a:r>
            <a:endParaRPr lang="en-CA" dirty="0">
              <a:latin typeface="Roboto" panose="02000000000000000000"/>
            </a:endParaRPr>
          </a:p>
        </p:txBody>
      </p:sp>
      <p:sp>
        <p:nvSpPr>
          <p:cNvPr id="11" name="Rectangle 10"/>
          <p:cNvSpPr/>
          <p:nvPr/>
        </p:nvSpPr>
        <p:spPr>
          <a:xfrm>
            <a:off x="7350089" y="486522"/>
            <a:ext cx="3557512" cy="1477328"/>
          </a:xfrm>
          <a:prstGeom prst="rect">
            <a:avLst/>
          </a:prstGeom>
        </p:spPr>
        <p:txBody>
          <a:bodyPr wrap="none">
            <a:spAutoFit/>
          </a:bodyPr>
          <a:lstStyle/>
          <a:p>
            <a:pPr fontAlgn="b"/>
            <a:r>
              <a:rPr lang="en-CA" dirty="0" smtClean="0">
                <a:latin typeface="Roboto" panose="02000000000000000000"/>
              </a:rPr>
              <a:t>I like to see them score or stop goals</a:t>
            </a:r>
          </a:p>
          <a:p>
            <a:pPr fontAlgn="b"/>
            <a:r>
              <a:rPr lang="en-CA" dirty="0" smtClean="0">
                <a:latin typeface="Roboto" panose="02000000000000000000"/>
              </a:rPr>
              <a:t>7 </a:t>
            </a:r>
            <a:r>
              <a:rPr lang="en-CA" dirty="0">
                <a:latin typeface="Roboto" panose="02000000000000000000"/>
              </a:rPr>
              <a:t>= </a:t>
            </a:r>
            <a:r>
              <a:rPr lang="en-CA" dirty="0" smtClean="0">
                <a:latin typeface="Roboto" panose="02000000000000000000"/>
              </a:rPr>
              <a:t>44.29% </a:t>
            </a:r>
          </a:p>
          <a:p>
            <a:pPr fontAlgn="b"/>
            <a:r>
              <a:rPr lang="en-CA" dirty="0" smtClean="0">
                <a:latin typeface="Roboto" panose="02000000000000000000"/>
              </a:rPr>
              <a:t>6 = 21.43%</a:t>
            </a:r>
            <a:endParaRPr lang="en-CA" dirty="0">
              <a:latin typeface="Roboto" panose="02000000000000000000"/>
            </a:endParaRPr>
          </a:p>
          <a:p>
            <a:pPr fontAlgn="b"/>
            <a:r>
              <a:rPr lang="en-CA" dirty="0" smtClean="0">
                <a:latin typeface="Roboto" panose="02000000000000000000"/>
              </a:rPr>
              <a:t>2 = 0.71%</a:t>
            </a: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0% </a:t>
            </a:r>
            <a:endParaRPr lang="en-CA" dirty="0">
              <a:latin typeface="Roboto" panose="02000000000000000000"/>
            </a:endParaRPr>
          </a:p>
        </p:txBody>
      </p:sp>
      <p:sp>
        <p:nvSpPr>
          <p:cNvPr id="12" name="Rectangle 11"/>
          <p:cNvSpPr/>
          <p:nvPr/>
        </p:nvSpPr>
        <p:spPr>
          <a:xfrm>
            <a:off x="4199051" y="2782299"/>
            <a:ext cx="3323474" cy="2031325"/>
          </a:xfrm>
          <a:prstGeom prst="rect">
            <a:avLst/>
          </a:prstGeom>
        </p:spPr>
        <p:txBody>
          <a:bodyPr wrap="none">
            <a:spAutoFit/>
          </a:bodyPr>
          <a:lstStyle/>
          <a:p>
            <a:pPr fontAlgn="b"/>
            <a:r>
              <a:rPr lang="en-CA" dirty="0" smtClean="0">
                <a:latin typeface="Roboto" panose="02000000000000000000"/>
              </a:rPr>
              <a:t>It helps keep them fit and healthy </a:t>
            </a:r>
          </a:p>
          <a:p>
            <a:pPr fontAlgn="b"/>
            <a:r>
              <a:rPr lang="en-CA" dirty="0" smtClean="0">
                <a:latin typeface="Roboto" panose="02000000000000000000"/>
              </a:rPr>
              <a:t>3 = 29.29% </a:t>
            </a:r>
          </a:p>
          <a:p>
            <a:pPr fontAlgn="b"/>
            <a:r>
              <a:rPr lang="en-CA" dirty="0" smtClean="0">
                <a:latin typeface="Roboto" panose="02000000000000000000"/>
              </a:rPr>
              <a:t>2 = 27.86%</a:t>
            </a:r>
          </a:p>
          <a:p>
            <a:pPr fontAlgn="b"/>
            <a:r>
              <a:rPr lang="en-CA" dirty="0" smtClean="0">
                <a:latin typeface="Roboto" panose="02000000000000000000"/>
              </a:rPr>
              <a:t>6/7 = 2.14%</a:t>
            </a:r>
          </a:p>
          <a:p>
            <a:pPr fontAlgn="b"/>
            <a:r>
              <a:rPr lang="en-CA" dirty="0" smtClean="0">
                <a:latin typeface="Roboto" panose="02000000000000000000"/>
              </a:rPr>
              <a:t>8 = 0%</a:t>
            </a:r>
          </a:p>
          <a:p>
            <a:pPr fontAlgn="b"/>
            <a:endParaRPr lang="en-CA" dirty="0">
              <a:solidFill>
                <a:srgbClr val="333333"/>
              </a:solidFill>
              <a:latin typeface="Roboto" panose="02000000000000000000"/>
            </a:endParaRPr>
          </a:p>
          <a:p>
            <a:pPr fontAlgn="b"/>
            <a:endParaRPr lang="en-CA" dirty="0">
              <a:solidFill>
                <a:srgbClr val="333333"/>
              </a:solidFill>
              <a:latin typeface="Roboto" panose="02000000000000000000"/>
            </a:endParaRPr>
          </a:p>
        </p:txBody>
      </p:sp>
      <p:sp>
        <p:nvSpPr>
          <p:cNvPr id="13" name="Rectangle 12"/>
          <p:cNvSpPr/>
          <p:nvPr/>
        </p:nvSpPr>
        <p:spPr>
          <a:xfrm>
            <a:off x="8888646" y="4914394"/>
            <a:ext cx="3063531" cy="1477328"/>
          </a:xfrm>
          <a:prstGeom prst="rect">
            <a:avLst/>
          </a:prstGeom>
        </p:spPr>
        <p:txBody>
          <a:bodyPr wrap="none">
            <a:spAutoFit/>
          </a:bodyPr>
          <a:lstStyle/>
          <a:p>
            <a:pPr fontAlgn="b"/>
            <a:r>
              <a:rPr lang="en-CA" dirty="0" smtClean="0">
                <a:latin typeface="Roboto" panose="02000000000000000000"/>
              </a:rPr>
              <a:t>It’s important they win trophies</a:t>
            </a:r>
          </a:p>
          <a:p>
            <a:pPr fontAlgn="b"/>
            <a:r>
              <a:rPr lang="en-CA" dirty="0" smtClean="0">
                <a:latin typeface="Roboto" panose="02000000000000000000"/>
              </a:rPr>
              <a:t>8 </a:t>
            </a:r>
            <a:r>
              <a:rPr lang="en-CA" dirty="0">
                <a:latin typeface="Roboto" panose="02000000000000000000"/>
              </a:rPr>
              <a:t>= </a:t>
            </a:r>
            <a:r>
              <a:rPr lang="en-CA" dirty="0" smtClean="0">
                <a:latin typeface="Roboto" panose="02000000000000000000"/>
              </a:rPr>
              <a:t>88.57%</a:t>
            </a:r>
          </a:p>
          <a:p>
            <a:pPr fontAlgn="b"/>
            <a:r>
              <a:rPr lang="en-CA" dirty="0" smtClean="0">
                <a:latin typeface="Roboto" panose="02000000000000000000"/>
              </a:rPr>
              <a:t>7 = 5.71% </a:t>
            </a:r>
          </a:p>
          <a:p>
            <a:pPr fontAlgn="b"/>
            <a:r>
              <a:rPr lang="en-CA" dirty="0" smtClean="0">
                <a:latin typeface="Roboto" panose="02000000000000000000"/>
              </a:rPr>
              <a:t>5 = 0.71%</a:t>
            </a:r>
            <a:endParaRPr lang="en-CA" dirty="0">
              <a:latin typeface="Roboto" panose="02000000000000000000"/>
            </a:endParaRPr>
          </a:p>
          <a:p>
            <a:pPr fontAlgn="b"/>
            <a:r>
              <a:rPr lang="en-CA" dirty="0" smtClean="0">
                <a:latin typeface="Roboto" panose="02000000000000000000"/>
              </a:rPr>
              <a:t>2/3 </a:t>
            </a:r>
            <a:r>
              <a:rPr lang="en-CA" dirty="0">
                <a:latin typeface="Roboto" panose="02000000000000000000"/>
              </a:rPr>
              <a:t>= </a:t>
            </a:r>
            <a:r>
              <a:rPr lang="en-CA" dirty="0" smtClean="0">
                <a:latin typeface="Roboto" panose="02000000000000000000"/>
              </a:rPr>
              <a:t>0% </a:t>
            </a:r>
            <a:endParaRPr lang="en-CA" dirty="0">
              <a:latin typeface="Roboto" panose="02000000000000000000"/>
            </a:endParaRPr>
          </a:p>
        </p:txBody>
      </p:sp>
      <p:sp>
        <p:nvSpPr>
          <p:cNvPr id="14" name="Rectangle 13"/>
          <p:cNvSpPr/>
          <p:nvPr/>
        </p:nvSpPr>
        <p:spPr>
          <a:xfrm>
            <a:off x="5869743" y="4252451"/>
            <a:ext cx="3018903" cy="1477328"/>
          </a:xfrm>
          <a:prstGeom prst="rect">
            <a:avLst/>
          </a:prstGeom>
        </p:spPr>
        <p:txBody>
          <a:bodyPr wrap="none">
            <a:spAutoFit/>
          </a:bodyPr>
          <a:lstStyle/>
          <a:p>
            <a:pPr fontAlgn="b"/>
            <a:r>
              <a:rPr lang="en-CA" dirty="0" smtClean="0">
                <a:latin typeface="Roboto" panose="02000000000000000000"/>
              </a:rPr>
              <a:t>So that they can develop skills </a:t>
            </a: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32.86%</a:t>
            </a:r>
          </a:p>
          <a:p>
            <a:pPr fontAlgn="b"/>
            <a:r>
              <a:rPr lang="en-CA" dirty="0" smtClean="0">
                <a:latin typeface="Roboto" panose="02000000000000000000"/>
              </a:rPr>
              <a:t>3 = 22.14% </a:t>
            </a:r>
          </a:p>
          <a:p>
            <a:pPr fontAlgn="b"/>
            <a:r>
              <a:rPr lang="en-CA" dirty="0" smtClean="0">
                <a:latin typeface="Roboto" panose="02000000000000000000"/>
              </a:rPr>
              <a:t>8 </a:t>
            </a:r>
            <a:r>
              <a:rPr lang="en-CA" dirty="0">
                <a:latin typeface="Roboto" panose="02000000000000000000"/>
              </a:rPr>
              <a:t>= </a:t>
            </a:r>
            <a:r>
              <a:rPr lang="en-CA" dirty="0" smtClean="0">
                <a:latin typeface="Roboto" panose="02000000000000000000"/>
              </a:rPr>
              <a:t>1.43% </a:t>
            </a:r>
          </a:p>
          <a:p>
            <a:pPr fontAlgn="b"/>
            <a:r>
              <a:rPr lang="en-CA" dirty="0">
                <a:latin typeface="Roboto" panose="02000000000000000000"/>
              </a:rPr>
              <a:t>6 = 0.71</a:t>
            </a:r>
            <a:r>
              <a:rPr lang="en-CA" dirty="0" smtClean="0">
                <a:latin typeface="Roboto" panose="02000000000000000000"/>
              </a:rPr>
              <a:t>%</a:t>
            </a:r>
            <a:endParaRPr lang="en-CA" dirty="0">
              <a:latin typeface="Roboto" panose="02000000000000000000"/>
            </a:endParaRPr>
          </a:p>
        </p:txBody>
      </p:sp>
      <p:sp>
        <p:nvSpPr>
          <p:cNvPr id="15" name="Rectangle 14"/>
          <p:cNvSpPr/>
          <p:nvPr/>
        </p:nvSpPr>
        <p:spPr>
          <a:xfrm>
            <a:off x="838200" y="1251889"/>
            <a:ext cx="6442494" cy="523220"/>
          </a:xfrm>
          <a:prstGeom prst="rect">
            <a:avLst/>
          </a:prstGeom>
        </p:spPr>
        <p:txBody>
          <a:bodyPr wrap="square">
            <a:spAutoFit/>
          </a:bodyPr>
          <a:lstStyle/>
          <a:p>
            <a:r>
              <a:rPr lang="en-US" dirty="0">
                <a:solidFill>
                  <a:srgbClr val="333333"/>
                </a:solidFill>
                <a:latin typeface="Roboto" panose="02000000000000000000" pitchFamily="2" charset="0"/>
                <a:ea typeface="Roboto" panose="02000000000000000000" pitchFamily="2" charset="0"/>
                <a:cs typeface="Roboto" panose="02000000000000000000" pitchFamily="2" charset="0"/>
              </a:rPr>
              <a:t>Why do you </a:t>
            </a:r>
            <a:r>
              <a:rPr lang="en-US" dirty="0" smtClean="0">
                <a:solidFill>
                  <a:srgbClr val="333333"/>
                </a:solidFill>
                <a:latin typeface="Roboto" panose="02000000000000000000" pitchFamily="2" charset="0"/>
                <a:ea typeface="Roboto" panose="02000000000000000000" pitchFamily="2" charset="0"/>
                <a:cs typeface="Roboto" panose="02000000000000000000" pitchFamily="2" charset="0"/>
              </a:rPr>
              <a:t>coach </a:t>
            </a:r>
            <a:r>
              <a:rPr lang="en-US" dirty="0">
                <a:solidFill>
                  <a:srgbClr val="333333"/>
                </a:solidFill>
                <a:latin typeface="Roboto" panose="02000000000000000000" pitchFamily="2" charset="0"/>
                <a:ea typeface="Roboto" panose="02000000000000000000" pitchFamily="2" charset="0"/>
                <a:cs typeface="Roboto" panose="02000000000000000000" pitchFamily="2" charset="0"/>
              </a:rPr>
              <a:t>kids in organized soccer</a:t>
            </a:r>
            <a:r>
              <a:rPr lang="en-US" dirty="0" smtClean="0">
                <a:solidFill>
                  <a:srgbClr val="333333"/>
                </a:solidFill>
                <a:latin typeface="Roboto" panose="02000000000000000000" pitchFamily="2" charset="0"/>
                <a:ea typeface="Roboto" panose="02000000000000000000" pitchFamily="2" charset="0"/>
                <a:cs typeface="Roboto" panose="02000000000000000000" pitchFamily="2" charset="0"/>
              </a:rPr>
              <a:t>?</a:t>
            </a:r>
          </a:p>
          <a:p>
            <a:r>
              <a:rPr lang="en-US" sz="1000" dirty="0" smtClean="0">
                <a:solidFill>
                  <a:srgbClr val="333333"/>
                </a:solidFill>
                <a:latin typeface="Roboto" panose="02000000000000000000" pitchFamily="2" charset="0"/>
                <a:ea typeface="Roboto" panose="02000000000000000000" pitchFamily="2" charset="0"/>
                <a:cs typeface="Roboto" panose="02000000000000000000" pitchFamily="2" charset="0"/>
              </a:rPr>
              <a:t>*</a:t>
            </a:r>
            <a:r>
              <a:rPr lang="en-US" sz="1000" dirty="0">
                <a:solidFill>
                  <a:srgbClr val="333333"/>
                </a:solidFill>
                <a:latin typeface="Roboto" panose="02000000000000000000" pitchFamily="2" charset="0"/>
                <a:ea typeface="Roboto" panose="02000000000000000000" pitchFamily="2" charset="0"/>
                <a:cs typeface="Roboto" panose="02000000000000000000" pitchFamily="2" charset="0"/>
              </a:rPr>
              <a:t>rate each option 1 being most important 2 next most important ensuring all have a ranking</a:t>
            </a:r>
            <a:r>
              <a:rPr lang="en-US" sz="1000"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29551698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Coach</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53</a:t>
            </a:fld>
            <a:endParaRPr lang="en-CA" dirty="0"/>
          </a:p>
        </p:txBody>
      </p:sp>
      <p:sp>
        <p:nvSpPr>
          <p:cNvPr id="5" name="Rectangle 4"/>
          <p:cNvSpPr/>
          <p:nvPr/>
        </p:nvSpPr>
        <p:spPr>
          <a:xfrm>
            <a:off x="813758" y="1259305"/>
            <a:ext cx="6096000" cy="523220"/>
          </a:xfrm>
          <a:prstGeom prst="rect">
            <a:avLst/>
          </a:prstGeom>
        </p:spPr>
        <p:txBody>
          <a:bodyPr>
            <a:spAutoFit/>
          </a:bodyPr>
          <a:lstStyle/>
          <a:p>
            <a:r>
              <a:rPr lang="en-US" b="1" dirty="0">
                <a:solidFill>
                  <a:srgbClr val="333333"/>
                </a:solidFill>
                <a:latin typeface="Roboto" panose="02000000000000000000" pitchFamily="2" charset="0"/>
                <a:ea typeface="Roboto" panose="02000000000000000000" pitchFamily="2" charset="0"/>
                <a:cs typeface="Roboto" panose="02000000000000000000" pitchFamily="2" charset="0"/>
              </a:rPr>
              <a:t>Kids should</a:t>
            </a:r>
            <a:r>
              <a:rPr lang="en-US" b="1" dirty="0" smtClean="0">
                <a:solidFill>
                  <a:srgbClr val="333333"/>
                </a:solidFill>
                <a:latin typeface="Roboto" panose="02000000000000000000" pitchFamily="2" charset="0"/>
                <a:ea typeface="Roboto" panose="02000000000000000000" pitchFamily="2" charset="0"/>
                <a:cs typeface="Roboto" panose="02000000000000000000" pitchFamily="2" charset="0"/>
              </a:rPr>
              <a:t>...</a:t>
            </a:r>
          </a:p>
          <a:p>
            <a:r>
              <a:rPr lang="en-US" sz="1000" b="1" dirty="0" smtClean="0">
                <a:solidFill>
                  <a:srgbClr val="333333"/>
                </a:solidFill>
                <a:latin typeface="Roboto" panose="02000000000000000000" pitchFamily="2" charset="0"/>
                <a:ea typeface="Roboto" panose="02000000000000000000" pitchFamily="2" charset="0"/>
                <a:cs typeface="Roboto" panose="02000000000000000000" pitchFamily="2" charset="0"/>
              </a:rPr>
              <a:t>*</a:t>
            </a:r>
            <a:r>
              <a:rPr lang="en-US" sz="1000" b="1" dirty="0">
                <a:solidFill>
                  <a:srgbClr val="333333"/>
                </a:solidFill>
                <a:latin typeface="Roboto" panose="02000000000000000000" pitchFamily="2" charset="0"/>
                <a:ea typeface="Roboto" panose="02000000000000000000" pitchFamily="2" charset="0"/>
                <a:cs typeface="Roboto" panose="02000000000000000000" pitchFamily="2" charset="0"/>
              </a:rPr>
              <a:t>rate each option 1 being most important 2 next most important ensuring all have a ranking</a:t>
            </a:r>
            <a:r>
              <a:rPr lang="en-US" sz="1000" dirty="0">
                <a:latin typeface="Roboto" panose="02000000000000000000" pitchFamily="2" charset="0"/>
                <a:ea typeface="Roboto" panose="02000000000000000000" pitchFamily="2" charset="0"/>
                <a:cs typeface="Roboto" panose="02000000000000000000" pitchFamily="2" charset="0"/>
              </a:rPr>
              <a:t> </a:t>
            </a:r>
          </a:p>
        </p:txBody>
      </p:sp>
      <p:graphicFrame>
        <p:nvGraphicFramePr>
          <p:cNvPr id="8" name="Chart 7"/>
          <p:cNvGraphicFramePr/>
          <p:nvPr>
            <p:extLst>
              <p:ext uri="{D42A27DB-BD31-4B8C-83A1-F6EECF244321}">
                <p14:modId xmlns:p14="http://schemas.microsoft.com/office/powerpoint/2010/main" val="650216696"/>
              </p:ext>
            </p:extLst>
          </p:nvPr>
        </p:nvGraphicFramePr>
        <p:xfrm>
          <a:off x="329878" y="1834587"/>
          <a:ext cx="10252504" cy="46182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79629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Coach</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54</a:t>
            </a:fld>
            <a:endParaRPr lang="en-CA" dirty="0"/>
          </a:p>
        </p:txBody>
      </p:sp>
      <p:sp>
        <p:nvSpPr>
          <p:cNvPr id="5" name="Rectangle 4"/>
          <p:cNvSpPr/>
          <p:nvPr/>
        </p:nvSpPr>
        <p:spPr>
          <a:xfrm>
            <a:off x="838200" y="1338702"/>
            <a:ext cx="7695802" cy="523220"/>
          </a:xfrm>
          <a:prstGeom prst="rect">
            <a:avLst/>
          </a:prstGeom>
        </p:spPr>
        <p:txBody>
          <a:bodyPr wrap="square">
            <a:spAutoFit/>
          </a:bodyPr>
          <a:lstStyle/>
          <a:p>
            <a:r>
              <a:rPr lang="en-US" dirty="0">
                <a:latin typeface="Roboto" panose="02000000000000000000" pitchFamily="2" charset="0"/>
                <a:ea typeface="Roboto" panose="02000000000000000000" pitchFamily="2" charset="0"/>
                <a:cs typeface="Roboto" panose="02000000000000000000" pitchFamily="2" charset="0"/>
              </a:rPr>
              <a:t>What is important for the children you coach to experience in </a:t>
            </a:r>
            <a:r>
              <a:rPr lang="en-US" dirty="0" smtClean="0">
                <a:latin typeface="Roboto" panose="02000000000000000000" pitchFamily="2" charset="0"/>
                <a:ea typeface="Roboto" panose="02000000000000000000" pitchFamily="2" charset="0"/>
                <a:cs typeface="Roboto" panose="02000000000000000000" pitchFamily="2" charset="0"/>
              </a:rPr>
              <a:t>soccer?</a:t>
            </a:r>
            <a:r>
              <a:rPr lang="en-US" sz="1000" dirty="0" smtClean="0">
                <a:latin typeface="Roboto" panose="02000000000000000000" pitchFamily="2" charset="0"/>
                <a:ea typeface="Roboto" panose="02000000000000000000" pitchFamily="2" charset="0"/>
                <a:cs typeface="Roboto" panose="02000000000000000000" pitchFamily="2" charset="0"/>
              </a:rPr>
              <a:t> </a:t>
            </a:r>
          </a:p>
          <a:p>
            <a:r>
              <a:rPr lang="en-US" sz="1000" dirty="0" smtClean="0">
                <a:latin typeface="Roboto" panose="02000000000000000000" pitchFamily="2" charset="0"/>
                <a:ea typeface="Roboto" panose="02000000000000000000" pitchFamily="2" charset="0"/>
                <a:cs typeface="Roboto" panose="02000000000000000000" pitchFamily="2" charset="0"/>
              </a:rPr>
              <a:t>*</a:t>
            </a:r>
            <a:r>
              <a:rPr lang="en-US" sz="1000" dirty="0">
                <a:latin typeface="Roboto" panose="02000000000000000000" pitchFamily="2" charset="0"/>
                <a:ea typeface="Roboto" panose="02000000000000000000" pitchFamily="2" charset="0"/>
                <a:cs typeface="Roboto" panose="02000000000000000000" pitchFamily="2" charset="0"/>
              </a:rPr>
              <a:t>rate each option 1 being most important 2 next most important ensuring all have a ranking</a:t>
            </a:r>
          </a:p>
        </p:txBody>
      </p:sp>
      <p:sp>
        <p:nvSpPr>
          <p:cNvPr id="8" name="Rectangle 7"/>
          <p:cNvSpPr/>
          <p:nvPr/>
        </p:nvSpPr>
        <p:spPr>
          <a:xfrm>
            <a:off x="1122020" y="4443864"/>
            <a:ext cx="1870705" cy="1477328"/>
          </a:xfrm>
          <a:prstGeom prst="rect">
            <a:avLst/>
          </a:prstGeom>
        </p:spPr>
        <p:txBody>
          <a:bodyPr wrap="none">
            <a:spAutoFit/>
          </a:bodyPr>
          <a:lstStyle/>
          <a:p>
            <a:pPr fontAlgn="b"/>
            <a:r>
              <a:rPr lang="en-CA" dirty="0" smtClean="0">
                <a:latin typeface="Roboto" panose="02000000000000000000"/>
              </a:rPr>
              <a:t>Have great snacks</a:t>
            </a:r>
          </a:p>
          <a:p>
            <a:pPr fontAlgn="b"/>
            <a:r>
              <a:rPr lang="en-CA" dirty="0" smtClean="0">
                <a:latin typeface="Roboto" panose="02000000000000000000"/>
              </a:rPr>
              <a:t>6 </a:t>
            </a:r>
            <a:r>
              <a:rPr lang="en-CA" dirty="0">
                <a:latin typeface="Roboto" panose="02000000000000000000"/>
              </a:rPr>
              <a:t>= </a:t>
            </a:r>
            <a:r>
              <a:rPr lang="en-CA" dirty="0" smtClean="0">
                <a:latin typeface="Roboto" panose="02000000000000000000"/>
              </a:rPr>
              <a:t>76.60% </a:t>
            </a:r>
          </a:p>
          <a:p>
            <a:pPr fontAlgn="b"/>
            <a:r>
              <a:rPr lang="en-CA" dirty="0" smtClean="0">
                <a:latin typeface="Roboto" panose="02000000000000000000"/>
              </a:rPr>
              <a:t>5 = 17.02%</a:t>
            </a:r>
            <a:endParaRPr lang="en-CA" dirty="0">
              <a:latin typeface="Roboto" panose="02000000000000000000"/>
            </a:endParaRPr>
          </a:p>
          <a:p>
            <a:pPr fontAlgn="b"/>
            <a:r>
              <a:rPr lang="en-CA" dirty="0" smtClean="0">
                <a:latin typeface="Roboto" panose="02000000000000000000"/>
              </a:rPr>
              <a:t>3 = 0.71%</a:t>
            </a: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1.42% </a:t>
            </a:r>
            <a:endParaRPr lang="en-CA" dirty="0">
              <a:latin typeface="Roboto" panose="02000000000000000000"/>
            </a:endParaRPr>
          </a:p>
        </p:txBody>
      </p:sp>
      <p:sp>
        <p:nvSpPr>
          <p:cNvPr id="9" name="Rectangle 8"/>
          <p:cNvSpPr/>
          <p:nvPr/>
        </p:nvSpPr>
        <p:spPr>
          <a:xfrm>
            <a:off x="929718" y="2137230"/>
            <a:ext cx="3783152" cy="2031325"/>
          </a:xfrm>
          <a:prstGeom prst="rect">
            <a:avLst/>
          </a:prstGeom>
        </p:spPr>
        <p:txBody>
          <a:bodyPr wrap="none">
            <a:spAutoFit/>
          </a:bodyPr>
          <a:lstStyle/>
          <a:p>
            <a:pPr fontAlgn="b"/>
            <a:r>
              <a:rPr lang="en-CA" dirty="0" smtClean="0">
                <a:latin typeface="Roboto" panose="02000000000000000000"/>
              </a:rPr>
              <a:t>Be able to make decisions on their own</a:t>
            </a:r>
          </a:p>
          <a:p>
            <a:pPr fontAlgn="b"/>
            <a:r>
              <a:rPr lang="en-CA" dirty="0" smtClean="0">
                <a:latin typeface="Roboto" panose="02000000000000000000"/>
              </a:rPr>
              <a:t>2 = 34.53% </a:t>
            </a:r>
          </a:p>
          <a:p>
            <a:pPr fontAlgn="b"/>
            <a:r>
              <a:rPr lang="en-CA" dirty="0" smtClean="0">
                <a:latin typeface="Roboto" panose="02000000000000000000"/>
              </a:rPr>
              <a:t>1 = 29.50%</a:t>
            </a:r>
          </a:p>
          <a:p>
            <a:pPr fontAlgn="b"/>
            <a:r>
              <a:rPr lang="en-CA" dirty="0" smtClean="0">
                <a:latin typeface="Roboto" panose="02000000000000000000"/>
              </a:rPr>
              <a:t>5 = 4.32%</a:t>
            </a:r>
          </a:p>
          <a:p>
            <a:pPr fontAlgn="b"/>
            <a:r>
              <a:rPr lang="en-CA" dirty="0" smtClean="0">
                <a:latin typeface="Roboto" panose="02000000000000000000"/>
              </a:rPr>
              <a:t>6 = 0.72%</a:t>
            </a:r>
          </a:p>
          <a:p>
            <a:pPr fontAlgn="b"/>
            <a:endParaRPr lang="en-CA" dirty="0">
              <a:solidFill>
                <a:srgbClr val="333333"/>
              </a:solidFill>
              <a:latin typeface="Roboto" panose="02000000000000000000"/>
            </a:endParaRPr>
          </a:p>
          <a:p>
            <a:pPr fontAlgn="b"/>
            <a:endParaRPr lang="en-CA" dirty="0">
              <a:solidFill>
                <a:srgbClr val="333333"/>
              </a:solidFill>
              <a:latin typeface="Roboto" panose="02000000000000000000"/>
            </a:endParaRPr>
          </a:p>
        </p:txBody>
      </p:sp>
      <p:sp>
        <p:nvSpPr>
          <p:cNvPr id="11" name="Rectangle 10"/>
          <p:cNvSpPr/>
          <p:nvPr/>
        </p:nvSpPr>
        <p:spPr>
          <a:xfrm>
            <a:off x="7599264" y="1675564"/>
            <a:ext cx="3164777" cy="1477328"/>
          </a:xfrm>
          <a:prstGeom prst="rect">
            <a:avLst/>
          </a:prstGeom>
        </p:spPr>
        <p:txBody>
          <a:bodyPr wrap="none">
            <a:spAutoFit/>
          </a:bodyPr>
          <a:lstStyle/>
          <a:p>
            <a:pPr fontAlgn="b"/>
            <a:r>
              <a:rPr lang="en-CA" dirty="0" smtClean="0">
                <a:latin typeface="Roboto" panose="02000000000000000000"/>
              </a:rPr>
              <a:t>Feel encouraged to do their best</a:t>
            </a: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55.71% </a:t>
            </a:r>
          </a:p>
          <a:p>
            <a:pPr fontAlgn="b"/>
            <a:r>
              <a:rPr lang="en-CA" dirty="0" smtClean="0">
                <a:latin typeface="Roboto" panose="02000000000000000000"/>
              </a:rPr>
              <a:t>2 = 28.57%</a:t>
            </a:r>
            <a:endParaRPr lang="en-CA" dirty="0">
              <a:latin typeface="Roboto" panose="02000000000000000000"/>
            </a:endParaRPr>
          </a:p>
          <a:p>
            <a:pPr fontAlgn="b"/>
            <a:r>
              <a:rPr lang="en-CA" dirty="0" smtClean="0">
                <a:latin typeface="Roboto" panose="02000000000000000000"/>
              </a:rPr>
              <a:t>5 = 0.71%</a:t>
            </a:r>
          </a:p>
          <a:p>
            <a:pPr fontAlgn="b"/>
            <a:r>
              <a:rPr lang="en-CA" dirty="0" smtClean="0">
                <a:latin typeface="Roboto" panose="02000000000000000000"/>
              </a:rPr>
              <a:t>6 </a:t>
            </a:r>
            <a:r>
              <a:rPr lang="en-CA" dirty="0">
                <a:latin typeface="Roboto" panose="02000000000000000000"/>
              </a:rPr>
              <a:t>= </a:t>
            </a:r>
            <a:r>
              <a:rPr lang="en-CA" dirty="0" smtClean="0">
                <a:latin typeface="Roboto" panose="02000000000000000000"/>
              </a:rPr>
              <a:t>0% </a:t>
            </a:r>
            <a:endParaRPr lang="en-CA" dirty="0">
              <a:latin typeface="Roboto" panose="02000000000000000000"/>
            </a:endParaRPr>
          </a:p>
        </p:txBody>
      </p:sp>
      <p:sp>
        <p:nvSpPr>
          <p:cNvPr id="12" name="Rectangle 11"/>
          <p:cNvSpPr/>
          <p:nvPr/>
        </p:nvSpPr>
        <p:spPr>
          <a:xfrm>
            <a:off x="3159757" y="2835499"/>
            <a:ext cx="2655792" cy="2031325"/>
          </a:xfrm>
          <a:prstGeom prst="rect">
            <a:avLst/>
          </a:prstGeom>
        </p:spPr>
        <p:txBody>
          <a:bodyPr wrap="none">
            <a:spAutoFit/>
          </a:bodyPr>
          <a:lstStyle/>
          <a:p>
            <a:pPr fontAlgn="b"/>
            <a:r>
              <a:rPr lang="en-CA" dirty="0" smtClean="0">
                <a:latin typeface="Roboto" panose="02000000000000000000"/>
              </a:rPr>
              <a:t>Be taught more in practice </a:t>
            </a:r>
          </a:p>
          <a:p>
            <a:pPr fontAlgn="b"/>
            <a:r>
              <a:rPr lang="en-CA" dirty="0" smtClean="0">
                <a:latin typeface="Roboto" panose="02000000000000000000"/>
              </a:rPr>
              <a:t>4 = 31.91% </a:t>
            </a:r>
          </a:p>
          <a:p>
            <a:pPr fontAlgn="b"/>
            <a:r>
              <a:rPr lang="en-CA" dirty="0" smtClean="0">
                <a:latin typeface="Roboto" panose="02000000000000000000"/>
              </a:rPr>
              <a:t>5 = 26.24%</a:t>
            </a:r>
          </a:p>
          <a:p>
            <a:pPr fontAlgn="b"/>
            <a:r>
              <a:rPr lang="en-CA" dirty="0" smtClean="0">
                <a:latin typeface="Roboto" panose="02000000000000000000"/>
              </a:rPr>
              <a:t>6 = 2.84%</a:t>
            </a:r>
          </a:p>
          <a:p>
            <a:pPr fontAlgn="b"/>
            <a:r>
              <a:rPr lang="en-CA" dirty="0" smtClean="0">
                <a:latin typeface="Roboto" panose="02000000000000000000"/>
              </a:rPr>
              <a:t>1 = 2.13%</a:t>
            </a:r>
          </a:p>
          <a:p>
            <a:pPr fontAlgn="b"/>
            <a:endParaRPr lang="en-CA" dirty="0">
              <a:solidFill>
                <a:srgbClr val="333333"/>
              </a:solidFill>
              <a:latin typeface="Roboto" panose="02000000000000000000"/>
            </a:endParaRPr>
          </a:p>
          <a:p>
            <a:pPr fontAlgn="b"/>
            <a:endParaRPr lang="en-CA" dirty="0">
              <a:solidFill>
                <a:srgbClr val="333333"/>
              </a:solidFill>
              <a:latin typeface="Roboto" panose="02000000000000000000"/>
            </a:endParaRPr>
          </a:p>
        </p:txBody>
      </p:sp>
      <p:sp>
        <p:nvSpPr>
          <p:cNvPr id="13" name="Rectangle 12"/>
          <p:cNvSpPr/>
          <p:nvPr/>
        </p:nvSpPr>
        <p:spPr>
          <a:xfrm>
            <a:off x="6634846" y="3649710"/>
            <a:ext cx="5205592" cy="1477328"/>
          </a:xfrm>
          <a:prstGeom prst="rect">
            <a:avLst/>
          </a:prstGeom>
        </p:spPr>
        <p:txBody>
          <a:bodyPr wrap="none">
            <a:spAutoFit/>
          </a:bodyPr>
          <a:lstStyle/>
          <a:p>
            <a:pPr fontAlgn="b"/>
            <a:r>
              <a:rPr lang="en-CA" dirty="0" smtClean="0">
                <a:latin typeface="Roboto" panose="02000000000000000000"/>
              </a:rPr>
              <a:t>Not be told what to do from the sidelines while playing</a:t>
            </a:r>
          </a:p>
          <a:p>
            <a:pPr fontAlgn="b"/>
            <a:r>
              <a:rPr lang="en-CA" dirty="0" smtClean="0">
                <a:latin typeface="Roboto" panose="02000000000000000000"/>
              </a:rPr>
              <a:t>5 </a:t>
            </a:r>
            <a:r>
              <a:rPr lang="en-CA" dirty="0">
                <a:latin typeface="Roboto" panose="02000000000000000000"/>
              </a:rPr>
              <a:t>= </a:t>
            </a:r>
            <a:r>
              <a:rPr lang="en-CA" dirty="0" smtClean="0">
                <a:latin typeface="Roboto" panose="02000000000000000000"/>
              </a:rPr>
              <a:t>39.72%</a:t>
            </a:r>
          </a:p>
          <a:p>
            <a:pPr fontAlgn="b"/>
            <a:r>
              <a:rPr lang="en-CA" dirty="0">
                <a:latin typeface="Roboto" panose="02000000000000000000"/>
              </a:rPr>
              <a:t>4</a:t>
            </a:r>
            <a:r>
              <a:rPr lang="en-CA" dirty="0" smtClean="0">
                <a:latin typeface="Roboto" panose="02000000000000000000"/>
              </a:rPr>
              <a:t> = 31.21% </a:t>
            </a:r>
          </a:p>
          <a:p>
            <a:pPr fontAlgn="b"/>
            <a:r>
              <a:rPr lang="en-CA" dirty="0" smtClean="0">
                <a:latin typeface="Roboto" panose="02000000000000000000"/>
              </a:rPr>
              <a:t>2 = 2.84%</a:t>
            </a:r>
            <a:endParaRPr lang="en-CA" dirty="0">
              <a:latin typeface="Roboto" panose="02000000000000000000"/>
            </a:endParaRPr>
          </a:p>
          <a:p>
            <a:pPr fontAlgn="b"/>
            <a:r>
              <a:rPr lang="en-CA" dirty="0" smtClean="0">
                <a:latin typeface="Roboto" panose="02000000000000000000"/>
              </a:rPr>
              <a:t>1 </a:t>
            </a:r>
            <a:r>
              <a:rPr lang="en-CA" dirty="0">
                <a:latin typeface="Roboto" panose="02000000000000000000"/>
              </a:rPr>
              <a:t>= </a:t>
            </a:r>
            <a:r>
              <a:rPr lang="en-CA" dirty="0" smtClean="0">
                <a:latin typeface="Roboto" panose="02000000000000000000"/>
              </a:rPr>
              <a:t>0.71% </a:t>
            </a:r>
            <a:endParaRPr lang="en-CA" dirty="0">
              <a:latin typeface="Roboto" panose="02000000000000000000"/>
            </a:endParaRPr>
          </a:p>
        </p:txBody>
      </p:sp>
      <p:sp>
        <p:nvSpPr>
          <p:cNvPr id="14" name="Rectangle 13"/>
          <p:cNvSpPr/>
          <p:nvPr/>
        </p:nvSpPr>
        <p:spPr>
          <a:xfrm>
            <a:off x="3465819" y="5177284"/>
            <a:ext cx="5766259" cy="1477328"/>
          </a:xfrm>
          <a:prstGeom prst="rect">
            <a:avLst/>
          </a:prstGeom>
        </p:spPr>
        <p:txBody>
          <a:bodyPr wrap="none">
            <a:spAutoFit/>
          </a:bodyPr>
          <a:lstStyle/>
          <a:p>
            <a:pPr fontAlgn="b"/>
            <a:r>
              <a:rPr lang="en-CA" dirty="0" smtClean="0">
                <a:latin typeface="Roboto" panose="02000000000000000000"/>
              </a:rPr>
              <a:t>Feel they are able to try different things without punishment</a:t>
            </a:r>
          </a:p>
          <a:p>
            <a:pPr fontAlgn="b"/>
            <a:r>
              <a:rPr lang="en-CA" dirty="0" smtClean="0">
                <a:latin typeface="Roboto" panose="02000000000000000000"/>
              </a:rPr>
              <a:t>3 </a:t>
            </a:r>
            <a:r>
              <a:rPr lang="en-CA" dirty="0">
                <a:latin typeface="Roboto" panose="02000000000000000000"/>
              </a:rPr>
              <a:t>= </a:t>
            </a:r>
            <a:r>
              <a:rPr lang="en-CA" dirty="0" smtClean="0">
                <a:latin typeface="Roboto" panose="02000000000000000000"/>
              </a:rPr>
              <a:t>33.33%</a:t>
            </a:r>
          </a:p>
          <a:p>
            <a:pPr fontAlgn="b"/>
            <a:r>
              <a:rPr lang="en-CA" dirty="0" smtClean="0">
                <a:latin typeface="Roboto" panose="02000000000000000000"/>
              </a:rPr>
              <a:t>2 = 21.28% </a:t>
            </a:r>
          </a:p>
          <a:p>
            <a:pPr fontAlgn="b"/>
            <a:r>
              <a:rPr lang="en-CA" dirty="0" smtClean="0">
                <a:latin typeface="Roboto" panose="02000000000000000000"/>
              </a:rPr>
              <a:t>1/5 = 11.35%</a:t>
            </a:r>
            <a:endParaRPr lang="en-CA" dirty="0">
              <a:latin typeface="Roboto" panose="02000000000000000000"/>
            </a:endParaRPr>
          </a:p>
          <a:p>
            <a:pPr fontAlgn="b"/>
            <a:r>
              <a:rPr lang="en-CA" dirty="0" smtClean="0">
                <a:latin typeface="Roboto" panose="02000000000000000000"/>
              </a:rPr>
              <a:t>6 </a:t>
            </a:r>
            <a:r>
              <a:rPr lang="en-CA" dirty="0">
                <a:latin typeface="Roboto" panose="02000000000000000000"/>
              </a:rPr>
              <a:t>= </a:t>
            </a:r>
            <a:r>
              <a:rPr lang="en-CA" dirty="0" smtClean="0">
                <a:latin typeface="Roboto" panose="02000000000000000000"/>
              </a:rPr>
              <a:t>2.84% </a:t>
            </a:r>
            <a:endParaRPr lang="en-CA" dirty="0">
              <a:latin typeface="Roboto" panose="02000000000000000000"/>
            </a:endParaRPr>
          </a:p>
        </p:txBody>
      </p:sp>
    </p:spTree>
    <p:extLst>
      <p:ext uri="{BB962C8B-B14F-4D97-AF65-F5344CB8AC3E}">
        <p14:creationId xmlns:p14="http://schemas.microsoft.com/office/powerpoint/2010/main" val="41794745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Coach</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55</a:t>
            </a:fld>
            <a:endParaRPr lang="en-CA" dirty="0"/>
          </a:p>
        </p:txBody>
      </p:sp>
      <p:sp>
        <p:nvSpPr>
          <p:cNvPr id="3" name="Rectangle 2"/>
          <p:cNvSpPr/>
          <p:nvPr/>
        </p:nvSpPr>
        <p:spPr>
          <a:xfrm>
            <a:off x="838200" y="1328794"/>
            <a:ext cx="6096000" cy="646331"/>
          </a:xfrm>
          <a:prstGeom prst="rect">
            <a:avLst/>
          </a:prstGeom>
        </p:spPr>
        <p:txBody>
          <a:bodyPr>
            <a:spAutoFit/>
          </a:bodyPr>
          <a:lstStyle/>
          <a:p>
            <a:r>
              <a:rPr lang="en-US" dirty="0">
                <a:solidFill>
                  <a:srgbClr val="333333"/>
                </a:solidFill>
                <a:latin typeface="Roboto" panose="02000000000000000000" pitchFamily="2" charset="0"/>
                <a:ea typeface="Roboto" panose="02000000000000000000" pitchFamily="2" charset="0"/>
                <a:cs typeface="Roboto" panose="02000000000000000000" pitchFamily="2" charset="0"/>
              </a:rPr>
              <a:t>What has been the greatest positive from your coaching experience in youth soccer experience?</a:t>
            </a:r>
            <a:r>
              <a:rPr lang="en-US" dirty="0">
                <a:latin typeface="Roboto" panose="02000000000000000000" pitchFamily="2" charset="0"/>
                <a:ea typeface="Roboto" panose="02000000000000000000" pitchFamily="2" charset="0"/>
                <a:cs typeface="Roboto" panose="02000000000000000000" pitchFamily="2" charset="0"/>
              </a:rPr>
              <a:t> </a:t>
            </a:r>
          </a:p>
        </p:txBody>
      </p:sp>
      <p:graphicFrame>
        <p:nvGraphicFramePr>
          <p:cNvPr id="8" name="Chart 7"/>
          <p:cNvGraphicFramePr/>
          <p:nvPr>
            <p:extLst>
              <p:ext uri="{D42A27DB-BD31-4B8C-83A1-F6EECF244321}">
                <p14:modId xmlns:p14="http://schemas.microsoft.com/office/powerpoint/2010/main" val="2601878241"/>
              </p:ext>
            </p:extLst>
          </p:nvPr>
        </p:nvGraphicFramePr>
        <p:xfrm>
          <a:off x="769716" y="2176041"/>
          <a:ext cx="9502816" cy="42156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18544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Coach</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56</a:t>
            </a:fld>
            <a:endParaRPr lang="en-CA" dirty="0"/>
          </a:p>
        </p:txBody>
      </p:sp>
      <p:sp>
        <p:nvSpPr>
          <p:cNvPr id="3" name="Rectangle 2"/>
          <p:cNvSpPr/>
          <p:nvPr/>
        </p:nvSpPr>
        <p:spPr>
          <a:xfrm>
            <a:off x="838200" y="1346046"/>
            <a:ext cx="6096000" cy="646331"/>
          </a:xfrm>
          <a:prstGeom prst="rect">
            <a:avLst/>
          </a:prstGeom>
        </p:spPr>
        <p:txBody>
          <a:bodyPr>
            <a:spAutoFit/>
          </a:bodyPr>
          <a:lstStyle/>
          <a:p>
            <a:r>
              <a:rPr lang="en-US" dirty="0">
                <a:solidFill>
                  <a:srgbClr val="333333"/>
                </a:solidFill>
                <a:latin typeface="Arial" panose="020B0604020202020204" pitchFamily="34" charset="0"/>
              </a:rPr>
              <a:t>What is your greatest challenge or frustration with the youth soccer experience as a coach?</a:t>
            </a:r>
            <a:r>
              <a:rPr lang="en-US" dirty="0"/>
              <a:t> </a:t>
            </a:r>
          </a:p>
        </p:txBody>
      </p:sp>
      <p:sp>
        <p:nvSpPr>
          <p:cNvPr id="5" name="TextBox 4"/>
          <p:cNvSpPr txBox="1"/>
          <p:nvPr/>
        </p:nvSpPr>
        <p:spPr>
          <a:xfrm>
            <a:off x="7623754" y="2778409"/>
            <a:ext cx="3211456" cy="2585323"/>
          </a:xfrm>
          <a:prstGeom prst="rect">
            <a:avLst/>
          </a:prstGeom>
          <a:noFill/>
        </p:spPr>
        <p:txBody>
          <a:bodyPr wrap="square" rtlCol="0">
            <a:spAutoFit/>
          </a:bodyPr>
          <a:lstStyle/>
          <a:p>
            <a:r>
              <a:rPr lang="en-US" dirty="0">
                <a:latin typeface="Roboto Bold"/>
              </a:rPr>
              <a:t>Notable Other mentions</a:t>
            </a:r>
          </a:p>
          <a:p>
            <a:endParaRPr lang="en-US" dirty="0" smtClean="0">
              <a:latin typeface="Roboto Bold"/>
            </a:endParaRPr>
          </a:p>
          <a:p>
            <a:pPr marL="285750" indent="-285750">
              <a:buBlip>
                <a:blip r:embed="rId3"/>
              </a:buBlip>
            </a:pPr>
            <a:endParaRPr lang="en-US" dirty="0">
              <a:latin typeface="Roboto Bold"/>
            </a:endParaRPr>
          </a:p>
          <a:p>
            <a:pPr marL="285750" indent="-285750">
              <a:buBlip>
                <a:blip r:embed="rId3"/>
              </a:buBlip>
            </a:pPr>
            <a:r>
              <a:rPr lang="en-US" dirty="0" smtClean="0">
                <a:latin typeface="Roboto Bold"/>
              </a:rPr>
              <a:t>Education for coach</a:t>
            </a:r>
          </a:p>
          <a:p>
            <a:pPr marL="285750" indent="-285750">
              <a:buBlip>
                <a:blip r:embed="rId3"/>
              </a:buBlip>
            </a:pPr>
            <a:r>
              <a:rPr lang="en-US" dirty="0" smtClean="0">
                <a:latin typeface="Roboto Bold"/>
              </a:rPr>
              <a:t>Not enough coaches</a:t>
            </a:r>
          </a:p>
          <a:p>
            <a:pPr marL="285750" indent="-285750">
              <a:buBlip>
                <a:blip r:embed="rId3"/>
              </a:buBlip>
            </a:pPr>
            <a:r>
              <a:rPr lang="en-US" dirty="0" smtClean="0">
                <a:latin typeface="Roboto Bold"/>
              </a:rPr>
              <a:t>paperwork</a:t>
            </a:r>
          </a:p>
          <a:p>
            <a:pPr marL="285750" indent="-285750">
              <a:buBlip>
                <a:blip r:embed="rId3"/>
              </a:buBlip>
            </a:pPr>
            <a:r>
              <a:rPr lang="en-US" dirty="0" smtClean="0">
                <a:latin typeface="Roboto Bold"/>
              </a:rPr>
              <a:t>Not enough games</a:t>
            </a:r>
          </a:p>
          <a:p>
            <a:pPr marL="285750" indent="-285750">
              <a:buBlip>
                <a:blip r:embed="rId3"/>
              </a:buBlip>
            </a:pPr>
            <a:r>
              <a:rPr lang="en-US" dirty="0" smtClean="0">
                <a:latin typeface="Roboto Bold"/>
              </a:rPr>
              <a:t>Organizing player pool</a:t>
            </a:r>
          </a:p>
          <a:p>
            <a:pPr marL="285750" indent="-285750">
              <a:buBlip>
                <a:blip r:embed="rId3"/>
              </a:buBlip>
            </a:pPr>
            <a:endParaRPr lang="en-US" dirty="0">
              <a:latin typeface="Roboto Bold"/>
            </a:endParaRPr>
          </a:p>
        </p:txBody>
      </p:sp>
      <p:graphicFrame>
        <p:nvGraphicFramePr>
          <p:cNvPr id="9" name="Chart 8"/>
          <p:cNvGraphicFramePr/>
          <p:nvPr>
            <p:extLst>
              <p:ext uri="{D42A27DB-BD31-4B8C-83A1-F6EECF244321}">
                <p14:modId xmlns:p14="http://schemas.microsoft.com/office/powerpoint/2010/main" val="1744374999"/>
              </p:ext>
            </p:extLst>
          </p:nvPr>
        </p:nvGraphicFramePr>
        <p:xfrm>
          <a:off x="812679" y="2082189"/>
          <a:ext cx="6042617" cy="43095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79637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Coach</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57</a:t>
            </a:fld>
            <a:endParaRPr lang="en-CA" dirty="0"/>
          </a:p>
        </p:txBody>
      </p:sp>
      <p:sp>
        <p:nvSpPr>
          <p:cNvPr id="3" name="Rectangle 2"/>
          <p:cNvSpPr/>
          <p:nvPr/>
        </p:nvSpPr>
        <p:spPr>
          <a:xfrm>
            <a:off x="838200" y="1328794"/>
            <a:ext cx="6096000" cy="646331"/>
          </a:xfrm>
          <a:prstGeom prst="rect">
            <a:avLst/>
          </a:prstGeom>
        </p:spPr>
        <p:txBody>
          <a:bodyPr>
            <a:spAutoFit/>
          </a:bodyPr>
          <a:lstStyle/>
          <a:p>
            <a:r>
              <a:rPr lang="en-US" dirty="0">
                <a:solidFill>
                  <a:srgbClr val="333333"/>
                </a:solidFill>
                <a:latin typeface="Arial" panose="020B0604020202020204" pitchFamily="34" charset="0"/>
              </a:rPr>
              <a:t>If you could change anything in youth soccer, what would it be?</a:t>
            </a:r>
            <a:r>
              <a:rPr lang="en-US" dirty="0"/>
              <a:t> </a:t>
            </a:r>
          </a:p>
        </p:txBody>
      </p:sp>
      <p:sp>
        <p:nvSpPr>
          <p:cNvPr id="7" name="TextBox 6"/>
          <p:cNvSpPr txBox="1"/>
          <p:nvPr/>
        </p:nvSpPr>
        <p:spPr>
          <a:xfrm>
            <a:off x="7623754" y="2778409"/>
            <a:ext cx="3211456" cy="2585323"/>
          </a:xfrm>
          <a:prstGeom prst="rect">
            <a:avLst/>
          </a:prstGeom>
          <a:noFill/>
        </p:spPr>
        <p:txBody>
          <a:bodyPr wrap="square" rtlCol="0">
            <a:spAutoFit/>
          </a:bodyPr>
          <a:lstStyle/>
          <a:p>
            <a:r>
              <a:rPr lang="en-US" dirty="0">
                <a:latin typeface="Roboto Bold"/>
              </a:rPr>
              <a:t>Notable Other mentions</a:t>
            </a:r>
          </a:p>
          <a:p>
            <a:endParaRPr lang="en-US" dirty="0" smtClean="0">
              <a:latin typeface="Roboto Bold"/>
            </a:endParaRPr>
          </a:p>
          <a:p>
            <a:pPr marL="285750" indent="-285750">
              <a:buBlip>
                <a:blip r:embed="rId3"/>
              </a:buBlip>
            </a:pPr>
            <a:endParaRPr lang="en-US" dirty="0">
              <a:latin typeface="Roboto Bold"/>
            </a:endParaRPr>
          </a:p>
          <a:p>
            <a:pPr marL="285750" indent="-285750">
              <a:buBlip>
                <a:blip r:embed="rId3"/>
              </a:buBlip>
            </a:pPr>
            <a:r>
              <a:rPr lang="en-US" dirty="0" smtClean="0">
                <a:latin typeface="Roboto Bold"/>
              </a:rPr>
              <a:t>How tier players</a:t>
            </a:r>
          </a:p>
          <a:p>
            <a:pPr marL="285750" indent="-285750">
              <a:buBlip>
                <a:blip r:embed="rId3"/>
              </a:buBlip>
            </a:pPr>
            <a:r>
              <a:rPr lang="en-US" dirty="0" smtClean="0">
                <a:latin typeface="Roboto Bold"/>
              </a:rPr>
              <a:t>Season length</a:t>
            </a:r>
          </a:p>
          <a:p>
            <a:pPr marL="285750" indent="-285750">
              <a:buBlip>
                <a:blip r:embed="rId3"/>
              </a:buBlip>
            </a:pPr>
            <a:r>
              <a:rPr lang="en-US" dirty="0" smtClean="0">
                <a:latin typeface="Roboto Bold"/>
              </a:rPr>
              <a:t>Cost of everything</a:t>
            </a:r>
          </a:p>
          <a:p>
            <a:pPr marL="285750" indent="-285750">
              <a:buBlip>
                <a:blip r:embed="rId3"/>
              </a:buBlip>
            </a:pPr>
            <a:r>
              <a:rPr lang="en-US" dirty="0" smtClean="0">
                <a:latin typeface="Roboto Bold"/>
              </a:rPr>
              <a:t>Structure of leagues</a:t>
            </a:r>
          </a:p>
          <a:p>
            <a:pPr marL="285750" indent="-285750">
              <a:buBlip>
                <a:blip r:embed="rId3"/>
              </a:buBlip>
            </a:pPr>
            <a:r>
              <a:rPr lang="en-US" dirty="0" smtClean="0">
                <a:latin typeface="Roboto Bold"/>
              </a:rPr>
              <a:t>Referee quality</a:t>
            </a:r>
          </a:p>
          <a:p>
            <a:pPr marL="285750" indent="-285750">
              <a:buBlip>
                <a:blip r:embed="rId3"/>
              </a:buBlip>
            </a:pPr>
            <a:endParaRPr lang="en-US" dirty="0">
              <a:latin typeface="Roboto Bold"/>
            </a:endParaRPr>
          </a:p>
        </p:txBody>
      </p:sp>
      <p:graphicFrame>
        <p:nvGraphicFramePr>
          <p:cNvPr id="9" name="Chart 8"/>
          <p:cNvGraphicFramePr/>
          <p:nvPr>
            <p:extLst>
              <p:ext uri="{D42A27DB-BD31-4B8C-83A1-F6EECF244321}">
                <p14:modId xmlns:p14="http://schemas.microsoft.com/office/powerpoint/2010/main" val="654144579"/>
              </p:ext>
            </p:extLst>
          </p:nvPr>
        </p:nvGraphicFramePr>
        <p:xfrm>
          <a:off x="384444" y="2216258"/>
          <a:ext cx="7003512" cy="44335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535403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Coach</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58</a:t>
            </a:fld>
            <a:endParaRPr lang="en-CA" dirty="0"/>
          </a:p>
        </p:txBody>
      </p:sp>
      <p:sp>
        <p:nvSpPr>
          <p:cNvPr id="5" name="Rectangle 4"/>
          <p:cNvSpPr/>
          <p:nvPr/>
        </p:nvSpPr>
        <p:spPr>
          <a:xfrm>
            <a:off x="838200" y="1274264"/>
            <a:ext cx="5354351" cy="369332"/>
          </a:xfrm>
          <a:prstGeom prst="rect">
            <a:avLst/>
          </a:prstGeom>
        </p:spPr>
        <p:txBody>
          <a:bodyPr wrap="none">
            <a:spAutoFit/>
          </a:bodyPr>
          <a:lstStyle/>
          <a:p>
            <a:r>
              <a:rPr lang="en-US" dirty="0">
                <a:solidFill>
                  <a:srgbClr val="333333"/>
                </a:solidFill>
                <a:latin typeface="Arial" panose="020B0604020202020204" pitchFamily="34" charset="0"/>
              </a:rPr>
              <a:t>What resources would you like to have access to?</a:t>
            </a:r>
            <a:r>
              <a:rPr lang="en-US" dirty="0"/>
              <a:t> </a:t>
            </a:r>
          </a:p>
        </p:txBody>
      </p:sp>
      <p:sp>
        <p:nvSpPr>
          <p:cNvPr id="6" name="TextBox 5"/>
          <p:cNvSpPr txBox="1"/>
          <p:nvPr/>
        </p:nvSpPr>
        <p:spPr>
          <a:xfrm>
            <a:off x="7623754" y="2778409"/>
            <a:ext cx="3211456" cy="3139321"/>
          </a:xfrm>
          <a:prstGeom prst="rect">
            <a:avLst/>
          </a:prstGeom>
          <a:noFill/>
        </p:spPr>
        <p:txBody>
          <a:bodyPr wrap="square" rtlCol="0">
            <a:spAutoFit/>
          </a:bodyPr>
          <a:lstStyle/>
          <a:p>
            <a:r>
              <a:rPr lang="en-US" dirty="0">
                <a:latin typeface="Roboto Bold"/>
              </a:rPr>
              <a:t>Notable Other mentions</a:t>
            </a:r>
          </a:p>
          <a:p>
            <a:endParaRPr lang="en-US" dirty="0" smtClean="0">
              <a:latin typeface="Roboto Bold"/>
            </a:endParaRPr>
          </a:p>
          <a:p>
            <a:pPr marL="285750" indent="-285750">
              <a:buBlip>
                <a:blip r:embed="rId3"/>
              </a:buBlip>
            </a:pPr>
            <a:endParaRPr lang="en-US" dirty="0">
              <a:latin typeface="Roboto Bold"/>
            </a:endParaRPr>
          </a:p>
          <a:p>
            <a:pPr marL="285750" indent="-285750">
              <a:buBlip>
                <a:blip r:embed="rId3"/>
              </a:buBlip>
            </a:pPr>
            <a:r>
              <a:rPr lang="en-US" dirty="0" smtClean="0">
                <a:latin typeface="Roboto Bold"/>
              </a:rPr>
              <a:t>Female specific</a:t>
            </a:r>
          </a:p>
          <a:p>
            <a:pPr marL="285750" indent="-285750">
              <a:buBlip>
                <a:blip r:embed="rId3"/>
              </a:buBlip>
            </a:pPr>
            <a:r>
              <a:rPr lang="en-US" dirty="0" smtClean="0">
                <a:latin typeface="Roboto Bold"/>
              </a:rPr>
              <a:t>Interaction with pro’s</a:t>
            </a:r>
          </a:p>
          <a:p>
            <a:pPr marL="285750" indent="-285750">
              <a:buBlip>
                <a:blip r:embed="rId3"/>
              </a:buBlip>
            </a:pPr>
            <a:r>
              <a:rPr lang="en-US" dirty="0" smtClean="0">
                <a:latin typeface="Roboto Bold"/>
              </a:rPr>
              <a:t>Cost breakdown</a:t>
            </a:r>
          </a:p>
          <a:p>
            <a:pPr marL="285750" indent="-285750">
              <a:buBlip>
                <a:blip r:embed="rId3"/>
              </a:buBlip>
            </a:pPr>
            <a:r>
              <a:rPr lang="en-US" dirty="0" smtClean="0">
                <a:latin typeface="Roboto Bold"/>
              </a:rPr>
              <a:t>Video stuff</a:t>
            </a:r>
          </a:p>
          <a:p>
            <a:pPr marL="285750" indent="-285750">
              <a:buBlip>
                <a:blip r:embed="rId3"/>
              </a:buBlip>
            </a:pPr>
            <a:r>
              <a:rPr lang="en-US" dirty="0" smtClean="0">
                <a:latin typeface="Roboto Bold"/>
              </a:rPr>
              <a:t>How to rank players</a:t>
            </a:r>
          </a:p>
          <a:p>
            <a:pPr marL="285750" indent="-285750">
              <a:buBlip>
                <a:blip r:embed="rId3"/>
              </a:buBlip>
            </a:pPr>
            <a:r>
              <a:rPr lang="en-US" dirty="0" smtClean="0">
                <a:latin typeface="Roboto Bold"/>
              </a:rPr>
              <a:t>Club does a good job</a:t>
            </a:r>
          </a:p>
          <a:p>
            <a:endParaRPr lang="en-US" dirty="0" smtClean="0">
              <a:latin typeface="Roboto Bold"/>
            </a:endParaRPr>
          </a:p>
          <a:p>
            <a:pPr marL="285750" indent="-285750">
              <a:buBlip>
                <a:blip r:embed="rId3"/>
              </a:buBlip>
            </a:pPr>
            <a:endParaRPr lang="en-US" dirty="0">
              <a:latin typeface="Roboto Bold"/>
            </a:endParaRPr>
          </a:p>
        </p:txBody>
      </p:sp>
      <p:graphicFrame>
        <p:nvGraphicFramePr>
          <p:cNvPr id="9" name="Chart 8"/>
          <p:cNvGraphicFramePr/>
          <p:nvPr>
            <p:extLst>
              <p:ext uri="{D42A27DB-BD31-4B8C-83A1-F6EECF244321}">
                <p14:modId xmlns:p14="http://schemas.microsoft.com/office/powerpoint/2010/main" val="2548931712"/>
              </p:ext>
            </p:extLst>
          </p:nvPr>
        </p:nvGraphicFramePr>
        <p:xfrm>
          <a:off x="838200" y="2070107"/>
          <a:ext cx="5591754" cy="41390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914817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5087" y="1462734"/>
            <a:ext cx="5107144" cy="863031"/>
          </a:xfrm>
        </p:spPr>
        <p:txBody>
          <a:bodyPr/>
          <a:lstStyle/>
          <a:p>
            <a:r>
              <a:rPr lang="en-CA" dirty="0" smtClean="0"/>
              <a:t>Ontario Soccer</a:t>
            </a:r>
            <a:endParaRPr lang="en-CA" dirty="0"/>
          </a:p>
        </p:txBody>
      </p:sp>
      <p:sp>
        <p:nvSpPr>
          <p:cNvPr id="3" name="Subtitle 2"/>
          <p:cNvSpPr>
            <a:spLocks noGrp="1"/>
          </p:cNvSpPr>
          <p:nvPr>
            <p:ph type="subTitle" idx="1"/>
          </p:nvPr>
        </p:nvSpPr>
        <p:spPr>
          <a:xfrm>
            <a:off x="6625087" y="2405282"/>
            <a:ext cx="5566913" cy="1257639"/>
          </a:xfrm>
        </p:spPr>
        <p:txBody>
          <a:bodyPr/>
          <a:lstStyle/>
          <a:p>
            <a:r>
              <a:rPr lang="en-CA" dirty="0" smtClean="0"/>
              <a:t>Player Development Program Team</a:t>
            </a:r>
            <a:endParaRPr lang="en-CA" dirty="0"/>
          </a:p>
        </p:txBody>
      </p:sp>
    </p:spTree>
    <p:extLst>
      <p:ext uri="{BB962C8B-B14F-4D97-AF65-F5344CB8AC3E}">
        <p14:creationId xmlns:p14="http://schemas.microsoft.com/office/powerpoint/2010/main" val="3023574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Players Parent Coaches	</a:t>
            </a:r>
            <a:endParaRPr lang="en-CA" dirty="0"/>
          </a:p>
        </p:txBody>
      </p:sp>
      <p:sp>
        <p:nvSpPr>
          <p:cNvPr id="4" name="Slide Number Placeholder 3"/>
          <p:cNvSpPr>
            <a:spLocks noGrp="1"/>
          </p:cNvSpPr>
          <p:nvPr>
            <p:ph type="sldNum" sz="quarter" idx="12"/>
          </p:nvPr>
        </p:nvSpPr>
        <p:spPr/>
        <p:txBody>
          <a:bodyPr/>
          <a:lstStyle/>
          <a:p>
            <a:fld id="{A9E5FDD8-5339-4626-B53D-F5ABA8E07D0C}" type="slidenum">
              <a:rPr lang="en-CA" smtClean="0"/>
              <a:pPr/>
              <a:t>6</a:t>
            </a:fld>
            <a:endParaRPr lang="en-CA" dirty="0"/>
          </a:p>
        </p:txBody>
      </p:sp>
      <p:sp>
        <p:nvSpPr>
          <p:cNvPr id="3" name="Rectangle 2"/>
          <p:cNvSpPr/>
          <p:nvPr/>
        </p:nvSpPr>
        <p:spPr>
          <a:xfrm>
            <a:off x="2843765" y="1759681"/>
            <a:ext cx="1043876" cy="369332"/>
          </a:xfrm>
          <a:prstGeom prst="rect">
            <a:avLst/>
          </a:prstGeom>
        </p:spPr>
        <p:txBody>
          <a:bodyPr wrap="none">
            <a:spAutoFit/>
          </a:bodyPr>
          <a:lstStyle/>
          <a:p>
            <a:r>
              <a:rPr lang="en-US" dirty="0" smtClean="0">
                <a:latin typeface="Roboto Bold"/>
              </a:rPr>
              <a:t> </a:t>
            </a:r>
            <a:r>
              <a:rPr lang="en-US" dirty="0">
                <a:latin typeface="Roboto Bold"/>
              </a:rPr>
              <a:t>Parents</a:t>
            </a:r>
          </a:p>
        </p:txBody>
      </p:sp>
      <p:sp>
        <p:nvSpPr>
          <p:cNvPr id="5" name="Rectangle 4"/>
          <p:cNvSpPr/>
          <p:nvPr/>
        </p:nvSpPr>
        <p:spPr>
          <a:xfrm>
            <a:off x="8844629" y="1737265"/>
            <a:ext cx="1095172" cy="369332"/>
          </a:xfrm>
          <a:prstGeom prst="rect">
            <a:avLst/>
          </a:prstGeom>
        </p:spPr>
        <p:txBody>
          <a:bodyPr wrap="none">
            <a:spAutoFit/>
          </a:bodyPr>
          <a:lstStyle/>
          <a:p>
            <a:r>
              <a:rPr lang="en-US" dirty="0" smtClean="0">
                <a:latin typeface="Roboto Bold"/>
              </a:rPr>
              <a:t>Coaches</a:t>
            </a:r>
            <a:endParaRPr lang="en-US" dirty="0">
              <a:latin typeface="Roboto Bold"/>
            </a:endParaRPr>
          </a:p>
        </p:txBody>
      </p:sp>
      <p:sp>
        <p:nvSpPr>
          <p:cNvPr id="8" name="TextBox 7"/>
          <p:cNvSpPr txBox="1"/>
          <p:nvPr/>
        </p:nvSpPr>
        <p:spPr>
          <a:xfrm>
            <a:off x="1508945" y="1414101"/>
            <a:ext cx="1604910" cy="1015663"/>
          </a:xfrm>
          <a:prstGeom prst="rect">
            <a:avLst/>
          </a:prstGeom>
          <a:noFill/>
        </p:spPr>
        <p:txBody>
          <a:bodyPr wrap="square" rtlCol="0">
            <a:spAutoFit/>
          </a:bodyPr>
          <a:lstStyle/>
          <a:p>
            <a:r>
              <a:rPr lang="en-US" sz="6000" b="1" i="1" dirty="0" smtClean="0">
                <a:solidFill>
                  <a:srgbClr val="EA002A"/>
                </a:solidFill>
                <a:latin typeface="Roboto Bold" panose="02000000000000000000"/>
              </a:rPr>
              <a:t>837</a:t>
            </a:r>
            <a:endParaRPr lang="en-US" sz="6000" b="1" i="1" dirty="0">
              <a:solidFill>
                <a:srgbClr val="EA002A"/>
              </a:solidFill>
              <a:latin typeface="Roboto Bold" panose="02000000000000000000"/>
            </a:endParaRPr>
          </a:p>
        </p:txBody>
      </p:sp>
      <p:sp>
        <p:nvSpPr>
          <p:cNvPr id="9" name="TextBox 8"/>
          <p:cNvSpPr txBox="1"/>
          <p:nvPr/>
        </p:nvSpPr>
        <p:spPr>
          <a:xfrm>
            <a:off x="7432625" y="1414100"/>
            <a:ext cx="1604910" cy="1015663"/>
          </a:xfrm>
          <a:prstGeom prst="rect">
            <a:avLst/>
          </a:prstGeom>
          <a:noFill/>
        </p:spPr>
        <p:txBody>
          <a:bodyPr wrap="square" rtlCol="0">
            <a:spAutoFit/>
          </a:bodyPr>
          <a:lstStyle/>
          <a:p>
            <a:r>
              <a:rPr lang="en-US" sz="6000" b="1" i="1" dirty="0" smtClean="0">
                <a:solidFill>
                  <a:srgbClr val="EA002A"/>
                </a:solidFill>
                <a:latin typeface="Roboto Bold" panose="02000000000000000000"/>
              </a:rPr>
              <a:t>141</a:t>
            </a:r>
            <a:endParaRPr lang="en-US" sz="6000" b="1" i="1" dirty="0">
              <a:solidFill>
                <a:srgbClr val="EA002A"/>
              </a:solidFill>
              <a:latin typeface="Roboto Bold" panose="02000000000000000000"/>
            </a:endParaRPr>
          </a:p>
        </p:txBody>
      </p:sp>
      <p:sp>
        <p:nvSpPr>
          <p:cNvPr id="26" name="TextBox 25"/>
          <p:cNvSpPr txBox="1"/>
          <p:nvPr/>
        </p:nvSpPr>
        <p:spPr>
          <a:xfrm>
            <a:off x="475430" y="6086048"/>
            <a:ext cx="5276850" cy="246221"/>
          </a:xfrm>
          <a:prstGeom prst="rect">
            <a:avLst/>
          </a:prstGeom>
          <a:noFill/>
        </p:spPr>
        <p:txBody>
          <a:bodyPr wrap="square" rtlCol="0">
            <a:spAutoFit/>
          </a:bodyPr>
          <a:lstStyle/>
          <a:p>
            <a:r>
              <a:rPr lang="en-US" sz="1000" dirty="0" smtClean="0">
                <a:latin typeface="Roboto Bold" panose="02000000000000000000"/>
              </a:rPr>
              <a:t>Parents who had kids in multiple ages were allowed to select both within the survey</a:t>
            </a:r>
            <a:endParaRPr lang="en-US" sz="1000" dirty="0">
              <a:latin typeface="Roboto Bold" panose="02000000000000000000"/>
            </a:endParaRPr>
          </a:p>
        </p:txBody>
      </p:sp>
      <p:sp>
        <p:nvSpPr>
          <p:cNvPr id="13" name="TextBox 12"/>
          <p:cNvSpPr txBox="1"/>
          <p:nvPr/>
        </p:nvSpPr>
        <p:spPr>
          <a:xfrm>
            <a:off x="6206204" y="6086047"/>
            <a:ext cx="5276850" cy="246221"/>
          </a:xfrm>
          <a:prstGeom prst="rect">
            <a:avLst/>
          </a:prstGeom>
          <a:noFill/>
        </p:spPr>
        <p:txBody>
          <a:bodyPr wrap="square" rtlCol="0">
            <a:spAutoFit/>
          </a:bodyPr>
          <a:lstStyle/>
          <a:p>
            <a:r>
              <a:rPr lang="en-US" sz="1000" dirty="0" smtClean="0">
                <a:latin typeface="Roboto Bold" panose="02000000000000000000"/>
              </a:rPr>
              <a:t>Coaches who coach kids in multiple ages were allowed to select both within the survey</a:t>
            </a:r>
            <a:endParaRPr lang="en-US" sz="1000" dirty="0">
              <a:latin typeface="Roboto Bold" panose="02000000000000000000"/>
            </a:endParaRPr>
          </a:p>
        </p:txBody>
      </p:sp>
      <p:graphicFrame>
        <p:nvGraphicFramePr>
          <p:cNvPr id="12" name="Chart 11"/>
          <p:cNvGraphicFramePr/>
          <p:nvPr>
            <p:extLst>
              <p:ext uri="{D42A27DB-BD31-4B8C-83A1-F6EECF244321}">
                <p14:modId xmlns:p14="http://schemas.microsoft.com/office/powerpoint/2010/main" val="1169529816"/>
              </p:ext>
            </p:extLst>
          </p:nvPr>
        </p:nvGraphicFramePr>
        <p:xfrm>
          <a:off x="348492" y="2234242"/>
          <a:ext cx="5539285" cy="34002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extLst>
              <p:ext uri="{D42A27DB-BD31-4B8C-83A1-F6EECF244321}">
                <p14:modId xmlns:p14="http://schemas.microsoft.com/office/powerpoint/2010/main" val="327998468"/>
              </p:ext>
            </p:extLst>
          </p:nvPr>
        </p:nvGraphicFramePr>
        <p:xfrm>
          <a:off x="6206204" y="2234242"/>
          <a:ext cx="4557010" cy="34002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67020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93268" y="2979868"/>
            <a:ext cx="4972513" cy="1353593"/>
          </a:xfrm>
        </p:spPr>
        <p:txBody>
          <a:bodyPr>
            <a:normAutofit/>
          </a:bodyPr>
          <a:lstStyle/>
          <a:p>
            <a:r>
              <a:rPr lang="en-CA" dirty="0" smtClean="0"/>
              <a:t>Player Survey Results</a:t>
            </a:r>
            <a:endParaRPr lang="en-CA" dirty="0"/>
          </a:p>
        </p:txBody>
      </p:sp>
    </p:spTree>
    <p:extLst>
      <p:ext uri="{BB962C8B-B14F-4D97-AF65-F5344CB8AC3E}">
        <p14:creationId xmlns:p14="http://schemas.microsoft.com/office/powerpoint/2010/main" val="379433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GAG: Global (initial) – Analytical – Global (final)"/>
          <p:cNvSpPr txBox="1">
            <a:spLocks noGrp="1"/>
          </p:cNvSpPr>
          <p:nvPr>
            <p:ph type="title"/>
          </p:nvPr>
        </p:nvSpPr>
        <p:spPr>
          <a:xfrm>
            <a:off x="838200" y="365126"/>
            <a:ext cx="9580418" cy="966570"/>
          </a:xfrm>
          <a:prstGeom prst="rect">
            <a:avLst/>
          </a:prstGeom>
        </p:spPr>
        <p:txBody>
          <a:bodyPr>
            <a:normAutofit/>
          </a:bodyPr>
          <a:lstStyle>
            <a:lvl1pPr defTabSz="1627632">
              <a:defRPr sz="7832"/>
            </a:lvl1pPr>
          </a:lstStyle>
          <a:p>
            <a:r>
              <a:rPr lang="en-CA" sz="4400" dirty="0" smtClean="0"/>
              <a:t>Player</a:t>
            </a:r>
            <a:endParaRPr sz="4400" dirty="0"/>
          </a:p>
        </p:txBody>
      </p:sp>
      <p:pic>
        <p:nvPicPr>
          <p:cNvPr id="3" name="Picture 2"/>
          <p:cNvPicPr>
            <a:picLocks noChangeAspect="1"/>
          </p:cNvPicPr>
          <p:nvPr/>
        </p:nvPicPr>
        <p:blipFill>
          <a:blip r:embed="rId3"/>
          <a:stretch>
            <a:fillRect/>
          </a:stretch>
        </p:blipFill>
        <p:spPr>
          <a:xfrm>
            <a:off x="3149600" y="34251"/>
            <a:ext cx="7010400" cy="5443559"/>
          </a:xfrm>
          <a:prstGeom prst="rect">
            <a:avLst/>
          </a:prstGeom>
        </p:spPr>
      </p:pic>
      <p:sp>
        <p:nvSpPr>
          <p:cNvPr id="4" name="TextBox 3"/>
          <p:cNvSpPr txBox="1"/>
          <p:nvPr/>
        </p:nvSpPr>
        <p:spPr>
          <a:xfrm>
            <a:off x="76200" y="5657671"/>
            <a:ext cx="12115800" cy="1200329"/>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Asked players aged 8 to 12 to complete on site survey.</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sz="1600" dirty="0" smtClean="0">
                <a:latin typeface="Roboto" panose="02000000000000000000" pitchFamily="2" charset="0"/>
                <a:ea typeface="Roboto" panose="02000000000000000000" pitchFamily="2" charset="0"/>
                <a:cs typeface="Roboto" panose="02000000000000000000" pitchFamily="2" charset="0"/>
              </a:rPr>
              <a:t>11 questions – 10 being information gathering and 1 being demo on how to complete the answers (I like ice cream)</a:t>
            </a:r>
          </a:p>
          <a:p>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4675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GAG: Global (initial) – Analytical – Global (final)"/>
          <p:cNvSpPr txBox="1">
            <a:spLocks noGrp="1"/>
          </p:cNvSpPr>
          <p:nvPr>
            <p:ph type="title"/>
          </p:nvPr>
        </p:nvSpPr>
        <p:spPr>
          <a:xfrm>
            <a:off x="838200" y="365126"/>
            <a:ext cx="9580418" cy="966570"/>
          </a:xfrm>
          <a:prstGeom prst="rect">
            <a:avLst/>
          </a:prstGeom>
        </p:spPr>
        <p:txBody>
          <a:bodyPr>
            <a:normAutofit/>
          </a:bodyPr>
          <a:lstStyle>
            <a:lvl1pPr defTabSz="1627632">
              <a:defRPr sz="7832"/>
            </a:lvl1pPr>
          </a:lstStyle>
          <a:p>
            <a:r>
              <a:rPr lang="en-CA" sz="4400" dirty="0" smtClean="0"/>
              <a:t>Player</a:t>
            </a:r>
            <a:endParaRPr sz="4400" dirty="0"/>
          </a:p>
        </p:txBody>
      </p:sp>
      <p:pic>
        <p:nvPicPr>
          <p:cNvPr id="2" name="Picture 1"/>
          <p:cNvPicPr>
            <a:picLocks noChangeAspect="1"/>
          </p:cNvPicPr>
          <p:nvPr/>
        </p:nvPicPr>
        <p:blipFill>
          <a:blip r:embed="rId3"/>
          <a:stretch>
            <a:fillRect/>
          </a:stretch>
        </p:blipFill>
        <p:spPr>
          <a:xfrm>
            <a:off x="6753845" y="523730"/>
            <a:ext cx="2758730" cy="2602307"/>
          </a:xfrm>
          <a:prstGeom prst="rect">
            <a:avLst/>
          </a:prstGeom>
        </p:spPr>
      </p:pic>
      <p:sp>
        <p:nvSpPr>
          <p:cNvPr id="3" name="TextBox 2"/>
          <p:cNvSpPr txBox="1"/>
          <p:nvPr/>
        </p:nvSpPr>
        <p:spPr>
          <a:xfrm>
            <a:off x="558800" y="1469998"/>
            <a:ext cx="4826000" cy="369332"/>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Players were asked “I play soccer because…”</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57" name="TextBox 56"/>
          <p:cNvSpPr txBox="1"/>
          <p:nvPr/>
        </p:nvSpPr>
        <p:spPr>
          <a:xfrm>
            <a:off x="558800" y="2159518"/>
            <a:ext cx="4826000" cy="646331"/>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Parents were asked “Why did you put your child in organized soccer?’</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58" name="TextBox 57"/>
          <p:cNvSpPr txBox="1"/>
          <p:nvPr/>
        </p:nvSpPr>
        <p:spPr>
          <a:xfrm>
            <a:off x="558800" y="3126037"/>
            <a:ext cx="4826000" cy="646331"/>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Coaches were asked “Why do you coach kids in organized soccer?”</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5" name="TextBox 4"/>
          <p:cNvSpPr txBox="1"/>
          <p:nvPr/>
        </p:nvSpPr>
        <p:spPr>
          <a:xfrm>
            <a:off x="4428067" y="4309533"/>
            <a:ext cx="7763933" cy="1477328"/>
          </a:xfrm>
          <a:prstGeom prst="rect">
            <a:avLst/>
          </a:prstGeom>
          <a:noFill/>
        </p:spPr>
        <p:txBody>
          <a:bodyPr wrap="square" rtlCol="0">
            <a:spAutoFit/>
          </a:bodyPr>
          <a:lstStyle/>
          <a:p>
            <a:r>
              <a:rPr lang="en-US" dirty="0" smtClean="0">
                <a:latin typeface="Roboto" panose="02000000000000000000" pitchFamily="2" charset="0"/>
                <a:ea typeface="Roboto" panose="02000000000000000000" pitchFamily="2" charset="0"/>
                <a:cs typeface="Roboto" panose="02000000000000000000" pitchFamily="2" charset="0"/>
              </a:rPr>
              <a:t>By asking each group the aim is to determine the following:</a:t>
            </a:r>
          </a:p>
          <a:p>
            <a:endParaRPr lang="en-US" dirty="0">
              <a:latin typeface="Roboto" panose="02000000000000000000" pitchFamily="2" charset="0"/>
              <a:ea typeface="Roboto" panose="02000000000000000000" pitchFamily="2" charset="0"/>
              <a:cs typeface="Roboto" panose="02000000000000000000" pitchFamily="2" charset="0"/>
            </a:endParaRPr>
          </a:p>
          <a:p>
            <a:pPr marL="342900" indent="-342900">
              <a:buFont typeface="+mj-lt"/>
              <a:buAutoNum type="arabicPeriod"/>
            </a:pPr>
            <a:r>
              <a:rPr lang="en-US" dirty="0" smtClean="0">
                <a:latin typeface="Roboto" panose="02000000000000000000" pitchFamily="2" charset="0"/>
                <a:ea typeface="Roboto" panose="02000000000000000000" pitchFamily="2" charset="0"/>
                <a:cs typeface="Roboto" panose="02000000000000000000" pitchFamily="2" charset="0"/>
              </a:rPr>
              <a:t>What are the determining factors associated with participation</a:t>
            </a:r>
          </a:p>
          <a:p>
            <a:pPr marL="342900" indent="-342900">
              <a:buFont typeface="+mj-lt"/>
              <a:buAutoNum type="arabicPeriod"/>
            </a:pPr>
            <a:endParaRPr lang="en-US" dirty="0">
              <a:latin typeface="Roboto" panose="02000000000000000000" pitchFamily="2" charset="0"/>
              <a:ea typeface="Roboto" panose="02000000000000000000" pitchFamily="2" charset="0"/>
              <a:cs typeface="Roboto" panose="02000000000000000000" pitchFamily="2" charset="0"/>
            </a:endParaRPr>
          </a:p>
          <a:p>
            <a:pPr marL="342900" indent="-342900">
              <a:buFont typeface="+mj-lt"/>
              <a:buAutoNum type="arabicPeriod"/>
            </a:pPr>
            <a:r>
              <a:rPr lang="en-US" dirty="0" smtClean="0">
                <a:latin typeface="Roboto" panose="02000000000000000000" pitchFamily="2" charset="0"/>
                <a:ea typeface="Roboto" panose="02000000000000000000" pitchFamily="2" charset="0"/>
                <a:cs typeface="Roboto" panose="02000000000000000000" pitchFamily="2" charset="0"/>
              </a:rPr>
              <a:t>Do the determining factors change as players get older?</a:t>
            </a:r>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51080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itle Slide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imary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B1131D36ED584BB7FDD8FB7FC99EEA" ma:contentTypeVersion="9" ma:contentTypeDescription="Create a new document." ma:contentTypeScope="" ma:versionID="d364e8e1845349e565f75518a6af53b2">
  <xsd:schema xmlns:xsd="http://www.w3.org/2001/XMLSchema" xmlns:xs="http://www.w3.org/2001/XMLSchema" xmlns:p="http://schemas.microsoft.com/office/2006/metadata/properties" xmlns:ns3="6558e96a-ee0c-46e0-9be1-9994594298ce" targetNamespace="http://schemas.microsoft.com/office/2006/metadata/properties" ma:root="true" ma:fieldsID="7e37c867e01429e47a643d96b7dee3ef" ns3:_="">
    <xsd:import namespace="6558e96a-ee0c-46e0-9be1-9994594298c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58e96a-ee0c-46e0-9be1-9994594298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951A70-25C0-49A2-B9A5-BB5D94AB9391}">
  <ds:schemaRefs>
    <ds:schemaRef ds:uri="http://schemas.microsoft.com/sharepoint/v3/contenttype/forms"/>
  </ds:schemaRefs>
</ds:datastoreItem>
</file>

<file path=customXml/itemProps2.xml><?xml version="1.0" encoding="utf-8"?>
<ds:datastoreItem xmlns:ds="http://schemas.openxmlformats.org/officeDocument/2006/customXml" ds:itemID="{0B8035F6-1715-4C8D-A2DF-C4BB72A23DE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558e96a-ee0c-46e0-9be1-9994594298ce"/>
    <ds:schemaRef ds:uri="http://www.w3.org/XML/1998/namespace"/>
    <ds:schemaRef ds:uri="http://purl.org/dc/dcmitype/"/>
  </ds:schemaRefs>
</ds:datastoreItem>
</file>

<file path=customXml/itemProps3.xml><?xml version="1.0" encoding="utf-8"?>
<ds:datastoreItem xmlns:ds="http://schemas.openxmlformats.org/officeDocument/2006/customXml" ds:itemID="{5CAF7B55-1B13-488E-B988-55AFA4C462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58e96a-ee0c-46e0-9be1-9994594298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11815</TotalTime>
  <Words>3278</Words>
  <Application>Microsoft Office PowerPoint</Application>
  <PresentationFormat>Widescreen</PresentationFormat>
  <Paragraphs>772</Paragraphs>
  <Slides>59</Slides>
  <Notes>58</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59</vt:i4>
      </vt:variant>
    </vt:vector>
  </HeadingPairs>
  <TitlesOfParts>
    <vt:vector size="73" baseType="lpstr">
      <vt:lpstr>Arial</vt:lpstr>
      <vt:lpstr>Calibri</vt:lpstr>
      <vt:lpstr>Calibri Light</vt:lpstr>
      <vt:lpstr>Roboto</vt:lpstr>
      <vt:lpstr>Roboto Bold</vt:lpstr>
      <vt:lpstr>Roboto Light</vt:lpstr>
      <vt:lpstr>Roboto Regular</vt:lpstr>
      <vt:lpstr>Stratum2 Bold</vt:lpstr>
      <vt:lpstr>Title Slide </vt:lpstr>
      <vt:lpstr>Blank Title Slide</vt:lpstr>
      <vt:lpstr>Divider Slide</vt:lpstr>
      <vt:lpstr>Primary Content Slide</vt:lpstr>
      <vt:lpstr>Custom Design</vt:lpstr>
      <vt:lpstr>1_Custom Design</vt:lpstr>
      <vt:lpstr>2019 Ontario Soccer Grassroots Survey</vt:lpstr>
      <vt:lpstr>PowerPoint Presentation</vt:lpstr>
      <vt:lpstr>PowerPoint Presentation</vt:lpstr>
      <vt:lpstr>Player participation in numbers </vt:lpstr>
      <vt:lpstr>Player participation in numbers </vt:lpstr>
      <vt:lpstr>Players Parent Coaches </vt:lpstr>
      <vt:lpstr>Player Survey Results</vt:lpstr>
      <vt:lpstr>Player</vt:lpstr>
      <vt:lpstr>Player</vt:lpstr>
      <vt:lpstr>Player</vt:lpstr>
      <vt:lpstr>Player</vt:lpstr>
      <vt:lpstr>Player</vt:lpstr>
      <vt:lpstr>Player</vt:lpstr>
      <vt:lpstr>Player</vt:lpstr>
      <vt:lpstr>Player</vt:lpstr>
      <vt:lpstr>Player</vt:lpstr>
      <vt:lpstr>Player</vt:lpstr>
      <vt:lpstr>Player</vt:lpstr>
      <vt:lpstr>Player</vt:lpstr>
      <vt:lpstr>Player</vt:lpstr>
      <vt:lpstr>Player</vt:lpstr>
      <vt:lpstr>Player</vt:lpstr>
      <vt:lpstr>Player</vt:lpstr>
      <vt:lpstr>Player</vt:lpstr>
      <vt:lpstr>Player</vt:lpstr>
      <vt:lpstr>Player</vt:lpstr>
      <vt:lpstr>Player</vt:lpstr>
      <vt:lpstr>Player</vt:lpstr>
      <vt:lpstr>Player</vt:lpstr>
      <vt:lpstr>Parent Survey</vt:lpstr>
      <vt:lpstr>Parent</vt:lpstr>
      <vt:lpstr>Parent</vt:lpstr>
      <vt:lpstr>Parent</vt:lpstr>
      <vt:lpstr>Parent</vt:lpstr>
      <vt:lpstr>Parent – Top and Bottom choices</vt:lpstr>
      <vt:lpstr>Parent</vt:lpstr>
      <vt:lpstr>Parent</vt:lpstr>
      <vt:lpstr>Parent – Top and Bottom choices</vt:lpstr>
      <vt:lpstr>Parent</vt:lpstr>
      <vt:lpstr>Parent – Top and Bottom choices</vt:lpstr>
      <vt:lpstr>Parent</vt:lpstr>
      <vt:lpstr>Parent</vt:lpstr>
      <vt:lpstr>Parent</vt:lpstr>
      <vt:lpstr>Parent</vt:lpstr>
      <vt:lpstr>Coach Survey</vt:lpstr>
      <vt:lpstr>Coach</vt:lpstr>
      <vt:lpstr>Coach</vt:lpstr>
      <vt:lpstr>Coach</vt:lpstr>
      <vt:lpstr>Coach</vt:lpstr>
      <vt:lpstr>Coach</vt:lpstr>
      <vt:lpstr>Coach</vt:lpstr>
      <vt:lpstr>Coach</vt:lpstr>
      <vt:lpstr>Coach</vt:lpstr>
      <vt:lpstr>Coach</vt:lpstr>
      <vt:lpstr>Coach</vt:lpstr>
      <vt:lpstr>Coach</vt:lpstr>
      <vt:lpstr>Coach</vt:lpstr>
      <vt:lpstr>Coach</vt:lpstr>
      <vt:lpstr>Ontario Soccer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Loucks</dc:creator>
  <cp:lastModifiedBy>Johnny R. Misley</cp:lastModifiedBy>
  <cp:revision>407</cp:revision>
  <cp:lastPrinted>2017-04-06T14:19:25Z</cp:lastPrinted>
  <dcterms:created xsi:type="dcterms:W3CDTF">2017-02-05T20:53:02Z</dcterms:created>
  <dcterms:modified xsi:type="dcterms:W3CDTF">2019-10-28T16:09:28Z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0x010100D2B1131D36ED584BB7FDD8FB7FC99EEA</vt:lpwstr>
  </property>
</Properties>
</file>