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sldIdLst>
    <p:sldId id="257" r:id="rId5"/>
    <p:sldId id="259" r:id="rId6"/>
    <p:sldId id="357" r:id="rId7"/>
    <p:sldId id="341" r:id="rId8"/>
    <p:sldId id="347" r:id="rId9"/>
    <p:sldId id="348" r:id="rId10"/>
    <p:sldId id="338" r:id="rId11"/>
    <p:sldId id="358" r:id="rId12"/>
    <p:sldId id="301" r:id="rId13"/>
    <p:sldId id="336" r:id="rId14"/>
    <p:sldId id="286" r:id="rId15"/>
    <p:sldId id="288" r:id="rId16"/>
    <p:sldId id="289" r:id="rId17"/>
    <p:sldId id="344" r:id="rId18"/>
    <p:sldId id="343" r:id="rId19"/>
    <p:sldId id="349" r:id="rId20"/>
    <p:sldId id="350" r:id="rId21"/>
    <p:sldId id="360" r:id="rId22"/>
    <p:sldId id="351" r:id="rId23"/>
    <p:sldId id="352" r:id="rId24"/>
    <p:sldId id="353" r:id="rId25"/>
    <p:sldId id="356" r:id="rId26"/>
    <p:sldId id="355" r:id="rId27"/>
    <p:sldId id="362" r:id="rId28"/>
    <p:sldId id="361" r:id="rId29"/>
    <p:sldId id="300" r:id="rId30"/>
    <p:sldId id="364" r:id="rId31"/>
    <p:sldId id="363" r:id="rId32"/>
    <p:sldId id="310" r:id="rId33"/>
    <p:sldId id="326" r:id="rId34"/>
    <p:sldId id="276" r:id="rId35"/>
    <p:sldId id="339" r:id="rId36"/>
    <p:sldId id="340" r:id="rId37"/>
    <p:sldId id="337" r:id="rId38"/>
    <p:sldId id="359" r:id="rId39"/>
    <p:sldId id="277" r:id="rId4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94A58-4C93-4989-AB33-3BB8A9107EB1}" v="2" dt="2026-01-27T00:38:50.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99" autoAdjust="0"/>
    <p:restoredTop sz="64294" autoAdjust="0"/>
  </p:normalViewPr>
  <p:slideViewPr>
    <p:cSldViewPr snapToGrid="0">
      <p:cViewPr varScale="1">
        <p:scale>
          <a:sx n="73" d="100"/>
          <a:sy n="73" d="100"/>
        </p:scale>
        <p:origin x="1236" y="294"/>
      </p:cViewPr>
      <p:guideLst/>
    </p:cSldViewPr>
  </p:slideViewPr>
  <p:notesTextViewPr>
    <p:cViewPr>
      <p:scale>
        <a:sx n="1" d="1"/>
        <a:sy n="1" d="1"/>
      </p:scale>
      <p:origin x="0" y="-69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0B17F-65EF-4577-B126-5B4E43FB4094}"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CA"/>
        </a:p>
      </dgm:t>
    </dgm:pt>
    <dgm:pt modelId="{D9512A97-2388-41B7-982F-652989C76518}">
      <dgm:prSet phldrT="[Text]" custT="1"/>
      <dgm:spPr/>
      <dgm:t>
        <a:bodyPr/>
        <a:lstStyle/>
        <a:p>
          <a:r>
            <a:rPr lang="en-CA" sz="2400" dirty="0"/>
            <a:t>Single Signboard</a:t>
          </a:r>
        </a:p>
        <a:p>
          <a:r>
            <a:rPr lang="en-CA" sz="1800" i="1" dirty="0"/>
            <a:t>(3-year term)</a:t>
          </a:r>
        </a:p>
      </dgm:t>
    </dgm:pt>
    <dgm:pt modelId="{27E89B98-E36A-4108-94DE-60B9CDE80B9B}" type="parTrans" cxnId="{E7B2BA4D-9806-4DAB-9F57-476BBD409C7A}">
      <dgm:prSet/>
      <dgm:spPr/>
      <dgm:t>
        <a:bodyPr/>
        <a:lstStyle/>
        <a:p>
          <a:endParaRPr lang="en-CA" sz="1200"/>
        </a:p>
      </dgm:t>
    </dgm:pt>
    <dgm:pt modelId="{5496A173-2810-4A33-A16D-CCC0027CFFF9}" type="sibTrans" cxnId="{E7B2BA4D-9806-4DAB-9F57-476BBD409C7A}">
      <dgm:prSet/>
      <dgm:spPr/>
      <dgm:t>
        <a:bodyPr/>
        <a:lstStyle/>
        <a:p>
          <a:endParaRPr lang="en-CA" sz="1200"/>
        </a:p>
      </dgm:t>
    </dgm:pt>
    <dgm:pt modelId="{3A00A98B-4789-4A52-89CA-7974F4CD19EB}">
      <dgm:prSet phldrT="[Text]" custT="1"/>
      <dgm:spPr/>
      <dgm:t>
        <a:bodyPr/>
        <a:lstStyle/>
        <a:p>
          <a:pPr marL="0" indent="0" algn="l">
            <a:buNone/>
          </a:pPr>
          <a:r>
            <a:rPr lang="en-CA" sz="2400" dirty="0"/>
            <a:t>$1,275 per board</a:t>
          </a:r>
        </a:p>
      </dgm:t>
    </dgm:pt>
    <dgm:pt modelId="{C0EA51F6-1936-43AA-9327-E411159FD47F}" type="parTrans" cxnId="{B02EBACF-5B0D-47E3-8BC8-F294C907849F}">
      <dgm:prSet/>
      <dgm:spPr/>
      <dgm:t>
        <a:bodyPr/>
        <a:lstStyle/>
        <a:p>
          <a:endParaRPr lang="en-CA" sz="1200"/>
        </a:p>
      </dgm:t>
    </dgm:pt>
    <dgm:pt modelId="{E74E4754-BE40-4830-94FF-8D5F3ED9051A}" type="sibTrans" cxnId="{B02EBACF-5B0D-47E3-8BC8-F294C907849F}">
      <dgm:prSet/>
      <dgm:spPr/>
      <dgm:t>
        <a:bodyPr/>
        <a:lstStyle/>
        <a:p>
          <a:endParaRPr lang="en-CA" sz="1200"/>
        </a:p>
      </dgm:t>
    </dgm:pt>
    <dgm:pt modelId="{2541237B-49B9-4D3D-930D-05D8E19D63C7}">
      <dgm:prSet phldrT="[Text]" custT="1"/>
      <dgm:spPr/>
      <dgm:t>
        <a:bodyPr/>
        <a:lstStyle/>
        <a:p>
          <a:pPr marL="0" indent="0" algn="l">
            <a:buNone/>
          </a:pPr>
          <a:r>
            <a:rPr lang="en-CA" sz="2400" u="sng" dirty="0"/>
            <a:t>(-$475) costs</a:t>
          </a:r>
        </a:p>
      </dgm:t>
    </dgm:pt>
    <dgm:pt modelId="{66C484A3-1619-4B65-A951-769770E12424}" type="parTrans" cxnId="{3117803C-41EA-4661-B7B5-F2A49C911642}">
      <dgm:prSet/>
      <dgm:spPr/>
      <dgm:t>
        <a:bodyPr/>
        <a:lstStyle/>
        <a:p>
          <a:endParaRPr lang="en-CA" sz="1200"/>
        </a:p>
      </dgm:t>
    </dgm:pt>
    <dgm:pt modelId="{5B4F9803-23AB-4309-8B05-E1F7A27818D9}" type="sibTrans" cxnId="{3117803C-41EA-4661-B7B5-F2A49C911642}">
      <dgm:prSet/>
      <dgm:spPr/>
      <dgm:t>
        <a:bodyPr/>
        <a:lstStyle/>
        <a:p>
          <a:endParaRPr lang="en-CA" sz="1200"/>
        </a:p>
      </dgm:t>
    </dgm:pt>
    <dgm:pt modelId="{9C76BCBB-7888-4D21-9ED3-004D08DA27D0}">
      <dgm:prSet phldrT="[Text]" custT="1"/>
      <dgm:spPr/>
      <dgm:t>
        <a:bodyPr/>
        <a:lstStyle/>
        <a:p>
          <a:r>
            <a:rPr lang="en-CA" sz="2400" dirty="0"/>
            <a:t>Four Signboards</a:t>
          </a:r>
        </a:p>
        <a:p>
          <a:r>
            <a:rPr lang="en-CA" sz="1800" i="1" dirty="0"/>
            <a:t>(3-year term)</a:t>
          </a:r>
        </a:p>
      </dgm:t>
    </dgm:pt>
    <dgm:pt modelId="{083B8098-F658-4A83-8DF0-4FF2BB526889}" type="parTrans" cxnId="{1489F34E-03C0-4301-83E2-34782598873F}">
      <dgm:prSet/>
      <dgm:spPr/>
      <dgm:t>
        <a:bodyPr/>
        <a:lstStyle/>
        <a:p>
          <a:endParaRPr lang="en-CA" sz="1200"/>
        </a:p>
      </dgm:t>
    </dgm:pt>
    <dgm:pt modelId="{5843CA93-85CB-4975-8176-AF7304631BA9}" type="sibTrans" cxnId="{1489F34E-03C0-4301-83E2-34782598873F}">
      <dgm:prSet/>
      <dgm:spPr/>
      <dgm:t>
        <a:bodyPr/>
        <a:lstStyle/>
        <a:p>
          <a:endParaRPr lang="en-CA" sz="1200"/>
        </a:p>
      </dgm:t>
    </dgm:pt>
    <dgm:pt modelId="{6051873E-B2C3-4926-B64E-BA81E8031581}">
      <dgm:prSet phldrT="[Text]" custT="1"/>
      <dgm:spPr/>
      <dgm:t>
        <a:bodyPr/>
        <a:lstStyle/>
        <a:p>
          <a:pPr marL="0" indent="0" algn="l">
            <a:buNone/>
          </a:pPr>
          <a:r>
            <a:rPr lang="en-CA" sz="2400" dirty="0"/>
            <a:t>$4,800 for boards</a:t>
          </a:r>
        </a:p>
      </dgm:t>
    </dgm:pt>
    <dgm:pt modelId="{69DEDA39-ADEA-4CB1-AFCA-9EADC3CFF4D9}" type="parTrans" cxnId="{E9265575-0958-4317-B3A1-54315A18FFB3}">
      <dgm:prSet/>
      <dgm:spPr/>
      <dgm:t>
        <a:bodyPr/>
        <a:lstStyle/>
        <a:p>
          <a:endParaRPr lang="en-CA" sz="1200"/>
        </a:p>
      </dgm:t>
    </dgm:pt>
    <dgm:pt modelId="{94FE7F41-CF2B-4855-BE1F-093EB0EEB933}" type="sibTrans" cxnId="{E9265575-0958-4317-B3A1-54315A18FFB3}">
      <dgm:prSet/>
      <dgm:spPr/>
      <dgm:t>
        <a:bodyPr/>
        <a:lstStyle/>
        <a:p>
          <a:endParaRPr lang="en-CA" sz="1200"/>
        </a:p>
      </dgm:t>
    </dgm:pt>
    <dgm:pt modelId="{25095EDB-AF3F-4FBC-A921-164ED723D581}">
      <dgm:prSet phldrT="[Text]" custT="1"/>
      <dgm:spPr/>
      <dgm:t>
        <a:bodyPr/>
        <a:lstStyle/>
        <a:p>
          <a:pPr>
            <a:spcAft>
              <a:spcPts val="0"/>
            </a:spcAft>
          </a:pPr>
          <a:r>
            <a:rPr lang="en-CA" sz="2400" dirty="0"/>
            <a:t>Bleacher Board / Picnic Table</a:t>
          </a:r>
        </a:p>
        <a:p>
          <a:pPr>
            <a:spcAft>
              <a:spcPct val="35000"/>
            </a:spcAft>
          </a:pPr>
          <a:r>
            <a:rPr lang="en-CA" sz="1800" i="1" dirty="0"/>
            <a:t>(3-year term)</a:t>
          </a:r>
          <a:endParaRPr lang="en-CA" sz="1200" i="1" dirty="0"/>
        </a:p>
      </dgm:t>
    </dgm:pt>
    <dgm:pt modelId="{3E85A401-D2A1-4FC8-9A40-D47AD82B8DDE}" type="parTrans" cxnId="{DA1BA1E6-B086-4D17-A35B-99099BEC2FB8}">
      <dgm:prSet/>
      <dgm:spPr/>
      <dgm:t>
        <a:bodyPr/>
        <a:lstStyle/>
        <a:p>
          <a:endParaRPr lang="en-CA" sz="1200"/>
        </a:p>
      </dgm:t>
    </dgm:pt>
    <dgm:pt modelId="{B1E4B265-3F2B-4FE6-BDB4-C7515E26DEA9}" type="sibTrans" cxnId="{DA1BA1E6-B086-4D17-A35B-99099BEC2FB8}">
      <dgm:prSet/>
      <dgm:spPr/>
      <dgm:t>
        <a:bodyPr/>
        <a:lstStyle/>
        <a:p>
          <a:endParaRPr lang="en-CA" sz="1200"/>
        </a:p>
      </dgm:t>
    </dgm:pt>
    <dgm:pt modelId="{3AD60973-346D-4CAD-B487-6D051672BBC0}">
      <dgm:prSet phldrT="[Text]" custT="1"/>
      <dgm:spPr/>
      <dgm:t>
        <a:bodyPr/>
        <a:lstStyle/>
        <a:p>
          <a:pPr marL="0" indent="0" algn="l">
            <a:buNone/>
          </a:pPr>
          <a:r>
            <a:rPr lang="en-CA" sz="2400" dirty="0"/>
            <a:t>$2,075 per board</a:t>
          </a:r>
        </a:p>
      </dgm:t>
    </dgm:pt>
    <dgm:pt modelId="{2EC8885D-2A3E-4B13-A6A8-D79F5B495D71}" type="parTrans" cxnId="{4191E52C-EFB1-47B8-8F73-CB54123F0CB1}">
      <dgm:prSet/>
      <dgm:spPr/>
      <dgm:t>
        <a:bodyPr/>
        <a:lstStyle/>
        <a:p>
          <a:endParaRPr lang="en-CA" sz="1200"/>
        </a:p>
      </dgm:t>
    </dgm:pt>
    <dgm:pt modelId="{C267311B-66A8-4412-B4F4-EE94E8E98CBF}" type="sibTrans" cxnId="{4191E52C-EFB1-47B8-8F73-CB54123F0CB1}">
      <dgm:prSet/>
      <dgm:spPr/>
      <dgm:t>
        <a:bodyPr/>
        <a:lstStyle/>
        <a:p>
          <a:endParaRPr lang="en-CA" sz="1200"/>
        </a:p>
      </dgm:t>
    </dgm:pt>
    <dgm:pt modelId="{4971D319-6D2C-4394-82A5-CC0FA5315D8C}">
      <dgm:prSet phldrT="[Text]" custT="1"/>
      <dgm:spPr/>
      <dgm:t>
        <a:bodyPr/>
        <a:lstStyle/>
        <a:p>
          <a:pPr marL="0" indent="0" algn="l">
            <a:buNone/>
          </a:pPr>
          <a:r>
            <a:rPr lang="en-CA" sz="2400" dirty="0"/>
            <a:t>$800 shared</a:t>
          </a:r>
        </a:p>
      </dgm:t>
    </dgm:pt>
    <dgm:pt modelId="{5AE5709A-497E-41A0-857F-74E249318691}" type="parTrans" cxnId="{743FEE71-08D8-478A-AFEE-18A336F29A3F}">
      <dgm:prSet/>
      <dgm:spPr/>
      <dgm:t>
        <a:bodyPr/>
        <a:lstStyle/>
        <a:p>
          <a:endParaRPr lang="en-CA"/>
        </a:p>
      </dgm:t>
    </dgm:pt>
    <dgm:pt modelId="{5943E3D1-B7DA-4637-91AF-D1455D168368}" type="sibTrans" cxnId="{743FEE71-08D8-478A-AFEE-18A336F29A3F}">
      <dgm:prSet/>
      <dgm:spPr/>
      <dgm:t>
        <a:bodyPr/>
        <a:lstStyle/>
        <a:p>
          <a:endParaRPr lang="en-CA"/>
        </a:p>
      </dgm:t>
    </dgm:pt>
    <dgm:pt modelId="{D10B3755-86A7-413F-B888-6F1D00ACAF6F}">
      <dgm:prSet phldrT="[Text]" custT="1"/>
      <dgm:spPr/>
      <dgm:t>
        <a:bodyPr/>
        <a:lstStyle/>
        <a:p>
          <a:pPr marL="0" indent="0" algn="ctr">
            <a:buNone/>
          </a:pPr>
          <a:r>
            <a:rPr lang="en-CA" sz="2800" dirty="0">
              <a:solidFill>
                <a:srgbClr val="FF0000"/>
              </a:solidFill>
            </a:rPr>
            <a:t>$400</a:t>
          </a:r>
          <a:br>
            <a:rPr lang="en-CA" sz="2800" dirty="0">
              <a:solidFill>
                <a:srgbClr val="FF0000"/>
              </a:solidFill>
            </a:rPr>
          </a:br>
          <a:r>
            <a:rPr lang="en-CA" sz="2000" dirty="0">
              <a:solidFill>
                <a:srgbClr val="FF0000"/>
              </a:solidFill>
            </a:rPr>
            <a:t>to Team/Group</a:t>
          </a:r>
        </a:p>
      </dgm:t>
    </dgm:pt>
    <dgm:pt modelId="{AE9C1982-40AD-4D57-9E62-F3ECD77C007A}" type="parTrans" cxnId="{586B1BD6-A6E3-4CF6-B92F-E5FA585F867F}">
      <dgm:prSet/>
      <dgm:spPr/>
      <dgm:t>
        <a:bodyPr/>
        <a:lstStyle/>
        <a:p>
          <a:endParaRPr lang="en-CA"/>
        </a:p>
      </dgm:t>
    </dgm:pt>
    <dgm:pt modelId="{6CC339F4-5FAE-48AD-B16E-ECB2FFBC3D14}" type="sibTrans" cxnId="{586B1BD6-A6E3-4CF6-B92F-E5FA585F867F}">
      <dgm:prSet/>
      <dgm:spPr/>
      <dgm:t>
        <a:bodyPr/>
        <a:lstStyle/>
        <a:p>
          <a:endParaRPr lang="en-CA"/>
        </a:p>
      </dgm:t>
    </dgm:pt>
    <dgm:pt modelId="{72D97ABE-47CD-46BB-A516-484946637C38}">
      <dgm:prSet phldrT="[Text]" custT="1"/>
      <dgm:spPr/>
      <dgm:t>
        <a:bodyPr/>
        <a:lstStyle/>
        <a:p>
          <a:pPr marL="0" indent="0" algn="l">
            <a:buNone/>
          </a:pPr>
          <a:endParaRPr lang="en-CA" sz="2800" dirty="0"/>
        </a:p>
      </dgm:t>
    </dgm:pt>
    <dgm:pt modelId="{123785B5-70A4-4DF2-8770-3420AB6AF588}" type="parTrans" cxnId="{75F8DAE1-D6FB-405A-8596-E2B013D96788}">
      <dgm:prSet/>
      <dgm:spPr/>
      <dgm:t>
        <a:bodyPr/>
        <a:lstStyle/>
        <a:p>
          <a:endParaRPr lang="en-CA"/>
        </a:p>
      </dgm:t>
    </dgm:pt>
    <dgm:pt modelId="{7C568886-66F7-453E-B2FF-FC3ED1ECEF95}" type="sibTrans" cxnId="{75F8DAE1-D6FB-405A-8596-E2B013D96788}">
      <dgm:prSet/>
      <dgm:spPr/>
      <dgm:t>
        <a:bodyPr/>
        <a:lstStyle/>
        <a:p>
          <a:endParaRPr lang="en-CA"/>
        </a:p>
      </dgm:t>
    </dgm:pt>
    <dgm:pt modelId="{B1501317-7566-4BD7-AF34-EF2196AA7C0C}">
      <dgm:prSet custT="1"/>
      <dgm:spPr/>
      <dgm:t>
        <a:bodyPr/>
        <a:lstStyle/>
        <a:p>
          <a:pPr marL="0" indent="0" algn="l">
            <a:buNone/>
            <a:tabLst>
              <a:tab pos="180975" algn="l"/>
            </a:tabLst>
          </a:pPr>
          <a:r>
            <a:rPr lang="en-CA" sz="2400" u="sng" dirty="0"/>
            <a:t>(-$1,675) costs</a:t>
          </a:r>
        </a:p>
      </dgm:t>
    </dgm:pt>
    <dgm:pt modelId="{F172683C-9D91-46E4-B0BE-E511E80D9C09}" type="parTrans" cxnId="{7B874EBB-D665-4655-B427-1911B4CE98AD}">
      <dgm:prSet/>
      <dgm:spPr/>
      <dgm:t>
        <a:bodyPr/>
        <a:lstStyle/>
        <a:p>
          <a:endParaRPr lang="en-CA"/>
        </a:p>
      </dgm:t>
    </dgm:pt>
    <dgm:pt modelId="{4C2A02F7-F379-4FA6-BD63-30E80BCDF3FA}" type="sibTrans" cxnId="{7B874EBB-D665-4655-B427-1911B4CE98AD}">
      <dgm:prSet/>
      <dgm:spPr/>
      <dgm:t>
        <a:bodyPr/>
        <a:lstStyle/>
        <a:p>
          <a:endParaRPr lang="en-CA"/>
        </a:p>
      </dgm:t>
    </dgm:pt>
    <dgm:pt modelId="{4CEAA2C1-574F-46BB-999C-A24E039F7E25}">
      <dgm:prSet custT="1"/>
      <dgm:spPr/>
      <dgm:t>
        <a:bodyPr/>
        <a:lstStyle/>
        <a:p>
          <a:pPr marL="0" indent="0" algn="l">
            <a:buNone/>
            <a:tabLst>
              <a:tab pos="180975" algn="l"/>
            </a:tabLst>
          </a:pPr>
          <a:r>
            <a:rPr lang="en-CA" sz="2400" dirty="0"/>
            <a:t>$3,125 shared</a:t>
          </a:r>
        </a:p>
      </dgm:t>
    </dgm:pt>
    <dgm:pt modelId="{2C0F5369-7750-480E-B75C-15BEEB5866B7}" type="parTrans" cxnId="{769D80A5-3B73-4941-8C8B-55ACFB2E9B78}">
      <dgm:prSet/>
      <dgm:spPr/>
      <dgm:t>
        <a:bodyPr/>
        <a:lstStyle/>
        <a:p>
          <a:endParaRPr lang="en-CA"/>
        </a:p>
      </dgm:t>
    </dgm:pt>
    <dgm:pt modelId="{7831DF4D-A2D5-44D2-AFE6-7246289CC20B}" type="sibTrans" cxnId="{769D80A5-3B73-4941-8C8B-55ACFB2E9B78}">
      <dgm:prSet/>
      <dgm:spPr/>
      <dgm:t>
        <a:bodyPr/>
        <a:lstStyle/>
        <a:p>
          <a:endParaRPr lang="en-CA"/>
        </a:p>
      </dgm:t>
    </dgm:pt>
    <dgm:pt modelId="{6DC92419-EF68-479F-963E-0202EEF8C94D}">
      <dgm:prSet custT="1"/>
      <dgm:spPr/>
      <dgm:t>
        <a:bodyPr/>
        <a:lstStyle/>
        <a:p>
          <a:pPr marL="0" indent="0" algn="l">
            <a:tabLst>
              <a:tab pos="180975" algn="l"/>
            </a:tabLst>
          </a:pPr>
          <a:endParaRPr lang="en-CA" sz="2800" dirty="0"/>
        </a:p>
      </dgm:t>
    </dgm:pt>
    <dgm:pt modelId="{A9517875-4A3F-48D1-A8B1-3D5652B55658}" type="parTrans" cxnId="{EBE09105-F756-47CB-8D6F-45D6E4F84B85}">
      <dgm:prSet/>
      <dgm:spPr/>
      <dgm:t>
        <a:bodyPr/>
        <a:lstStyle/>
        <a:p>
          <a:endParaRPr lang="en-CA"/>
        </a:p>
      </dgm:t>
    </dgm:pt>
    <dgm:pt modelId="{2AED1401-BA23-490F-9A6F-2272083125FA}" type="sibTrans" cxnId="{EBE09105-F756-47CB-8D6F-45D6E4F84B85}">
      <dgm:prSet/>
      <dgm:spPr/>
      <dgm:t>
        <a:bodyPr/>
        <a:lstStyle/>
        <a:p>
          <a:endParaRPr lang="en-CA"/>
        </a:p>
      </dgm:t>
    </dgm:pt>
    <dgm:pt modelId="{7B634CAC-89FC-4432-B798-BD4F2C95E9F7}">
      <dgm:prSet custT="1"/>
      <dgm:spPr/>
      <dgm:t>
        <a:bodyPr/>
        <a:lstStyle/>
        <a:p>
          <a:pPr marL="0" indent="0" algn="ctr">
            <a:buNone/>
            <a:tabLst>
              <a:tab pos="180975" algn="l"/>
            </a:tabLst>
          </a:pPr>
          <a:r>
            <a:rPr lang="en-CA" sz="2800" dirty="0">
              <a:solidFill>
                <a:srgbClr val="FF0000"/>
              </a:solidFill>
            </a:rPr>
            <a:t>$1,562.50</a:t>
          </a:r>
          <a:br>
            <a:rPr lang="en-CA" sz="2800" dirty="0">
              <a:solidFill>
                <a:srgbClr val="FF0000"/>
              </a:solidFill>
            </a:rPr>
          </a:br>
          <a:r>
            <a:rPr lang="en-CA" sz="2000" dirty="0">
              <a:solidFill>
                <a:srgbClr val="FF0000"/>
              </a:solidFill>
            </a:rPr>
            <a:t>to Team/Group</a:t>
          </a:r>
          <a:endParaRPr lang="en-CA" sz="2000" dirty="0"/>
        </a:p>
      </dgm:t>
    </dgm:pt>
    <dgm:pt modelId="{BB3F475C-CDC9-499B-AC0E-98582A0B4F2B}" type="parTrans" cxnId="{DD2FFACB-2DA0-4AD0-9A4C-B65E892462C1}">
      <dgm:prSet/>
      <dgm:spPr/>
      <dgm:t>
        <a:bodyPr/>
        <a:lstStyle/>
        <a:p>
          <a:endParaRPr lang="en-CA"/>
        </a:p>
      </dgm:t>
    </dgm:pt>
    <dgm:pt modelId="{52ED2C2E-E7B8-433C-9CC0-F813E72F03AD}" type="sibTrans" cxnId="{DD2FFACB-2DA0-4AD0-9A4C-B65E892462C1}">
      <dgm:prSet/>
      <dgm:spPr/>
      <dgm:t>
        <a:bodyPr/>
        <a:lstStyle/>
        <a:p>
          <a:endParaRPr lang="en-CA"/>
        </a:p>
      </dgm:t>
    </dgm:pt>
    <dgm:pt modelId="{6C282A1A-8190-4B8F-ACAC-2977C4B4776A}">
      <dgm:prSet custT="1"/>
      <dgm:spPr/>
      <dgm:t>
        <a:bodyPr/>
        <a:lstStyle/>
        <a:p>
          <a:pPr marL="0" indent="0" algn="l">
            <a:buNone/>
          </a:pPr>
          <a:r>
            <a:rPr lang="en-CA" sz="2400" u="sng" dirty="0"/>
            <a:t>(-$725) costs</a:t>
          </a:r>
        </a:p>
      </dgm:t>
    </dgm:pt>
    <dgm:pt modelId="{775DFF7D-BCB7-4CFB-9FBB-B66533249D5E}" type="parTrans" cxnId="{8BC06F63-1B79-4D64-B388-78863248FBC7}">
      <dgm:prSet/>
      <dgm:spPr/>
      <dgm:t>
        <a:bodyPr/>
        <a:lstStyle/>
        <a:p>
          <a:endParaRPr lang="en-CA"/>
        </a:p>
      </dgm:t>
    </dgm:pt>
    <dgm:pt modelId="{705CBE84-81F8-484F-9041-B807B0DB09D7}" type="sibTrans" cxnId="{8BC06F63-1B79-4D64-B388-78863248FBC7}">
      <dgm:prSet/>
      <dgm:spPr/>
      <dgm:t>
        <a:bodyPr/>
        <a:lstStyle/>
        <a:p>
          <a:endParaRPr lang="en-CA"/>
        </a:p>
      </dgm:t>
    </dgm:pt>
    <dgm:pt modelId="{8650906B-A1BC-4260-9D73-DCCB89671B21}">
      <dgm:prSet custT="1"/>
      <dgm:spPr/>
      <dgm:t>
        <a:bodyPr/>
        <a:lstStyle/>
        <a:p>
          <a:pPr marL="0" indent="0" algn="l">
            <a:buNone/>
          </a:pPr>
          <a:r>
            <a:rPr lang="en-CA" sz="2400" dirty="0"/>
            <a:t>$1,350 shared</a:t>
          </a:r>
        </a:p>
      </dgm:t>
    </dgm:pt>
    <dgm:pt modelId="{2146714F-E260-4FB4-BB38-C3D0901B7DCA}" type="parTrans" cxnId="{051955B6-B774-4CAE-A82B-73FEB3C75541}">
      <dgm:prSet/>
      <dgm:spPr/>
      <dgm:t>
        <a:bodyPr/>
        <a:lstStyle/>
        <a:p>
          <a:endParaRPr lang="en-CA"/>
        </a:p>
      </dgm:t>
    </dgm:pt>
    <dgm:pt modelId="{81B7AFFE-7913-4288-BFEC-626F000692A5}" type="sibTrans" cxnId="{051955B6-B774-4CAE-A82B-73FEB3C75541}">
      <dgm:prSet/>
      <dgm:spPr/>
      <dgm:t>
        <a:bodyPr/>
        <a:lstStyle/>
        <a:p>
          <a:endParaRPr lang="en-CA"/>
        </a:p>
      </dgm:t>
    </dgm:pt>
    <dgm:pt modelId="{1D2ED554-0BBD-486A-B5C5-B5D84EFEC96B}">
      <dgm:prSet custT="1"/>
      <dgm:spPr/>
      <dgm:t>
        <a:bodyPr/>
        <a:lstStyle/>
        <a:p>
          <a:pPr marL="0" indent="0" algn="l">
            <a:buNone/>
          </a:pPr>
          <a:endParaRPr lang="en-CA" sz="2800" dirty="0"/>
        </a:p>
      </dgm:t>
    </dgm:pt>
    <dgm:pt modelId="{720E666D-A1C3-4588-9F16-E4471B223C1A}" type="parTrans" cxnId="{61688B9A-2380-42B6-8D6C-4DE6DD4005E3}">
      <dgm:prSet/>
      <dgm:spPr/>
      <dgm:t>
        <a:bodyPr/>
        <a:lstStyle/>
        <a:p>
          <a:endParaRPr lang="en-CA"/>
        </a:p>
      </dgm:t>
    </dgm:pt>
    <dgm:pt modelId="{6BFBB2CA-1F36-4378-928E-0F3065511F52}" type="sibTrans" cxnId="{61688B9A-2380-42B6-8D6C-4DE6DD4005E3}">
      <dgm:prSet/>
      <dgm:spPr/>
      <dgm:t>
        <a:bodyPr/>
        <a:lstStyle/>
        <a:p>
          <a:endParaRPr lang="en-CA"/>
        </a:p>
      </dgm:t>
    </dgm:pt>
    <dgm:pt modelId="{CF7927E1-3863-48E5-9D75-C881F4281487}">
      <dgm:prSet custT="1"/>
      <dgm:spPr/>
      <dgm:t>
        <a:bodyPr/>
        <a:lstStyle/>
        <a:p>
          <a:pPr marL="0" indent="0" algn="ctr">
            <a:buNone/>
          </a:pPr>
          <a:r>
            <a:rPr lang="en-CA" sz="2800" dirty="0">
              <a:solidFill>
                <a:srgbClr val="FF0000"/>
              </a:solidFill>
            </a:rPr>
            <a:t>$675</a:t>
          </a:r>
          <a:br>
            <a:rPr lang="en-CA" sz="2800" dirty="0">
              <a:solidFill>
                <a:srgbClr val="FF0000"/>
              </a:solidFill>
            </a:rPr>
          </a:br>
          <a:r>
            <a:rPr lang="en-CA" sz="2000" dirty="0">
              <a:solidFill>
                <a:srgbClr val="FF0000"/>
              </a:solidFill>
            </a:rPr>
            <a:t>to Team/Group</a:t>
          </a:r>
          <a:endParaRPr lang="en-CA" sz="2000" dirty="0"/>
        </a:p>
      </dgm:t>
    </dgm:pt>
    <dgm:pt modelId="{24FC91D4-CF4C-4CE7-9A1C-24E9DD837616}" type="parTrans" cxnId="{64B31F7F-2FDF-4809-A4AD-ECC4F0FAD507}">
      <dgm:prSet/>
      <dgm:spPr/>
      <dgm:t>
        <a:bodyPr/>
        <a:lstStyle/>
        <a:p>
          <a:endParaRPr lang="en-CA"/>
        </a:p>
      </dgm:t>
    </dgm:pt>
    <dgm:pt modelId="{E065E1A0-8DA9-4D12-9BF5-5A98302B1CCA}" type="sibTrans" cxnId="{64B31F7F-2FDF-4809-A4AD-ECC4F0FAD507}">
      <dgm:prSet/>
      <dgm:spPr/>
      <dgm:t>
        <a:bodyPr/>
        <a:lstStyle/>
        <a:p>
          <a:endParaRPr lang="en-CA"/>
        </a:p>
      </dgm:t>
    </dgm:pt>
    <dgm:pt modelId="{118ED2BE-07BC-429F-91ED-4F7490FC610E}">
      <dgm:prSet phldrT="[Text]" custT="1"/>
      <dgm:spPr/>
      <dgm:t>
        <a:bodyPr/>
        <a:lstStyle/>
        <a:p>
          <a:pPr marL="180975" indent="0" algn="l">
            <a:buNone/>
          </a:pPr>
          <a:endParaRPr lang="en-CA" sz="2400" dirty="0"/>
        </a:p>
      </dgm:t>
    </dgm:pt>
    <dgm:pt modelId="{FB95AF4A-6194-4480-9245-341CAA7096E0}" type="parTrans" cxnId="{33DD328C-0CBC-4B6E-8586-B125ED483394}">
      <dgm:prSet/>
      <dgm:spPr/>
      <dgm:t>
        <a:bodyPr/>
        <a:lstStyle/>
        <a:p>
          <a:endParaRPr lang="en-CA"/>
        </a:p>
      </dgm:t>
    </dgm:pt>
    <dgm:pt modelId="{3169038A-02C1-4D9E-B036-3CF0A3DA2B11}" type="sibTrans" cxnId="{33DD328C-0CBC-4B6E-8586-B125ED483394}">
      <dgm:prSet/>
      <dgm:spPr/>
      <dgm:t>
        <a:bodyPr/>
        <a:lstStyle/>
        <a:p>
          <a:endParaRPr lang="en-CA"/>
        </a:p>
      </dgm:t>
    </dgm:pt>
    <dgm:pt modelId="{C8CE4208-B0C8-44AF-A97D-2E85126F8986}">
      <dgm:prSet phldrT="[Text]" custT="1"/>
      <dgm:spPr/>
      <dgm:t>
        <a:bodyPr/>
        <a:lstStyle/>
        <a:p>
          <a:pPr marL="180975" indent="0" algn="l">
            <a:buNone/>
          </a:pPr>
          <a:endParaRPr lang="en-CA" sz="2400" dirty="0"/>
        </a:p>
      </dgm:t>
    </dgm:pt>
    <dgm:pt modelId="{5A350253-F4EA-4E3A-9B84-AC01F3023AA3}" type="parTrans" cxnId="{FE76384F-45A3-4803-9485-B82A8C6C6A0C}">
      <dgm:prSet/>
      <dgm:spPr/>
      <dgm:t>
        <a:bodyPr/>
        <a:lstStyle/>
        <a:p>
          <a:endParaRPr lang="en-CA"/>
        </a:p>
      </dgm:t>
    </dgm:pt>
    <dgm:pt modelId="{AD39254B-CFFA-458A-B222-0D3B7E5412A4}" type="sibTrans" cxnId="{FE76384F-45A3-4803-9485-B82A8C6C6A0C}">
      <dgm:prSet/>
      <dgm:spPr/>
      <dgm:t>
        <a:bodyPr/>
        <a:lstStyle/>
        <a:p>
          <a:endParaRPr lang="en-CA"/>
        </a:p>
      </dgm:t>
    </dgm:pt>
    <dgm:pt modelId="{A77E6C46-B47C-4378-906A-139AC43EC659}">
      <dgm:prSet phldrT="[Text]" custT="1"/>
      <dgm:spPr/>
      <dgm:t>
        <a:bodyPr/>
        <a:lstStyle/>
        <a:p>
          <a:pPr marL="228600" indent="0" algn="l">
            <a:buNone/>
          </a:pPr>
          <a:endParaRPr lang="en-CA" sz="2400" dirty="0"/>
        </a:p>
      </dgm:t>
    </dgm:pt>
    <dgm:pt modelId="{DA6D7B93-369F-47B5-A123-1984D9CFFAD2}" type="parTrans" cxnId="{22A2F725-4B51-46FD-A0E7-13CD77F55C75}">
      <dgm:prSet/>
      <dgm:spPr/>
      <dgm:t>
        <a:bodyPr/>
        <a:lstStyle/>
        <a:p>
          <a:endParaRPr lang="en-CA"/>
        </a:p>
      </dgm:t>
    </dgm:pt>
    <dgm:pt modelId="{0944C4D0-50BC-4D58-A297-66B06A289946}" type="sibTrans" cxnId="{22A2F725-4B51-46FD-A0E7-13CD77F55C75}">
      <dgm:prSet/>
      <dgm:spPr/>
      <dgm:t>
        <a:bodyPr/>
        <a:lstStyle/>
        <a:p>
          <a:endParaRPr lang="en-CA"/>
        </a:p>
      </dgm:t>
    </dgm:pt>
    <dgm:pt modelId="{83E6484D-34DB-4AF6-A72D-038F3FA36C24}">
      <dgm:prSet phldrT="[Text]" custT="1"/>
      <dgm:spPr/>
      <dgm:t>
        <a:bodyPr/>
        <a:lstStyle/>
        <a:p>
          <a:r>
            <a:rPr lang="en-CA" sz="2400" dirty="0"/>
            <a:t>Diamond Naming</a:t>
          </a:r>
        </a:p>
        <a:p>
          <a:r>
            <a:rPr lang="en-CA" sz="1800" i="1" dirty="0"/>
            <a:t>(5-year term)</a:t>
          </a:r>
        </a:p>
      </dgm:t>
    </dgm:pt>
    <dgm:pt modelId="{D5D9C1B7-B02C-4C71-AC3D-246B63AD8A22}" type="parTrans" cxnId="{0DB56414-FA47-4435-A175-633BE2D72E90}">
      <dgm:prSet/>
      <dgm:spPr/>
      <dgm:t>
        <a:bodyPr/>
        <a:lstStyle/>
        <a:p>
          <a:endParaRPr lang="en-CA"/>
        </a:p>
      </dgm:t>
    </dgm:pt>
    <dgm:pt modelId="{E2C016E5-9C2D-493A-A804-9AF9BC61BA8A}" type="sibTrans" cxnId="{0DB56414-FA47-4435-A175-633BE2D72E90}">
      <dgm:prSet/>
      <dgm:spPr/>
      <dgm:t>
        <a:bodyPr/>
        <a:lstStyle/>
        <a:p>
          <a:endParaRPr lang="en-CA"/>
        </a:p>
      </dgm:t>
    </dgm:pt>
    <dgm:pt modelId="{A852EBAB-D4B7-4FC0-A844-EC9125FB146B}">
      <dgm:prSet custT="1"/>
      <dgm:spPr/>
      <dgm:t>
        <a:bodyPr/>
        <a:lstStyle/>
        <a:p>
          <a:pPr algn="l" defTabSz="1066800">
            <a:buNone/>
          </a:pPr>
          <a:r>
            <a:rPr lang="en-CA" sz="2400" dirty="0"/>
            <a:t>$10,000 diamond</a:t>
          </a:r>
        </a:p>
      </dgm:t>
    </dgm:pt>
    <dgm:pt modelId="{9FEBCEDF-914F-4AD6-93E5-D251CF5C6702}" type="parTrans" cxnId="{12CA5C0C-68E9-462D-B066-B54AEA72D3B6}">
      <dgm:prSet/>
      <dgm:spPr/>
      <dgm:t>
        <a:bodyPr/>
        <a:lstStyle/>
        <a:p>
          <a:endParaRPr lang="en-CA"/>
        </a:p>
      </dgm:t>
    </dgm:pt>
    <dgm:pt modelId="{B6BAF6C5-CCA9-4B6A-A830-337EC8D79F9C}" type="sibTrans" cxnId="{12CA5C0C-68E9-462D-B066-B54AEA72D3B6}">
      <dgm:prSet/>
      <dgm:spPr/>
      <dgm:t>
        <a:bodyPr/>
        <a:lstStyle/>
        <a:p>
          <a:endParaRPr lang="en-CA"/>
        </a:p>
      </dgm:t>
    </dgm:pt>
    <dgm:pt modelId="{CF2AFCEB-C6A2-4C4F-BDA8-C3860E9A98A7}">
      <dgm:prSet custT="1"/>
      <dgm:spPr/>
      <dgm:t>
        <a:bodyPr/>
        <a:lstStyle/>
        <a:p>
          <a:pPr algn="l" defTabSz="1066800">
            <a:buNone/>
          </a:pPr>
          <a:r>
            <a:rPr lang="en-CA" sz="2400" dirty="0"/>
            <a:t>$8,000 shared</a:t>
          </a:r>
        </a:p>
      </dgm:t>
    </dgm:pt>
    <dgm:pt modelId="{65A8BF96-DD7C-4CF7-BD82-03310439C722}" type="parTrans" cxnId="{6ED6AFF1-7FD8-4537-BE8F-CFE4B3B0B0AA}">
      <dgm:prSet/>
      <dgm:spPr/>
      <dgm:t>
        <a:bodyPr/>
        <a:lstStyle/>
        <a:p>
          <a:endParaRPr lang="en-CA"/>
        </a:p>
      </dgm:t>
    </dgm:pt>
    <dgm:pt modelId="{B5514434-D847-44A4-9263-289FB1A37720}" type="sibTrans" cxnId="{6ED6AFF1-7FD8-4537-BE8F-CFE4B3B0B0AA}">
      <dgm:prSet/>
      <dgm:spPr/>
      <dgm:t>
        <a:bodyPr/>
        <a:lstStyle/>
        <a:p>
          <a:endParaRPr lang="en-CA"/>
        </a:p>
      </dgm:t>
    </dgm:pt>
    <dgm:pt modelId="{47C57B60-9892-4748-BFEB-D7AD6DF64474}">
      <dgm:prSet/>
      <dgm:spPr/>
      <dgm:t>
        <a:bodyPr/>
        <a:lstStyle/>
        <a:p>
          <a:pPr algn="l" defTabSz="1289050">
            <a:buNone/>
          </a:pPr>
          <a:endParaRPr lang="en-CA" sz="2900" dirty="0"/>
        </a:p>
      </dgm:t>
    </dgm:pt>
    <dgm:pt modelId="{D8E84279-729D-4094-A87E-FC6D67C62125}" type="parTrans" cxnId="{29CCBD90-B890-4960-BECE-248FA675BE49}">
      <dgm:prSet/>
      <dgm:spPr/>
      <dgm:t>
        <a:bodyPr/>
        <a:lstStyle/>
        <a:p>
          <a:endParaRPr lang="en-CA"/>
        </a:p>
      </dgm:t>
    </dgm:pt>
    <dgm:pt modelId="{72304D6C-86AC-4907-8661-0429378D7D13}" type="sibTrans" cxnId="{29CCBD90-B890-4960-BECE-248FA675BE49}">
      <dgm:prSet/>
      <dgm:spPr/>
      <dgm:t>
        <a:bodyPr/>
        <a:lstStyle/>
        <a:p>
          <a:endParaRPr lang="en-CA"/>
        </a:p>
      </dgm:t>
    </dgm:pt>
    <dgm:pt modelId="{961B67D0-B3C9-4F1E-9557-E4F206AFB600}">
      <dgm:prSet custT="1"/>
      <dgm:spPr/>
      <dgm:t>
        <a:bodyPr/>
        <a:lstStyle/>
        <a:p>
          <a:pPr algn="ctr" defTabSz="1617663">
            <a:buNone/>
          </a:pPr>
          <a:r>
            <a:rPr lang="en-CA" sz="2800" dirty="0">
              <a:solidFill>
                <a:srgbClr val="FF0000"/>
              </a:solidFill>
            </a:rPr>
            <a:t>$4,000</a:t>
          </a:r>
          <a:endParaRPr lang="en-CA" sz="2000" dirty="0"/>
        </a:p>
      </dgm:t>
    </dgm:pt>
    <dgm:pt modelId="{60F32487-8FF8-4A5D-9B11-D43043840C04}" type="parTrans" cxnId="{9FD56916-785B-452E-B295-048CA50E7C9A}">
      <dgm:prSet/>
      <dgm:spPr/>
      <dgm:t>
        <a:bodyPr/>
        <a:lstStyle/>
        <a:p>
          <a:endParaRPr lang="en-CA"/>
        </a:p>
      </dgm:t>
    </dgm:pt>
    <dgm:pt modelId="{1DA88928-53B1-4092-AE64-D190C3C3BD88}" type="sibTrans" cxnId="{9FD56916-785B-452E-B295-048CA50E7C9A}">
      <dgm:prSet/>
      <dgm:spPr/>
      <dgm:t>
        <a:bodyPr/>
        <a:lstStyle/>
        <a:p>
          <a:endParaRPr lang="en-CA"/>
        </a:p>
      </dgm:t>
    </dgm:pt>
    <dgm:pt modelId="{A464C9B8-F579-420A-AC91-46ECC2268066}">
      <dgm:prSet custT="1"/>
      <dgm:spPr/>
      <dgm:t>
        <a:bodyPr/>
        <a:lstStyle/>
        <a:p>
          <a:pPr algn="l" defTabSz="1066800">
            <a:buNone/>
          </a:pPr>
          <a:endParaRPr lang="en-CA" sz="2400" dirty="0"/>
        </a:p>
      </dgm:t>
    </dgm:pt>
    <dgm:pt modelId="{700062D5-AB34-4110-A4F8-05FBE298177D}" type="parTrans" cxnId="{57F822AF-05EB-4645-AEA7-830DC06EE0A7}">
      <dgm:prSet/>
      <dgm:spPr/>
      <dgm:t>
        <a:bodyPr/>
        <a:lstStyle/>
        <a:p>
          <a:endParaRPr lang="en-CA"/>
        </a:p>
      </dgm:t>
    </dgm:pt>
    <dgm:pt modelId="{F1AAB1E4-0B54-4770-B944-740AE7F9344F}" type="sibTrans" cxnId="{57F822AF-05EB-4645-AEA7-830DC06EE0A7}">
      <dgm:prSet/>
      <dgm:spPr/>
      <dgm:t>
        <a:bodyPr/>
        <a:lstStyle/>
        <a:p>
          <a:endParaRPr lang="en-CA"/>
        </a:p>
      </dgm:t>
    </dgm:pt>
    <dgm:pt modelId="{DEBEC750-4E37-4347-AAC9-1603659944A1}">
      <dgm:prSet custT="1"/>
      <dgm:spPr/>
      <dgm:t>
        <a:bodyPr/>
        <a:lstStyle/>
        <a:p>
          <a:pPr algn="l" defTabSz="1066800">
            <a:buNone/>
          </a:pPr>
          <a:r>
            <a:rPr lang="en-CA" sz="2400" u="sng" dirty="0"/>
            <a:t>(-$2,000) costs</a:t>
          </a:r>
          <a:endParaRPr lang="en-CA" sz="2400" dirty="0"/>
        </a:p>
      </dgm:t>
    </dgm:pt>
    <dgm:pt modelId="{382CFB0E-9D7F-4A70-BB98-FA7C7F760E07}" type="parTrans" cxnId="{2B98BC3C-D9FE-40D1-8A8B-12AAB9046EF5}">
      <dgm:prSet/>
      <dgm:spPr/>
      <dgm:t>
        <a:bodyPr/>
        <a:lstStyle/>
        <a:p>
          <a:endParaRPr lang="en-CA"/>
        </a:p>
      </dgm:t>
    </dgm:pt>
    <dgm:pt modelId="{539BE3AB-5354-4CF5-A34A-83A33C14A5A9}" type="sibTrans" cxnId="{2B98BC3C-D9FE-40D1-8A8B-12AAB9046EF5}">
      <dgm:prSet/>
      <dgm:spPr/>
      <dgm:t>
        <a:bodyPr/>
        <a:lstStyle/>
        <a:p>
          <a:endParaRPr lang="en-CA"/>
        </a:p>
      </dgm:t>
    </dgm:pt>
    <dgm:pt modelId="{F16535BE-A00E-4DE5-80DA-E5061835EF2E}">
      <dgm:prSet custT="1"/>
      <dgm:spPr/>
      <dgm:t>
        <a:bodyPr/>
        <a:lstStyle/>
        <a:p>
          <a:pPr algn="ctr" defTabSz="1617663">
            <a:buNone/>
          </a:pPr>
          <a:r>
            <a:rPr lang="en-CA" sz="2000" dirty="0">
              <a:solidFill>
                <a:srgbClr val="FF0000"/>
              </a:solidFill>
            </a:rPr>
            <a:t>to Team/Group</a:t>
          </a:r>
          <a:endParaRPr lang="en-CA" sz="2000" dirty="0"/>
        </a:p>
      </dgm:t>
    </dgm:pt>
    <dgm:pt modelId="{8EAA0C48-2D55-4876-8AE3-242AD9300E3C}" type="parTrans" cxnId="{3A55C347-B6FE-4B8B-9EA1-528D42175818}">
      <dgm:prSet/>
      <dgm:spPr/>
      <dgm:t>
        <a:bodyPr/>
        <a:lstStyle/>
        <a:p>
          <a:endParaRPr lang="en-CA"/>
        </a:p>
      </dgm:t>
    </dgm:pt>
    <dgm:pt modelId="{F0BA27BA-4A39-45B0-861A-A220A6D09534}" type="sibTrans" cxnId="{3A55C347-B6FE-4B8B-9EA1-528D42175818}">
      <dgm:prSet/>
      <dgm:spPr/>
      <dgm:t>
        <a:bodyPr/>
        <a:lstStyle/>
        <a:p>
          <a:endParaRPr lang="en-CA"/>
        </a:p>
      </dgm:t>
    </dgm:pt>
    <dgm:pt modelId="{C4950C95-DBF8-463D-AB9C-62068E422539}" type="pres">
      <dgm:prSet presAssocID="{90A0B17F-65EF-4577-B126-5B4E43FB4094}" presName="Name0" presStyleCnt="0">
        <dgm:presLayoutVars>
          <dgm:dir/>
          <dgm:animLvl val="lvl"/>
          <dgm:resizeHandles val="exact"/>
        </dgm:presLayoutVars>
      </dgm:prSet>
      <dgm:spPr/>
    </dgm:pt>
    <dgm:pt modelId="{F6609961-5BF3-4B3E-9742-EDFE05B7C75E}" type="pres">
      <dgm:prSet presAssocID="{D9512A97-2388-41B7-982F-652989C76518}" presName="composite" presStyleCnt="0"/>
      <dgm:spPr/>
    </dgm:pt>
    <dgm:pt modelId="{D370E4D9-7797-40DB-9EA0-CB1C99CDEC20}" type="pres">
      <dgm:prSet presAssocID="{D9512A97-2388-41B7-982F-652989C76518}" presName="parTx" presStyleLbl="alignNode1" presStyleIdx="0" presStyleCnt="4" custScaleY="100000">
        <dgm:presLayoutVars>
          <dgm:chMax val="0"/>
          <dgm:chPref val="0"/>
          <dgm:bulletEnabled val="1"/>
        </dgm:presLayoutVars>
      </dgm:prSet>
      <dgm:spPr/>
    </dgm:pt>
    <dgm:pt modelId="{44F5CBB7-7047-463D-A4A0-4AECB24AA673}" type="pres">
      <dgm:prSet presAssocID="{D9512A97-2388-41B7-982F-652989C76518}" presName="desTx" presStyleLbl="alignAccFollowNode1" presStyleIdx="0" presStyleCnt="4">
        <dgm:presLayoutVars>
          <dgm:bulletEnabled val="1"/>
        </dgm:presLayoutVars>
      </dgm:prSet>
      <dgm:spPr/>
    </dgm:pt>
    <dgm:pt modelId="{EF896ABA-0027-49B4-A964-84A37B36E07C}" type="pres">
      <dgm:prSet presAssocID="{5496A173-2810-4A33-A16D-CCC0027CFFF9}" presName="space" presStyleCnt="0"/>
      <dgm:spPr/>
    </dgm:pt>
    <dgm:pt modelId="{F9D9736B-7240-4461-B916-D74DC387C81A}" type="pres">
      <dgm:prSet presAssocID="{9C76BCBB-7888-4D21-9ED3-004D08DA27D0}" presName="composite" presStyleCnt="0"/>
      <dgm:spPr/>
    </dgm:pt>
    <dgm:pt modelId="{6F47F0B7-B434-438E-9B5A-82E427EFFE01}" type="pres">
      <dgm:prSet presAssocID="{9C76BCBB-7888-4D21-9ED3-004D08DA27D0}" presName="parTx" presStyleLbl="alignNode1" presStyleIdx="1" presStyleCnt="4" custScaleY="100000">
        <dgm:presLayoutVars>
          <dgm:chMax val="0"/>
          <dgm:chPref val="0"/>
          <dgm:bulletEnabled val="1"/>
        </dgm:presLayoutVars>
      </dgm:prSet>
      <dgm:spPr/>
    </dgm:pt>
    <dgm:pt modelId="{F9FAF010-83A3-4A1B-BB53-AC1CBED0C88E}" type="pres">
      <dgm:prSet presAssocID="{9C76BCBB-7888-4D21-9ED3-004D08DA27D0}" presName="desTx" presStyleLbl="alignAccFollowNode1" presStyleIdx="1" presStyleCnt="4" custScaleY="100000">
        <dgm:presLayoutVars>
          <dgm:bulletEnabled val="1"/>
        </dgm:presLayoutVars>
      </dgm:prSet>
      <dgm:spPr/>
    </dgm:pt>
    <dgm:pt modelId="{35D6BC4C-805B-46D5-B3CE-5D9EF238F925}" type="pres">
      <dgm:prSet presAssocID="{5843CA93-85CB-4975-8176-AF7304631BA9}" presName="space" presStyleCnt="0"/>
      <dgm:spPr/>
    </dgm:pt>
    <dgm:pt modelId="{C79B904D-73FB-4FE1-87C2-AB993EC0B45A}" type="pres">
      <dgm:prSet presAssocID="{25095EDB-AF3F-4FBC-A921-164ED723D581}" presName="composite" presStyleCnt="0"/>
      <dgm:spPr/>
    </dgm:pt>
    <dgm:pt modelId="{60CF88FE-00AD-4016-8B50-33877FF54B52}" type="pres">
      <dgm:prSet presAssocID="{25095EDB-AF3F-4FBC-A921-164ED723D581}" presName="parTx" presStyleLbl="alignNode1" presStyleIdx="2" presStyleCnt="4" custScaleY="100000">
        <dgm:presLayoutVars>
          <dgm:chMax val="0"/>
          <dgm:chPref val="0"/>
          <dgm:bulletEnabled val="1"/>
        </dgm:presLayoutVars>
      </dgm:prSet>
      <dgm:spPr/>
    </dgm:pt>
    <dgm:pt modelId="{A2039138-A98C-427A-A019-512857B4E3D4}" type="pres">
      <dgm:prSet presAssocID="{25095EDB-AF3F-4FBC-A921-164ED723D581}" presName="desTx" presStyleLbl="alignAccFollowNode1" presStyleIdx="2" presStyleCnt="4" custScaleX="99530" custLinFactNeighborX="349" custLinFactNeighborY="352">
        <dgm:presLayoutVars>
          <dgm:bulletEnabled val="1"/>
        </dgm:presLayoutVars>
      </dgm:prSet>
      <dgm:spPr/>
    </dgm:pt>
    <dgm:pt modelId="{3C2027B7-6961-4AF1-841B-678FD5C58FEA}" type="pres">
      <dgm:prSet presAssocID="{B1E4B265-3F2B-4FE6-BDB4-C7515E26DEA9}" presName="space" presStyleCnt="0"/>
      <dgm:spPr/>
    </dgm:pt>
    <dgm:pt modelId="{352FE608-714C-4B0B-AB85-E7C199E1BB88}" type="pres">
      <dgm:prSet presAssocID="{83E6484D-34DB-4AF6-A72D-038F3FA36C24}" presName="composite" presStyleCnt="0"/>
      <dgm:spPr/>
    </dgm:pt>
    <dgm:pt modelId="{3DDE9C89-E34F-4184-96C7-0DF70FEBE93F}" type="pres">
      <dgm:prSet presAssocID="{83E6484D-34DB-4AF6-A72D-038F3FA36C24}" presName="parTx" presStyleLbl="alignNode1" presStyleIdx="3" presStyleCnt="4" custScaleY="100000">
        <dgm:presLayoutVars>
          <dgm:chMax val="0"/>
          <dgm:chPref val="0"/>
          <dgm:bulletEnabled val="1"/>
        </dgm:presLayoutVars>
      </dgm:prSet>
      <dgm:spPr/>
    </dgm:pt>
    <dgm:pt modelId="{A942D3C6-C602-4838-B929-0C19C42BF4D9}" type="pres">
      <dgm:prSet presAssocID="{83E6484D-34DB-4AF6-A72D-038F3FA36C24}" presName="desTx" presStyleLbl="alignAccFollowNode1" presStyleIdx="3" presStyleCnt="4" custLinFactNeighborX="-388">
        <dgm:presLayoutVars>
          <dgm:bulletEnabled val="1"/>
        </dgm:presLayoutVars>
      </dgm:prSet>
      <dgm:spPr/>
    </dgm:pt>
  </dgm:ptLst>
  <dgm:cxnLst>
    <dgm:cxn modelId="{EBE09105-F756-47CB-8D6F-45D6E4F84B85}" srcId="{9C76BCBB-7888-4D21-9ED3-004D08DA27D0}" destId="{6DC92419-EF68-479F-963E-0202EEF8C94D}" srcOrd="4" destOrd="0" parTransId="{A9517875-4A3F-48D1-A8B1-3D5652B55658}" sibTransId="{2AED1401-BA23-490F-9A6F-2272083125FA}"/>
    <dgm:cxn modelId="{97A7A60A-C2B8-4632-84D4-6049B9E96CDD}" type="presOf" srcId="{F16535BE-A00E-4DE5-80DA-E5061835EF2E}" destId="{A942D3C6-C602-4838-B929-0C19C42BF4D9}" srcOrd="0" destOrd="6" presId="urn:microsoft.com/office/officeart/2005/8/layout/hList1"/>
    <dgm:cxn modelId="{12CA5C0C-68E9-462D-B066-B54AEA72D3B6}" srcId="{83E6484D-34DB-4AF6-A72D-038F3FA36C24}" destId="{A852EBAB-D4B7-4FC0-A844-EC9125FB146B}" srcOrd="1" destOrd="0" parTransId="{9FEBCEDF-914F-4AD6-93E5-D251CF5C6702}" sibTransId="{B6BAF6C5-CCA9-4B6A-A830-337EC8D79F9C}"/>
    <dgm:cxn modelId="{0DB56414-FA47-4435-A175-633BE2D72E90}" srcId="{90A0B17F-65EF-4577-B126-5B4E43FB4094}" destId="{83E6484D-34DB-4AF6-A72D-038F3FA36C24}" srcOrd="3" destOrd="0" parTransId="{D5D9C1B7-B02C-4C71-AC3D-246B63AD8A22}" sibTransId="{E2C016E5-9C2D-493A-A804-9AF9BC61BA8A}"/>
    <dgm:cxn modelId="{9FD56916-785B-452E-B295-048CA50E7C9A}" srcId="{83E6484D-34DB-4AF6-A72D-038F3FA36C24}" destId="{961B67D0-B3C9-4F1E-9557-E4F206AFB600}" srcOrd="5" destOrd="0" parTransId="{60F32487-8FF8-4A5D-9B11-D43043840C04}" sibTransId="{1DA88928-53B1-4092-AE64-D190C3C3BD88}"/>
    <dgm:cxn modelId="{5900CA23-4E4B-4C06-94BA-E7A355E19D0F}" type="presOf" srcId="{DEBEC750-4E37-4347-AAC9-1603659944A1}" destId="{A942D3C6-C602-4838-B929-0C19C42BF4D9}" srcOrd="0" destOrd="2" presId="urn:microsoft.com/office/officeart/2005/8/layout/hList1"/>
    <dgm:cxn modelId="{22A2F725-4B51-46FD-A0E7-13CD77F55C75}" srcId="{25095EDB-AF3F-4FBC-A921-164ED723D581}" destId="{A77E6C46-B47C-4378-906A-139AC43EC659}" srcOrd="0" destOrd="0" parTransId="{DA6D7B93-369F-47B5-A123-1984D9CFFAD2}" sibTransId="{0944C4D0-50BC-4D58-A297-66B06A289946}"/>
    <dgm:cxn modelId="{4191E52C-EFB1-47B8-8F73-CB54123F0CB1}" srcId="{25095EDB-AF3F-4FBC-A921-164ED723D581}" destId="{3AD60973-346D-4CAD-B487-6D051672BBC0}" srcOrd="1" destOrd="0" parTransId="{2EC8885D-2A3E-4B13-A6A8-D79F5B495D71}" sibTransId="{C267311B-66A8-4412-B4F4-EE94E8E98CBF}"/>
    <dgm:cxn modelId="{3DBCA52F-B459-4EB3-AB94-BC5B932834C4}" type="presOf" srcId="{90A0B17F-65EF-4577-B126-5B4E43FB4094}" destId="{C4950C95-DBF8-463D-AB9C-62068E422539}" srcOrd="0" destOrd="0" presId="urn:microsoft.com/office/officeart/2005/8/layout/hList1"/>
    <dgm:cxn modelId="{3117803C-41EA-4661-B7B5-F2A49C911642}" srcId="{D9512A97-2388-41B7-982F-652989C76518}" destId="{2541237B-49B9-4D3D-930D-05D8E19D63C7}" srcOrd="2" destOrd="0" parTransId="{66C484A3-1619-4B65-A951-769770E12424}" sibTransId="{5B4F9803-23AB-4309-8B05-E1F7A27818D9}"/>
    <dgm:cxn modelId="{2B98BC3C-D9FE-40D1-8A8B-12AAB9046EF5}" srcId="{83E6484D-34DB-4AF6-A72D-038F3FA36C24}" destId="{DEBEC750-4E37-4347-AAC9-1603659944A1}" srcOrd="2" destOrd="0" parTransId="{382CFB0E-9D7F-4A70-BB98-FA7C7F760E07}" sibTransId="{539BE3AB-5354-4CF5-A34A-83A33C14A5A9}"/>
    <dgm:cxn modelId="{148B1441-2976-4BEE-81AB-2EDF3CC4B8E9}" type="presOf" srcId="{4971D319-6D2C-4394-82A5-CC0FA5315D8C}" destId="{44F5CBB7-7047-463D-A4A0-4AECB24AA673}" srcOrd="0" destOrd="3" presId="urn:microsoft.com/office/officeart/2005/8/layout/hList1"/>
    <dgm:cxn modelId="{8BC06F63-1B79-4D64-B388-78863248FBC7}" srcId="{25095EDB-AF3F-4FBC-A921-164ED723D581}" destId="{6C282A1A-8190-4B8F-ACAC-2977C4B4776A}" srcOrd="2" destOrd="0" parTransId="{775DFF7D-BCB7-4CFB-9FBB-B66533249D5E}" sibTransId="{705CBE84-81F8-484F-9041-B807B0DB09D7}"/>
    <dgm:cxn modelId="{3A55C347-B6FE-4B8B-9EA1-528D42175818}" srcId="{83E6484D-34DB-4AF6-A72D-038F3FA36C24}" destId="{F16535BE-A00E-4DE5-80DA-E5061835EF2E}" srcOrd="6" destOrd="0" parTransId="{8EAA0C48-2D55-4876-8AE3-242AD9300E3C}" sibTransId="{F0BA27BA-4A39-45B0-861A-A220A6D09534}"/>
    <dgm:cxn modelId="{E5083C4B-ED6E-4C0C-98B1-B46499BC1288}" type="presOf" srcId="{A77E6C46-B47C-4378-906A-139AC43EC659}" destId="{A2039138-A98C-427A-A019-512857B4E3D4}" srcOrd="0" destOrd="0" presId="urn:microsoft.com/office/officeart/2005/8/layout/hList1"/>
    <dgm:cxn modelId="{9FA89B4D-44FF-4885-83AB-CD8218A2F9D9}" type="presOf" srcId="{A464C9B8-F579-420A-AC91-46ECC2268066}" destId="{A942D3C6-C602-4838-B929-0C19C42BF4D9}" srcOrd="0" destOrd="0" presId="urn:microsoft.com/office/officeart/2005/8/layout/hList1"/>
    <dgm:cxn modelId="{E7B2BA4D-9806-4DAB-9F57-476BBD409C7A}" srcId="{90A0B17F-65EF-4577-B126-5B4E43FB4094}" destId="{D9512A97-2388-41B7-982F-652989C76518}" srcOrd="0" destOrd="0" parTransId="{27E89B98-E36A-4108-94DE-60B9CDE80B9B}" sibTransId="{5496A173-2810-4A33-A16D-CCC0027CFFF9}"/>
    <dgm:cxn modelId="{1489F34E-03C0-4301-83E2-34782598873F}" srcId="{90A0B17F-65EF-4577-B126-5B4E43FB4094}" destId="{9C76BCBB-7888-4D21-9ED3-004D08DA27D0}" srcOrd="1" destOrd="0" parTransId="{083B8098-F658-4A83-8DF0-4FF2BB526889}" sibTransId="{5843CA93-85CB-4975-8176-AF7304631BA9}"/>
    <dgm:cxn modelId="{FE76384F-45A3-4803-9485-B82A8C6C6A0C}" srcId="{9C76BCBB-7888-4D21-9ED3-004D08DA27D0}" destId="{C8CE4208-B0C8-44AF-A97D-2E85126F8986}" srcOrd="0" destOrd="0" parTransId="{5A350253-F4EA-4E3A-9B84-AC01F3023AA3}" sibTransId="{AD39254B-CFFA-458A-B222-0D3B7E5412A4}"/>
    <dgm:cxn modelId="{D31D826F-CCA9-4A4D-B6F3-6DEADD4DEFE1}" type="presOf" srcId="{3AD60973-346D-4CAD-B487-6D051672BBC0}" destId="{A2039138-A98C-427A-A019-512857B4E3D4}" srcOrd="0" destOrd="1" presId="urn:microsoft.com/office/officeart/2005/8/layout/hList1"/>
    <dgm:cxn modelId="{743FEE71-08D8-478A-AFEE-18A336F29A3F}" srcId="{D9512A97-2388-41B7-982F-652989C76518}" destId="{4971D319-6D2C-4394-82A5-CC0FA5315D8C}" srcOrd="3" destOrd="0" parTransId="{5AE5709A-497E-41A0-857F-74E249318691}" sibTransId="{5943E3D1-B7DA-4637-91AF-D1455D168368}"/>
    <dgm:cxn modelId="{20AC7D73-2575-45B4-B645-77298BEC1A02}" type="presOf" srcId="{CF7927E1-3863-48E5-9D75-C881F4281487}" destId="{A2039138-A98C-427A-A019-512857B4E3D4}" srcOrd="0" destOrd="5" presId="urn:microsoft.com/office/officeart/2005/8/layout/hList1"/>
    <dgm:cxn modelId="{E9265575-0958-4317-B3A1-54315A18FFB3}" srcId="{9C76BCBB-7888-4D21-9ED3-004D08DA27D0}" destId="{6051873E-B2C3-4926-B64E-BA81E8031581}" srcOrd="1" destOrd="0" parTransId="{69DEDA39-ADEA-4CB1-AFCA-9EADC3CFF4D9}" sibTransId="{94FE7F41-CF2B-4855-BE1F-093EB0EEB933}"/>
    <dgm:cxn modelId="{CA231576-B9BD-45A9-9EBA-999BA871BA0F}" type="presOf" srcId="{6C282A1A-8190-4B8F-ACAC-2977C4B4776A}" destId="{A2039138-A98C-427A-A019-512857B4E3D4}" srcOrd="0" destOrd="2" presId="urn:microsoft.com/office/officeart/2005/8/layout/hList1"/>
    <dgm:cxn modelId="{64B31F7F-2FDF-4809-A4AD-ECC4F0FAD507}" srcId="{25095EDB-AF3F-4FBC-A921-164ED723D581}" destId="{CF7927E1-3863-48E5-9D75-C881F4281487}" srcOrd="5" destOrd="0" parTransId="{24FC91D4-CF4C-4CE7-9A1C-24E9DD837616}" sibTransId="{E065E1A0-8DA9-4D12-9BF5-5A98302B1CCA}"/>
    <dgm:cxn modelId="{33DD328C-0CBC-4B6E-8586-B125ED483394}" srcId="{D9512A97-2388-41B7-982F-652989C76518}" destId="{118ED2BE-07BC-429F-91ED-4F7490FC610E}" srcOrd="0" destOrd="0" parTransId="{FB95AF4A-6194-4480-9245-341CAA7096E0}" sibTransId="{3169038A-02C1-4D9E-B036-3CF0A3DA2B11}"/>
    <dgm:cxn modelId="{29CCBD90-B890-4960-BECE-248FA675BE49}" srcId="{83E6484D-34DB-4AF6-A72D-038F3FA36C24}" destId="{47C57B60-9892-4748-BFEB-D7AD6DF64474}" srcOrd="4" destOrd="0" parTransId="{D8E84279-729D-4094-A87E-FC6D67C62125}" sibTransId="{72304D6C-86AC-4907-8661-0429378D7D13}"/>
    <dgm:cxn modelId="{D8D64E94-62F1-40D7-AAF7-9912E5952A93}" type="presOf" srcId="{72D97ABE-47CD-46BB-A516-484946637C38}" destId="{44F5CBB7-7047-463D-A4A0-4AECB24AA673}" srcOrd="0" destOrd="4" presId="urn:microsoft.com/office/officeart/2005/8/layout/hList1"/>
    <dgm:cxn modelId="{10B2DF98-44FE-42DA-8C49-57F763EAA6AA}" type="presOf" srcId="{4CEAA2C1-574F-46BB-999C-A24E039F7E25}" destId="{F9FAF010-83A3-4A1B-BB53-AC1CBED0C88E}" srcOrd="0" destOrd="3" presId="urn:microsoft.com/office/officeart/2005/8/layout/hList1"/>
    <dgm:cxn modelId="{61688B9A-2380-42B6-8D6C-4DE6DD4005E3}" srcId="{25095EDB-AF3F-4FBC-A921-164ED723D581}" destId="{1D2ED554-0BBD-486A-B5C5-B5D84EFEC96B}" srcOrd="4" destOrd="0" parTransId="{720E666D-A1C3-4588-9F16-E4471B223C1A}" sibTransId="{6BFBB2CA-1F36-4378-928E-0F3065511F52}"/>
    <dgm:cxn modelId="{92E3119E-85C4-4A1A-923F-A2F77032E197}" type="presOf" srcId="{118ED2BE-07BC-429F-91ED-4F7490FC610E}" destId="{44F5CBB7-7047-463D-A4A0-4AECB24AA673}" srcOrd="0" destOrd="0" presId="urn:microsoft.com/office/officeart/2005/8/layout/hList1"/>
    <dgm:cxn modelId="{47C5749F-0DF4-4E04-9A2A-AB12EFA9EE48}" type="presOf" srcId="{7B634CAC-89FC-4432-B798-BD4F2C95E9F7}" destId="{F9FAF010-83A3-4A1B-BB53-AC1CBED0C88E}" srcOrd="0" destOrd="5" presId="urn:microsoft.com/office/officeart/2005/8/layout/hList1"/>
    <dgm:cxn modelId="{F3B651A5-01C6-42FA-8529-CE14B1A6EA00}" type="presOf" srcId="{9C76BCBB-7888-4D21-9ED3-004D08DA27D0}" destId="{6F47F0B7-B434-438E-9B5A-82E427EFFE01}" srcOrd="0" destOrd="0" presId="urn:microsoft.com/office/officeart/2005/8/layout/hList1"/>
    <dgm:cxn modelId="{769D80A5-3B73-4941-8C8B-55ACFB2E9B78}" srcId="{9C76BCBB-7888-4D21-9ED3-004D08DA27D0}" destId="{4CEAA2C1-574F-46BB-999C-A24E039F7E25}" srcOrd="3" destOrd="0" parTransId="{2C0F5369-7750-480E-B75C-15BEEB5866B7}" sibTransId="{7831DF4D-A2D5-44D2-AFE6-7246289CC20B}"/>
    <dgm:cxn modelId="{0B1A81A8-FC34-4638-B809-AAFB248F3B1E}" type="presOf" srcId="{D9512A97-2388-41B7-982F-652989C76518}" destId="{D370E4D9-7797-40DB-9EA0-CB1C99CDEC20}" srcOrd="0" destOrd="0" presId="urn:microsoft.com/office/officeart/2005/8/layout/hList1"/>
    <dgm:cxn modelId="{8D7650A9-19A8-4C68-9A62-80694E664C8B}" type="presOf" srcId="{CF2AFCEB-C6A2-4C4F-BDA8-C3860E9A98A7}" destId="{A942D3C6-C602-4838-B929-0C19C42BF4D9}" srcOrd="0" destOrd="3" presId="urn:microsoft.com/office/officeart/2005/8/layout/hList1"/>
    <dgm:cxn modelId="{57F822AF-05EB-4645-AEA7-830DC06EE0A7}" srcId="{83E6484D-34DB-4AF6-A72D-038F3FA36C24}" destId="{A464C9B8-F579-420A-AC91-46ECC2268066}" srcOrd="0" destOrd="0" parTransId="{700062D5-AB34-4110-A4F8-05FBE298177D}" sibTransId="{F1AAB1E4-0B54-4770-B944-740AE7F9344F}"/>
    <dgm:cxn modelId="{97B094AF-C95A-4E23-BBD4-129EAA19D14D}" type="presOf" srcId="{1D2ED554-0BBD-486A-B5C5-B5D84EFEC96B}" destId="{A2039138-A98C-427A-A019-512857B4E3D4}" srcOrd="0" destOrd="4" presId="urn:microsoft.com/office/officeart/2005/8/layout/hList1"/>
    <dgm:cxn modelId="{8C4B48B6-D26C-4595-86C2-EE212EFC8D6B}" type="presOf" srcId="{47C57B60-9892-4748-BFEB-D7AD6DF64474}" destId="{A942D3C6-C602-4838-B929-0C19C42BF4D9}" srcOrd="0" destOrd="4" presId="urn:microsoft.com/office/officeart/2005/8/layout/hList1"/>
    <dgm:cxn modelId="{051955B6-B774-4CAE-A82B-73FEB3C75541}" srcId="{25095EDB-AF3F-4FBC-A921-164ED723D581}" destId="{8650906B-A1BC-4260-9D73-DCCB89671B21}" srcOrd="3" destOrd="0" parTransId="{2146714F-E260-4FB4-BB38-C3D0901B7DCA}" sibTransId="{81B7AFFE-7913-4288-BFEC-626F000692A5}"/>
    <dgm:cxn modelId="{E6E61FB8-1081-4C49-BFFD-C32BF0570E13}" type="presOf" srcId="{6051873E-B2C3-4926-B64E-BA81E8031581}" destId="{F9FAF010-83A3-4A1B-BB53-AC1CBED0C88E}" srcOrd="0" destOrd="1" presId="urn:microsoft.com/office/officeart/2005/8/layout/hList1"/>
    <dgm:cxn modelId="{4768D4BA-DEEF-4F6D-9A82-8F5F17F4A568}" type="presOf" srcId="{961B67D0-B3C9-4F1E-9557-E4F206AFB600}" destId="{A942D3C6-C602-4838-B929-0C19C42BF4D9}" srcOrd="0" destOrd="5" presId="urn:microsoft.com/office/officeart/2005/8/layout/hList1"/>
    <dgm:cxn modelId="{7B874EBB-D665-4655-B427-1911B4CE98AD}" srcId="{9C76BCBB-7888-4D21-9ED3-004D08DA27D0}" destId="{B1501317-7566-4BD7-AF34-EF2196AA7C0C}" srcOrd="2" destOrd="0" parTransId="{F172683C-9D91-46E4-B0BE-E511E80D9C09}" sibTransId="{4C2A02F7-F379-4FA6-BD63-30E80BCDF3FA}"/>
    <dgm:cxn modelId="{5A0708BE-C2CC-47F0-A4B5-934EB0F91144}" type="presOf" srcId="{D10B3755-86A7-413F-B888-6F1D00ACAF6F}" destId="{44F5CBB7-7047-463D-A4A0-4AECB24AA673}" srcOrd="0" destOrd="5" presId="urn:microsoft.com/office/officeart/2005/8/layout/hList1"/>
    <dgm:cxn modelId="{E89A4FC0-9B4E-4FA8-A27F-040F48CF39E3}" type="presOf" srcId="{C8CE4208-B0C8-44AF-A97D-2E85126F8986}" destId="{F9FAF010-83A3-4A1B-BB53-AC1CBED0C88E}" srcOrd="0" destOrd="0" presId="urn:microsoft.com/office/officeart/2005/8/layout/hList1"/>
    <dgm:cxn modelId="{25746CC6-43A0-417A-AD03-F75F79A82713}" type="presOf" srcId="{B1501317-7566-4BD7-AF34-EF2196AA7C0C}" destId="{F9FAF010-83A3-4A1B-BB53-AC1CBED0C88E}" srcOrd="0" destOrd="2" presId="urn:microsoft.com/office/officeart/2005/8/layout/hList1"/>
    <dgm:cxn modelId="{B50F4DC9-1BB3-4317-9B18-FDF3BDBB2129}" type="presOf" srcId="{A852EBAB-D4B7-4FC0-A844-EC9125FB146B}" destId="{A942D3C6-C602-4838-B929-0C19C42BF4D9}" srcOrd="0" destOrd="1" presId="urn:microsoft.com/office/officeart/2005/8/layout/hList1"/>
    <dgm:cxn modelId="{DD2FFACB-2DA0-4AD0-9A4C-B65E892462C1}" srcId="{9C76BCBB-7888-4D21-9ED3-004D08DA27D0}" destId="{7B634CAC-89FC-4432-B798-BD4F2C95E9F7}" srcOrd="5" destOrd="0" parTransId="{BB3F475C-CDC9-499B-AC0E-98582A0B4F2B}" sibTransId="{52ED2C2E-E7B8-433C-9CC0-F813E72F03AD}"/>
    <dgm:cxn modelId="{B02EBACF-5B0D-47E3-8BC8-F294C907849F}" srcId="{D9512A97-2388-41B7-982F-652989C76518}" destId="{3A00A98B-4789-4A52-89CA-7974F4CD19EB}" srcOrd="1" destOrd="0" parTransId="{C0EA51F6-1936-43AA-9327-E411159FD47F}" sibTransId="{E74E4754-BE40-4830-94FF-8D5F3ED9051A}"/>
    <dgm:cxn modelId="{ACF8A4D3-6E72-428F-9CE9-F0338B190D80}" type="presOf" srcId="{2541237B-49B9-4D3D-930D-05D8E19D63C7}" destId="{44F5CBB7-7047-463D-A4A0-4AECB24AA673}" srcOrd="0" destOrd="2" presId="urn:microsoft.com/office/officeart/2005/8/layout/hList1"/>
    <dgm:cxn modelId="{586B1BD6-A6E3-4CF6-B92F-E5FA585F867F}" srcId="{D9512A97-2388-41B7-982F-652989C76518}" destId="{D10B3755-86A7-413F-B888-6F1D00ACAF6F}" srcOrd="5" destOrd="0" parTransId="{AE9C1982-40AD-4D57-9E62-F3ECD77C007A}" sibTransId="{6CC339F4-5FAE-48AD-B16E-ECB2FFBC3D14}"/>
    <dgm:cxn modelId="{443A7DD6-D74B-4916-BF20-0CFF5964EA3C}" type="presOf" srcId="{25095EDB-AF3F-4FBC-A921-164ED723D581}" destId="{60CF88FE-00AD-4016-8B50-33877FF54B52}" srcOrd="0" destOrd="0" presId="urn:microsoft.com/office/officeart/2005/8/layout/hList1"/>
    <dgm:cxn modelId="{9C9C62DF-A176-4F41-AEF5-F4D6F483FDCB}" type="presOf" srcId="{6DC92419-EF68-479F-963E-0202EEF8C94D}" destId="{F9FAF010-83A3-4A1B-BB53-AC1CBED0C88E}" srcOrd="0" destOrd="4" presId="urn:microsoft.com/office/officeart/2005/8/layout/hList1"/>
    <dgm:cxn modelId="{75F8DAE1-D6FB-405A-8596-E2B013D96788}" srcId="{D9512A97-2388-41B7-982F-652989C76518}" destId="{72D97ABE-47CD-46BB-A516-484946637C38}" srcOrd="4" destOrd="0" parTransId="{123785B5-70A4-4DF2-8770-3420AB6AF588}" sibTransId="{7C568886-66F7-453E-B2FF-FC3ED1ECEF95}"/>
    <dgm:cxn modelId="{DA1BA1E6-B086-4D17-A35B-99099BEC2FB8}" srcId="{90A0B17F-65EF-4577-B126-5B4E43FB4094}" destId="{25095EDB-AF3F-4FBC-A921-164ED723D581}" srcOrd="2" destOrd="0" parTransId="{3E85A401-D2A1-4FC8-9A40-D47AD82B8DDE}" sibTransId="{B1E4B265-3F2B-4FE6-BDB4-C7515E26DEA9}"/>
    <dgm:cxn modelId="{6ED6AFF1-7FD8-4537-BE8F-CFE4B3B0B0AA}" srcId="{83E6484D-34DB-4AF6-A72D-038F3FA36C24}" destId="{CF2AFCEB-C6A2-4C4F-BDA8-C3860E9A98A7}" srcOrd="3" destOrd="0" parTransId="{65A8BF96-DD7C-4CF7-BD82-03310439C722}" sibTransId="{B5514434-D847-44A4-9263-289FB1A37720}"/>
    <dgm:cxn modelId="{36AC84F4-32DD-42F3-8CEB-86FEA076D317}" type="presOf" srcId="{83E6484D-34DB-4AF6-A72D-038F3FA36C24}" destId="{3DDE9C89-E34F-4184-96C7-0DF70FEBE93F}" srcOrd="0" destOrd="0" presId="urn:microsoft.com/office/officeart/2005/8/layout/hList1"/>
    <dgm:cxn modelId="{EF517AFB-1B6E-426D-A66A-9CB37388E585}" type="presOf" srcId="{8650906B-A1BC-4260-9D73-DCCB89671B21}" destId="{A2039138-A98C-427A-A019-512857B4E3D4}" srcOrd="0" destOrd="3" presId="urn:microsoft.com/office/officeart/2005/8/layout/hList1"/>
    <dgm:cxn modelId="{53D513FE-F572-4D17-BD33-1B74E6E3C49E}" type="presOf" srcId="{3A00A98B-4789-4A52-89CA-7974F4CD19EB}" destId="{44F5CBB7-7047-463D-A4A0-4AECB24AA673}" srcOrd="0" destOrd="1" presId="urn:microsoft.com/office/officeart/2005/8/layout/hList1"/>
    <dgm:cxn modelId="{022F0385-BDCF-4D4A-8053-A0BC5D76AC4E}" type="presParOf" srcId="{C4950C95-DBF8-463D-AB9C-62068E422539}" destId="{F6609961-5BF3-4B3E-9742-EDFE05B7C75E}" srcOrd="0" destOrd="0" presId="urn:microsoft.com/office/officeart/2005/8/layout/hList1"/>
    <dgm:cxn modelId="{A37875BA-3AB8-4D90-BC77-6DE22DF0E23A}" type="presParOf" srcId="{F6609961-5BF3-4B3E-9742-EDFE05B7C75E}" destId="{D370E4D9-7797-40DB-9EA0-CB1C99CDEC20}" srcOrd="0" destOrd="0" presId="urn:microsoft.com/office/officeart/2005/8/layout/hList1"/>
    <dgm:cxn modelId="{132A0342-A07F-46E0-A620-ABA3E75A8ED6}" type="presParOf" srcId="{F6609961-5BF3-4B3E-9742-EDFE05B7C75E}" destId="{44F5CBB7-7047-463D-A4A0-4AECB24AA673}" srcOrd="1" destOrd="0" presId="urn:microsoft.com/office/officeart/2005/8/layout/hList1"/>
    <dgm:cxn modelId="{5E4DCC77-9890-4F99-95C0-BE4A1531F528}" type="presParOf" srcId="{C4950C95-DBF8-463D-AB9C-62068E422539}" destId="{EF896ABA-0027-49B4-A964-84A37B36E07C}" srcOrd="1" destOrd="0" presId="urn:microsoft.com/office/officeart/2005/8/layout/hList1"/>
    <dgm:cxn modelId="{C2379CC3-D4AD-452C-BA86-C356703A884A}" type="presParOf" srcId="{C4950C95-DBF8-463D-AB9C-62068E422539}" destId="{F9D9736B-7240-4461-B916-D74DC387C81A}" srcOrd="2" destOrd="0" presId="urn:microsoft.com/office/officeart/2005/8/layout/hList1"/>
    <dgm:cxn modelId="{93C2F6AC-3484-4BD3-8DF5-6564EF753BF6}" type="presParOf" srcId="{F9D9736B-7240-4461-B916-D74DC387C81A}" destId="{6F47F0B7-B434-438E-9B5A-82E427EFFE01}" srcOrd="0" destOrd="0" presId="urn:microsoft.com/office/officeart/2005/8/layout/hList1"/>
    <dgm:cxn modelId="{12CB2EB9-6A8B-465E-B25D-98CE206730AD}" type="presParOf" srcId="{F9D9736B-7240-4461-B916-D74DC387C81A}" destId="{F9FAF010-83A3-4A1B-BB53-AC1CBED0C88E}" srcOrd="1" destOrd="0" presId="urn:microsoft.com/office/officeart/2005/8/layout/hList1"/>
    <dgm:cxn modelId="{16030D5F-B9D5-42E7-AC56-E65BF09CF3E3}" type="presParOf" srcId="{C4950C95-DBF8-463D-AB9C-62068E422539}" destId="{35D6BC4C-805B-46D5-B3CE-5D9EF238F925}" srcOrd="3" destOrd="0" presId="urn:microsoft.com/office/officeart/2005/8/layout/hList1"/>
    <dgm:cxn modelId="{64F34C73-7FCA-449A-8F68-2E6BB75BCC87}" type="presParOf" srcId="{C4950C95-DBF8-463D-AB9C-62068E422539}" destId="{C79B904D-73FB-4FE1-87C2-AB993EC0B45A}" srcOrd="4" destOrd="0" presId="urn:microsoft.com/office/officeart/2005/8/layout/hList1"/>
    <dgm:cxn modelId="{904BAD15-3D67-41A4-9C9D-8F7361CD1768}" type="presParOf" srcId="{C79B904D-73FB-4FE1-87C2-AB993EC0B45A}" destId="{60CF88FE-00AD-4016-8B50-33877FF54B52}" srcOrd="0" destOrd="0" presId="urn:microsoft.com/office/officeart/2005/8/layout/hList1"/>
    <dgm:cxn modelId="{1C7935EE-FD53-47C9-8168-2969F9A90500}" type="presParOf" srcId="{C79B904D-73FB-4FE1-87C2-AB993EC0B45A}" destId="{A2039138-A98C-427A-A019-512857B4E3D4}" srcOrd="1" destOrd="0" presId="urn:microsoft.com/office/officeart/2005/8/layout/hList1"/>
    <dgm:cxn modelId="{6D2E958C-09C0-4350-822D-21372A86C6A9}" type="presParOf" srcId="{C4950C95-DBF8-463D-AB9C-62068E422539}" destId="{3C2027B7-6961-4AF1-841B-678FD5C58FEA}" srcOrd="5" destOrd="0" presId="urn:microsoft.com/office/officeart/2005/8/layout/hList1"/>
    <dgm:cxn modelId="{60739CEC-1DA1-4A5A-90F3-B79A860E778A}" type="presParOf" srcId="{C4950C95-DBF8-463D-AB9C-62068E422539}" destId="{352FE608-714C-4B0B-AB85-E7C199E1BB88}" srcOrd="6" destOrd="0" presId="urn:microsoft.com/office/officeart/2005/8/layout/hList1"/>
    <dgm:cxn modelId="{32BD332F-B90D-4318-9289-459EB6441CD2}" type="presParOf" srcId="{352FE608-714C-4B0B-AB85-E7C199E1BB88}" destId="{3DDE9C89-E34F-4184-96C7-0DF70FEBE93F}" srcOrd="0" destOrd="0" presId="urn:microsoft.com/office/officeart/2005/8/layout/hList1"/>
    <dgm:cxn modelId="{FD95B2B1-5944-44E4-AC42-A10BF654717C}" type="presParOf" srcId="{352FE608-714C-4B0B-AB85-E7C199E1BB88}" destId="{A942D3C6-C602-4838-B929-0C19C42BF4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9D773715-F3E9-4120-9C63-4B10055FF1F8}">
      <dgm:prSet phldrT="[Text]" custT="1"/>
      <dgm:spPr/>
      <dgm:t>
        <a:bodyPr/>
        <a:lstStyle/>
        <a:p>
          <a:r>
            <a:rPr lang="en-CA" sz="2000" b="1" dirty="0"/>
            <a:t>Sherwood Dodge (*)</a:t>
          </a:r>
        </a:p>
      </dgm:t>
    </dgm:pt>
    <dgm:pt modelId="{D316CF9C-ED51-4233-B4DB-6F5D1A442287}" type="parTrans" cxnId="{3E7CA67A-6478-42ED-AD66-90D7EC7D885E}">
      <dgm:prSet/>
      <dgm:spPr/>
      <dgm:t>
        <a:bodyPr/>
        <a:lstStyle/>
        <a:p>
          <a:endParaRPr lang="en-CA" sz="1000"/>
        </a:p>
      </dgm:t>
    </dgm:pt>
    <dgm:pt modelId="{774D8132-D219-4923-9D75-0EE3D89FF8F1}" type="sibTrans" cxnId="{3E7CA67A-6478-42ED-AD66-90D7EC7D885E}">
      <dgm:prSet/>
      <dgm:spPr/>
      <dgm:t>
        <a:bodyPr/>
        <a:lstStyle/>
        <a:p>
          <a:endParaRPr lang="en-CA" sz="1000"/>
        </a:p>
      </dgm:t>
    </dgm:pt>
    <dgm:pt modelId="{366550E3-5F98-4583-8421-6BE19CF9AFB8}">
      <dgm:prSet phldrT="[Text]" custT="1"/>
      <dgm:spPr/>
      <dgm:t>
        <a:bodyPr/>
        <a:lstStyle/>
        <a:p>
          <a:r>
            <a:rPr lang="en-CA" sz="2000" dirty="0"/>
            <a:t>Canadian Brewhouse</a:t>
          </a:r>
        </a:p>
      </dgm:t>
    </dgm:pt>
    <dgm:pt modelId="{EA588AA9-DE11-40CF-981A-1DCC717559A8}" type="parTrans" cxnId="{E7DC9C7E-2C73-494E-A979-59023FFBAE2C}">
      <dgm:prSet/>
      <dgm:spPr/>
      <dgm:t>
        <a:bodyPr/>
        <a:lstStyle/>
        <a:p>
          <a:endParaRPr lang="en-CA" sz="1000"/>
        </a:p>
      </dgm:t>
    </dgm:pt>
    <dgm:pt modelId="{029AEC91-14B5-4360-A1FD-188FBA816EAC}" type="sibTrans" cxnId="{E7DC9C7E-2C73-494E-A979-59023FFBAE2C}">
      <dgm:prSet/>
      <dgm:spPr/>
      <dgm:t>
        <a:bodyPr/>
        <a:lstStyle/>
        <a:p>
          <a:endParaRPr lang="en-CA" sz="1000"/>
        </a:p>
      </dgm:t>
    </dgm:pt>
    <dgm:pt modelId="{226A163F-B54B-46E8-B13B-0C221E57160D}">
      <dgm:prSet phldrT="[Text]" custT="1"/>
      <dgm:spPr/>
      <dgm:t>
        <a:bodyPr/>
        <a:lstStyle/>
        <a:p>
          <a:r>
            <a:rPr lang="en-CA" sz="2000" dirty="0"/>
            <a:t>Labatt Breweries</a:t>
          </a:r>
        </a:p>
      </dgm:t>
    </dgm:pt>
    <dgm:pt modelId="{6A1C142A-59C4-4CF2-9518-B2572A8A3881}" type="parTrans" cxnId="{22715199-6003-4C41-91A7-11EBCC60354B}">
      <dgm:prSet/>
      <dgm:spPr/>
      <dgm:t>
        <a:bodyPr/>
        <a:lstStyle/>
        <a:p>
          <a:endParaRPr lang="en-CA" sz="1000"/>
        </a:p>
      </dgm:t>
    </dgm:pt>
    <dgm:pt modelId="{1309780F-EE4B-4A67-9C9D-A793D94654F1}" type="sibTrans" cxnId="{22715199-6003-4C41-91A7-11EBCC60354B}">
      <dgm:prSet/>
      <dgm:spPr/>
      <dgm:t>
        <a:bodyPr/>
        <a:lstStyle/>
        <a:p>
          <a:endParaRPr lang="en-CA" sz="1000"/>
        </a:p>
      </dgm:t>
    </dgm:pt>
    <dgm:pt modelId="{184C491F-3EE5-44F9-B620-F758A84F2328}" type="pres">
      <dgm:prSet presAssocID="{3153E85E-5237-4512-A444-0ADD65080A19}" presName="diagram" presStyleCnt="0">
        <dgm:presLayoutVars>
          <dgm:dir/>
          <dgm:resizeHandles val="exact"/>
        </dgm:presLayoutVars>
      </dgm:prSet>
      <dgm:spPr/>
    </dgm:pt>
    <dgm:pt modelId="{F2550C10-FD44-4F9E-B666-5DE188C5D7C1}" type="pres">
      <dgm:prSet presAssocID="{9D773715-F3E9-4120-9C63-4B10055FF1F8}" presName="node" presStyleLbl="node1" presStyleIdx="0" presStyleCnt="3">
        <dgm:presLayoutVars>
          <dgm:bulletEnabled val="1"/>
        </dgm:presLayoutVars>
      </dgm:prSet>
      <dgm:spPr/>
    </dgm:pt>
    <dgm:pt modelId="{166E47D2-E2DA-4A52-841D-8A1551DB3BA6}" type="pres">
      <dgm:prSet presAssocID="{774D8132-D219-4923-9D75-0EE3D89FF8F1}" presName="sibTrans" presStyleCnt="0"/>
      <dgm:spPr/>
    </dgm:pt>
    <dgm:pt modelId="{40971A68-D219-4DA1-8540-124A0823078B}" type="pres">
      <dgm:prSet presAssocID="{366550E3-5F98-4583-8421-6BE19CF9AFB8}" presName="node" presStyleLbl="node1" presStyleIdx="1" presStyleCnt="3">
        <dgm:presLayoutVars>
          <dgm:bulletEnabled val="1"/>
        </dgm:presLayoutVars>
      </dgm:prSet>
      <dgm:spPr/>
    </dgm:pt>
    <dgm:pt modelId="{F121F938-E1D5-49DA-BD0E-5EFC6B8CE8B8}" type="pres">
      <dgm:prSet presAssocID="{029AEC91-14B5-4360-A1FD-188FBA816EAC}" presName="sibTrans" presStyleCnt="0"/>
      <dgm:spPr/>
    </dgm:pt>
    <dgm:pt modelId="{8C1E901F-FB16-4B26-B003-6BAA47601B3E}" type="pres">
      <dgm:prSet presAssocID="{226A163F-B54B-46E8-B13B-0C221E57160D}" presName="node" presStyleLbl="node1" presStyleIdx="2" presStyleCnt="3">
        <dgm:presLayoutVars>
          <dgm:bulletEnabled val="1"/>
        </dgm:presLayoutVars>
      </dgm:prSet>
      <dgm:spPr/>
    </dgm:pt>
  </dgm:ptLst>
  <dgm:cxnLst>
    <dgm:cxn modelId="{FCB99A11-B338-4949-89DE-DC29AD37EC51}" type="presOf" srcId="{366550E3-5F98-4583-8421-6BE19CF9AFB8}" destId="{40971A68-D219-4DA1-8540-124A0823078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F9107473-81CF-41EC-9682-E05941B7391F}" type="presOf" srcId="{9D773715-F3E9-4120-9C63-4B10055FF1F8}" destId="{F2550C10-FD44-4F9E-B666-5DE188C5D7C1}" srcOrd="0" destOrd="0" presId="urn:microsoft.com/office/officeart/2005/8/layout/default"/>
    <dgm:cxn modelId="{3E7CA67A-6478-42ED-AD66-90D7EC7D885E}" srcId="{3153E85E-5237-4512-A444-0ADD65080A19}" destId="{9D773715-F3E9-4120-9C63-4B10055FF1F8}" srcOrd="0" destOrd="0" parTransId="{D316CF9C-ED51-4233-B4DB-6F5D1A442287}" sibTransId="{774D8132-D219-4923-9D75-0EE3D89FF8F1}"/>
    <dgm:cxn modelId="{E7DC9C7E-2C73-494E-A979-59023FFBAE2C}" srcId="{3153E85E-5237-4512-A444-0ADD65080A19}" destId="{366550E3-5F98-4583-8421-6BE19CF9AFB8}" srcOrd="1" destOrd="0" parTransId="{EA588AA9-DE11-40CF-981A-1DCC717559A8}" sibTransId="{029AEC91-14B5-4360-A1FD-188FBA816EAC}"/>
    <dgm:cxn modelId="{22715199-6003-4C41-91A7-11EBCC60354B}" srcId="{3153E85E-5237-4512-A444-0ADD65080A19}" destId="{226A163F-B54B-46E8-B13B-0C221E57160D}" srcOrd="2" destOrd="0" parTransId="{6A1C142A-59C4-4CF2-9518-B2572A8A3881}" sibTransId="{1309780F-EE4B-4A67-9C9D-A793D94654F1}"/>
    <dgm:cxn modelId="{8EC521BD-EAFA-4122-ACD8-7E0EEC97E17C}" type="presOf" srcId="{226A163F-B54B-46E8-B13B-0C221E57160D}" destId="{8C1E901F-FB16-4B26-B003-6BAA47601B3E}" srcOrd="0" destOrd="0" presId="urn:microsoft.com/office/officeart/2005/8/layout/default"/>
    <dgm:cxn modelId="{A8D41391-9EE3-48AC-A216-B245E45474E5}" type="presParOf" srcId="{184C491F-3EE5-44F9-B620-F758A84F2328}" destId="{F2550C10-FD44-4F9E-B666-5DE188C5D7C1}" srcOrd="0" destOrd="0" presId="urn:microsoft.com/office/officeart/2005/8/layout/default"/>
    <dgm:cxn modelId="{D5889761-682E-41E1-970B-0D748FD23922}" type="presParOf" srcId="{184C491F-3EE5-44F9-B620-F758A84F2328}" destId="{166E47D2-E2DA-4A52-841D-8A1551DB3BA6}" srcOrd="1" destOrd="0" presId="urn:microsoft.com/office/officeart/2005/8/layout/default"/>
    <dgm:cxn modelId="{4AD6D7AE-8475-4285-A832-2AA7252AEA2C}" type="presParOf" srcId="{184C491F-3EE5-44F9-B620-F758A84F2328}" destId="{40971A68-D219-4DA1-8540-124A0823078B}" srcOrd="2" destOrd="0" presId="urn:microsoft.com/office/officeart/2005/8/layout/default"/>
    <dgm:cxn modelId="{F6D82EFD-DECC-45AB-9DFA-3BDC83B1BB80}" type="presParOf" srcId="{184C491F-3EE5-44F9-B620-F758A84F2328}" destId="{F121F938-E1D5-49DA-BD0E-5EFC6B8CE8B8}" srcOrd="3" destOrd="0" presId="urn:microsoft.com/office/officeart/2005/8/layout/default"/>
    <dgm:cxn modelId="{B2ECCB6C-355A-4807-B618-95972486399B}" type="presParOf" srcId="{184C491F-3EE5-44F9-B620-F758A84F2328}" destId="{8C1E901F-FB16-4B26-B003-6BAA47601B3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A75B8322-85CB-46E2-946A-C31EB65AFAD1}">
      <dgm:prSet phldrT="[Text]" custT="1"/>
      <dgm:spPr/>
      <dgm:t>
        <a:bodyPr/>
        <a:lstStyle/>
        <a:p>
          <a:r>
            <a:rPr lang="en-CA" sz="2000" dirty="0"/>
            <a:t>Mission Fun and Games</a:t>
          </a:r>
        </a:p>
      </dgm:t>
    </dgm:pt>
    <dgm:pt modelId="{64F49FF8-82B5-4A80-8510-ABEAF2646AA0}" type="parTrans" cxnId="{9E8002F0-6635-484D-BC78-596D07D1C7D6}">
      <dgm:prSet/>
      <dgm:spPr/>
      <dgm:t>
        <a:bodyPr/>
        <a:lstStyle/>
        <a:p>
          <a:endParaRPr lang="en-CA" sz="1000"/>
        </a:p>
      </dgm:t>
    </dgm:pt>
    <dgm:pt modelId="{92C95854-D828-48F9-B979-606826430F96}" type="sibTrans" cxnId="{9E8002F0-6635-484D-BC78-596D07D1C7D6}">
      <dgm:prSet/>
      <dgm:spPr/>
      <dgm:t>
        <a:bodyPr/>
        <a:lstStyle/>
        <a:p>
          <a:endParaRPr lang="en-CA" sz="1000"/>
        </a:p>
      </dgm:t>
    </dgm:pt>
    <dgm:pt modelId="{36A8B96E-C190-4309-BFAE-28A00B1BA235}">
      <dgm:prSet phldrT="[Text]" custT="1"/>
      <dgm:spPr/>
      <dgm:t>
        <a:bodyPr/>
        <a:lstStyle/>
        <a:p>
          <a:r>
            <a:rPr lang="en-CA" sz="2000" dirty="0"/>
            <a:t>Alley Kat Brewery</a:t>
          </a:r>
        </a:p>
      </dgm:t>
    </dgm:pt>
    <dgm:pt modelId="{48059C46-3CBC-4219-8685-6C81171F511D}" type="parTrans" cxnId="{51462CE2-B672-4EDF-9BEB-EDA4E577F466}">
      <dgm:prSet/>
      <dgm:spPr/>
      <dgm:t>
        <a:bodyPr/>
        <a:lstStyle/>
        <a:p>
          <a:endParaRPr lang="en-CA" sz="1000"/>
        </a:p>
      </dgm:t>
    </dgm:pt>
    <dgm:pt modelId="{3C9FF665-FF2B-4186-9260-23F064DB763E}" type="sibTrans" cxnId="{51462CE2-B672-4EDF-9BEB-EDA4E577F466}">
      <dgm:prSet/>
      <dgm:spPr/>
      <dgm:t>
        <a:bodyPr/>
        <a:lstStyle/>
        <a:p>
          <a:endParaRPr lang="en-CA" sz="1000"/>
        </a:p>
      </dgm:t>
    </dgm:pt>
    <dgm:pt modelId="{9D773715-F3E9-4120-9C63-4B10055FF1F8}">
      <dgm:prSet phldrT="[Text]" custT="1"/>
      <dgm:spPr/>
      <dgm:t>
        <a:bodyPr/>
        <a:lstStyle/>
        <a:p>
          <a:r>
            <a:rPr lang="en-CA" sz="2000" dirty="0"/>
            <a:t>Core Networks</a:t>
          </a:r>
        </a:p>
      </dgm:t>
    </dgm:pt>
    <dgm:pt modelId="{D316CF9C-ED51-4233-B4DB-6F5D1A442287}" type="parTrans" cxnId="{3E7CA67A-6478-42ED-AD66-90D7EC7D885E}">
      <dgm:prSet/>
      <dgm:spPr/>
      <dgm:t>
        <a:bodyPr/>
        <a:lstStyle/>
        <a:p>
          <a:endParaRPr lang="en-CA" sz="1000"/>
        </a:p>
      </dgm:t>
    </dgm:pt>
    <dgm:pt modelId="{774D8132-D219-4923-9D75-0EE3D89FF8F1}" type="sibTrans" cxnId="{3E7CA67A-6478-42ED-AD66-90D7EC7D885E}">
      <dgm:prSet/>
      <dgm:spPr/>
      <dgm:t>
        <a:bodyPr/>
        <a:lstStyle/>
        <a:p>
          <a:endParaRPr lang="en-CA" sz="1000"/>
        </a:p>
      </dgm:t>
    </dgm:pt>
    <dgm:pt modelId="{366550E3-5F98-4583-8421-6BE19CF9AFB8}">
      <dgm:prSet phldrT="[Text]" custT="1"/>
      <dgm:spPr/>
      <dgm:t>
        <a:bodyPr/>
        <a:lstStyle/>
        <a:p>
          <a:r>
            <a:rPr lang="en-CA" sz="2000" dirty="0"/>
            <a:t>Sturgeon Animal Hospital</a:t>
          </a:r>
        </a:p>
      </dgm:t>
    </dgm:pt>
    <dgm:pt modelId="{EA588AA9-DE11-40CF-981A-1DCC717559A8}" type="parTrans" cxnId="{E7DC9C7E-2C73-494E-A979-59023FFBAE2C}">
      <dgm:prSet/>
      <dgm:spPr/>
      <dgm:t>
        <a:bodyPr/>
        <a:lstStyle/>
        <a:p>
          <a:endParaRPr lang="en-CA" sz="1000"/>
        </a:p>
      </dgm:t>
    </dgm:pt>
    <dgm:pt modelId="{029AEC91-14B5-4360-A1FD-188FBA816EAC}" type="sibTrans" cxnId="{E7DC9C7E-2C73-494E-A979-59023FFBAE2C}">
      <dgm:prSet/>
      <dgm:spPr/>
      <dgm:t>
        <a:bodyPr/>
        <a:lstStyle/>
        <a:p>
          <a:endParaRPr lang="en-CA" sz="1000"/>
        </a:p>
      </dgm:t>
    </dgm:pt>
    <dgm:pt modelId="{226A163F-B54B-46E8-B13B-0C221E57160D}">
      <dgm:prSet phldrT="[Text]" custT="1"/>
      <dgm:spPr/>
      <dgm:t>
        <a:bodyPr/>
        <a:lstStyle/>
        <a:p>
          <a:r>
            <a:rPr lang="en-CA" sz="2000" dirty="0"/>
            <a:t>Re/Max </a:t>
          </a:r>
          <a:br>
            <a:rPr lang="en-CA" sz="2000" dirty="0"/>
          </a:br>
          <a:r>
            <a:rPr lang="en-CA" sz="2000" dirty="0"/>
            <a:t>Ross Storoshenko</a:t>
          </a:r>
        </a:p>
      </dgm:t>
    </dgm:pt>
    <dgm:pt modelId="{6A1C142A-59C4-4CF2-9518-B2572A8A3881}" type="parTrans" cxnId="{22715199-6003-4C41-91A7-11EBCC60354B}">
      <dgm:prSet/>
      <dgm:spPr/>
      <dgm:t>
        <a:bodyPr/>
        <a:lstStyle/>
        <a:p>
          <a:endParaRPr lang="en-CA" sz="1000"/>
        </a:p>
      </dgm:t>
    </dgm:pt>
    <dgm:pt modelId="{1309780F-EE4B-4A67-9C9D-A793D94654F1}" type="sibTrans" cxnId="{22715199-6003-4C41-91A7-11EBCC60354B}">
      <dgm:prSet/>
      <dgm:spPr/>
      <dgm:t>
        <a:bodyPr/>
        <a:lstStyle/>
        <a:p>
          <a:endParaRPr lang="en-CA" sz="1000"/>
        </a:p>
      </dgm:t>
    </dgm:pt>
    <dgm:pt modelId="{9C9133F2-1BF4-419C-A66D-ACE416BD23F4}">
      <dgm:prSet phldrT="[Text]" custT="1"/>
      <dgm:spPr/>
      <dgm:t>
        <a:bodyPr/>
        <a:lstStyle/>
        <a:p>
          <a:r>
            <a:rPr lang="en-CA" sz="2000" b="1" dirty="0" err="1"/>
            <a:t>ReMax</a:t>
          </a:r>
          <a:r>
            <a:rPr lang="en-CA" sz="2000" b="1" dirty="0"/>
            <a:t> </a:t>
          </a:r>
          <a:br>
            <a:rPr lang="en-CA" sz="2000" b="1" dirty="0"/>
          </a:br>
          <a:r>
            <a:rPr lang="en-CA" sz="2000" b="1" dirty="0"/>
            <a:t>River Valley (*)</a:t>
          </a:r>
        </a:p>
      </dgm:t>
    </dgm:pt>
    <dgm:pt modelId="{D7EDAF9D-34D0-4744-8CA0-CDA4A79B097A}" type="parTrans" cxnId="{10A7F810-1DE8-476E-AD66-804079AA0C50}">
      <dgm:prSet/>
      <dgm:spPr/>
      <dgm:t>
        <a:bodyPr/>
        <a:lstStyle/>
        <a:p>
          <a:endParaRPr lang="en-CA"/>
        </a:p>
      </dgm:t>
    </dgm:pt>
    <dgm:pt modelId="{A5ADED4A-C9EC-4B05-BAA1-DA69E4365B18}" type="sibTrans" cxnId="{10A7F810-1DE8-476E-AD66-804079AA0C50}">
      <dgm:prSet/>
      <dgm:spPr/>
      <dgm:t>
        <a:bodyPr/>
        <a:lstStyle/>
        <a:p>
          <a:endParaRPr lang="en-CA"/>
        </a:p>
      </dgm:t>
    </dgm:pt>
    <dgm:pt modelId="{4CA407ED-4FD9-46DD-AC14-9CD8934F1EA3}">
      <dgm:prSet phldrT="[Text]" custT="1"/>
      <dgm:spPr/>
      <dgm:t>
        <a:bodyPr/>
        <a:lstStyle/>
        <a:p>
          <a:r>
            <a:rPr lang="en-CA" sz="2000" dirty="0"/>
            <a:t>Tri-Tec Project Mgmt.</a:t>
          </a:r>
        </a:p>
      </dgm:t>
    </dgm:pt>
    <dgm:pt modelId="{0B1B01F2-37D5-4C1A-A739-1F3A7E48311B}" type="parTrans" cxnId="{8E6C00AE-A85B-4B02-BB38-895AA07194D1}">
      <dgm:prSet/>
      <dgm:spPr/>
      <dgm:t>
        <a:bodyPr/>
        <a:lstStyle/>
        <a:p>
          <a:endParaRPr lang="en-CA"/>
        </a:p>
      </dgm:t>
    </dgm:pt>
    <dgm:pt modelId="{4F60AB9F-8948-4E73-B71C-7D7CDEB44CE9}" type="sibTrans" cxnId="{8E6C00AE-A85B-4B02-BB38-895AA07194D1}">
      <dgm:prSet/>
      <dgm:spPr/>
      <dgm:t>
        <a:bodyPr/>
        <a:lstStyle/>
        <a:p>
          <a:endParaRPr lang="en-CA"/>
        </a:p>
      </dgm:t>
    </dgm:pt>
    <dgm:pt modelId="{184C491F-3EE5-44F9-B620-F758A84F2328}" type="pres">
      <dgm:prSet presAssocID="{3153E85E-5237-4512-A444-0ADD65080A19}" presName="diagram" presStyleCnt="0">
        <dgm:presLayoutVars>
          <dgm:dir/>
          <dgm:resizeHandles val="exact"/>
        </dgm:presLayoutVars>
      </dgm:prSet>
      <dgm:spPr/>
    </dgm:pt>
    <dgm:pt modelId="{5D600774-2B9A-482D-846A-34BC9C535E0F}" type="pres">
      <dgm:prSet presAssocID="{A75B8322-85CB-46E2-946A-C31EB65AFAD1}" presName="node" presStyleLbl="node1" presStyleIdx="0" presStyleCnt="7">
        <dgm:presLayoutVars>
          <dgm:bulletEnabled val="1"/>
        </dgm:presLayoutVars>
      </dgm:prSet>
      <dgm:spPr/>
    </dgm:pt>
    <dgm:pt modelId="{D23E31A3-FEE8-44AE-8769-A8338D4B8BB5}" type="pres">
      <dgm:prSet presAssocID="{92C95854-D828-48F9-B979-606826430F96}" presName="sibTrans" presStyleCnt="0"/>
      <dgm:spPr/>
    </dgm:pt>
    <dgm:pt modelId="{78827FEB-A0F9-4BA1-AE2F-753EBBD93858}" type="pres">
      <dgm:prSet presAssocID="{36A8B96E-C190-4309-BFAE-28A00B1BA235}" presName="node" presStyleLbl="node1" presStyleIdx="1" presStyleCnt="7">
        <dgm:presLayoutVars>
          <dgm:bulletEnabled val="1"/>
        </dgm:presLayoutVars>
      </dgm:prSet>
      <dgm:spPr/>
    </dgm:pt>
    <dgm:pt modelId="{9E600872-B74A-4240-A154-AD6BBDB14891}" type="pres">
      <dgm:prSet presAssocID="{3C9FF665-FF2B-4186-9260-23F064DB763E}" presName="sibTrans" presStyleCnt="0"/>
      <dgm:spPr/>
    </dgm:pt>
    <dgm:pt modelId="{F2550C10-FD44-4F9E-B666-5DE188C5D7C1}" type="pres">
      <dgm:prSet presAssocID="{9D773715-F3E9-4120-9C63-4B10055FF1F8}" presName="node" presStyleLbl="node1" presStyleIdx="2" presStyleCnt="7">
        <dgm:presLayoutVars>
          <dgm:bulletEnabled val="1"/>
        </dgm:presLayoutVars>
      </dgm:prSet>
      <dgm:spPr/>
    </dgm:pt>
    <dgm:pt modelId="{166E47D2-E2DA-4A52-841D-8A1551DB3BA6}" type="pres">
      <dgm:prSet presAssocID="{774D8132-D219-4923-9D75-0EE3D89FF8F1}" presName="sibTrans" presStyleCnt="0"/>
      <dgm:spPr/>
    </dgm:pt>
    <dgm:pt modelId="{40971A68-D219-4DA1-8540-124A0823078B}" type="pres">
      <dgm:prSet presAssocID="{366550E3-5F98-4583-8421-6BE19CF9AFB8}" presName="node" presStyleLbl="node1" presStyleIdx="3" presStyleCnt="7">
        <dgm:presLayoutVars>
          <dgm:bulletEnabled val="1"/>
        </dgm:presLayoutVars>
      </dgm:prSet>
      <dgm:spPr/>
    </dgm:pt>
    <dgm:pt modelId="{F121F938-E1D5-49DA-BD0E-5EFC6B8CE8B8}" type="pres">
      <dgm:prSet presAssocID="{029AEC91-14B5-4360-A1FD-188FBA816EAC}" presName="sibTrans" presStyleCnt="0"/>
      <dgm:spPr/>
    </dgm:pt>
    <dgm:pt modelId="{8C1E901F-FB16-4B26-B003-6BAA47601B3E}" type="pres">
      <dgm:prSet presAssocID="{226A163F-B54B-46E8-B13B-0C221E57160D}" presName="node" presStyleLbl="node1" presStyleIdx="4" presStyleCnt="7">
        <dgm:presLayoutVars>
          <dgm:bulletEnabled val="1"/>
        </dgm:presLayoutVars>
      </dgm:prSet>
      <dgm:spPr/>
    </dgm:pt>
    <dgm:pt modelId="{49FC56AB-C26C-4555-8254-90C7E666AAF8}" type="pres">
      <dgm:prSet presAssocID="{1309780F-EE4B-4A67-9C9D-A793D94654F1}" presName="sibTrans" presStyleCnt="0"/>
      <dgm:spPr/>
    </dgm:pt>
    <dgm:pt modelId="{0CBD8554-FAFC-47C1-9724-71BF7D784401}" type="pres">
      <dgm:prSet presAssocID="{9C9133F2-1BF4-419C-A66D-ACE416BD23F4}" presName="node" presStyleLbl="node1" presStyleIdx="5" presStyleCnt="7">
        <dgm:presLayoutVars>
          <dgm:bulletEnabled val="1"/>
        </dgm:presLayoutVars>
      </dgm:prSet>
      <dgm:spPr/>
    </dgm:pt>
    <dgm:pt modelId="{BEB30506-508A-4400-A1F2-59100E3DD98D}" type="pres">
      <dgm:prSet presAssocID="{A5ADED4A-C9EC-4B05-BAA1-DA69E4365B18}" presName="sibTrans" presStyleCnt="0"/>
      <dgm:spPr/>
    </dgm:pt>
    <dgm:pt modelId="{774F13A5-E6F5-461A-A9CE-81B9B81F0818}" type="pres">
      <dgm:prSet presAssocID="{4CA407ED-4FD9-46DD-AC14-9CD8934F1EA3}" presName="node" presStyleLbl="node1" presStyleIdx="6" presStyleCnt="7">
        <dgm:presLayoutVars>
          <dgm:bulletEnabled val="1"/>
        </dgm:presLayoutVars>
      </dgm:prSet>
      <dgm:spPr/>
    </dgm:pt>
  </dgm:ptLst>
  <dgm:cxnLst>
    <dgm:cxn modelId="{10A7F810-1DE8-476E-AD66-804079AA0C50}" srcId="{3153E85E-5237-4512-A444-0ADD65080A19}" destId="{9C9133F2-1BF4-419C-A66D-ACE416BD23F4}" srcOrd="5" destOrd="0" parTransId="{D7EDAF9D-34D0-4744-8CA0-CDA4A79B097A}" sibTransId="{A5ADED4A-C9EC-4B05-BAA1-DA69E4365B18}"/>
    <dgm:cxn modelId="{FCB99A11-B338-4949-89DE-DC29AD37EC51}" type="presOf" srcId="{366550E3-5F98-4583-8421-6BE19CF9AFB8}" destId="{40971A68-D219-4DA1-8540-124A0823078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743C2D34-60A6-4C14-83E2-DC9C26AB7408}" type="presOf" srcId="{9C9133F2-1BF4-419C-A66D-ACE416BD23F4}" destId="{0CBD8554-FAFC-47C1-9724-71BF7D784401}" srcOrd="0" destOrd="0" presId="urn:microsoft.com/office/officeart/2005/8/layout/default"/>
    <dgm:cxn modelId="{CEB90E44-02A1-41CF-8B26-CD1ADC2B9DBA}" type="presOf" srcId="{4CA407ED-4FD9-46DD-AC14-9CD8934F1EA3}" destId="{774F13A5-E6F5-461A-A9CE-81B9B81F0818}" srcOrd="0" destOrd="0" presId="urn:microsoft.com/office/officeart/2005/8/layout/default"/>
    <dgm:cxn modelId="{F9107473-81CF-41EC-9682-E05941B7391F}" type="presOf" srcId="{9D773715-F3E9-4120-9C63-4B10055FF1F8}" destId="{F2550C10-FD44-4F9E-B666-5DE188C5D7C1}" srcOrd="0" destOrd="0" presId="urn:microsoft.com/office/officeart/2005/8/layout/default"/>
    <dgm:cxn modelId="{3E7CA67A-6478-42ED-AD66-90D7EC7D885E}" srcId="{3153E85E-5237-4512-A444-0ADD65080A19}" destId="{9D773715-F3E9-4120-9C63-4B10055FF1F8}" srcOrd="2" destOrd="0" parTransId="{D316CF9C-ED51-4233-B4DB-6F5D1A442287}" sibTransId="{774D8132-D219-4923-9D75-0EE3D89FF8F1}"/>
    <dgm:cxn modelId="{E7DC9C7E-2C73-494E-A979-59023FFBAE2C}" srcId="{3153E85E-5237-4512-A444-0ADD65080A19}" destId="{366550E3-5F98-4583-8421-6BE19CF9AFB8}" srcOrd="3" destOrd="0" parTransId="{EA588AA9-DE11-40CF-981A-1DCC717559A8}" sibTransId="{029AEC91-14B5-4360-A1FD-188FBA816EAC}"/>
    <dgm:cxn modelId="{22715199-6003-4C41-91A7-11EBCC60354B}" srcId="{3153E85E-5237-4512-A444-0ADD65080A19}" destId="{226A163F-B54B-46E8-B13B-0C221E57160D}" srcOrd="4" destOrd="0" parTransId="{6A1C142A-59C4-4CF2-9518-B2572A8A3881}" sibTransId="{1309780F-EE4B-4A67-9C9D-A793D94654F1}"/>
    <dgm:cxn modelId="{CA1507A4-6AE1-4DAA-A751-87A085FF1CBA}" type="presOf" srcId="{36A8B96E-C190-4309-BFAE-28A00B1BA235}" destId="{78827FEB-A0F9-4BA1-AE2F-753EBBD93858}" srcOrd="0" destOrd="0" presId="urn:microsoft.com/office/officeart/2005/8/layout/default"/>
    <dgm:cxn modelId="{8E6C00AE-A85B-4B02-BB38-895AA07194D1}" srcId="{3153E85E-5237-4512-A444-0ADD65080A19}" destId="{4CA407ED-4FD9-46DD-AC14-9CD8934F1EA3}" srcOrd="6" destOrd="0" parTransId="{0B1B01F2-37D5-4C1A-A739-1F3A7E48311B}" sibTransId="{4F60AB9F-8948-4E73-B71C-7D7CDEB44CE9}"/>
    <dgm:cxn modelId="{8EC521BD-EAFA-4122-ACD8-7E0EEC97E17C}" type="presOf" srcId="{226A163F-B54B-46E8-B13B-0C221E57160D}" destId="{8C1E901F-FB16-4B26-B003-6BAA47601B3E}" srcOrd="0" destOrd="0" presId="urn:microsoft.com/office/officeart/2005/8/layout/default"/>
    <dgm:cxn modelId="{446F6DC2-438D-4F9F-88D0-B583F686C276}" type="presOf" srcId="{A75B8322-85CB-46E2-946A-C31EB65AFAD1}" destId="{5D600774-2B9A-482D-846A-34BC9C535E0F}" srcOrd="0" destOrd="0" presId="urn:microsoft.com/office/officeart/2005/8/layout/default"/>
    <dgm:cxn modelId="{51462CE2-B672-4EDF-9BEB-EDA4E577F466}" srcId="{3153E85E-5237-4512-A444-0ADD65080A19}" destId="{36A8B96E-C190-4309-BFAE-28A00B1BA235}" srcOrd="1" destOrd="0" parTransId="{48059C46-3CBC-4219-8685-6C81171F511D}" sibTransId="{3C9FF665-FF2B-4186-9260-23F064DB763E}"/>
    <dgm:cxn modelId="{9E8002F0-6635-484D-BC78-596D07D1C7D6}" srcId="{3153E85E-5237-4512-A444-0ADD65080A19}" destId="{A75B8322-85CB-46E2-946A-C31EB65AFAD1}" srcOrd="0" destOrd="0" parTransId="{64F49FF8-82B5-4A80-8510-ABEAF2646AA0}" sibTransId="{92C95854-D828-48F9-B979-606826430F96}"/>
    <dgm:cxn modelId="{92E561EB-96A4-4C8A-92F0-5D213CBACFEE}" type="presParOf" srcId="{184C491F-3EE5-44F9-B620-F758A84F2328}" destId="{5D600774-2B9A-482D-846A-34BC9C535E0F}" srcOrd="0" destOrd="0" presId="urn:microsoft.com/office/officeart/2005/8/layout/default"/>
    <dgm:cxn modelId="{1D355DB2-8271-458E-815F-249C99DB359E}" type="presParOf" srcId="{184C491F-3EE5-44F9-B620-F758A84F2328}" destId="{D23E31A3-FEE8-44AE-8769-A8338D4B8BB5}" srcOrd="1" destOrd="0" presId="urn:microsoft.com/office/officeart/2005/8/layout/default"/>
    <dgm:cxn modelId="{EB439FFB-3EE3-46F9-89A5-560FDE6FAA2C}" type="presParOf" srcId="{184C491F-3EE5-44F9-B620-F758A84F2328}" destId="{78827FEB-A0F9-4BA1-AE2F-753EBBD93858}" srcOrd="2" destOrd="0" presId="urn:microsoft.com/office/officeart/2005/8/layout/default"/>
    <dgm:cxn modelId="{A931DBC6-7606-432A-8B97-B1136D9ABA88}" type="presParOf" srcId="{184C491F-3EE5-44F9-B620-F758A84F2328}" destId="{9E600872-B74A-4240-A154-AD6BBDB14891}" srcOrd="3" destOrd="0" presId="urn:microsoft.com/office/officeart/2005/8/layout/default"/>
    <dgm:cxn modelId="{A8D41391-9EE3-48AC-A216-B245E45474E5}" type="presParOf" srcId="{184C491F-3EE5-44F9-B620-F758A84F2328}" destId="{F2550C10-FD44-4F9E-B666-5DE188C5D7C1}" srcOrd="4" destOrd="0" presId="urn:microsoft.com/office/officeart/2005/8/layout/default"/>
    <dgm:cxn modelId="{D5889761-682E-41E1-970B-0D748FD23922}" type="presParOf" srcId="{184C491F-3EE5-44F9-B620-F758A84F2328}" destId="{166E47D2-E2DA-4A52-841D-8A1551DB3BA6}" srcOrd="5" destOrd="0" presId="urn:microsoft.com/office/officeart/2005/8/layout/default"/>
    <dgm:cxn modelId="{4AD6D7AE-8475-4285-A832-2AA7252AEA2C}" type="presParOf" srcId="{184C491F-3EE5-44F9-B620-F758A84F2328}" destId="{40971A68-D219-4DA1-8540-124A0823078B}" srcOrd="6" destOrd="0" presId="urn:microsoft.com/office/officeart/2005/8/layout/default"/>
    <dgm:cxn modelId="{F6D82EFD-DECC-45AB-9DFA-3BDC83B1BB80}" type="presParOf" srcId="{184C491F-3EE5-44F9-B620-F758A84F2328}" destId="{F121F938-E1D5-49DA-BD0E-5EFC6B8CE8B8}" srcOrd="7" destOrd="0" presId="urn:microsoft.com/office/officeart/2005/8/layout/default"/>
    <dgm:cxn modelId="{B2ECCB6C-355A-4807-B618-95972486399B}" type="presParOf" srcId="{184C491F-3EE5-44F9-B620-F758A84F2328}" destId="{8C1E901F-FB16-4B26-B003-6BAA47601B3E}" srcOrd="8" destOrd="0" presId="urn:microsoft.com/office/officeart/2005/8/layout/default"/>
    <dgm:cxn modelId="{BE1D50BE-4B94-4DE9-AEF6-DE497B8AB3B7}" type="presParOf" srcId="{184C491F-3EE5-44F9-B620-F758A84F2328}" destId="{49FC56AB-C26C-4555-8254-90C7E666AAF8}" srcOrd="9" destOrd="0" presId="urn:microsoft.com/office/officeart/2005/8/layout/default"/>
    <dgm:cxn modelId="{F9FE2C0D-D202-4302-ADDA-66C8680ABA54}" type="presParOf" srcId="{184C491F-3EE5-44F9-B620-F758A84F2328}" destId="{0CBD8554-FAFC-47C1-9724-71BF7D784401}" srcOrd="10" destOrd="0" presId="urn:microsoft.com/office/officeart/2005/8/layout/default"/>
    <dgm:cxn modelId="{F7603D20-E593-4B07-B6CE-D17E5E9E0146}" type="presParOf" srcId="{184C491F-3EE5-44F9-B620-F758A84F2328}" destId="{BEB30506-508A-4400-A1F2-59100E3DD98D}" srcOrd="11" destOrd="0" presId="urn:microsoft.com/office/officeart/2005/8/layout/default"/>
    <dgm:cxn modelId="{99B8346E-FB6F-416B-AD4D-90F04911DBFB}" type="presParOf" srcId="{184C491F-3EE5-44F9-B620-F758A84F2328}" destId="{774F13A5-E6F5-461A-A9CE-81B9B81F0818}" srcOrd="1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A75B8322-85CB-46E2-946A-C31EB65AFAD1}">
      <dgm:prSet phldrT="[Text]" custT="1"/>
      <dgm:spPr/>
      <dgm:t>
        <a:bodyPr/>
        <a:lstStyle/>
        <a:p>
          <a:r>
            <a:rPr lang="en-CA" sz="1800" dirty="0"/>
            <a:t>Top Hat Advisory</a:t>
          </a:r>
        </a:p>
      </dgm:t>
    </dgm:pt>
    <dgm:pt modelId="{64F49FF8-82B5-4A80-8510-ABEAF2646AA0}" type="parTrans" cxnId="{9E8002F0-6635-484D-BC78-596D07D1C7D6}">
      <dgm:prSet/>
      <dgm:spPr/>
      <dgm:t>
        <a:bodyPr/>
        <a:lstStyle/>
        <a:p>
          <a:endParaRPr lang="en-CA" sz="900"/>
        </a:p>
      </dgm:t>
    </dgm:pt>
    <dgm:pt modelId="{92C95854-D828-48F9-B979-606826430F96}" type="sibTrans" cxnId="{9E8002F0-6635-484D-BC78-596D07D1C7D6}">
      <dgm:prSet/>
      <dgm:spPr/>
      <dgm:t>
        <a:bodyPr/>
        <a:lstStyle/>
        <a:p>
          <a:endParaRPr lang="en-CA" sz="900"/>
        </a:p>
      </dgm:t>
    </dgm:pt>
    <dgm:pt modelId="{9D773715-F3E9-4120-9C63-4B10055FF1F8}">
      <dgm:prSet phldrT="[Text]" custT="1"/>
      <dgm:spPr/>
      <dgm:t>
        <a:bodyPr/>
        <a:lstStyle/>
        <a:p>
          <a:r>
            <a:rPr lang="en-CA" sz="1800" dirty="0"/>
            <a:t>Sturgeon Auto Body</a:t>
          </a:r>
        </a:p>
      </dgm:t>
    </dgm:pt>
    <dgm:pt modelId="{D316CF9C-ED51-4233-B4DB-6F5D1A442287}" type="parTrans" cxnId="{3E7CA67A-6478-42ED-AD66-90D7EC7D885E}">
      <dgm:prSet/>
      <dgm:spPr/>
      <dgm:t>
        <a:bodyPr/>
        <a:lstStyle/>
        <a:p>
          <a:endParaRPr lang="en-CA" sz="900"/>
        </a:p>
      </dgm:t>
    </dgm:pt>
    <dgm:pt modelId="{774D8132-D219-4923-9D75-0EE3D89FF8F1}" type="sibTrans" cxnId="{3E7CA67A-6478-42ED-AD66-90D7EC7D885E}">
      <dgm:prSet/>
      <dgm:spPr/>
      <dgm:t>
        <a:bodyPr/>
        <a:lstStyle/>
        <a:p>
          <a:endParaRPr lang="en-CA" sz="900"/>
        </a:p>
      </dgm:t>
    </dgm:pt>
    <dgm:pt modelId="{9C9133F2-1BF4-419C-A66D-ACE416BD23F4}">
      <dgm:prSet phldrT="[Text]" custT="1"/>
      <dgm:spPr/>
      <dgm:t>
        <a:bodyPr/>
        <a:lstStyle/>
        <a:p>
          <a:r>
            <a:rPr lang="en-CA" sz="1800" dirty="0" err="1"/>
            <a:t>Brokerlink</a:t>
          </a:r>
          <a:endParaRPr lang="en-CA" sz="1800" dirty="0"/>
        </a:p>
      </dgm:t>
    </dgm:pt>
    <dgm:pt modelId="{D7EDAF9D-34D0-4744-8CA0-CDA4A79B097A}" type="parTrans" cxnId="{10A7F810-1DE8-476E-AD66-804079AA0C50}">
      <dgm:prSet/>
      <dgm:spPr/>
      <dgm:t>
        <a:bodyPr/>
        <a:lstStyle/>
        <a:p>
          <a:endParaRPr lang="en-CA" sz="1600"/>
        </a:p>
      </dgm:t>
    </dgm:pt>
    <dgm:pt modelId="{A5ADED4A-C9EC-4B05-BAA1-DA69E4365B18}" type="sibTrans" cxnId="{10A7F810-1DE8-476E-AD66-804079AA0C50}">
      <dgm:prSet/>
      <dgm:spPr/>
      <dgm:t>
        <a:bodyPr/>
        <a:lstStyle/>
        <a:p>
          <a:endParaRPr lang="en-CA" sz="1600"/>
        </a:p>
      </dgm:t>
    </dgm:pt>
    <dgm:pt modelId="{07C6D0D3-8D30-41DE-B43A-DA8AB09B09B5}">
      <dgm:prSet phldrT="[Text]" custT="1"/>
      <dgm:spPr/>
      <dgm:t>
        <a:bodyPr/>
        <a:lstStyle/>
        <a:p>
          <a:r>
            <a:rPr lang="en-CA" sz="1800" dirty="0"/>
            <a:t>MFP Resources</a:t>
          </a:r>
        </a:p>
      </dgm:t>
    </dgm:pt>
    <dgm:pt modelId="{4F594325-72C6-4027-ADB3-2D295112B307}" type="parTrans" cxnId="{0E4A7D3F-86D0-40F5-AEB9-003D83DA5125}">
      <dgm:prSet/>
      <dgm:spPr/>
      <dgm:t>
        <a:bodyPr/>
        <a:lstStyle/>
        <a:p>
          <a:endParaRPr lang="en-CA" sz="1600"/>
        </a:p>
      </dgm:t>
    </dgm:pt>
    <dgm:pt modelId="{7F8BF21F-A0A9-4D21-9AC3-D9C076188E37}" type="sibTrans" cxnId="{0E4A7D3F-86D0-40F5-AEB9-003D83DA5125}">
      <dgm:prSet/>
      <dgm:spPr/>
      <dgm:t>
        <a:bodyPr/>
        <a:lstStyle/>
        <a:p>
          <a:endParaRPr lang="en-CA" sz="1600"/>
        </a:p>
      </dgm:t>
    </dgm:pt>
    <dgm:pt modelId="{E97295E2-09FD-4834-A640-5FDBEDC1927E}">
      <dgm:prSet phldrT="[Text]" custT="1"/>
      <dgm:spPr/>
      <dgm:t>
        <a:bodyPr/>
        <a:lstStyle/>
        <a:p>
          <a:r>
            <a:rPr lang="en-CA" sz="1800" dirty="0"/>
            <a:t>St. Albert Inn &amp; Suites</a:t>
          </a:r>
        </a:p>
      </dgm:t>
    </dgm:pt>
    <dgm:pt modelId="{671EA0FF-0FCD-48AE-9154-0FEEA0153BEC}" type="parTrans" cxnId="{895CD2D4-6D5A-4372-8808-BA67A697C6AD}">
      <dgm:prSet/>
      <dgm:spPr/>
      <dgm:t>
        <a:bodyPr/>
        <a:lstStyle/>
        <a:p>
          <a:endParaRPr lang="en-CA" sz="1600"/>
        </a:p>
      </dgm:t>
    </dgm:pt>
    <dgm:pt modelId="{C989D67F-8696-4A37-A5E3-68449A9025B6}" type="sibTrans" cxnId="{895CD2D4-6D5A-4372-8808-BA67A697C6AD}">
      <dgm:prSet/>
      <dgm:spPr/>
      <dgm:t>
        <a:bodyPr/>
        <a:lstStyle/>
        <a:p>
          <a:endParaRPr lang="en-CA" sz="1600"/>
        </a:p>
      </dgm:t>
    </dgm:pt>
    <dgm:pt modelId="{D3627594-CFB5-456E-91FD-8476C50CFF95}">
      <dgm:prSet phldrT="[Text]" custT="1"/>
      <dgm:spPr/>
      <dgm:t>
        <a:bodyPr/>
        <a:lstStyle/>
        <a:p>
          <a:r>
            <a:rPr lang="en-CA" sz="1800" dirty="0"/>
            <a:t>Canadian Fence</a:t>
          </a:r>
        </a:p>
      </dgm:t>
    </dgm:pt>
    <dgm:pt modelId="{36776A95-8951-4B27-8086-072CDBB62F2D}" type="parTrans" cxnId="{F666A925-5C1E-4882-B461-AEE640CC7642}">
      <dgm:prSet/>
      <dgm:spPr/>
      <dgm:t>
        <a:bodyPr/>
        <a:lstStyle/>
        <a:p>
          <a:endParaRPr lang="en-CA" sz="1600"/>
        </a:p>
      </dgm:t>
    </dgm:pt>
    <dgm:pt modelId="{6B82DA33-6F89-4311-9BD3-870AFEB594BB}" type="sibTrans" cxnId="{F666A925-5C1E-4882-B461-AEE640CC7642}">
      <dgm:prSet/>
      <dgm:spPr/>
      <dgm:t>
        <a:bodyPr/>
        <a:lstStyle/>
        <a:p>
          <a:endParaRPr lang="en-CA" sz="1600"/>
        </a:p>
      </dgm:t>
    </dgm:pt>
    <dgm:pt modelId="{7276F953-85D2-44B9-A87E-74F0FFDB369A}">
      <dgm:prSet phldrT="[Text]" custT="1"/>
      <dgm:spPr/>
      <dgm:t>
        <a:bodyPr/>
        <a:lstStyle/>
        <a:p>
          <a:r>
            <a:rPr lang="en-CA" sz="1800" dirty="0"/>
            <a:t>Musco Lighting</a:t>
          </a:r>
        </a:p>
      </dgm:t>
    </dgm:pt>
    <dgm:pt modelId="{3C9C7A53-ED53-4084-9559-426ED20865C7}" type="parTrans" cxnId="{F01903B0-EBB7-4DF4-A6B7-AB1A88A4450D}">
      <dgm:prSet/>
      <dgm:spPr/>
      <dgm:t>
        <a:bodyPr/>
        <a:lstStyle/>
        <a:p>
          <a:endParaRPr lang="en-CA"/>
        </a:p>
      </dgm:t>
    </dgm:pt>
    <dgm:pt modelId="{F4EB1D68-D6B5-466C-B42B-EEE3E12BBA3B}" type="sibTrans" cxnId="{F01903B0-EBB7-4DF4-A6B7-AB1A88A4450D}">
      <dgm:prSet/>
      <dgm:spPr/>
      <dgm:t>
        <a:bodyPr/>
        <a:lstStyle/>
        <a:p>
          <a:endParaRPr lang="en-CA"/>
        </a:p>
      </dgm:t>
    </dgm:pt>
    <dgm:pt modelId="{5CC90A16-3740-441C-BC6C-B7C39C272B44}">
      <dgm:prSet phldrT="[Text]" custT="1"/>
      <dgm:spPr/>
      <dgm:t>
        <a:bodyPr/>
        <a:lstStyle/>
        <a:p>
          <a:r>
            <a:rPr lang="en-CA" sz="1800" dirty="0"/>
            <a:t>Southview Acura</a:t>
          </a:r>
        </a:p>
      </dgm:t>
    </dgm:pt>
    <dgm:pt modelId="{5AEBA92C-41D0-4C49-9FF4-8F4E9E785719}" type="parTrans" cxnId="{37677E59-B927-446C-98C5-5978C2C72720}">
      <dgm:prSet/>
      <dgm:spPr/>
      <dgm:t>
        <a:bodyPr/>
        <a:lstStyle/>
        <a:p>
          <a:endParaRPr lang="en-CA"/>
        </a:p>
      </dgm:t>
    </dgm:pt>
    <dgm:pt modelId="{4B81D12B-8EC1-4049-94BB-E94BEB18A42A}" type="sibTrans" cxnId="{37677E59-B927-446C-98C5-5978C2C72720}">
      <dgm:prSet/>
      <dgm:spPr/>
      <dgm:t>
        <a:bodyPr/>
        <a:lstStyle/>
        <a:p>
          <a:endParaRPr lang="en-CA"/>
        </a:p>
      </dgm:t>
    </dgm:pt>
    <dgm:pt modelId="{9B28B641-9D5E-4172-B997-986BA20626DD}">
      <dgm:prSet phldrT="[Text]" custT="1"/>
      <dgm:spPr/>
      <dgm:t>
        <a:bodyPr/>
        <a:lstStyle/>
        <a:p>
          <a:r>
            <a:rPr lang="en-CA" sz="1800" dirty="0"/>
            <a:t>Gorilla Properties</a:t>
          </a:r>
        </a:p>
      </dgm:t>
    </dgm:pt>
    <dgm:pt modelId="{1170A5B4-2CAD-423C-82F1-7C7B15670200}" type="parTrans" cxnId="{0B7D85B3-9028-4336-AEAC-48866D8D7F04}">
      <dgm:prSet/>
      <dgm:spPr/>
      <dgm:t>
        <a:bodyPr/>
        <a:lstStyle/>
        <a:p>
          <a:endParaRPr lang="en-CA"/>
        </a:p>
      </dgm:t>
    </dgm:pt>
    <dgm:pt modelId="{24171525-5A69-46C0-9FD8-0C6B30670629}" type="sibTrans" cxnId="{0B7D85B3-9028-4336-AEAC-48866D8D7F04}">
      <dgm:prSet/>
      <dgm:spPr/>
      <dgm:t>
        <a:bodyPr/>
        <a:lstStyle/>
        <a:p>
          <a:endParaRPr lang="en-CA"/>
        </a:p>
      </dgm:t>
    </dgm:pt>
    <dgm:pt modelId="{4C8D32AF-85BC-471F-AF08-EE21538C86B2}">
      <dgm:prSet phldrT="[Text]" custT="1"/>
      <dgm:spPr/>
      <dgm:t>
        <a:bodyPr/>
        <a:lstStyle/>
        <a:p>
          <a:r>
            <a:rPr lang="en-CA" sz="1800" dirty="0"/>
            <a:t>Sparklean Restoration</a:t>
          </a:r>
        </a:p>
      </dgm:t>
    </dgm:pt>
    <dgm:pt modelId="{8D997780-FC1D-4F9B-962B-D6D0B6324AD3}" type="parTrans" cxnId="{7B016653-6E88-4838-94D3-CD06207920A2}">
      <dgm:prSet/>
      <dgm:spPr/>
      <dgm:t>
        <a:bodyPr/>
        <a:lstStyle/>
        <a:p>
          <a:endParaRPr lang="en-CA"/>
        </a:p>
      </dgm:t>
    </dgm:pt>
    <dgm:pt modelId="{38005669-F896-43C7-8B46-6C4F22F6C687}" type="sibTrans" cxnId="{7B016653-6E88-4838-94D3-CD06207920A2}">
      <dgm:prSet/>
      <dgm:spPr/>
      <dgm:t>
        <a:bodyPr/>
        <a:lstStyle/>
        <a:p>
          <a:endParaRPr lang="en-CA"/>
        </a:p>
      </dgm:t>
    </dgm:pt>
    <dgm:pt modelId="{F578FE13-C48F-4166-B618-EA2A7D3E6D53}">
      <dgm:prSet phldrT="[Text]" custT="1"/>
      <dgm:spPr/>
      <dgm:t>
        <a:bodyPr/>
        <a:lstStyle/>
        <a:p>
          <a:r>
            <a:rPr lang="en-CA" sz="1800" b="0" dirty="0"/>
            <a:t>St. Louis Bar and Grill </a:t>
          </a:r>
        </a:p>
      </dgm:t>
    </dgm:pt>
    <dgm:pt modelId="{4BD32033-C34F-4E1F-84F3-86BB45BC02DC}" type="parTrans" cxnId="{82F5CCAB-72E7-4836-AE04-71E6B219511B}">
      <dgm:prSet/>
      <dgm:spPr/>
      <dgm:t>
        <a:bodyPr/>
        <a:lstStyle/>
        <a:p>
          <a:endParaRPr lang="en-CA"/>
        </a:p>
      </dgm:t>
    </dgm:pt>
    <dgm:pt modelId="{21305066-0470-4C96-B05E-5133C4976B66}" type="sibTrans" cxnId="{82F5CCAB-72E7-4836-AE04-71E6B219511B}">
      <dgm:prSet/>
      <dgm:spPr/>
      <dgm:t>
        <a:bodyPr/>
        <a:lstStyle/>
        <a:p>
          <a:endParaRPr lang="en-CA"/>
        </a:p>
      </dgm:t>
    </dgm:pt>
    <dgm:pt modelId="{75AB5BA4-40DB-42D8-B12A-FA8CACA976E7}">
      <dgm:prSet phldrT="[Text]" custT="1"/>
      <dgm:spPr/>
      <dgm:t>
        <a:bodyPr/>
        <a:lstStyle/>
        <a:p>
          <a:r>
            <a:rPr lang="en-CA" sz="1800" b="0" dirty="0"/>
            <a:t>Fortis </a:t>
          </a:r>
          <a:r>
            <a:rPr lang="en-CA" sz="1800" b="0"/>
            <a:t>Alberta </a:t>
          </a:r>
          <a:endParaRPr lang="en-CA" sz="1800" b="0" dirty="0"/>
        </a:p>
      </dgm:t>
    </dgm:pt>
    <dgm:pt modelId="{1C447E05-41AB-4296-892B-8839B16545CE}" type="parTrans" cxnId="{CDFCBBA3-9596-496D-84E4-7A30F2344028}">
      <dgm:prSet/>
      <dgm:spPr/>
      <dgm:t>
        <a:bodyPr/>
        <a:lstStyle/>
        <a:p>
          <a:endParaRPr lang="en-CA"/>
        </a:p>
      </dgm:t>
    </dgm:pt>
    <dgm:pt modelId="{660D7059-FA8F-4E83-95F4-3D9584D06746}" type="sibTrans" cxnId="{CDFCBBA3-9596-496D-84E4-7A30F2344028}">
      <dgm:prSet/>
      <dgm:spPr/>
      <dgm:t>
        <a:bodyPr/>
        <a:lstStyle/>
        <a:p>
          <a:endParaRPr lang="en-CA"/>
        </a:p>
      </dgm:t>
    </dgm:pt>
    <dgm:pt modelId="{CCEB2CCE-6518-4636-91B4-2E5559833908}">
      <dgm:prSet phldrT="[Text]" custT="1"/>
      <dgm:spPr/>
      <dgm:t>
        <a:bodyPr/>
        <a:lstStyle/>
        <a:p>
          <a:r>
            <a:rPr lang="en-CA" sz="1800" b="0" dirty="0"/>
            <a:t>Elite HDD</a:t>
          </a:r>
        </a:p>
      </dgm:t>
    </dgm:pt>
    <dgm:pt modelId="{30B092D7-869B-4A47-9497-EFD01BB03957}" type="parTrans" cxnId="{1D0749B5-7488-4FDA-BE68-46597061C307}">
      <dgm:prSet/>
      <dgm:spPr/>
      <dgm:t>
        <a:bodyPr/>
        <a:lstStyle/>
        <a:p>
          <a:endParaRPr lang="en-CA"/>
        </a:p>
      </dgm:t>
    </dgm:pt>
    <dgm:pt modelId="{C913DF58-73B6-4069-9E32-FECE4443B6C6}" type="sibTrans" cxnId="{1D0749B5-7488-4FDA-BE68-46597061C307}">
      <dgm:prSet/>
      <dgm:spPr/>
      <dgm:t>
        <a:bodyPr/>
        <a:lstStyle/>
        <a:p>
          <a:endParaRPr lang="en-CA"/>
        </a:p>
      </dgm:t>
    </dgm:pt>
    <dgm:pt modelId="{ADB6E3AB-4AEE-4C52-B899-07BF2AE90344}">
      <dgm:prSet phldrT="[Text]" custT="1"/>
      <dgm:spPr/>
      <dgm:t>
        <a:bodyPr/>
        <a:lstStyle/>
        <a:p>
          <a:r>
            <a:rPr lang="en-CA" sz="1800" b="0"/>
            <a:t>Swiss Chalet</a:t>
          </a:r>
          <a:endParaRPr lang="en-CA" sz="1800" b="0" dirty="0"/>
        </a:p>
      </dgm:t>
    </dgm:pt>
    <dgm:pt modelId="{05F20BC8-0BF7-47AC-AD7B-02014181A813}" type="parTrans" cxnId="{263EEB60-06EF-4039-A6F4-AB1F695EC040}">
      <dgm:prSet/>
      <dgm:spPr/>
      <dgm:t>
        <a:bodyPr/>
        <a:lstStyle/>
        <a:p>
          <a:endParaRPr lang="en-CA"/>
        </a:p>
      </dgm:t>
    </dgm:pt>
    <dgm:pt modelId="{C87F9CB9-A3EB-489E-ACCB-F145BFBF8660}" type="sibTrans" cxnId="{263EEB60-06EF-4039-A6F4-AB1F695EC040}">
      <dgm:prSet/>
      <dgm:spPr/>
      <dgm:t>
        <a:bodyPr/>
        <a:lstStyle/>
        <a:p>
          <a:endParaRPr lang="en-CA"/>
        </a:p>
      </dgm:t>
    </dgm:pt>
    <dgm:pt modelId="{184C491F-3EE5-44F9-B620-F758A84F2328}" type="pres">
      <dgm:prSet presAssocID="{3153E85E-5237-4512-A444-0ADD65080A19}" presName="diagram" presStyleCnt="0">
        <dgm:presLayoutVars>
          <dgm:dir/>
          <dgm:resizeHandles val="exact"/>
        </dgm:presLayoutVars>
      </dgm:prSet>
      <dgm:spPr/>
    </dgm:pt>
    <dgm:pt modelId="{5D600774-2B9A-482D-846A-34BC9C535E0F}" type="pres">
      <dgm:prSet presAssocID="{A75B8322-85CB-46E2-946A-C31EB65AFAD1}" presName="node" presStyleLbl="node1" presStyleIdx="0" presStyleCnt="14">
        <dgm:presLayoutVars>
          <dgm:bulletEnabled val="1"/>
        </dgm:presLayoutVars>
      </dgm:prSet>
      <dgm:spPr/>
    </dgm:pt>
    <dgm:pt modelId="{D23E31A3-FEE8-44AE-8769-A8338D4B8BB5}" type="pres">
      <dgm:prSet presAssocID="{92C95854-D828-48F9-B979-606826430F96}" presName="sibTrans" presStyleCnt="0"/>
      <dgm:spPr/>
    </dgm:pt>
    <dgm:pt modelId="{F2550C10-FD44-4F9E-B666-5DE188C5D7C1}" type="pres">
      <dgm:prSet presAssocID="{9D773715-F3E9-4120-9C63-4B10055FF1F8}" presName="node" presStyleLbl="node1" presStyleIdx="1" presStyleCnt="14">
        <dgm:presLayoutVars>
          <dgm:bulletEnabled val="1"/>
        </dgm:presLayoutVars>
      </dgm:prSet>
      <dgm:spPr/>
    </dgm:pt>
    <dgm:pt modelId="{166E47D2-E2DA-4A52-841D-8A1551DB3BA6}" type="pres">
      <dgm:prSet presAssocID="{774D8132-D219-4923-9D75-0EE3D89FF8F1}" presName="sibTrans" presStyleCnt="0"/>
      <dgm:spPr/>
    </dgm:pt>
    <dgm:pt modelId="{DDC0635B-7BBF-41D9-A53B-0F27CB773B0A}" type="pres">
      <dgm:prSet presAssocID="{9C9133F2-1BF4-419C-A66D-ACE416BD23F4}" presName="node" presStyleLbl="node1" presStyleIdx="2" presStyleCnt="14">
        <dgm:presLayoutVars>
          <dgm:bulletEnabled val="1"/>
        </dgm:presLayoutVars>
      </dgm:prSet>
      <dgm:spPr/>
    </dgm:pt>
    <dgm:pt modelId="{213E8B0A-3C6B-4C56-9625-0260C137D5EF}" type="pres">
      <dgm:prSet presAssocID="{A5ADED4A-C9EC-4B05-BAA1-DA69E4365B18}" presName="sibTrans" presStyleCnt="0"/>
      <dgm:spPr/>
    </dgm:pt>
    <dgm:pt modelId="{2986B3D8-8C08-44E3-BFD3-6995E26C48C1}" type="pres">
      <dgm:prSet presAssocID="{07C6D0D3-8D30-41DE-B43A-DA8AB09B09B5}" presName="node" presStyleLbl="node1" presStyleIdx="3" presStyleCnt="14">
        <dgm:presLayoutVars>
          <dgm:bulletEnabled val="1"/>
        </dgm:presLayoutVars>
      </dgm:prSet>
      <dgm:spPr/>
    </dgm:pt>
    <dgm:pt modelId="{D330ADC3-463F-4777-924C-593CD7AE4E98}" type="pres">
      <dgm:prSet presAssocID="{7F8BF21F-A0A9-4D21-9AC3-D9C076188E37}" presName="sibTrans" presStyleCnt="0"/>
      <dgm:spPr/>
    </dgm:pt>
    <dgm:pt modelId="{709878B7-986F-4619-9BD8-39765FF45227}" type="pres">
      <dgm:prSet presAssocID="{E97295E2-09FD-4834-A640-5FDBEDC1927E}" presName="node" presStyleLbl="node1" presStyleIdx="4" presStyleCnt="14">
        <dgm:presLayoutVars>
          <dgm:bulletEnabled val="1"/>
        </dgm:presLayoutVars>
      </dgm:prSet>
      <dgm:spPr/>
    </dgm:pt>
    <dgm:pt modelId="{D67F042D-E019-4703-ACAC-9F3D0808C9B0}" type="pres">
      <dgm:prSet presAssocID="{C989D67F-8696-4A37-A5E3-68449A9025B6}" presName="sibTrans" presStyleCnt="0"/>
      <dgm:spPr/>
    </dgm:pt>
    <dgm:pt modelId="{EF27D5D8-A163-47BC-A10F-F55CC43F3C4B}" type="pres">
      <dgm:prSet presAssocID="{D3627594-CFB5-456E-91FD-8476C50CFF95}" presName="node" presStyleLbl="node1" presStyleIdx="5" presStyleCnt="14">
        <dgm:presLayoutVars>
          <dgm:bulletEnabled val="1"/>
        </dgm:presLayoutVars>
      </dgm:prSet>
      <dgm:spPr/>
    </dgm:pt>
    <dgm:pt modelId="{0FC81716-4110-440C-B7AA-727423983A6B}" type="pres">
      <dgm:prSet presAssocID="{6B82DA33-6F89-4311-9BD3-870AFEB594BB}" presName="sibTrans" presStyleCnt="0"/>
      <dgm:spPr/>
    </dgm:pt>
    <dgm:pt modelId="{17F3BB5B-4D44-4917-B37F-5240807D6BBC}" type="pres">
      <dgm:prSet presAssocID="{7276F953-85D2-44B9-A87E-74F0FFDB369A}" presName="node" presStyleLbl="node1" presStyleIdx="6" presStyleCnt="14">
        <dgm:presLayoutVars>
          <dgm:bulletEnabled val="1"/>
        </dgm:presLayoutVars>
      </dgm:prSet>
      <dgm:spPr/>
    </dgm:pt>
    <dgm:pt modelId="{4A0EFD4C-E5C2-4F4C-98B1-5A5DAE9B0E60}" type="pres">
      <dgm:prSet presAssocID="{F4EB1D68-D6B5-466C-B42B-EEE3E12BBA3B}" presName="sibTrans" presStyleCnt="0"/>
      <dgm:spPr/>
    </dgm:pt>
    <dgm:pt modelId="{6824EC82-75E9-4893-8E96-8118FC25AA34}" type="pres">
      <dgm:prSet presAssocID="{9B28B641-9D5E-4172-B997-986BA20626DD}" presName="node" presStyleLbl="node1" presStyleIdx="7" presStyleCnt="14">
        <dgm:presLayoutVars>
          <dgm:bulletEnabled val="1"/>
        </dgm:presLayoutVars>
      </dgm:prSet>
      <dgm:spPr/>
    </dgm:pt>
    <dgm:pt modelId="{3278D85D-E8A7-4054-AC47-B58BEF94C146}" type="pres">
      <dgm:prSet presAssocID="{24171525-5A69-46C0-9FD8-0C6B30670629}" presName="sibTrans" presStyleCnt="0"/>
      <dgm:spPr/>
    </dgm:pt>
    <dgm:pt modelId="{3BF16B7E-A23B-49B6-8060-A43A475CF067}" type="pres">
      <dgm:prSet presAssocID="{F578FE13-C48F-4166-B618-EA2A7D3E6D53}" presName="node" presStyleLbl="node1" presStyleIdx="8" presStyleCnt="14">
        <dgm:presLayoutVars>
          <dgm:bulletEnabled val="1"/>
        </dgm:presLayoutVars>
      </dgm:prSet>
      <dgm:spPr/>
    </dgm:pt>
    <dgm:pt modelId="{2B858824-4214-45E0-9FB0-423EB0A8BAAB}" type="pres">
      <dgm:prSet presAssocID="{21305066-0470-4C96-B05E-5133C4976B66}" presName="sibTrans" presStyleCnt="0"/>
      <dgm:spPr/>
    </dgm:pt>
    <dgm:pt modelId="{E410DF19-BD40-4D5C-9CCD-D390ED8DCD5B}" type="pres">
      <dgm:prSet presAssocID="{5CC90A16-3740-441C-BC6C-B7C39C272B44}" presName="node" presStyleLbl="node1" presStyleIdx="9" presStyleCnt="14">
        <dgm:presLayoutVars>
          <dgm:bulletEnabled val="1"/>
        </dgm:presLayoutVars>
      </dgm:prSet>
      <dgm:spPr/>
    </dgm:pt>
    <dgm:pt modelId="{A94B28CB-4CA3-463D-A7BD-362CF0D49F5F}" type="pres">
      <dgm:prSet presAssocID="{4B81D12B-8EC1-4049-94BB-E94BEB18A42A}" presName="sibTrans" presStyleCnt="0"/>
      <dgm:spPr/>
    </dgm:pt>
    <dgm:pt modelId="{202C18E0-A9A4-4323-ADBB-FB3322012BEC}" type="pres">
      <dgm:prSet presAssocID="{4C8D32AF-85BC-471F-AF08-EE21538C86B2}" presName="node" presStyleLbl="node1" presStyleIdx="10" presStyleCnt="14">
        <dgm:presLayoutVars>
          <dgm:bulletEnabled val="1"/>
        </dgm:presLayoutVars>
      </dgm:prSet>
      <dgm:spPr/>
    </dgm:pt>
    <dgm:pt modelId="{D54CA35F-96E0-4082-A9A6-D47361012517}" type="pres">
      <dgm:prSet presAssocID="{38005669-F896-43C7-8B46-6C4F22F6C687}" presName="sibTrans" presStyleCnt="0"/>
      <dgm:spPr/>
    </dgm:pt>
    <dgm:pt modelId="{17A1F6EC-29E5-4EC3-8193-AB4B6A4BA3B8}" type="pres">
      <dgm:prSet presAssocID="{75AB5BA4-40DB-42D8-B12A-FA8CACA976E7}" presName="node" presStyleLbl="node1" presStyleIdx="11" presStyleCnt="14">
        <dgm:presLayoutVars>
          <dgm:bulletEnabled val="1"/>
        </dgm:presLayoutVars>
      </dgm:prSet>
      <dgm:spPr/>
    </dgm:pt>
    <dgm:pt modelId="{49C33B12-869D-41ED-A6A5-55923AFC07DF}" type="pres">
      <dgm:prSet presAssocID="{660D7059-FA8F-4E83-95F4-3D9584D06746}" presName="sibTrans" presStyleCnt="0"/>
      <dgm:spPr/>
    </dgm:pt>
    <dgm:pt modelId="{D9147A86-9E7F-451F-87DE-E2E4F0992BA1}" type="pres">
      <dgm:prSet presAssocID="{CCEB2CCE-6518-4636-91B4-2E5559833908}" presName="node" presStyleLbl="node1" presStyleIdx="12" presStyleCnt="14">
        <dgm:presLayoutVars>
          <dgm:bulletEnabled val="1"/>
        </dgm:presLayoutVars>
      </dgm:prSet>
      <dgm:spPr/>
    </dgm:pt>
    <dgm:pt modelId="{1E198815-BFC5-42E5-B989-E835642F9953}" type="pres">
      <dgm:prSet presAssocID="{C913DF58-73B6-4069-9E32-FECE4443B6C6}" presName="sibTrans" presStyleCnt="0"/>
      <dgm:spPr/>
    </dgm:pt>
    <dgm:pt modelId="{48540C3C-6458-478B-97E1-FDC6D4433BC8}" type="pres">
      <dgm:prSet presAssocID="{ADB6E3AB-4AEE-4C52-B899-07BF2AE90344}" presName="node" presStyleLbl="node1" presStyleIdx="13" presStyleCnt="14">
        <dgm:presLayoutVars>
          <dgm:bulletEnabled val="1"/>
        </dgm:presLayoutVars>
      </dgm:prSet>
      <dgm:spPr/>
    </dgm:pt>
  </dgm:ptLst>
  <dgm:cxnLst>
    <dgm:cxn modelId="{10A7F810-1DE8-476E-AD66-804079AA0C50}" srcId="{3153E85E-5237-4512-A444-0ADD65080A19}" destId="{9C9133F2-1BF4-419C-A66D-ACE416BD23F4}" srcOrd="2" destOrd="0" parTransId="{D7EDAF9D-34D0-4744-8CA0-CDA4A79B097A}" sibTransId="{A5ADED4A-C9EC-4B05-BAA1-DA69E4365B18}"/>
    <dgm:cxn modelId="{E2D78912-0867-429C-BD06-CFBFBF3DD473}" type="presOf" srcId="{5CC90A16-3740-441C-BC6C-B7C39C272B44}" destId="{E410DF19-BD40-4D5C-9CCD-D390ED8DCD5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8A430324-5EF1-4847-9761-DB0D8DBCDF36}" type="presOf" srcId="{D3627594-CFB5-456E-91FD-8476C50CFF95}" destId="{EF27D5D8-A163-47BC-A10F-F55CC43F3C4B}" srcOrd="0" destOrd="0" presId="urn:microsoft.com/office/officeart/2005/8/layout/default"/>
    <dgm:cxn modelId="{F666A925-5C1E-4882-B461-AEE640CC7642}" srcId="{3153E85E-5237-4512-A444-0ADD65080A19}" destId="{D3627594-CFB5-456E-91FD-8476C50CFF95}" srcOrd="5" destOrd="0" parTransId="{36776A95-8951-4B27-8086-072CDBB62F2D}" sibTransId="{6B82DA33-6F89-4311-9BD3-870AFEB594BB}"/>
    <dgm:cxn modelId="{8CF4583D-C448-4486-9186-90A6C11A0C7A}" type="presOf" srcId="{7276F953-85D2-44B9-A87E-74F0FFDB369A}" destId="{17F3BB5B-4D44-4917-B37F-5240807D6BBC}" srcOrd="0" destOrd="0" presId="urn:microsoft.com/office/officeart/2005/8/layout/default"/>
    <dgm:cxn modelId="{0E4A7D3F-86D0-40F5-AEB9-003D83DA5125}" srcId="{3153E85E-5237-4512-A444-0ADD65080A19}" destId="{07C6D0D3-8D30-41DE-B43A-DA8AB09B09B5}" srcOrd="3" destOrd="0" parTransId="{4F594325-72C6-4027-ADB3-2D295112B307}" sibTransId="{7F8BF21F-A0A9-4D21-9AC3-D9C076188E37}"/>
    <dgm:cxn modelId="{E20A975D-80E0-4487-A315-47149F1449A9}" type="presOf" srcId="{07C6D0D3-8D30-41DE-B43A-DA8AB09B09B5}" destId="{2986B3D8-8C08-44E3-BFD3-6995E26C48C1}" srcOrd="0" destOrd="0" presId="urn:microsoft.com/office/officeart/2005/8/layout/default"/>
    <dgm:cxn modelId="{AFD7C35D-2358-463E-A227-A103E364592B}" type="presOf" srcId="{ADB6E3AB-4AEE-4C52-B899-07BF2AE90344}" destId="{48540C3C-6458-478B-97E1-FDC6D4433BC8}" srcOrd="0" destOrd="0" presId="urn:microsoft.com/office/officeart/2005/8/layout/default"/>
    <dgm:cxn modelId="{263EEB60-06EF-4039-A6F4-AB1F695EC040}" srcId="{3153E85E-5237-4512-A444-0ADD65080A19}" destId="{ADB6E3AB-4AEE-4C52-B899-07BF2AE90344}" srcOrd="13" destOrd="0" parTransId="{05F20BC8-0BF7-47AC-AD7B-02014181A813}" sibTransId="{C87F9CB9-A3EB-489E-ACCB-F145BFBF8660}"/>
    <dgm:cxn modelId="{7B016653-6E88-4838-94D3-CD06207920A2}" srcId="{3153E85E-5237-4512-A444-0ADD65080A19}" destId="{4C8D32AF-85BC-471F-AF08-EE21538C86B2}" srcOrd="10" destOrd="0" parTransId="{8D997780-FC1D-4F9B-962B-D6D0B6324AD3}" sibTransId="{38005669-F896-43C7-8B46-6C4F22F6C687}"/>
    <dgm:cxn modelId="{F9107473-81CF-41EC-9682-E05941B7391F}" type="presOf" srcId="{9D773715-F3E9-4120-9C63-4B10055FF1F8}" destId="{F2550C10-FD44-4F9E-B666-5DE188C5D7C1}" srcOrd="0" destOrd="0" presId="urn:microsoft.com/office/officeart/2005/8/layout/default"/>
    <dgm:cxn modelId="{37677E59-B927-446C-98C5-5978C2C72720}" srcId="{3153E85E-5237-4512-A444-0ADD65080A19}" destId="{5CC90A16-3740-441C-BC6C-B7C39C272B44}" srcOrd="9" destOrd="0" parTransId="{5AEBA92C-41D0-4C49-9FF4-8F4E9E785719}" sibTransId="{4B81D12B-8EC1-4049-94BB-E94BEB18A42A}"/>
    <dgm:cxn modelId="{3E7CA67A-6478-42ED-AD66-90D7EC7D885E}" srcId="{3153E85E-5237-4512-A444-0ADD65080A19}" destId="{9D773715-F3E9-4120-9C63-4B10055FF1F8}" srcOrd="1" destOrd="0" parTransId="{D316CF9C-ED51-4233-B4DB-6F5D1A442287}" sibTransId="{774D8132-D219-4923-9D75-0EE3D89FF8F1}"/>
    <dgm:cxn modelId="{74102380-A821-40B0-8683-7F22443BF248}" type="presOf" srcId="{CCEB2CCE-6518-4636-91B4-2E5559833908}" destId="{D9147A86-9E7F-451F-87DE-E2E4F0992BA1}" srcOrd="0" destOrd="0" presId="urn:microsoft.com/office/officeart/2005/8/layout/default"/>
    <dgm:cxn modelId="{1D0C86A3-CE7A-44FA-B99B-43EF9C7E53BA}" type="presOf" srcId="{9C9133F2-1BF4-419C-A66D-ACE416BD23F4}" destId="{DDC0635B-7BBF-41D9-A53B-0F27CB773B0A}" srcOrd="0" destOrd="0" presId="urn:microsoft.com/office/officeart/2005/8/layout/default"/>
    <dgm:cxn modelId="{CDFCBBA3-9596-496D-84E4-7A30F2344028}" srcId="{3153E85E-5237-4512-A444-0ADD65080A19}" destId="{75AB5BA4-40DB-42D8-B12A-FA8CACA976E7}" srcOrd="11" destOrd="0" parTransId="{1C447E05-41AB-4296-892B-8839B16545CE}" sibTransId="{660D7059-FA8F-4E83-95F4-3D9584D06746}"/>
    <dgm:cxn modelId="{82F5CCAB-72E7-4836-AE04-71E6B219511B}" srcId="{3153E85E-5237-4512-A444-0ADD65080A19}" destId="{F578FE13-C48F-4166-B618-EA2A7D3E6D53}" srcOrd="8" destOrd="0" parTransId="{4BD32033-C34F-4E1F-84F3-86BB45BC02DC}" sibTransId="{21305066-0470-4C96-B05E-5133C4976B66}"/>
    <dgm:cxn modelId="{F01903B0-EBB7-4DF4-A6B7-AB1A88A4450D}" srcId="{3153E85E-5237-4512-A444-0ADD65080A19}" destId="{7276F953-85D2-44B9-A87E-74F0FFDB369A}" srcOrd="6" destOrd="0" parTransId="{3C9C7A53-ED53-4084-9559-426ED20865C7}" sibTransId="{F4EB1D68-D6B5-466C-B42B-EEE3E12BBA3B}"/>
    <dgm:cxn modelId="{0B7D85B3-9028-4336-AEAC-48866D8D7F04}" srcId="{3153E85E-5237-4512-A444-0ADD65080A19}" destId="{9B28B641-9D5E-4172-B997-986BA20626DD}" srcOrd="7" destOrd="0" parTransId="{1170A5B4-2CAD-423C-82F1-7C7B15670200}" sibTransId="{24171525-5A69-46C0-9FD8-0C6B30670629}"/>
    <dgm:cxn modelId="{1D0749B5-7488-4FDA-BE68-46597061C307}" srcId="{3153E85E-5237-4512-A444-0ADD65080A19}" destId="{CCEB2CCE-6518-4636-91B4-2E5559833908}" srcOrd="12" destOrd="0" parTransId="{30B092D7-869B-4A47-9497-EFD01BB03957}" sibTransId="{C913DF58-73B6-4069-9E32-FECE4443B6C6}"/>
    <dgm:cxn modelId="{FF7B45B9-ADE7-4221-B48D-CB08F94B8F72}" type="presOf" srcId="{E97295E2-09FD-4834-A640-5FDBEDC1927E}" destId="{709878B7-986F-4619-9BD8-39765FF45227}" srcOrd="0" destOrd="0" presId="urn:microsoft.com/office/officeart/2005/8/layout/default"/>
    <dgm:cxn modelId="{2ABA41BA-CC33-4EA2-887D-5046E1E5A03F}" type="presOf" srcId="{4C8D32AF-85BC-471F-AF08-EE21538C86B2}" destId="{202C18E0-A9A4-4323-ADBB-FB3322012BEC}" srcOrd="0" destOrd="0" presId="urn:microsoft.com/office/officeart/2005/8/layout/default"/>
    <dgm:cxn modelId="{446F6DC2-438D-4F9F-88D0-B583F686C276}" type="presOf" srcId="{A75B8322-85CB-46E2-946A-C31EB65AFAD1}" destId="{5D600774-2B9A-482D-846A-34BC9C535E0F}" srcOrd="0" destOrd="0" presId="urn:microsoft.com/office/officeart/2005/8/layout/default"/>
    <dgm:cxn modelId="{CE6C23CD-5C3A-4A08-BC98-DA670D2B5CF7}" type="presOf" srcId="{F578FE13-C48F-4166-B618-EA2A7D3E6D53}" destId="{3BF16B7E-A23B-49B6-8060-A43A475CF067}" srcOrd="0" destOrd="0" presId="urn:microsoft.com/office/officeart/2005/8/layout/default"/>
    <dgm:cxn modelId="{9CF368CE-9D40-46E1-8099-48BD4274C5F6}" type="presOf" srcId="{9B28B641-9D5E-4172-B997-986BA20626DD}" destId="{6824EC82-75E9-4893-8E96-8118FC25AA34}" srcOrd="0" destOrd="0" presId="urn:microsoft.com/office/officeart/2005/8/layout/default"/>
    <dgm:cxn modelId="{895CD2D4-6D5A-4372-8808-BA67A697C6AD}" srcId="{3153E85E-5237-4512-A444-0ADD65080A19}" destId="{E97295E2-09FD-4834-A640-5FDBEDC1927E}" srcOrd="4" destOrd="0" parTransId="{671EA0FF-0FCD-48AE-9154-0FEEA0153BEC}" sibTransId="{C989D67F-8696-4A37-A5E3-68449A9025B6}"/>
    <dgm:cxn modelId="{B590CEDA-B058-4CDD-9C2A-973875C2ED2E}" type="presOf" srcId="{75AB5BA4-40DB-42D8-B12A-FA8CACA976E7}" destId="{17A1F6EC-29E5-4EC3-8193-AB4B6A4BA3B8}" srcOrd="0" destOrd="0" presId="urn:microsoft.com/office/officeart/2005/8/layout/default"/>
    <dgm:cxn modelId="{9E8002F0-6635-484D-BC78-596D07D1C7D6}" srcId="{3153E85E-5237-4512-A444-0ADD65080A19}" destId="{A75B8322-85CB-46E2-946A-C31EB65AFAD1}" srcOrd="0" destOrd="0" parTransId="{64F49FF8-82B5-4A80-8510-ABEAF2646AA0}" sibTransId="{92C95854-D828-48F9-B979-606826430F96}"/>
    <dgm:cxn modelId="{92E561EB-96A4-4C8A-92F0-5D213CBACFEE}" type="presParOf" srcId="{184C491F-3EE5-44F9-B620-F758A84F2328}" destId="{5D600774-2B9A-482D-846A-34BC9C535E0F}" srcOrd="0" destOrd="0" presId="urn:microsoft.com/office/officeart/2005/8/layout/default"/>
    <dgm:cxn modelId="{1D355DB2-8271-458E-815F-249C99DB359E}" type="presParOf" srcId="{184C491F-3EE5-44F9-B620-F758A84F2328}" destId="{D23E31A3-FEE8-44AE-8769-A8338D4B8BB5}" srcOrd="1" destOrd="0" presId="urn:microsoft.com/office/officeart/2005/8/layout/default"/>
    <dgm:cxn modelId="{A8D41391-9EE3-48AC-A216-B245E45474E5}" type="presParOf" srcId="{184C491F-3EE5-44F9-B620-F758A84F2328}" destId="{F2550C10-FD44-4F9E-B666-5DE188C5D7C1}" srcOrd="2" destOrd="0" presId="urn:microsoft.com/office/officeart/2005/8/layout/default"/>
    <dgm:cxn modelId="{D5889761-682E-41E1-970B-0D748FD23922}" type="presParOf" srcId="{184C491F-3EE5-44F9-B620-F758A84F2328}" destId="{166E47D2-E2DA-4A52-841D-8A1551DB3BA6}" srcOrd="3" destOrd="0" presId="urn:microsoft.com/office/officeart/2005/8/layout/default"/>
    <dgm:cxn modelId="{AEA5B2F8-D0EC-4319-8F8E-3DFC858BD0B8}" type="presParOf" srcId="{184C491F-3EE5-44F9-B620-F758A84F2328}" destId="{DDC0635B-7BBF-41D9-A53B-0F27CB773B0A}" srcOrd="4" destOrd="0" presId="urn:microsoft.com/office/officeart/2005/8/layout/default"/>
    <dgm:cxn modelId="{36E1635F-FB81-4002-8394-823599D6D7A2}" type="presParOf" srcId="{184C491F-3EE5-44F9-B620-F758A84F2328}" destId="{213E8B0A-3C6B-4C56-9625-0260C137D5EF}" srcOrd="5" destOrd="0" presId="urn:microsoft.com/office/officeart/2005/8/layout/default"/>
    <dgm:cxn modelId="{D3CF1789-C87D-4977-A3A1-6164110CF40B}" type="presParOf" srcId="{184C491F-3EE5-44F9-B620-F758A84F2328}" destId="{2986B3D8-8C08-44E3-BFD3-6995E26C48C1}" srcOrd="6" destOrd="0" presId="urn:microsoft.com/office/officeart/2005/8/layout/default"/>
    <dgm:cxn modelId="{C6A11754-3A95-47C8-BF8A-EBC09426C092}" type="presParOf" srcId="{184C491F-3EE5-44F9-B620-F758A84F2328}" destId="{D330ADC3-463F-4777-924C-593CD7AE4E98}" srcOrd="7" destOrd="0" presId="urn:microsoft.com/office/officeart/2005/8/layout/default"/>
    <dgm:cxn modelId="{3431B494-3405-4F20-85D1-9194D4C0D8A6}" type="presParOf" srcId="{184C491F-3EE5-44F9-B620-F758A84F2328}" destId="{709878B7-986F-4619-9BD8-39765FF45227}" srcOrd="8" destOrd="0" presId="urn:microsoft.com/office/officeart/2005/8/layout/default"/>
    <dgm:cxn modelId="{C95DCB92-5759-4BEB-9930-A6B3577D6E0A}" type="presParOf" srcId="{184C491F-3EE5-44F9-B620-F758A84F2328}" destId="{D67F042D-E019-4703-ACAC-9F3D0808C9B0}" srcOrd="9" destOrd="0" presId="urn:microsoft.com/office/officeart/2005/8/layout/default"/>
    <dgm:cxn modelId="{22B5CE17-E3B3-49BD-8440-482914424BC6}" type="presParOf" srcId="{184C491F-3EE5-44F9-B620-F758A84F2328}" destId="{EF27D5D8-A163-47BC-A10F-F55CC43F3C4B}" srcOrd="10" destOrd="0" presId="urn:microsoft.com/office/officeart/2005/8/layout/default"/>
    <dgm:cxn modelId="{8A855FA5-0A99-41F9-82F0-461F5079F2BE}" type="presParOf" srcId="{184C491F-3EE5-44F9-B620-F758A84F2328}" destId="{0FC81716-4110-440C-B7AA-727423983A6B}" srcOrd="11" destOrd="0" presId="urn:microsoft.com/office/officeart/2005/8/layout/default"/>
    <dgm:cxn modelId="{6AA09250-6AC5-4D26-BC0F-5F86F54FFD0F}" type="presParOf" srcId="{184C491F-3EE5-44F9-B620-F758A84F2328}" destId="{17F3BB5B-4D44-4917-B37F-5240807D6BBC}" srcOrd="12" destOrd="0" presId="urn:microsoft.com/office/officeart/2005/8/layout/default"/>
    <dgm:cxn modelId="{F42BAABA-EA42-4DBC-AC45-A56D419578E1}" type="presParOf" srcId="{184C491F-3EE5-44F9-B620-F758A84F2328}" destId="{4A0EFD4C-E5C2-4F4C-98B1-5A5DAE9B0E60}" srcOrd="13" destOrd="0" presId="urn:microsoft.com/office/officeart/2005/8/layout/default"/>
    <dgm:cxn modelId="{4D65AEFC-E79F-4439-A9FD-968F9D371E82}" type="presParOf" srcId="{184C491F-3EE5-44F9-B620-F758A84F2328}" destId="{6824EC82-75E9-4893-8E96-8118FC25AA34}" srcOrd="14" destOrd="0" presId="urn:microsoft.com/office/officeart/2005/8/layout/default"/>
    <dgm:cxn modelId="{0C392355-E4E9-4E88-B9C6-C7625346E275}" type="presParOf" srcId="{184C491F-3EE5-44F9-B620-F758A84F2328}" destId="{3278D85D-E8A7-4054-AC47-B58BEF94C146}" srcOrd="15" destOrd="0" presId="urn:microsoft.com/office/officeart/2005/8/layout/default"/>
    <dgm:cxn modelId="{13D61B34-06DB-447B-80F3-667916FE5B1B}" type="presParOf" srcId="{184C491F-3EE5-44F9-B620-F758A84F2328}" destId="{3BF16B7E-A23B-49B6-8060-A43A475CF067}" srcOrd="16" destOrd="0" presId="urn:microsoft.com/office/officeart/2005/8/layout/default"/>
    <dgm:cxn modelId="{6E8C17D8-9D71-47C2-8A52-8E27C7520627}" type="presParOf" srcId="{184C491F-3EE5-44F9-B620-F758A84F2328}" destId="{2B858824-4214-45E0-9FB0-423EB0A8BAAB}" srcOrd="17" destOrd="0" presId="urn:microsoft.com/office/officeart/2005/8/layout/default"/>
    <dgm:cxn modelId="{FEBB1F3D-5169-4163-AFFB-F66EB980432A}" type="presParOf" srcId="{184C491F-3EE5-44F9-B620-F758A84F2328}" destId="{E410DF19-BD40-4D5C-9CCD-D390ED8DCD5B}" srcOrd="18" destOrd="0" presId="urn:microsoft.com/office/officeart/2005/8/layout/default"/>
    <dgm:cxn modelId="{BC495671-BD9A-4A10-9712-5CC3956D1EE2}" type="presParOf" srcId="{184C491F-3EE5-44F9-B620-F758A84F2328}" destId="{A94B28CB-4CA3-463D-A7BD-362CF0D49F5F}" srcOrd="19" destOrd="0" presId="urn:microsoft.com/office/officeart/2005/8/layout/default"/>
    <dgm:cxn modelId="{3AB84DF2-4088-4438-8BBC-74D48DE9EF67}" type="presParOf" srcId="{184C491F-3EE5-44F9-B620-F758A84F2328}" destId="{202C18E0-A9A4-4323-ADBB-FB3322012BEC}" srcOrd="20" destOrd="0" presId="urn:microsoft.com/office/officeart/2005/8/layout/default"/>
    <dgm:cxn modelId="{EB624C21-CDC9-4DF4-96D2-3F5C07D421DF}" type="presParOf" srcId="{184C491F-3EE5-44F9-B620-F758A84F2328}" destId="{D54CA35F-96E0-4082-A9A6-D47361012517}" srcOrd="21" destOrd="0" presId="urn:microsoft.com/office/officeart/2005/8/layout/default"/>
    <dgm:cxn modelId="{A7895238-F7F3-4370-955A-9A9E29E5BD4A}" type="presParOf" srcId="{184C491F-3EE5-44F9-B620-F758A84F2328}" destId="{17A1F6EC-29E5-4EC3-8193-AB4B6A4BA3B8}" srcOrd="22" destOrd="0" presId="urn:microsoft.com/office/officeart/2005/8/layout/default"/>
    <dgm:cxn modelId="{0FE6C0FE-3F40-4655-B653-01D5D41263DB}" type="presParOf" srcId="{184C491F-3EE5-44F9-B620-F758A84F2328}" destId="{49C33B12-869D-41ED-A6A5-55923AFC07DF}" srcOrd="23" destOrd="0" presId="urn:microsoft.com/office/officeart/2005/8/layout/default"/>
    <dgm:cxn modelId="{CC1F4BD5-D0A4-495A-AB46-E6FD3E666101}" type="presParOf" srcId="{184C491F-3EE5-44F9-B620-F758A84F2328}" destId="{D9147A86-9E7F-451F-87DE-E2E4F0992BA1}" srcOrd="24" destOrd="0" presId="urn:microsoft.com/office/officeart/2005/8/layout/default"/>
    <dgm:cxn modelId="{6340B237-8462-48BF-8949-F38E29753A25}" type="presParOf" srcId="{184C491F-3EE5-44F9-B620-F758A84F2328}" destId="{1E198815-BFC5-42E5-B989-E835642F9953}" srcOrd="25" destOrd="0" presId="urn:microsoft.com/office/officeart/2005/8/layout/default"/>
    <dgm:cxn modelId="{DBCD0960-20A4-4CCC-99B8-4192C2F2E985}" type="presParOf" srcId="{184C491F-3EE5-44F9-B620-F758A84F2328}" destId="{48540C3C-6458-478B-97E1-FDC6D4433BC8}" srcOrd="26"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0E4D9-7797-40DB-9EA0-CB1C99CDEC20}">
      <dsp:nvSpPr>
        <dsp:cNvPr id="0" name=""/>
        <dsp:cNvSpPr/>
      </dsp:nvSpPr>
      <dsp:spPr>
        <a:xfrm>
          <a:off x="4269" y="427842"/>
          <a:ext cx="2566990" cy="1026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t>Single Signboard</a:t>
          </a:r>
        </a:p>
        <a:p>
          <a:pPr marL="0" lvl="0" indent="0" algn="ctr" defTabSz="1066800">
            <a:lnSpc>
              <a:spcPct val="90000"/>
            </a:lnSpc>
            <a:spcBef>
              <a:spcPct val="0"/>
            </a:spcBef>
            <a:spcAft>
              <a:spcPct val="35000"/>
            </a:spcAft>
            <a:buNone/>
          </a:pPr>
          <a:r>
            <a:rPr lang="en-CA" sz="1800" i="1" kern="1200" dirty="0"/>
            <a:t>(3-year term)</a:t>
          </a:r>
        </a:p>
      </dsp:txBody>
      <dsp:txXfrm>
        <a:off x="4269" y="427842"/>
        <a:ext cx="2566990" cy="1026796"/>
      </dsp:txXfrm>
    </dsp:sp>
    <dsp:sp modelId="{44F5CBB7-7047-463D-A4A0-4AECB24AA673}">
      <dsp:nvSpPr>
        <dsp:cNvPr id="0" name=""/>
        <dsp:cNvSpPr/>
      </dsp:nvSpPr>
      <dsp:spPr>
        <a:xfrm>
          <a:off x="4269" y="1454638"/>
          <a:ext cx="2566990" cy="31704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180975" lvl="1" indent="0" algn="l" defTabSz="1066800">
            <a:lnSpc>
              <a:spcPct val="90000"/>
            </a:lnSpc>
            <a:spcBef>
              <a:spcPct val="0"/>
            </a:spcBef>
            <a:spcAft>
              <a:spcPct val="15000"/>
            </a:spcAft>
            <a:buNone/>
          </a:pPr>
          <a:endParaRPr lang="en-CA" sz="2400" kern="1200" dirty="0"/>
        </a:p>
        <a:p>
          <a:pPr marL="0" lvl="1" indent="0" algn="l" defTabSz="1066800">
            <a:lnSpc>
              <a:spcPct val="90000"/>
            </a:lnSpc>
            <a:spcBef>
              <a:spcPct val="0"/>
            </a:spcBef>
            <a:spcAft>
              <a:spcPct val="15000"/>
            </a:spcAft>
            <a:buNone/>
          </a:pPr>
          <a:r>
            <a:rPr lang="en-CA" sz="2400" kern="1200" dirty="0"/>
            <a:t>$1,275 per board</a:t>
          </a:r>
        </a:p>
        <a:p>
          <a:pPr marL="0" lvl="1" indent="0" algn="l" defTabSz="1066800">
            <a:lnSpc>
              <a:spcPct val="90000"/>
            </a:lnSpc>
            <a:spcBef>
              <a:spcPct val="0"/>
            </a:spcBef>
            <a:spcAft>
              <a:spcPct val="15000"/>
            </a:spcAft>
            <a:buNone/>
          </a:pPr>
          <a:r>
            <a:rPr lang="en-CA" sz="2400" u="sng" kern="1200" dirty="0"/>
            <a:t>(-$475) costs</a:t>
          </a:r>
        </a:p>
        <a:p>
          <a:pPr marL="0" lvl="1" indent="0" algn="l" defTabSz="1066800">
            <a:lnSpc>
              <a:spcPct val="90000"/>
            </a:lnSpc>
            <a:spcBef>
              <a:spcPct val="0"/>
            </a:spcBef>
            <a:spcAft>
              <a:spcPct val="15000"/>
            </a:spcAft>
            <a:buNone/>
          </a:pPr>
          <a:r>
            <a:rPr lang="en-CA" sz="2400" kern="1200" dirty="0"/>
            <a:t>$800 shared</a:t>
          </a:r>
        </a:p>
        <a:p>
          <a:pPr marL="0" lvl="1" indent="0" algn="l" defTabSz="1244600">
            <a:lnSpc>
              <a:spcPct val="90000"/>
            </a:lnSpc>
            <a:spcBef>
              <a:spcPct val="0"/>
            </a:spcBef>
            <a:spcAft>
              <a:spcPct val="15000"/>
            </a:spcAft>
            <a:buNone/>
          </a:pPr>
          <a:endParaRPr lang="en-CA" sz="2800" kern="1200" dirty="0"/>
        </a:p>
        <a:p>
          <a:pPr marL="0" lvl="1" indent="0" algn="ctr" defTabSz="1244600">
            <a:lnSpc>
              <a:spcPct val="90000"/>
            </a:lnSpc>
            <a:spcBef>
              <a:spcPct val="0"/>
            </a:spcBef>
            <a:spcAft>
              <a:spcPct val="15000"/>
            </a:spcAft>
            <a:buNone/>
          </a:pPr>
          <a:r>
            <a:rPr lang="en-CA" sz="2800" kern="1200" dirty="0">
              <a:solidFill>
                <a:srgbClr val="FF0000"/>
              </a:solidFill>
            </a:rPr>
            <a:t>$400</a:t>
          </a:r>
          <a:br>
            <a:rPr lang="en-CA" sz="2800" kern="1200" dirty="0">
              <a:solidFill>
                <a:srgbClr val="FF0000"/>
              </a:solidFill>
            </a:rPr>
          </a:br>
          <a:r>
            <a:rPr lang="en-CA" sz="2000" kern="1200" dirty="0">
              <a:solidFill>
                <a:srgbClr val="FF0000"/>
              </a:solidFill>
            </a:rPr>
            <a:t>to Team/Group</a:t>
          </a:r>
        </a:p>
      </dsp:txBody>
      <dsp:txXfrm>
        <a:off x="4269" y="1454638"/>
        <a:ext cx="2566990" cy="3170475"/>
      </dsp:txXfrm>
    </dsp:sp>
    <dsp:sp modelId="{6F47F0B7-B434-438E-9B5A-82E427EFFE01}">
      <dsp:nvSpPr>
        <dsp:cNvPr id="0" name=""/>
        <dsp:cNvSpPr/>
      </dsp:nvSpPr>
      <dsp:spPr>
        <a:xfrm>
          <a:off x="2930637" y="427842"/>
          <a:ext cx="2566990" cy="1026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t>Four Signboards</a:t>
          </a:r>
        </a:p>
        <a:p>
          <a:pPr marL="0" lvl="0" indent="0" algn="ctr" defTabSz="1066800">
            <a:lnSpc>
              <a:spcPct val="90000"/>
            </a:lnSpc>
            <a:spcBef>
              <a:spcPct val="0"/>
            </a:spcBef>
            <a:spcAft>
              <a:spcPct val="35000"/>
            </a:spcAft>
            <a:buNone/>
          </a:pPr>
          <a:r>
            <a:rPr lang="en-CA" sz="1800" i="1" kern="1200" dirty="0"/>
            <a:t>(3-year term)</a:t>
          </a:r>
        </a:p>
      </dsp:txBody>
      <dsp:txXfrm>
        <a:off x="2930637" y="427842"/>
        <a:ext cx="2566990" cy="1026796"/>
      </dsp:txXfrm>
    </dsp:sp>
    <dsp:sp modelId="{F9FAF010-83A3-4A1B-BB53-AC1CBED0C88E}">
      <dsp:nvSpPr>
        <dsp:cNvPr id="0" name=""/>
        <dsp:cNvSpPr/>
      </dsp:nvSpPr>
      <dsp:spPr>
        <a:xfrm>
          <a:off x="2930637" y="1454638"/>
          <a:ext cx="2566990" cy="31704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180975" lvl="1" indent="0" algn="l" defTabSz="1066800">
            <a:lnSpc>
              <a:spcPct val="90000"/>
            </a:lnSpc>
            <a:spcBef>
              <a:spcPct val="0"/>
            </a:spcBef>
            <a:spcAft>
              <a:spcPct val="15000"/>
            </a:spcAft>
            <a:buNone/>
          </a:pPr>
          <a:endParaRPr lang="en-CA" sz="2400" kern="1200" dirty="0"/>
        </a:p>
        <a:p>
          <a:pPr marL="0" lvl="1" indent="0" algn="l" defTabSz="1066800">
            <a:lnSpc>
              <a:spcPct val="90000"/>
            </a:lnSpc>
            <a:spcBef>
              <a:spcPct val="0"/>
            </a:spcBef>
            <a:spcAft>
              <a:spcPct val="15000"/>
            </a:spcAft>
            <a:buNone/>
          </a:pPr>
          <a:r>
            <a:rPr lang="en-CA" sz="2400" kern="1200" dirty="0"/>
            <a:t>$4,800 for boards</a:t>
          </a:r>
        </a:p>
        <a:p>
          <a:pPr marL="0" lvl="1" indent="0" algn="l" defTabSz="1066800">
            <a:lnSpc>
              <a:spcPct val="90000"/>
            </a:lnSpc>
            <a:spcBef>
              <a:spcPct val="0"/>
            </a:spcBef>
            <a:spcAft>
              <a:spcPct val="15000"/>
            </a:spcAft>
            <a:buNone/>
            <a:tabLst>
              <a:tab pos="180975" algn="l"/>
            </a:tabLst>
          </a:pPr>
          <a:r>
            <a:rPr lang="en-CA" sz="2400" u="sng" kern="1200" dirty="0"/>
            <a:t>(-$1,675) costs</a:t>
          </a:r>
        </a:p>
        <a:p>
          <a:pPr marL="0" lvl="1" indent="0" algn="l" defTabSz="1066800">
            <a:lnSpc>
              <a:spcPct val="90000"/>
            </a:lnSpc>
            <a:spcBef>
              <a:spcPct val="0"/>
            </a:spcBef>
            <a:spcAft>
              <a:spcPct val="15000"/>
            </a:spcAft>
            <a:buNone/>
            <a:tabLst>
              <a:tab pos="180975" algn="l"/>
            </a:tabLst>
          </a:pPr>
          <a:r>
            <a:rPr lang="en-CA" sz="2400" kern="1200" dirty="0"/>
            <a:t>$3,125 shared</a:t>
          </a:r>
        </a:p>
        <a:p>
          <a:pPr marL="0" lvl="1" indent="0" algn="l" defTabSz="1244600">
            <a:lnSpc>
              <a:spcPct val="90000"/>
            </a:lnSpc>
            <a:spcBef>
              <a:spcPct val="0"/>
            </a:spcBef>
            <a:spcAft>
              <a:spcPct val="15000"/>
            </a:spcAft>
            <a:buChar char="•"/>
            <a:tabLst>
              <a:tab pos="180975" algn="l"/>
            </a:tabLst>
          </a:pPr>
          <a:endParaRPr lang="en-CA" sz="2800" kern="1200" dirty="0"/>
        </a:p>
        <a:p>
          <a:pPr marL="0" lvl="1" indent="0" algn="ctr" defTabSz="1244600">
            <a:lnSpc>
              <a:spcPct val="90000"/>
            </a:lnSpc>
            <a:spcBef>
              <a:spcPct val="0"/>
            </a:spcBef>
            <a:spcAft>
              <a:spcPct val="15000"/>
            </a:spcAft>
            <a:buNone/>
            <a:tabLst>
              <a:tab pos="180975" algn="l"/>
            </a:tabLst>
          </a:pPr>
          <a:r>
            <a:rPr lang="en-CA" sz="2800" kern="1200" dirty="0">
              <a:solidFill>
                <a:srgbClr val="FF0000"/>
              </a:solidFill>
            </a:rPr>
            <a:t>$1,562.50</a:t>
          </a:r>
          <a:br>
            <a:rPr lang="en-CA" sz="2800" kern="1200" dirty="0">
              <a:solidFill>
                <a:srgbClr val="FF0000"/>
              </a:solidFill>
            </a:rPr>
          </a:br>
          <a:r>
            <a:rPr lang="en-CA" sz="2000" kern="1200" dirty="0">
              <a:solidFill>
                <a:srgbClr val="FF0000"/>
              </a:solidFill>
            </a:rPr>
            <a:t>to Team/Group</a:t>
          </a:r>
          <a:endParaRPr lang="en-CA" sz="2000" kern="1200" dirty="0"/>
        </a:p>
      </dsp:txBody>
      <dsp:txXfrm>
        <a:off x="2930637" y="1454638"/>
        <a:ext cx="2566990" cy="3170475"/>
      </dsp:txXfrm>
    </dsp:sp>
    <dsp:sp modelId="{60CF88FE-00AD-4016-8B50-33877FF54B52}">
      <dsp:nvSpPr>
        <dsp:cNvPr id="0" name=""/>
        <dsp:cNvSpPr/>
      </dsp:nvSpPr>
      <dsp:spPr>
        <a:xfrm>
          <a:off x="5857006" y="427842"/>
          <a:ext cx="2566990" cy="1026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ts val="0"/>
            </a:spcAft>
            <a:buNone/>
          </a:pPr>
          <a:r>
            <a:rPr lang="en-CA" sz="2400" kern="1200" dirty="0"/>
            <a:t>Bleacher Board / Picnic Table</a:t>
          </a:r>
        </a:p>
        <a:p>
          <a:pPr marL="0" lvl="0" indent="0" algn="ctr" defTabSz="1066800">
            <a:lnSpc>
              <a:spcPct val="90000"/>
            </a:lnSpc>
            <a:spcBef>
              <a:spcPct val="0"/>
            </a:spcBef>
            <a:spcAft>
              <a:spcPct val="35000"/>
            </a:spcAft>
            <a:buNone/>
          </a:pPr>
          <a:r>
            <a:rPr lang="en-CA" sz="1800" i="1" kern="1200" dirty="0"/>
            <a:t>(3-year term)</a:t>
          </a:r>
          <a:endParaRPr lang="en-CA" sz="1200" i="1" kern="1200" dirty="0"/>
        </a:p>
      </dsp:txBody>
      <dsp:txXfrm>
        <a:off x="5857006" y="427842"/>
        <a:ext cx="2566990" cy="1026796"/>
      </dsp:txXfrm>
    </dsp:sp>
    <dsp:sp modelId="{A2039138-A98C-427A-A019-512857B4E3D4}">
      <dsp:nvSpPr>
        <dsp:cNvPr id="0" name=""/>
        <dsp:cNvSpPr/>
      </dsp:nvSpPr>
      <dsp:spPr>
        <a:xfrm>
          <a:off x="5871998" y="1465798"/>
          <a:ext cx="2554925" cy="31704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0" algn="l" defTabSz="1066800">
            <a:lnSpc>
              <a:spcPct val="90000"/>
            </a:lnSpc>
            <a:spcBef>
              <a:spcPct val="0"/>
            </a:spcBef>
            <a:spcAft>
              <a:spcPct val="15000"/>
            </a:spcAft>
            <a:buNone/>
          </a:pPr>
          <a:endParaRPr lang="en-CA" sz="2400" kern="1200" dirty="0"/>
        </a:p>
        <a:p>
          <a:pPr marL="0" lvl="1" indent="0" algn="l" defTabSz="1066800">
            <a:lnSpc>
              <a:spcPct val="90000"/>
            </a:lnSpc>
            <a:spcBef>
              <a:spcPct val="0"/>
            </a:spcBef>
            <a:spcAft>
              <a:spcPct val="15000"/>
            </a:spcAft>
            <a:buNone/>
          </a:pPr>
          <a:r>
            <a:rPr lang="en-CA" sz="2400" kern="1200" dirty="0"/>
            <a:t>$2,075 per board</a:t>
          </a:r>
        </a:p>
        <a:p>
          <a:pPr marL="0" lvl="1" indent="0" algn="l" defTabSz="1066800">
            <a:lnSpc>
              <a:spcPct val="90000"/>
            </a:lnSpc>
            <a:spcBef>
              <a:spcPct val="0"/>
            </a:spcBef>
            <a:spcAft>
              <a:spcPct val="15000"/>
            </a:spcAft>
            <a:buNone/>
          </a:pPr>
          <a:r>
            <a:rPr lang="en-CA" sz="2400" u="sng" kern="1200" dirty="0"/>
            <a:t>(-$725) costs</a:t>
          </a:r>
        </a:p>
        <a:p>
          <a:pPr marL="0" lvl="1" indent="0" algn="l" defTabSz="1066800">
            <a:lnSpc>
              <a:spcPct val="90000"/>
            </a:lnSpc>
            <a:spcBef>
              <a:spcPct val="0"/>
            </a:spcBef>
            <a:spcAft>
              <a:spcPct val="15000"/>
            </a:spcAft>
            <a:buNone/>
          </a:pPr>
          <a:r>
            <a:rPr lang="en-CA" sz="2400" kern="1200" dirty="0"/>
            <a:t>$1,350 shared</a:t>
          </a:r>
        </a:p>
        <a:p>
          <a:pPr marL="0" lvl="1" indent="0" algn="l" defTabSz="1244600">
            <a:lnSpc>
              <a:spcPct val="90000"/>
            </a:lnSpc>
            <a:spcBef>
              <a:spcPct val="0"/>
            </a:spcBef>
            <a:spcAft>
              <a:spcPct val="15000"/>
            </a:spcAft>
            <a:buNone/>
          </a:pPr>
          <a:endParaRPr lang="en-CA" sz="2800" kern="1200" dirty="0"/>
        </a:p>
        <a:p>
          <a:pPr marL="0" lvl="1" indent="0" algn="ctr" defTabSz="1244600">
            <a:lnSpc>
              <a:spcPct val="90000"/>
            </a:lnSpc>
            <a:spcBef>
              <a:spcPct val="0"/>
            </a:spcBef>
            <a:spcAft>
              <a:spcPct val="15000"/>
            </a:spcAft>
            <a:buNone/>
          </a:pPr>
          <a:r>
            <a:rPr lang="en-CA" sz="2800" kern="1200" dirty="0">
              <a:solidFill>
                <a:srgbClr val="FF0000"/>
              </a:solidFill>
            </a:rPr>
            <a:t>$675</a:t>
          </a:r>
          <a:br>
            <a:rPr lang="en-CA" sz="2800" kern="1200" dirty="0">
              <a:solidFill>
                <a:srgbClr val="FF0000"/>
              </a:solidFill>
            </a:rPr>
          </a:br>
          <a:r>
            <a:rPr lang="en-CA" sz="2000" kern="1200" dirty="0">
              <a:solidFill>
                <a:srgbClr val="FF0000"/>
              </a:solidFill>
            </a:rPr>
            <a:t>to Team/Group</a:t>
          </a:r>
          <a:endParaRPr lang="en-CA" sz="2000" kern="1200" dirty="0"/>
        </a:p>
      </dsp:txBody>
      <dsp:txXfrm>
        <a:off x="5871998" y="1465798"/>
        <a:ext cx="2554925" cy="3170475"/>
      </dsp:txXfrm>
    </dsp:sp>
    <dsp:sp modelId="{3DDE9C89-E34F-4184-96C7-0DF70FEBE93F}">
      <dsp:nvSpPr>
        <dsp:cNvPr id="0" name=""/>
        <dsp:cNvSpPr/>
      </dsp:nvSpPr>
      <dsp:spPr>
        <a:xfrm>
          <a:off x="8783375" y="427842"/>
          <a:ext cx="2566990" cy="1026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t>Diamond Naming</a:t>
          </a:r>
        </a:p>
        <a:p>
          <a:pPr marL="0" lvl="0" indent="0" algn="ctr" defTabSz="1066800">
            <a:lnSpc>
              <a:spcPct val="90000"/>
            </a:lnSpc>
            <a:spcBef>
              <a:spcPct val="0"/>
            </a:spcBef>
            <a:spcAft>
              <a:spcPct val="35000"/>
            </a:spcAft>
            <a:buNone/>
          </a:pPr>
          <a:r>
            <a:rPr lang="en-CA" sz="1800" i="1" kern="1200" dirty="0"/>
            <a:t>(5-year term)</a:t>
          </a:r>
        </a:p>
      </dsp:txBody>
      <dsp:txXfrm>
        <a:off x="8783375" y="427842"/>
        <a:ext cx="2566990" cy="1026796"/>
      </dsp:txXfrm>
    </dsp:sp>
    <dsp:sp modelId="{A942D3C6-C602-4838-B929-0C19C42BF4D9}">
      <dsp:nvSpPr>
        <dsp:cNvPr id="0" name=""/>
        <dsp:cNvSpPr/>
      </dsp:nvSpPr>
      <dsp:spPr>
        <a:xfrm>
          <a:off x="8773415" y="1454638"/>
          <a:ext cx="2566990" cy="31704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endParaRPr lang="en-CA" sz="2400" kern="1200" dirty="0"/>
        </a:p>
        <a:p>
          <a:pPr marL="228600" lvl="1" indent="-228600" algn="l" defTabSz="1066800">
            <a:lnSpc>
              <a:spcPct val="90000"/>
            </a:lnSpc>
            <a:spcBef>
              <a:spcPct val="0"/>
            </a:spcBef>
            <a:spcAft>
              <a:spcPct val="15000"/>
            </a:spcAft>
            <a:buNone/>
          </a:pPr>
          <a:r>
            <a:rPr lang="en-CA" sz="2400" kern="1200" dirty="0"/>
            <a:t>$10,000 diamond</a:t>
          </a:r>
        </a:p>
        <a:p>
          <a:pPr marL="228600" lvl="1" indent="-228600" algn="l" defTabSz="1066800">
            <a:lnSpc>
              <a:spcPct val="90000"/>
            </a:lnSpc>
            <a:spcBef>
              <a:spcPct val="0"/>
            </a:spcBef>
            <a:spcAft>
              <a:spcPct val="15000"/>
            </a:spcAft>
            <a:buNone/>
          </a:pPr>
          <a:r>
            <a:rPr lang="en-CA" sz="2400" u="sng" kern="1200" dirty="0"/>
            <a:t>(-$2,000) costs</a:t>
          </a:r>
          <a:endParaRPr lang="en-CA" sz="2400" kern="1200" dirty="0"/>
        </a:p>
        <a:p>
          <a:pPr marL="228600" lvl="1" indent="-228600" algn="l" defTabSz="1066800">
            <a:lnSpc>
              <a:spcPct val="90000"/>
            </a:lnSpc>
            <a:spcBef>
              <a:spcPct val="0"/>
            </a:spcBef>
            <a:spcAft>
              <a:spcPct val="15000"/>
            </a:spcAft>
            <a:buNone/>
          </a:pPr>
          <a:r>
            <a:rPr lang="en-CA" sz="2400" kern="1200" dirty="0"/>
            <a:t>$8,000 shared</a:t>
          </a:r>
        </a:p>
        <a:p>
          <a:pPr marL="285750" lvl="1" indent="-285750" algn="l" defTabSz="1289050">
            <a:lnSpc>
              <a:spcPct val="90000"/>
            </a:lnSpc>
            <a:spcBef>
              <a:spcPct val="0"/>
            </a:spcBef>
            <a:spcAft>
              <a:spcPct val="15000"/>
            </a:spcAft>
            <a:buNone/>
          </a:pPr>
          <a:endParaRPr lang="en-CA" sz="2900" kern="1200" dirty="0"/>
        </a:p>
        <a:p>
          <a:pPr marL="285750" lvl="1" indent="-285750" algn="ctr" defTabSz="1617663">
            <a:lnSpc>
              <a:spcPct val="90000"/>
            </a:lnSpc>
            <a:spcBef>
              <a:spcPct val="0"/>
            </a:spcBef>
            <a:spcAft>
              <a:spcPct val="15000"/>
            </a:spcAft>
            <a:buNone/>
          </a:pPr>
          <a:r>
            <a:rPr lang="en-CA" sz="2800" kern="1200" dirty="0">
              <a:solidFill>
                <a:srgbClr val="FF0000"/>
              </a:solidFill>
            </a:rPr>
            <a:t>$4,000</a:t>
          </a:r>
          <a:endParaRPr lang="en-CA" sz="2000" kern="1200" dirty="0"/>
        </a:p>
        <a:p>
          <a:pPr marL="228600" lvl="1" indent="-228600" algn="ctr" defTabSz="1617663">
            <a:lnSpc>
              <a:spcPct val="90000"/>
            </a:lnSpc>
            <a:spcBef>
              <a:spcPct val="0"/>
            </a:spcBef>
            <a:spcAft>
              <a:spcPct val="15000"/>
            </a:spcAft>
            <a:buNone/>
          </a:pPr>
          <a:r>
            <a:rPr lang="en-CA" sz="2000" kern="1200" dirty="0">
              <a:solidFill>
                <a:srgbClr val="FF0000"/>
              </a:solidFill>
            </a:rPr>
            <a:t>to Team/Group</a:t>
          </a:r>
          <a:endParaRPr lang="en-CA" sz="2000" kern="1200" dirty="0"/>
        </a:p>
      </dsp:txBody>
      <dsp:txXfrm>
        <a:off x="8773415" y="1454638"/>
        <a:ext cx="2566990" cy="3170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50C10-FD44-4F9E-B666-5DE188C5D7C1}">
      <dsp:nvSpPr>
        <dsp:cNvPr id="0" name=""/>
        <dsp:cNvSpPr/>
      </dsp:nvSpPr>
      <dsp:spPr>
        <a:xfrm>
          <a:off x="0" y="162988"/>
          <a:ext cx="2394894" cy="14369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t>Sherwood Dodge (*)</a:t>
          </a:r>
        </a:p>
      </dsp:txBody>
      <dsp:txXfrm>
        <a:off x="0" y="162988"/>
        <a:ext cx="2394894" cy="1436936"/>
      </dsp:txXfrm>
    </dsp:sp>
    <dsp:sp modelId="{40971A68-D219-4DA1-8540-124A0823078B}">
      <dsp:nvSpPr>
        <dsp:cNvPr id="0" name=""/>
        <dsp:cNvSpPr/>
      </dsp:nvSpPr>
      <dsp:spPr>
        <a:xfrm>
          <a:off x="0" y="1839414"/>
          <a:ext cx="2394894" cy="1436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Canadian Brewhouse</a:t>
          </a:r>
        </a:p>
      </dsp:txBody>
      <dsp:txXfrm>
        <a:off x="0" y="1839414"/>
        <a:ext cx="2394894" cy="1436936"/>
      </dsp:txXfrm>
    </dsp:sp>
    <dsp:sp modelId="{8C1E901F-FB16-4B26-B003-6BAA47601B3E}">
      <dsp:nvSpPr>
        <dsp:cNvPr id="0" name=""/>
        <dsp:cNvSpPr/>
      </dsp:nvSpPr>
      <dsp:spPr>
        <a:xfrm>
          <a:off x="0" y="3515840"/>
          <a:ext cx="2394894" cy="14369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Labatt Breweries</a:t>
          </a:r>
        </a:p>
      </dsp:txBody>
      <dsp:txXfrm>
        <a:off x="0" y="3515840"/>
        <a:ext cx="2394894" cy="1436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00774-2B9A-482D-846A-34BC9C535E0F}">
      <dsp:nvSpPr>
        <dsp:cNvPr id="0" name=""/>
        <dsp:cNvSpPr/>
      </dsp:nvSpPr>
      <dsp:spPr>
        <a:xfrm>
          <a:off x="492170" y="1175"/>
          <a:ext cx="1802839" cy="10817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Mission Fun and Games</a:t>
          </a:r>
        </a:p>
      </dsp:txBody>
      <dsp:txXfrm>
        <a:off x="492170" y="1175"/>
        <a:ext cx="1802839" cy="1081703"/>
      </dsp:txXfrm>
    </dsp:sp>
    <dsp:sp modelId="{78827FEB-A0F9-4BA1-AE2F-753EBBD93858}">
      <dsp:nvSpPr>
        <dsp:cNvPr id="0" name=""/>
        <dsp:cNvSpPr/>
      </dsp:nvSpPr>
      <dsp:spPr>
        <a:xfrm>
          <a:off x="2475293" y="1175"/>
          <a:ext cx="1802839" cy="1081703"/>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Alley Kat Brewery</a:t>
          </a:r>
        </a:p>
      </dsp:txBody>
      <dsp:txXfrm>
        <a:off x="2475293" y="1175"/>
        <a:ext cx="1802839" cy="1081703"/>
      </dsp:txXfrm>
    </dsp:sp>
    <dsp:sp modelId="{F2550C10-FD44-4F9E-B666-5DE188C5D7C1}">
      <dsp:nvSpPr>
        <dsp:cNvPr id="0" name=""/>
        <dsp:cNvSpPr/>
      </dsp:nvSpPr>
      <dsp:spPr>
        <a:xfrm>
          <a:off x="492170" y="1263162"/>
          <a:ext cx="1802839" cy="108170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Core Networks</a:t>
          </a:r>
        </a:p>
      </dsp:txBody>
      <dsp:txXfrm>
        <a:off x="492170" y="1263162"/>
        <a:ext cx="1802839" cy="1081703"/>
      </dsp:txXfrm>
    </dsp:sp>
    <dsp:sp modelId="{40971A68-D219-4DA1-8540-124A0823078B}">
      <dsp:nvSpPr>
        <dsp:cNvPr id="0" name=""/>
        <dsp:cNvSpPr/>
      </dsp:nvSpPr>
      <dsp:spPr>
        <a:xfrm>
          <a:off x="2475293" y="1263162"/>
          <a:ext cx="1802839" cy="108170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Sturgeon Animal Hospital</a:t>
          </a:r>
        </a:p>
      </dsp:txBody>
      <dsp:txXfrm>
        <a:off x="2475293" y="1263162"/>
        <a:ext cx="1802839" cy="1081703"/>
      </dsp:txXfrm>
    </dsp:sp>
    <dsp:sp modelId="{8C1E901F-FB16-4B26-B003-6BAA47601B3E}">
      <dsp:nvSpPr>
        <dsp:cNvPr id="0" name=""/>
        <dsp:cNvSpPr/>
      </dsp:nvSpPr>
      <dsp:spPr>
        <a:xfrm>
          <a:off x="492170" y="2525150"/>
          <a:ext cx="1802839" cy="108170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Re/Max </a:t>
          </a:r>
          <a:br>
            <a:rPr lang="en-CA" sz="2000" kern="1200" dirty="0"/>
          </a:br>
          <a:r>
            <a:rPr lang="en-CA" sz="2000" kern="1200" dirty="0"/>
            <a:t>Ross Storoshenko</a:t>
          </a:r>
        </a:p>
      </dsp:txBody>
      <dsp:txXfrm>
        <a:off x="492170" y="2525150"/>
        <a:ext cx="1802839" cy="1081703"/>
      </dsp:txXfrm>
    </dsp:sp>
    <dsp:sp modelId="{0CBD8554-FAFC-47C1-9724-71BF7D784401}">
      <dsp:nvSpPr>
        <dsp:cNvPr id="0" name=""/>
        <dsp:cNvSpPr/>
      </dsp:nvSpPr>
      <dsp:spPr>
        <a:xfrm>
          <a:off x="2475293" y="2525150"/>
          <a:ext cx="1802839" cy="1081703"/>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err="1"/>
            <a:t>ReMax</a:t>
          </a:r>
          <a:r>
            <a:rPr lang="en-CA" sz="2000" b="1" kern="1200" dirty="0"/>
            <a:t> </a:t>
          </a:r>
          <a:br>
            <a:rPr lang="en-CA" sz="2000" b="1" kern="1200" dirty="0"/>
          </a:br>
          <a:r>
            <a:rPr lang="en-CA" sz="2000" b="1" kern="1200" dirty="0"/>
            <a:t>River Valley (*)</a:t>
          </a:r>
        </a:p>
      </dsp:txBody>
      <dsp:txXfrm>
        <a:off x="2475293" y="2525150"/>
        <a:ext cx="1802839" cy="1081703"/>
      </dsp:txXfrm>
    </dsp:sp>
    <dsp:sp modelId="{774F13A5-E6F5-461A-A9CE-81B9B81F0818}">
      <dsp:nvSpPr>
        <dsp:cNvPr id="0" name=""/>
        <dsp:cNvSpPr/>
      </dsp:nvSpPr>
      <dsp:spPr>
        <a:xfrm>
          <a:off x="1483732" y="3787138"/>
          <a:ext cx="1802839" cy="108170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Tri-Tec Project Mgmt.</a:t>
          </a:r>
        </a:p>
      </dsp:txBody>
      <dsp:txXfrm>
        <a:off x="1483732" y="3787138"/>
        <a:ext cx="1802839" cy="1081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00774-2B9A-482D-846A-34BC9C535E0F}">
      <dsp:nvSpPr>
        <dsp:cNvPr id="0" name=""/>
        <dsp:cNvSpPr/>
      </dsp:nvSpPr>
      <dsp:spPr>
        <a:xfrm>
          <a:off x="0" y="333715"/>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Top Hat Advisory</a:t>
          </a:r>
        </a:p>
      </dsp:txBody>
      <dsp:txXfrm>
        <a:off x="0" y="333715"/>
        <a:ext cx="1350108" cy="810064"/>
      </dsp:txXfrm>
    </dsp:sp>
    <dsp:sp modelId="{F2550C10-FD44-4F9E-B666-5DE188C5D7C1}">
      <dsp:nvSpPr>
        <dsp:cNvPr id="0" name=""/>
        <dsp:cNvSpPr/>
      </dsp:nvSpPr>
      <dsp:spPr>
        <a:xfrm>
          <a:off x="1485118" y="333715"/>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Sturgeon Auto Body</a:t>
          </a:r>
        </a:p>
      </dsp:txBody>
      <dsp:txXfrm>
        <a:off x="1485118" y="333715"/>
        <a:ext cx="1350108" cy="810064"/>
      </dsp:txXfrm>
    </dsp:sp>
    <dsp:sp modelId="{DDC0635B-7BBF-41D9-A53B-0F27CB773B0A}">
      <dsp:nvSpPr>
        <dsp:cNvPr id="0" name=""/>
        <dsp:cNvSpPr/>
      </dsp:nvSpPr>
      <dsp:spPr>
        <a:xfrm>
          <a:off x="2970237" y="333715"/>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err="1"/>
            <a:t>Brokerlink</a:t>
          </a:r>
          <a:endParaRPr lang="en-CA" sz="1800" kern="1200" dirty="0"/>
        </a:p>
      </dsp:txBody>
      <dsp:txXfrm>
        <a:off x="2970237" y="333715"/>
        <a:ext cx="1350108" cy="810064"/>
      </dsp:txXfrm>
    </dsp:sp>
    <dsp:sp modelId="{2986B3D8-8C08-44E3-BFD3-6995E26C48C1}">
      <dsp:nvSpPr>
        <dsp:cNvPr id="0" name=""/>
        <dsp:cNvSpPr/>
      </dsp:nvSpPr>
      <dsp:spPr>
        <a:xfrm>
          <a:off x="0" y="1278791"/>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MFP Resources</a:t>
          </a:r>
        </a:p>
      </dsp:txBody>
      <dsp:txXfrm>
        <a:off x="0" y="1278791"/>
        <a:ext cx="1350108" cy="810064"/>
      </dsp:txXfrm>
    </dsp:sp>
    <dsp:sp modelId="{709878B7-986F-4619-9BD8-39765FF45227}">
      <dsp:nvSpPr>
        <dsp:cNvPr id="0" name=""/>
        <dsp:cNvSpPr/>
      </dsp:nvSpPr>
      <dsp:spPr>
        <a:xfrm>
          <a:off x="1485118" y="1278791"/>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St. Albert Inn &amp; Suites</a:t>
          </a:r>
        </a:p>
      </dsp:txBody>
      <dsp:txXfrm>
        <a:off x="1485118" y="1278791"/>
        <a:ext cx="1350108" cy="810064"/>
      </dsp:txXfrm>
    </dsp:sp>
    <dsp:sp modelId="{EF27D5D8-A163-47BC-A10F-F55CC43F3C4B}">
      <dsp:nvSpPr>
        <dsp:cNvPr id="0" name=""/>
        <dsp:cNvSpPr/>
      </dsp:nvSpPr>
      <dsp:spPr>
        <a:xfrm>
          <a:off x="2970237" y="1278791"/>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Canadian Fence</a:t>
          </a:r>
        </a:p>
      </dsp:txBody>
      <dsp:txXfrm>
        <a:off x="2970237" y="1278791"/>
        <a:ext cx="1350108" cy="810064"/>
      </dsp:txXfrm>
    </dsp:sp>
    <dsp:sp modelId="{17F3BB5B-4D44-4917-B37F-5240807D6BBC}">
      <dsp:nvSpPr>
        <dsp:cNvPr id="0" name=""/>
        <dsp:cNvSpPr/>
      </dsp:nvSpPr>
      <dsp:spPr>
        <a:xfrm>
          <a:off x="0" y="2223867"/>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Musco Lighting</a:t>
          </a:r>
        </a:p>
      </dsp:txBody>
      <dsp:txXfrm>
        <a:off x="0" y="2223867"/>
        <a:ext cx="1350108" cy="810064"/>
      </dsp:txXfrm>
    </dsp:sp>
    <dsp:sp modelId="{6824EC82-75E9-4893-8E96-8118FC25AA34}">
      <dsp:nvSpPr>
        <dsp:cNvPr id="0" name=""/>
        <dsp:cNvSpPr/>
      </dsp:nvSpPr>
      <dsp:spPr>
        <a:xfrm>
          <a:off x="1485118" y="2223867"/>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Gorilla Properties</a:t>
          </a:r>
        </a:p>
      </dsp:txBody>
      <dsp:txXfrm>
        <a:off x="1485118" y="2223867"/>
        <a:ext cx="1350108" cy="810064"/>
      </dsp:txXfrm>
    </dsp:sp>
    <dsp:sp modelId="{3BF16B7E-A23B-49B6-8060-A43A475CF067}">
      <dsp:nvSpPr>
        <dsp:cNvPr id="0" name=""/>
        <dsp:cNvSpPr/>
      </dsp:nvSpPr>
      <dsp:spPr>
        <a:xfrm>
          <a:off x="2970237" y="2223867"/>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dirty="0"/>
            <a:t>St. Louis Bar and Grill </a:t>
          </a:r>
        </a:p>
      </dsp:txBody>
      <dsp:txXfrm>
        <a:off x="2970237" y="2223867"/>
        <a:ext cx="1350108" cy="810064"/>
      </dsp:txXfrm>
    </dsp:sp>
    <dsp:sp modelId="{E410DF19-BD40-4D5C-9CCD-D390ED8DCD5B}">
      <dsp:nvSpPr>
        <dsp:cNvPr id="0" name=""/>
        <dsp:cNvSpPr/>
      </dsp:nvSpPr>
      <dsp:spPr>
        <a:xfrm>
          <a:off x="0" y="3168942"/>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Southview Acura</a:t>
          </a:r>
        </a:p>
      </dsp:txBody>
      <dsp:txXfrm>
        <a:off x="0" y="3168942"/>
        <a:ext cx="1350108" cy="810064"/>
      </dsp:txXfrm>
    </dsp:sp>
    <dsp:sp modelId="{202C18E0-A9A4-4323-ADBB-FB3322012BEC}">
      <dsp:nvSpPr>
        <dsp:cNvPr id="0" name=""/>
        <dsp:cNvSpPr/>
      </dsp:nvSpPr>
      <dsp:spPr>
        <a:xfrm>
          <a:off x="1485118" y="3168942"/>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Sparklean Restoration</a:t>
          </a:r>
        </a:p>
      </dsp:txBody>
      <dsp:txXfrm>
        <a:off x="1485118" y="3168942"/>
        <a:ext cx="1350108" cy="810064"/>
      </dsp:txXfrm>
    </dsp:sp>
    <dsp:sp modelId="{17A1F6EC-29E5-4EC3-8193-AB4B6A4BA3B8}">
      <dsp:nvSpPr>
        <dsp:cNvPr id="0" name=""/>
        <dsp:cNvSpPr/>
      </dsp:nvSpPr>
      <dsp:spPr>
        <a:xfrm>
          <a:off x="2970237" y="3168942"/>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dirty="0"/>
            <a:t>Fortis </a:t>
          </a:r>
          <a:r>
            <a:rPr lang="en-CA" sz="1800" b="0" kern="1200"/>
            <a:t>Alberta </a:t>
          </a:r>
          <a:endParaRPr lang="en-CA" sz="1800" b="0" kern="1200" dirty="0"/>
        </a:p>
      </dsp:txBody>
      <dsp:txXfrm>
        <a:off x="2970237" y="3168942"/>
        <a:ext cx="1350108" cy="810064"/>
      </dsp:txXfrm>
    </dsp:sp>
    <dsp:sp modelId="{D9147A86-9E7F-451F-87DE-E2E4F0992BA1}">
      <dsp:nvSpPr>
        <dsp:cNvPr id="0" name=""/>
        <dsp:cNvSpPr/>
      </dsp:nvSpPr>
      <dsp:spPr>
        <a:xfrm>
          <a:off x="742559" y="4114018"/>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dirty="0"/>
            <a:t>Elite HDD</a:t>
          </a:r>
        </a:p>
      </dsp:txBody>
      <dsp:txXfrm>
        <a:off x="742559" y="4114018"/>
        <a:ext cx="1350108" cy="810064"/>
      </dsp:txXfrm>
    </dsp:sp>
    <dsp:sp modelId="{48540C3C-6458-478B-97E1-FDC6D4433BC8}">
      <dsp:nvSpPr>
        <dsp:cNvPr id="0" name=""/>
        <dsp:cNvSpPr/>
      </dsp:nvSpPr>
      <dsp:spPr>
        <a:xfrm>
          <a:off x="2227678" y="4114018"/>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a:t>Swiss Chalet</a:t>
          </a:r>
          <a:endParaRPr lang="en-CA" sz="1800" b="0" kern="1200" dirty="0"/>
        </a:p>
      </dsp:txBody>
      <dsp:txXfrm>
        <a:off x="2227678" y="4114018"/>
        <a:ext cx="1350108" cy="81006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054DC6C-6BF2-4819-B532-DCD1B365DB6B}" type="datetimeFigureOut">
              <a:rPr lang="en-CA" smtClean="0"/>
              <a:t>2026-01-26</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D96CE58-A9DD-46E4-AF1A-F349B06A4E99}" type="slidenum">
              <a:rPr lang="en-CA" smtClean="0"/>
              <a:t>‹#›</a:t>
            </a:fld>
            <a:endParaRPr lang="en-CA"/>
          </a:p>
        </p:txBody>
      </p:sp>
    </p:spTree>
    <p:extLst>
      <p:ext uri="{BB962C8B-B14F-4D97-AF65-F5344CB8AC3E}">
        <p14:creationId xmlns:p14="http://schemas.microsoft.com/office/powerpoint/2010/main" val="372951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Guest Introductions</a:t>
            </a:r>
          </a:p>
          <a:p>
            <a:endParaRPr lang="en-CA" dirty="0"/>
          </a:p>
          <a:p>
            <a:r>
              <a:rPr lang="en-CA" dirty="0"/>
              <a:t>Zoe Spaans – City of St. Albert – acknowledge and recognize.</a:t>
            </a:r>
          </a:p>
          <a:p>
            <a:r>
              <a:rPr lang="en-CA" dirty="0"/>
              <a:t>EDSUA – Ed </a:t>
            </a:r>
            <a:r>
              <a:rPr lang="en-CA" dirty="0" err="1"/>
              <a:t>Drewecki</a:t>
            </a:r>
            <a:endParaRPr lang="en-CA" dirty="0"/>
          </a:p>
          <a:p>
            <a:r>
              <a:rPr lang="en-CA" dirty="0"/>
              <a:t>SAMSPA Scheduler – Diane Starling</a:t>
            </a:r>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a:t>
            </a:fld>
            <a:endParaRPr lang="en-CA"/>
          </a:p>
        </p:txBody>
      </p:sp>
    </p:spTree>
    <p:extLst>
      <p:ext uri="{BB962C8B-B14F-4D97-AF65-F5344CB8AC3E}">
        <p14:creationId xmlns:p14="http://schemas.microsoft.com/office/powerpoint/2010/main" val="1337787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10</a:t>
            </a:fld>
            <a:endParaRPr lang="en-CA"/>
          </a:p>
        </p:txBody>
      </p:sp>
    </p:spTree>
    <p:extLst>
      <p:ext uri="{BB962C8B-B14F-4D97-AF65-F5344CB8AC3E}">
        <p14:creationId xmlns:p14="http://schemas.microsoft.com/office/powerpoint/2010/main" val="1261284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Per Article 9.4 of SAMSPA Bylaws, “The maximum number of terms served by a Board member will be three and the Board member will not be eligible for election again until they have been inactive for a two-year term unless otherwise authorized by a two thirds majority vote of the members at the Annual General Meeting.”</a:t>
            </a:r>
          </a:p>
          <a:p>
            <a:pPr marL="235572" indent="-235572">
              <a:buAutoNum type="arabicParenR"/>
            </a:pPr>
            <a:endParaRPr lang="en-CA" dirty="0"/>
          </a:p>
          <a:p>
            <a:r>
              <a:rPr lang="en-CA" dirty="0"/>
              <a:t>  </a:t>
            </a:r>
          </a:p>
        </p:txBody>
      </p:sp>
      <p:sp>
        <p:nvSpPr>
          <p:cNvPr id="4" name="Slide Number Placeholder 3"/>
          <p:cNvSpPr>
            <a:spLocks noGrp="1"/>
          </p:cNvSpPr>
          <p:nvPr>
            <p:ph type="sldNum" sz="quarter" idx="5"/>
          </p:nvPr>
        </p:nvSpPr>
        <p:spPr/>
        <p:txBody>
          <a:bodyPr/>
          <a:lstStyle/>
          <a:p>
            <a:fld id="{6D96CE58-A9DD-46E4-AF1A-F349B06A4E99}" type="slidenum">
              <a:rPr lang="en-CA" smtClean="0"/>
              <a:t>11</a:t>
            </a:fld>
            <a:endParaRPr lang="en-CA"/>
          </a:p>
        </p:txBody>
      </p:sp>
    </p:spTree>
    <p:extLst>
      <p:ext uri="{BB962C8B-B14F-4D97-AF65-F5344CB8AC3E}">
        <p14:creationId xmlns:p14="http://schemas.microsoft.com/office/powerpoint/2010/main" val="388717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12</a:t>
            </a:fld>
            <a:endParaRPr lang="en-CA"/>
          </a:p>
        </p:txBody>
      </p:sp>
    </p:spTree>
    <p:extLst>
      <p:ext uri="{BB962C8B-B14F-4D97-AF65-F5344CB8AC3E}">
        <p14:creationId xmlns:p14="http://schemas.microsoft.com/office/powerpoint/2010/main" val="187602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13</a:t>
            </a:fld>
            <a:endParaRPr lang="en-CA"/>
          </a:p>
        </p:txBody>
      </p:sp>
    </p:spTree>
    <p:extLst>
      <p:ext uri="{BB962C8B-B14F-4D97-AF65-F5344CB8AC3E}">
        <p14:creationId xmlns:p14="http://schemas.microsoft.com/office/powerpoint/2010/main" val="269596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14</a:t>
            </a:fld>
            <a:endParaRPr lang="en-CA"/>
          </a:p>
        </p:txBody>
      </p:sp>
    </p:spTree>
    <p:extLst>
      <p:ext uri="{BB962C8B-B14F-4D97-AF65-F5344CB8AC3E}">
        <p14:creationId xmlns:p14="http://schemas.microsoft.com/office/powerpoint/2010/main" val="186511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get the opportunity to support any of these companies, we would encourage members and players to support them.  They are also shared on our website with links to their sites.</a:t>
            </a:r>
          </a:p>
          <a:p>
            <a:endParaRPr lang="en-CA" dirty="0"/>
          </a:p>
          <a:p>
            <a:r>
              <a:rPr lang="en-CA" dirty="0"/>
              <a:t>Lastly, mention Wilco again.  That we are looking to do something meaningful to recognize the philanthropy he has shown to SAMSPA this past season.</a:t>
            </a:r>
          </a:p>
        </p:txBody>
      </p:sp>
      <p:sp>
        <p:nvSpPr>
          <p:cNvPr id="4" name="Slide Number Placeholder 3"/>
          <p:cNvSpPr>
            <a:spLocks noGrp="1"/>
          </p:cNvSpPr>
          <p:nvPr>
            <p:ph type="sldNum" sz="quarter" idx="5"/>
          </p:nvPr>
        </p:nvSpPr>
        <p:spPr/>
        <p:txBody>
          <a:bodyPr/>
          <a:lstStyle/>
          <a:p>
            <a:fld id="{6D96CE58-A9DD-46E4-AF1A-F349B06A4E99}" type="slidenum">
              <a:rPr lang="en-CA" smtClean="0"/>
              <a:t>15</a:t>
            </a:fld>
            <a:endParaRPr lang="en-CA"/>
          </a:p>
        </p:txBody>
      </p:sp>
    </p:spTree>
    <p:extLst>
      <p:ext uri="{BB962C8B-B14F-4D97-AF65-F5344CB8AC3E}">
        <p14:creationId xmlns:p14="http://schemas.microsoft.com/office/powerpoint/2010/main" val="103107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D96CE58-A9DD-46E4-AF1A-F349B06A4E99}" type="slidenum">
              <a:rPr lang="en-CA" smtClean="0"/>
              <a:t>16</a:t>
            </a:fld>
            <a:endParaRPr lang="en-CA"/>
          </a:p>
        </p:txBody>
      </p:sp>
    </p:spTree>
    <p:extLst>
      <p:ext uri="{BB962C8B-B14F-4D97-AF65-F5344CB8AC3E}">
        <p14:creationId xmlns:p14="http://schemas.microsoft.com/office/powerpoint/2010/main" val="384225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6D96CE58-A9DD-46E4-AF1A-F349B06A4E99}" type="slidenum">
              <a:rPr lang="en-CA" smtClean="0"/>
              <a:t>17</a:t>
            </a:fld>
            <a:endParaRPr lang="en-CA"/>
          </a:p>
        </p:txBody>
      </p:sp>
    </p:spTree>
    <p:extLst>
      <p:ext uri="{BB962C8B-B14F-4D97-AF65-F5344CB8AC3E}">
        <p14:creationId xmlns:p14="http://schemas.microsoft.com/office/powerpoint/2010/main" val="1324579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4C48A-5C5B-BCEE-D4D0-1BA5F73E3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EFC6F-FB4B-2CF8-7710-59E1F4F6C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76C0C-BD51-6F4B-9E24-A2F0BD744840}"/>
              </a:ext>
            </a:extLst>
          </p:cNvPr>
          <p:cNvSpPr>
            <a:spLocks noGrp="1"/>
          </p:cNvSpPr>
          <p:nvPr>
            <p:ph type="body" idx="1"/>
          </p:nvPr>
        </p:nvSpPr>
        <p:spPr/>
        <p:txBody>
          <a:bodyPr/>
          <a:lstStyle/>
          <a:p>
            <a:endParaRPr lang="en-CA" b="1" dirty="0"/>
          </a:p>
        </p:txBody>
      </p:sp>
      <p:sp>
        <p:nvSpPr>
          <p:cNvPr id="4" name="Slide Number Placeholder 3">
            <a:extLst>
              <a:ext uri="{FF2B5EF4-FFF2-40B4-BE49-F238E27FC236}">
                <a16:creationId xmlns:a16="http://schemas.microsoft.com/office/drawing/2014/main" id="{588F026D-2DD0-13AF-5195-AD7C69EFFF7B}"/>
              </a:ext>
            </a:extLst>
          </p:cNvPr>
          <p:cNvSpPr>
            <a:spLocks noGrp="1"/>
          </p:cNvSpPr>
          <p:nvPr>
            <p:ph type="sldNum" sz="quarter" idx="5"/>
          </p:nvPr>
        </p:nvSpPr>
        <p:spPr/>
        <p:txBody>
          <a:bodyPr/>
          <a:lstStyle/>
          <a:p>
            <a:fld id="{6D96CE58-A9DD-46E4-AF1A-F349B06A4E99}" type="slidenum">
              <a:rPr lang="en-CA" smtClean="0"/>
              <a:t>18</a:t>
            </a:fld>
            <a:endParaRPr lang="en-CA"/>
          </a:p>
        </p:txBody>
      </p:sp>
    </p:spTree>
    <p:extLst>
      <p:ext uri="{BB962C8B-B14F-4D97-AF65-F5344CB8AC3E}">
        <p14:creationId xmlns:p14="http://schemas.microsoft.com/office/powerpoint/2010/main" val="136138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items are now being amortized according to specific depreciation schedules.</a:t>
            </a:r>
          </a:p>
          <a:p>
            <a:endParaRPr lang="en-US"/>
          </a:p>
        </p:txBody>
      </p:sp>
      <p:sp>
        <p:nvSpPr>
          <p:cNvPr id="4" name="Slide Number Placeholder 3"/>
          <p:cNvSpPr>
            <a:spLocks noGrp="1"/>
          </p:cNvSpPr>
          <p:nvPr>
            <p:ph type="sldNum" sz="quarter" idx="5"/>
          </p:nvPr>
        </p:nvSpPr>
        <p:spPr/>
        <p:txBody>
          <a:bodyPr/>
          <a:lstStyle/>
          <a:p>
            <a:fld id="{6D96CE58-A9DD-46E4-AF1A-F349B06A4E99}" type="slidenum">
              <a:rPr lang="en-CA" smtClean="0"/>
              <a:t>19</a:t>
            </a:fld>
            <a:endParaRPr lang="en-CA"/>
          </a:p>
        </p:txBody>
      </p:sp>
    </p:spTree>
    <p:extLst>
      <p:ext uri="{BB962C8B-B14F-4D97-AF65-F5344CB8AC3E}">
        <p14:creationId xmlns:p14="http://schemas.microsoft.com/office/powerpoint/2010/main" val="330467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a:t>
            </a:fld>
            <a:endParaRPr lang="en-CA"/>
          </a:p>
        </p:txBody>
      </p:sp>
    </p:spTree>
    <p:extLst>
      <p:ext uri="{BB962C8B-B14F-4D97-AF65-F5344CB8AC3E}">
        <p14:creationId xmlns:p14="http://schemas.microsoft.com/office/powerpoint/2010/main" val="3842254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a:p>
        </p:txBody>
      </p:sp>
      <p:sp>
        <p:nvSpPr>
          <p:cNvPr id="4" name="Slide Number Placeholder 3"/>
          <p:cNvSpPr>
            <a:spLocks noGrp="1"/>
          </p:cNvSpPr>
          <p:nvPr>
            <p:ph type="sldNum" sz="quarter" idx="5"/>
          </p:nvPr>
        </p:nvSpPr>
        <p:spPr/>
        <p:txBody>
          <a:bodyPr/>
          <a:lstStyle/>
          <a:p>
            <a:fld id="{6D96CE58-A9DD-46E4-AF1A-F349B06A4E99}" type="slidenum">
              <a:rPr lang="en-CA" smtClean="0"/>
              <a:t>20</a:t>
            </a:fld>
            <a:endParaRPr lang="en-CA"/>
          </a:p>
        </p:txBody>
      </p:sp>
    </p:spTree>
    <p:extLst>
      <p:ext uri="{BB962C8B-B14F-4D97-AF65-F5344CB8AC3E}">
        <p14:creationId xmlns:p14="http://schemas.microsoft.com/office/powerpoint/2010/main" val="4235640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Revenues from fees were on target.</a:t>
            </a:r>
          </a:p>
          <a:p>
            <a:pPr marL="0" marR="0" lvl="0" indent="0">
              <a:lnSpc>
                <a:spcPct val="107000"/>
              </a:lnSpc>
              <a:spcBef>
                <a:spcPts val="0"/>
              </a:spcBef>
              <a:spcAft>
                <a:spcPts val="80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Rentals slightly over budget.</a:t>
            </a:r>
          </a:p>
          <a:p>
            <a:pPr marL="0" marR="0" lvl="0" indent="0">
              <a:lnSpc>
                <a:spcPct val="107000"/>
              </a:lnSpc>
              <a:spcBef>
                <a:spcPts val="0"/>
              </a:spcBef>
              <a:spcAft>
                <a:spcPts val="80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Food room significantly over budget. An amazing achievement.</a:t>
            </a:r>
          </a:p>
          <a:p>
            <a:pPr marL="0" marR="0" lvl="0" indent="0">
              <a:lnSpc>
                <a:spcPct val="107000"/>
              </a:lnSpc>
              <a:spcBef>
                <a:spcPts val="0"/>
              </a:spcBef>
              <a:spcAft>
                <a:spcPts val="80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Beverage room over budget; mostly on mix.</a:t>
            </a:r>
          </a:p>
          <a:p>
            <a:pPr marL="0" marR="0" lvl="0" indent="0">
              <a:lnSpc>
                <a:spcPct val="107000"/>
              </a:lnSpc>
              <a:spcBef>
                <a:spcPts val="0"/>
              </a:spcBef>
              <a:spcAft>
                <a:spcPts val="80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Repair costs were under budget, after two tough years.</a:t>
            </a:r>
          </a:p>
          <a:p>
            <a:pPr marL="0" marR="0" lvl="0" indent="0">
              <a:lnSpc>
                <a:spcPct val="107000"/>
              </a:lnSpc>
              <a:spcBef>
                <a:spcPts val="0"/>
              </a:spcBef>
              <a:spcAft>
                <a:spcPts val="80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Food costs were over budget. Plus 50% where sales were up 80%. Mostly supplies.</a:t>
            </a:r>
          </a:p>
          <a:p>
            <a:pPr marL="0" marR="0" lvl="0" indent="0">
              <a:lnSpc>
                <a:spcPct val="107000"/>
              </a:lnSpc>
              <a:spcBef>
                <a:spcPts val="0"/>
              </a:spcBef>
              <a:spcAft>
                <a:spcPts val="80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Bev room costs over budget by $11k. Budget learning, knew it was single digit going in. Year end ratio in line with industry standards.</a:t>
            </a:r>
          </a:p>
        </p:txBody>
      </p:sp>
      <p:sp>
        <p:nvSpPr>
          <p:cNvPr id="4" name="Slide Number Placeholder 3"/>
          <p:cNvSpPr>
            <a:spLocks noGrp="1"/>
          </p:cNvSpPr>
          <p:nvPr>
            <p:ph type="sldNum" sz="quarter" idx="5"/>
          </p:nvPr>
        </p:nvSpPr>
        <p:spPr/>
        <p:txBody>
          <a:bodyPr/>
          <a:lstStyle/>
          <a:p>
            <a:fld id="{6D96CE58-A9DD-46E4-AF1A-F349B06A4E99}" type="slidenum">
              <a:rPr lang="en-CA" smtClean="0"/>
              <a:t>21</a:t>
            </a:fld>
            <a:endParaRPr lang="en-CA"/>
          </a:p>
        </p:txBody>
      </p:sp>
    </p:spTree>
    <p:extLst>
      <p:ext uri="{BB962C8B-B14F-4D97-AF65-F5344CB8AC3E}">
        <p14:creationId xmlns:p14="http://schemas.microsoft.com/office/powerpoint/2010/main" val="1337787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3695C-36BC-29EC-9761-109A7A38A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32166-7A56-F1B4-8B8F-090C921BC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D7F02-CF05-05D3-6F13-102C49AEB8A5}"/>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2A8DB89B-F695-6559-D82B-29B58A1FE39C}"/>
              </a:ext>
            </a:extLst>
          </p:cNvPr>
          <p:cNvSpPr>
            <a:spLocks noGrp="1"/>
          </p:cNvSpPr>
          <p:nvPr>
            <p:ph type="sldNum" sz="quarter" idx="5"/>
          </p:nvPr>
        </p:nvSpPr>
        <p:spPr/>
        <p:txBody>
          <a:bodyPr/>
          <a:lstStyle/>
          <a:p>
            <a:fld id="{6D96CE58-A9DD-46E4-AF1A-F349B06A4E99}" type="slidenum">
              <a:rPr lang="en-CA" smtClean="0"/>
              <a:t>22</a:t>
            </a:fld>
            <a:endParaRPr lang="en-CA"/>
          </a:p>
        </p:txBody>
      </p:sp>
    </p:spTree>
    <p:extLst>
      <p:ext uri="{BB962C8B-B14F-4D97-AF65-F5344CB8AC3E}">
        <p14:creationId xmlns:p14="http://schemas.microsoft.com/office/powerpoint/2010/main" val="1594756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It’s worth mentioning that our reserves are right now in line with historic reserve targets from the Board.  Since COVID, the Board has raised our target to $150k to cover for an aging facility and increased operating costs.</a:t>
            </a:r>
          </a:p>
          <a:p>
            <a:endParaRPr lang="en-CA" dirty="0"/>
          </a:p>
          <a:p>
            <a:r>
              <a:rPr lang="en-CA" dirty="0"/>
              <a:t>We will continue to work to improve our reserve position to desired levels. Successful programs in 2024 and 2025 have put us in a very good position.</a:t>
            </a:r>
          </a:p>
        </p:txBody>
      </p:sp>
      <p:sp>
        <p:nvSpPr>
          <p:cNvPr id="4" name="Slide Number Placeholder 3"/>
          <p:cNvSpPr>
            <a:spLocks noGrp="1"/>
          </p:cNvSpPr>
          <p:nvPr>
            <p:ph type="sldNum" sz="quarter" idx="5"/>
          </p:nvPr>
        </p:nvSpPr>
        <p:spPr/>
        <p:txBody>
          <a:bodyPr/>
          <a:lstStyle/>
          <a:p>
            <a:fld id="{6D96CE58-A9DD-46E4-AF1A-F349B06A4E99}" type="slidenum">
              <a:rPr lang="en-CA" smtClean="0"/>
              <a:t>23</a:t>
            </a:fld>
            <a:endParaRPr lang="en-CA"/>
          </a:p>
        </p:txBody>
      </p:sp>
    </p:spTree>
    <p:extLst>
      <p:ext uri="{BB962C8B-B14F-4D97-AF65-F5344CB8AC3E}">
        <p14:creationId xmlns:p14="http://schemas.microsoft.com/office/powerpoint/2010/main" val="3345792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1FF1E-8783-0A83-FD6F-5CA2537EE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A2D04-A199-5F97-968A-B285E02060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DB1A-5BAB-08C2-5DAC-F134CC86FE26}"/>
              </a:ext>
            </a:extLst>
          </p:cNvPr>
          <p:cNvSpPr>
            <a:spLocks noGrp="1"/>
          </p:cNvSpPr>
          <p:nvPr>
            <p:ph type="body" idx="1"/>
          </p:nvPr>
        </p:nvSpPr>
        <p:spPr/>
        <p:txBody>
          <a:bodyPr/>
          <a:lstStyle/>
          <a:p>
            <a:endParaRPr lang="en-CA" b="1" dirty="0"/>
          </a:p>
        </p:txBody>
      </p:sp>
      <p:sp>
        <p:nvSpPr>
          <p:cNvPr id="4" name="Slide Number Placeholder 3">
            <a:extLst>
              <a:ext uri="{FF2B5EF4-FFF2-40B4-BE49-F238E27FC236}">
                <a16:creationId xmlns:a16="http://schemas.microsoft.com/office/drawing/2014/main" id="{EAB0010A-D97D-E4F6-25D5-4658936E6808}"/>
              </a:ext>
            </a:extLst>
          </p:cNvPr>
          <p:cNvSpPr>
            <a:spLocks noGrp="1"/>
          </p:cNvSpPr>
          <p:nvPr>
            <p:ph type="sldNum" sz="quarter" idx="5"/>
          </p:nvPr>
        </p:nvSpPr>
        <p:spPr/>
        <p:txBody>
          <a:bodyPr/>
          <a:lstStyle/>
          <a:p>
            <a:fld id="{6D96CE58-A9DD-46E4-AF1A-F349B06A4E99}" type="slidenum">
              <a:rPr lang="en-CA" smtClean="0"/>
              <a:t>24</a:t>
            </a:fld>
            <a:endParaRPr lang="en-CA"/>
          </a:p>
        </p:txBody>
      </p:sp>
    </p:spTree>
    <p:extLst>
      <p:ext uri="{BB962C8B-B14F-4D97-AF65-F5344CB8AC3E}">
        <p14:creationId xmlns:p14="http://schemas.microsoft.com/office/powerpoint/2010/main" val="3152403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24AFE-B30C-A92F-6C8D-1E1B02177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A9B35-E519-C187-45A1-B0A916F394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D1DE7-A198-EC5C-73B4-A1FD7C832954}"/>
              </a:ext>
            </a:extLst>
          </p:cNvPr>
          <p:cNvSpPr>
            <a:spLocks noGrp="1"/>
          </p:cNvSpPr>
          <p:nvPr>
            <p:ph type="body" idx="1"/>
          </p:nvPr>
        </p:nvSpPr>
        <p:spPr/>
        <p:txBody>
          <a:bodyPr/>
          <a:lstStyle/>
          <a:p>
            <a:endParaRPr lang="en-CA" b="1" dirty="0"/>
          </a:p>
        </p:txBody>
      </p:sp>
      <p:sp>
        <p:nvSpPr>
          <p:cNvPr id="4" name="Slide Number Placeholder 3">
            <a:extLst>
              <a:ext uri="{FF2B5EF4-FFF2-40B4-BE49-F238E27FC236}">
                <a16:creationId xmlns:a16="http://schemas.microsoft.com/office/drawing/2014/main" id="{177F69F6-7F19-F5B2-3B72-0F6E78CED345}"/>
              </a:ext>
            </a:extLst>
          </p:cNvPr>
          <p:cNvSpPr>
            <a:spLocks noGrp="1"/>
          </p:cNvSpPr>
          <p:nvPr>
            <p:ph type="sldNum" sz="quarter" idx="5"/>
          </p:nvPr>
        </p:nvSpPr>
        <p:spPr/>
        <p:txBody>
          <a:bodyPr/>
          <a:lstStyle/>
          <a:p>
            <a:fld id="{6D96CE58-A9DD-46E4-AF1A-F349B06A4E99}" type="slidenum">
              <a:rPr lang="en-CA" smtClean="0"/>
              <a:t>25</a:t>
            </a:fld>
            <a:endParaRPr lang="en-CA"/>
          </a:p>
        </p:txBody>
      </p:sp>
    </p:spTree>
    <p:extLst>
      <p:ext uri="{BB962C8B-B14F-4D97-AF65-F5344CB8AC3E}">
        <p14:creationId xmlns:p14="http://schemas.microsoft.com/office/powerpoint/2010/main" val="3601037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i="1" dirty="0"/>
          </a:p>
        </p:txBody>
      </p:sp>
      <p:sp>
        <p:nvSpPr>
          <p:cNvPr id="4" name="Slide Number Placeholder 3"/>
          <p:cNvSpPr>
            <a:spLocks noGrp="1"/>
          </p:cNvSpPr>
          <p:nvPr>
            <p:ph type="sldNum" sz="quarter" idx="5"/>
          </p:nvPr>
        </p:nvSpPr>
        <p:spPr/>
        <p:txBody>
          <a:bodyPr/>
          <a:lstStyle/>
          <a:p>
            <a:fld id="{6D96CE58-A9DD-46E4-AF1A-F349B06A4E99}" type="slidenum">
              <a:rPr lang="en-CA" smtClean="0"/>
              <a:t>26</a:t>
            </a:fld>
            <a:endParaRPr lang="en-CA"/>
          </a:p>
        </p:txBody>
      </p:sp>
    </p:spTree>
    <p:extLst>
      <p:ext uri="{BB962C8B-B14F-4D97-AF65-F5344CB8AC3E}">
        <p14:creationId xmlns:p14="http://schemas.microsoft.com/office/powerpoint/2010/main" val="729531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A3214-F5B9-89AE-2DE8-653783B24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045CD-5D1A-89EA-54A9-34063E957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1BBBF-B552-D69F-1FAE-0EC401F6B6A4}"/>
              </a:ext>
            </a:extLst>
          </p:cNvPr>
          <p:cNvSpPr>
            <a:spLocks noGrp="1"/>
          </p:cNvSpPr>
          <p:nvPr>
            <p:ph type="body" idx="1"/>
          </p:nvPr>
        </p:nvSpPr>
        <p:spPr/>
        <p:txBody>
          <a:bodyPr/>
          <a:lstStyle/>
          <a:p>
            <a:endParaRPr lang="en-CA" b="0" i="1" dirty="0"/>
          </a:p>
        </p:txBody>
      </p:sp>
      <p:sp>
        <p:nvSpPr>
          <p:cNvPr id="4" name="Slide Number Placeholder 3">
            <a:extLst>
              <a:ext uri="{FF2B5EF4-FFF2-40B4-BE49-F238E27FC236}">
                <a16:creationId xmlns:a16="http://schemas.microsoft.com/office/drawing/2014/main" id="{45D3DEB1-EC3D-19BB-5DA8-2BCF935D2BD5}"/>
              </a:ext>
            </a:extLst>
          </p:cNvPr>
          <p:cNvSpPr>
            <a:spLocks noGrp="1"/>
          </p:cNvSpPr>
          <p:nvPr>
            <p:ph type="sldNum" sz="quarter" idx="5"/>
          </p:nvPr>
        </p:nvSpPr>
        <p:spPr/>
        <p:txBody>
          <a:bodyPr/>
          <a:lstStyle/>
          <a:p>
            <a:fld id="{6D96CE58-A9DD-46E4-AF1A-F349B06A4E99}" type="slidenum">
              <a:rPr lang="en-CA" smtClean="0"/>
              <a:t>27</a:t>
            </a:fld>
            <a:endParaRPr lang="en-CA"/>
          </a:p>
        </p:txBody>
      </p:sp>
    </p:spTree>
    <p:extLst>
      <p:ext uri="{BB962C8B-B14F-4D97-AF65-F5344CB8AC3E}">
        <p14:creationId xmlns:p14="http://schemas.microsoft.com/office/powerpoint/2010/main" val="1975438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47A90-A2C3-A591-40AE-BF79DC4E5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4753C-02C3-D721-B5CC-C224B68D6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D7E66-E1F0-9F6E-98C8-112653EB5BF9}"/>
              </a:ext>
            </a:extLst>
          </p:cNvPr>
          <p:cNvSpPr>
            <a:spLocks noGrp="1"/>
          </p:cNvSpPr>
          <p:nvPr>
            <p:ph type="body" idx="1"/>
          </p:nvPr>
        </p:nvSpPr>
        <p:spPr/>
        <p:txBody>
          <a:bodyPr/>
          <a:lstStyle/>
          <a:p>
            <a:r>
              <a:rPr lang="en-CA" b="1" i="1" dirty="0"/>
              <a:t>KELLY</a:t>
            </a:r>
          </a:p>
          <a:p>
            <a:endParaRPr lang="en-CA" b="1" i="1" dirty="0"/>
          </a:p>
          <a:p>
            <a:r>
              <a:rPr lang="en-CA" b="1" i="1" dirty="0"/>
              <a:t>Website </a:t>
            </a:r>
          </a:p>
          <a:p>
            <a:pPr marL="176679" indent="-176679">
              <a:buFontTx/>
              <a:buChar char="-"/>
            </a:pPr>
            <a:r>
              <a:rPr lang="en-CA" b="0" i="1" dirty="0"/>
              <a:t>The transition from League Athletics to Sports Engine was not a smooth one</a:t>
            </a:r>
          </a:p>
          <a:p>
            <a:pPr marL="176679" indent="-176679">
              <a:buFontTx/>
              <a:buChar char="-"/>
            </a:pPr>
            <a:r>
              <a:rPr lang="en-CA" b="0" i="1" dirty="0"/>
              <a:t>While the mobile app was really useful for tracking RSVPs to games, the tool was not good for allowing managers to administer their own rosters.</a:t>
            </a:r>
          </a:p>
          <a:p>
            <a:pPr marL="176679" indent="-176679">
              <a:buFontTx/>
              <a:buChar char="-"/>
            </a:pPr>
            <a:r>
              <a:rPr lang="en-CA" b="0" i="1" dirty="0"/>
              <a:t>This created a great burden on Lynda throughout the year, but heavily at the start of the season.</a:t>
            </a:r>
          </a:p>
          <a:p>
            <a:endParaRPr lang="en-CA" b="0" i="1" dirty="0"/>
          </a:p>
          <a:p>
            <a:r>
              <a:rPr lang="en-CA" b="1" i="1" dirty="0"/>
              <a:t>Facility and Fields</a:t>
            </a:r>
          </a:p>
          <a:p>
            <a:endParaRPr lang="en-CA" b="1" i="1" dirty="0"/>
          </a:p>
          <a:p>
            <a:pPr lvl="1"/>
            <a:endParaRPr lang="en-CA" b="0" i="1" dirty="0"/>
          </a:p>
          <a:p>
            <a:pPr lvl="1"/>
            <a:r>
              <a:rPr lang="en-CA" b="1" i="1" dirty="0"/>
              <a:t>Field Conditions</a:t>
            </a:r>
          </a:p>
          <a:p>
            <a:pPr marL="647824" lvl="1" indent="-176679">
              <a:buFontTx/>
              <a:buChar char="-"/>
            </a:pPr>
            <a:r>
              <a:rPr lang="en-CA" b="0" i="1" dirty="0"/>
              <a:t>Recent </a:t>
            </a:r>
            <a:r>
              <a:rPr lang="en-CA" b="0" i="1" dirty="0" err="1"/>
              <a:t>SandPro</a:t>
            </a:r>
            <a:r>
              <a:rPr lang="en-CA" b="0" i="1" dirty="0"/>
              <a:t> purchases will allow us to properly groom infields</a:t>
            </a:r>
          </a:p>
          <a:p>
            <a:pPr marL="647824" lvl="1" indent="-176679">
              <a:buFontTx/>
              <a:buChar char="-"/>
            </a:pPr>
            <a:endParaRPr lang="en-CA" b="0" i="1" dirty="0"/>
          </a:p>
          <a:p>
            <a:r>
              <a:rPr lang="en-CA" b="1" i="1" u="none" dirty="0"/>
              <a:t>Concession</a:t>
            </a:r>
          </a:p>
          <a:p>
            <a:r>
              <a:rPr lang="en-CA" b="0" i="1" dirty="0"/>
              <a:t>- Announce the new operator and the process undertaken in the search</a:t>
            </a:r>
          </a:p>
        </p:txBody>
      </p:sp>
      <p:sp>
        <p:nvSpPr>
          <p:cNvPr id="4" name="Slide Number Placeholder 3">
            <a:extLst>
              <a:ext uri="{FF2B5EF4-FFF2-40B4-BE49-F238E27FC236}">
                <a16:creationId xmlns:a16="http://schemas.microsoft.com/office/drawing/2014/main" id="{F219F2FB-D3E8-6DDA-D765-77F4C7CE8A5B}"/>
              </a:ext>
            </a:extLst>
          </p:cNvPr>
          <p:cNvSpPr>
            <a:spLocks noGrp="1"/>
          </p:cNvSpPr>
          <p:nvPr>
            <p:ph type="sldNum" sz="quarter" idx="5"/>
          </p:nvPr>
        </p:nvSpPr>
        <p:spPr/>
        <p:txBody>
          <a:bodyPr/>
          <a:lstStyle/>
          <a:p>
            <a:fld id="{6D96CE58-A9DD-46E4-AF1A-F349B06A4E99}" type="slidenum">
              <a:rPr lang="en-CA" smtClean="0"/>
              <a:t>28</a:t>
            </a:fld>
            <a:endParaRPr lang="en-CA"/>
          </a:p>
        </p:txBody>
      </p:sp>
    </p:spTree>
    <p:extLst>
      <p:ext uri="{BB962C8B-B14F-4D97-AF65-F5344CB8AC3E}">
        <p14:creationId xmlns:p14="http://schemas.microsoft.com/office/powerpoint/2010/main" val="3335864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endParaRPr lang="en-CA" b="1" dirty="0"/>
          </a:p>
          <a:p>
            <a:pPr marL="176679" indent="-176679">
              <a:buFont typeface="Arial" panose="020B0604020202020204" pitchFamily="34" charset="0"/>
              <a:buChar char="•"/>
            </a:pPr>
            <a:r>
              <a:rPr lang="en-CA" b="1" dirty="0"/>
              <a:t>AGM/GM Attendance Policy (New for 2024) </a:t>
            </a:r>
            <a:r>
              <a:rPr lang="en-CA" dirty="0"/>
              <a:t>– Teams missing both the AGM and the GM will be issued a $50 fine that will be added to their league fee.  This policy is to incent members to show up. Key information is disseminated through these two general meetings and some teams have repeatedly failed to attend.</a:t>
            </a:r>
          </a:p>
          <a:p>
            <a:endParaRPr lang="en-CA" dirty="0"/>
          </a:p>
          <a:p>
            <a:r>
              <a:rPr lang="en-CA" dirty="0"/>
              <a:t>o   </a:t>
            </a:r>
            <a:r>
              <a:rPr lang="en-CA" b="1" dirty="0"/>
              <a:t>Umpire game charges, forfeits, cancellations </a:t>
            </a:r>
            <a:r>
              <a:rPr lang="en-CA" dirty="0"/>
              <a:t>- Reminder that if a team forfeits a game, they are required to notify the opposing team (Team Coach/Manager emails and phone numbers are listed on website), and our new league scheduler via email or text/phone(to be announced later) a minimum of 24 hours in advance. If they do not provide this notification within the time limit, a $250.00 fine will be assessed, with $150.00 of the fine being allocated to the opposing team.  </a:t>
            </a:r>
          </a:p>
          <a:p>
            <a:endParaRPr lang="en-CA" dirty="0"/>
          </a:p>
          <a:p>
            <a:r>
              <a:rPr lang="en-CA" dirty="0"/>
              <a:t>o   </a:t>
            </a:r>
            <a:r>
              <a:rPr lang="en-CA" b="1" dirty="0"/>
              <a:t>Game balls distribution policy </a:t>
            </a:r>
            <a:r>
              <a:rPr lang="en-CA" dirty="0"/>
              <a:t>- SAMSPA policy is that each team will be provided a maximum of 2 cases of balls per season. Teams will be distributed one case at that start of the season and can secure  a second case as needed. Any additional balls beyond two cases will be charged at the retail cost for balls, sold through the concession paid at time of pick-up. IF YOUR TEAM FEES ARE NOT CURENT YTD AT TIME OF BETS TESTING YOU WILL NOT RECEIVE YOUR GAME BALLS.</a:t>
            </a:r>
          </a:p>
          <a:p>
            <a:endParaRPr lang="en-CA" dirty="0"/>
          </a:p>
          <a:p>
            <a:r>
              <a:rPr lang="en-CA" dirty="0"/>
              <a:t>o   </a:t>
            </a:r>
            <a:r>
              <a:rPr lang="en-CA" b="1" dirty="0"/>
              <a:t>Player Safety/Injury Report </a:t>
            </a:r>
            <a:r>
              <a:rPr lang="en-CA" dirty="0"/>
              <a:t>- has been created and should be completed anytime there is an injury that may potentially require submission to insurance.  Available on the website.</a:t>
            </a:r>
          </a:p>
          <a:p>
            <a:endParaRPr lang="en-CA" dirty="0"/>
          </a:p>
          <a:p>
            <a:r>
              <a:rPr lang="en-CA" b="0" dirty="0"/>
              <a:t>o  </a:t>
            </a:r>
            <a:r>
              <a:rPr lang="en-CA" b="1" dirty="0"/>
              <a:t> SAMSPA Policy on player emails</a:t>
            </a:r>
            <a:r>
              <a:rPr lang="en-CA" dirty="0"/>
              <a:t>. - It is SAMSPA policy that all players in the League provide an email on their player profile.  If players do not want to receive emails from the league, they have to manage their notification from within their own profile.  We cannot do this on our end.</a:t>
            </a:r>
            <a:endParaRPr lang="en-CA" b="1" dirty="0"/>
          </a:p>
          <a:p>
            <a:endParaRPr lang="en-CA" dirty="0"/>
          </a:p>
          <a:p>
            <a:r>
              <a:rPr lang="en-CA" dirty="0"/>
              <a:t>o   </a:t>
            </a:r>
            <a:r>
              <a:rPr lang="en-CA" b="1" dirty="0"/>
              <a:t>SAMSPA Policy change on capturing private member info (Birthdates) </a:t>
            </a:r>
            <a:r>
              <a:rPr lang="en-CA" dirty="0"/>
              <a:t>- On team roster in divisions that require birth dates, under player profiles, SAMSPA no longer requires day and month, just year must be entered. The website does require entry of birth month and day so you can use 0101 then correct birth year. </a:t>
            </a:r>
          </a:p>
          <a:p>
            <a:endParaRPr lang="en-CA" dirty="0"/>
          </a:p>
          <a:p>
            <a:pPr marL="176679" indent="-176679">
              <a:buFont typeface="Courier New" panose="02070309020205020404" pitchFamily="49" charset="0"/>
              <a:buChar char="o"/>
            </a:pPr>
            <a:r>
              <a:rPr lang="en-CA" b="1" dirty="0"/>
              <a:t>Tournament Rentals for SAMSPA Members</a:t>
            </a:r>
          </a:p>
          <a:p>
            <a:pPr marL="647824" lvl="1" indent="-176679">
              <a:buFont typeface="Arial" panose="020B0604020202020204" pitchFamily="34" charset="0"/>
              <a:buChar char="•"/>
            </a:pPr>
            <a:r>
              <a:rPr lang="en-US" sz="1200" b="0" i="0" kern="1200" dirty="0">
                <a:solidFill>
                  <a:schemeClr val="tx1"/>
                </a:solidFill>
                <a:effectLst/>
                <a:latin typeface="+mn-lt"/>
                <a:ea typeface="+mn-ea"/>
                <a:cs typeface="+mn-cs"/>
              </a:rPr>
              <a:t>The SAMSPA Membership tournament incentive on facility rental was explained. A reduced rate of $1,000.00 facility fee for a Sat/Sun rental and $1,200.00 facility rental fee for Fri/Sat/Sun along with a .25 cent beverage rebate on alcoholic drinks, after the conclusion of the rental. This fee would include a cleaning service for bathrooms coming in 2x a day. Any additional requirements of the Tournament Operator, such as lights, maintenance etc. would be at an additional fee.</a:t>
            </a:r>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29</a:t>
            </a:fld>
            <a:endParaRPr lang="en-CA"/>
          </a:p>
        </p:txBody>
      </p:sp>
    </p:spTree>
    <p:extLst>
      <p:ext uri="{BB962C8B-B14F-4D97-AF65-F5344CB8AC3E}">
        <p14:creationId xmlns:p14="http://schemas.microsoft.com/office/powerpoint/2010/main" val="245547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4E1EA-26D8-952F-174F-AC634E36C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17A72-E341-82B6-15AD-276267AAA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40D00-DCC2-E5EA-1885-0C592F58D8B8}"/>
              </a:ext>
            </a:extLst>
          </p:cNvPr>
          <p:cNvSpPr>
            <a:spLocks noGrp="1"/>
          </p:cNvSpPr>
          <p:nvPr>
            <p:ph type="body" idx="1"/>
          </p:nvPr>
        </p:nvSpPr>
        <p:spPr/>
        <p:txBody>
          <a:bodyPr/>
          <a:lstStyle/>
          <a:p>
            <a:endParaRPr lang="en-CA" dirty="0"/>
          </a:p>
          <a:p>
            <a:endParaRPr lang="en-CA" dirty="0"/>
          </a:p>
        </p:txBody>
      </p:sp>
      <p:sp>
        <p:nvSpPr>
          <p:cNvPr id="4" name="Slide Number Placeholder 3">
            <a:extLst>
              <a:ext uri="{FF2B5EF4-FFF2-40B4-BE49-F238E27FC236}">
                <a16:creationId xmlns:a16="http://schemas.microsoft.com/office/drawing/2014/main" id="{9BB354FD-2D8A-3DDD-DEC3-417B8A780D64}"/>
              </a:ext>
            </a:extLst>
          </p:cNvPr>
          <p:cNvSpPr>
            <a:spLocks noGrp="1"/>
          </p:cNvSpPr>
          <p:nvPr>
            <p:ph type="sldNum" sz="quarter" idx="5"/>
          </p:nvPr>
        </p:nvSpPr>
        <p:spPr/>
        <p:txBody>
          <a:bodyPr/>
          <a:lstStyle/>
          <a:p>
            <a:fld id="{6D96CE58-A9DD-46E4-AF1A-F349B06A4E99}" type="slidenum">
              <a:rPr lang="en-CA" smtClean="0"/>
              <a:t>3</a:t>
            </a:fld>
            <a:endParaRPr lang="en-CA"/>
          </a:p>
        </p:txBody>
      </p:sp>
    </p:spTree>
    <p:extLst>
      <p:ext uri="{BB962C8B-B14F-4D97-AF65-F5344CB8AC3E}">
        <p14:creationId xmlns:p14="http://schemas.microsoft.com/office/powerpoint/2010/main" val="2146905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endParaRPr lang="en-CA" dirty="0"/>
          </a:p>
          <a:p>
            <a:r>
              <a:rPr lang="en-CA" dirty="0"/>
              <a:t>Reminder about the SAMSPA tourney.  A BIG PART OF OUR FUNDRAISING OBJECTIVES! </a:t>
            </a:r>
          </a:p>
          <a:p>
            <a:r>
              <a:rPr lang="en-CA" dirty="0"/>
              <a:t>Always looking for teams and volunteers.</a:t>
            </a:r>
          </a:p>
        </p:txBody>
      </p:sp>
      <p:sp>
        <p:nvSpPr>
          <p:cNvPr id="4" name="Slide Number Placeholder 3"/>
          <p:cNvSpPr>
            <a:spLocks noGrp="1"/>
          </p:cNvSpPr>
          <p:nvPr>
            <p:ph type="sldNum" sz="quarter" idx="5"/>
          </p:nvPr>
        </p:nvSpPr>
        <p:spPr/>
        <p:txBody>
          <a:bodyPr/>
          <a:lstStyle/>
          <a:p>
            <a:fld id="{6D96CE58-A9DD-46E4-AF1A-F349B06A4E99}" type="slidenum">
              <a:rPr lang="en-CA" smtClean="0"/>
              <a:t>30</a:t>
            </a:fld>
            <a:endParaRPr lang="en-CA"/>
          </a:p>
        </p:txBody>
      </p:sp>
    </p:spTree>
    <p:extLst>
      <p:ext uri="{BB962C8B-B14F-4D97-AF65-F5344CB8AC3E}">
        <p14:creationId xmlns:p14="http://schemas.microsoft.com/office/powerpoint/2010/main" val="261553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31</a:t>
            </a:fld>
            <a:endParaRPr lang="en-CA"/>
          </a:p>
        </p:txBody>
      </p:sp>
    </p:spTree>
    <p:extLst>
      <p:ext uri="{BB962C8B-B14F-4D97-AF65-F5344CB8AC3E}">
        <p14:creationId xmlns:p14="http://schemas.microsoft.com/office/powerpoint/2010/main" val="728845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32</a:t>
            </a:fld>
            <a:endParaRPr lang="en-CA"/>
          </a:p>
        </p:txBody>
      </p:sp>
    </p:spTree>
    <p:extLst>
      <p:ext uri="{BB962C8B-B14F-4D97-AF65-F5344CB8AC3E}">
        <p14:creationId xmlns:p14="http://schemas.microsoft.com/office/powerpoint/2010/main" val="2144384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endParaRPr lang="en-CA" dirty="0"/>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33</a:t>
            </a:fld>
            <a:endParaRPr lang="en-CA"/>
          </a:p>
        </p:txBody>
      </p:sp>
    </p:spTree>
    <p:extLst>
      <p:ext uri="{BB962C8B-B14F-4D97-AF65-F5344CB8AC3E}">
        <p14:creationId xmlns:p14="http://schemas.microsoft.com/office/powerpoint/2010/main" val="2940293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r>
              <a:rPr lang="en-CA" dirty="0"/>
              <a:t>Review AI results with actions and key insights</a:t>
            </a:r>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34</a:t>
            </a:fld>
            <a:endParaRPr lang="en-CA"/>
          </a:p>
        </p:txBody>
      </p:sp>
    </p:spTree>
    <p:extLst>
      <p:ext uri="{BB962C8B-B14F-4D97-AF65-F5344CB8AC3E}">
        <p14:creationId xmlns:p14="http://schemas.microsoft.com/office/powerpoint/2010/main" val="3789503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FAB86-86C4-408E-4D86-21F79E068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48D3C-F51E-4BC0-8FD8-93A311A45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84F79-DB86-90C8-4C71-143F5AC1B23D}"/>
              </a:ext>
            </a:extLst>
          </p:cNvPr>
          <p:cNvSpPr>
            <a:spLocks noGrp="1"/>
          </p:cNvSpPr>
          <p:nvPr>
            <p:ph type="body" idx="1"/>
          </p:nvPr>
        </p:nvSpPr>
        <p:spPr/>
        <p:txBody>
          <a:bodyPr/>
          <a:lstStyle/>
          <a:p>
            <a:r>
              <a:rPr lang="en-CA" b="1" dirty="0"/>
              <a:t>KELLY</a:t>
            </a:r>
          </a:p>
          <a:p>
            <a:r>
              <a:rPr lang="en-CA" dirty="0"/>
              <a:t>Review survey results.</a:t>
            </a:r>
          </a:p>
          <a:p>
            <a:endParaRPr lang="en-CA" dirty="0"/>
          </a:p>
        </p:txBody>
      </p:sp>
      <p:sp>
        <p:nvSpPr>
          <p:cNvPr id="4" name="Slide Number Placeholder 3">
            <a:extLst>
              <a:ext uri="{FF2B5EF4-FFF2-40B4-BE49-F238E27FC236}">
                <a16:creationId xmlns:a16="http://schemas.microsoft.com/office/drawing/2014/main" id="{2EBBAE36-9269-B390-A734-4E346516FDF0}"/>
              </a:ext>
            </a:extLst>
          </p:cNvPr>
          <p:cNvSpPr>
            <a:spLocks noGrp="1"/>
          </p:cNvSpPr>
          <p:nvPr>
            <p:ph type="sldNum" sz="quarter" idx="5"/>
          </p:nvPr>
        </p:nvSpPr>
        <p:spPr/>
        <p:txBody>
          <a:bodyPr/>
          <a:lstStyle/>
          <a:p>
            <a:fld id="{6D96CE58-A9DD-46E4-AF1A-F349B06A4E99}" type="slidenum">
              <a:rPr lang="en-CA" smtClean="0"/>
              <a:t>35</a:t>
            </a:fld>
            <a:endParaRPr lang="en-CA"/>
          </a:p>
        </p:txBody>
      </p:sp>
    </p:spTree>
    <p:extLst>
      <p:ext uri="{BB962C8B-B14F-4D97-AF65-F5344CB8AC3E}">
        <p14:creationId xmlns:p14="http://schemas.microsoft.com/office/powerpoint/2010/main" val="2867893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endParaRPr lang="en-CA" dirty="0"/>
          </a:p>
          <a:p>
            <a:r>
              <a:rPr lang="en-CA" dirty="0"/>
              <a:t>Mention next meeting and Motion to adjourn.</a:t>
            </a:r>
          </a:p>
        </p:txBody>
      </p:sp>
      <p:sp>
        <p:nvSpPr>
          <p:cNvPr id="4" name="Slide Number Placeholder 3"/>
          <p:cNvSpPr>
            <a:spLocks noGrp="1"/>
          </p:cNvSpPr>
          <p:nvPr>
            <p:ph type="sldNum" sz="quarter" idx="5"/>
          </p:nvPr>
        </p:nvSpPr>
        <p:spPr/>
        <p:txBody>
          <a:bodyPr/>
          <a:lstStyle/>
          <a:p>
            <a:fld id="{6D96CE58-A9DD-46E4-AF1A-F349B06A4E99}" type="slidenum">
              <a:rPr lang="en-CA" smtClean="0"/>
              <a:t>36</a:t>
            </a:fld>
            <a:endParaRPr lang="en-CA"/>
          </a:p>
        </p:txBody>
      </p:sp>
    </p:spTree>
    <p:extLst>
      <p:ext uri="{BB962C8B-B14F-4D97-AF65-F5344CB8AC3E}">
        <p14:creationId xmlns:p14="http://schemas.microsoft.com/office/powerpoint/2010/main" val="175311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4</a:t>
            </a:fld>
            <a:endParaRPr lang="en-CA"/>
          </a:p>
        </p:txBody>
      </p:sp>
    </p:spTree>
    <p:extLst>
      <p:ext uri="{BB962C8B-B14F-4D97-AF65-F5344CB8AC3E}">
        <p14:creationId xmlns:p14="http://schemas.microsoft.com/office/powerpoint/2010/main" val="290972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a:p>
            <a:r>
              <a:rPr lang="en-CA" b="1" dirty="0"/>
              <a:t>2025 Notes</a:t>
            </a:r>
          </a:p>
          <a:p>
            <a:pPr marL="176679" indent="-176679">
              <a:buFont typeface="Arial" panose="020B0604020202020204" pitchFamily="34" charset="0"/>
              <a:buChar char="•"/>
            </a:pPr>
            <a:endParaRPr lang="en-CA" b="1" dirty="0"/>
          </a:p>
          <a:p>
            <a:r>
              <a:rPr lang="en-CA" b="1" dirty="0"/>
              <a:t>Challenges</a:t>
            </a:r>
            <a:endParaRPr lang="en-CA" b="0" dirty="0"/>
          </a:p>
          <a:p>
            <a:endParaRPr lang="en-CA" b="1" dirty="0"/>
          </a:p>
          <a:p>
            <a:endParaRPr lang="en-CA" b="1" dirty="0"/>
          </a:p>
        </p:txBody>
      </p:sp>
      <p:sp>
        <p:nvSpPr>
          <p:cNvPr id="4" name="Slide Number Placeholder 3"/>
          <p:cNvSpPr>
            <a:spLocks noGrp="1"/>
          </p:cNvSpPr>
          <p:nvPr>
            <p:ph type="sldNum" sz="quarter" idx="5"/>
          </p:nvPr>
        </p:nvSpPr>
        <p:spPr/>
        <p:txBody>
          <a:bodyPr/>
          <a:lstStyle/>
          <a:p>
            <a:fld id="{6D96CE58-A9DD-46E4-AF1A-F349B06A4E99}" type="slidenum">
              <a:rPr lang="en-CA" smtClean="0"/>
              <a:t>5</a:t>
            </a:fld>
            <a:endParaRPr lang="en-CA"/>
          </a:p>
        </p:txBody>
      </p:sp>
    </p:spTree>
    <p:extLst>
      <p:ext uri="{BB962C8B-B14F-4D97-AF65-F5344CB8AC3E}">
        <p14:creationId xmlns:p14="http://schemas.microsoft.com/office/powerpoint/2010/main" val="81998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F233A-4740-6C80-5F29-76C39FABF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83B79-4F01-2AEF-7978-7E67A2806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F8206-772E-A65D-A6CF-E1D7EF3863AF}"/>
              </a:ext>
            </a:extLst>
          </p:cNvPr>
          <p:cNvSpPr>
            <a:spLocks noGrp="1"/>
          </p:cNvSpPr>
          <p:nvPr>
            <p:ph type="body" idx="1"/>
          </p:nvPr>
        </p:nvSpPr>
        <p:spPr/>
        <p:txBody>
          <a:bodyPr/>
          <a:lstStyle/>
          <a:p>
            <a:endParaRPr lang="en-CA" b="1" dirty="0"/>
          </a:p>
          <a:p>
            <a:endParaRPr lang="en-CA" dirty="0"/>
          </a:p>
          <a:p>
            <a:endParaRPr lang="en-CA" dirty="0"/>
          </a:p>
          <a:p>
            <a:endParaRPr lang="en-CA" dirty="0"/>
          </a:p>
          <a:p>
            <a:br>
              <a:rPr lang="en-CA" dirty="0"/>
            </a:br>
            <a:endParaRPr lang="en-CA" dirty="0"/>
          </a:p>
        </p:txBody>
      </p:sp>
      <p:sp>
        <p:nvSpPr>
          <p:cNvPr id="4" name="Slide Number Placeholder 3">
            <a:extLst>
              <a:ext uri="{FF2B5EF4-FFF2-40B4-BE49-F238E27FC236}">
                <a16:creationId xmlns:a16="http://schemas.microsoft.com/office/drawing/2014/main" id="{F27DA50F-BB8F-60C4-8C16-D99295C3AD4B}"/>
              </a:ext>
            </a:extLst>
          </p:cNvPr>
          <p:cNvSpPr>
            <a:spLocks noGrp="1"/>
          </p:cNvSpPr>
          <p:nvPr>
            <p:ph type="sldNum" sz="quarter" idx="5"/>
          </p:nvPr>
        </p:nvSpPr>
        <p:spPr/>
        <p:txBody>
          <a:bodyPr/>
          <a:lstStyle/>
          <a:p>
            <a:fld id="{6D96CE58-A9DD-46E4-AF1A-F349B06A4E99}" type="slidenum">
              <a:rPr lang="en-CA" smtClean="0"/>
              <a:t>6</a:t>
            </a:fld>
            <a:endParaRPr lang="en-CA"/>
          </a:p>
        </p:txBody>
      </p:sp>
    </p:spTree>
    <p:extLst>
      <p:ext uri="{BB962C8B-B14F-4D97-AF65-F5344CB8AC3E}">
        <p14:creationId xmlns:p14="http://schemas.microsoft.com/office/powerpoint/2010/main" val="138309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CA" dirty="0"/>
              <a:t>Per Article 9.4 of SAMSPA Bylaws, “The maximum number of terms served by a Board member will be three and the Board member will not be eligible for election again until they have been inactive for a two-year term unless otherwise authorized by a two thirds majority vote of the members at the Annual General Meeting.”</a:t>
            </a:r>
          </a:p>
          <a:p>
            <a:endParaRPr lang="en-CA" dirty="0"/>
          </a:p>
          <a:p>
            <a:r>
              <a:rPr lang="en-CA" dirty="0"/>
              <a:t>Honour System</a:t>
            </a:r>
          </a:p>
          <a:p>
            <a:endParaRPr lang="en-CA" dirty="0"/>
          </a:p>
          <a:p>
            <a:r>
              <a:rPr lang="en-CA" dirty="0"/>
              <a:t>Spoiled Ballots and Implications</a:t>
            </a:r>
          </a:p>
          <a:p>
            <a:endParaRPr lang="en-CA" dirty="0"/>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7</a:t>
            </a:fld>
            <a:endParaRPr lang="en-CA"/>
          </a:p>
        </p:txBody>
      </p:sp>
    </p:spTree>
    <p:extLst>
      <p:ext uri="{BB962C8B-B14F-4D97-AF65-F5344CB8AC3E}">
        <p14:creationId xmlns:p14="http://schemas.microsoft.com/office/powerpoint/2010/main" val="382362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E5B7-5A30-364A-AD5B-5FA18FE5D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1D194-4D99-6346-D7B5-28B20D0DE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49D25-43E8-F36B-8A27-2F762C7F4E6D}"/>
              </a:ext>
            </a:extLst>
          </p:cNvPr>
          <p:cNvSpPr>
            <a:spLocks noGrp="1"/>
          </p:cNvSpPr>
          <p:nvPr>
            <p:ph type="body" idx="1"/>
          </p:nvPr>
        </p:nvSpPr>
        <p:spPr/>
        <p:txBody>
          <a:bodyPr/>
          <a:lstStyle/>
          <a:p>
            <a:r>
              <a:rPr lang="en-CA" dirty="0"/>
              <a:t>Introductions</a:t>
            </a:r>
          </a:p>
          <a:p>
            <a:endParaRPr lang="en-CA" dirty="0"/>
          </a:p>
        </p:txBody>
      </p:sp>
      <p:sp>
        <p:nvSpPr>
          <p:cNvPr id="4" name="Slide Number Placeholder 3">
            <a:extLst>
              <a:ext uri="{FF2B5EF4-FFF2-40B4-BE49-F238E27FC236}">
                <a16:creationId xmlns:a16="http://schemas.microsoft.com/office/drawing/2014/main" id="{FD89C42E-9EFF-44B8-091E-53A5EAF57F97}"/>
              </a:ext>
            </a:extLst>
          </p:cNvPr>
          <p:cNvSpPr>
            <a:spLocks noGrp="1"/>
          </p:cNvSpPr>
          <p:nvPr>
            <p:ph type="sldNum" sz="quarter" idx="5"/>
          </p:nvPr>
        </p:nvSpPr>
        <p:spPr/>
        <p:txBody>
          <a:bodyPr/>
          <a:lstStyle/>
          <a:p>
            <a:fld id="{6D96CE58-A9DD-46E4-AF1A-F349B06A4E99}" type="slidenum">
              <a:rPr lang="en-CA" smtClean="0"/>
              <a:t>8</a:t>
            </a:fld>
            <a:endParaRPr lang="en-CA"/>
          </a:p>
        </p:txBody>
      </p:sp>
    </p:spTree>
    <p:extLst>
      <p:ext uri="{BB962C8B-B14F-4D97-AF65-F5344CB8AC3E}">
        <p14:creationId xmlns:p14="http://schemas.microsoft.com/office/powerpoint/2010/main" val="270583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9</a:t>
            </a:fld>
            <a:endParaRPr lang="en-CA"/>
          </a:p>
        </p:txBody>
      </p:sp>
    </p:spTree>
    <p:extLst>
      <p:ext uri="{BB962C8B-B14F-4D97-AF65-F5344CB8AC3E}">
        <p14:creationId xmlns:p14="http://schemas.microsoft.com/office/powerpoint/2010/main" val="416123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F8E2-F442-4A15-A3B5-E8C9E58293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1D8655C-95A6-4FB0-A935-468539E2E8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0AEE98B-8D86-4D23-97FD-721DA4B8356A}"/>
              </a:ext>
            </a:extLst>
          </p:cNvPr>
          <p:cNvSpPr>
            <a:spLocks noGrp="1"/>
          </p:cNvSpPr>
          <p:nvPr>
            <p:ph type="dt" sz="half" idx="10"/>
          </p:nvPr>
        </p:nvSpPr>
        <p:spPr/>
        <p:txBody>
          <a:bodyPr/>
          <a:lstStyle/>
          <a:p>
            <a:fld id="{4CBE823A-D20C-42BD-8E06-FF3F86FFC63E}" type="datetime1">
              <a:rPr lang="en-CA" smtClean="0"/>
              <a:t>2026-01-26</a:t>
            </a:fld>
            <a:endParaRPr lang="en-CA"/>
          </a:p>
        </p:txBody>
      </p:sp>
      <p:sp>
        <p:nvSpPr>
          <p:cNvPr id="5" name="Footer Placeholder 4">
            <a:extLst>
              <a:ext uri="{FF2B5EF4-FFF2-40B4-BE49-F238E27FC236}">
                <a16:creationId xmlns:a16="http://schemas.microsoft.com/office/drawing/2014/main" id="{16A92012-0459-44FB-8D7D-E9683FCCFAD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B342D76-59AA-405F-BE40-6673966526C5}"/>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10695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DB20-1E5E-4646-B358-2BA916FA48C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E2568FE-BBD6-4615-B629-482142B08A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57E768-B2CD-4A08-933B-8281D74F71AC}"/>
              </a:ext>
            </a:extLst>
          </p:cNvPr>
          <p:cNvSpPr>
            <a:spLocks noGrp="1"/>
          </p:cNvSpPr>
          <p:nvPr>
            <p:ph type="dt" sz="half" idx="10"/>
          </p:nvPr>
        </p:nvSpPr>
        <p:spPr/>
        <p:txBody>
          <a:bodyPr/>
          <a:lstStyle/>
          <a:p>
            <a:fld id="{945B79D1-29A2-422F-B91A-8713BDD8FEC6}" type="datetime1">
              <a:rPr lang="en-CA" smtClean="0"/>
              <a:t>2026-01-26</a:t>
            </a:fld>
            <a:endParaRPr lang="en-CA"/>
          </a:p>
        </p:txBody>
      </p:sp>
      <p:sp>
        <p:nvSpPr>
          <p:cNvPr id="5" name="Footer Placeholder 4">
            <a:extLst>
              <a:ext uri="{FF2B5EF4-FFF2-40B4-BE49-F238E27FC236}">
                <a16:creationId xmlns:a16="http://schemas.microsoft.com/office/drawing/2014/main" id="{E8CDD162-D8D9-4C5B-9580-2E64349171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AF2BE6-B7F5-40F9-A0D9-53CABC07C12A}"/>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70780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4845FD-B4C5-4086-A8D2-2AC96D03B0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619CC03-8EE7-430B-82C6-1A280DA2A5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B5D2A3-BA2B-4D53-A8AD-8DA4A1B01584}"/>
              </a:ext>
            </a:extLst>
          </p:cNvPr>
          <p:cNvSpPr>
            <a:spLocks noGrp="1"/>
          </p:cNvSpPr>
          <p:nvPr>
            <p:ph type="dt" sz="half" idx="10"/>
          </p:nvPr>
        </p:nvSpPr>
        <p:spPr/>
        <p:txBody>
          <a:bodyPr/>
          <a:lstStyle/>
          <a:p>
            <a:fld id="{BD782E28-A4ED-4FC7-9A09-981C823A3430}" type="datetime1">
              <a:rPr lang="en-CA" smtClean="0"/>
              <a:t>2026-01-26</a:t>
            </a:fld>
            <a:endParaRPr lang="en-CA"/>
          </a:p>
        </p:txBody>
      </p:sp>
      <p:sp>
        <p:nvSpPr>
          <p:cNvPr id="5" name="Footer Placeholder 4">
            <a:extLst>
              <a:ext uri="{FF2B5EF4-FFF2-40B4-BE49-F238E27FC236}">
                <a16:creationId xmlns:a16="http://schemas.microsoft.com/office/drawing/2014/main" id="{C95214F4-E935-4C6B-9130-F2FF9FCE61A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C64B14D-0C05-4832-9823-28BDE9257F5D}"/>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332450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B6AB-CA1E-4B31-9943-00F452CA460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C843837-43AF-466E-AFE5-9AD18AF67A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C5676EA-B0D5-4A55-A64A-6609804B51B6}"/>
              </a:ext>
            </a:extLst>
          </p:cNvPr>
          <p:cNvSpPr>
            <a:spLocks noGrp="1"/>
          </p:cNvSpPr>
          <p:nvPr>
            <p:ph type="dt" sz="half" idx="10"/>
          </p:nvPr>
        </p:nvSpPr>
        <p:spPr/>
        <p:txBody>
          <a:bodyPr/>
          <a:lstStyle/>
          <a:p>
            <a:fld id="{A6021494-A72C-4B2E-A5D4-BCD77F9FB00D}" type="datetime1">
              <a:rPr lang="en-CA" smtClean="0"/>
              <a:t>2026-01-26</a:t>
            </a:fld>
            <a:endParaRPr lang="en-CA"/>
          </a:p>
        </p:txBody>
      </p:sp>
      <p:sp>
        <p:nvSpPr>
          <p:cNvPr id="5" name="Footer Placeholder 4">
            <a:extLst>
              <a:ext uri="{FF2B5EF4-FFF2-40B4-BE49-F238E27FC236}">
                <a16:creationId xmlns:a16="http://schemas.microsoft.com/office/drawing/2014/main" id="{F3834F5B-5387-4160-A5E4-C9255FBAE7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89BBC5-2A3A-4C71-BD8C-7BEDFA0F40CF}"/>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24725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E036-756E-4F14-808E-5E0FC53BB9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25EBE13-7572-4D87-B98E-E860A4CE04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DC0B78-DF9B-4A90-90E1-FD1D9B2126B1}"/>
              </a:ext>
            </a:extLst>
          </p:cNvPr>
          <p:cNvSpPr>
            <a:spLocks noGrp="1"/>
          </p:cNvSpPr>
          <p:nvPr>
            <p:ph type="dt" sz="half" idx="10"/>
          </p:nvPr>
        </p:nvSpPr>
        <p:spPr/>
        <p:txBody>
          <a:bodyPr/>
          <a:lstStyle/>
          <a:p>
            <a:fld id="{305F5564-9B02-43C7-A306-E09F8E0990F3}" type="datetime1">
              <a:rPr lang="en-CA" smtClean="0"/>
              <a:t>2026-01-26</a:t>
            </a:fld>
            <a:endParaRPr lang="en-CA"/>
          </a:p>
        </p:txBody>
      </p:sp>
      <p:sp>
        <p:nvSpPr>
          <p:cNvPr id="5" name="Footer Placeholder 4">
            <a:extLst>
              <a:ext uri="{FF2B5EF4-FFF2-40B4-BE49-F238E27FC236}">
                <a16:creationId xmlns:a16="http://schemas.microsoft.com/office/drawing/2014/main" id="{AE5A3DD9-83DA-4649-8027-4450CE2DAF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258415-2B1C-49F4-A5E9-ADB57D6C1154}"/>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13772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FA8D-9688-422D-B7F9-DC3388916A3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60A9140-0318-4AB9-ABDC-552D05FE2C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06D7473-9DE4-4224-9A53-11790D5F2B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B15D71C-97D1-4BA4-B494-3D1C076237B6}"/>
              </a:ext>
            </a:extLst>
          </p:cNvPr>
          <p:cNvSpPr>
            <a:spLocks noGrp="1"/>
          </p:cNvSpPr>
          <p:nvPr>
            <p:ph type="dt" sz="half" idx="10"/>
          </p:nvPr>
        </p:nvSpPr>
        <p:spPr/>
        <p:txBody>
          <a:bodyPr/>
          <a:lstStyle/>
          <a:p>
            <a:fld id="{A4F17744-78B3-48D0-B97D-CA154AC69F9F}" type="datetime1">
              <a:rPr lang="en-CA" smtClean="0"/>
              <a:t>2026-01-26</a:t>
            </a:fld>
            <a:endParaRPr lang="en-CA"/>
          </a:p>
        </p:txBody>
      </p:sp>
      <p:sp>
        <p:nvSpPr>
          <p:cNvPr id="6" name="Footer Placeholder 5">
            <a:extLst>
              <a:ext uri="{FF2B5EF4-FFF2-40B4-BE49-F238E27FC236}">
                <a16:creationId xmlns:a16="http://schemas.microsoft.com/office/drawing/2014/main" id="{A754BDC7-8088-4C49-9F7D-E83E304D235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5701BFF-47E3-4E6E-B750-52213833FE26}"/>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64517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FBE5-AB5D-424E-8336-4517E6F1432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D98E628-464B-422D-A02A-8D58A9BA2D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1D8771-52B9-4BF4-B6BF-220391A9A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5DCEB99-AACC-4256-A7E8-A80086885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2D1DC-E06C-4F3A-BD2C-C03E586941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BBE8729-6EE5-4774-8DBE-6EA47FA24650}"/>
              </a:ext>
            </a:extLst>
          </p:cNvPr>
          <p:cNvSpPr>
            <a:spLocks noGrp="1"/>
          </p:cNvSpPr>
          <p:nvPr>
            <p:ph type="dt" sz="half" idx="10"/>
          </p:nvPr>
        </p:nvSpPr>
        <p:spPr/>
        <p:txBody>
          <a:bodyPr/>
          <a:lstStyle/>
          <a:p>
            <a:fld id="{ADAB3AB6-99BF-4A0F-A610-68AA31E83F1D}" type="datetime1">
              <a:rPr lang="en-CA" smtClean="0"/>
              <a:t>2026-01-26</a:t>
            </a:fld>
            <a:endParaRPr lang="en-CA"/>
          </a:p>
        </p:txBody>
      </p:sp>
      <p:sp>
        <p:nvSpPr>
          <p:cNvPr id="8" name="Footer Placeholder 7">
            <a:extLst>
              <a:ext uri="{FF2B5EF4-FFF2-40B4-BE49-F238E27FC236}">
                <a16:creationId xmlns:a16="http://schemas.microsoft.com/office/drawing/2014/main" id="{79BBB035-3AE0-4D9D-ABDC-F2C15B6546D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2373844-4723-4E64-BCD2-BD8C1EB0680B}"/>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5911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571F-841B-44F4-B261-88CB230CA39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33055AD-F848-4E2B-80C5-F79D9A8F6F9D}"/>
              </a:ext>
            </a:extLst>
          </p:cNvPr>
          <p:cNvSpPr>
            <a:spLocks noGrp="1"/>
          </p:cNvSpPr>
          <p:nvPr>
            <p:ph type="dt" sz="half" idx="10"/>
          </p:nvPr>
        </p:nvSpPr>
        <p:spPr/>
        <p:txBody>
          <a:bodyPr/>
          <a:lstStyle/>
          <a:p>
            <a:fld id="{976EA6ED-44BB-47FF-9277-500B0FD01228}" type="datetime1">
              <a:rPr lang="en-CA" smtClean="0"/>
              <a:t>2026-01-26</a:t>
            </a:fld>
            <a:endParaRPr lang="en-CA"/>
          </a:p>
        </p:txBody>
      </p:sp>
      <p:sp>
        <p:nvSpPr>
          <p:cNvPr id="4" name="Footer Placeholder 3">
            <a:extLst>
              <a:ext uri="{FF2B5EF4-FFF2-40B4-BE49-F238E27FC236}">
                <a16:creationId xmlns:a16="http://schemas.microsoft.com/office/drawing/2014/main" id="{C3BDC5A9-4D1C-4C1D-B2F5-70D66C65817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2D27E1C-5F0F-4FBE-AD87-441800C139F8}"/>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2257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D2AE54-2E34-432F-877D-1C0B992F54EC}"/>
              </a:ext>
            </a:extLst>
          </p:cNvPr>
          <p:cNvSpPr>
            <a:spLocks noGrp="1"/>
          </p:cNvSpPr>
          <p:nvPr>
            <p:ph type="dt" sz="half" idx="10"/>
          </p:nvPr>
        </p:nvSpPr>
        <p:spPr/>
        <p:txBody>
          <a:bodyPr/>
          <a:lstStyle/>
          <a:p>
            <a:fld id="{81A222EC-4503-46C1-8EB5-2640E45954F2}" type="datetime1">
              <a:rPr lang="en-CA" smtClean="0"/>
              <a:t>2026-01-26</a:t>
            </a:fld>
            <a:endParaRPr lang="en-CA"/>
          </a:p>
        </p:txBody>
      </p:sp>
      <p:sp>
        <p:nvSpPr>
          <p:cNvPr id="3" name="Footer Placeholder 2">
            <a:extLst>
              <a:ext uri="{FF2B5EF4-FFF2-40B4-BE49-F238E27FC236}">
                <a16:creationId xmlns:a16="http://schemas.microsoft.com/office/drawing/2014/main" id="{9E30CD8E-4386-4018-B52C-A381C99C04F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824AED8-0E6D-4403-A7FB-EC3B0A161EA3}"/>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371207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EF07-08EE-4B54-98C9-90C6EEEA13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FB216A9-0995-4131-8264-45B56A310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7205729-F64E-4D18-9FBB-C360B28E3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CFBB1-C52C-4661-8736-7C60715C0AD5}"/>
              </a:ext>
            </a:extLst>
          </p:cNvPr>
          <p:cNvSpPr>
            <a:spLocks noGrp="1"/>
          </p:cNvSpPr>
          <p:nvPr>
            <p:ph type="dt" sz="half" idx="10"/>
          </p:nvPr>
        </p:nvSpPr>
        <p:spPr/>
        <p:txBody>
          <a:bodyPr/>
          <a:lstStyle/>
          <a:p>
            <a:fld id="{ED65187F-E100-4262-B836-BA8219A89CF7}" type="datetime1">
              <a:rPr lang="en-CA" smtClean="0"/>
              <a:t>2026-01-26</a:t>
            </a:fld>
            <a:endParaRPr lang="en-CA"/>
          </a:p>
        </p:txBody>
      </p:sp>
      <p:sp>
        <p:nvSpPr>
          <p:cNvPr id="6" name="Footer Placeholder 5">
            <a:extLst>
              <a:ext uri="{FF2B5EF4-FFF2-40B4-BE49-F238E27FC236}">
                <a16:creationId xmlns:a16="http://schemas.microsoft.com/office/drawing/2014/main" id="{E9F14323-CD9D-4C34-92B5-E94DA9614F9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A400456-D1C1-4ACC-88F2-9B069B492AC7}"/>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28112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EE62C-8011-4F31-A1BB-0BADDC305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A3598DD-884D-4389-B074-D535CD220D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165D29E-8BF1-4A3E-9E6E-2250B8192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1D310-455F-4BA9-8D9A-9A905D4EC11B}"/>
              </a:ext>
            </a:extLst>
          </p:cNvPr>
          <p:cNvSpPr>
            <a:spLocks noGrp="1"/>
          </p:cNvSpPr>
          <p:nvPr>
            <p:ph type="dt" sz="half" idx="10"/>
          </p:nvPr>
        </p:nvSpPr>
        <p:spPr/>
        <p:txBody>
          <a:bodyPr/>
          <a:lstStyle/>
          <a:p>
            <a:fld id="{E54B8387-6498-4AF2-ADE9-E50FFDC20966}" type="datetime1">
              <a:rPr lang="en-CA" smtClean="0"/>
              <a:t>2026-01-26</a:t>
            </a:fld>
            <a:endParaRPr lang="en-CA"/>
          </a:p>
        </p:txBody>
      </p:sp>
      <p:sp>
        <p:nvSpPr>
          <p:cNvPr id="6" name="Footer Placeholder 5">
            <a:extLst>
              <a:ext uri="{FF2B5EF4-FFF2-40B4-BE49-F238E27FC236}">
                <a16:creationId xmlns:a16="http://schemas.microsoft.com/office/drawing/2014/main" id="{360A1EE2-24C8-40E7-AB82-1935DEE34F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73E062C-361E-48A0-995B-BDF606CCB66F}"/>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99962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CFA67-B8C2-4F6E-BA9A-91EE6198C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7B4F56A-D7F7-4699-9C51-4F9D80876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D0FB964-E129-4C98-80DF-9D8022710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23060-F7F7-41B3-AB63-77BA7FB1AA23}" type="datetime1">
              <a:rPr lang="en-CA" smtClean="0"/>
              <a:t>2026-01-26</a:t>
            </a:fld>
            <a:endParaRPr lang="en-CA"/>
          </a:p>
        </p:txBody>
      </p:sp>
      <p:sp>
        <p:nvSpPr>
          <p:cNvPr id="5" name="Footer Placeholder 4">
            <a:extLst>
              <a:ext uri="{FF2B5EF4-FFF2-40B4-BE49-F238E27FC236}">
                <a16:creationId xmlns:a16="http://schemas.microsoft.com/office/drawing/2014/main" id="{968B6E94-840C-4FDC-ADB7-51C08F268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0ACBC5B-30D4-490F-9FB9-386C6B796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69B05-8098-4314-A6E1-272A1D49D671}" type="slidenum">
              <a:rPr lang="en-CA" smtClean="0"/>
              <a:t>‹#›</a:t>
            </a:fld>
            <a:endParaRPr lang="en-CA"/>
          </a:p>
        </p:txBody>
      </p:sp>
    </p:spTree>
    <p:extLst>
      <p:ext uri="{BB962C8B-B14F-4D97-AF65-F5344CB8AC3E}">
        <p14:creationId xmlns:p14="http://schemas.microsoft.com/office/powerpoint/2010/main" val="2741535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5.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ng.com/ck/a?!&amp;&amp;p=1de07cbe501c412ec6e9e9ced9df3ba1e7d18616eaf1bd8c78395b4df9ff790aJmltdHM9MTc2NzkxNjgwMA&amp;ptn=3&amp;ver=2&amp;hsh=4&amp;fclid=3d13758d-f49d-62b2-2236-6356f55a6347&amp;u=a1aHR0cHM6Ly9zb2Z0YmFsbC5jYS9fdXBsb2Fkcy82NWJiY2ZhMjFjMmRhLnBkZg&amp;ntb=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bing.com/ck/a?!&amp;&amp;p=668da1d6ba0ca70744ff85c2886e2d68440a2405fdf19ad1a7fddae668b00e72JmltdHM9MTc2NzkxNjgwMA&amp;ptn=3&amp;ver=2&amp;hsh=4&amp;fclid=3d13758d-f49d-62b2-2236-6356f55a6347&amp;u=a1aHR0cHM6Ly9zb2Z0YmFsbC5jYS9fdXBsb2Fkcy82MTk3Yjg1YWI1ZWEzLnBkZg&amp;ntb=1"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admin@samspaslowpitch.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227627"/>
            <a:ext cx="10515600" cy="628048"/>
          </a:xfrm>
          <a:solidFill>
            <a:schemeClr val="accent6">
              <a:lumMod val="60000"/>
              <a:lumOff val="40000"/>
            </a:schemeClr>
          </a:solidFill>
        </p:spPr>
        <p:txBody>
          <a:bodyPr>
            <a:normAutofit fontScale="90000"/>
          </a:bodyPr>
          <a:lstStyle/>
          <a:p>
            <a:pPr algn="ctr"/>
            <a:r>
              <a:rPr lang="en-CA"/>
              <a:t>AGENDA</a:t>
            </a:r>
            <a:endParaRPr lang="en-CA" dirty="0"/>
          </a:p>
        </p:txBody>
      </p:sp>
      <p:sp>
        <p:nvSpPr>
          <p:cNvPr id="6" name="TextBox 5">
            <a:extLst>
              <a:ext uri="{FF2B5EF4-FFF2-40B4-BE49-F238E27FC236}">
                <a16:creationId xmlns:a16="http://schemas.microsoft.com/office/drawing/2014/main" id="{3A65AB2F-1129-4547-AB05-78E4C16040D8}"/>
              </a:ext>
            </a:extLst>
          </p:cNvPr>
          <p:cNvSpPr txBox="1"/>
          <p:nvPr/>
        </p:nvSpPr>
        <p:spPr>
          <a:xfrm>
            <a:off x="1169043" y="1012220"/>
            <a:ext cx="6655443" cy="5863144"/>
          </a:xfrm>
          <a:prstGeom prst="rect">
            <a:avLst/>
          </a:prstGeom>
          <a:noFill/>
        </p:spPr>
        <p:txBody>
          <a:bodyPr wrap="square" rtlCol="0">
            <a:spAutoFit/>
          </a:bodyPr>
          <a:lstStyle/>
          <a:p>
            <a:pPr marL="342900" indent="-342900">
              <a:buAutoNum type="arabicPeriod"/>
            </a:pPr>
            <a:r>
              <a:rPr lang="en-CA" sz="1500" dirty="0"/>
              <a:t>Call to Order</a:t>
            </a:r>
          </a:p>
          <a:p>
            <a:pPr marL="342900" indent="-342900">
              <a:buAutoNum type="arabicPeriod"/>
            </a:pPr>
            <a:r>
              <a:rPr lang="en-CA" sz="1500" dirty="0"/>
              <a:t>Quorum / Minutes / Agenda</a:t>
            </a:r>
          </a:p>
          <a:p>
            <a:pPr marL="342900" indent="-342900">
              <a:buAutoNum type="arabicPeriod"/>
            </a:pPr>
            <a:r>
              <a:rPr lang="en-CA" sz="1500" dirty="0"/>
              <a:t>Updates (Notices)</a:t>
            </a:r>
          </a:p>
          <a:p>
            <a:pPr marL="800100" lvl="1" indent="-342900">
              <a:buFont typeface="Arial" panose="020B0604020202020204" pitchFamily="34" charset="0"/>
              <a:buChar char="•"/>
            </a:pPr>
            <a:r>
              <a:rPr lang="en-CA" sz="1500" dirty="0"/>
              <a:t>2025 Year in Review</a:t>
            </a:r>
          </a:p>
          <a:p>
            <a:pPr marL="800100" lvl="1" indent="-342900">
              <a:buFont typeface="Arial" panose="020B0604020202020204" pitchFamily="34" charset="0"/>
              <a:buChar char="•"/>
            </a:pPr>
            <a:r>
              <a:rPr lang="en-CA" sz="1500" dirty="0"/>
              <a:t>Board recognition / Board Elections</a:t>
            </a:r>
          </a:p>
          <a:p>
            <a:pPr marL="800100" lvl="1" indent="-342900">
              <a:buFont typeface="Arial" panose="020B0604020202020204" pitchFamily="34" charset="0"/>
              <a:buChar char="•"/>
            </a:pPr>
            <a:r>
              <a:rPr lang="en-CA" sz="1500" dirty="0"/>
              <a:t>Signboard Advertising Program</a:t>
            </a:r>
          </a:p>
          <a:p>
            <a:pPr marL="357188" indent="-357188">
              <a:buFont typeface="+mj-lt"/>
              <a:buAutoNum type="arabicPeriod"/>
            </a:pPr>
            <a:r>
              <a:rPr lang="en-CA" sz="1500" dirty="0"/>
              <a:t>Financial Presentation and Audit Update</a:t>
            </a:r>
          </a:p>
          <a:p>
            <a:pPr marL="357188" indent="-357188">
              <a:buFont typeface="+mj-lt"/>
              <a:buAutoNum type="arabicPeriod"/>
            </a:pPr>
            <a:r>
              <a:rPr lang="en-CA" sz="1500" dirty="0"/>
              <a:t>Planned Giving review	</a:t>
            </a:r>
          </a:p>
          <a:p>
            <a:pPr marL="342900" indent="-342900">
              <a:buAutoNum type="arabicPeriod"/>
            </a:pPr>
            <a:r>
              <a:rPr lang="en-CA" sz="1500" dirty="0"/>
              <a:t>Looking Ahead</a:t>
            </a:r>
          </a:p>
          <a:p>
            <a:pPr marL="800100" lvl="1" indent="-342900">
              <a:buFont typeface="Arial" panose="020B0604020202020204" pitchFamily="34" charset="0"/>
              <a:buChar char="•"/>
            </a:pPr>
            <a:r>
              <a:rPr lang="en-CA" sz="1500" dirty="0"/>
              <a:t>Softball Canada Helmet Rule and Mandatory Pitcher Mask Rule (discussion and vote)</a:t>
            </a:r>
          </a:p>
          <a:p>
            <a:pPr marL="800100" lvl="1" indent="-342900">
              <a:buFont typeface="Arial" panose="020B0604020202020204" pitchFamily="34" charset="0"/>
              <a:buChar char="•"/>
            </a:pPr>
            <a:r>
              <a:rPr lang="en-CA" sz="1500" dirty="0"/>
              <a:t>New league scheduler</a:t>
            </a:r>
          </a:p>
          <a:p>
            <a:pPr marL="800100" lvl="1" indent="-342900">
              <a:buFont typeface="Arial" panose="020B0604020202020204" pitchFamily="34" charset="0"/>
              <a:buChar char="•"/>
            </a:pPr>
            <a:r>
              <a:rPr lang="en-CA" sz="1500" dirty="0"/>
              <a:t>Website, Work Bee date</a:t>
            </a:r>
          </a:p>
          <a:p>
            <a:pPr marL="800100" lvl="1" indent="-342900">
              <a:buFont typeface="Arial" panose="020B0604020202020204" pitchFamily="34" charset="0"/>
              <a:buChar char="•"/>
            </a:pPr>
            <a:r>
              <a:rPr lang="en-CA" sz="1500" dirty="0"/>
              <a:t>Forfeits / cancellations</a:t>
            </a:r>
          </a:p>
          <a:p>
            <a:pPr marL="800100" lvl="1" indent="-342900">
              <a:buFont typeface="Arial" panose="020B0604020202020204" pitchFamily="34" charset="0"/>
              <a:buChar char="•"/>
            </a:pPr>
            <a:r>
              <a:rPr lang="en-CA" sz="1500" dirty="0"/>
              <a:t>Game ball distribution policy</a:t>
            </a:r>
          </a:p>
          <a:p>
            <a:pPr marL="800100" lvl="1" indent="-342900">
              <a:buFont typeface="Arial" panose="020B0604020202020204" pitchFamily="34" charset="0"/>
              <a:buChar char="•"/>
            </a:pPr>
            <a:r>
              <a:rPr lang="en-CA" sz="1500" dirty="0"/>
              <a:t>SAMSPA policy on player emails and waivers</a:t>
            </a:r>
          </a:p>
          <a:p>
            <a:pPr marL="800100" lvl="1" indent="-342900">
              <a:buFont typeface="Arial" panose="020B0604020202020204" pitchFamily="34" charset="0"/>
              <a:buChar char="•"/>
            </a:pPr>
            <a:r>
              <a:rPr lang="en-CA" sz="1500" dirty="0"/>
              <a:t>Tournament facility rentals for SAMSPA members</a:t>
            </a:r>
          </a:p>
          <a:p>
            <a:pPr marL="800100" lvl="1" indent="-342900">
              <a:buFont typeface="Arial" panose="020B0604020202020204" pitchFamily="34" charset="0"/>
              <a:buChar char="•"/>
            </a:pPr>
            <a:r>
              <a:rPr lang="en-CA" sz="1500" dirty="0"/>
              <a:t>2026 Bat testing date &amp; location, additional bat testing dates, batting mats</a:t>
            </a:r>
          </a:p>
          <a:p>
            <a:pPr marL="800100" lvl="1" indent="-342900">
              <a:buFont typeface="Arial" panose="020B0604020202020204" pitchFamily="34" charset="0"/>
              <a:buChar char="•"/>
            </a:pPr>
            <a:r>
              <a:rPr lang="en-CA" sz="1500" dirty="0"/>
              <a:t>Fundraising Initiative – SAMSPA Tourney</a:t>
            </a:r>
          </a:p>
          <a:p>
            <a:pPr marL="342900" indent="-342900">
              <a:buFont typeface="+mj-lt"/>
              <a:buAutoNum type="arabicPeriod"/>
            </a:pPr>
            <a:r>
              <a:rPr lang="en-CA" sz="1500" dirty="0"/>
              <a:t>New Business</a:t>
            </a:r>
          </a:p>
          <a:p>
            <a:pPr marL="800100" lvl="1" indent="-342900">
              <a:buFont typeface="Arial" panose="020B0604020202020204" pitchFamily="34" charset="0"/>
              <a:buChar char="•"/>
            </a:pPr>
            <a:r>
              <a:rPr lang="en-CA" sz="1500" dirty="0"/>
              <a:t>Divisional Alignment</a:t>
            </a:r>
          </a:p>
          <a:p>
            <a:pPr marL="800100" lvl="1" indent="-342900">
              <a:buFont typeface="Arial" panose="020B0604020202020204" pitchFamily="34" charset="0"/>
              <a:buChar char="•"/>
            </a:pPr>
            <a:r>
              <a:rPr lang="en-CA" sz="1500" dirty="0"/>
              <a:t>Survey Updates (annual and 1-1 count)</a:t>
            </a:r>
          </a:p>
          <a:p>
            <a:pPr marL="342900" indent="-342900">
              <a:buFont typeface="+mj-lt"/>
              <a:buAutoNum type="arabicPeriod"/>
            </a:pPr>
            <a:r>
              <a:rPr lang="en-CA" sz="1500" dirty="0"/>
              <a:t>Adjourn							</a:t>
            </a:r>
          </a:p>
        </p:txBody>
      </p:sp>
      <p:sp>
        <p:nvSpPr>
          <p:cNvPr id="3" name="Slide Number Placeholder 2">
            <a:extLst>
              <a:ext uri="{FF2B5EF4-FFF2-40B4-BE49-F238E27FC236}">
                <a16:creationId xmlns:a16="http://schemas.microsoft.com/office/drawing/2014/main" id="{3C98759C-D9FD-4CAB-95B9-2991F6D648B3}"/>
              </a:ext>
            </a:extLst>
          </p:cNvPr>
          <p:cNvSpPr>
            <a:spLocks noGrp="1"/>
          </p:cNvSpPr>
          <p:nvPr>
            <p:ph type="sldNum" sz="quarter" idx="12"/>
          </p:nvPr>
        </p:nvSpPr>
        <p:spPr/>
        <p:txBody>
          <a:bodyPr/>
          <a:lstStyle/>
          <a:p>
            <a:fld id="{FAB69B05-8098-4314-A6E1-272A1D49D671}" type="slidenum">
              <a:rPr lang="en-CA" smtClean="0"/>
              <a:t>1</a:t>
            </a:fld>
            <a:endParaRPr lang="en-CA"/>
          </a:p>
        </p:txBody>
      </p:sp>
      <p:sp>
        <p:nvSpPr>
          <p:cNvPr id="8" name="TextBox 7">
            <a:extLst>
              <a:ext uri="{FF2B5EF4-FFF2-40B4-BE49-F238E27FC236}">
                <a16:creationId xmlns:a16="http://schemas.microsoft.com/office/drawing/2014/main" id="{3D729847-F64D-41AF-9C65-9BE14BEC0594}"/>
              </a:ext>
            </a:extLst>
          </p:cNvPr>
          <p:cNvSpPr txBox="1"/>
          <p:nvPr/>
        </p:nvSpPr>
        <p:spPr>
          <a:xfrm>
            <a:off x="8430204" y="1258441"/>
            <a:ext cx="3371786" cy="5401479"/>
          </a:xfrm>
          <a:prstGeom prst="rect">
            <a:avLst/>
          </a:prstGeom>
          <a:noFill/>
        </p:spPr>
        <p:txBody>
          <a:bodyPr wrap="square" rtlCol="0">
            <a:spAutoFit/>
          </a:bodyPr>
          <a:lstStyle/>
          <a:p>
            <a:r>
              <a:rPr lang="en-CA" sz="1500" i="1" dirty="0">
                <a:solidFill>
                  <a:srgbClr val="FF0000"/>
                </a:solidFill>
              </a:rPr>
              <a:t>Kelly		10:00</a:t>
            </a:r>
          </a:p>
          <a:p>
            <a:r>
              <a:rPr lang="en-CA" sz="1500" i="1" dirty="0">
                <a:solidFill>
                  <a:srgbClr val="FF0000"/>
                </a:solidFill>
              </a:rPr>
              <a:t>Darren		10:05</a:t>
            </a:r>
          </a:p>
          <a:p>
            <a:pPr marL="0" lvl="1"/>
            <a:r>
              <a:rPr lang="en-CA" sz="1500" i="1" dirty="0">
                <a:solidFill>
                  <a:srgbClr val="FF0000"/>
                </a:solidFill>
              </a:rPr>
              <a:t>Kelly		10:35</a:t>
            </a:r>
          </a:p>
          <a:p>
            <a:pPr marL="0" lvl="1"/>
            <a:br>
              <a:rPr lang="en-CA" sz="1500" i="1" dirty="0">
                <a:solidFill>
                  <a:srgbClr val="FF0000"/>
                </a:solidFill>
              </a:rPr>
            </a:br>
            <a:br>
              <a:rPr lang="en-CA" sz="1500" i="1" dirty="0">
                <a:solidFill>
                  <a:srgbClr val="FF0000"/>
                </a:solidFill>
              </a:rPr>
            </a:br>
            <a:br>
              <a:rPr lang="en-CA" sz="1500" i="1" dirty="0">
                <a:solidFill>
                  <a:srgbClr val="FF0000"/>
                </a:solidFill>
              </a:rPr>
            </a:br>
            <a:r>
              <a:rPr lang="en-CA" sz="1500" i="1" dirty="0">
                <a:solidFill>
                  <a:srgbClr val="FF0000"/>
                </a:solidFill>
              </a:rPr>
              <a:t>Brian		11:05</a:t>
            </a:r>
            <a:br>
              <a:rPr lang="en-CA" sz="1500" i="1" dirty="0">
                <a:solidFill>
                  <a:srgbClr val="FF0000"/>
                </a:solidFill>
              </a:rPr>
            </a:br>
            <a:r>
              <a:rPr lang="en-CA" sz="1500" i="1" dirty="0">
                <a:solidFill>
                  <a:srgbClr val="FF0000"/>
                </a:solidFill>
              </a:rPr>
              <a:t>Kelly		11:10 </a:t>
            </a:r>
          </a:p>
          <a:p>
            <a:r>
              <a:rPr lang="en-CA" sz="1500" i="1" dirty="0">
                <a:solidFill>
                  <a:srgbClr val="FF0000"/>
                </a:solidFill>
              </a:rPr>
              <a:t>Kelly		11:40</a:t>
            </a:r>
            <a:br>
              <a:rPr lang="en-CA" sz="1500" i="1" dirty="0">
                <a:solidFill>
                  <a:srgbClr val="FF0000"/>
                </a:solidFill>
              </a:rPr>
            </a:br>
            <a:br>
              <a:rPr lang="en-CA" sz="1500" i="1" dirty="0">
                <a:solidFill>
                  <a:srgbClr val="FF0000"/>
                </a:solidFill>
              </a:rPr>
            </a:br>
            <a:br>
              <a:rPr lang="en-CA" sz="1500" i="1" dirty="0">
                <a:solidFill>
                  <a:srgbClr val="FF0000"/>
                </a:solidFill>
              </a:rPr>
            </a:br>
            <a:r>
              <a:rPr lang="en-CA" sz="1500" i="1" dirty="0">
                <a:solidFill>
                  <a:srgbClr val="FF0000"/>
                </a:solidFill>
              </a:rPr>
              <a:t>		</a:t>
            </a:r>
            <a:br>
              <a:rPr lang="en-CA" sz="1500" i="1" dirty="0">
                <a:solidFill>
                  <a:srgbClr val="FF0000"/>
                </a:solidFill>
              </a:rPr>
            </a:br>
            <a:endParaRPr lang="en-CA" sz="1500" i="1" dirty="0">
              <a:solidFill>
                <a:srgbClr val="FF0000"/>
              </a:solidFill>
            </a:endParaRPr>
          </a:p>
          <a:p>
            <a:br>
              <a:rPr lang="en-CA" sz="1500" i="1" dirty="0">
                <a:solidFill>
                  <a:srgbClr val="FF0000"/>
                </a:solidFill>
              </a:rPr>
            </a:br>
            <a:r>
              <a:rPr lang="en-CA" sz="1500" i="1" dirty="0">
                <a:solidFill>
                  <a:srgbClr val="FF0000"/>
                </a:solidFill>
              </a:rPr>
              <a:t>		</a:t>
            </a:r>
          </a:p>
          <a:p>
            <a:endParaRPr lang="en-CA" sz="1500" i="1" dirty="0">
              <a:solidFill>
                <a:srgbClr val="FF0000"/>
              </a:solidFill>
            </a:endParaRPr>
          </a:p>
          <a:p>
            <a:endParaRPr lang="en-CA" sz="1500" i="1" dirty="0">
              <a:solidFill>
                <a:srgbClr val="FF0000"/>
              </a:solidFill>
            </a:endParaRPr>
          </a:p>
          <a:p>
            <a:endParaRPr lang="en-CA" sz="1500" i="1" dirty="0">
              <a:solidFill>
                <a:srgbClr val="FF0000"/>
              </a:solidFill>
            </a:endParaRPr>
          </a:p>
          <a:p>
            <a:endParaRPr lang="en-CA" sz="1500" i="1" dirty="0">
              <a:solidFill>
                <a:srgbClr val="FF0000"/>
              </a:solidFill>
            </a:endParaRPr>
          </a:p>
          <a:p>
            <a:r>
              <a:rPr lang="en-CA" sz="1500" i="1" dirty="0">
                <a:solidFill>
                  <a:srgbClr val="FF0000"/>
                </a:solidFill>
              </a:rPr>
              <a:t>Kelly 		11:55</a:t>
            </a:r>
            <a:br>
              <a:rPr lang="en-CA" sz="1500" i="1" dirty="0">
                <a:solidFill>
                  <a:srgbClr val="FF0000"/>
                </a:solidFill>
              </a:rPr>
            </a:br>
            <a:br>
              <a:rPr lang="en-CA" sz="1500" i="1" dirty="0">
                <a:solidFill>
                  <a:srgbClr val="FF0000"/>
                </a:solidFill>
              </a:rPr>
            </a:br>
            <a:endParaRPr lang="en-CA" sz="1500" i="1" dirty="0">
              <a:solidFill>
                <a:srgbClr val="FF0000"/>
              </a:solidFill>
            </a:endParaRPr>
          </a:p>
          <a:p>
            <a:r>
              <a:rPr lang="en-CA" sz="1500" i="1" dirty="0">
                <a:solidFill>
                  <a:srgbClr val="FF0000"/>
                </a:solidFill>
              </a:rPr>
              <a:t>Kelly		12:00</a:t>
            </a:r>
          </a:p>
        </p:txBody>
      </p:sp>
    </p:spTree>
    <p:extLst>
      <p:ext uri="{BB962C8B-B14F-4D97-AF65-F5344CB8AC3E}">
        <p14:creationId xmlns:p14="http://schemas.microsoft.com/office/powerpoint/2010/main" val="4124141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2026 – Board Election</a:t>
            </a:r>
          </a:p>
        </p:txBody>
      </p:sp>
      <p:sp>
        <p:nvSpPr>
          <p:cNvPr id="7" name="TextBox 6">
            <a:extLst>
              <a:ext uri="{FF2B5EF4-FFF2-40B4-BE49-F238E27FC236}">
                <a16:creationId xmlns:a16="http://schemas.microsoft.com/office/drawing/2014/main" id="{6EC4243A-D1B1-4267-BE78-8B21F0F4D545}"/>
              </a:ext>
            </a:extLst>
          </p:cNvPr>
          <p:cNvSpPr txBox="1"/>
          <p:nvPr/>
        </p:nvSpPr>
        <p:spPr>
          <a:xfrm>
            <a:off x="1508760" y="1536174"/>
            <a:ext cx="10047934" cy="2031325"/>
          </a:xfrm>
          <a:prstGeom prst="rect">
            <a:avLst/>
          </a:prstGeom>
          <a:noFill/>
        </p:spPr>
        <p:txBody>
          <a:bodyPr wrap="square">
            <a:spAutoFit/>
          </a:bodyPr>
          <a:lstStyle/>
          <a:p>
            <a:pPr algn="ctr"/>
            <a:r>
              <a:rPr lang="en-CA" sz="3200" dirty="0">
                <a:solidFill>
                  <a:schemeClr val="accent1">
                    <a:lumMod val="75000"/>
                  </a:schemeClr>
                </a:solidFill>
              </a:rPr>
              <a:t>Outgoing Board Members</a:t>
            </a:r>
          </a:p>
          <a:p>
            <a:pPr algn="ctr"/>
            <a:endParaRPr lang="en-CA" sz="2800" dirty="0">
              <a:solidFill>
                <a:srgbClr val="002060"/>
              </a:solidFill>
            </a:endParaRPr>
          </a:p>
          <a:p>
            <a:pPr>
              <a:spcAft>
                <a:spcPts val="1200"/>
              </a:spcAft>
            </a:pPr>
            <a:r>
              <a:rPr lang="en-CA" sz="2800" dirty="0">
                <a:solidFill>
                  <a:srgbClr val="FF0000"/>
                </a:solidFill>
              </a:rPr>
              <a:t>Glen </a:t>
            </a:r>
            <a:r>
              <a:rPr lang="en-CA" sz="2800" dirty="0" err="1">
                <a:solidFill>
                  <a:srgbClr val="FF0000"/>
                </a:solidFill>
              </a:rPr>
              <a:t>Dolynchuk</a:t>
            </a:r>
            <a:r>
              <a:rPr lang="en-CA" sz="2800" dirty="0">
                <a:solidFill>
                  <a:srgbClr val="FF0000"/>
                </a:solidFill>
              </a:rPr>
              <a:t>		</a:t>
            </a:r>
            <a:r>
              <a:rPr lang="en-CA" sz="2800" dirty="0">
                <a:solidFill>
                  <a:schemeClr val="accent1">
                    <a:lumMod val="75000"/>
                  </a:schemeClr>
                </a:solidFill>
              </a:rPr>
              <a:t>Director, Health &amp; Safety</a:t>
            </a:r>
          </a:p>
          <a:p>
            <a:pPr>
              <a:spcAft>
                <a:spcPts val="1200"/>
              </a:spcAft>
            </a:pPr>
            <a:r>
              <a:rPr lang="en-CA" sz="2800" dirty="0">
                <a:solidFill>
                  <a:srgbClr val="FF0000"/>
                </a:solidFill>
              </a:rPr>
              <a:t>		</a:t>
            </a: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10</a:t>
            </a:fld>
            <a:endParaRPr lang="en-CA"/>
          </a:p>
        </p:txBody>
      </p:sp>
    </p:spTree>
    <p:extLst>
      <p:ext uri="{BB962C8B-B14F-4D97-AF65-F5344CB8AC3E}">
        <p14:creationId xmlns:p14="http://schemas.microsoft.com/office/powerpoint/2010/main" val="112025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2026 – Board Election</a:t>
            </a:r>
          </a:p>
        </p:txBody>
      </p:sp>
      <p:sp>
        <p:nvSpPr>
          <p:cNvPr id="7" name="TextBox 6">
            <a:extLst>
              <a:ext uri="{FF2B5EF4-FFF2-40B4-BE49-F238E27FC236}">
                <a16:creationId xmlns:a16="http://schemas.microsoft.com/office/drawing/2014/main" id="{6EC4243A-D1B1-4267-BE78-8B21F0F4D545}"/>
              </a:ext>
            </a:extLst>
          </p:cNvPr>
          <p:cNvSpPr txBox="1"/>
          <p:nvPr/>
        </p:nvSpPr>
        <p:spPr>
          <a:xfrm>
            <a:off x="1283769" y="1193879"/>
            <a:ext cx="10070031" cy="4893647"/>
          </a:xfrm>
          <a:prstGeom prst="rect">
            <a:avLst/>
          </a:prstGeom>
          <a:noFill/>
        </p:spPr>
        <p:txBody>
          <a:bodyPr wrap="square">
            <a:spAutoFit/>
          </a:bodyPr>
          <a:lstStyle/>
          <a:p>
            <a:pPr algn="ctr"/>
            <a:r>
              <a:rPr lang="en-CA" sz="3200" dirty="0">
                <a:solidFill>
                  <a:schemeClr val="accent1">
                    <a:lumMod val="75000"/>
                  </a:schemeClr>
                </a:solidFill>
              </a:rPr>
              <a:t>Board Nominations for Eligible Positions</a:t>
            </a:r>
          </a:p>
          <a:p>
            <a:pPr algn="ctr"/>
            <a:endParaRPr lang="en-CA" sz="2800" dirty="0">
              <a:solidFill>
                <a:srgbClr val="002060"/>
              </a:solidFill>
            </a:endParaRPr>
          </a:p>
          <a:p>
            <a:r>
              <a:rPr lang="en-CA" sz="2800" dirty="0">
                <a:solidFill>
                  <a:srgbClr val="FF0000"/>
                </a:solidFill>
              </a:rPr>
              <a:t>Brian Dickson		</a:t>
            </a:r>
            <a:r>
              <a:rPr lang="en-CA" sz="2800" dirty="0">
                <a:solidFill>
                  <a:schemeClr val="accent1">
                    <a:lumMod val="75000"/>
                  </a:schemeClr>
                </a:solidFill>
              </a:rPr>
              <a:t>Treasurer</a:t>
            </a:r>
          </a:p>
          <a:p>
            <a:r>
              <a:rPr lang="en-CA" sz="2800" dirty="0">
                <a:solidFill>
                  <a:srgbClr val="FF0000"/>
                </a:solidFill>
              </a:rPr>
              <a:t>Phil </a:t>
            </a:r>
            <a:r>
              <a:rPr lang="en-CA" sz="2800" dirty="0" err="1">
                <a:solidFill>
                  <a:srgbClr val="FF0000"/>
                </a:solidFill>
              </a:rPr>
              <a:t>Presakarchuk</a:t>
            </a:r>
            <a:r>
              <a:rPr lang="en-CA" sz="2800">
                <a:solidFill>
                  <a:srgbClr val="FF0000"/>
                </a:solidFill>
              </a:rPr>
              <a:t> *</a:t>
            </a:r>
            <a:r>
              <a:rPr lang="en-CA" sz="2800">
                <a:solidFill>
                  <a:schemeClr val="accent1">
                    <a:lumMod val="75000"/>
                  </a:schemeClr>
                </a:solidFill>
              </a:rPr>
              <a:t>	Director</a:t>
            </a:r>
            <a:r>
              <a:rPr lang="en-CA" sz="2800" dirty="0">
                <a:solidFill>
                  <a:schemeClr val="accent1">
                    <a:lumMod val="75000"/>
                  </a:schemeClr>
                </a:solidFill>
              </a:rPr>
              <a:t>, Concession</a:t>
            </a:r>
          </a:p>
          <a:p>
            <a:r>
              <a:rPr lang="en-CA" sz="2800" dirty="0">
                <a:solidFill>
                  <a:srgbClr val="FF0000"/>
                </a:solidFill>
              </a:rPr>
              <a:t>Earl Sloan			</a:t>
            </a:r>
            <a:r>
              <a:rPr lang="en-CA" sz="2800" dirty="0">
                <a:solidFill>
                  <a:schemeClr val="accent1">
                    <a:lumMod val="75000"/>
                  </a:schemeClr>
                </a:solidFill>
              </a:rPr>
              <a:t>Director, Facility</a:t>
            </a:r>
          </a:p>
          <a:p>
            <a:r>
              <a:rPr lang="en-CA" sz="2800" dirty="0">
                <a:solidFill>
                  <a:srgbClr val="FF0000"/>
                </a:solidFill>
              </a:rPr>
              <a:t>Marc Savard  *		</a:t>
            </a:r>
            <a:r>
              <a:rPr lang="en-CA" sz="2800" dirty="0">
                <a:solidFill>
                  <a:schemeClr val="accent1">
                    <a:lumMod val="75000"/>
                  </a:schemeClr>
                </a:solidFill>
              </a:rPr>
              <a:t>Director, Maintenance</a:t>
            </a:r>
          </a:p>
          <a:p>
            <a:r>
              <a:rPr lang="en-CA" sz="2800" dirty="0">
                <a:solidFill>
                  <a:srgbClr val="FF0000"/>
                </a:solidFill>
              </a:rPr>
              <a:t>Bryan Shields *		</a:t>
            </a:r>
            <a:r>
              <a:rPr lang="en-CA" sz="2800" dirty="0">
                <a:solidFill>
                  <a:schemeClr val="accent1">
                    <a:lumMod val="75000"/>
                  </a:schemeClr>
                </a:solidFill>
              </a:rPr>
              <a:t>Director, Plus 40/50 Divisions</a:t>
            </a:r>
          </a:p>
          <a:p>
            <a:r>
              <a:rPr lang="en-CA" sz="2800" dirty="0">
                <a:solidFill>
                  <a:srgbClr val="FF0000"/>
                </a:solidFill>
              </a:rPr>
              <a:t>Zach Bucholz</a:t>
            </a:r>
            <a:r>
              <a:rPr lang="en-CA" sz="2800" dirty="0">
                <a:solidFill>
                  <a:schemeClr val="accent1">
                    <a:lumMod val="75000"/>
                  </a:schemeClr>
                </a:solidFill>
              </a:rPr>
              <a:t>		Director at Large</a:t>
            </a:r>
          </a:p>
          <a:p>
            <a:r>
              <a:rPr lang="en-CA" sz="2800" dirty="0">
                <a:solidFill>
                  <a:srgbClr val="FF0000"/>
                </a:solidFill>
              </a:rPr>
              <a:t>Open				</a:t>
            </a:r>
            <a:r>
              <a:rPr lang="en-CA" sz="2800" dirty="0">
                <a:solidFill>
                  <a:schemeClr val="accent1">
                    <a:lumMod val="75000"/>
                  </a:schemeClr>
                </a:solidFill>
              </a:rPr>
              <a:t>Director, Website</a:t>
            </a:r>
          </a:p>
          <a:p>
            <a:r>
              <a:rPr lang="en-CA" sz="2800" dirty="0">
                <a:solidFill>
                  <a:srgbClr val="FF0000"/>
                </a:solidFill>
              </a:rPr>
              <a:t>Open	</a:t>
            </a:r>
            <a:r>
              <a:rPr lang="en-CA" sz="2800" dirty="0">
                <a:solidFill>
                  <a:srgbClr val="002060"/>
                </a:solidFill>
              </a:rPr>
              <a:t>			</a:t>
            </a:r>
            <a:r>
              <a:rPr lang="en-CA" sz="2800" dirty="0">
                <a:solidFill>
                  <a:schemeClr val="accent1">
                    <a:lumMod val="75000"/>
                  </a:schemeClr>
                </a:solidFill>
              </a:rPr>
              <a:t>Director, Health &amp; Safety</a:t>
            </a:r>
          </a:p>
          <a:p>
            <a:r>
              <a:rPr lang="en-CA" sz="2800" dirty="0">
                <a:solidFill>
                  <a:srgbClr val="FF0000"/>
                </a:solidFill>
              </a:rPr>
              <a:t>Open		</a:t>
            </a:r>
            <a:r>
              <a:rPr lang="en-CA" sz="2800" dirty="0">
                <a:solidFill>
                  <a:srgbClr val="002060"/>
                </a:solidFill>
              </a:rPr>
              <a:t>		</a:t>
            </a:r>
            <a:r>
              <a:rPr lang="en-CA" sz="2800" dirty="0">
                <a:solidFill>
                  <a:schemeClr val="accent1">
                    <a:lumMod val="75000"/>
                  </a:schemeClr>
                </a:solidFill>
              </a:rPr>
              <a:t>Director, Grants</a:t>
            </a: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11</a:t>
            </a:fld>
            <a:endParaRPr lang="en-CA"/>
          </a:p>
        </p:txBody>
      </p:sp>
    </p:spTree>
    <p:extLst>
      <p:ext uri="{BB962C8B-B14F-4D97-AF65-F5344CB8AC3E}">
        <p14:creationId xmlns:p14="http://schemas.microsoft.com/office/powerpoint/2010/main" val="32841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ACABC9A-0936-4376-91E9-875E61EE2C90}"/>
              </a:ext>
            </a:extLst>
          </p:cNvPr>
          <p:cNvSpPr/>
          <p:nvPr/>
        </p:nvSpPr>
        <p:spPr>
          <a:xfrm>
            <a:off x="1180504" y="2931997"/>
            <a:ext cx="9733302" cy="1261999"/>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Signboard Advertising Program</a:t>
            </a:r>
          </a:p>
        </p:txBody>
      </p:sp>
      <p:sp>
        <p:nvSpPr>
          <p:cNvPr id="7" name="TextBox 6">
            <a:extLst>
              <a:ext uri="{FF2B5EF4-FFF2-40B4-BE49-F238E27FC236}">
                <a16:creationId xmlns:a16="http://schemas.microsoft.com/office/drawing/2014/main" id="{6EC4243A-D1B1-4267-BE78-8B21F0F4D545}"/>
              </a:ext>
            </a:extLst>
          </p:cNvPr>
          <p:cNvSpPr txBox="1"/>
          <p:nvPr/>
        </p:nvSpPr>
        <p:spPr>
          <a:xfrm>
            <a:off x="1180504" y="960983"/>
            <a:ext cx="9624461" cy="5886227"/>
          </a:xfrm>
          <a:prstGeom prst="rect">
            <a:avLst/>
          </a:prstGeom>
          <a:noFill/>
        </p:spPr>
        <p:txBody>
          <a:bodyPr wrap="square">
            <a:spAutoFit/>
          </a:bodyPr>
          <a:lstStyle/>
          <a:p>
            <a:r>
              <a:rPr lang="en-CA" sz="2400" b="1" dirty="0">
                <a:solidFill>
                  <a:srgbClr val="FF0000"/>
                </a:solidFill>
              </a:rPr>
              <a:t>Opportunity:</a:t>
            </a:r>
            <a:r>
              <a:rPr lang="en-CA" sz="2400" i="0" u="none" strike="noStrike" baseline="0" dirty="0">
                <a:solidFill>
                  <a:srgbClr val="FF0000"/>
                </a:solidFill>
              </a:rPr>
              <a:t>	</a:t>
            </a:r>
            <a:r>
              <a:rPr lang="en-CA" sz="2400" dirty="0"/>
              <a:t>- </a:t>
            </a:r>
            <a:r>
              <a:rPr lang="en-CA" sz="2400" b="1" dirty="0"/>
              <a:t>Welcome Griffin Perrott as our Advertising Sales Leader</a:t>
            </a:r>
            <a:br>
              <a:rPr lang="en-CA" sz="2400" b="1" dirty="0"/>
            </a:br>
            <a:r>
              <a:rPr lang="en-CA" sz="2400" b="1" dirty="0"/>
              <a:t>		- </a:t>
            </a:r>
            <a:r>
              <a:rPr lang="en-CA" sz="2400" i="0" u="none" strike="noStrike" baseline="0" dirty="0"/>
              <a:t>Large supply of unallocated signboard space </a:t>
            </a:r>
            <a:endParaRPr lang="en-CA" sz="2400" b="1" dirty="0">
              <a:solidFill>
                <a:srgbClr val="FF0000"/>
              </a:solidFill>
            </a:endParaRPr>
          </a:p>
          <a:p>
            <a:r>
              <a:rPr lang="en-CA" sz="2400" b="1" i="0" u="none" strike="noStrike" baseline="0" dirty="0">
                <a:solidFill>
                  <a:srgbClr val="FF0000"/>
                </a:solidFill>
              </a:rPr>
              <a:t>		</a:t>
            </a:r>
            <a:r>
              <a:rPr lang="en-CA" sz="2400" i="0" u="none" strike="noStrike" baseline="0" dirty="0"/>
              <a:t>- </a:t>
            </a:r>
            <a:r>
              <a:rPr lang="en-CA" sz="2400" dirty="0"/>
              <a:t>Encourage sales through higher incentives.</a:t>
            </a:r>
            <a:endParaRPr lang="en-CA" sz="2400" i="0" u="none" strike="noStrike" baseline="0" dirty="0"/>
          </a:p>
          <a:p>
            <a:br>
              <a:rPr lang="en-CA" sz="2400" b="1" i="0" u="none" strike="noStrike" baseline="0" dirty="0"/>
            </a:br>
            <a:endParaRPr lang="en-CA" sz="2400" b="1" i="0" u="none" strike="noStrike" baseline="0" dirty="0"/>
          </a:p>
          <a:p>
            <a:endParaRPr lang="en-CA" sz="1050" i="0" u="none" strike="noStrike" baseline="0" dirty="0"/>
          </a:p>
          <a:p>
            <a:pPr algn="ctr"/>
            <a:br>
              <a:rPr lang="en-CA" sz="1200" b="1" i="0" u="none" strike="noStrike" baseline="0" dirty="0">
                <a:solidFill>
                  <a:srgbClr val="0070C0"/>
                </a:solidFill>
              </a:rPr>
            </a:br>
            <a:r>
              <a:rPr lang="en-CA" sz="3200" b="1" i="0" u="none" strike="noStrike" baseline="0" dirty="0">
                <a:solidFill>
                  <a:srgbClr val="0070C0"/>
                </a:solidFill>
              </a:rPr>
              <a:t>50 / 50 split of net revenue after costs</a:t>
            </a:r>
          </a:p>
          <a:p>
            <a:pPr algn="ctr"/>
            <a:endParaRPr lang="en-CA" sz="3200" b="1" dirty="0">
              <a:solidFill>
                <a:srgbClr val="0070C0"/>
              </a:solidFill>
            </a:endParaRPr>
          </a:p>
          <a:p>
            <a:endParaRPr lang="en-CA" sz="2400" b="1" i="0" u="none" strike="noStrike" baseline="0" dirty="0"/>
          </a:p>
          <a:p>
            <a:r>
              <a:rPr lang="en-CA" sz="2400" b="1" i="0" u="none" strike="noStrike" baseline="0" dirty="0"/>
              <a:t>Available to:</a:t>
            </a:r>
          </a:p>
          <a:p>
            <a:pPr marL="914400" lvl="1" indent="-457200">
              <a:buFont typeface="Arial" panose="020B0604020202020204" pitchFamily="34" charset="0"/>
              <a:buChar char="•"/>
            </a:pPr>
            <a:r>
              <a:rPr lang="en-CA" sz="2000" dirty="0"/>
              <a:t>SAMSPA Teams (Money in your Mitt Program)</a:t>
            </a:r>
          </a:p>
          <a:p>
            <a:pPr marL="914400" lvl="1" indent="-457200">
              <a:buFont typeface="Arial" panose="020B0604020202020204" pitchFamily="34" charset="0"/>
              <a:buChar char="•"/>
            </a:pPr>
            <a:r>
              <a:rPr lang="en-CA" sz="2000" i="0" u="none" strike="noStrike" baseline="0" dirty="0"/>
              <a:t>Local Community Groups</a:t>
            </a:r>
            <a:endParaRPr lang="en-CA" sz="1400" dirty="0"/>
          </a:p>
          <a:p>
            <a:endParaRPr lang="en-CA" b="1" dirty="0"/>
          </a:p>
          <a:p>
            <a:r>
              <a:rPr lang="en-CA" sz="2400" b="1" dirty="0"/>
              <a:t>Applies to:</a:t>
            </a:r>
          </a:p>
          <a:p>
            <a:pPr marL="914400" lvl="1" indent="-457200">
              <a:buFont typeface="Arial" panose="020B0604020202020204" pitchFamily="34" charset="0"/>
              <a:buChar char="•"/>
            </a:pPr>
            <a:r>
              <a:rPr lang="en-CA" sz="2000" dirty="0"/>
              <a:t>Fence boards, bleacher signs, picnic tables, dugouts, strike boards and diamond naming rights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12</a:t>
            </a:fld>
            <a:endParaRPr lang="en-CA"/>
          </a:p>
        </p:txBody>
      </p:sp>
    </p:spTree>
    <p:extLst>
      <p:ext uri="{BB962C8B-B14F-4D97-AF65-F5344CB8AC3E}">
        <p14:creationId xmlns:p14="http://schemas.microsoft.com/office/powerpoint/2010/main" val="342578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Signboard Advertising Program - Examples</a:t>
            </a:r>
          </a:p>
        </p:txBody>
      </p:sp>
      <p:sp>
        <p:nvSpPr>
          <p:cNvPr id="7" name="TextBox 6">
            <a:extLst>
              <a:ext uri="{FF2B5EF4-FFF2-40B4-BE49-F238E27FC236}">
                <a16:creationId xmlns:a16="http://schemas.microsoft.com/office/drawing/2014/main" id="{6EC4243A-D1B1-4267-BE78-8B21F0F4D545}"/>
              </a:ext>
            </a:extLst>
          </p:cNvPr>
          <p:cNvSpPr txBox="1"/>
          <p:nvPr/>
        </p:nvSpPr>
        <p:spPr>
          <a:xfrm>
            <a:off x="1180504" y="960983"/>
            <a:ext cx="9624461" cy="1569660"/>
          </a:xfrm>
          <a:prstGeom prst="rect">
            <a:avLst/>
          </a:prstGeom>
          <a:noFill/>
        </p:spPr>
        <p:txBody>
          <a:bodyPr wrap="square">
            <a:spAutoFit/>
          </a:bodyPr>
          <a:lstStyle/>
          <a:p>
            <a:r>
              <a:rPr lang="en-CA" sz="2400" b="1" i="0" u="none" strike="noStrike" baseline="0" dirty="0">
                <a:solidFill>
                  <a:srgbClr val="FF0000"/>
                </a:solidFill>
              </a:rPr>
              <a:t>		</a:t>
            </a:r>
          </a:p>
          <a:p>
            <a:endParaRPr lang="en-CA" sz="2400" b="1" dirty="0">
              <a:solidFill>
                <a:srgbClr val="FF0000"/>
              </a:solidFill>
            </a:endParaRPr>
          </a:p>
          <a:p>
            <a:endParaRPr lang="en-CA" sz="2400" b="1" dirty="0">
              <a:solidFill>
                <a:srgbClr val="FF0000"/>
              </a:solidFill>
            </a:endParaRPr>
          </a:p>
          <a:p>
            <a:endParaRPr lang="en-CA" sz="2400" b="1"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13</a:t>
            </a:fld>
            <a:endParaRPr lang="en-CA"/>
          </a:p>
        </p:txBody>
      </p:sp>
      <p:graphicFrame>
        <p:nvGraphicFramePr>
          <p:cNvPr id="6" name="Diagram 5">
            <a:extLst>
              <a:ext uri="{FF2B5EF4-FFF2-40B4-BE49-F238E27FC236}">
                <a16:creationId xmlns:a16="http://schemas.microsoft.com/office/drawing/2014/main" id="{9847CDB8-E715-4704-BFF8-A5B6268B0A18}"/>
              </a:ext>
            </a:extLst>
          </p:cNvPr>
          <p:cNvGraphicFramePr/>
          <p:nvPr>
            <p:extLst>
              <p:ext uri="{D42A27DB-BD31-4B8C-83A1-F6EECF244321}">
                <p14:modId xmlns:p14="http://schemas.microsoft.com/office/powerpoint/2010/main" val="1127447340"/>
              </p:ext>
            </p:extLst>
          </p:nvPr>
        </p:nvGraphicFramePr>
        <p:xfrm>
          <a:off x="421244" y="1145513"/>
          <a:ext cx="11354635" cy="5052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585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731079" y="100444"/>
            <a:ext cx="10111175" cy="562597"/>
          </a:xfrm>
        </p:spPr>
        <p:txBody>
          <a:bodyPr vert="horz" lIns="91440" tIns="45720" rIns="91440" bIns="45720" rtlCol="0" anchor="ctr">
            <a:normAutofit fontScale="90000"/>
          </a:bodyPr>
          <a:lstStyle/>
          <a:p>
            <a:pPr algn="ctr"/>
            <a:r>
              <a:rPr lang="en-US" sz="4000" b="1" kern="1200" dirty="0">
                <a:latin typeface="+mj-lt"/>
                <a:ea typeface="+mj-ea"/>
                <a:cs typeface="+mj-cs"/>
              </a:rPr>
              <a:t>SAMSPA Diamond Naming Sponsors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a:xfrm>
            <a:off x="8610600" y="6151806"/>
            <a:ext cx="2743200" cy="365125"/>
          </a:xfrm>
        </p:spPr>
        <p:txBody>
          <a:bodyPr vert="horz" lIns="91440" tIns="45720" rIns="91440" bIns="45720" rtlCol="0" anchor="ctr">
            <a:normAutofit/>
          </a:bodyPr>
          <a:lstStyle/>
          <a:p>
            <a:pPr>
              <a:spcAft>
                <a:spcPts val="600"/>
              </a:spcAft>
            </a:pPr>
            <a:fld id="{FAB69B05-8098-4314-A6E1-272A1D49D671}" type="slidenum">
              <a:rPr lang="en-US" smtClean="0"/>
              <a:pPr>
                <a:spcAft>
                  <a:spcPts val="600"/>
                </a:spcAft>
              </a:pPr>
              <a:t>14</a:t>
            </a:fld>
            <a:endParaRPr lang="en-US"/>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1184285"/>
            <a:ext cx="10510982" cy="461665"/>
          </a:xfrm>
          <a:prstGeom prst="rect">
            <a:avLst/>
          </a:prstGeom>
          <a:noFill/>
        </p:spPr>
        <p:txBody>
          <a:bodyPr wrap="square">
            <a:spAutoFit/>
          </a:bodyPr>
          <a:lstStyle/>
          <a:p>
            <a:endParaRPr lang="en-CA" sz="2400" dirty="0"/>
          </a:p>
        </p:txBody>
      </p:sp>
      <p:sp>
        <p:nvSpPr>
          <p:cNvPr id="4" name="AutoShape 4" descr="Play It Again Sports">
            <a:extLst>
              <a:ext uri="{FF2B5EF4-FFF2-40B4-BE49-F238E27FC236}">
                <a16:creationId xmlns:a16="http://schemas.microsoft.com/office/drawing/2014/main" id="{FFE3AB08-3CF7-49DC-A8E9-13E0F4E3534F}"/>
              </a:ext>
            </a:extLst>
          </p:cNvPr>
          <p:cNvSpPr>
            <a:spLocks noChangeAspect="1" noChangeArrowheads="1"/>
          </p:cNvSpPr>
          <p:nvPr/>
        </p:nvSpPr>
        <p:spPr bwMode="auto">
          <a:xfrm>
            <a:off x="5943600" y="34811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Picture 7" descr="Logo&#10;&#10;Description automatically generated">
            <a:extLst>
              <a:ext uri="{FF2B5EF4-FFF2-40B4-BE49-F238E27FC236}">
                <a16:creationId xmlns:a16="http://schemas.microsoft.com/office/drawing/2014/main" id="{D0D63467-1799-FC64-86BC-D8CE8305B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69" y="1266071"/>
            <a:ext cx="3614625" cy="2033227"/>
          </a:xfrm>
          <a:prstGeom prst="rect">
            <a:avLst/>
          </a:prstGeom>
          <a:solidFill>
            <a:schemeClr val="tx1"/>
          </a:solidFill>
        </p:spPr>
      </p:pic>
      <p:sp>
        <p:nvSpPr>
          <p:cNvPr id="14" name="Rectangle 13">
            <a:extLst>
              <a:ext uri="{FF2B5EF4-FFF2-40B4-BE49-F238E27FC236}">
                <a16:creationId xmlns:a16="http://schemas.microsoft.com/office/drawing/2014/main" id="{34343E7B-5608-D141-D9E1-5C7D091A288C}"/>
              </a:ext>
            </a:extLst>
          </p:cNvPr>
          <p:cNvSpPr/>
          <p:nvPr/>
        </p:nvSpPr>
        <p:spPr>
          <a:xfrm>
            <a:off x="7959806" y="4179395"/>
            <a:ext cx="3617240" cy="20332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3" name="Group 12">
            <a:extLst>
              <a:ext uri="{FF2B5EF4-FFF2-40B4-BE49-F238E27FC236}">
                <a16:creationId xmlns:a16="http://schemas.microsoft.com/office/drawing/2014/main" id="{B3D7B8F2-3A9C-0ADE-9070-BC89904EAC54}"/>
              </a:ext>
            </a:extLst>
          </p:cNvPr>
          <p:cNvGrpSpPr/>
          <p:nvPr/>
        </p:nvGrpSpPr>
        <p:grpSpPr>
          <a:xfrm>
            <a:off x="7959806" y="1266071"/>
            <a:ext cx="3614625" cy="2033226"/>
            <a:chOff x="7538646" y="104565"/>
            <a:chExt cx="3614625" cy="2033226"/>
          </a:xfrm>
        </p:grpSpPr>
        <p:sp>
          <p:nvSpPr>
            <p:cNvPr id="11" name="Rectangle 10">
              <a:extLst>
                <a:ext uri="{FF2B5EF4-FFF2-40B4-BE49-F238E27FC236}">
                  <a16:creationId xmlns:a16="http://schemas.microsoft.com/office/drawing/2014/main" id="{E7A3D534-4007-AF8A-744F-2E309F22A44B}"/>
                </a:ext>
              </a:extLst>
            </p:cNvPr>
            <p:cNvSpPr/>
            <p:nvPr/>
          </p:nvSpPr>
          <p:spPr>
            <a:xfrm>
              <a:off x="7538646" y="104565"/>
              <a:ext cx="3614625" cy="20332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4D6FB314-058E-85E4-1C48-B58B1775F6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77321" y="541779"/>
              <a:ext cx="3053010" cy="1142499"/>
            </a:xfrm>
            <a:prstGeom prst="rect">
              <a:avLst/>
            </a:prstGeom>
          </p:spPr>
        </p:pic>
      </p:grpSp>
      <p:sp>
        <p:nvSpPr>
          <p:cNvPr id="18" name="Rectangle 17">
            <a:extLst>
              <a:ext uri="{FF2B5EF4-FFF2-40B4-BE49-F238E27FC236}">
                <a16:creationId xmlns:a16="http://schemas.microsoft.com/office/drawing/2014/main" id="{A6EF8DF9-DF77-0480-D3DC-416A7D13116A}"/>
              </a:ext>
            </a:extLst>
          </p:cNvPr>
          <p:cNvSpPr/>
          <p:nvPr/>
        </p:nvSpPr>
        <p:spPr>
          <a:xfrm>
            <a:off x="6783892" y="1765235"/>
            <a:ext cx="962123"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D1</a:t>
            </a:r>
          </a:p>
        </p:txBody>
      </p:sp>
      <p:sp>
        <p:nvSpPr>
          <p:cNvPr id="19" name="Rectangle 18">
            <a:extLst>
              <a:ext uri="{FF2B5EF4-FFF2-40B4-BE49-F238E27FC236}">
                <a16:creationId xmlns:a16="http://schemas.microsoft.com/office/drawing/2014/main" id="{90392E58-06B2-855C-7F06-9D2BEEA232D2}"/>
              </a:ext>
            </a:extLst>
          </p:cNvPr>
          <p:cNvSpPr/>
          <p:nvPr/>
        </p:nvSpPr>
        <p:spPr>
          <a:xfrm>
            <a:off x="4439025" y="1762407"/>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D2</a:t>
            </a:r>
          </a:p>
        </p:txBody>
      </p:sp>
      <p:sp>
        <p:nvSpPr>
          <p:cNvPr id="20" name="Rectangle 19">
            <a:extLst>
              <a:ext uri="{FF2B5EF4-FFF2-40B4-BE49-F238E27FC236}">
                <a16:creationId xmlns:a16="http://schemas.microsoft.com/office/drawing/2014/main" id="{9F0A3AA1-86E1-0451-1D5C-891961651AA6}"/>
              </a:ext>
            </a:extLst>
          </p:cNvPr>
          <p:cNvSpPr/>
          <p:nvPr/>
        </p:nvSpPr>
        <p:spPr>
          <a:xfrm>
            <a:off x="4439025" y="4750385"/>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D3</a:t>
            </a:r>
          </a:p>
        </p:txBody>
      </p:sp>
      <p:sp>
        <p:nvSpPr>
          <p:cNvPr id="21" name="Rectangle 20">
            <a:extLst>
              <a:ext uri="{FF2B5EF4-FFF2-40B4-BE49-F238E27FC236}">
                <a16:creationId xmlns:a16="http://schemas.microsoft.com/office/drawing/2014/main" id="{B75A3573-2EAF-BCC7-1922-9E8CDB109005}"/>
              </a:ext>
            </a:extLst>
          </p:cNvPr>
          <p:cNvSpPr/>
          <p:nvPr/>
        </p:nvSpPr>
        <p:spPr>
          <a:xfrm>
            <a:off x="6790855" y="4750385"/>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D4</a:t>
            </a:r>
          </a:p>
        </p:txBody>
      </p:sp>
      <p:sp>
        <p:nvSpPr>
          <p:cNvPr id="22" name="Title 1">
            <a:extLst>
              <a:ext uri="{FF2B5EF4-FFF2-40B4-BE49-F238E27FC236}">
                <a16:creationId xmlns:a16="http://schemas.microsoft.com/office/drawing/2014/main" id="{ED307135-D140-97FC-BFA5-4036EA7ACEB0}"/>
              </a:ext>
            </a:extLst>
          </p:cNvPr>
          <p:cNvSpPr txBox="1">
            <a:spLocks/>
          </p:cNvSpPr>
          <p:nvPr/>
        </p:nvSpPr>
        <p:spPr>
          <a:xfrm>
            <a:off x="1180504" y="141595"/>
            <a:ext cx="9624461" cy="628048"/>
          </a:xfrm>
          <a:prstGeom prst="rect">
            <a:avLst/>
          </a:prstGeom>
          <a:solidFill>
            <a:schemeClr val="accent6">
              <a:lumMod val="60000"/>
              <a:lumOff val="4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a:t>SAMSPA Diamond-Naming Sponsors</a:t>
            </a:r>
          </a:p>
        </p:txBody>
      </p:sp>
      <p:pic>
        <p:nvPicPr>
          <p:cNvPr id="1026" name="Picture 2" descr="All Choice Rentals">
            <a:extLst>
              <a:ext uri="{FF2B5EF4-FFF2-40B4-BE49-F238E27FC236}">
                <a16:creationId xmlns:a16="http://schemas.microsoft.com/office/drawing/2014/main" id="{C0D9B130-1B5A-CFDA-06B1-B25AD6D3C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5221" y="4798511"/>
            <a:ext cx="3395368" cy="808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arry's Heating Services Logo">
            <a:extLst>
              <a:ext uri="{FF2B5EF4-FFF2-40B4-BE49-F238E27FC236}">
                <a16:creationId xmlns:a16="http://schemas.microsoft.com/office/drawing/2014/main" id="{5183607A-7D9E-7DDB-ABF8-2F24590194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138" y="4172264"/>
            <a:ext cx="4225887" cy="204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2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SAMSPA Signboard Sponsors (Review)</a:t>
            </a:r>
          </a:p>
        </p:txBody>
      </p:sp>
      <p:sp>
        <p:nvSpPr>
          <p:cNvPr id="7" name="TextBox 6">
            <a:extLst>
              <a:ext uri="{FF2B5EF4-FFF2-40B4-BE49-F238E27FC236}">
                <a16:creationId xmlns:a16="http://schemas.microsoft.com/office/drawing/2014/main" id="{6EC4243A-D1B1-4267-BE78-8B21F0F4D545}"/>
              </a:ext>
            </a:extLst>
          </p:cNvPr>
          <p:cNvSpPr txBox="1"/>
          <p:nvPr/>
        </p:nvSpPr>
        <p:spPr>
          <a:xfrm>
            <a:off x="326273" y="843005"/>
            <a:ext cx="2203374" cy="830997"/>
          </a:xfrm>
          <a:prstGeom prst="rect">
            <a:avLst/>
          </a:prstGeom>
          <a:noFill/>
        </p:spPr>
        <p:txBody>
          <a:bodyPr wrap="square">
            <a:spAutoFit/>
          </a:bodyPr>
          <a:lstStyle/>
          <a:p>
            <a:pPr algn="ctr"/>
            <a:r>
              <a:rPr lang="en-CA" sz="2400" dirty="0"/>
              <a:t>4-Fence Board Sponsors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15</a:t>
            </a:fld>
            <a:endParaRPr lang="en-CA"/>
          </a:p>
        </p:txBody>
      </p:sp>
      <p:graphicFrame>
        <p:nvGraphicFramePr>
          <p:cNvPr id="5" name="Diagram 4">
            <a:extLst>
              <a:ext uri="{FF2B5EF4-FFF2-40B4-BE49-F238E27FC236}">
                <a16:creationId xmlns:a16="http://schemas.microsoft.com/office/drawing/2014/main" id="{B1691191-0657-463D-9761-74AC0F80EE21}"/>
              </a:ext>
            </a:extLst>
          </p:cNvPr>
          <p:cNvGraphicFramePr/>
          <p:nvPr>
            <p:extLst>
              <p:ext uri="{D42A27DB-BD31-4B8C-83A1-F6EECF244321}">
                <p14:modId xmlns:p14="http://schemas.microsoft.com/office/powerpoint/2010/main" val="4214143046"/>
              </p:ext>
            </p:extLst>
          </p:nvPr>
        </p:nvGraphicFramePr>
        <p:xfrm>
          <a:off x="326272" y="1674002"/>
          <a:ext cx="2394894" cy="5115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C5FE8EDB-C80D-4921-88ED-B51572E4B670}"/>
              </a:ext>
            </a:extLst>
          </p:cNvPr>
          <p:cNvSpPr txBox="1"/>
          <p:nvPr/>
        </p:nvSpPr>
        <p:spPr>
          <a:xfrm>
            <a:off x="3536414" y="1240080"/>
            <a:ext cx="3922005" cy="461665"/>
          </a:xfrm>
          <a:prstGeom prst="rect">
            <a:avLst/>
          </a:prstGeom>
          <a:noFill/>
        </p:spPr>
        <p:txBody>
          <a:bodyPr wrap="square">
            <a:spAutoFit/>
          </a:bodyPr>
          <a:lstStyle/>
          <a:p>
            <a:pPr algn="ctr"/>
            <a:r>
              <a:rPr lang="en-CA" sz="2400" dirty="0"/>
              <a:t>Bleacher/Picnic Table Package</a:t>
            </a:r>
          </a:p>
        </p:txBody>
      </p:sp>
      <p:graphicFrame>
        <p:nvGraphicFramePr>
          <p:cNvPr id="10" name="Diagram 9">
            <a:extLst>
              <a:ext uri="{FF2B5EF4-FFF2-40B4-BE49-F238E27FC236}">
                <a16:creationId xmlns:a16="http://schemas.microsoft.com/office/drawing/2014/main" id="{17EB280F-67D6-4EC5-A82C-6388EEDB7138}"/>
              </a:ext>
            </a:extLst>
          </p:cNvPr>
          <p:cNvGraphicFramePr/>
          <p:nvPr>
            <p:extLst>
              <p:ext uri="{D42A27DB-BD31-4B8C-83A1-F6EECF244321}">
                <p14:modId xmlns:p14="http://schemas.microsoft.com/office/powerpoint/2010/main" val="102878230"/>
              </p:ext>
            </p:extLst>
          </p:nvPr>
        </p:nvGraphicFramePr>
        <p:xfrm>
          <a:off x="3095742" y="1846388"/>
          <a:ext cx="4770304" cy="48700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80683B3E-5FAF-4551-81DD-5365C83FBD21}"/>
              </a:ext>
            </a:extLst>
          </p:cNvPr>
          <p:cNvSpPr txBox="1"/>
          <p:nvPr/>
        </p:nvSpPr>
        <p:spPr>
          <a:xfrm>
            <a:off x="8043764" y="1218231"/>
            <a:ext cx="3675402" cy="461665"/>
          </a:xfrm>
          <a:prstGeom prst="rect">
            <a:avLst/>
          </a:prstGeom>
          <a:noFill/>
        </p:spPr>
        <p:txBody>
          <a:bodyPr wrap="square">
            <a:spAutoFit/>
          </a:bodyPr>
          <a:lstStyle/>
          <a:p>
            <a:pPr algn="ctr"/>
            <a:r>
              <a:rPr lang="en-CA" sz="2400" dirty="0"/>
              <a:t>Fence Board Signage</a:t>
            </a:r>
          </a:p>
        </p:txBody>
      </p:sp>
      <p:graphicFrame>
        <p:nvGraphicFramePr>
          <p:cNvPr id="12" name="Diagram 11">
            <a:extLst>
              <a:ext uri="{FF2B5EF4-FFF2-40B4-BE49-F238E27FC236}">
                <a16:creationId xmlns:a16="http://schemas.microsoft.com/office/drawing/2014/main" id="{19B61592-5CE9-4F56-861D-BE200B2FE6AA}"/>
              </a:ext>
            </a:extLst>
          </p:cNvPr>
          <p:cNvGraphicFramePr/>
          <p:nvPr>
            <p:extLst>
              <p:ext uri="{D42A27DB-BD31-4B8C-83A1-F6EECF244321}">
                <p14:modId xmlns:p14="http://schemas.microsoft.com/office/powerpoint/2010/main" val="1033001187"/>
              </p:ext>
            </p:extLst>
          </p:nvPr>
        </p:nvGraphicFramePr>
        <p:xfrm>
          <a:off x="7721292" y="1531968"/>
          <a:ext cx="4320346" cy="52577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13113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C92CD2-159D-E6BA-ED30-7EDD5C60D0DE}"/>
              </a:ext>
            </a:extLst>
          </p:cNvPr>
          <p:cNvSpPr/>
          <p:nvPr/>
        </p:nvSpPr>
        <p:spPr>
          <a:xfrm>
            <a:off x="838200" y="1222626"/>
            <a:ext cx="6648450" cy="489904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a:p>
        </p:txBody>
      </p:sp>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a:bodyPr>
          <a:lstStyle/>
          <a:p>
            <a:pPr algn="l"/>
            <a:r>
              <a:rPr lang="en-CA" sz="2000" b="1">
                <a:solidFill>
                  <a:srgbClr val="203864"/>
                </a:solidFill>
                <a:latin typeface="Calibri"/>
              </a:rPr>
              <a:t>Financial Report</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pPr algn="l"/>
            <a:r>
              <a:rPr lang="en-US" dirty="0"/>
              <a:t>1</a:t>
            </a:r>
            <a:endParaRPr lang="en-CA" dirty="0"/>
          </a:p>
        </p:txBody>
      </p:sp>
      <p:sp>
        <p:nvSpPr>
          <p:cNvPr id="5" name="Subtitle 2">
            <a:extLst>
              <a:ext uri="{FF2B5EF4-FFF2-40B4-BE49-F238E27FC236}">
                <a16:creationId xmlns:a16="http://schemas.microsoft.com/office/drawing/2014/main" id="{0F2BE5C3-AE93-4073-D988-BFC76BEC848D}"/>
              </a:ext>
            </a:extLst>
          </p:cNvPr>
          <p:cNvSpPr txBox="1">
            <a:spLocks/>
          </p:cNvSpPr>
          <p:nvPr/>
        </p:nvSpPr>
        <p:spPr>
          <a:xfrm>
            <a:off x="838200" y="1439097"/>
            <a:ext cx="10515600" cy="4087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CA"/>
          </a:p>
        </p:txBody>
      </p:sp>
      <p:sp>
        <p:nvSpPr>
          <p:cNvPr id="6" name="TextBox 5">
            <a:extLst>
              <a:ext uri="{FF2B5EF4-FFF2-40B4-BE49-F238E27FC236}">
                <a16:creationId xmlns:a16="http://schemas.microsoft.com/office/drawing/2014/main" id="{D51C82E8-7CB3-0908-1647-1FED166E99B6}"/>
              </a:ext>
            </a:extLst>
          </p:cNvPr>
          <p:cNvSpPr txBox="1"/>
          <p:nvPr/>
        </p:nvSpPr>
        <p:spPr>
          <a:xfrm>
            <a:off x="1200151" y="1439097"/>
            <a:ext cx="5906502" cy="3477875"/>
          </a:xfrm>
          <a:prstGeom prst="rect">
            <a:avLst/>
          </a:prstGeom>
          <a:noFill/>
        </p:spPr>
        <p:txBody>
          <a:bodyPr wrap="square">
            <a:spAutoFit/>
          </a:bodyPr>
          <a:lstStyle/>
          <a:p>
            <a:pPr marL="457200" indent="-457200" algn="l">
              <a:buFont typeface="Arial" panose="020B0604020202020204" pitchFamily="34" charset="0"/>
              <a:buChar char="•"/>
            </a:pPr>
            <a:r>
              <a:rPr lang="en-CA" sz="2800" dirty="0">
                <a:solidFill>
                  <a:srgbClr val="2D2D2D"/>
                </a:solidFill>
                <a:latin typeface="Calibri"/>
              </a:rPr>
              <a:t>Auditor’s Report for 2025</a:t>
            </a:r>
          </a:p>
          <a:p>
            <a:pPr marL="457200" indent="-457200" algn="l">
              <a:buFont typeface="Arial" panose="020B0604020202020204" pitchFamily="34" charset="0"/>
              <a:buChar char="•"/>
            </a:pPr>
            <a:r>
              <a:rPr lang="en-CA" sz="2800" b="0" dirty="0">
                <a:solidFill>
                  <a:srgbClr val="2D2D2D"/>
                </a:solidFill>
                <a:latin typeface="Calibri"/>
              </a:rPr>
              <a:t>Appoint auditors for 2026</a:t>
            </a:r>
          </a:p>
          <a:p>
            <a:pPr marL="457200" indent="-457200" algn="l">
              <a:buFont typeface="Arial" panose="020B0604020202020204" pitchFamily="34" charset="0"/>
              <a:buChar char="•"/>
            </a:pPr>
            <a:r>
              <a:rPr lang="en-CA" sz="2800" b="0" dirty="0">
                <a:solidFill>
                  <a:srgbClr val="2D2D2D"/>
                </a:solidFill>
                <a:latin typeface="Calibri"/>
              </a:rPr>
              <a:t>Review Financials</a:t>
            </a:r>
          </a:p>
          <a:p>
            <a:pPr marL="914400" lvl="1" indent="-457200" algn="l">
              <a:buFont typeface="Arial" panose="020B0604020202020204" pitchFamily="34" charset="0"/>
              <a:buChar char="•"/>
            </a:pPr>
            <a:r>
              <a:rPr lang="en-CA" sz="2800" b="0" dirty="0">
                <a:solidFill>
                  <a:srgbClr val="2D2D2D"/>
                </a:solidFill>
                <a:latin typeface="Calibri"/>
              </a:rPr>
              <a:t>Capital Projects</a:t>
            </a:r>
          </a:p>
          <a:p>
            <a:pPr marL="914400" lvl="1" indent="-457200" algn="l">
              <a:buFont typeface="Arial" panose="020B0604020202020204" pitchFamily="34" charset="0"/>
              <a:buChar char="•"/>
            </a:pPr>
            <a:r>
              <a:rPr lang="en-CA" sz="2800" b="0" dirty="0">
                <a:solidFill>
                  <a:srgbClr val="2D2D2D"/>
                </a:solidFill>
                <a:latin typeface="Calibri"/>
              </a:rPr>
              <a:t>Balance Sheet</a:t>
            </a:r>
          </a:p>
          <a:p>
            <a:pPr marL="914400" lvl="1" indent="-457200" algn="l">
              <a:buFont typeface="Arial" panose="020B0604020202020204" pitchFamily="34" charset="0"/>
              <a:buChar char="•"/>
            </a:pPr>
            <a:r>
              <a:rPr lang="en-CA" sz="2800" b="0" dirty="0">
                <a:solidFill>
                  <a:srgbClr val="2D2D2D"/>
                </a:solidFill>
                <a:latin typeface="Calibri"/>
              </a:rPr>
              <a:t>Income Statement</a:t>
            </a:r>
          </a:p>
          <a:p>
            <a:pPr marL="457200" indent="-457200" algn="l">
              <a:buFont typeface="Arial" panose="020B0604020202020204" pitchFamily="34" charset="0"/>
              <a:buChar char="•"/>
            </a:pPr>
            <a:r>
              <a:rPr lang="en-CA" sz="2800" b="0" dirty="0">
                <a:solidFill>
                  <a:srgbClr val="2D2D2D"/>
                </a:solidFill>
                <a:latin typeface="Calibri"/>
              </a:rPr>
              <a:t>Economic Outlook	</a:t>
            </a:r>
          </a:p>
          <a:p>
            <a:pPr algn="l"/>
            <a:endParaRPr lang="en-CA" sz="2400" dirty="0"/>
          </a:p>
        </p:txBody>
      </p:sp>
      <p:pic>
        <p:nvPicPr>
          <p:cNvPr id="1026" name="Picture 2" descr="Financial Statements by Shafia Khatri on Dribbble">
            <a:extLst>
              <a:ext uri="{FF2B5EF4-FFF2-40B4-BE49-F238E27FC236}">
                <a16:creationId xmlns:a16="http://schemas.microsoft.com/office/drawing/2014/main" id="{FBF0D63F-4C2A-62AF-6930-73827CCCF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1222625"/>
            <a:ext cx="3686175" cy="276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890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a:bodyPr>
          <a:lstStyle/>
          <a:p>
            <a:pPr algn="l"/>
            <a:r>
              <a:rPr lang="en-CA" sz="2000" b="1">
                <a:solidFill>
                  <a:srgbClr val="203864"/>
                </a:solidFill>
                <a:latin typeface="Calibri"/>
              </a:rPr>
              <a:t>Financial Review - Audit Report</a:t>
            </a:r>
          </a:p>
        </p:txBody>
      </p:sp>
      <p:sp>
        <p:nvSpPr>
          <p:cNvPr id="7" name="TextBox 6">
            <a:extLst>
              <a:ext uri="{FF2B5EF4-FFF2-40B4-BE49-F238E27FC236}">
                <a16:creationId xmlns:a16="http://schemas.microsoft.com/office/drawing/2014/main" id="{6EC4243A-D1B1-4267-BE78-8B21F0F4D545}"/>
              </a:ext>
            </a:extLst>
          </p:cNvPr>
          <p:cNvSpPr txBox="1"/>
          <p:nvPr/>
        </p:nvSpPr>
        <p:spPr>
          <a:xfrm>
            <a:off x="312521" y="853261"/>
            <a:ext cx="11360426" cy="5062924"/>
          </a:xfrm>
          <a:prstGeom prst="rect">
            <a:avLst/>
          </a:prstGeom>
          <a:noFill/>
        </p:spPr>
        <p:txBody>
          <a:bodyPr wrap="square">
            <a:spAutoFit/>
          </a:bodyPr>
          <a:lstStyle/>
          <a:p>
            <a:pPr lvl="1" algn="l"/>
            <a:r>
              <a:rPr lang="en-CA" sz="2800" b="1" dirty="0">
                <a:solidFill>
                  <a:srgbClr val="203864"/>
                </a:solidFill>
                <a:latin typeface="Calibri"/>
              </a:rPr>
              <a:t>2025 Auditors – Tom Harrison and John Engel</a:t>
            </a:r>
          </a:p>
          <a:p>
            <a:pPr lvl="2" algn="l"/>
            <a:endParaRPr lang="en-CA" sz="1600" dirty="0"/>
          </a:p>
          <a:p>
            <a:pPr lvl="1" algn="l"/>
            <a:r>
              <a:rPr lang="en-CA" b="0" dirty="0">
                <a:solidFill>
                  <a:srgbClr val="2D2D2D"/>
                </a:solidFill>
                <a:latin typeface="Calibri"/>
              </a:rPr>
              <a:t>Auditor’s Report</a:t>
            </a:r>
          </a:p>
          <a:p>
            <a:pPr marL="714375" lvl="2" algn="l"/>
            <a:endParaRPr lang="en-CA" sz="2400" i="1" dirty="0"/>
          </a:p>
          <a:p>
            <a:pPr lvl="1" algn="l">
              <a:spcAft>
                <a:spcPts val="1000"/>
              </a:spcAft>
            </a:pPr>
            <a:r>
              <a:rPr lang="en-US" b="0" i="1" u="none" strike="noStrike" dirty="0">
                <a:solidFill>
                  <a:srgbClr val="2D2D2D"/>
                </a:solidFill>
                <a:effectLst/>
                <a:latin typeface="Calibri" panose="020F0502020204030204" pitchFamily="34" charset="0"/>
              </a:rPr>
              <a:t>During this audit the following information was reviewed: Proposed 2025 Budget and 2025 Actuals, Capital Expenses, Food Concession League/Tournament Revenue, Beverage Room League/Tournament Revenue, Beverage Room Banking Fees, Beverage Room and Concession operating costs, Salary &amp; Wages, Various transactions over $1000.00, A review of all Bank Accounts.</a:t>
            </a:r>
          </a:p>
          <a:p>
            <a:pPr lvl="1" algn="l">
              <a:spcAft>
                <a:spcPts val="1000"/>
              </a:spcAft>
            </a:pPr>
            <a:r>
              <a:rPr lang="en-US" b="0" i="1" u="none" strike="noStrike" dirty="0">
                <a:solidFill>
                  <a:srgbClr val="2D2D2D"/>
                </a:solidFill>
                <a:effectLst/>
                <a:latin typeface="Calibri" panose="020F0502020204030204" pitchFamily="34" charset="0"/>
              </a:rPr>
              <a:t>Over and above the reviews the following discussion (but not all) took place regards Facility Security, Team Rebates, and equipment deprecation.</a:t>
            </a:r>
          </a:p>
          <a:p>
            <a:pPr lvl="1" algn="l">
              <a:spcAft>
                <a:spcPts val="1000"/>
              </a:spcAft>
            </a:pPr>
            <a:r>
              <a:rPr lang="en-US" b="0" i="1" u="none" strike="noStrike" dirty="0">
                <a:solidFill>
                  <a:srgbClr val="2D2D2D"/>
                </a:solidFill>
                <a:effectLst/>
                <a:latin typeface="Calibri" panose="020F0502020204030204" pitchFamily="34" charset="0"/>
              </a:rPr>
              <a:t>Overall, the audit was successful, and we're pleased to report that SAMSPA is financially sound and has numerous checks and balances in place to remain so.</a:t>
            </a:r>
            <a:br>
              <a:rPr lang="en-CA" sz="1050" dirty="0"/>
            </a:br>
            <a:r>
              <a:rPr lang="en-CA" i="1" dirty="0">
                <a:solidFill>
                  <a:srgbClr val="2D2D2D"/>
                </a:solidFill>
                <a:latin typeface="Calibri"/>
              </a:rPr>
              <a:t>Tom Harrison and John Engel</a:t>
            </a:r>
            <a:br>
              <a:rPr lang="en-CA" sz="2400" i="1" dirty="0"/>
            </a:br>
            <a:r>
              <a:rPr lang="en-CA" i="1" dirty="0">
                <a:solidFill>
                  <a:srgbClr val="2D2D2D"/>
                </a:solidFill>
                <a:latin typeface="Calibri"/>
              </a:rPr>
              <a:t>Jan 4, 2026</a:t>
            </a:r>
            <a:endParaRPr lang="en-CA" i="1" dirty="0"/>
          </a:p>
          <a:p>
            <a:pPr marL="450850" lvl="2" algn="l"/>
            <a:endParaRPr lang="en-CA" sz="32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pPr algn="l"/>
            <a:r>
              <a:rPr lang="en-US" dirty="0"/>
              <a:t>2</a:t>
            </a:r>
            <a:endParaRPr lang="en-CA" dirty="0"/>
          </a:p>
        </p:txBody>
      </p:sp>
    </p:spTree>
    <p:extLst>
      <p:ext uri="{BB962C8B-B14F-4D97-AF65-F5344CB8AC3E}">
        <p14:creationId xmlns:p14="http://schemas.microsoft.com/office/powerpoint/2010/main" val="188367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46C5A-1A13-E052-8CB3-36A0D18E6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909FE-539F-5E7C-B47D-1FA575278466}"/>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2026 Auditors Appointment</a:t>
            </a:r>
          </a:p>
        </p:txBody>
      </p:sp>
      <p:sp>
        <p:nvSpPr>
          <p:cNvPr id="7" name="TextBox 6">
            <a:extLst>
              <a:ext uri="{FF2B5EF4-FFF2-40B4-BE49-F238E27FC236}">
                <a16:creationId xmlns:a16="http://schemas.microsoft.com/office/drawing/2014/main" id="{4D543C08-EA9D-BD09-A6B3-29D9448BCAE9}"/>
              </a:ext>
            </a:extLst>
          </p:cNvPr>
          <p:cNvSpPr txBox="1"/>
          <p:nvPr/>
        </p:nvSpPr>
        <p:spPr>
          <a:xfrm>
            <a:off x="312521" y="853261"/>
            <a:ext cx="11360426" cy="1754326"/>
          </a:xfrm>
          <a:prstGeom prst="rect">
            <a:avLst/>
          </a:prstGeom>
          <a:noFill/>
        </p:spPr>
        <p:txBody>
          <a:bodyPr wrap="square">
            <a:spAutoFit/>
          </a:bodyPr>
          <a:lstStyle/>
          <a:p>
            <a:pPr marL="450850" lvl="2"/>
            <a:endParaRPr lang="en-CA" sz="2400" i="1" dirty="0"/>
          </a:p>
          <a:p>
            <a:pPr marL="450850" lvl="2" algn="ctr"/>
            <a:r>
              <a:rPr lang="en-CA" sz="2800" dirty="0"/>
              <a:t>Board nominates Thomas Harrison for 2026 Audit </a:t>
            </a:r>
          </a:p>
          <a:p>
            <a:pPr marL="450850" lvl="2" algn="ctr"/>
            <a:r>
              <a:rPr lang="en-CA" sz="2800" dirty="0"/>
              <a:t>Board </a:t>
            </a:r>
            <a:r>
              <a:rPr lang="en-CA" sz="2800"/>
              <a:t>nominates Rod </a:t>
            </a:r>
            <a:r>
              <a:rPr lang="en-CA" sz="2800" dirty="0"/>
              <a:t>McBeth for 2026 Audit</a:t>
            </a:r>
          </a:p>
          <a:p>
            <a:pPr marL="450850" lvl="2" algn="ctr"/>
            <a:r>
              <a:rPr lang="en-CA" sz="2800" dirty="0"/>
              <a:t>Motion to appoint 2026 Auditors</a:t>
            </a:r>
            <a:endParaRPr lang="en-CA" sz="2000" dirty="0"/>
          </a:p>
        </p:txBody>
      </p:sp>
      <p:sp>
        <p:nvSpPr>
          <p:cNvPr id="3" name="Slide Number Placeholder 2">
            <a:extLst>
              <a:ext uri="{FF2B5EF4-FFF2-40B4-BE49-F238E27FC236}">
                <a16:creationId xmlns:a16="http://schemas.microsoft.com/office/drawing/2014/main" id="{B69746CF-7977-161F-012D-62E9B38FEB2A}"/>
              </a:ext>
            </a:extLst>
          </p:cNvPr>
          <p:cNvSpPr>
            <a:spLocks noGrp="1"/>
          </p:cNvSpPr>
          <p:nvPr>
            <p:ph type="sldNum" sz="quarter" idx="12"/>
          </p:nvPr>
        </p:nvSpPr>
        <p:spPr/>
        <p:txBody>
          <a:bodyPr/>
          <a:lstStyle/>
          <a:p>
            <a:fld id="{FAB69B05-8098-4314-A6E1-272A1D49D671}" type="slidenum">
              <a:rPr lang="en-CA" smtClean="0"/>
              <a:t>18</a:t>
            </a:fld>
            <a:endParaRPr lang="en-CA" dirty="0"/>
          </a:p>
        </p:txBody>
      </p:sp>
    </p:spTree>
    <p:extLst>
      <p:ext uri="{BB962C8B-B14F-4D97-AF65-F5344CB8AC3E}">
        <p14:creationId xmlns:p14="http://schemas.microsoft.com/office/powerpoint/2010/main" val="1003174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576D8B-A6C7-D5C2-0C4D-62DD56D8CB10}"/>
              </a:ext>
            </a:extLst>
          </p:cNvPr>
          <p:cNvSpPr>
            <a:spLocks noGrp="1"/>
          </p:cNvSpPr>
          <p:nvPr>
            <p:ph type="sldNum" sz="quarter" idx="12"/>
          </p:nvPr>
        </p:nvSpPr>
        <p:spPr>
          <a:xfrm>
            <a:off x="8743121" y="4487794"/>
            <a:ext cx="2743200" cy="365125"/>
          </a:xfrm>
        </p:spPr>
        <p:txBody>
          <a:bodyPr/>
          <a:lstStyle/>
          <a:p>
            <a:pPr algn="l"/>
            <a:fld id="{FAB69B05-8098-4314-A6E1-272A1D49D671}" type="slidenum">
              <a:rPr lang="en-CA" smtClean="0"/>
              <a:t>19</a:t>
            </a:fld>
            <a:endParaRPr lang="en-CA"/>
          </a:p>
        </p:txBody>
      </p:sp>
      <p:sp>
        <p:nvSpPr>
          <p:cNvPr id="5" name="Title 1">
            <a:extLst>
              <a:ext uri="{FF2B5EF4-FFF2-40B4-BE49-F238E27FC236}">
                <a16:creationId xmlns:a16="http://schemas.microsoft.com/office/drawing/2014/main" id="{B508F28C-0AEB-856C-0A23-F086C9731BF6}"/>
              </a:ext>
            </a:extLst>
          </p:cNvPr>
          <p:cNvSpPr>
            <a:spLocks noGrp="1"/>
          </p:cNvSpPr>
          <p:nvPr>
            <p:ph type="title"/>
          </p:nvPr>
        </p:nvSpPr>
        <p:spPr>
          <a:xfrm>
            <a:off x="838200" y="227627"/>
            <a:ext cx="10515600" cy="628048"/>
          </a:xfrm>
          <a:solidFill>
            <a:schemeClr val="accent6">
              <a:lumMod val="60000"/>
              <a:lumOff val="40000"/>
            </a:schemeClr>
          </a:solidFill>
        </p:spPr>
        <p:txBody>
          <a:bodyPr>
            <a:normAutofit/>
          </a:bodyPr>
          <a:lstStyle/>
          <a:p>
            <a:pPr algn="l"/>
            <a:r>
              <a:rPr lang="en-CA" sz="2000" b="1">
                <a:solidFill>
                  <a:srgbClr val="203864"/>
                </a:solidFill>
                <a:latin typeface="Calibri"/>
              </a:rPr>
              <a:t>Financial Review – Capital Projects</a:t>
            </a:r>
          </a:p>
        </p:txBody>
      </p:sp>
      <p:graphicFrame>
        <p:nvGraphicFramePr>
          <p:cNvPr id="2" name="Table 1">
            <a:extLst>
              <a:ext uri="{FF2B5EF4-FFF2-40B4-BE49-F238E27FC236}">
                <a16:creationId xmlns:a16="http://schemas.microsoft.com/office/drawing/2014/main" id="{99A8AB22-C78B-E9EC-80A7-1D4F833FC2D0}"/>
              </a:ext>
            </a:extLst>
          </p:cNvPr>
          <p:cNvGraphicFramePr>
            <a:graphicFrameLocks noGrp="1"/>
          </p:cNvGraphicFramePr>
          <p:nvPr/>
        </p:nvGraphicFramePr>
        <p:xfrm>
          <a:off x="838200" y="855675"/>
          <a:ext cx="10515600" cy="4294126"/>
        </p:xfrm>
        <a:graphic>
          <a:graphicData uri="http://schemas.openxmlformats.org/drawingml/2006/table">
            <a:tbl>
              <a:tblPr firstRow="1" bandRow="1">
                <a:tableStyleId>{5C22544A-7EE6-4342-B048-85BDC9FD1C3A}</a:tableStyleId>
              </a:tblPr>
              <a:tblGrid>
                <a:gridCol w="7286172">
                  <a:extLst>
                    <a:ext uri="{9D8B030D-6E8A-4147-A177-3AD203B41FA5}">
                      <a16:colId xmlns:a16="http://schemas.microsoft.com/office/drawing/2014/main" val="473526972"/>
                    </a:ext>
                  </a:extLst>
                </a:gridCol>
                <a:gridCol w="3229428">
                  <a:extLst>
                    <a:ext uri="{9D8B030D-6E8A-4147-A177-3AD203B41FA5}">
                      <a16:colId xmlns:a16="http://schemas.microsoft.com/office/drawing/2014/main" val="3214500617"/>
                    </a:ext>
                  </a:extLst>
                </a:gridCol>
              </a:tblGrid>
              <a:tr h="672751">
                <a:tc>
                  <a:txBody>
                    <a:bodyPr/>
                    <a:lstStyle/>
                    <a:p>
                      <a:r>
                        <a:rPr kumimoji="0" lang="en-US" sz="3200" b="0" i="0" u="none" strike="noStrike" kern="1200" cap="none" spc="0" normalizeH="0" baseline="0" noProof="0">
                          <a:ln>
                            <a:noFill/>
                          </a:ln>
                          <a:solidFill>
                            <a:prstClr val="white"/>
                          </a:solidFill>
                          <a:effectLst/>
                          <a:uLnTx/>
                          <a:uFillTx/>
                          <a:latin typeface="+mn-lt"/>
                          <a:ea typeface="+mn-ea"/>
                          <a:cs typeface="+mn-cs"/>
                        </a:rPr>
                        <a:t>Capital projects/ expenses</a:t>
                      </a:r>
                      <a:endParaRPr lang="en-CA"/>
                    </a:p>
                  </a:txBody>
                  <a:tcPr/>
                </a:tc>
                <a:tc>
                  <a:txBody>
                    <a:bodyPr/>
                    <a:lstStyle/>
                    <a:p>
                      <a:pPr marL="108000" algn="r"/>
                      <a:r>
                        <a:rPr kumimoji="0" lang="en-US" sz="3200" b="1" i="0" u="none" strike="noStrike" kern="1200" cap="none" spc="0" normalizeH="0" baseline="0" noProof="0">
                          <a:ln>
                            <a:noFill/>
                          </a:ln>
                          <a:solidFill>
                            <a:srgbClr val="92D050"/>
                          </a:solidFill>
                          <a:effectLst/>
                          <a:uLnTx/>
                          <a:uFillTx/>
                          <a:latin typeface="+mn-lt"/>
                          <a:ea typeface="+mn-ea"/>
                          <a:cs typeface="+mn-cs"/>
                        </a:rPr>
                        <a:t>$75.8k</a:t>
                      </a:r>
                      <a:endParaRPr lang="en-CA"/>
                    </a:p>
                  </a:txBody>
                  <a:tcPr/>
                </a:tc>
                <a:extLst>
                  <a:ext uri="{0D108BD9-81ED-4DB2-BD59-A6C34878D82A}">
                    <a16:rowId xmlns:a16="http://schemas.microsoft.com/office/drawing/2014/main" val="4167880803"/>
                  </a:ext>
                </a:extLst>
              </a:tr>
              <a:tr h="402375">
                <a:tc>
                  <a:txBody>
                    <a:bodyPr/>
                    <a:lstStyle/>
                    <a:p>
                      <a:pPr lvl="0"/>
                      <a:r>
                        <a:rPr lang="en-CA"/>
                        <a:t>HVAC &amp; plumbing*</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kern="1200">
                          <a:solidFill>
                            <a:schemeClr val="dk1"/>
                          </a:solidFill>
                          <a:latin typeface="+mn-lt"/>
                          <a:ea typeface="+mn-ea"/>
                          <a:cs typeface="+mn-cs"/>
                        </a:rPr>
                        <a:t>$9.0k</a:t>
                      </a:r>
                      <a:endParaRPr lang="en-CA" sz="2000" kern="1200">
                        <a:solidFill>
                          <a:schemeClr val="dk1"/>
                        </a:solidFill>
                        <a:latin typeface="+mn-lt"/>
                        <a:ea typeface="+mn-ea"/>
                        <a:cs typeface="+mn-cs"/>
                      </a:endParaRPr>
                    </a:p>
                  </a:txBody>
                  <a:tcPr/>
                </a:tc>
                <a:extLst>
                  <a:ext uri="{0D108BD9-81ED-4DB2-BD59-A6C34878D82A}">
                    <a16:rowId xmlns:a16="http://schemas.microsoft.com/office/drawing/2014/main" val="1156371758"/>
                  </a:ext>
                </a:extLst>
              </a:tr>
              <a:tr h="402375">
                <a:tc>
                  <a:txBody>
                    <a:bodyPr/>
                    <a:lstStyle/>
                    <a:p>
                      <a:pPr lvl="0"/>
                      <a:r>
                        <a:rPr lang="en-CA"/>
                        <a:t>Kitchen upgrades – flooring (rem.), Hotline Equip., reno, painting*</a:t>
                      </a:r>
                    </a:p>
                  </a:txBody>
                  <a:tcPr/>
                </a:tc>
                <a:tc>
                  <a:txBody>
                    <a:bodyPr/>
                    <a:lstStyle/>
                    <a:p>
                      <a:pPr algn="r"/>
                      <a:r>
                        <a:rPr lang="en-US" sz="2000" kern="1200">
                          <a:solidFill>
                            <a:schemeClr val="dk1"/>
                          </a:solidFill>
                          <a:latin typeface="+mn-lt"/>
                          <a:ea typeface="+mn-ea"/>
                          <a:cs typeface="+mn-cs"/>
                        </a:rPr>
                        <a:t>$15.0k</a:t>
                      </a:r>
                      <a:endParaRPr lang="en-CA" sz="2000" kern="1200">
                        <a:solidFill>
                          <a:schemeClr val="dk1"/>
                        </a:solidFill>
                        <a:latin typeface="+mn-lt"/>
                        <a:ea typeface="+mn-ea"/>
                        <a:cs typeface="+mn-cs"/>
                      </a:endParaRPr>
                    </a:p>
                  </a:txBody>
                  <a:tcPr/>
                </a:tc>
                <a:extLst>
                  <a:ext uri="{0D108BD9-81ED-4DB2-BD59-A6C34878D82A}">
                    <a16:rowId xmlns:a16="http://schemas.microsoft.com/office/drawing/2014/main" val="2548778598"/>
                  </a:ext>
                </a:extLst>
              </a:tr>
              <a:tr h="402375">
                <a:tc>
                  <a:txBody>
                    <a:bodyPr/>
                    <a:lstStyle/>
                    <a:p>
                      <a:r>
                        <a:rPr lang="en-US"/>
                        <a:t>Remainder Screens - shade/ wind awnings*</a:t>
                      </a:r>
                      <a:endParaRPr lang="en-CA"/>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kern="1200">
                          <a:solidFill>
                            <a:schemeClr val="dk1"/>
                          </a:solidFill>
                          <a:latin typeface="+mn-lt"/>
                          <a:ea typeface="+mn-ea"/>
                          <a:cs typeface="+mn-cs"/>
                        </a:rPr>
                        <a:t>$20.0k</a:t>
                      </a:r>
                      <a:endParaRPr lang="en-CA" sz="2000" kern="1200">
                        <a:solidFill>
                          <a:schemeClr val="dk1"/>
                        </a:solidFill>
                        <a:latin typeface="+mn-lt"/>
                        <a:ea typeface="+mn-ea"/>
                        <a:cs typeface="+mn-cs"/>
                      </a:endParaRPr>
                    </a:p>
                  </a:txBody>
                  <a:tcPr/>
                </a:tc>
                <a:extLst>
                  <a:ext uri="{0D108BD9-81ED-4DB2-BD59-A6C34878D82A}">
                    <a16:rowId xmlns:a16="http://schemas.microsoft.com/office/drawing/2014/main" val="462261214"/>
                  </a:ext>
                </a:extLst>
              </a:tr>
              <a:tr h="402375">
                <a:tc>
                  <a:txBody>
                    <a:bodyPr/>
                    <a:lstStyle/>
                    <a:p>
                      <a:r>
                        <a:rPr lang="en-US"/>
                        <a:t>Dugout refurbishment D3*</a:t>
                      </a:r>
                      <a:endParaRPr lang="en-CA"/>
                    </a:p>
                  </a:txBody>
                  <a:tcPr/>
                </a:tc>
                <a:tc>
                  <a:txBody>
                    <a:bodyPr/>
                    <a:lstStyle/>
                    <a:p>
                      <a:pPr algn="r"/>
                      <a:r>
                        <a:rPr lang="en-US" sz="2000" kern="1200">
                          <a:solidFill>
                            <a:schemeClr val="dk1"/>
                          </a:solidFill>
                          <a:latin typeface="+mn-lt"/>
                          <a:ea typeface="+mn-ea"/>
                          <a:cs typeface="+mn-cs"/>
                        </a:rPr>
                        <a:t>$5.2k</a:t>
                      </a:r>
                      <a:endParaRPr lang="en-CA" sz="2000" kern="1200">
                        <a:solidFill>
                          <a:schemeClr val="dk1"/>
                        </a:solidFill>
                        <a:latin typeface="+mn-lt"/>
                        <a:ea typeface="+mn-ea"/>
                        <a:cs typeface="+mn-cs"/>
                      </a:endParaRPr>
                    </a:p>
                  </a:txBody>
                  <a:tcPr/>
                </a:tc>
                <a:extLst>
                  <a:ext uri="{0D108BD9-81ED-4DB2-BD59-A6C34878D82A}">
                    <a16:rowId xmlns:a16="http://schemas.microsoft.com/office/drawing/2014/main" val="1185084472"/>
                  </a:ext>
                </a:extLst>
              </a:tr>
              <a:tr h="402375">
                <a:tc>
                  <a:txBody>
                    <a:bodyPr/>
                    <a:lstStyle/>
                    <a:p>
                      <a:r>
                        <a:rPr lang="en-US"/>
                        <a:t>Lighting &amp; electrical upgrade *</a:t>
                      </a:r>
                      <a:endParaRPr lang="en-CA"/>
                    </a:p>
                  </a:txBody>
                  <a:tcPr/>
                </a:tc>
                <a:tc>
                  <a:txBody>
                    <a:bodyPr/>
                    <a:lstStyle/>
                    <a:p>
                      <a:pPr marL="0" algn="r" defTabSz="914400" rtl="0" eaLnBrk="1" latinLnBrk="0" hangingPunct="1"/>
                      <a:r>
                        <a:rPr lang="en-US" sz="2000" kern="1200">
                          <a:solidFill>
                            <a:schemeClr val="dk1"/>
                          </a:solidFill>
                          <a:latin typeface="+mn-lt"/>
                          <a:ea typeface="+mn-ea"/>
                          <a:cs typeface="+mn-cs"/>
                        </a:rPr>
                        <a:t>$3.4k</a:t>
                      </a:r>
                      <a:endParaRPr lang="en-CA" sz="2000" kern="1200">
                        <a:solidFill>
                          <a:schemeClr val="dk1"/>
                        </a:solidFill>
                        <a:latin typeface="+mn-lt"/>
                        <a:ea typeface="+mn-ea"/>
                        <a:cs typeface="+mn-cs"/>
                      </a:endParaRPr>
                    </a:p>
                  </a:txBody>
                  <a:tcPr/>
                </a:tc>
                <a:extLst>
                  <a:ext uri="{0D108BD9-81ED-4DB2-BD59-A6C34878D82A}">
                    <a16:rowId xmlns:a16="http://schemas.microsoft.com/office/drawing/2014/main" val="3160051923"/>
                  </a:ext>
                </a:extLst>
              </a:tr>
              <a:tr h="402375">
                <a:tc>
                  <a:txBody>
                    <a:bodyPr/>
                    <a:lstStyle/>
                    <a:p>
                      <a:r>
                        <a:rPr lang="en-US"/>
                        <a:t>Commercial Refrigerator*</a:t>
                      </a:r>
                      <a:endParaRPr lang="en-CA"/>
                    </a:p>
                  </a:txBody>
                  <a:tcPr/>
                </a:tc>
                <a:tc>
                  <a:txBody>
                    <a:bodyPr/>
                    <a:lstStyle/>
                    <a:p>
                      <a:pPr algn="r"/>
                      <a:r>
                        <a:rPr lang="en-US" sz="2000" kern="1200">
                          <a:solidFill>
                            <a:schemeClr val="dk1"/>
                          </a:solidFill>
                          <a:latin typeface="+mn-lt"/>
                          <a:ea typeface="+mn-ea"/>
                          <a:cs typeface="+mn-cs"/>
                        </a:rPr>
                        <a:t>$10.0k</a:t>
                      </a:r>
                      <a:endParaRPr lang="en-CA" sz="2000" kern="1200">
                        <a:solidFill>
                          <a:schemeClr val="dk1"/>
                        </a:solidFill>
                        <a:latin typeface="+mn-lt"/>
                        <a:ea typeface="+mn-ea"/>
                        <a:cs typeface="+mn-cs"/>
                      </a:endParaRPr>
                    </a:p>
                  </a:txBody>
                  <a:tcPr/>
                </a:tc>
                <a:extLst>
                  <a:ext uri="{0D108BD9-81ED-4DB2-BD59-A6C34878D82A}">
                    <a16:rowId xmlns:a16="http://schemas.microsoft.com/office/drawing/2014/main" val="3969722593"/>
                  </a:ext>
                </a:extLst>
              </a:tr>
              <a:tr h="402375">
                <a:tc>
                  <a:txBody>
                    <a:bodyPr/>
                    <a:lstStyle/>
                    <a:p>
                      <a:r>
                        <a:rPr lang="en-US"/>
                        <a:t>Computers*</a:t>
                      </a:r>
                      <a:endParaRPr lang="en-CA"/>
                    </a:p>
                  </a:txBody>
                  <a:tcPr/>
                </a:tc>
                <a:tc>
                  <a:txBody>
                    <a:bodyPr/>
                    <a:lstStyle/>
                    <a:p>
                      <a:pPr algn="r"/>
                      <a:r>
                        <a:rPr lang="en-US" sz="2000"/>
                        <a:t>$3.0k</a:t>
                      </a:r>
                      <a:endParaRPr lang="en-CA" sz="2000"/>
                    </a:p>
                  </a:txBody>
                  <a:tcPr/>
                </a:tc>
                <a:extLst>
                  <a:ext uri="{0D108BD9-81ED-4DB2-BD59-A6C34878D82A}">
                    <a16:rowId xmlns:a16="http://schemas.microsoft.com/office/drawing/2014/main" val="2358323209"/>
                  </a:ext>
                </a:extLst>
              </a:tr>
              <a:tr h="402375">
                <a:tc>
                  <a:txBody>
                    <a:bodyPr/>
                    <a:lstStyle/>
                    <a:p>
                      <a:r>
                        <a:rPr lang="en-US"/>
                        <a:t>Shelving*</a:t>
                      </a:r>
                      <a:endParaRPr lang="en-CA"/>
                    </a:p>
                  </a:txBody>
                  <a:tcPr/>
                </a:tc>
                <a:tc>
                  <a:txBody>
                    <a:bodyPr/>
                    <a:lstStyle/>
                    <a:p>
                      <a:pPr algn="r"/>
                      <a:r>
                        <a:rPr lang="en-US" sz="2000"/>
                        <a:t>$2.9k</a:t>
                      </a:r>
                      <a:endParaRPr lang="en-CA" sz="2000"/>
                    </a:p>
                  </a:txBody>
                  <a:tcPr/>
                </a:tc>
                <a:extLst>
                  <a:ext uri="{0D108BD9-81ED-4DB2-BD59-A6C34878D82A}">
                    <a16:rowId xmlns:a16="http://schemas.microsoft.com/office/drawing/2014/main" val="2675354439"/>
                  </a:ext>
                </a:extLst>
              </a:tr>
              <a:tr h="402375">
                <a:tc>
                  <a:txBody>
                    <a:bodyPr/>
                    <a:lstStyle/>
                    <a:p>
                      <a:r>
                        <a:rPr lang="en-US" err="1"/>
                        <a:t>Beerline</a:t>
                      </a:r>
                      <a:r>
                        <a:rPr lang="en-US"/>
                        <a:t> POS plus Additional Security system and gates*</a:t>
                      </a:r>
                      <a:endParaRPr lang="en-CA"/>
                    </a:p>
                  </a:txBody>
                  <a:tcPr/>
                </a:tc>
                <a:tc>
                  <a:txBody>
                    <a:bodyPr/>
                    <a:lstStyle/>
                    <a:p>
                      <a:pPr algn="r"/>
                      <a:r>
                        <a:rPr lang="en-US" sz="2000"/>
                        <a:t>$7.3k</a:t>
                      </a:r>
                      <a:endParaRPr lang="en-CA" sz="2000"/>
                    </a:p>
                  </a:txBody>
                  <a:tcPr/>
                </a:tc>
                <a:extLst>
                  <a:ext uri="{0D108BD9-81ED-4DB2-BD59-A6C34878D82A}">
                    <a16:rowId xmlns:a16="http://schemas.microsoft.com/office/drawing/2014/main" val="6271604"/>
                  </a:ext>
                </a:extLst>
              </a:tr>
            </a:tbl>
          </a:graphicData>
        </a:graphic>
      </p:graphicFrame>
      <p:sp>
        <p:nvSpPr>
          <p:cNvPr id="3" name="TextBox 2">
            <a:extLst>
              <a:ext uri="{FF2B5EF4-FFF2-40B4-BE49-F238E27FC236}">
                <a16:creationId xmlns:a16="http://schemas.microsoft.com/office/drawing/2014/main" id="{713B96C9-C35D-8FDA-063B-6A6A1C4BDFE2}"/>
              </a:ext>
            </a:extLst>
          </p:cNvPr>
          <p:cNvSpPr txBox="1"/>
          <p:nvPr/>
        </p:nvSpPr>
        <p:spPr>
          <a:xfrm>
            <a:off x="914400" y="5460480"/>
            <a:ext cx="6328014" cy="369332"/>
          </a:xfrm>
          <a:prstGeom prst="rect">
            <a:avLst/>
          </a:prstGeom>
          <a:noFill/>
        </p:spPr>
        <p:txBody>
          <a:bodyPr wrap="none" rtlCol="0">
            <a:spAutoFit/>
          </a:bodyPr>
          <a:lstStyle/>
          <a:p>
            <a:pPr algn="l"/>
            <a:r>
              <a:rPr lang="en-US" sz="2000" b="1">
                <a:solidFill>
                  <a:srgbClr val="203864"/>
                </a:solidFill>
                <a:latin typeface="Calibri"/>
              </a:rPr>
              <a:t>* Grant funded projects. 80% of project costs are funded via CFEP.</a:t>
            </a:r>
            <a:endParaRPr lang="en-CA"/>
          </a:p>
        </p:txBody>
      </p:sp>
    </p:spTree>
    <p:extLst>
      <p:ext uri="{BB962C8B-B14F-4D97-AF65-F5344CB8AC3E}">
        <p14:creationId xmlns:p14="http://schemas.microsoft.com/office/powerpoint/2010/main" val="397178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Quorum / Minutes / Agenda Approval</a:t>
            </a:r>
          </a:p>
        </p:txBody>
      </p:sp>
      <p:sp>
        <p:nvSpPr>
          <p:cNvPr id="6" name="TextBox 5">
            <a:extLst>
              <a:ext uri="{FF2B5EF4-FFF2-40B4-BE49-F238E27FC236}">
                <a16:creationId xmlns:a16="http://schemas.microsoft.com/office/drawing/2014/main" id="{3A65AB2F-1129-4547-AB05-78E4C16040D8}"/>
              </a:ext>
            </a:extLst>
          </p:cNvPr>
          <p:cNvSpPr txBox="1"/>
          <p:nvPr/>
        </p:nvSpPr>
        <p:spPr>
          <a:xfrm>
            <a:off x="1186542" y="1382486"/>
            <a:ext cx="10080171" cy="3293209"/>
          </a:xfrm>
          <a:prstGeom prst="rect">
            <a:avLst/>
          </a:prstGeom>
          <a:noFill/>
        </p:spPr>
        <p:txBody>
          <a:bodyPr wrap="square" rtlCol="0">
            <a:spAutoFit/>
          </a:bodyPr>
          <a:lstStyle/>
          <a:p>
            <a:r>
              <a:rPr lang="en-CA" sz="4000" b="1" dirty="0"/>
              <a:t>Call to Order</a:t>
            </a:r>
          </a:p>
          <a:p>
            <a:endParaRPr lang="en-CA" sz="2800" dirty="0"/>
          </a:p>
          <a:p>
            <a:pPr marL="342900" indent="-342900">
              <a:buAutoNum type="arabicPeriod"/>
            </a:pPr>
            <a:r>
              <a:rPr lang="en-CA" sz="2800" dirty="0">
                <a:solidFill>
                  <a:srgbClr val="002060"/>
                </a:solidFill>
              </a:rPr>
              <a:t>Roll Call (Quorum = 30) </a:t>
            </a:r>
            <a:br>
              <a:rPr lang="en-CA" sz="2800" dirty="0">
                <a:solidFill>
                  <a:srgbClr val="002060"/>
                </a:solidFill>
              </a:rPr>
            </a:br>
            <a:endParaRPr lang="en-CA" sz="2800" dirty="0">
              <a:solidFill>
                <a:srgbClr val="002060"/>
              </a:solidFill>
            </a:endParaRPr>
          </a:p>
          <a:p>
            <a:pPr marL="342900" indent="-342900">
              <a:buAutoNum type="arabicPeriod"/>
            </a:pPr>
            <a:r>
              <a:rPr lang="en-CA" sz="2800" dirty="0">
                <a:solidFill>
                  <a:srgbClr val="002060"/>
                </a:solidFill>
              </a:rPr>
              <a:t>Motion (1) to Adopt Minutes of April 5, 2025 General Meeting</a:t>
            </a:r>
            <a:br>
              <a:rPr lang="en-CA" sz="2800" dirty="0">
                <a:solidFill>
                  <a:srgbClr val="002060"/>
                </a:solidFill>
              </a:rPr>
            </a:br>
            <a:endParaRPr lang="en-CA" sz="2800" dirty="0">
              <a:solidFill>
                <a:srgbClr val="002060"/>
              </a:solidFill>
            </a:endParaRPr>
          </a:p>
          <a:p>
            <a:pPr marL="342900" indent="-342900">
              <a:buAutoNum type="arabicPeriod"/>
            </a:pPr>
            <a:r>
              <a:rPr lang="en-CA" sz="2800" dirty="0">
                <a:solidFill>
                  <a:srgbClr val="002060"/>
                </a:solidFill>
              </a:rPr>
              <a:t>Motion (2) to Adopt Agenda for this Meeting</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2</a:t>
            </a:fld>
            <a:endParaRPr lang="en-CA"/>
          </a:p>
        </p:txBody>
      </p:sp>
    </p:spTree>
    <p:extLst>
      <p:ext uri="{BB962C8B-B14F-4D97-AF65-F5344CB8AC3E}">
        <p14:creationId xmlns:p14="http://schemas.microsoft.com/office/powerpoint/2010/main" val="4225981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a:bodyPr>
          <a:lstStyle/>
          <a:p>
            <a:pPr algn="l"/>
            <a:r>
              <a:rPr lang="en-CA" sz="2000" b="1">
                <a:solidFill>
                  <a:srgbClr val="203864"/>
                </a:solidFill>
                <a:latin typeface="Calibri"/>
              </a:rPr>
              <a:t>Balance Sheet </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pPr algn="l"/>
            <a:fld id="{FAB69B05-8098-4314-A6E1-272A1D49D671}" type="slidenum">
              <a:rPr lang="en-CA" smtClean="0"/>
              <a:t>20</a:t>
            </a:fld>
            <a:endParaRPr lang="en-CA"/>
          </a:p>
        </p:txBody>
      </p:sp>
      <p:sp>
        <p:nvSpPr>
          <p:cNvPr id="5" name="Subtitle 2">
            <a:extLst>
              <a:ext uri="{FF2B5EF4-FFF2-40B4-BE49-F238E27FC236}">
                <a16:creationId xmlns:a16="http://schemas.microsoft.com/office/drawing/2014/main" id="{0F2BE5C3-AE93-4073-D988-BFC76BEC848D}"/>
              </a:ext>
            </a:extLst>
          </p:cNvPr>
          <p:cNvSpPr txBox="1">
            <a:spLocks/>
          </p:cNvSpPr>
          <p:nvPr/>
        </p:nvSpPr>
        <p:spPr>
          <a:xfrm>
            <a:off x="838200" y="1439097"/>
            <a:ext cx="10515600" cy="4087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CA"/>
          </a:p>
        </p:txBody>
      </p:sp>
      <p:graphicFrame>
        <p:nvGraphicFramePr>
          <p:cNvPr id="7" name="Table 6">
            <a:extLst>
              <a:ext uri="{FF2B5EF4-FFF2-40B4-BE49-F238E27FC236}">
                <a16:creationId xmlns:a16="http://schemas.microsoft.com/office/drawing/2014/main" id="{C014D93A-2FE5-EAF4-F21C-723CAAF5918A}"/>
              </a:ext>
            </a:extLst>
          </p:cNvPr>
          <p:cNvGraphicFramePr>
            <a:graphicFrameLocks noGrp="1"/>
          </p:cNvGraphicFramePr>
          <p:nvPr/>
        </p:nvGraphicFramePr>
        <p:xfrm>
          <a:off x="838200" y="995061"/>
          <a:ext cx="10515600" cy="5298435"/>
        </p:xfrm>
        <a:graphic>
          <a:graphicData uri="http://schemas.openxmlformats.org/drawingml/2006/table">
            <a:tbl>
              <a:tblPr firstRow="1" firstCol="1" bandRow="1">
                <a:tableStyleId>{5C22544A-7EE6-4342-B048-85BDC9FD1C3A}</a:tableStyleId>
              </a:tblPr>
              <a:tblGrid>
                <a:gridCol w="166577">
                  <a:extLst>
                    <a:ext uri="{9D8B030D-6E8A-4147-A177-3AD203B41FA5}">
                      <a16:colId xmlns:a16="http://schemas.microsoft.com/office/drawing/2014/main" val="2542630059"/>
                    </a:ext>
                  </a:extLst>
                </a:gridCol>
                <a:gridCol w="6727120">
                  <a:extLst>
                    <a:ext uri="{9D8B030D-6E8A-4147-A177-3AD203B41FA5}">
                      <a16:colId xmlns:a16="http://schemas.microsoft.com/office/drawing/2014/main" val="2449031112"/>
                    </a:ext>
                  </a:extLst>
                </a:gridCol>
                <a:gridCol w="3621903">
                  <a:extLst>
                    <a:ext uri="{9D8B030D-6E8A-4147-A177-3AD203B41FA5}">
                      <a16:colId xmlns:a16="http://schemas.microsoft.com/office/drawing/2014/main" val="3135470575"/>
                    </a:ext>
                  </a:extLst>
                </a:gridCol>
              </a:tblGrid>
              <a:tr h="588715">
                <a:tc>
                  <a:txBody>
                    <a:bodyPr/>
                    <a:lstStyle/>
                    <a:p>
                      <a:pPr>
                        <a:lnSpc>
                          <a:spcPct val="115000"/>
                        </a:lnSpc>
                        <a:spcAft>
                          <a:spcPts val="800"/>
                        </a:spcAft>
                        <a:buNone/>
                      </a:pP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CA" sz="3200" kern="100">
                          <a:effectLst/>
                        </a:rPr>
                        <a:t> </a:t>
                      </a: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975479"/>
                  </a:ext>
                </a:extLst>
              </a:tr>
              <a:tr h="588715">
                <a:tc>
                  <a:txBody>
                    <a:bodyPr/>
                    <a:lstStyle/>
                    <a:p>
                      <a:pPr>
                        <a:lnSpc>
                          <a:spcPct val="115000"/>
                        </a:lnSpc>
                        <a:spcAft>
                          <a:spcPts val="800"/>
                        </a:spcAft>
                        <a:buNone/>
                      </a:pP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CA" sz="3200" kern="100">
                          <a:effectLst/>
                        </a:rPr>
                        <a:t> SAMSPA Current Assets</a:t>
                      </a: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CA" sz="3200" kern="100">
                          <a:effectLst/>
                        </a:rPr>
                        <a:t>$148,540</a:t>
                      </a: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2431248"/>
                  </a:ext>
                </a:extLst>
              </a:tr>
              <a:tr h="588715">
                <a:tc>
                  <a:txBody>
                    <a:bodyPr/>
                    <a:lstStyle/>
                    <a:p>
                      <a:pPr>
                        <a:lnSpc>
                          <a:spcPct val="115000"/>
                        </a:lnSpc>
                        <a:spcAft>
                          <a:spcPts val="800"/>
                        </a:spcAft>
                        <a:buNone/>
                      </a:pP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CA" sz="3200" kern="100">
                          <a:effectLst/>
                        </a:rPr>
                        <a:t>      less Accounts Payable</a:t>
                      </a: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CA" sz="3200" kern="100">
                          <a:effectLst/>
                        </a:rPr>
                        <a:t> ($66,460)</a:t>
                      </a: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6786084"/>
                  </a:ext>
                </a:extLst>
              </a:tr>
              <a:tr h="588715">
                <a:tc>
                  <a:txBody>
                    <a:bodyPr/>
                    <a:lstStyle/>
                    <a:p>
                      <a:pPr>
                        <a:lnSpc>
                          <a:spcPct val="115000"/>
                        </a:lnSpc>
                        <a:spcAft>
                          <a:spcPts val="800"/>
                        </a:spcAft>
                        <a:buNone/>
                      </a:pP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CA" sz="3200" kern="100">
                          <a:effectLst/>
                        </a:rPr>
                        <a:t> </a:t>
                      </a: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1279604"/>
                  </a:ext>
                </a:extLst>
              </a:tr>
              <a:tr h="588715">
                <a:tc>
                  <a:txBody>
                    <a:bodyPr/>
                    <a:lstStyle/>
                    <a:p>
                      <a:pPr>
                        <a:lnSpc>
                          <a:spcPct val="115000"/>
                        </a:lnSpc>
                        <a:spcAft>
                          <a:spcPts val="800"/>
                        </a:spcAft>
                        <a:buNone/>
                      </a:pP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CA" sz="3200" kern="100">
                          <a:effectLst/>
                        </a:rPr>
                        <a:t> SAMSPA Reserve</a:t>
                      </a: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CA" sz="3200" kern="100">
                          <a:effectLst/>
                        </a:rPr>
                        <a:t>  $82,080</a:t>
                      </a: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594065"/>
                  </a:ext>
                </a:extLst>
              </a:tr>
              <a:tr h="588715">
                <a:tc>
                  <a:txBody>
                    <a:bodyPr/>
                    <a:lstStyle/>
                    <a:p>
                      <a:pPr>
                        <a:lnSpc>
                          <a:spcPct val="115000"/>
                        </a:lnSpc>
                        <a:spcAft>
                          <a:spcPts val="800"/>
                        </a:spcAft>
                        <a:buNone/>
                      </a:pP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CA" sz="3200" kern="100">
                          <a:effectLst/>
                        </a:rPr>
                        <a:t> </a:t>
                      </a: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CA" sz="3200" kern="100">
                          <a:effectLst/>
                        </a:rPr>
                        <a:t> </a:t>
                      </a: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7534011"/>
                  </a:ext>
                </a:extLst>
              </a:tr>
              <a:tr h="588715">
                <a:tc>
                  <a:txBody>
                    <a:bodyPr/>
                    <a:lstStyle/>
                    <a:p>
                      <a:pPr>
                        <a:lnSpc>
                          <a:spcPct val="115000"/>
                        </a:lnSpc>
                        <a:spcAft>
                          <a:spcPts val="800"/>
                        </a:spcAft>
                        <a:buNone/>
                      </a:pP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CA" sz="3200" kern="100" dirty="0">
                          <a:effectLst/>
                        </a:rPr>
                        <a:t> 2025 Reserves</a:t>
                      </a:r>
                      <a:endParaRPr lang="en-CA"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CA" sz="3200" kern="100">
                          <a:effectLst/>
                        </a:rPr>
                        <a:t>  $82,080</a:t>
                      </a: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4893841"/>
                  </a:ext>
                </a:extLst>
              </a:tr>
              <a:tr h="588715">
                <a:tc>
                  <a:txBody>
                    <a:bodyPr/>
                    <a:lstStyle/>
                    <a:p>
                      <a:pPr>
                        <a:lnSpc>
                          <a:spcPct val="115000"/>
                        </a:lnSpc>
                        <a:spcAft>
                          <a:spcPts val="800"/>
                        </a:spcAft>
                        <a:buNone/>
                      </a:pP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CA" sz="3200" kern="100">
                          <a:effectLst/>
                        </a:rPr>
                        <a:t> </a:t>
                      </a: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554170"/>
                  </a:ext>
                </a:extLst>
              </a:tr>
              <a:tr h="588715">
                <a:tc>
                  <a:txBody>
                    <a:bodyPr/>
                    <a:lstStyle/>
                    <a:p>
                      <a:pPr>
                        <a:lnSpc>
                          <a:spcPct val="115000"/>
                        </a:lnSpc>
                        <a:spcAft>
                          <a:spcPts val="800"/>
                        </a:spcAft>
                        <a:buNone/>
                      </a:pPr>
                      <a:endParaRPr lang="en-CA"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CA" sz="3200" kern="100" dirty="0">
                          <a:effectLst/>
                        </a:rPr>
                        <a:t> 2024 Reserves</a:t>
                      </a:r>
                      <a:endParaRPr lang="en-CA"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CA" sz="3200" kern="100" dirty="0">
                          <a:effectLst/>
                        </a:rPr>
                        <a:t>  $47,306</a:t>
                      </a:r>
                      <a:endParaRPr lang="en-CA"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9962103"/>
                  </a:ext>
                </a:extLst>
              </a:tr>
            </a:tbl>
          </a:graphicData>
        </a:graphic>
      </p:graphicFrame>
    </p:spTree>
    <p:extLst>
      <p:ext uri="{BB962C8B-B14F-4D97-AF65-F5344CB8AC3E}">
        <p14:creationId xmlns:p14="http://schemas.microsoft.com/office/powerpoint/2010/main" val="2336963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227627"/>
            <a:ext cx="10515600" cy="628048"/>
          </a:xfrm>
          <a:solidFill>
            <a:schemeClr val="accent6">
              <a:lumMod val="60000"/>
              <a:lumOff val="40000"/>
            </a:schemeClr>
          </a:solidFill>
        </p:spPr>
        <p:txBody>
          <a:bodyPr>
            <a:normAutofit/>
          </a:bodyPr>
          <a:lstStyle/>
          <a:p>
            <a:pPr algn="l"/>
            <a:r>
              <a:rPr lang="en-CA" sz="2000" b="1">
                <a:solidFill>
                  <a:srgbClr val="203864"/>
                </a:solidFill>
                <a:latin typeface="Calibri"/>
              </a:rPr>
              <a:t>Income Statement</a:t>
            </a:r>
          </a:p>
        </p:txBody>
      </p:sp>
      <p:sp>
        <p:nvSpPr>
          <p:cNvPr id="3" name="Slide Number Placeholder 2">
            <a:extLst>
              <a:ext uri="{FF2B5EF4-FFF2-40B4-BE49-F238E27FC236}">
                <a16:creationId xmlns:a16="http://schemas.microsoft.com/office/drawing/2014/main" id="{3C98759C-D9FD-4CAB-95B9-2991F6D648B3}"/>
              </a:ext>
            </a:extLst>
          </p:cNvPr>
          <p:cNvSpPr>
            <a:spLocks noGrp="1"/>
          </p:cNvSpPr>
          <p:nvPr>
            <p:ph type="sldNum" sz="quarter" idx="12"/>
          </p:nvPr>
        </p:nvSpPr>
        <p:spPr/>
        <p:txBody>
          <a:bodyPr/>
          <a:lstStyle/>
          <a:p>
            <a:pPr algn="l"/>
            <a:fld id="{FAB69B05-8098-4314-A6E1-272A1D49D671}" type="slidenum">
              <a:rPr lang="en-CA" smtClean="0"/>
              <a:t>21</a:t>
            </a:fld>
            <a:endParaRPr lang="en-CA"/>
          </a:p>
        </p:txBody>
      </p:sp>
      <p:graphicFrame>
        <p:nvGraphicFramePr>
          <p:cNvPr id="6" name="Table 7">
            <a:extLst>
              <a:ext uri="{FF2B5EF4-FFF2-40B4-BE49-F238E27FC236}">
                <a16:creationId xmlns:a16="http://schemas.microsoft.com/office/drawing/2014/main" id="{5203053A-310C-10FE-4C0A-3E822B4D39CC}"/>
              </a:ext>
            </a:extLst>
          </p:cNvPr>
          <p:cNvGraphicFramePr>
            <a:graphicFrameLocks noGrp="1"/>
          </p:cNvGraphicFramePr>
          <p:nvPr/>
        </p:nvGraphicFramePr>
        <p:xfrm>
          <a:off x="838200" y="989671"/>
          <a:ext cx="10515600" cy="564070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041273577"/>
                    </a:ext>
                  </a:extLst>
                </a:gridCol>
                <a:gridCol w="5257800">
                  <a:extLst>
                    <a:ext uri="{9D8B030D-6E8A-4147-A177-3AD203B41FA5}">
                      <a16:colId xmlns:a16="http://schemas.microsoft.com/office/drawing/2014/main" val="1914651092"/>
                    </a:ext>
                  </a:extLst>
                </a:gridCol>
              </a:tblGrid>
              <a:tr h="527385">
                <a:tc>
                  <a:txBody>
                    <a:bodyPr/>
                    <a:lstStyle/>
                    <a:p>
                      <a:pPr algn="ctr"/>
                      <a:r>
                        <a:rPr lang="en-US" sz="2800">
                          <a:solidFill>
                            <a:schemeClr val="accent1">
                              <a:lumMod val="50000"/>
                            </a:schemeClr>
                          </a:solidFill>
                        </a:rPr>
                        <a:t>Budgeted Earnings         </a:t>
                      </a:r>
                      <a:r>
                        <a:rPr lang="en-US" sz="2800" b="0">
                          <a:solidFill>
                            <a:srgbClr val="FF0000"/>
                          </a:solidFill>
                        </a:rPr>
                        <a:t>- $119.7k</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accent1">
                              <a:lumMod val="50000"/>
                            </a:schemeClr>
                          </a:solidFill>
                          <a:effectLst/>
                          <a:uLnTx/>
                          <a:uFillTx/>
                          <a:latin typeface="+mn-lt"/>
                          <a:ea typeface="+mn-ea"/>
                          <a:cs typeface="+mn-cs"/>
                        </a:rPr>
                        <a:t>2025 Earnings                 </a:t>
                      </a:r>
                      <a:r>
                        <a:rPr kumimoji="0" lang="en-US" sz="2800" b="0" i="0" u="none" strike="noStrike" kern="1200" cap="none" spc="0" normalizeH="0" baseline="0" noProof="0">
                          <a:ln>
                            <a:noFill/>
                          </a:ln>
                          <a:solidFill>
                            <a:srgbClr val="FF0000"/>
                          </a:solidFill>
                          <a:effectLst/>
                          <a:uLnTx/>
                          <a:uFillTx/>
                          <a:latin typeface="+mn-lt"/>
                          <a:ea typeface="+mn-ea"/>
                          <a:cs typeface="+mn-cs"/>
                        </a:rPr>
                        <a:t>-$52.2k</a:t>
                      </a:r>
                      <a:endParaRPr lang="en-US" sz="1400" b="0">
                        <a:solidFill>
                          <a:srgbClr val="FF0000"/>
                        </a:solidFill>
                      </a:endParaRPr>
                    </a:p>
                  </a:txBody>
                  <a:tcPr anchor="ctr">
                    <a:solidFill>
                      <a:schemeClr val="accent1">
                        <a:lumMod val="40000"/>
                        <a:lumOff val="60000"/>
                      </a:schemeClr>
                    </a:solidFill>
                  </a:tcPr>
                </a:tc>
                <a:extLst>
                  <a:ext uri="{0D108BD9-81ED-4DB2-BD59-A6C34878D82A}">
                    <a16:rowId xmlns:a16="http://schemas.microsoft.com/office/drawing/2014/main" val="1744300457"/>
                  </a:ext>
                </a:extLst>
              </a:tr>
              <a:tr h="527385">
                <a:tc>
                  <a:txBody>
                    <a:bodyPr/>
                    <a:lstStyle/>
                    <a:p>
                      <a:pPr algn="ctr"/>
                      <a:r>
                        <a:rPr lang="en-US" sz="2800">
                          <a:solidFill>
                            <a:schemeClr val="accent1">
                              <a:lumMod val="50000"/>
                            </a:schemeClr>
                          </a:solidFill>
                        </a:rPr>
                        <a:t>before amortization            </a:t>
                      </a:r>
                      <a:r>
                        <a:rPr lang="en-US" sz="2800">
                          <a:solidFill>
                            <a:srgbClr val="FF0000"/>
                          </a:solidFill>
                        </a:rPr>
                        <a:t>- </a:t>
                      </a:r>
                      <a:r>
                        <a:rPr lang="en-US" sz="2800" b="0">
                          <a:solidFill>
                            <a:srgbClr val="FF0000"/>
                          </a:solidFill>
                        </a:rPr>
                        <a:t>$2.7k</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accent1">
                              <a:lumMod val="50000"/>
                            </a:schemeClr>
                          </a:solidFill>
                          <a:effectLst/>
                          <a:uLnTx/>
                          <a:uFillTx/>
                          <a:latin typeface="+mn-lt"/>
                          <a:ea typeface="+mn-ea"/>
                          <a:cs typeface="+mn-cs"/>
                        </a:rPr>
                        <a:t>   before amortization     </a:t>
                      </a:r>
                      <a:r>
                        <a:rPr kumimoji="0" lang="en-US" sz="2800" b="1" i="0" u="none" strike="noStrike" kern="1200" cap="none" spc="0" normalizeH="0" baseline="0" noProof="0">
                          <a:ln>
                            <a:noFill/>
                          </a:ln>
                          <a:solidFill>
                            <a:schemeClr val="accent1">
                              <a:lumMod val="50000"/>
                            </a:schemeClr>
                          </a:solidFill>
                          <a:effectLst/>
                          <a:uLnTx/>
                          <a:uFillTx/>
                          <a:latin typeface="+mn-lt"/>
                          <a:ea typeface="+mn-ea"/>
                          <a:cs typeface="+mn-cs"/>
                        </a:rPr>
                        <a:t> </a:t>
                      </a:r>
                      <a:r>
                        <a:rPr lang="en-US" sz="2800" b="0" kern="1200" noProof="0">
                          <a:solidFill>
                            <a:schemeClr val="tx1"/>
                          </a:solidFill>
                          <a:latin typeface="+mn-lt"/>
                          <a:ea typeface="+mn-ea"/>
                          <a:cs typeface="+mn-cs"/>
                        </a:rPr>
                        <a:t>$72.9k</a:t>
                      </a:r>
                      <a:endParaRPr lang="en-US" sz="2800" b="0" kern="1200">
                        <a:solidFill>
                          <a:schemeClr val="tx1"/>
                        </a:solidFill>
                        <a:latin typeface="+mn-lt"/>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1621145580"/>
                  </a:ext>
                </a:extLst>
              </a:tr>
              <a:tr h="2135146">
                <a:tc gridSpan="2">
                  <a:txBody>
                    <a:bodyPr/>
                    <a:lstStyle/>
                    <a:p>
                      <a:pPr algn="ctr"/>
                      <a:endParaRPr lang="en-US" sz="1000"/>
                    </a:p>
                    <a:p>
                      <a:pPr algn="ctr"/>
                      <a:r>
                        <a:rPr lang="en-US" sz="2800" b="1"/>
                        <a:t>Principal income statement factors to 2025</a:t>
                      </a:r>
                    </a:p>
                    <a:p>
                      <a:pPr algn="ctr"/>
                      <a:endParaRPr lang="en-US" sz="2800"/>
                    </a:p>
                    <a:p>
                      <a:pPr algn="ctr"/>
                      <a:endParaRPr lang="en-US" sz="2800"/>
                    </a:p>
                  </a:txBody>
                  <a:tcPr>
                    <a:solidFill>
                      <a:schemeClr val="accent4">
                        <a:lumMod val="20000"/>
                        <a:lumOff val="80000"/>
                      </a:schemeClr>
                    </a:solidFill>
                  </a:tcPr>
                </a:tc>
                <a:tc hMerge="1">
                  <a:txBody>
                    <a:bodyPr/>
                    <a:lstStyle/>
                    <a:p>
                      <a:endParaRPr lang="en-US" sz="800"/>
                    </a:p>
                  </a:txBody>
                  <a:tcPr/>
                </a:tc>
                <a:extLst>
                  <a:ext uri="{0D108BD9-81ED-4DB2-BD59-A6C34878D82A}">
                    <a16:rowId xmlns:a16="http://schemas.microsoft.com/office/drawing/2014/main" val="3151928604"/>
                  </a:ext>
                </a:extLst>
              </a:tr>
              <a:tr h="2450787">
                <a:tc gridSpan="2">
                  <a:txBody>
                    <a:bodyPr/>
                    <a:lstStyle/>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2400"/>
                    </a:p>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a:t>Sec/ Chair: Call for motion to adopt 2025 financial statements.</a:t>
                      </a:r>
                      <a:endParaRPr lang="en-US" sz="1600" b="1"/>
                    </a:p>
                    <a:p>
                      <a:pPr algn="ctr"/>
                      <a:endParaRPr lang="en-US" sz="1600"/>
                    </a:p>
                  </a:txBody>
                  <a:tcPr>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2940972052"/>
                  </a:ext>
                </a:extLst>
              </a:tr>
            </a:tbl>
          </a:graphicData>
        </a:graphic>
      </p:graphicFrame>
      <p:graphicFrame>
        <p:nvGraphicFramePr>
          <p:cNvPr id="8" name="Table 9">
            <a:extLst>
              <a:ext uri="{FF2B5EF4-FFF2-40B4-BE49-F238E27FC236}">
                <a16:creationId xmlns:a16="http://schemas.microsoft.com/office/drawing/2014/main" id="{E12D0115-119E-3E42-0AF2-D6105AAE47D0}"/>
              </a:ext>
            </a:extLst>
          </p:cNvPr>
          <p:cNvGraphicFramePr>
            <a:graphicFrameLocks noGrp="1"/>
          </p:cNvGraphicFramePr>
          <p:nvPr/>
        </p:nvGraphicFramePr>
        <p:xfrm>
          <a:off x="838200" y="2923408"/>
          <a:ext cx="10515600" cy="225618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70596659"/>
                    </a:ext>
                  </a:extLst>
                </a:gridCol>
                <a:gridCol w="5257800">
                  <a:extLst>
                    <a:ext uri="{9D8B030D-6E8A-4147-A177-3AD203B41FA5}">
                      <a16:colId xmlns:a16="http://schemas.microsoft.com/office/drawing/2014/main" val="3410128985"/>
                    </a:ext>
                  </a:extLst>
                </a:gridCol>
              </a:tblGrid>
              <a:tr h="556591">
                <a:tc>
                  <a:txBody>
                    <a:bodyPr/>
                    <a:lstStyle/>
                    <a:p>
                      <a:r>
                        <a:rPr lang="en-US" sz="2400"/>
                        <a:t>Key Revenue factors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mn-lt"/>
                          <a:ea typeface="+mn-ea"/>
                          <a:cs typeface="+mn-cs"/>
                        </a:rPr>
                        <a:t>Key Expenses over/ under budget</a:t>
                      </a:r>
                    </a:p>
                  </a:txBody>
                  <a:tcPr anchor="ctr"/>
                </a:tc>
                <a:extLst>
                  <a:ext uri="{0D108BD9-81ED-4DB2-BD59-A6C34878D82A}">
                    <a16:rowId xmlns:a16="http://schemas.microsoft.com/office/drawing/2014/main" val="1644339057"/>
                  </a:ext>
                </a:extLst>
              </a:tr>
              <a:tr h="487018">
                <a:tc>
                  <a:txBody>
                    <a:bodyPr/>
                    <a:lstStyle/>
                    <a:p>
                      <a:pPr algn="just"/>
                      <a:r>
                        <a:rPr lang="en-US" sz="2000">
                          <a:solidFill>
                            <a:srgbClr val="FF0000"/>
                          </a:solidFill>
                        </a:rPr>
                        <a:t>Fees on target                                                      -$2k</a:t>
                      </a:r>
                      <a:endParaRPr lang="en-US" sz="2000" b="1">
                        <a:solidFill>
                          <a:srgbClr val="FF0000"/>
                        </a:solidFill>
                      </a:endParaRPr>
                    </a:p>
                  </a:txBody>
                  <a:tcPr anchor="ctr"/>
                </a:tc>
                <a:tc>
                  <a:txBody>
                    <a:bodyPr/>
                    <a:lstStyle/>
                    <a:p>
                      <a:pPr algn="just"/>
                      <a:r>
                        <a:rPr lang="en-US" sz="2000">
                          <a:solidFill>
                            <a:schemeClr val="tx1"/>
                          </a:solidFill>
                        </a:rPr>
                        <a:t>Repairs under budget	    	                 </a:t>
                      </a:r>
                      <a:r>
                        <a:rPr lang="en-US" sz="2000" b="1">
                          <a:solidFill>
                            <a:schemeClr val="tx1"/>
                          </a:solidFill>
                        </a:rPr>
                        <a:t>$9k</a:t>
                      </a:r>
                    </a:p>
                  </a:txBody>
                  <a:tcPr anchor="ctr"/>
                </a:tc>
                <a:extLst>
                  <a:ext uri="{0D108BD9-81ED-4DB2-BD59-A6C34878D82A}">
                    <a16:rowId xmlns:a16="http://schemas.microsoft.com/office/drawing/2014/main" val="120528024"/>
                  </a:ext>
                </a:extLst>
              </a:tr>
              <a:tr h="318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Rentals over budget                                           +$3k            </a:t>
                      </a:r>
                      <a:endParaRPr lang="en-US" sz="2000" b="1">
                        <a:solidFill>
                          <a:srgbClr val="FF0000"/>
                        </a:solidFill>
                      </a:endParaRPr>
                    </a:p>
                  </a:txBody>
                  <a:tcPr anchor="ctr"/>
                </a:tc>
                <a:tc>
                  <a:txBody>
                    <a:bodyPr/>
                    <a:lstStyle/>
                    <a:p>
                      <a:r>
                        <a:rPr lang="en-US" sz="2000">
                          <a:solidFill>
                            <a:schemeClr val="tx1"/>
                          </a:solidFill>
                        </a:rPr>
                        <a:t>Food COGS over budget                                 </a:t>
                      </a:r>
                      <a:r>
                        <a:rPr lang="en-US" sz="2000" b="1">
                          <a:solidFill>
                            <a:schemeClr val="tx1"/>
                          </a:solidFill>
                        </a:rPr>
                        <a:t>$20.3k</a:t>
                      </a:r>
                    </a:p>
                  </a:txBody>
                  <a:tcPr anchor="ctr"/>
                </a:tc>
                <a:extLst>
                  <a:ext uri="{0D108BD9-81ED-4DB2-BD59-A6C34878D82A}">
                    <a16:rowId xmlns:a16="http://schemas.microsoft.com/office/drawing/2014/main" val="3937120857"/>
                  </a:ext>
                </a:extLst>
              </a:tr>
              <a:tr h="418768">
                <a:tc>
                  <a:txBody>
                    <a:bodyPr/>
                    <a:lstStyle/>
                    <a:p>
                      <a:r>
                        <a:rPr lang="en-US" sz="2000">
                          <a:solidFill>
                            <a:schemeClr val="tx1"/>
                          </a:solidFill>
                        </a:rPr>
                        <a:t>Food room                                                         +$55k</a:t>
                      </a:r>
                    </a:p>
                  </a:txBody>
                  <a:tcPr anchor="ctr"/>
                </a:tc>
                <a:tc>
                  <a:txBody>
                    <a:bodyPr/>
                    <a:lstStyle/>
                    <a:p>
                      <a:r>
                        <a:rPr lang="en-US" sz="2000">
                          <a:solidFill>
                            <a:srgbClr val="FF0000"/>
                          </a:solidFill>
                        </a:rPr>
                        <a:t>Bev room costs over budget                             </a:t>
                      </a:r>
                      <a:r>
                        <a:rPr lang="en-US" sz="2000" b="1">
                          <a:solidFill>
                            <a:srgbClr val="FF0000"/>
                          </a:solidFill>
                        </a:rPr>
                        <a:t>$12k</a:t>
                      </a:r>
                    </a:p>
                  </a:txBody>
                  <a:tcPr anchor="ctr"/>
                </a:tc>
                <a:extLst>
                  <a:ext uri="{0D108BD9-81ED-4DB2-BD59-A6C34878D82A}">
                    <a16:rowId xmlns:a16="http://schemas.microsoft.com/office/drawing/2014/main" val="1005780795"/>
                  </a:ext>
                </a:extLst>
              </a:tr>
              <a:tr h="397566">
                <a:tc>
                  <a:txBody>
                    <a:bodyPr/>
                    <a:lstStyle/>
                    <a:p>
                      <a:r>
                        <a:rPr lang="en-US" sz="2000">
                          <a:solidFill>
                            <a:schemeClr val="tx1"/>
                          </a:solidFill>
                        </a:rPr>
                        <a:t>Bev room                                                              +11k</a:t>
                      </a:r>
                    </a:p>
                  </a:txBody>
                  <a:tcPr anchor="ctr"/>
                </a:tc>
                <a:tc>
                  <a:txBody>
                    <a:bodyPr/>
                    <a:lstStyle/>
                    <a:p>
                      <a:endParaRPr lang="en-US" sz="2000" b="1">
                        <a:solidFill>
                          <a:schemeClr val="tx1"/>
                        </a:solidFill>
                      </a:endParaRPr>
                    </a:p>
                  </a:txBody>
                  <a:tcPr anchor="ctr"/>
                </a:tc>
                <a:extLst>
                  <a:ext uri="{0D108BD9-81ED-4DB2-BD59-A6C34878D82A}">
                    <a16:rowId xmlns:a16="http://schemas.microsoft.com/office/drawing/2014/main" val="2864775641"/>
                  </a:ext>
                </a:extLst>
              </a:tr>
            </a:tbl>
          </a:graphicData>
        </a:graphic>
      </p:graphicFrame>
    </p:spTree>
    <p:extLst>
      <p:ext uri="{BB962C8B-B14F-4D97-AF65-F5344CB8AC3E}">
        <p14:creationId xmlns:p14="http://schemas.microsoft.com/office/powerpoint/2010/main" val="2193595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9E417-16CB-A0BD-76C9-9D97FB662F3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81E2DD-8117-9E51-B4E5-7D786FAAC3ED}"/>
              </a:ext>
            </a:extLst>
          </p:cNvPr>
          <p:cNvSpPr>
            <a:spLocks noGrp="1"/>
          </p:cNvSpPr>
          <p:nvPr>
            <p:ph type="sldNum" sz="quarter" idx="12"/>
          </p:nvPr>
        </p:nvSpPr>
        <p:spPr/>
        <p:txBody>
          <a:bodyPr/>
          <a:lstStyle/>
          <a:p>
            <a:pPr algn="l"/>
            <a:fld id="{FAB69B05-8098-4314-A6E1-272A1D49D671}" type="slidenum">
              <a:rPr lang="en-CA" smtClean="0"/>
              <a:t>22</a:t>
            </a:fld>
            <a:endParaRPr lang="en-CA"/>
          </a:p>
        </p:txBody>
      </p:sp>
      <p:sp>
        <p:nvSpPr>
          <p:cNvPr id="6" name="Title 1">
            <a:extLst>
              <a:ext uri="{FF2B5EF4-FFF2-40B4-BE49-F238E27FC236}">
                <a16:creationId xmlns:a16="http://schemas.microsoft.com/office/drawing/2014/main" id="{AB11CE49-A481-1C6E-07EB-481BAD9C5ACF}"/>
              </a:ext>
            </a:extLst>
          </p:cNvPr>
          <p:cNvSpPr>
            <a:spLocks noGrp="1"/>
          </p:cNvSpPr>
          <p:nvPr>
            <p:ph type="title"/>
          </p:nvPr>
        </p:nvSpPr>
        <p:spPr>
          <a:xfrm>
            <a:off x="838200" y="227627"/>
            <a:ext cx="10515600" cy="628048"/>
          </a:xfrm>
          <a:solidFill>
            <a:schemeClr val="accent6">
              <a:lumMod val="60000"/>
              <a:lumOff val="40000"/>
            </a:schemeClr>
          </a:solidFill>
        </p:spPr>
        <p:txBody>
          <a:bodyPr>
            <a:normAutofit/>
          </a:bodyPr>
          <a:lstStyle/>
          <a:p>
            <a:pPr algn="l"/>
            <a:r>
              <a:rPr lang="en-CA" sz="2000" b="1">
                <a:solidFill>
                  <a:srgbClr val="203864"/>
                </a:solidFill>
                <a:latin typeface="Calibri"/>
              </a:rPr>
              <a:t>2025 Bev Rebate</a:t>
            </a:r>
          </a:p>
        </p:txBody>
      </p:sp>
      <p:sp>
        <p:nvSpPr>
          <p:cNvPr id="11" name="TextBox 10">
            <a:extLst>
              <a:ext uri="{FF2B5EF4-FFF2-40B4-BE49-F238E27FC236}">
                <a16:creationId xmlns:a16="http://schemas.microsoft.com/office/drawing/2014/main" id="{22C62714-B78D-EEDE-E844-13D0AB3015C9}"/>
              </a:ext>
            </a:extLst>
          </p:cNvPr>
          <p:cNvSpPr txBox="1"/>
          <p:nvPr/>
        </p:nvSpPr>
        <p:spPr>
          <a:xfrm>
            <a:off x="3047036" y="3231838"/>
            <a:ext cx="609407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FE3899-63B4-DBFB-CDFE-AD73F453B2CF}"/>
              </a:ext>
            </a:extLst>
          </p:cNvPr>
          <p:cNvSpPr txBox="1"/>
          <p:nvPr/>
        </p:nvSpPr>
        <p:spPr>
          <a:xfrm>
            <a:off x="1434110" y="940603"/>
            <a:ext cx="9584911" cy="4185761"/>
          </a:xfrm>
          <a:prstGeom prst="rect">
            <a:avLst/>
          </a:prstGeom>
          <a:noFill/>
        </p:spPr>
        <p:txBody>
          <a:bodyPr wrap="square">
            <a:spAutoFit/>
          </a:bodyPr>
          <a:lstStyle/>
          <a:p>
            <a:pPr algn="l"/>
            <a:r>
              <a:rPr lang="en-CA" sz="2800" b="1" dirty="0">
                <a:solidFill>
                  <a:srgbClr val="203864"/>
                </a:solidFill>
                <a:latin typeface="Calibri"/>
              </a:rPr>
              <a:t>Board approved 2025 Bev rebate at 45%. Paid at 50%</a:t>
            </a:r>
          </a:p>
          <a:p>
            <a:pPr algn="l"/>
            <a:endParaRPr lang="en-CA" sz="4000" dirty="0">
              <a:solidFill>
                <a:schemeClr val="accent1">
                  <a:lumMod val="75000"/>
                </a:schemeClr>
              </a:solidFill>
            </a:endParaRPr>
          </a:p>
          <a:p>
            <a:pPr algn="l"/>
            <a:r>
              <a:rPr lang="en-CA" b="0" dirty="0">
                <a:solidFill>
                  <a:srgbClr val="2D2D2D"/>
                </a:solidFill>
                <a:latin typeface="Calibri"/>
              </a:rPr>
              <a:t>	</a:t>
            </a:r>
          </a:p>
          <a:p>
            <a:pPr algn="l"/>
            <a:endParaRPr lang="en-CA" sz="3200" dirty="0">
              <a:solidFill>
                <a:srgbClr val="FF0000"/>
              </a:solidFill>
            </a:endParaRPr>
          </a:p>
          <a:p>
            <a:pPr algn="l"/>
            <a:endParaRPr lang="en-CA" sz="3200" dirty="0">
              <a:solidFill>
                <a:srgbClr val="FF0000"/>
              </a:solidFill>
            </a:endParaRPr>
          </a:p>
          <a:p>
            <a:pPr algn="l"/>
            <a:endParaRPr lang="en-CA" sz="3200" dirty="0">
              <a:solidFill>
                <a:srgbClr val="FF0000"/>
              </a:solidFill>
            </a:endParaRPr>
          </a:p>
          <a:p>
            <a:pPr marL="800100" lvl="1" indent="-342900" algn="l">
              <a:buFont typeface="Wingdings" panose="05000000000000000000" pitchFamily="2" charset="2"/>
              <a:buChar char="Ø"/>
            </a:pPr>
            <a:r>
              <a:rPr lang="en-CA" b="0" dirty="0">
                <a:solidFill>
                  <a:srgbClr val="2D2D2D"/>
                </a:solidFill>
                <a:latin typeface="Calibri"/>
              </a:rPr>
              <a:t>The 2024 rebate averaged $540 per team</a:t>
            </a:r>
          </a:p>
          <a:p>
            <a:pPr marL="800100" lvl="1" indent="-342900" algn="l">
              <a:buFont typeface="Wingdings" panose="05000000000000000000" pitchFamily="2" charset="2"/>
              <a:buChar char="Ø"/>
            </a:pPr>
            <a:r>
              <a:rPr lang="en-CA" b="0" dirty="0">
                <a:solidFill>
                  <a:srgbClr val="2D2D2D"/>
                </a:solidFill>
                <a:latin typeface="Calibri"/>
              </a:rPr>
              <a:t>The 2025 rebate averaged $517 per team</a:t>
            </a:r>
          </a:p>
          <a:p>
            <a:pPr lvl="1" algn="l"/>
            <a:endParaRPr lang="en-CA" sz="3200" dirty="0"/>
          </a:p>
          <a:p>
            <a:pPr marL="800100" lvl="1" indent="-342900" algn="l">
              <a:buFont typeface="Wingdings" panose="05000000000000000000" pitchFamily="2" charset="2"/>
              <a:buChar char="Ø"/>
            </a:pPr>
            <a:r>
              <a:rPr lang="en-CA" b="0" dirty="0">
                <a:solidFill>
                  <a:srgbClr val="2D2D2D"/>
                </a:solidFill>
                <a:latin typeface="Calibri"/>
              </a:rPr>
              <a:t>The 2026 rebate is expected to be ~$31k</a:t>
            </a:r>
          </a:p>
        </p:txBody>
      </p:sp>
      <p:sp>
        <p:nvSpPr>
          <p:cNvPr id="2" name="Rectangle 1">
            <a:extLst>
              <a:ext uri="{FF2B5EF4-FFF2-40B4-BE49-F238E27FC236}">
                <a16:creationId xmlns:a16="http://schemas.microsoft.com/office/drawing/2014/main" id="{A613B425-A94B-3D99-89DE-EF6B400BAB72}"/>
              </a:ext>
            </a:extLst>
          </p:cNvPr>
          <p:cNvSpPr/>
          <p:nvPr/>
        </p:nvSpPr>
        <p:spPr>
          <a:xfrm>
            <a:off x="1287684" y="1609571"/>
            <a:ext cx="9877764" cy="628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dirty="0">
                <a:solidFill>
                  <a:schemeClr val="bg1"/>
                </a:solidFill>
                <a:latin typeface="Calibri"/>
              </a:rPr>
              <a:t>2024 Rebate		$31,322</a:t>
            </a:r>
          </a:p>
        </p:txBody>
      </p:sp>
      <p:sp>
        <p:nvSpPr>
          <p:cNvPr id="3" name="Rectangle 2">
            <a:extLst>
              <a:ext uri="{FF2B5EF4-FFF2-40B4-BE49-F238E27FC236}">
                <a16:creationId xmlns:a16="http://schemas.microsoft.com/office/drawing/2014/main" id="{9D977C04-180C-B70F-C5BD-2E8BD04DC8EA}"/>
              </a:ext>
            </a:extLst>
          </p:cNvPr>
          <p:cNvSpPr/>
          <p:nvPr/>
        </p:nvSpPr>
        <p:spPr>
          <a:xfrm>
            <a:off x="1287683" y="2328491"/>
            <a:ext cx="9877764" cy="628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dirty="0">
                <a:solidFill>
                  <a:schemeClr val="bg1"/>
                </a:solidFill>
                <a:latin typeface="Calibri"/>
              </a:rPr>
              <a:t>2025 Rebate		$31,012</a:t>
            </a:r>
          </a:p>
        </p:txBody>
      </p:sp>
    </p:spTree>
    <p:extLst>
      <p:ext uri="{BB962C8B-B14F-4D97-AF65-F5344CB8AC3E}">
        <p14:creationId xmlns:p14="http://schemas.microsoft.com/office/powerpoint/2010/main" val="3474523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a:bodyPr>
          <a:lstStyle/>
          <a:p>
            <a:pPr algn="l"/>
            <a:r>
              <a:rPr lang="en-CA" sz="2000" b="1">
                <a:solidFill>
                  <a:srgbClr val="203864"/>
                </a:solidFill>
                <a:latin typeface="Calibri"/>
              </a:rPr>
              <a:t>Economic Outlook – Strategic Reserves</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pPr algn="l"/>
            <a:fld id="{FAB69B05-8098-4314-A6E1-272A1D49D671}" type="slidenum">
              <a:rPr lang="en-CA" smtClean="0"/>
              <a:t>23</a:t>
            </a:fld>
            <a:endParaRPr lang="en-CA" dirty="0"/>
          </a:p>
        </p:txBody>
      </p:sp>
      <p:sp>
        <p:nvSpPr>
          <p:cNvPr id="10" name="Rectangle: Rounded Corners 9">
            <a:extLst>
              <a:ext uri="{FF2B5EF4-FFF2-40B4-BE49-F238E27FC236}">
                <a16:creationId xmlns:a16="http://schemas.microsoft.com/office/drawing/2014/main" id="{C5F32964-12AF-0CDA-3771-3832E5748C69}"/>
              </a:ext>
            </a:extLst>
          </p:cNvPr>
          <p:cNvSpPr/>
          <p:nvPr/>
        </p:nvSpPr>
        <p:spPr>
          <a:xfrm>
            <a:off x="1345096" y="1477086"/>
            <a:ext cx="10008704" cy="1137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dirty="0">
                <a:solidFill>
                  <a:schemeClr val="bg1"/>
                </a:solidFill>
                <a:latin typeface="Calibri"/>
              </a:rPr>
              <a:t>SAMSPA Financial Reserve Program</a:t>
            </a:r>
          </a:p>
        </p:txBody>
      </p:sp>
      <p:sp>
        <p:nvSpPr>
          <p:cNvPr id="13" name="Rectangle 12">
            <a:extLst>
              <a:ext uri="{FF2B5EF4-FFF2-40B4-BE49-F238E27FC236}">
                <a16:creationId xmlns:a16="http://schemas.microsoft.com/office/drawing/2014/main" id="{E637BC21-37F4-748E-C125-11204E4CCAB0}"/>
              </a:ext>
            </a:extLst>
          </p:cNvPr>
          <p:cNvSpPr/>
          <p:nvPr/>
        </p:nvSpPr>
        <p:spPr>
          <a:xfrm>
            <a:off x="2301430" y="2823411"/>
            <a:ext cx="8096035" cy="2228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6813550" algn="l"/>
              </a:tabLst>
            </a:pPr>
            <a:r>
              <a:rPr lang="en-CA" sz="2400" dirty="0">
                <a:solidFill>
                  <a:schemeClr val="bg1"/>
                </a:solidFill>
                <a:latin typeface="Calibri"/>
              </a:rPr>
              <a:t>$25k – Operational Reserve (to start up league)	$25k</a:t>
            </a:r>
          </a:p>
          <a:p>
            <a:pPr algn="just">
              <a:tabLst>
                <a:tab pos="6813550" algn="l"/>
              </a:tabLst>
            </a:pPr>
            <a:r>
              <a:rPr lang="en-CA" sz="2400" b="0" dirty="0">
                <a:solidFill>
                  <a:schemeClr val="bg1"/>
                </a:solidFill>
                <a:latin typeface="Calibri"/>
              </a:rPr>
              <a:t>$50k – Operational Contingency Reserve	$50k</a:t>
            </a:r>
            <a:endParaRPr lang="en-CA" sz="2400" dirty="0">
              <a:solidFill>
                <a:schemeClr val="bg1"/>
              </a:solidFill>
              <a:latin typeface="Calibri"/>
            </a:endParaRPr>
          </a:p>
          <a:p>
            <a:pPr algn="just">
              <a:tabLst>
                <a:tab pos="6813550" algn="l"/>
              </a:tabLst>
            </a:pPr>
            <a:r>
              <a:rPr lang="en-CA" sz="2400" dirty="0">
                <a:solidFill>
                  <a:schemeClr val="bg1"/>
                </a:solidFill>
                <a:latin typeface="Calibri"/>
              </a:rPr>
              <a:t>$25k – Equipment Fund	  $7k</a:t>
            </a:r>
          </a:p>
          <a:p>
            <a:pPr algn="just">
              <a:tabLst>
                <a:tab pos="6813550" algn="l"/>
              </a:tabLst>
            </a:pPr>
            <a:r>
              <a:rPr lang="en-CA" sz="2400" dirty="0">
                <a:solidFill>
                  <a:schemeClr val="bg1"/>
                </a:solidFill>
                <a:latin typeface="Calibri"/>
              </a:rPr>
              <a:t>$50k – Capital Improvement Fund	  $0k</a:t>
            </a:r>
          </a:p>
        </p:txBody>
      </p:sp>
    </p:spTree>
    <p:extLst>
      <p:ext uri="{BB962C8B-B14F-4D97-AF65-F5344CB8AC3E}">
        <p14:creationId xmlns:p14="http://schemas.microsoft.com/office/powerpoint/2010/main" val="5314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2472-0FFC-033C-1004-7EE31D449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D798C-A4B6-7474-201F-67054BF8926D}"/>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Planned Giving</a:t>
            </a:r>
          </a:p>
        </p:txBody>
      </p:sp>
      <p:sp>
        <p:nvSpPr>
          <p:cNvPr id="3" name="Slide Number Placeholder 2">
            <a:extLst>
              <a:ext uri="{FF2B5EF4-FFF2-40B4-BE49-F238E27FC236}">
                <a16:creationId xmlns:a16="http://schemas.microsoft.com/office/drawing/2014/main" id="{4414ED8F-041A-4215-18B1-48A536A51FDB}"/>
              </a:ext>
            </a:extLst>
          </p:cNvPr>
          <p:cNvSpPr>
            <a:spLocks noGrp="1"/>
          </p:cNvSpPr>
          <p:nvPr>
            <p:ph type="sldNum" sz="quarter" idx="12"/>
          </p:nvPr>
        </p:nvSpPr>
        <p:spPr/>
        <p:txBody>
          <a:bodyPr/>
          <a:lstStyle/>
          <a:p>
            <a:fld id="{FAB69B05-8098-4314-A6E1-272A1D49D671}" type="slidenum">
              <a:rPr lang="en-CA" smtClean="0"/>
              <a:t>24</a:t>
            </a:fld>
            <a:endParaRPr lang="en-CA" dirty="0"/>
          </a:p>
        </p:txBody>
      </p:sp>
      <p:pic>
        <p:nvPicPr>
          <p:cNvPr id="5" name="Picture 4">
            <a:extLst>
              <a:ext uri="{FF2B5EF4-FFF2-40B4-BE49-F238E27FC236}">
                <a16:creationId xmlns:a16="http://schemas.microsoft.com/office/drawing/2014/main" id="{0277BFED-831A-7F79-0F20-1ABD998F0E70}"/>
              </a:ext>
            </a:extLst>
          </p:cNvPr>
          <p:cNvPicPr>
            <a:picLocks noChangeAspect="1"/>
          </p:cNvPicPr>
          <p:nvPr/>
        </p:nvPicPr>
        <p:blipFill>
          <a:blip r:embed="rId3"/>
          <a:stretch>
            <a:fillRect/>
          </a:stretch>
        </p:blipFill>
        <p:spPr>
          <a:xfrm>
            <a:off x="1180504" y="1057914"/>
            <a:ext cx="9624461" cy="5658491"/>
          </a:xfrm>
          <a:prstGeom prst="rect">
            <a:avLst/>
          </a:prstGeom>
        </p:spPr>
      </p:pic>
    </p:spTree>
    <p:extLst>
      <p:ext uri="{BB962C8B-B14F-4D97-AF65-F5344CB8AC3E}">
        <p14:creationId xmlns:p14="http://schemas.microsoft.com/office/powerpoint/2010/main" val="3232472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42611-3C43-030C-0188-DAA0290ED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06D09-8E06-387A-1A88-E827A69BDBD0}"/>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Planned Giving</a:t>
            </a:r>
          </a:p>
        </p:txBody>
      </p:sp>
      <p:sp>
        <p:nvSpPr>
          <p:cNvPr id="3" name="Slide Number Placeholder 2">
            <a:extLst>
              <a:ext uri="{FF2B5EF4-FFF2-40B4-BE49-F238E27FC236}">
                <a16:creationId xmlns:a16="http://schemas.microsoft.com/office/drawing/2014/main" id="{3049C249-E726-C06F-9626-DE516ACD42E1}"/>
              </a:ext>
            </a:extLst>
          </p:cNvPr>
          <p:cNvSpPr>
            <a:spLocks noGrp="1"/>
          </p:cNvSpPr>
          <p:nvPr>
            <p:ph type="sldNum" sz="quarter" idx="12"/>
          </p:nvPr>
        </p:nvSpPr>
        <p:spPr/>
        <p:txBody>
          <a:bodyPr/>
          <a:lstStyle/>
          <a:p>
            <a:fld id="{FAB69B05-8098-4314-A6E1-272A1D49D671}" type="slidenum">
              <a:rPr lang="en-CA" smtClean="0"/>
              <a:t>25</a:t>
            </a:fld>
            <a:endParaRPr lang="en-CA" dirty="0"/>
          </a:p>
        </p:txBody>
      </p:sp>
      <p:pic>
        <p:nvPicPr>
          <p:cNvPr id="5" name="Picture 4">
            <a:extLst>
              <a:ext uri="{FF2B5EF4-FFF2-40B4-BE49-F238E27FC236}">
                <a16:creationId xmlns:a16="http://schemas.microsoft.com/office/drawing/2014/main" id="{D96C12DF-F4D7-4212-8E49-1FD5A92CD8EF}"/>
              </a:ext>
            </a:extLst>
          </p:cNvPr>
          <p:cNvPicPr>
            <a:picLocks noChangeAspect="1"/>
          </p:cNvPicPr>
          <p:nvPr/>
        </p:nvPicPr>
        <p:blipFill>
          <a:blip r:embed="rId3"/>
          <a:stretch>
            <a:fillRect/>
          </a:stretch>
        </p:blipFill>
        <p:spPr>
          <a:xfrm>
            <a:off x="1465546" y="952594"/>
            <a:ext cx="8906006" cy="5757865"/>
          </a:xfrm>
          <a:prstGeom prst="rect">
            <a:avLst/>
          </a:prstGeom>
        </p:spPr>
      </p:pic>
    </p:spTree>
    <p:extLst>
      <p:ext uri="{BB962C8B-B14F-4D97-AF65-F5344CB8AC3E}">
        <p14:creationId xmlns:p14="http://schemas.microsoft.com/office/powerpoint/2010/main" val="347982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2025 Return to Play</a:t>
            </a:r>
            <a:endParaRPr lang="en-CA" dirty="0">
              <a:solidFill>
                <a:srgbClr val="FF0000"/>
              </a:solidFill>
            </a:endParaRP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26</a:t>
            </a:fld>
            <a:endParaRPr lang="en-CA" dirty="0"/>
          </a:p>
        </p:txBody>
      </p:sp>
      <p:sp>
        <p:nvSpPr>
          <p:cNvPr id="6" name="TextBox 5">
            <a:extLst>
              <a:ext uri="{FF2B5EF4-FFF2-40B4-BE49-F238E27FC236}">
                <a16:creationId xmlns:a16="http://schemas.microsoft.com/office/drawing/2014/main" id="{7E602607-B04C-4501-8088-AA5D302ADE3B}"/>
              </a:ext>
            </a:extLst>
          </p:cNvPr>
          <p:cNvSpPr txBox="1"/>
          <p:nvPr/>
        </p:nvSpPr>
        <p:spPr>
          <a:xfrm>
            <a:off x="1166801" y="1053676"/>
            <a:ext cx="9858397" cy="4247317"/>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CA" sz="2400" b="1" dirty="0"/>
              <a:t>Softball Canada Helmet Rule</a:t>
            </a:r>
          </a:p>
          <a:p>
            <a:endParaRPr lang="en-US" b="1" dirty="0"/>
          </a:p>
          <a:p>
            <a:r>
              <a:rPr lang="en-US" dirty="0">
                <a:hlinkClick r:id="rId3"/>
              </a:rPr>
              <a:t>The current rule states that an approved helmet must be fully enclosed, with two ear flaps, a foam </a:t>
            </a:r>
            <a:r>
              <a:rPr lang="en-US" dirty="0" err="1">
                <a:hlinkClick r:id="rId3"/>
              </a:rPr>
              <a:t>liner,and</a:t>
            </a:r>
            <a:r>
              <a:rPr lang="en-US" dirty="0">
                <a:hlinkClick r:id="rId3"/>
              </a:rPr>
              <a:t> a peak. This rule designed to enhance player safety and maintain consistency in the game. Players are required to wear a certified helmet while batting and running bases, ensuring that all players are equipped with the necessary safety gear.</a:t>
            </a:r>
            <a:endParaRPr lang="en-US" dirty="0"/>
          </a:p>
          <a:p>
            <a:pPr marL="457200" indent="-457200">
              <a:spcAft>
                <a:spcPts val="1200"/>
              </a:spcAft>
              <a:buFont typeface="Arial" panose="020B0604020202020204" pitchFamily="34" charset="0"/>
              <a:buChar char="•"/>
            </a:pPr>
            <a:endParaRPr lang="en-CA" sz="2400" b="1" dirty="0"/>
          </a:p>
          <a:p>
            <a:pPr marL="457200" indent="-457200">
              <a:spcAft>
                <a:spcPts val="1200"/>
              </a:spcAft>
              <a:buFont typeface="Arial" panose="020B0604020202020204" pitchFamily="34" charset="0"/>
              <a:buChar char="•"/>
            </a:pPr>
            <a:r>
              <a:rPr lang="en-CA" sz="2400" b="1" dirty="0"/>
              <a:t>Softball Canada Mandatory Pitcher Mask Rule</a:t>
            </a:r>
          </a:p>
          <a:p>
            <a:endParaRPr lang="en-US" b="1" dirty="0"/>
          </a:p>
          <a:p>
            <a:r>
              <a:rPr lang="en-US" b="1" dirty="0">
                <a:hlinkClick r:id="rId4"/>
              </a:rPr>
              <a:t>Pitchers are required to wear a protective face mask</a:t>
            </a:r>
            <a:r>
              <a:rPr lang="en-US" dirty="0">
                <a:hlinkClick r:id="rId4"/>
              </a:rPr>
              <a:t> to ensure the safety of players. The rule was adopted to protect players from severe injury and maintain the integrity of the game.</a:t>
            </a:r>
            <a:endParaRPr lang="en-US" dirty="0"/>
          </a:p>
          <a:p>
            <a:pPr marL="457200" indent="-457200">
              <a:spcAft>
                <a:spcPts val="1200"/>
              </a:spcAft>
              <a:buFont typeface="Arial" panose="020B0604020202020204" pitchFamily="34" charset="0"/>
              <a:buChar char="•"/>
            </a:pPr>
            <a:endParaRPr lang="en-CA" sz="2400" b="1" dirty="0"/>
          </a:p>
        </p:txBody>
      </p:sp>
    </p:spTree>
    <p:extLst>
      <p:ext uri="{BB962C8B-B14F-4D97-AF65-F5344CB8AC3E}">
        <p14:creationId xmlns:p14="http://schemas.microsoft.com/office/powerpoint/2010/main" val="3849304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37702-55B0-36CD-A4A8-9FBA5552B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01A1F-11C2-EEFC-6C2B-D7463234C184}"/>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2025 Return to Play</a:t>
            </a:r>
            <a:endParaRPr lang="en-CA" dirty="0">
              <a:solidFill>
                <a:srgbClr val="FF0000"/>
              </a:solidFill>
            </a:endParaRPr>
          </a:p>
        </p:txBody>
      </p:sp>
      <p:sp>
        <p:nvSpPr>
          <p:cNvPr id="7" name="TextBox 6">
            <a:extLst>
              <a:ext uri="{FF2B5EF4-FFF2-40B4-BE49-F238E27FC236}">
                <a16:creationId xmlns:a16="http://schemas.microsoft.com/office/drawing/2014/main" id="{9E8ADD2E-55BC-3612-F328-2AA34919F770}"/>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29C9A6AE-1A82-519A-550F-2653AA279E88}"/>
              </a:ext>
            </a:extLst>
          </p:cNvPr>
          <p:cNvSpPr>
            <a:spLocks noGrp="1"/>
          </p:cNvSpPr>
          <p:nvPr>
            <p:ph type="sldNum" sz="quarter" idx="12"/>
          </p:nvPr>
        </p:nvSpPr>
        <p:spPr/>
        <p:txBody>
          <a:bodyPr/>
          <a:lstStyle/>
          <a:p>
            <a:fld id="{FAB69B05-8098-4314-A6E1-272A1D49D671}" type="slidenum">
              <a:rPr lang="en-CA" smtClean="0"/>
              <a:t>27</a:t>
            </a:fld>
            <a:endParaRPr lang="en-CA" dirty="0"/>
          </a:p>
        </p:txBody>
      </p:sp>
      <p:sp>
        <p:nvSpPr>
          <p:cNvPr id="6" name="TextBox 5">
            <a:extLst>
              <a:ext uri="{FF2B5EF4-FFF2-40B4-BE49-F238E27FC236}">
                <a16:creationId xmlns:a16="http://schemas.microsoft.com/office/drawing/2014/main" id="{FD6707FE-79E3-DE2C-2E0F-F92389A1D4B4}"/>
              </a:ext>
            </a:extLst>
          </p:cNvPr>
          <p:cNvSpPr txBox="1"/>
          <p:nvPr/>
        </p:nvSpPr>
        <p:spPr>
          <a:xfrm>
            <a:off x="1943415" y="1717556"/>
            <a:ext cx="8177616" cy="276998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CA" sz="4000" b="1" dirty="0"/>
              <a:t>Scheduler – Diane Starling</a:t>
            </a:r>
          </a:p>
          <a:p>
            <a:pPr marL="914400" lvl="1" indent="-457200">
              <a:spcAft>
                <a:spcPts val="1200"/>
              </a:spcAft>
              <a:buFont typeface="Arial" panose="020B0604020202020204" pitchFamily="34" charset="0"/>
              <a:buChar char="•"/>
            </a:pPr>
            <a:r>
              <a:rPr lang="en-CA" sz="4000" dirty="0"/>
              <a:t>780.238.6699</a:t>
            </a:r>
          </a:p>
          <a:p>
            <a:pPr marL="914400" lvl="1" indent="-457200">
              <a:spcAft>
                <a:spcPts val="1200"/>
              </a:spcAft>
              <a:buFont typeface="Arial" panose="020B0604020202020204" pitchFamily="34" charset="0"/>
              <a:buChar char="•"/>
            </a:pPr>
            <a:r>
              <a:rPr lang="en-CA" sz="4000" dirty="0"/>
              <a:t>Diane.m@shaw.ca</a:t>
            </a:r>
          </a:p>
          <a:p>
            <a:pPr lvl="2">
              <a:spcAft>
                <a:spcPts val="1200"/>
              </a:spcAft>
            </a:pPr>
            <a:endParaRPr lang="en-CA" sz="2400" dirty="0"/>
          </a:p>
        </p:txBody>
      </p:sp>
    </p:spTree>
    <p:extLst>
      <p:ext uri="{BB962C8B-B14F-4D97-AF65-F5344CB8AC3E}">
        <p14:creationId xmlns:p14="http://schemas.microsoft.com/office/powerpoint/2010/main" val="9625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43AF1-CEF1-3DA2-8154-5229D5436E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98D8F-8A4D-D8D3-0A38-560E29288B1C}"/>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2025 Return to Play</a:t>
            </a:r>
            <a:endParaRPr lang="en-CA" dirty="0">
              <a:solidFill>
                <a:srgbClr val="FF0000"/>
              </a:solidFill>
            </a:endParaRPr>
          </a:p>
        </p:txBody>
      </p:sp>
      <p:sp>
        <p:nvSpPr>
          <p:cNvPr id="7" name="TextBox 6">
            <a:extLst>
              <a:ext uri="{FF2B5EF4-FFF2-40B4-BE49-F238E27FC236}">
                <a16:creationId xmlns:a16="http://schemas.microsoft.com/office/drawing/2014/main" id="{3420CFCD-BA64-8C56-0D12-5D6155473F2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2CD38934-6EAE-0456-150D-4336F5256042}"/>
              </a:ext>
            </a:extLst>
          </p:cNvPr>
          <p:cNvSpPr>
            <a:spLocks noGrp="1"/>
          </p:cNvSpPr>
          <p:nvPr>
            <p:ph type="sldNum" sz="quarter" idx="12"/>
          </p:nvPr>
        </p:nvSpPr>
        <p:spPr/>
        <p:txBody>
          <a:bodyPr/>
          <a:lstStyle/>
          <a:p>
            <a:fld id="{FAB69B05-8098-4314-A6E1-272A1D49D671}" type="slidenum">
              <a:rPr lang="en-CA" smtClean="0"/>
              <a:t>28</a:t>
            </a:fld>
            <a:endParaRPr lang="en-CA" dirty="0"/>
          </a:p>
        </p:txBody>
      </p:sp>
      <p:sp>
        <p:nvSpPr>
          <p:cNvPr id="6" name="TextBox 5">
            <a:extLst>
              <a:ext uri="{FF2B5EF4-FFF2-40B4-BE49-F238E27FC236}">
                <a16:creationId xmlns:a16="http://schemas.microsoft.com/office/drawing/2014/main" id="{F0E20E80-70BD-AA10-A17E-05D3F1143C7D}"/>
              </a:ext>
            </a:extLst>
          </p:cNvPr>
          <p:cNvSpPr txBox="1"/>
          <p:nvPr/>
        </p:nvSpPr>
        <p:spPr>
          <a:xfrm>
            <a:off x="1166801" y="1053676"/>
            <a:ext cx="9858397" cy="523220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CA" sz="2400" b="1" dirty="0"/>
              <a:t>Website</a:t>
            </a:r>
          </a:p>
          <a:p>
            <a:pPr marL="914400" lvl="1" indent="-457200">
              <a:spcAft>
                <a:spcPts val="1200"/>
              </a:spcAft>
              <a:buFont typeface="Arial" panose="020B0604020202020204" pitchFamily="34" charset="0"/>
              <a:buChar char="•"/>
            </a:pPr>
            <a:r>
              <a:rPr lang="en-CA" sz="2400" dirty="0"/>
              <a:t>Sports Engine vs Crossbar</a:t>
            </a:r>
          </a:p>
          <a:p>
            <a:pPr marL="914400" lvl="1" indent="-457200">
              <a:spcAft>
                <a:spcPts val="1200"/>
              </a:spcAft>
              <a:buFont typeface="Arial" panose="020B0604020202020204" pitchFamily="34" charset="0"/>
              <a:buChar char="•"/>
            </a:pPr>
            <a:r>
              <a:rPr lang="en-CA" sz="2400" dirty="0"/>
              <a:t>Involved process </a:t>
            </a:r>
          </a:p>
          <a:p>
            <a:pPr marL="914400" lvl="1" indent="-457200">
              <a:spcAft>
                <a:spcPts val="1200"/>
              </a:spcAft>
              <a:buFont typeface="Arial" panose="020B0604020202020204" pitchFamily="34" charset="0"/>
              <a:buChar char="•"/>
            </a:pPr>
            <a:r>
              <a:rPr lang="en-CA" sz="2400" dirty="0"/>
              <a:t>New players must register – will open soon, waivers should be attached to registration forms.</a:t>
            </a:r>
          </a:p>
          <a:p>
            <a:pPr marL="457200" indent="-457200">
              <a:spcAft>
                <a:spcPts val="1200"/>
              </a:spcAft>
              <a:buFont typeface="Arial" panose="020B0604020202020204" pitchFamily="34" charset="0"/>
              <a:buChar char="•"/>
            </a:pPr>
            <a:r>
              <a:rPr lang="en-CA" sz="2400" b="1" dirty="0"/>
              <a:t>Facility and Fields</a:t>
            </a:r>
          </a:p>
          <a:p>
            <a:pPr marL="914400" lvl="1" indent="-457200">
              <a:spcAft>
                <a:spcPts val="1200"/>
              </a:spcAft>
              <a:buFont typeface="Arial" panose="020B0604020202020204" pitchFamily="34" charset="0"/>
              <a:buChar char="•"/>
            </a:pPr>
            <a:r>
              <a:rPr lang="en-CA" sz="2400" dirty="0"/>
              <a:t>Spring Work Bee – planned for April 25, 2026 (weather dependant)</a:t>
            </a:r>
          </a:p>
          <a:p>
            <a:pPr marL="914400" lvl="1" indent="-457200">
              <a:spcAft>
                <a:spcPts val="1200"/>
              </a:spcAft>
              <a:buFont typeface="Arial" panose="020B0604020202020204" pitchFamily="34" charset="0"/>
              <a:buChar char="•"/>
            </a:pPr>
            <a:r>
              <a:rPr lang="en-CA" sz="2400" dirty="0"/>
              <a:t>Emphasis on bleachers, batting cage net, gaps in fences from ground, fence attachment to posts, foul and warning track lines, etc. (the list is large).</a:t>
            </a:r>
          </a:p>
          <a:p>
            <a:pPr lvl="2">
              <a:spcAft>
                <a:spcPts val="1200"/>
              </a:spcAft>
            </a:pPr>
            <a:endParaRPr lang="en-CA" sz="2400" dirty="0"/>
          </a:p>
        </p:txBody>
      </p:sp>
    </p:spTree>
    <p:extLst>
      <p:ext uri="{BB962C8B-B14F-4D97-AF65-F5344CB8AC3E}">
        <p14:creationId xmlns:p14="http://schemas.microsoft.com/office/powerpoint/2010/main" val="1806783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2025 Return to Play</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29</a:t>
            </a:fld>
            <a:endParaRPr lang="en-CA"/>
          </a:p>
        </p:txBody>
      </p:sp>
      <p:sp>
        <p:nvSpPr>
          <p:cNvPr id="6" name="TextBox 5">
            <a:extLst>
              <a:ext uri="{FF2B5EF4-FFF2-40B4-BE49-F238E27FC236}">
                <a16:creationId xmlns:a16="http://schemas.microsoft.com/office/drawing/2014/main" id="{7E602607-B04C-4501-8088-AA5D302ADE3B}"/>
              </a:ext>
            </a:extLst>
          </p:cNvPr>
          <p:cNvSpPr txBox="1"/>
          <p:nvPr/>
        </p:nvSpPr>
        <p:spPr>
          <a:xfrm>
            <a:off x="1283578" y="1091267"/>
            <a:ext cx="6749468" cy="549381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CA" b="1" dirty="0"/>
              <a:t>Notices</a:t>
            </a:r>
          </a:p>
          <a:p>
            <a:pPr marL="914400" lvl="1" indent="-457200">
              <a:spcAft>
                <a:spcPts val="1200"/>
              </a:spcAft>
              <a:buFont typeface="Arial" panose="020B0604020202020204" pitchFamily="34" charset="0"/>
              <a:buChar char="•"/>
            </a:pPr>
            <a:r>
              <a:rPr lang="en-CA" dirty="0"/>
              <a:t>Reminder – AGM/GM Attendance Policy</a:t>
            </a:r>
          </a:p>
          <a:p>
            <a:pPr marL="914400" lvl="1" indent="-457200">
              <a:spcAft>
                <a:spcPts val="1200"/>
              </a:spcAft>
              <a:buFont typeface="Arial" panose="020B0604020202020204" pitchFamily="34" charset="0"/>
              <a:buChar char="•"/>
            </a:pPr>
            <a:r>
              <a:rPr lang="en-CA" dirty="0"/>
              <a:t>Umpire game charges, forfeits, cancellations</a:t>
            </a:r>
          </a:p>
          <a:p>
            <a:pPr marL="914400" lvl="1" indent="-457200">
              <a:spcAft>
                <a:spcPts val="1200"/>
              </a:spcAft>
              <a:buFont typeface="Arial" panose="020B0604020202020204" pitchFamily="34" charset="0"/>
              <a:buChar char="•"/>
            </a:pPr>
            <a:r>
              <a:rPr lang="en-CA" dirty="0"/>
              <a:t>Game balls </a:t>
            </a:r>
            <a:r>
              <a:rPr lang="en-CA"/>
              <a:t>distribution policy (new)</a:t>
            </a:r>
            <a:endParaRPr lang="en-CA" dirty="0"/>
          </a:p>
          <a:p>
            <a:pPr marL="914400" lvl="1" indent="-457200">
              <a:spcAft>
                <a:spcPts val="1200"/>
              </a:spcAft>
              <a:buFont typeface="Arial" panose="020B0604020202020204" pitchFamily="34" charset="0"/>
              <a:buChar char="•"/>
            </a:pPr>
            <a:r>
              <a:rPr lang="en-CA" dirty="0"/>
              <a:t>Player Safety - Injury Report</a:t>
            </a:r>
          </a:p>
          <a:p>
            <a:pPr marL="914400" lvl="1" indent="-457200">
              <a:spcAft>
                <a:spcPts val="1200"/>
              </a:spcAft>
              <a:buFont typeface="Arial" panose="020B0604020202020204" pitchFamily="34" charset="0"/>
              <a:buChar char="•"/>
            </a:pPr>
            <a:r>
              <a:rPr lang="en-CA" dirty="0"/>
              <a:t>SAMSPA Policy on player emails and waivers</a:t>
            </a:r>
          </a:p>
          <a:p>
            <a:pPr marL="914400" lvl="1" indent="-457200">
              <a:spcAft>
                <a:spcPts val="1200"/>
              </a:spcAft>
              <a:buFont typeface="Arial" panose="020B0604020202020204" pitchFamily="34" charset="0"/>
              <a:buChar char="•"/>
            </a:pPr>
            <a:r>
              <a:rPr lang="en-CA" dirty="0"/>
              <a:t>SAMSPA Policy on capturing birthdates</a:t>
            </a:r>
          </a:p>
          <a:p>
            <a:pPr marL="914400" lvl="1" indent="-457200">
              <a:spcAft>
                <a:spcPts val="1200"/>
              </a:spcAft>
              <a:buFont typeface="Arial" panose="020B0604020202020204" pitchFamily="34" charset="0"/>
              <a:buChar char="•"/>
            </a:pPr>
            <a:r>
              <a:rPr lang="en-CA" dirty="0"/>
              <a:t>Bat testing Weekend (April 18/19)…DKI Restoration (# 8 Riel Dr, St. Albert)</a:t>
            </a:r>
          </a:p>
          <a:p>
            <a:pPr marL="914400" lvl="1" indent="-457200">
              <a:spcAft>
                <a:spcPts val="1200"/>
              </a:spcAft>
              <a:buFont typeface="Arial" panose="020B0604020202020204" pitchFamily="34" charset="0"/>
              <a:buChar char="•"/>
            </a:pPr>
            <a:r>
              <a:rPr lang="en-CA" dirty="0"/>
              <a:t>Bat Testing –  </a:t>
            </a:r>
            <a:r>
              <a:rPr lang="en-US" b="1" dirty="0"/>
              <a:t>Tuesday's - 6:30 pm to 7:30 pm Wednesday's 8pm - 9pm Alternating weekly beginning May 5.</a:t>
            </a:r>
            <a:endParaRPr lang="en-CA" dirty="0"/>
          </a:p>
          <a:p>
            <a:pPr marL="914400" lvl="1" indent="-457200">
              <a:spcAft>
                <a:spcPts val="1200"/>
              </a:spcAft>
              <a:buFont typeface="Arial" panose="020B0604020202020204" pitchFamily="34" charset="0"/>
              <a:buChar char="•"/>
            </a:pPr>
            <a:r>
              <a:rPr lang="en-CA" dirty="0"/>
              <a:t>Tournament Facility Rentals for SAMSPA Members</a:t>
            </a:r>
          </a:p>
          <a:p>
            <a:pPr marL="914400" lvl="1" indent="-457200">
              <a:spcAft>
                <a:spcPts val="1200"/>
              </a:spcAft>
              <a:buFont typeface="Arial" panose="020B0604020202020204" pitchFamily="34" charset="0"/>
              <a:buChar char="•"/>
            </a:pPr>
            <a:r>
              <a:rPr lang="en-CA" dirty="0"/>
              <a:t>Batting Mats</a:t>
            </a:r>
          </a:p>
          <a:p>
            <a:pPr marL="914400" lvl="1" indent="-457200">
              <a:spcAft>
                <a:spcPts val="1200"/>
              </a:spcAft>
              <a:buFont typeface="Arial" panose="020B0604020202020204" pitchFamily="34" charset="0"/>
              <a:buChar char="•"/>
            </a:pPr>
            <a:endParaRPr lang="en-CA" sz="700" dirty="0"/>
          </a:p>
        </p:txBody>
      </p:sp>
      <p:pic>
        <p:nvPicPr>
          <p:cNvPr id="2050" name="Picture 2" descr="Notice GIFs | Tenor">
            <a:extLst>
              <a:ext uri="{FF2B5EF4-FFF2-40B4-BE49-F238E27FC236}">
                <a16:creationId xmlns:a16="http://schemas.microsoft.com/office/drawing/2014/main" id="{56442C79-F09C-C20E-8DD1-6CACCA269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032144"/>
            <a:ext cx="3178477" cy="248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9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7536A-F215-1D54-6E89-EAF61506E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4C18E-A769-468E-4840-FE1A229AF32A}"/>
              </a:ext>
            </a:extLst>
          </p:cNvPr>
          <p:cNvSpPr>
            <a:spLocks noGrp="1"/>
          </p:cNvSpPr>
          <p:nvPr>
            <p:ph type="title"/>
          </p:nvPr>
        </p:nvSpPr>
        <p:spPr>
          <a:xfrm>
            <a:off x="838200" y="227627"/>
            <a:ext cx="10515600" cy="628048"/>
          </a:xfrm>
          <a:solidFill>
            <a:schemeClr val="accent6">
              <a:lumMod val="60000"/>
              <a:lumOff val="40000"/>
            </a:schemeClr>
          </a:solidFill>
        </p:spPr>
        <p:txBody>
          <a:bodyPr>
            <a:normAutofit fontScale="90000"/>
          </a:bodyPr>
          <a:lstStyle/>
          <a:p>
            <a:pPr algn="ctr"/>
            <a:r>
              <a:rPr lang="en-CA" dirty="0"/>
              <a:t>SAMSPA AGM - NOTICES</a:t>
            </a:r>
          </a:p>
        </p:txBody>
      </p:sp>
      <p:sp>
        <p:nvSpPr>
          <p:cNvPr id="6" name="TextBox 5">
            <a:extLst>
              <a:ext uri="{FF2B5EF4-FFF2-40B4-BE49-F238E27FC236}">
                <a16:creationId xmlns:a16="http://schemas.microsoft.com/office/drawing/2014/main" id="{980E923E-5232-1746-E4A9-A620AE2EA718}"/>
              </a:ext>
            </a:extLst>
          </p:cNvPr>
          <p:cNvSpPr txBox="1"/>
          <p:nvPr/>
        </p:nvSpPr>
        <p:spPr>
          <a:xfrm>
            <a:off x="1169043" y="1012220"/>
            <a:ext cx="5667563" cy="5878532"/>
          </a:xfrm>
          <a:prstGeom prst="rect">
            <a:avLst/>
          </a:prstGeom>
          <a:noFill/>
        </p:spPr>
        <p:txBody>
          <a:bodyPr wrap="square" rtlCol="0">
            <a:spAutoFit/>
          </a:bodyPr>
          <a:lstStyle/>
          <a:p>
            <a:r>
              <a:rPr lang="en-CA" sz="4000" dirty="0"/>
              <a:t>March 22, 2026 Oil Kings Charity of Choice game</a:t>
            </a:r>
            <a:endParaRPr lang="en-CA" sz="2400" dirty="0"/>
          </a:p>
          <a:p>
            <a:endParaRPr lang="en-CA" sz="2000" dirty="0"/>
          </a:p>
          <a:p>
            <a:r>
              <a:rPr lang="en-CA" sz="3600" dirty="0"/>
              <a:t>July 17-19 SAMSPA Mixed Tournament (discussed later)</a:t>
            </a:r>
          </a:p>
          <a:p>
            <a:pPr marL="342900" indent="-342900">
              <a:buFont typeface="Arial" panose="020B0604020202020204" pitchFamily="34" charset="0"/>
              <a:buChar char="•"/>
            </a:pPr>
            <a:endParaRPr lang="en-CA" sz="2000" dirty="0"/>
          </a:p>
          <a:p>
            <a:endParaRPr lang="en-CA" sz="2000" dirty="0"/>
          </a:p>
          <a:p>
            <a:endParaRPr lang="en-CA" sz="2000" dirty="0"/>
          </a:p>
          <a:p>
            <a:r>
              <a:rPr lang="en-CA" sz="2800" dirty="0"/>
              <a:t>The </a:t>
            </a:r>
            <a:r>
              <a:rPr lang="en-CA" sz="2800" b="1" dirty="0"/>
              <a:t>Annual</a:t>
            </a:r>
            <a:r>
              <a:rPr lang="en-CA" sz="2800" dirty="0"/>
              <a:t> </a:t>
            </a:r>
            <a:r>
              <a:rPr lang="en-CA" sz="2800" b="1" dirty="0"/>
              <a:t>On-line Auction </a:t>
            </a:r>
            <a:r>
              <a:rPr lang="en-CA" sz="2800" dirty="0"/>
              <a:t>will be starting soon.  </a:t>
            </a:r>
          </a:p>
          <a:p>
            <a:r>
              <a:rPr lang="en-CA" sz="2000" dirty="0"/>
              <a:t>If you have an item to donate, reach out to Lynda.  Lots of great items again this year.</a:t>
            </a:r>
          </a:p>
          <a:p>
            <a:endParaRPr lang="en-CA" sz="2000" dirty="0"/>
          </a:p>
          <a:p>
            <a:r>
              <a:rPr lang="en-CA" sz="2800" b="1" dirty="0"/>
              <a:t>Bid lots and bid often!</a:t>
            </a:r>
          </a:p>
        </p:txBody>
      </p:sp>
      <p:sp>
        <p:nvSpPr>
          <p:cNvPr id="3" name="Slide Number Placeholder 2">
            <a:extLst>
              <a:ext uri="{FF2B5EF4-FFF2-40B4-BE49-F238E27FC236}">
                <a16:creationId xmlns:a16="http://schemas.microsoft.com/office/drawing/2014/main" id="{BCE659A8-4C59-64DE-943D-16520B7BD8AB}"/>
              </a:ext>
            </a:extLst>
          </p:cNvPr>
          <p:cNvSpPr>
            <a:spLocks noGrp="1"/>
          </p:cNvSpPr>
          <p:nvPr>
            <p:ph type="sldNum" sz="quarter" idx="12"/>
          </p:nvPr>
        </p:nvSpPr>
        <p:spPr/>
        <p:txBody>
          <a:bodyPr/>
          <a:lstStyle/>
          <a:p>
            <a:fld id="{FAB69B05-8098-4314-A6E1-272A1D49D671}" type="slidenum">
              <a:rPr lang="en-CA" smtClean="0"/>
              <a:t>3</a:t>
            </a:fld>
            <a:endParaRPr lang="en-CA"/>
          </a:p>
        </p:txBody>
      </p:sp>
    </p:spTree>
    <p:extLst>
      <p:ext uri="{BB962C8B-B14F-4D97-AF65-F5344CB8AC3E}">
        <p14:creationId xmlns:p14="http://schemas.microsoft.com/office/powerpoint/2010/main" val="1539328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SAMSPA Mixed Tournament 2026</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30</a:t>
            </a:fld>
            <a:endParaRPr lang="en-CA"/>
          </a:p>
        </p:txBody>
      </p:sp>
      <p:sp>
        <p:nvSpPr>
          <p:cNvPr id="6" name="TextBox 5">
            <a:extLst>
              <a:ext uri="{FF2B5EF4-FFF2-40B4-BE49-F238E27FC236}">
                <a16:creationId xmlns:a16="http://schemas.microsoft.com/office/drawing/2014/main" id="{7E602607-B04C-4501-8088-AA5D302ADE3B}"/>
              </a:ext>
            </a:extLst>
          </p:cNvPr>
          <p:cNvSpPr txBox="1"/>
          <p:nvPr/>
        </p:nvSpPr>
        <p:spPr>
          <a:xfrm>
            <a:off x="1519732" y="1086728"/>
            <a:ext cx="8145566" cy="5216813"/>
          </a:xfrm>
          <a:prstGeom prst="rect">
            <a:avLst/>
          </a:prstGeom>
          <a:noFill/>
        </p:spPr>
        <p:txBody>
          <a:bodyPr wrap="square" rtlCol="0">
            <a:spAutoFit/>
          </a:bodyPr>
          <a:lstStyle/>
          <a:p>
            <a:pPr>
              <a:spcAft>
                <a:spcPts val="1200"/>
              </a:spcAft>
            </a:pPr>
            <a:r>
              <a:rPr lang="en-CA" sz="2400" b="1" dirty="0"/>
              <a:t>SAMSPA is continuing to host this event in 2026, to help raise funds for the league.</a:t>
            </a:r>
          </a:p>
          <a:p>
            <a:pPr algn="ctr">
              <a:spcAft>
                <a:spcPts val="1200"/>
              </a:spcAft>
            </a:pPr>
            <a:r>
              <a:rPr lang="en-CA" sz="2400" b="1" dirty="0">
                <a:solidFill>
                  <a:srgbClr val="FF0000"/>
                </a:solidFill>
              </a:rPr>
              <a:t>July 17 - 18 - 19</a:t>
            </a:r>
          </a:p>
          <a:p>
            <a:pPr algn="ctr">
              <a:spcAft>
                <a:spcPts val="1200"/>
              </a:spcAft>
            </a:pPr>
            <a:r>
              <a:rPr lang="en-CA" sz="2400" b="1" dirty="0"/>
              <a:t>Mixed Tournament</a:t>
            </a:r>
            <a:br>
              <a:rPr lang="en-CA" sz="2400" b="1" dirty="0"/>
            </a:br>
            <a:r>
              <a:rPr lang="en-CA" sz="2400" b="1" dirty="0"/>
              <a:t>$450 Entry Fee, CASH Payouts, 5 GG</a:t>
            </a:r>
            <a:br>
              <a:rPr lang="en-CA" sz="2400" b="1" dirty="0"/>
            </a:br>
            <a:br>
              <a:rPr lang="en-CA" sz="2400" b="1" dirty="0"/>
            </a:br>
            <a:r>
              <a:rPr lang="en-CA" sz="2400" b="1" dirty="0"/>
              <a:t>Pre-register at </a:t>
            </a:r>
            <a:r>
              <a:rPr lang="en-CA" sz="2400" b="1" dirty="0">
                <a:hlinkClick r:id="rId3"/>
              </a:rPr>
              <a:t>admin@samspaslowpitch.com</a:t>
            </a:r>
            <a:r>
              <a:rPr lang="en-CA" sz="2400" b="1" dirty="0"/>
              <a:t> </a:t>
            </a:r>
          </a:p>
          <a:p>
            <a:pPr>
              <a:spcAft>
                <a:spcPts val="1200"/>
              </a:spcAft>
            </a:pPr>
            <a:endParaRPr lang="en-CA" sz="500" b="1" dirty="0">
              <a:solidFill>
                <a:srgbClr val="FF0000"/>
              </a:solidFill>
            </a:endParaRPr>
          </a:p>
          <a:p>
            <a:pPr>
              <a:spcAft>
                <a:spcPts val="1200"/>
              </a:spcAft>
            </a:pPr>
            <a:r>
              <a:rPr lang="en-CA" sz="2400" b="1" dirty="0">
                <a:solidFill>
                  <a:srgbClr val="00B050"/>
                </a:solidFill>
              </a:rPr>
              <a:t>Please help us get the word out and get teams registered.</a:t>
            </a:r>
          </a:p>
          <a:p>
            <a:pPr>
              <a:spcAft>
                <a:spcPts val="1200"/>
              </a:spcAft>
            </a:pPr>
            <a:r>
              <a:rPr lang="en-CA" sz="2400" b="1" dirty="0">
                <a:solidFill>
                  <a:srgbClr val="00B050"/>
                </a:solidFill>
              </a:rPr>
              <a:t>We are also looking for volunteers for this weekend so please reach out to the email address above and volunteer! (Bond Qualification)</a:t>
            </a:r>
          </a:p>
          <a:p>
            <a:pPr>
              <a:spcAft>
                <a:spcPts val="1200"/>
              </a:spcAft>
            </a:pPr>
            <a:endParaRPr lang="en-CA" sz="400" dirty="0"/>
          </a:p>
        </p:txBody>
      </p:sp>
    </p:spTree>
    <p:extLst>
      <p:ext uri="{BB962C8B-B14F-4D97-AF65-F5344CB8AC3E}">
        <p14:creationId xmlns:p14="http://schemas.microsoft.com/office/powerpoint/2010/main" val="1022239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D72CEA-EBF7-CBD0-8AD1-AE971FB895FC}"/>
              </a:ext>
            </a:extLst>
          </p:cNvPr>
          <p:cNvSpPr/>
          <p:nvPr/>
        </p:nvSpPr>
        <p:spPr>
          <a:xfrm>
            <a:off x="398058" y="4298888"/>
            <a:ext cx="11395881" cy="1855176"/>
          </a:xfrm>
          <a:prstGeom prst="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294346"/>
            <a:ext cx="9624461" cy="628048"/>
          </a:xfrm>
          <a:solidFill>
            <a:schemeClr val="accent6">
              <a:lumMod val="60000"/>
              <a:lumOff val="40000"/>
            </a:schemeClr>
          </a:solidFill>
        </p:spPr>
        <p:txBody>
          <a:bodyPr>
            <a:normAutofit fontScale="90000"/>
          </a:bodyPr>
          <a:lstStyle/>
          <a:p>
            <a:pPr algn="ctr"/>
            <a:r>
              <a:rPr lang="en-CA" dirty="0"/>
              <a:t>New Business</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31</a:t>
            </a:fld>
            <a:endParaRPr lang="en-CA"/>
          </a:p>
        </p:txBody>
      </p:sp>
      <p:sp>
        <p:nvSpPr>
          <p:cNvPr id="6" name="TextBox 5">
            <a:extLst>
              <a:ext uri="{FF2B5EF4-FFF2-40B4-BE49-F238E27FC236}">
                <a16:creationId xmlns:a16="http://schemas.microsoft.com/office/drawing/2014/main" id="{7E602607-B04C-4501-8088-AA5D302ADE3B}"/>
              </a:ext>
            </a:extLst>
          </p:cNvPr>
          <p:cNvSpPr txBox="1"/>
          <p:nvPr/>
        </p:nvSpPr>
        <p:spPr>
          <a:xfrm>
            <a:off x="122831" y="1031815"/>
            <a:ext cx="11093037" cy="5755422"/>
          </a:xfrm>
          <a:prstGeom prst="rect">
            <a:avLst/>
          </a:prstGeom>
          <a:noFill/>
        </p:spPr>
        <p:txBody>
          <a:bodyPr wrap="square" rtlCol="0">
            <a:spAutoFit/>
          </a:bodyPr>
          <a:lstStyle/>
          <a:p>
            <a:pPr marL="0" lvl="2" algn="ctr">
              <a:spcAft>
                <a:spcPts val="1200"/>
              </a:spcAft>
            </a:pPr>
            <a:endParaRPr lang="en-CA" sz="2800" b="1" dirty="0"/>
          </a:p>
          <a:p>
            <a:pPr marL="0" lvl="2" algn="ctr">
              <a:spcAft>
                <a:spcPts val="1200"/>
              </a:spcAft>
            </a:pPr>
            <a:endParaRPr lang="en-CA" sz="4400" b="1" dirty="0"/>
          </a:p>
          <a:p>
            <a:pPr marL="0" lvl="2" algn="ctr">
              <a:spcAft>
                <a:spcPts val="1200"/>
              </a:spcAft>
            </a:pPr>
            <a:r>
              <a:rPr lang="en-CA" sz="3600" b="1" dirty="0"/>
              <a:t>Divisional Alignment</a:t>
            </a:r>
            <a:endParaRPr lang="en-CA" b="1" dirty="0"/>
          </a:p>
          <a:p>
            <a:pPr algn="ctr">
              <a:spcAft>
                <a:spcPts val="1200"/>
              </a:spcAft>
            </a:pPr>
            <a:endParaRPr lang="en-CA" sz="1100" dirty="0">
              <a:solidFill>
                <a:srgbClr val="FF0000"/>
              </a:solidFill>
            </a:endParaRPr>
          </a:p>
          <a:p>
            <a:pPr algn="ctr">
              <a:spcAft>
                <a:spcPts val="1200"/>
              </a:spcAft>
            </a:pPr>
            <a:endParaRPr lang="en-CA" sz="1100" dirty="0">
              <a:solidFill>
                <a:srgbClr val="FF0000"/>
              </a:solidFill>
            </a:endParaRPr>
          </a:p>
          <a:p>
            <a:pPr algn="ctr">
              <a:spcAft>
                <a:spcPts val="1200"/>
              </a:spcAft>
            </a:pPr>
            <a:endParaRPr lang="en-CA" sz="1100" dirty="0">
              <a:solidFill>
                <a:srgbClr val="FF0000"/>
              </a:solidFill>
            </a:endParaRPr>
          </a:p>
          <a:p>
            <a:pPr algn="ctr">
              <a:spcAft>
                <a:spcPts val="1200"/>
              </a:spcAft>
            </a:pPr>
            <a:endParaRPr lang="en-CA" sz="1100" dirty="0">
              <a:solidFill>
                <a:srgbClr val="FF0000"/>
              </a:solidFill>
            </a:endParaRPr>
          </a:p>
          <a:p>
            <a:pPr algn="ctr">
              <a:spcAft>
                <a:spcPts val="1200"/>
              </a:spcAft>
            </a:pPr>
            <a:r>
              <a:rPr lang="en-CA" sz="3600" b="1" dirty="0">
                <a:solidFill>
                  <a:srgbClr val="FF0000"/>
                </a:solidFill>
              </a:rPr>
              <a:t>Welcome New Teams to SAMSPA!</a:t>
            </a:r>
          </a:p>
          <a:p>
            <a:pPr algn="ctr">
              <a:spcAft>
                <a:spcPts val="1200"/>
              </a:spcAft>
            </a:pPr>
            <a:r>
              <a:rPr lang="en-CA" sz="2400" b="1" dirty="0">
                <a:solidFill>
                  <a:schemeClr val="accent1">
                    <a:lumMod val="75000"/>
                  </a:schemeClr>
                </a:solidFill>
              </a:rPr>
              <a:t>Dream Bunt Rotation (Formally Designated Drinkers) welcome back.    </a:t>
            </a:r>
            <a:r>
              <a:rPr lang="en-CA" sz="2400" dirty="0">
                <a:solidFill>
                  <a:schemeClr val="accent1">
                    <a:lumMod val="75000"/>
                  </a:schemeClr>
                </a:solidFill>
              </a:rPr>
              <a:t>    </a:t>
            </a:r>
            <a:br>
              <a:rPr lang="en-CA" sz="2400" dirty="0">
                <a:solidFill>
                  <a:schemeClr val="accent1">
                    <a:lumMod val="75000"/>
                  </a:schemeClr>
                </a:solidFill>
              </a:rPr>
            </a:br>
            <a:endParaRPr lang="en-CA" sz="2400" dirty="0">
              <a:solidFill>
                <a:schemeClr val="accent1">
                  <a:lumMod val="75000"/>
                </a:schemeClr>
              </a:solidFill>
            </a:endParaRPr>
          </a:p>
          <a:p>
            <a:pPr algn="ctr">
              <a:spcAft>
                <a:spcPts val="1200"/>
              </a:spcAft>
            </a:pPr>
            <a:endParaRPr lang="en-CA" sz="1200" dirty="0">
              <a:solidFill>
                <a:schemeClr val="accent1">
                  <a:lumMod val="75000"/>
                </a:schemeClr>
              </a:solidFill>
            </a:endParaRPr>
          </a:p>
          <a:p>
            <a:pPr>
              <a:spcAft>
                <a:spcPts val="1200"/>
              </a:spcAft>
            </a:pPr>
            <a:r>
              <a:rPr lang="en-CA" sz="2000" dirty="0">
                <a:solidFill>
                  <a:schemeClr val="accent1">
                    <a:lumMod val="75000"/>
                  </a:schemeClr>
                </a:solidFill>
              </a:rPr>
              <a:t>  </a:t>
            </a:r>
            <a:endParaRPr lang="en-CA" dirty="0">
              <a:solidFill>
                <a:srgbClr val="FF0000"/>
              </a:solidFill>
            </a:endParaRPr>
          </a:p>
        </p:txBody>
      </p:sp>
      <p:sp>
        <p:nvSpPr>
          <p:cNvPr id="4" name="Rectangle 3">
            <a:extLst>
              <a:ext uri="{FF2B5EF4-FFF2-40B4-BE49-F238E27FC236}">
                <a16:creationId xmlns:a16="http://schemas.microsoft.com/office/drawing/2014/main" id="{623A7AF5-4DB1-A4E3-565D-AF284032B0D7}"/>
              </a:ext>
            </a:extLst>
          </p:cNvPr>
          <p:cNvSpPr/>
          <p:nvPr/>
        </p:nvSpPr>
        <p:spPr>
          <a:xfrm>
            <a:off x="1283769" y="2041652"/>
            <a:ext cx="1540847" cy="1656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2025</a:t>
            </a:r>
          </a:p>
          <a:p>
            <a:pPr algn="ctr"/>
            <a:endParaRPr lang="en-CA" sz="2000" b="1" dirty="0"/>
          </a:p>
          <a:p>
            <a:pPr algn="ctr"/>
            <a:r>
              <a:rPr lang="en-CA" sz="2000" b="1" dirty="0"/>
              <a:t>59 Teams</a:t>
            </a:r>
            <a:endParaRPr lang="en-CA" sz="2000" dirty="0"/>
          </a:p>
        </p:txBody>
      </p:sp>
      <p:sp>
        <p:nvSpPr>
          <p:cNvPr id="5" name="Rectangle 4">
            <a:extLst>
              <a:ext uri="{FF2B5EF4-FFF2-40B4-BE49-F238E27FC236}">
                <a16:creationId xmlns:a16="http://schemas.microsoft.com/office/drawing/2014/main" id="{27FC39F2-766F-A342-E09B-26F18CB5947F}"/>
              </a:ext>
            </a:extLst>
          </p:cNvPr>
          <p:cNvSpPr/>
          <p:nvPr/>
        </p:nvSpPr>
        <p:spPr>
          <a:xfrm>
            <a:off x="9367383" y="2041652"/>
            <a:ext cx="1540847" cy="165699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FFFF00"/>
                </a:solidFill>
              </a:rPr>
              <a:t>2026</a:t>
            </a:r>
          </a:p>
          <a:p>
            <a:pPr algn="ctr"/>
            <a:endParaRPr lang="en-CA" sz="2000" b="1" dirty="0"/>
          </a:p>
          <a:p>
            <a:pPr algn="ctr"/>
            <a:r>
              <a:rPr lang="en-CA" sz="2000" b="1" dirty="0">
                <a:solidFill>
                  <a:srgbClr val="FFFF00"/>
                </a:solidFill>
              </a:rPr>
              <a:t>59 Teams</a:t>
            </a:r>
            <a:endParaRPr lang="en-CA" sz="2000" dirty="0">
              <a:solidFill>
                <a:srgbClr val="FFFF00"/>
              </a:solidFill>
            </a:endParaRPr>
          </a:p>
        </p:txBody>
      </p:sp>
    </p:spTree>
    <p:extLst>
      <p:ext uri="{BB962C8B-B14F-4D97-AF65-F5344CB8AC3E}">
        <p14:creationId xmlns:p14="http://schemas.microsoft.com/office/powerpoint/2010/main" val="464251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294346"/>
            <a:ext cx="9624461" cy="628048"/>
          </a:xfrm>
          <a:solidFill>
            <a:schemeClr val="accent6">
              <a:lumMod val="60000"/>
              <a:lumOff val="40000"/>
            </a:schemeClr>
          </a:solidFill>
        </p:spPr>
        <p:txBody>
          <a:bodyPr>
            <a:normAutofit fontScale="90000"/>
          </a:bodyPr>
          <a:lstStyle/>
          <a:p>
            <a:pPr algn="ctr"/>
            <a:r>
              <a:rPr lang="en-CA" dirty="0"/>
              <a:t>New Business – Divisional Alignment</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32</a:t>
            </a:fld>
            <a:endParaRPr lang="en-CA"/>
          </a:p>
        </p:txBody>
      </p:sp>
      <p:sp>
        <p:nvSpPr>
          <p:cNvPr id="9" name="Rectangle 8">
            <a:extLst>
              <a:ext uri="{FF2B5EF4-FFF2-40B4-BE49-F238E27FC236}">
                <a16:creationId xmlns:a16="http://schemas.microsoft.com/office/drawing/2014/main" id="{C0BA8E88-EFA9-671D-0689-115D7190FC11}"/>
              </a:ext>
            </a:extLst>
          </p:cNvPr>
          <p:cNvSpPr/>
          <p:nvPr/>
        </p:nvSpPr>
        <p:spPr>
          <a:xfrm>
            <a:off x="423987" y="1987318"/>
            <a:ext cx="2736000" cy="415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000" b="1" dirty="0"/>
              <a:t>Open A</a:t>
            </a:r>
            <a:br>
              <a:rPr lang="en-CA" sz="2000" b="1" dirty="0"/>
            </a:br>
            <a:endParaRPr lang="en-CA" sz="2000" b="1" dirty="0"/>
          </a:p>
          <a:p>
            <a:pPr marL="342900" indent="-342900">
              <a:buFont typeface="+mj-lt"/>
              <a:buAutoNum type="arabicPeriod"/>
            </a:pPr>
            <a:r>
              <a:rPr lang="en-CA" sz="2000" dirty="0"/>
              <a:t>Mafia</a:t>
            </a:r>
          </a:p>
          <a:p>
            <a:pPr marL="342900" indent="-342900">
              <a:buFont typeface="+mj-lt"/>
              <a:buAutoNum type="arabicPeriod"/>
            </a:pPr>
            <a:r>
              <a:rPr lang="en-CA" sz="2000" dirty="0"/>
              <a:t>Mediocre Sluggers</a:t>
            </a:r>
          </a:p>
          <a:p>
            <a:pPr marL="342900" indent="-342900">
              <a:buFont typeface="+mj-lt"/>
              <a:buAutoNum type="arabicPeriod"/>
            </a:pPr>
            <a:r>
              <a:rPr lang="en-CA" sz="2000" dirty="0"/>
              <a:t>Elite Selects</a:t>
            </a:r>
          </a:p>
          <a:p>
            <a:pPr marL="342900" indent="-342900">
              <a:buFont typeface="+mj-lt"/>
              <a:buAutoNum type="arabicPeriod"/>
            </a:pPr>
            <a:r>
              <a:rPr lang="en-CA" sz="2000" dirty="0"/>
              <a:t>Kamikazes</a:t>
            </a:r>
          </a:p>
          <a:p>
            <a:pPr marL="342900" indent="-342900">
              <a:buFont typeface="+mj-lt"/>
              <a:buAutoNum type="arabicPeriod"/>
            </a:pPr>
            <a:r>
              <a:rPr lang="en-CA" sz="2000" dirty="0"/>
              <a:t>Wolf Pack</a:t>
            </a:r>
          </a:p>
          <a:p>
            <a:pPr marL="342900" indent="-342900">
              <a:buFont typeface="+mj-lt"/>
              <a:buAutoNum type="arabicPeriod"/>
            </a:pPr>
            <a:r>
              <a:rPr lang="en-CA" sz="2000" dirty="0"/>
              <a:t>Sherwood Dodgers</a:t>
            </a:r>
          </a:p>
          <a:p>
            <a:pPr marL="342900" indent="-342900">
              <a:buFont typeface="+mj-lt"/>
              <a:buAutoNum type="arabicPeriod"/>
            </a:pPr>
            <a:r>
              <a:rPr lang="en-CA" sz="2000" dirty="0"/>
              <a:t>Cobra Kai</a:t>
            </a:r>
          </a:p>
          <a:p>
            <a:pPr marL="342900" indent="-342900">
              <a:buFont typeface="+mj-lt"/>
              <a:buAutoNum type="arabicPeriod"/>
            </a:pPr>
            <a:r>
              <a:rPr lang="en-CA" sz="2000" dirty="0" err="1"/>
              <a:t>Alcoballics</a:t>
            </a:r>
            <a:endParaRPr lang="en-CA" sz="2000" dirty="0"/>
          </a:p>
        </p:txBody>
      </p:sp>
      <p:sp>
        <p:nvSpPr>
          <p:cNvPr id="10" name="Rectangle 9">
            <a:extLst>
              <a:ext uri="{FF2B5EF4-FFF2-40B4-BE49-F238E27FC236}">
                <a16:creationId xmlns:a16="http://schemas.microsoft.com/office/drawing/2014/main" id="{CCF8C3FA-022B-C406-8D14-5C25D220F4E4}"/>
              </a:ext>
            </a:extLst>
          </p:cNvPr>
          <p:cNvSpPr/>
          <p:nvPr/>
        </p:nvSpPr>
        <p:spPr>
          <a:xfrm>
            <a:off x="3318222" y="1987318"/>
            <a:ext cx="2736000" cy="41541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2000" b="1" dirty="0"/>
              <a:t>Open B</a:t>
            </a:r>
            <a:br>
              <a:rPr lang="en-CA" sz="2000" b="1" dirty="0"/>
            </a:br>
            <a:endParaRPr lang="en-CA" sz="2000" b="1" dirty="0"/>
          </a:p>
          <a:p>
            <a:pPr marL="342900" indent="-342900">
              <a:buFont typeface="+mj-lt"/>
              <a:buAutoNum type="arabicPeriod"/>
            </a:pPr>
            <a:r>
              <a:rPr lang="en-CA" sz="2000" dirty="0"/>
              <a:t>Pound</a:t>
            </a:r>
          </a:p>
          <a:p>
            <a:pPr marL="342900" indent="-342900">
              <a:buFont typeface="+mj-lt"/>
              <a:buAutoNum type="arabicPeriod"/>
            </a:pPr>
            <a:r>
              <a:rPr lang="en-CA" sz="2000" dirty="0"/>
              <a:t>Latinos</a:t>
            </a:r>
          </a:p>
          <a:p>
            <a:pPr marL="342900" indent="-342900">
              <a:buFont typeface="+mj-lt"/>
              <a:buAutoNum type="arabicPeriod"/>
            </a:pPr>
            <a:r>
              <a:rPr lang="en-CA" sz="2000" dirty="0"/>
              <a:t>The Chefs</a:t>
            </a:r>
          </a:p>
          <a:p>
            <a:pPr marL="342900" indent="-342900">
              <a:buFont typeface="+mj-lt"/>
              <a:buAutoNum type="arabicPeriod"/>
            </a:pPr>
            <a:r>
              <a:rPr lang="en-CA" sz="2000" dirty="0"/>
              <a:t>SOX</a:t>
            </a:r>
          </a:p>
          <a:p>
            <a:pPr marL="342900" indent="-342900">
              <a:buFont typeface="+mj-lt"/>
              <a:buAutoNum type="arabicPeriod"/>
            </a:pPr>
            <a:r>
              <a:rPr lang="en-CA" sz="2000" dirty="0"/>
              <a:t>Admirals</a:t>
            </a:r>
          </a:p>
          <a:p>
            <a:pPr marL="342900" indent="-342900">
              <a:buFont typeface="+mj-lt"/>
              <a:buAutoNum type="arabicPeriod"/>
            </a:pPr>
            <a:r>
              <a:rPr lang="en-CA" sz="2000" dirty="0"/>
              <a:t>Big League Boys</a:t>
            </a:r>
          </a:p>
          <a:p>
            <a:pPr marL="342900" indent="-342900">
              <a:buFont typeface="+mj-lt"/>
              <a:buAutoNum type="arabicPeriod"/>
            </a:pPr>
            <a:r>
              <a:rPr lang="en-CA" sz="2000" dirty="0"/>
              <a:t>Ballers</a:t>
            </a:r>
          </a:p>
          <a:p>
            <a:pPr marL="342900" indent="-342900">
              <a:buFont typeface="+mj-lt"/>
              <a:buAutoNum type="arabicPeriod"/>
            </a:pPr>
            <a:r>
              <a:rPr lang="en-CA" sz="2000" dirty="0"/>
              <a:t>Thirsty Beavers</a:t>
            </a:r>
            <a:br>
              <a:rPr lang="en-CA" sz="2000" dirty="0"/>
            </a:br>
            <a:br>
              <a:rPr lang="en-CA" sz="2000" dirty="0"/>
            </a:br>
            <a:br>
              <a:rPr lang="en-CA" sz="2000" dirty="0"/>
            </a:br>
            <a:endParaRPr lang="en-CA" sz="2000" dirty="0"/>
          </a:p>
        </p:txBody>
      </p:sp>
      <p:sp>
        <p:nvSpPr>
          <p:cNvPr id="11" name="Rectangle 10">
            <a:extLst>
              <a:ext uri="{FF2B5EF4-FFF2-40B4-BE49-F238E27FC236}">
                <a16:creationId xmlns:a16="http://schemas.microsoft.com/office/drawing/2014/main" id="{F3923EC5-D440-9A8E-F924-FC0461134A7C}"/>
              </a:ext>
            </a:extLst>
          </p:cNvPr>
          <p:cNvSpPr/>
          <p:nvPr/>
        </p:nvSpPr>
        <p:spPr>
          <a:xfrm>
            <a:off x="6212457" y="1987318"/>
            <a:ext cx="2736000" cy="4154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CA" sz="2000" b="1" dirty="0"/>
              <a:t>Open C</a:t>
            </a:r>
            <a:br>
              <a:rPr lang="en-CA" sz="2000" b="1" dirty="0"/>
            </a:br>
            <a:endParaRPr lang="en-CA" sz="2000" b="1" dirty="0"/>
          </a:p>
          <a:p>
            <a:pPr marL="342900" indent="-342900">
              <a:buFont typeface="+mj-lt"/>
              <a:buAutoNum type="arabicPeriod"/>
            </a:pPr>
            <a:r>
              <a:rPr lang="en-CA" sz="2000" dirty="0" err="1"/>
              <a:t>Slammin</a:t>
            </a:r>
            <a:r>
              <a:rPr lang="en-CA" sz="2000" dirty="0"/>
              <a:t> </a:t>
            </a:r>
            <a:r>
              <a:rPr lang="en-CA" sz="2000" dirty="0" err="1"/>
              <a:t>Grannys</a:t>
            </a:r>
            <a:endParaRPr lang="en-CA" sz="2000" dirty="0"/>
          </a:p>
          <a:p>
            <a:pPr marL="342900" indent="-342900">
              <a:buFont typeface="+mj-lt"/>
              <a:buAutoNum type="arabicPeriod"/>
            </a:pPr>
            <a:r>
              <a:rPr lang="en-CA" sz="2000" dirty="0"/>
              <a:t>Phantom</a:t>
            </a:r>
          </a:p>
          <a:p>
            <a:pPr marL="342900" indent="-342900">
              <a:buFont typeface="+mj-lt"/>
              <a:buAutoNum type="arabicPeriod"/>
            </a:pPr>
            <a:r>
              <a:rPr lang="en-CA" sz="2000" dirty="0"/>
              <a:t>Young Guns</a:t>
            </a:r>
          </a:p>
          <a:p>
            <a:pPr marL="342900" indent="-342900">
              <a:buFont typeface="+mj-lt"/>
              <a:buAutoNum type="arabicPeriod"/>
            </a:pPr>
            <a:r>
              <a:rPr lang="en-CA" sz="2000" dirty="0" err="1"/>
              <a:t>Tailgators</a:t>
            </a:r>
            <a:endParaRPr lang="en-CA" sz="2000" dirty="0"/>
          </a:p>
          <a:p>
            <a:pPr marL="342900" indent="-342900">
              <a:buFont typeface="+mj-lt"/>
              <a:buAutoNum type="arabicPeriod"/>
            </a:pPr>
            <a:r>
              <a:rPr lang="en-CA" sz="2000" dirty="0"/>
              <a:t>Broke Bat Mountain</a:t>
            </a:r>
          </a:p>
          <a:p>
            <a:pPr marL="342900" indent="-342900">
              <a:buFont typeface="+mj-lt"/>
              <a:buAutoNum type="arabicPeriod"/>
            </a:pPr>
            <a:r>
              <a:rPr lang="en-CA" sz="2000" dirty="0"/>
              <a:t>Sturgeon River Swallows</a:t>
            </a:r>
          </a:p>
          <a:p>
            <a:pPr marL="342900" indent="-342900">
              <a:buFont typeface="+mj-lt"/>
              <a:buAutoNum type="arabicPeriod"/>
            </a:pPr>
            <a:r>
              <a:rPr lang="en-CA" sz="2000" dirty="0">
                <a:solidFill>
                  <a:srgbClr val="FF0000"/>
                </a:solidFill>
              </a:rPr>
              <a:t>Dream Bunt Rotation</a:t>
            </a:r>
          </a:p>
          <a:p>
            <a:pPr marL="342900" indent="-342900">
              <a:buFont typeface="+mj-lt"/>
              <a:buAutoNum type="arabicPeriod"/>
            </a:pPr>
            <a:r>
              <a:rPr lang="en-CA" sz="2000" dirty="0"/>
              <a:t>Breaking Bats</a:t>
            </a:r>
          </a:p>
        </p:txBody>
      </p:sp>
      <p:sp>
        <p:nvSpPr>
          <p:cNvPr id="12" name="Rectangle 11">
            <a:extLst>
              <a:ext uri="{FF2B5EF4-FFF2-40B4-BE49-F238E27FC236}">
                <a16:creationId xmlns:a16="http://schemas.microsoft.com/office/drawing/2014/main" id="{4615CA13-BDE6-7906-2EE1-937D3ABC850F}"/>
              </a:ext>
            </a:extLst>
          </p:cNvPr>
          <p:cNvSpPr/>
          <p:nvPr/>
        </p:nvSpPr>
        <p:spPr>
          <a:xfrm>
            <a:off x="9106692" y="1987318"/>
            <a:ext cx="2736000" cy="4154176"/>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t"/>
          <a:lstStyle/>
          <a:p>
            <a:pPr algn="ctr"/>
            <a:r>
              <a:rPr lang="en-CA" sz="2000" b="1" dirty="0"/>
              <a:t>Open D</a:t>
            </a:r>
            <a:br>
              <a:rPr lang="en-CA" sz="2000" b="1" dirty="0"/>
            </a:br>
            <a:endParaRPr lang="en-CA" sz="2000" b="1" dirty="0"/>
          </a:p>
          <a:p>
            <a:pPr marL="342900" indent="-342900">
              <a:buFont typeface="+mj-lt"/>
              <a:buAutoNum type="arabicPeriod"/>
            </a:pPr>
            <a:r>
              <a:rPr lang="en-CA" sz="2000" dirty="0"/>
              <a:t>Big Dickeys</a:t>
            </a:r>
          </a:p>
          <a:p>
            <a:pPr marL="342900" indent="-342900">
              <a:buFont typeface="+mj-lt"/>
              <a:buAutoNum type="arabicPeriod"/>
            </a:pPr>
            <a:r>
              <a:rPr lang="en-CA" sz="2000" dirty="0"/>
              <a:t>Caribooze</a:t>
            </a:r>
          </a:p>
          <a:p>
            <a:pPr marL="342900" indent="-342900">
              <a:buFont typeface="+mj-lt"/>
              <a:buAutoNum type="arabicPeriod"/>
            </a:pPr>
            <a:r>
              <a:rPr lang="en-CA" sz="2000" dirty="0"/>
              <a:t>Stingers</a:t>
            </a:r>
          </a:p>
          <a:p>
            <a:pPr marL="342900" indent="-342900">
              <a:buFont typeface="+mj-lt"/>
              <a:buAutoNum type="arabicPeriod"/>
            </a:pPr>
            <a:r>
              <a:rPr lang="en-CA" sz="2000" dirty="0"/>
              <a:t>Ram Ranchers</a:t>
            </a:r>
          </a:p>
          <a:p>
            <a:pPr marL="342900" indent="-342900">
              <a:buFont typeface="+mj-lt"/>
              <a:buAutoNum type="arabicPeriod"/>
            </a:pPr>
            <a:r>
              <a:rPr lang="en-CA" sz="2000" dirty="0"/>
              <a:t>Pudgy P’s Pirates</a:t>
            </a:r>
          </a:p>
          <a:p>
            <a:pPr marL="342900" indent="-342900">
              <a:buFont typeface="+mj-lt"/>
              <a:buAutoNum type="arabicPeriod"/>
            </a:pPr>
            <a:r>
              <a:rPr lang="en-CA" sz="2000" dirty="0"/>
              <a:t>Riverside Mariners</a:t>
            </a:r>
          </a:p>
          <a:p>
            <a:pPr marL="342900" indent="-342900">
              <a:buFont typeface="+mj-lt"/>
              <a:buAutoNum type="arabicPeriod"/>
            </a:pPr>
            <a:r>
              <a:rPr lang="en-CA" sz="2000" dirty="0"/>
              <a:t>Blue Ballers</a:t>
            </a:r>
          </a:p>
          <a:p>
            <a:endParaRPr lang="en-CA" sz="2000" dirty="0"/>
          </a:p>
        </p:txBody>
      </p:sp>
      <p:sp>
        <p:nvSpPr>
          <p:cNvPr id="13" name="Rectangle 12">
            <a:extLst>
              <a:ext uri="{FF2B5EF4-FFF2-40B4-BE49-F238E27FC236}">
                <a16:creationId xmlns:a16="http://schemas.microsoft.com/office/drawing/2014/main" id="{D87012A0-7330-3E55-33CE-6A7DC9973F54}"/>
              </a:ext>
            </a:extLst>
          </p:cNvPr>
          <p:cNvSpPr/>
          <p:nvPr/>
        </p:nvSpPr>
        <p:spPr>
          <a:xfrm>
            <a:off x="423986" y="1299412"/>
            <a:ext cx="11418705" cy="5678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2800" b="1" dirty="0">
                <a:solidFill>
                  <a:schemeClr val="tx1"/>
                </a:solidFill>
              </a:rPr>
              <a:t>Open Divisions (31 teams)</a:t>
            </a:r>
          </a:p>
        </p:txBody>
      </p:sp>
    </p:spTree>
    <p:extLst>
      <p:ext uri="{BB962C8B-B14F-4D97-AF65-F5344CB8AC3E}">
        <p14:creationId xmlns:p14="http://schemas.microsoft.com/office/powerpoint/2010/main" val="1856635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294346"/>
            <a:ext cx="9624461" cy="628048"/>
          </a:xfrm>
          <a:solidFill>
            <a:schemeClr val="accent6">
              <a:lumMod val="60000"/>
              <a:lumOff val="40000"/>
            </a:schemeClr>
          </a:solidFill>
        </p:spPr>
        <p:txBody>
          <a:bodyPr>
            <a:normAutofit fontScale="90000"/>
          </a:bodyPr>
          <a:lstStyle/>
          <a:p>
            <a:pPr algn="ctr"/>
            <a:r>
              <a:rPr lang="en-CA" dirty="0"/>
              <a:t>New Business – Divisional Alignment</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33</a:t>
            </a:fld>
            <a:endParaRPr lang="en-CA"/>
          </a:p>
        </p:txBody>
      </p:sp>
      <p:sp>
        <p:nvSpPr>
          <p:cNvPr id="9" name="Rectangle 8">
            <a:extLst>
              <a:ext uri="{FF2B5EF4-FFF2-40B4-BE49-F238E27FC236}">
                <a16:creationId xmlns:a16="http://schemas.microsoft.com/office/drawing/2014/main" id="{C0BA8E88-EFA9-671D-0689-115D7190FC11}"/>
              </a:ext>
            </a:extLst>
          </p:cNvPr>
          <p:cNvSpPr/>
          <p:nvPr/>
        </p:nvSpPr>
        <p:spPr>
          <a:xfrm>
            <a:off x="423987" y="1987318"/>
            <a:ext cx="2736000" cy="415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000" b="1" dirty="0"/>
              <a:t>+40</a:t>
            </a:r>
            <a:br>
              <a:rPr lang="en-CA" sz="2000" b="1" dirty="0"/>
            </a:br>
            <a:endParaRPr lang="en-CA" sz="2000" b="1" dirty="0"/>
          </a:p>
          <a:p>
            <a:pPr marL="342900" indent="-342900">
              <a:buFont typeface="+mj-lt"/>
              <a:buAutoNum type="arabicPeriod"/>
            </a:pPr>
            <a:r>
              <a:rPr lang="en-CA" sz="2000" dirty="0"/>
              <a:t>Swinging Dingers</a:t>
            </a:r>
          </a:p>
          <a:p>
            <a:pPr marL="342900" indent="-342900">
              <a:buFont typeface="+mj-lt"/>
              <a:buAutoNum type="arabicPeriod"/>
            </a:pPr>
            <a:r>
              <a:rPr lang="en-CA" sz="2000" dirty="0"/>
              <a:t>Rummies</a:t>
            </a:r>
          </a:p>
          <a:p>
            <a:pPr marL="342900" indent="-342900">
              <a:buFont typeface="+mj-lt"/>
              <a:buAutoNum type="arabicPeriod"/>
            </a:pPr>
            <a:r>
              <a:rPr lang="en-CA" sz="2000" dirty="0"/>
              <a:t>Pedlars</a:t>
            </a:r>
          </a:p>
          <a:p>
            <a:pPr marL="342900" indent="-342900">
              <a:buFont typeface="+mj-lt"/>
              <a:buAutoNum type="arabicPeriod"/>
            </a:pPr>
            <a:r>
              <a:rPr lang="en-CA" sz="2000" dirty="0"/>
              <a:t>Slick 50</a:t>
            </a:r>
          </a:p>
          <a:p>
            <a:pPr marL="342900" indent="-342900">
              <a:buFont typeface="+mj-lt"/>
              <a:buAutoNum type="arabicPeriod"/>
            </a:pPr>
            <a:r>
              <a:rPr lang="en-CA" sz="2000" dirty="0"/>
              <a:t>Strikers</a:t>
            </a:r>
          </a:p>
        </p:txBody>
      </p:sp>
      <p:sp>
        <p:nvSpPr>
          <p:cNvPr id="10" name="Rectangle 9">
            <a:extLst>
              <a:ext uri="{FF2B5EF4-FFF2-40B4-BE49-F238E27FC236}">
                <a16:creationId xmlns:a16="http://schemas.microsoft.com/office/drawing/2014/main" id="{CCF8C3FA-022B-C406-8D14-5C25D220F4E4}"/>
              </a:ext>
            </a:extLst>
          </p:cNvPr>
          <p:cNvSpPr/>
          <p:nvPr/>
        </p:nvSpPr>
        <p:spPr>
          <a:xfrm>
            <a:off x="3318222" y="1987318"/>
            <a:ext cx="2736000" cy="41541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CA" sz="2000" b="1" dirty="0"/>
              <a:t>+50</a:t>
            </a:r>
            <a:br>
              <a:rPr lang="en-CA" sz="2000" b="1" dirty="0"/>
            </a:br>
            <a:endParaRPr lang="en-CA" sz="2000" b="1" dirty="0"/>
          </a:p>
          <a:p>
            <a:pPr marL="342900" indent="-342900">
              <a:buFont typeface="+mj-lt"/>
              <a:buAutoNum type="arabicPeriod"/>
            </a:pPr>
            <a:r>
              <a:rPr lang="en-CA" sz="2000" dirty="0"/>
              <a:t>Diamond Bears</a:t>
            </a:r>
          </a:p>
          <a:p>
            <a:pPr marL="342900" indent="-342900">
              <a:buFont typeface="+mj-lt"/>
              <a:buAutoNum type="arabicPeriod"/>
            </a:pPr>
            <a:r>
              <a:rPr lang="en-CA" sz="2000" dirty="0"/>
              <a:t>Ravens</a:t>
            </a:r>
          </a:p>
          <a:p>
            <a:pPr marL="342900" indent="-342900">
              <a:buFont typeface="+mj-lt"/>
              <a:buAutoNum type="arabicPeriod"/>
            </a:pPr>
            <a:r>
              <a:rPr lang="en-CA" sz="2000" dirty="0"/>
              <a:t>Naturals</a:t>
            </a:r>
          </a:p>
          <a:p>
            <a:pPr marL="342900" indent="-342900">
              <a:buFont typeface="+mj-lt"/>
              <a:buAutoNum type="arabicPeriod"/>
            </a:pPr>
            <a:r>
              <a:rPr lang="en-CA" sz="2000" dirty="0"/>
              <a:t>Raiders 50</a:t>
            </a:r>
          </a:p>
          <a:p>
            <a:pPr marL="342900" indent="-342900">
              <a:buFont typeface="+mj-lt"/>
              <a:buAutoNum type="arabicPeriod"/>
            </a:pPr>
            <a:r>
              <a:rPr lang="en-CA" sz="2000" dirty="0"/>
              <a:t>Loose Cannons</a:t>
            </a:r>
          </a:p>
          <a:p>
            <a:pPr marL="342900" indent="-342900">
              <a:buFont typeface="+mj-lt"/>
              <a:buAutoNum type="arabicPeriod"/>
            </a:pPr>
            <a:r>
              <a:rPr lang="en-CA" sz="2000" dirty="0"/>
              <a:t>Grizzlies</a:t>
            </a:r>
          </a:p>
        </p:txBody>
      </p:sp>
      <p:sp>
        <p:nvSpPr>
          <p:cNvPr id="11" name="Rectangle 10">
            <a:extLst>
              <a:ext uri="{FF2B5EF4-FFF2-40B4-BE49-F238E27FC236}">
                <a16:creationId xmlns:a16="http://schemas.microsoft.com/office/drawing/2014/main" id="{F3923EC5-D440-9A8E-F924-FC0461134A7C}"/>
              </a:ext>
            </a:extLst>
          </p:cNvPr>
          <p:cNvSpPr/>
          <p:nvPr/>
        </p:nvSpPr>
        <p:spPr>
          <a:xfrm>
            <a:off x="6212457" y="1987318"/>
            <a:ext cx="2736000" cy="4154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CA" sz="2000" b="1" dirty="0"/>
              <a:t>+60</a:t>
            </a:r>
            <a:br>
              <a:rPr lang="en-CA" sz="2000" b="1" dirty="0"/>
            </a:br>
            <a:endParaRPr lang="en-CA" sz="2000" b="1" dirty="0"/>
          </a:p>
          <a:p>
            <a:pPr marL="342900" indent="-342900">
              <a:buFont typeface="+mj-lt"/>
              <a:buAutoNum type="arabicPeriod"/>
            </a:pPr>
            <a:r>
              <a:rPr lang="en-CA" sz="2000" dirty="0"/>
              <a:t>Silverbacks</a:t>
            </a:r>
          </a:p>
          <a:p>
            <a:pPr marL="342900" indent="-342900">
              <a:buFont typeface="+mj-lt"/>
              <a:buAutoNum type="arabicPeriod"/>
            </a:pPr>
            <a:r>
              <a:rPr lang="en-CA" sz="2000" dirty="0"/>
              <a:t>Auto Selects</a:t>
            </a:r>
          </a:p>
          <a:p>
            <a:pPr marL="342900" indent="-342900">
              <a:buFont typeface="+mj-lt"/>
              <a:buAutoNum type="arabicPeriod"/>
            </a:pPr>
            <a:r>
              <a:rPr lang="en-CA" sz="2000" dirty="0"/>
              <a:t>Bad Company</a:t>
            </a:r>
          </a:p>
          <a:p>
            <a:pPr marL="342900" indent="-342900">
              <a:buFont typeface="+mj-lt"/>
              <a:buAutoNum type="arabicPeriod"/>
            </a:pPr>
            <a:r>
              <a:rPr lang="en-CA" sz="2000" dirty="0"/>
              <a:t>Classics</a:t>
            </a:r>
          </a:p>
          <a:p>
            <a:pPr marL="342900" indent="-342900">
              <a:buFont typeface="+mj-lt"/>
              <a:buAutoNum type="arabicPeriod"/>
            </a:pPr>
            <a:r>
              <a:rPr lang="en-CA" sz="2000" dirty="0"/>
              <a:t>Buzzards 60</a:t>
            </a:r>
          </a:p>
          <a:p>
            <a:pPr marL="342900" indent="-342900">
              <a:buFont typeface="+mj-lt"/>
              <a:buAutoNum type="arabicPeriod"/>
            </a:pPr>
            <a:r>
              <a:rPr lang="en-CA" sz="2000" dirty="0"/>
              <a:t>Older Bulls</a:t>
            </a:r>
          </a:p>
          <a:p>
            <a:pPr marL="342900" indent="-342900">
              <a:buFont typeface="+mj-lt"/>
              <a:buAutoNum type="arabicPeriod"/>
            </a:pPr>
            <a:r>
              <a:rPr lang="en-CA" sz="2000" dirty="0"/>
              <a:t>Redline</a:t>
            </a:r>
          </a:p>
          <a:p>
            <a:pPr marL="342900" indent="-342900">
              <a:buFont typeface="+mj-lt"/>
              <a:buAutoNum type="arabicPeriod"/>
            </a:pPr>
            <a:r>
              <a:rPr lang="en-CA" sz="2000" dirty="0"/>
              <a:t>Naturals 60+</a:t>
            </a:r>
          </a:p>
          <a:p>
            <a:pPr marL="342900" indent="-342900">
              <a:buFont typeface="+mj-lt"/>
              <a:buAutoNum type="arabicPeriod"/>
            </a:pPr>
            <a:r>
              <a:rPr lang="en-CA" sz="2000" dirty="0"/>
              <a:t>The Crush</a:t>
            </a:r>
          </a:p>
        </p:txBody>
      </p:sp>
      <p:sp>
        <p:nvSpPr>
          <p:cNvPr id="12" name="Rectangle 11">
            <a:extLst>
              <a:ext uri="{FF2B5EF4-FFF2-40B4-BE49-F238E27FC236}">
                <a16:creationId xmlns:a16="http://schemas.microsoft.com/office/drawing/2014/main" id="{4615CA13-BDE6-7906-2EE1-937D3ABC850F}"/>
              </a:ext>
            </a:extLst>
          </p:cNvPr>
          <p:cNvSpPr/>
          <p:nvPr/>
        </p:nvSpPr>
        <p:spPr>
          <a:xfrm>
            <a:off x="9106692" y="1987318"/>
            <a:ext cx="2736000" cy="4154176"/>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t"/>
          <a:lstStyle/>
          <a:p>
            <a:pPr algn="ctr"/>
            <a:r>
              <a:rPr lang="en-CA" sz="2000" b="1" dirty="0"/>
              <a:t>+70</a:t>
            </a:r>
            <a:br>
              <a:rPr lang="en-CA" sz="2000" b="1" dirty="0"/>
            </a:br>
            <a:endParaRPr lang="en-CA" sz="2000" b="1" dirty="0"/>
          </a:p>
          <a:p>
            <a:pPr marL="342900" indent="-342900">
              <a:buFont typeface="+mj-lt"/>
              <a:buAutoNum type="arabicPeriod"/>
            </a:pPr>
            <a:r>
              <a:rPr lang="en-CA" sz="2000" dirty="0" err="1"/>
              <a:t>CanAlta</a:t>
            </a:r>
            <a:r>
              <a:rPr lang="en-CA" sz="2000" dirty="0"/>
              <a:t> Sox</a:t>
            </a:r>
          </a:p>
          <a:p>
            <a:pPr marL="342900" indent="-342900">
              <a:buFont typeface="+mj-lt"/>
              <a:buAutoNum type="arabicPeriod"/>
            </a:pPr>
            <a:r>
              <a:rPr lang="en-CA" sz="2000" dirty="0"/>
              <a:t>Old Buzzards</a:t>
            </a:r>
          </a:p>
          <a:p>
            <a:pPr marL="342900" indent="-342900">
              <a:buFont typeface="+mj-lt"/>
              <a:buAutoNum type="arabicPeriod"/>
            </a:pPr>
            <a:r>
              <a:rPr lang="en-CA" sz="2000" dirty="0"/>
              <a:t>Old Vets</a:t>
            </a:r>
          </a:p>
          <a:p>
            <a:pPr marL="342900" indent="-342900">
              <a:buFont typeface="+mj-lt"/>
              <a:buAutoNum type="arabicPeriod"/>
            </a:pPr>
            <a:r>
              <a:rPr lang="en-CA" sz="2000" dirty="0"/>
              <a:t>Dynasty Relics</a:t>
            </a:r>
          </a:p>
          <a:p>
            <a:pPr marL="342900" indent="-342900">
              <a:buFont typeface="+mj-lt"/>
              <a:buAutoNum type="arabicPeriod"/>
            </a:pPr>
            <a:r>
              <a:rPr lang="en-CA" sz="2000" dirty="0"/>
              <a:t>St. Albert 70’s</a:t>
            </a:r>
          </a:p>
          <a:p>
            <a:pPr marL="342900" indent="-342900">
              <a:buFont typeface="+mj-lt"/>
              <a:buAutoNum type="arabicPeriod"/>
            </a:pPr>
            <a:r>
              <a:rPr lang="en-CA" sz="2000" dirty="0"/>
              <a:t>Old Buzzards 74+</a:t>
            </a:r>
          </a:p>
          <a:p>
            <a:pPr marL="342900" indent="-342900">
              <a:buFont typeface="+mj-lt"/>
              <a:buAutoNum type="arabicPeriod"/>
            </a:pPr>
            <a:r>
              <a:rPr lang="en-CA" sz="2000" dirty="0"/>
              <a:t>Rockers</a:t>
            </a:r>
          </a:p>
          <a:p>
            <a:pPr marL="342900" indent="-342900">
              <a:buFont typeface="+mj-lt"/>
              <a:buAutoNum type="arabicPeriod"/>
            </a:pPr>
            <a:r>
              <a:rPr lang="en-CA" sz="2000" b="1" dirty="0"/>
              <a:t>Silverbacks 70</a:t>
            </a:r>
          </a:p>
        </p:txBody>
      </p:sp>
      <p:sp>
        <p:nvSpPr>
          <p:cNvPr id="13" name="Rectangle 12">
            <a:extLst>
              <a:ext uri="{FF2B5EF4-FFF2-40B4-BE49-F238E27FC236}">
                <a16:creationId xmlns:a16="http://schemas.microsoft.com/office/drawing/2014/main" id="{D87012A0-7330-3E55-33CE-6A7DC9973F54}"/>
              </a:ext>
            </a:extLst>
          </p:cNvPr>
          <p:cNvSpPr/>
          <p:nvPr/>
        </p:nvSpPr>
        <p:spPr>
          <a:xfrm>
            <a:off x="423986" y="1299412"/>
            <a:ext cx="11418705" cy="5678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2800" b="1" dirty="0">
                <a:solidFill>
                  <a:schemeClr val="tx1"/>
                </a:solidFill>
              </a:rPr>
              <a:t>Age Restricted Divisions (28 teams)</a:t>
            </a:r>
          </a:p>
        </p:txBody>
      </p:sp>
    </p:spTree>
    <p:extLst>
      <p:ext uri="{BB962C8B-B14F-4D97-AF65-F5344CB8AC3E}">
        <p14:creationId xmlns:p14="http://schemas.microsoft.com/office/powerpoint/2010/main" val="1652291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322711" y="202004"/>
            <a:ext cx="9624461" cy="628048"/>
          </a:xfrm>
          <a:solidFill>
            <a:schemeClr val="accent6">
              <a:lumMod val="60000"/>
              <a:lumOff val="40000"/>
            </a:schemeClr>
          </a:solidFill>
        </p:spPr>
        <p:txBody>
          <a:bodyPr>
            <a:normAutofit fontScale="90000"/>
          </a:bodyPr>
          <a:lstStyle/>
          <a:p>
            <a:pPr algn="ctr"/>
            <a:r>
              <a:rPr lang="en-CA" dirty="0"/>
              <a:t>New Business – Implementation of Survey</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34</a:t>
            </a:fld>
            <a:endParaRPr lang="en-CA" dirty="0"/>
          </a:p>
        </p:txBody>
      </p:sp>
      <p:sp>
        <p:nvSpPr>
          <p:cNvPr id="6" name="TextBox 5">
            <a:extLst>
              <a:ext uri="{FF2B5EF4-FFF2-40B4-BE49-F238E27FC236}">
                <a16:creationId xmlns:a16="http://schemas.microsoft.com/office/drawing/2014/main" id="{7E602607-B04C-4501-8088-AA5D302ADE3B}"/>
              </a:ext>
            </a:extLst>
          </p:cNvPr>
          <p:cNvSpPr txBox="1"/>
          <p:nvPr/>
        </p:nvSpPr>
        <p:spPr>
          <a:xfrm>
            <a:off x="1431893" y="1441406"/>
            <a:ext cx="6169910" cy="4893647"/>
          </a:xfrm>
          <a:prstGeom prst="rect">
            <a:avLst/>
          </a:prstGeom>
          <a:noFill/>
        </p:spPr>
        <p:txBody>
          <a:bodyPr wrap="square" rtlCol="0">
            <a:spAutoFit/>
          </a:bodyPr>
          <a:lstStyle/>
          <a:p>
            <a:pPr marL="0" lvl="2" algn="ctr">
              <a:spcAft>
                <a:spcPts val="1200"/>
              </a:spcAft>
            </a:pPr>
            <a:r>
              <a:rPr lang="en-CA" sz="2800" b="1" dirty="0"/>
              <a:t>League Survey Results</a:t>
            </a:r>
          </a:p>
          <a:p>
            <a:pPr marL="457200" lvl="2" indent="-457200">
              <a:spcAft>
                <a:spcPts val="1200"/>
              </a:spcAft>
              <a:buFont typeface="Arial" panose="020B0604020202020204" pitchFamily="34" charset="0"/>
              <a:buChar char="•"/>
            </a:pPr>
            <a:r>
              <a:rPr lang="en-CA" sz="2800" dirty="0"/>
              <a:t>Priority 1 – Field and Facility Maintenance</a:t>
            </a:r>
          </a:p>
          <a:p>
            <a:pPr marL="457200" lvl="2" indent="-457200">
              <a:spcAft>
                <a:spcPts val="1200"/>
              </a:spcAft>
              <a:buFont typeface="Arial" panose="020B0604020202020204" pitchFamily="34" charset="0"/>
              <a:buChar char="•"/>
            </a:pPr>
            <a:r>
              <a:rPr lang="en-CA" sz="2800" dirty="0"/>
              <a:t>Priority 2 – Player Safety &amp; Experience</a:t>
            </a:r>
          </a:p>
          <a:p>
            <a:pPr marL="457200" lvl="2" indent="-457200">
              <a:spcAft>
                <a:spcPts val="1200"/>
              </a:spcAft>
              <a:buFont typeface="Arial" panose="020B0604020202020204" pitchFamily="34" charset="0"/>
              <a:buChar char="•"/>
            </a:pPr>
            <a:r>
              <a:rPr lang="en-CA" sz="2800" dirty="0"/>
              <a:t>Priority 3 – League Operations and communication</a:t>
            </a:r>
          </a:p>
          <a:p>
            <a:pPr marL="457200" lvl="2" indent="-457200">
              <a:spcAft>
                <a:spcPts val="1200"/>
              </a:spcAft>
              <a:buFont typeface="Arial" panose="020B0604020202020204" pitchFamily="34" charset="0"/>
              <a:buChar char="•"/>
            </a:pPr>
            <a:r>
              <a:rPr lang="en-CA" sz="2800" dirty="0"/>
              <a:t>Priority 4 – Amenities </a:t>
            </a:r>
          </a:p>
          <a:p>
            <a:pPr marL="457200" lvl="2" indent="-457200">
              <a:spcAft>
                <a:spcPts val="1200"/>
              </a:spcAft>
              <a:buFont typeface="Arial" panose="020B0604020202020204" pitchFamily="34" charset="0"/>
              <a:buChar char="•"/>
            </a:pPr>
            <a:r>
              <a:rPr lang="en-CA" sz="2800" dirty="0"/>
              <a:t>Priority 5 – Scheduling &amp; Structure</a:t>
            </a:r>
          </a:p>
          <a:p>
            <a:pPr marL="457200" lvl="2" indent="-457200">
              <a:spcAft>
                <a:spcPts val="1200"/>
              </a:spcAft>
              <a:buFont typeface="Arial" panose="020B0604020202020204" pitchFamily="34" charset="0"/>
              <a:buChar char="•"/>
            </a:pPr>
            <a:r>
              <a:rPr lang="en-CA" sz="2800" dirty="0"/>
              <a:t>Priority 6 - Umpires</a:t>
            </a:r>
            <a:endParaRPr lang="en-CA" sz="2400" dirty="0"/>
          </a:p>
        </p:txBody>
      </p:sp>
    </p:spTree>
    <p:extLst>
      <p:ext uri="{BB962C8B-B14F-4D97-AF65-F5344CB8AC3E}">
        <p14:creationId xmlns:p14="http://schemas.microsoft.com/office/powerpoint/2010/main" val="2474878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6405A-2A8E-3A34-CAF0-24AF743BA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473D7-BF21-E915-4210-663D57AA60AD}"/>
              </a:ext>
            </a:extLst>
          </p:cNvPr>
          <p:cNvSpPr>
            <a:spLocks noGrp="1"/>
          </p:cNvSpPr>
          <p:nvPr>
            <p:ph type="title"/>
          </p:nvPr>
        </p:nvSpPr>
        <p:spPr>
          <a:xfrm>
            <a:off x="1322711" y="202004"/>
            <a:ext cx="9624461" cy="628048"/>
          </a:xfrm>
          <a:solidFill>
            <a:schemeClr val="accent6">
              <a:lumMod val="60000"/>
              <a:lumOff val="40000"/>
            </a:schemeClr>
          </a:solidFill>
        </p:spPr>
        <p:txBody>
          <a:bodyPr>
            <a:normAutofit fontScale="90000"/>
          </a:bodyPr>
          <a:lstStyle/>
          <a:p>
            <a:pPr algn="ctr"/>
            <a:r>
              <a:rPr lang="en-CA" dirty="0"/>
              <a:t>New Business – Implementation of Survey</a:t>
            </a:r>
          </a:p>
        </p:txBody>
      </p:sp>
      <p:sp>
        <p:nvSpPr>
          <p:cNvPr id="7" name="TextBox 6">
            <a:extLst>
              <a:ext uri="{FF2B5EF4-FFF2-40B4-BE49-F238E27FC236}">
                <a16:creationId xmlns:a16="http://schemas.microsoft.com/office/drawing/2014/main" id="{BB141BD2-E15A-6C32-6F75-8B82F9D6676E}"/>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0B2CD00F-B0F8-F8CC-6DAE-3664C8B8E1BE}"/>
              </a:ext>
            </a:extLst>
          </p:cNvPr>
          <p:cNvSpPr>
            <a:spLocks noGrp="1"/>
          </p:cNvSpPr>
          <p:nvPr>
            <p:ph type="sldNum" sz="quarter" idx="12"/>
          </p:nvPr>
        </p:nvSpPr>
        <p:spPr/>
        <p:txBody>
          <a:bodyPr/>
          <a:lstStyle/>
          <a:p>
            <a:fld id="{FAB69B05-8098-4314-A6E1-272A1D49D671}" type="slidenum">
              <a:rPr lang="en-CA" smtClean="0"/>
              <a:t>35</a:t>
            </a:fld>
            <a:endParaRPr lang="en-CA" dirty="0"/>
          </a:p>
        </p:txBody>
      </p:sp>
      <p:sp>
        <p:nvSpPr>
          <p:cNvPr id="6" name="TextBox 5">
            <a:extLst>
              <a:ext uri="{FF2B5EF4-FFF2-40B4-BE49-F238E27FC236}">
                <a16:creationId xmlns:a16="http://schemas.microsoft.com/office/drawing/2014/main" id="{B51819B6-DD65-F345-2B4B-F0970F27907B}"/>
              </a:ext>
            </a:extLst>
          </p:cNvPr>
          <p:cNvSpPr txBox="1"/>
          <p:nvPr/>
        </p:nvSpPr>
        <p:spPr>
          <a:xfrm>
            <a:off x="1431893" y="1441406"/>
            <a:ext cx="6169910" cy="5509200"/>
          </a:xfrm>
          <a:prstGeom prst="rect">
            <a:avLst/>
          </a:prstGeom>
          <a:noFill/>
        </p:spPr>
        <p:txBody>
          <a:bodyPr wrap="square" rtlCol="0">
            <a:spAutoFit/>
          </a:bodyPr>
          <a:lstStyle/>
          <a:p>
            <a:pPr marL="0" lvl="2" algn="ctr">
              <a:spcAft>
                <a:spcPts val="1200"/>
              </a:spcAft>
            </a:pPr>
            <a:r>
              <a:rPr lang="en-CA" sz="2800" b="1" dirty="0"/>
              <a:t>1 &amp; 1 Count Survey Results</a:t>
            </a:r>
          </a:p>
          <a:p>
            <a:pPr marL="457200" lvl="2" indent="-457200">
              <a:spcAft>
                <a:spcPts val="1200"/>
              </a:spcAft>
              <a:buFont typeface="Arial" panose="020B0604020202020204" pitchFamily="34" charset="0"/>
              <a:buChar char="•"/>
            </a:pPr>
            <a:r>
              <a:rPr lang="en-CA" sz="2400" dirty="0"/>
              <a:t>Total of 254 respondents (90 Open, 17-40, 27-50, 63-60 and 29-70+) (22% of membership)</a:t>
            </a:r>
          </a:p>
          <a:p>
            <a:pPr marL="457200" lvl="2" indent="-457200">
              <a:spcAft>
                <a:spcPts val="1200"/>
              </a:spcAft>
              <a:buFont typeface="Arial" panose="020B0604020202020204" pitchFamily="34" charset="0"/>
              <a:buChar char="•"/>
            </a:pPr>
            <a:r>
              <a:rPr lang="en-CA" sz="2400" dirty="0"/>
              <a:t>86 voted Yes (34%)</a:t>
            </a:r>
          </a:p>
          <a:p>
            <a:pPr marL="457200" lvl="2" indent="-457200">
              <a:spcAft>
                <a:spcPts val="1200"/>
              </a:spcAft>
              <a:buFont typeface="Arial" panose="020B0604020202020204" pitchFamily="34" charset="0"/>
              <a:buChar char="•"/>
            </a:pPr>
            <a:r>
              <a:rPr lang="en-CA" sz="2400" dirty="0"/>
              <a:t>168 voted No (66%)</a:t>
            </a:r>
          </a:p>
          <a:p>
            <a:pPr marL="457200" lvl="2" indent="-457200">
              <a:spcAft>
                <a:spcPts val="1200"/>
              </a:spcAft>
              <a:buFont typeface="Arial" panose="020B0604020202020204" pitchFamily="34" charset="0"/>
              <a:buChar char="•"/>
            </a:pPr>
            <a:r>
              <a:rPr lang="en-CA" sz="2400" dirty="0"/>
              <a:t>Focus will shift to umpires reviewing their watch after inning 5 and determining if 6 will be the last or if they can get 7 in, players to hustle in and out, pitchers to throw strikes.</a:t>
            </a:r>
          </a:p>
          <a:p>
            <a:pPr marL="457200" lvl="2" indent="-457200">
              <a:spcAft>
                <a:spcPts val="1200"/>
              </a:spcAft>
              <a:buFont typeface="Arial" panose="020B0604020202020204" pitchFamily="34" charset="0"/>
              <a:buChar char="•"/>
            </a:pPr>
            <a:endParaRPr lang="en-CA" sz="2400" dirty="0"/>
          </a:p>
          <a:p>
            <a:pPr marL="457200" lvl="2" indent="-457200">
              <a:spcAft>
                <a:spcPts val="1200"/>
              </a:spcAft>
              <a:buFont typeface="Arial" panose="020B0604020202020204" pitchFamily="34" charset="0"/>
              <a:buChar char="•"/>
            </a:pPr>
            <a:r>
              <a:rPr lang="en-CA" sz="2400" dirty="0"/>
              <a:t>UMPIRE DECISION WILL BE FINAL</a:t>
            </a:r>
          </a:p>
        </p:txBody>
      </p:sp>
    </p:spTree>
    <p:extLst>
      <p:ext uri="{BB962C8B-B14F-4D97-AF65-F5344CB8AC3E}">
        <p14:creationId xmlns:p14="http://schemas.microsoft.com/office/powerpoint/2010/main" val="2584773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3" y="2018830"/>
            <a:ext cx="9624461" cy="628048"/>
          </a:xfrm>
          <a:solidFill>
            <a:schemeClr val="accent6">
              <a:lumMod val="60000"/>
              <a:lumOff val="40000"/>
            </a:schemeClr>
          </a:solidFill>
        </p:spPr>
        <p:txBody>
          <a:bodyPr>
            <a:normAutofit fontScale="90000"/>
          </a:bodyPr>
          <a:lstStyle/>
          <a:p>
            <a:pPr algn="ctr"/>
            <a:r>
              <a:rPr lang="en-CA" dirty="0"/>
              <a:t>Adjourn	</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36</a:t>
            </a:fld>
            <a:endParaRPr lang="en-CA"/>
          </a:p>
        </p:txBody>
      </p:sp>
      <p:sp>
        <p:nvSpPr>
          <p:cNvPr id="6" name="TextBox 5">
            <a:extLst>
              <a:ext uri="{FF2B5EF4-FFF2-40B4-BE49-F238E27FC236}">
                <a16:creationId xmlns:a16="http://schemas.microsoft.com/office/drawing/2014/main" id="{7E602607-B04C-4501-8088-AA5D302ADE3B}"/>
              </a:ext>
            </a:extLst>
          </p:cNvPr>
          <p:cNvSpPr txBox="1"/>
          <p:nvPr/>
        </p:nvSpPr>
        <p:spPr>
          <a:xfrm>
            <a:off x="1351285" y="2815115"/>
            <a:ext cx="9282896" cy="3885679"/>
          </a:xfrm>
          <a:prstGeom prst="rect">
            <a:avLst/>
          </a:prstGeom>
          <a:noFill/>
        </p:spPr>
        <p:txBody>
          <a:bodyPr wrap="square" rtlCol="0">
            <a:spAutoFit/>
          </a:bodyPr>
          <a:lstStyle/>
          <a:p>
            <a:pPr marL="0" lvl="2" algn="ctr">
              <a:spcAft>
                <a:spcPts val="1200"/>
              </a:spcAft>
            </a:pPr>
            <a:r>
              <a:rPr lang="en-CA" sz="2800" b="1" dirty="0">
                <a:solidFill>
                  <a:srgbClr val="FF0000"/>
                </a:solidFill>
              </a:rPr>
              <a:t>Motion to Adjourn?</a:t>
            </a:r>
          </a:p>
          <a:p>
            <a:pPr marL="0" lvl="2" algn="ctr">
              <a:spcAft>
                <a:spcPts val="1200"/>
              </a:spcAft>
            </a:pPr>
            <a:endParaRPr lang="en-CA" sz="2000" b="1" dirty="0"/>
          </a:p>
          <a:p>
            <a:pPr marL="0" lvl="2" algn="ctr">
              <a:spcAft>
                <a:spcPts val="1200"/>
              </a:spcAft>
            </a:pPr>
            <a:r>
              <a:rPr lang="en-CA" sz="2800" b="1" dirty="0"/>
              <a:t>Thank you!</a:t>
            </a:r>
          </a:p>
          <a:p>
            <a:pPr marL="0" lvl="2" algn="ctr">
              <a:spcAft>
                <a:spcPts val="1200"/>
              </a:spcAft>
            </a:pPr>
            <a:endParaRPr lang="en-CA" sz="1050" dirty="0"/>
          </a:p>
          <a:p>
            <a:pPr marL="0" lvl="2" algn="ctr">
              <a:spcAft>
                <a:spcPts val="1200"/>
              </a:spcAft>
            </a:pPr>
            <a:r>
              <a:rPr lang="en-CA" sz="2800" dirty="0"/>
              <a:t>Next Meeting: </a:t>
            </a:r>
          </a:p>
          <a:p>
            <a:pPr marL="0" lvl="2" algn="ctr">
              <a:spcAft>
                <a:spcPts val="1200"/>
              </a:spcAft>
            </a:pPr>
            <a:r>
              <a:rPr lang="en-CA" sz="3200" dirty="0">
                <a:solidFill>
                  <a:srgbClr val="FF0000"/>
                </a:solidFill>
              </a:rPr>
              <a:t>SAMSPA General Meeting</a:t>
            </a:r>
          </a:p>
          <a:p>
            <a:pPr marL="0" lvl="2" algn="ctr">
              <a:spcAft>
                <a:spcPts val="1200"/>
              </a:spcAft>
            </a:pPr>
            <a:r>
              <a:rPr lang="en-CA" sz="3200" dirty="0">
                <a:solidFill>
                  <a:srgbClr val="0070C0"/>
                </a:solidFill>
              </a:rPr>
              <a:t>April 11, 2026 (10 am, Legion, St. Albert) </a:t>
            </a:r>
            <a:endParaRPr lang="en-CA" sz="2800" dirty="0">
              <a:solidFill>
                <a:srgbClr val="0070C0"/>
              </a:solidFill>
            </a:endParaRPr>
          </a:p>
        </p:txBody>
      </p:sp>
      <p:pic>
        <p:nvPicPr>
          <p:cNvPr id="9" name="Picture 8">
            <a:extLst>
              <a:ext uri="{FF2B5EF4-FFF2-40B4-BE49-F238E27FC236}">
                <a16:creationId xmlns:a16="http://schemas.microsoft.com/office/drawing/2014/main" id="{4E0C6C44-495B-45E1-A01E-2168A389DAB3}"/>
              </a:ext>
            </a:extLst>
          </p:cNvPr>
          <p:cNvPicPr>
            <a:picLocks noChangeAspect="1"/>
          </p:cNvPicPr>
          <p:nvPr/>
        </p:nvPicPr>
        <p:blipFill>
          <a:blip r:embed="rId3"/>
          <a:stretch>
            <a:fillRect/>
          </a:stretch>
        </p:blipFill>
        <p:spPr>
          <a:xfrm>
            <a:off x="233362" y="12138"/>
            <a:ext cx="11737461" cy="1757670"/>
          </a:xfrm>
          <a:prstGeom prst="rect">
            <a:avLst/>
          </a:prstGeom>
        </p:spPr>
      </p:pic>
    </p:spTree>
    <p:extLst>
      <p:ext uri="{BB962C8B-B14F-4D97-AF65-F5344CB8AC3E}">
        <p14:creationId xmlns:p14="http://schemas.microsoft.com/office/powerpoint/2010/main" val="289797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23F533-6F9E-4C13-9E71-E3658C351D04}"/>
              </a:ext>
            </a:extLst>
          </p:cNvPr>
          <p:cNvSpPr/>
          <p:nvPr/>
        </p:nvSpPr>
        <p:spPr>
          <a:xfrm>
            <a:off x="1280966" y="924324"/>
            <a:ext cx="9624461" cy="5820967"/>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2025 – Year In Review</a:t>
            </a:r>
          </a:p>
        </p:txBody>
      </p:sp>
      <p:sp>
        <p:nvSpPr>
          <p:cNvPr id="7" name="TextBox 6">
            <a:extLst>
              <a:ext uri="{FF2B5EF4-FFF2-40B4-BE49-F238E27FC236}">
                <a16:creationId xmlns:a16="http://schemas.microsoft.com/office/drawing/2014/main" id="{6EC4243A-D1B1-4267-BE78-8B21F0F4D545}"/>
              </a:ext>
            </a:extLst>
          </p:cNvPr>
          <p:cNvSpPr txBox="1"/>
          <p:nvPr/>
        </p:nvSpPr>
        <p:spPr>
          <a:xfrm>
            <a:off x="1593936" y="2190199"/>
            <a:ext cx="4455730" cy="400109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wrap="square">
            <a:spAutoFit/>
          </a:bodyPr>
          <a:lstStyle/>
          <a:p>
            <a:pPr algn="ctr">
              <a:spcAft>
                <a:spcPts val="600"/>
              </a:spcAft>
            </a:pPr>
            <a:r>
              <a:rPr lang="en-CA" sz="2400" b="1" dirty="0">
                <a:solidFill>
                  <a:srgbClr val="FF0000"/>
                </a:solidFill>
              </a:rPr>
              <a:t>Open Division Winners:</a:t>
            </a:r>
            <a:br>
              <a:rPr lang="en-CA" sz="2400" b="1" dirty="0">
                <a:solidFill>
                  <a:srgbClr val="FF0000"/>
                </a:solidFill>
              </a:rPr>
            </a:br>
            <a:endParaRPr lang="en-CA" sz="1100" b="1" dirty="0">
              <a:solidFill>
                <a:srgbClr val="FF0000"/>
              </a:solidFill>
            </a:endParaRPr>
          </a:p>
          <a:p>
            <a:pPr defTabSz="809625">
              <a:spcAft>
                <a:spcPts val="1200"/>
              </a:spcAft>
            </a:pPr>
            <a:r>
              <a:rPr lang="en-CA" b="1" i="0" dirty="0">
                <a:solidFill>
                  <a:srgbClr val="000000"/>
                </a:solidFill>
                <a:effectLst/>
                <a:latin typeface="Arial" panose="020B0604020202020204" pitchFamily="34" charset="0"/>
              </a:rPr>
              <a:t>Open A Winner</a:t>
            </a:r>
            <a:r>
              <a:rPr lang="en-CA" b="0" i="0" dirty="0">
                <a:solidFill>
                  <a:srgbClr val="000000"/>
                </a:solidFill>
                <a:effectLst/>
                <a:latin typeface="Arial" panose="020B0604020202020204" pitchFamily="34" charset="0"/>
              </a:rPr>
              <a:t>	</a:t>
            </a:r>
            <a:r>
              <a:rPr lang="en-CA" sz="1600" dirty="0">
                <a:solidFill>
                  <a:srgbClr val="000000"/>
                </a:solidFill>
                <a:latin typeface="Arial" panose="020B0604020202020204" pitchFamily="34" charset="0"/>
              </a:rPr>
              <a:t>Sherwood Dodgers</a:t>
            </a:r>
            <a:endParaRPr lang="en-CA" sz="1600" b="0" i="0" dirty="0">
              <a:solidFill>
                <a:srgbClr val="000000"/>
              </a:solidFill>
              <a:effectLst/>
              <a:latin typeface="Arial" panose="020B0604020202020204" pitchFamily="34" charset="0"/>
            </a:endParaRPr>
          </a:p>
          <a:p>
            <a:pPr defTabSz="809625">
              <a:spcAft>
                <a:spcPts val="1200"/>
              </a:spcAft>
            </a:pPr>
            <a:r>
              <a:rPr lang="en-CA" b="1" dirty="0">
                <a:solidFill>
                  <a:srgbClr val="000000"/>
                </a:solidFill>
                <a:latin typeface="Arial" panose="020B0604020202020204" pitchFamily="34" charset="0"/>
              </a:rPr>
              <a:t>Open A Consolation</a:t>
            </a:r>
            <a:r>
              <a:rPr lang="en-CA" dirty="0">
                <a:solidFill>
                  <a:srgbClr val="000000"/>
                </a:solidFill>
                <a:latin typeface="Arial" panose="020B0604020202020204" pitchFamily="34" charset="0"/>
              </a:rPr>
              <a:t>	Kamikazes</a:t>
            </a:r>
            <a:endParaRPr lang="en-CA" b="0" i="0" dirty="0">
              <a:solidFill>
                <a:srgbClr val="000000"/>
              </a:solidFill>
              <a:effectLst/>
              <a:latin typeface="Arial" panose="020B0604020202020204" pitchFamily="34" charset="0"/>
            </a:endParaRPr>
          </a:p>
          <a:p>
            <a:pPr defTabSz="809625">
              <a:spcAft>
                <a:spcPts val="1200"/>
              </a:spcAft>
            </a:pPr>
            <a:r>
              <a:rPr lang="en-CA" b="1" i="0" dirty="0">
                <a:solidFill>
                  <a:srgbClr val="000000"/>
                </a:solidFill>
                <a:effectLst/>
                <a:latin typeface="Arial" panose="020B0604020202020204" pitchFamily="34" charset="0"/>
              </a:rPr>
              <a:t>Open B Winner	</a:t>
            </a:r>
            <a:r>
              <a:rPr lang="en-CA" b="0" i="0" dirty="0" err="1">
                <a:solidFill>
                  <a:srgbClr val="000000"/>
                </a:solidFill>
                <a:effectLst/>
                <a:latin typeface="Arial" panose="020B0604020202020204" pitchFamily="34" charset="0"/>
              </a:rPr>
              <a:t>Alchoballics</a:t>
            </a:r>
            <a:endParaRPr lang="en-CA" b="0" i="0" dirty="0">
              <a:solidFill>
                <a:srgbClr val="000000"/>
              </a:solidFill>
              <a:effectLst/>
              <a:latin typeface="Arial" panose="020B0604020202020204" pitchFamily="34" charset="0"/>
            </a:endParaRPr>
          </a:p>
          <a:p>
            <a:pPr defTabSz="809625">
              <a:spcAft>
                <a:spcPts val="1200"/>
              </a:spcAft>
            </a:pPr>
            <a:r>
              <a:rPr lang="en-CA" b="1" i="0" dirty="0">
                <a:solidFill>
                  <a:srgbClr val="000000"/>
                </a:solidFill>
                <a:effectLst/>
                <a:latin typeface="Arial" panose="020B0604020202020204" pitchFamily="34" charset="0"/>
              </a:rPr>
              <a:t>Open B Consolation</a:t>
            </a:r>
            <a:r>
              <a:rPr lang="en-CA" b="0" i="0" dirty="0">
                <a:solidFill>
                  <a:srgbClr val="000000"/>
                </a:solidFill>
                <a:effectLst/>
                <a:latin typeface="Arial" panose="020B0604020202020204" pitchFamily="34" charset="0"/>
              </a:rPr>
              <a:t> 	Big League Boys</a:t>
            </a:r>
          </a:p>
          <a:p>
            <a:pPr defTabSz="809625">
              <a:spcAft>
                <a:spcPts val="1200"/>
              </a:spcAft>
            </a:pPr>
            <a:r>
              <a:rPr lang="en-CA" b="1" i="0" dirty="0">
                <a:solidFill>
                  <a:srgbClr val="000000"/>
                </a:solidFill>
                <a:effectLst/>
                <a:latin typeface="Arial" panose="020B0604020202020204" pitchFamily="34" charset="0"/>
              </a:rPr>
              <a:t>Open C Winner</a:t>
            </a:r>
            <a:r>
              <a:rPr lang="en-CA" b="0" i="0" dirty="0">
                <a:solidFill>
                  <a:srgbClr val="000000"/>
                </a:solidFill>
                <a:effectLst/>
                <a:latin typeface="Arial" panose="020B0604020202020204" pitchFamily="34" charset="0"/>
              </a:rPr>
              <a:t> 	Furies</a:t>
            </a:r>
          </a:p>
          <a:p>
            <a:pPr defTabSz="809625">
              <a:spcAft>
                <a:spcPts val="1200"/>
              </a:spcAft>
            </a:pPr>
            <a:r>
              <a:rPr lang="en-CA" b="1" i="0" dirty="0">
                <a:solidFill>
                  <a:srgbClr val="000000"/>
                </a:solidFill>
                <a:effectLst/>
                <a:latin typeface="Arial" panose="020B0604020202020204" pitchFamily="34" charset="0"/>
              </a:rPr>
              <a:t>Open C Consolation</a:t>
            </a:r>
            <a:r>
              <a:rPr lang="en-CA" b="0" i="0" dirty="0">
                <a:solidFill>
                  <a:srgbClr val="000000"/>
                </a:solidFill>
                <a:effectLst/>
                <a:latin typeface="Arial" panose="020B0604020202020204" pitchFamily="34" charset="0"/>
              </a:rPr>
              <a:t>  	Young Guns</a:t>
            </a:r>
          </a:p>
          <a:p>
            <a:pPr defTabSz="809625">
              <a:spcAft>
                <a:spcPts val="1200"/>
              </a:spcAft>
            </a:pPr>
            <a:r>
              <a:rPr lang="en-CA" b="1" i="0" dirty="0">
                <a:solidFill>
                  <a:srgbClr val="000000"/>
                </a:solidFill>
                <a:effectLst/>
                <a:latin typeface="Arial" panose="020B0604020202020204" pitchFamily="34" charset="0"/>
              </a:rPr>
              <a:t>Open D Winner</a:t>
            </a:r>
            <a:r>
              <a:rPr lang="en-CA" b="0" i="0" dirty="0">
                <a:solidFill>
                  <a:srgbClr val="000000"/>
                </a:solidFill>
                <a:effectLst/>
                <a:latin typeface="Arial" panose="020B0604020202020204" pitchFamily="34" charset="0"/>
              </a:rPr>
              <a:t>	Breaking Bats</a:t>
            </a:r>
          </a:p>
          <a:p>
            <a:pPr defTabSz="809625">
              <a:spcAft>
                <a:spcPts val="1200"/>
              </a:spcAft>
            </a:pPr>
            <a:r>
              <a:rPr lang="en-CA" b="1" i="0" dirty="0">
                <a:solidFill>
                  <a:srgbClr val="000000"/>
                </a:solidFill>
                <a:effectLst/>
                <a:latin typeface="Arial" panose="020B0604020202020204" pitchFamily="34" charset="0"/>
              </a:rPr>
              <a:t>Open D Consolation</a:t>
            </a:r>
            <a:r>
              <a:rPr lang="en-CA" b="0" i="0" dirty="0">
                <a:solidFill>
                  <a:srgbClr val="000000"/>
                </a:solidFill>
                <a:effectLst/>
                <a:latin typeface="Arial" panose="020B0604020202020204" pitchFamily="34" charset="0"/>
              </a:rPr>
              <a:t> </a:t>
            </a:r>
            <a:r>
              <a:rPr lang="en-CA" dirty="0">
                <a:solidFill>
                  <a:srgbClr val="000000"/>
                </a:solidFill>
                <a:latin typeface="Arial" panose="020B0604020202020204" pitchFamily="34" charset="0"/>
              </a:rPr>
              <a:t>	</a:t>
            </a:r>
            <a:r>
              <a:rPr lang="en-CA" b="0" i="0" dirty="0">
                <a:solidFill>
                  <a:srgbClr val="000000"/>
                </a:solidFill>
                <a:effectLst/>
                <a:latin typeface="Arial" panose="020B0604020202020204" pitchFamily="34" charset="0"/>
              </a:rPr>
              <a:t>Stingers</a:t>
            </a: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4</a:t>
            </a:fld>
            <a:endParaRPr lang="en-CA" dirty="0"/>
          </a:p>
        </p:txBody>
      </p:sp>
      <p:sp>
        <p:nvSpPr>
          <p:cNvPr id="3" name="TextBox 2">
            <a:extLst>
              <a:ext uri="{FF2B5EF4-FFF2-40B4-BE49-F238E27FC236}">
                <a16:creationId xmlns:a16="http://schemas.microsoft.com/office/drawing/2014/main" id="{C9776186-E6CA-C7E1-9254-E6A687EE7A0F}"/>
              </a:ext>
            </a:extLst>
          </p:cNvPr>
          <p:cNvSpPr txBox="1"/>
          <p:nvPr/>
        </p:nvSpPr>
        <p:spPr>
          <a:xfrm>
            <a:off x="6142336" y="2205587"/>
            <a:ext cx="4531251" cy="4539704"/>
          </a:xfrm>
          <a:prstGeom prst="rect">
            <a:avLst/>
          </a:prstGeom>
          <a:gradFill flip="none" rotWithShape="1">
            <a:gsLst>
              <a:gs pos="0">
                <a:schemeClr val="accent5">
                  <a:lumMod val="75000"/>
                </a:schemeClr>
              </a:gs>
              <a:gs pos="53000">
                <a:schemeClr val="accent1">
                  <a:tint val="44500"/>
                  <a:satMod val="160000"/>
                </a:schemeClr>
              </a:gs>
              <a:gs pos="100000">
                <a:schemeClr val="accent1">
                  <a:lumMod val="20000"/>
                  <a:lumOff val="80000"/>
                </a:schemeClr>
              </a:gs>
            </a:gsLst>
            <a:lin ang="2700000" scaled="1"/>
            <a:tileRect/>
          </a:gradFill>
        </p:spPr>
        <p:txBody>
          <a:bodyPr wrap="square">
            <a:spAutoFit/>
          </a:bodyPr>
          <a:lstStyle/>
          <a:p>
            <a:pPr algn="ctr">
              <a:spcAft>
                <a:spcPts val="600"/>
              </a:spcAft>
            </a:pPr>
            <a:r>
              <a:rPr lang="en-CA" sz="2400" b="1" dirty="0">
                <a:solidFill>
                  <a:srgbClr val="FFFF00"/>
                </a:solidFill>
              </a:rPr>
              <a:t>Age Restricted Winners:</a:t>
            </a:r>
            <a:endParaRPr lang="en-CA" sz="600" b="1" dirty="0">
              <a:solidFill>
                <a:srgbClr val="000000"/>
              </a:solidFill>
              <a:latin typeface="Arial" panose="020B0604020202020204" pitchFamily="34" charset="0"/>
            </a:endParaRPr>
          </a:p>
          <a:p>
            <a:pPr>
              <a:spcAft>
                <a:spcPts val="600"/>
              </a:spcAft>
            </a:pPr>
            <a:r>
              <a:rPr lang="en-CA" b="1" i="0" dirty="0">
                <a:solidFill>
                  <a:srgbClr val="000000"/>
                </a:solidFill>
                <a:effectLst/>
                <a:latin typeface="Arial" panose="020B0604020202020204" pitchFamily="34" charset="0"/>
              </a:rPr>
              <a:t>Plus 40</a:t>
            </a:r>
            <a:r>
              <a:rPr lang="en-CA" b="0" i="0" dirty="0">
                <a:solidFill>
                  <a:srgbClr val="000000"/>
                </a:solidFill>
                <a:effectLst/>
                <a:latin typeface="Arial" panose="020B0604020202020204" pitchFamily="34" charset="0"/>
              </a:rPr>
              <a:t> </a:t>
            </a:r>
            <a:r>
              <a:rPr lang="en-CA" b="1" i="0" dirty="0">
                <a:solidFill>
                  <a:srgbClr val="000000"/>
                </a:solidFill>
                <a:effectLst/>
                <a:latin typeface="Arial" panose="020B0604020202020204" pitchFamily="34" charset="0"/>
              </a:rPr>
              <a:t>Winner</a:t>
            </a:r>
            <a:r>
              <a:rPr lang="en-CA" b="0" i="0" dirty="0">
                <a:solidFill>
                  <a:srgbClr val="000000"/>
                </a:solidFill>
                <a:effectLst/>
                <a:latin typeface="Arial" panose="020B0604020202020204" pitchFamily="34" charset="0"/>
              </a:rPr>
              <a:t>		Slick 50</a:t>
            </a:r>
          </a:p>
          <a:p>
            <a:pPr>
              <a:spcAft>
                <a:spcPts val="600"/>
              </a:spcAft>
            </a:pPr>
            <a:r>
              <a:rPr lang="en-CA" b="1" dirty="0">
                <a:solidFill>
                  <a:srgbClr val="000000"/>
                </a:solidFill>
                <a:latin typeface="Arial" panose="020B0604020202020204" pitchFamily="34" charset="0"/>
              </a:rPr>
              <a:t>Plus 40 Consolation</a:t>
            </a:r>
            <a:r>
              <a:rPr lang="en-CA" dirty="0">
                <a:solidFill>
                  <a:srgbClr val="000000"/>
                </a:solidFill>
                <a:latin typeface="Arial" panose="020B0604020202020204" pitchFamily="34" charset="0"/>
              </a:rPr>
              <a:t>	Rummies</a:t>
            </a:r>
            <a:endParaRPr lang="en-CA" b="0" i="0" dirty="0">
              <a:solidFill>
                <a:srgbClr val="000000"/>
              </a:solidFill>
              <a:effectLst/>
              <a:latin typeface="Arial" panose="020B0604020202020204" pitchFamily="34" charset="0"/>
            </a:endParaRPr>
          </a:p>
          <a:p>
            <a:pPr>
              <a:spcAft>
                <a:spcPts val="1200"/>
              </a:spcAft>
            </a:pPr>
            <a:r>
              <a:rPr lang="en-CA" b="1" i="0" dirty="0">
                <a:solidFill>
                  <a:srgbClr val="000000"/>
                </a:solidFill>
                <a:effectLst/>
                <a:latin typeface="Arial" panose="020B0604020202020204" pitchFamily="34" charset="0"/>
              </a:rPr>
              <a:t>Plus 50</a:t>
            </a:r>
            <a:r>
              <a:rPr lang="en-CA" b="0" i="0" dirty="0">
                <a:solidFill>
                  <a:srgbClr val="000000"/>
                </a:solidFill>
                <a:effectLst/>
                <a:latin typeface="Arial" panose="020B0604020202020204" pitchFamily="34" charset="0"/>
              </a:rPr>
              <a:t> </a:t>
            </a:r>
            <a:r>
              <a:rPr lang="en-CA" b="1" i="0" dirty="0">
                <a:solidFill>
                  <a:srgbClr val="000000"/>
                </a:solidFill>
                <a:effectLst/>
                <a:latin typeface="Arial" panose="020B0604020202020204" pitchFamily="34" charset="0"/>
              </a:rPr>
              <a:t>Winner</a:t>
            </a:r>
            <a:r>
              <a:rPr lang="en-CA" b="0" i="0" dirty="0">
                <a:solidFill>
                  <a:srgbClr val="000000"/>
                </a:solidFill>
                <a:effectLst/>
                <a:latin typeface="Arial" panose="020B0604020202020204" pitchFamily="34" charset="0"/>
              </a:rPr>
              <a:t>		Raiders</a:t>
            </a:r>
          </a:p>
          <a:p>
            <a:pPr>
              <a:spcAft>
                <a:spcPts val="1200"/>
              </a:spcAft>
            </a:pPr>
            <a:r>
              <a:rPr lang="en-CA" b="1" dirty="0">
                <a:solidFill>
                  <a:srgbClr val="000000"/>
                </a:solidFill>
                <a:latin typeface="Arial" panose="020B0604020202020204" pitchFamily="34" charset="0"/>
              </a:rPr>
              <a:t>Plus 50 Consolation</a:t>
            </a:r>
            <a:r>
              <a:rPr lang="en-CA" dirty="0">
                <a:solidFill>
                  <a:srgbClr val="000000"/>
                </a:solidFill>
                <a:latin typeface="Arial" panose="020B0604020202020204" pitchFamily="34" charset="0"/>
              </a:rPr>
              <a:t>	Naturals 50</a:t>
            </a:r>
            <a:endParaRPr lang="en-CA" b="0" i="0" dirty="0">
              <a:solidFill>
                <a:srgbClr val="000000"/>
              </a:solidFill>
              <a:effectLst/>
              <a:latin typeface="Arial" panose="020B0604020202020204" pitchFamily="34" charset="0"/>
            </a:endParaRPr>
          </a:p>
          <a:p>
            <a:pPr>
              <a:spcAft>
                <a:spcPts val="1200"/>
              </a:spcAft>
            </a:pPr>
            <a:r>
              <a:rPr lang="en-CA" b="1" i="0" dirty="0">
                <a:solidFill>
                  <a:srgbClr val="000000"/>
                </a:solidFill>
                <a:effectLst/>
                <a:latin typeface="Arial" panose="020B0604020202020204" pitchFamily="34" charset="0"/>
              </a:rPr>
              <a:t>Plus  60 A</a:t>
            </a:r>
            <a:r>
              <a:rPr lang="en-CA" b="0" i="0" dirty="0">
                <a:solidFill>
                  <a:srgbClr val="000000"/>
                </a:solidFill>
                <a:effectLst/>
                <a:latin typeface="Arial" panose="020B0604020202020204" pitchFamily="34" charset="0"/>
              </a:rPr>
              <a:t>		Redline</a:t>
            </a:r>
          </a:p>
          <a:p>
            <a:pPr>
              <a:spcAft>
                <a:spcPts val="1200"/>
              </a:spcAft>
            </a:pPr>
            <a:r>
              <a:rPr lang="en-CA" b="1" dirty="0">
                <a:solidFill>
                  <a:srgbClr val="000000"/>
                </a:solidFill>
                <a:latin typeface="Arial" panose="020B0604020202020204" pitchFamily="34" charset="0"/>
              </a:rPr>
              <a:t>Plus 60 B	</a:t>
            </a:r>
            <a:r>
              <a:rPr lang="en-CA" dirty="0">
                <a:solidFill>
                  <a:srgbClr val="000000"/>
                </a:solidFill>
                <a:latin typeface="Arial" panose="020B0604020202020204" pitchFamily="34" charset="0"/>
              </a:rPr>
              <a:t>	Naturals 60</a:t>
            </a:r>
            <a:endParaRPr lang="en-CA" b="0" i="0" dirty="0">
              <a:solidFill>
                <a:srgbClr val="000000"/>
              </a:solidFill>
              <a:effectLst/>
              <a:latin typeface="Arial" panose="020B0604020202020204" pitchFamily="34" charset="0"/>
            </a:endParaRPr>
          </a:p>
          <a:p>
            <a:pPr>
              <a:spcAft>
                <a:spcPts val="1200"/>
              </a:spcAft>
            </a:pPr>
            <a:r>
              <a:rPr lang="en-CA" b="1" i="0" dirty="0">
                <a:solidFill>
                  <a:srgbClr val="000000"/>
                </a:solidFill>
                <a:effectLst/>
                <a:latin typeface="Arial" panose="020B0604020202020204" pitchFamily="34" charset="0"/>
              </a:rPr>
              <a:t>Plus 60 </a:t>
            </a:r>
            <a:r>
              <a:rPr lang="en-CA" b="1" dirty="0">
                <a:solidFill>
                  <a:srgbClr val="000000"/>
                </a:solidFill>
                <a:latin typeface="Arial" panose="020B0604020202020204" pitchFamily="34" charset="0"/>
              </a:rPr>
              <a:t>C</a:t>
            </a:r>
            <a:r>
              <a:rPr lang="en-CA" b="0" i="0" dirty="0">
                <a:solidFill>
                  <a:srgbClr val="000000"/>
                </a:solidFill>
                <a:effectLst/>
                <a:latin typeface="Arial" panose="020B0604020202020204" pitchFamily="34" charset="0"/>
              </a:rPr>
              <a:t> 		Silverbacks</a:t>
            </a:r>
          </a:p>
          <a:p>
            <a:pPr>
              <a:spcAft>
                <a:spcPts val="1200"/>
              </a:spcAft>
            </a:pPr>
            <a:r>
              <a:rPr lang="en-CA" b="1" dirty="0">
                <a:solidFill>
                  <a:srgbClr val="000000"/>
                </a:solidFill>
                <a:latin typeface="Arial" panose="020B0604020202020204" pitchFamily="34" charset="0"/>
              </a:rPr>
              <a:t>Plus 60 Bottom Side</a:t>
            </a:r>
            <a:r>
              <a:rPr lang="en-CA" dirty="0">
                <a:solidFill>
                  <a:srgbClr val="000000"/>
                </a:solidFill>
                <a:latin typeface="Arial" panose="020B0604020202020204" pitchFamily="34" charset="0"/>
              </a:rPr>
              <a:t>	Classics</a:t>
            </a:r>
            <a:endParaRPr lang="en-CA" b="0" i="0" dirty="0">
              <a:solidFill>
                <a:srgbClr val="000000"/>
              </a:solidFill>
              <a:effectLst/>
              <a:latin typeface="Arial" panose="020B0604020202020204" pitchFamily="34" charset="0"/>
            </a:endParaRPr>
          </a:p>
          <a:p>
            <a:pPr>
              <a:spcAft>
                <a:spcPts val="1200"/>
              </a:spcAft>
            </a:pPr>
            <a:r>
              <a:rPr lang="en-CA" b="1" i="0" dirty="0">
                <a:solidFill>
                  <a:srgbClr val="000000"/>
                </a:solidFill>
                <a:effectLst/>
                <a:latin typeface="Arial" panose="020B0604020202020204" pitchFamily="34" charset="0"/>
              </a:rPr>
              <a:t>Plus 70 </a:t>
            </a:r>
            <a:r>
              <a:rPr lang="en-CA" b="1" dirty="0">
                <a:solidFill>
                  <a:srgbClr val="000000"/>
                </a:solidFill>
                <a:latin typeface="Arial" panose="020B0604020202020204" pitchFamily="34" charset="0"/>
              </a:rPr>
              <a:t>A</a:t>
            </a:r>
            <a:r>
              <a:rPr lang="en-CA" b="1" i="0" dirty="0">
                <a:solidFill>
                  <a:srgbClr val="000000"/>
                </a:solidFill>
                <a:effectLst/>
                <a:latin typeface="Arial" panose="020B0604020202020204" pitchFamily="34" charset="0"/>
              </a:rPr>
              <a:t> </a:t>
            </a:r>
            <a:r>
              <a:rPr lang="en-CA" dirty="0">
                <a:solidFill>
                  <a:srgbClr val="000000"/>
                </a:solidFill>
                <a:latin typeface="Arial" panose="020B0604020202020204" pitchFamily="34" charset="0"/>
              </a:rPr>
              <a:t>		</a:t>
            </a:r>
            <a:r>
              <a:rPr lang="en-CA" b="0" i="0" dirty="0">
                <a:solidFill>
                  <a:srgbClr val="000000"/>
                </a:solidFill>
                <a:effectLst/>
                <a:latin typeface="Arial" panose="020B0604020202020204" pitchFamily="34" charset="0"/>
              </a:rPr>
              <a:t>Rockers</a:t>
            </a:r>
          </a:p>
          <a:p>
            <a:pPr>
              <a:spcAft>
                <a:spcPts val="1200"/>
              </a:spcAft>
            </a:pPr>
            <a:r>
              <a:rPr lang="en-CA" b="1" dirty="0">
                <a:solidFill>
                  <a:srgbClr val="000000"/>
                </a:solidFill>
                <a:latin typeface="Arial" panose="020B0604020202020204" pitchFamily="34" charset="0"/>
              </a:rPr>
              <a:t>Plus 70 B	</a:t>
            </a:r>
            <a:r>
              <a:rPr lang="en-CA" dirty="0">
                <a:solidFill>
                  <a:srgbClr val="000000"/>
                </a:solidFill>
                <a:latin typeface="Arial" panose="020B0604020202020204" pitchFamily="34" charset="0"/>
              </a:rPr>
              <a:t>	St. AB 70’s</a:t>
            </a:r>
            <a:endParaRPr lang="en-CA" b="0" i="0" dirty="0">
              <a:solidFill>
                <a:srgbClr val="000000"/>
              </a:solidFill>
              <a:effectLst/>
              <a:latin typeface="Arial" panose="020B0604020202020204" pitchFamily="34" charset="0"/>
            </a:endParaRPr>
          </a:p>
        </p:txBody>
      </p:sp>
      <p:sp>
        <p:nvSpPr>
          <p:cNvPr id="4" name="TextBox 3">
            <a:extLst>
              <a:ext uri="{FF2B5EF4-FFF2-40B4-BE49-F238E27FC236}">
                <a16:creationId xmlns:a16="http://schemas.microsoft.com/office/drawing/2014/main" id="{C3BFBB38-FF5C-702D-F17D-B005CB60806F}"/>
              </a:ext>
            </a:extLst>
          </p:cNvPr>
          <p:cNvSpPr txBox="1"/>
          <p:nvPr/>
        </p:nvSpPr>
        <p:spPr>
          <a:xfrm>
            <a:off x="3738880" y="1289449"/>
            <a:ext cx="4287047" cy="707886"/>
          </a:xfrm>
          <a:prstGeom prst="rect">
            <a:avLst/>
          </a:prstGeom>
          <a:noFill/>
        </p:spPr>
        <p:txBody>
          <a:bodyPr wrap="square" rtlCol="0">
            <a:spAutoFit/>
          </a:bodyPr>
          <a:lstStyle/>
          <a:p>
            <a:pPr algn="ctr"/>
            <a:r>
              <a:rPr lang="en-CA" sz="4000" b="1" dirty="0"/>
              <a:t>Congratulations!</a:t>
            </a:r>
          </a:p>
        </p:txBody>
      </p:sp>
    </p:spTree>
    <p:extLst>
      <p:ext uri="{BB962C8B-B14F-4D97-AF65-F5344CB8AC3E}">
        <p14:creationId xmlns:p14="http://schemas.microsoft.com/office/powerpoint/2010/main" val="406868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2025 – Year in Review</a:t>
            </a: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5</a:t>
            </a:fld>
            <a:endParaRPr lang="en-CA"/>
          </a:p>
        </p:txBody>
      </p:sp>
      <p:graphicFrame>
        <p:nvGraphicFramePr>
          <p:cNvPr id="3" name="Table 2">
            <a:extLst>
              <a:ext uri="{FF2B5EF4-FFF2-40B4-BE49-F238E27FC236}">
                <a16:creationId xmlns:a16="http://schemas.microsoft.com/office/drawing/2014/main" id="{C515B9AE-873B-5F96-B665-68425CD6F3B1}"/>
              </a:ext>
            </a:extLst>
          </p:cNvPr>
          <p:cNvGraphicFramePr>
            <a:graphicFrameLocks noGrp="1"/>
          </p:cNvGraphicFramePr>
          <p:nvPr>
            <p:extLst>
              <p:ext uri="{D42A27DB-BD31-4B8C-83A1-F6EECF244321}">
                <p14:modId xmlns:p14="http://schemas.microsoft.com/office/powerpoint/2010/main" val="3063794460"/>
              </p:ext>
            </p:extLst>
          </p:nvPr>
        </p:nvGraphicFramePr>
        <p:xfrm>
          <a:off x="1283768" y="1142743"/>
          <a:ext cx="9624462" cy="4937218"/>
        </p:xfrm>
        <a:graphic>
          <a:graphicData uri="http://schemas.openxmlformats.org/drawingml/2006/table">
            <a:tbl>
              <a:tblPr firstRow="1" bandRow="1">
                <a:tableStyleId>{B301B821-A1FF-4177-AEE7-76D212191A09}</a:tableStyleId>
              </a:tblPr>
              <a:tblGrid>
                <a:gridCol w="4812231">
                  <a:extLst>
                    <a:ext uri="{9D8B030D-6E8A-4147-A177-3AD203B41FA5}">
                      <a16:colId xmlns:a16="http://schemas.microsoft.com/office/drawing/2014/main" val="3698650695"/>
                    </a:ext>
                  </a:extLst>
                </a:gridCol>
                <a:gridCol w="4812231">
                  <a:extLst>
                    <a:ext uri="{9D8B030D-6E8A-4147-A177-3AD203B41FA5}">
                      <a16:colId xmlns:a16="http://schemas.microsoft.com/office/drawing/2014/main" val="1185918663"/>
                    </a:ext>
                  </a:extLst>
                </a:gridCol>
              </a:tblGrid>
              <a:tr h="905500">
                <a:tc>
                  <a:txBody>
                    <a:bodyPr/>
                    <a:lstStyle/>
                    <a:p>
                      <a:pPr algn="ctr"/>
                      <a:endParaRPr lang="en-US" sz="1200" dirty="0"/>
                    </a:p>
                    <a:p>
                      <a:pPr algn="ctr"/>
                      <a:r>
                        <a:rPr lang="en-US" sz="2800" dirty="0"/>
                        <a:t>Challenges</a:t>
                      </a:r>
                      <a:endParaRPr lang="en-US" dirty="0"/>
                    </a:p>
                  </a:txBody>
                  <a:tcPr/>
                </a:tc>
                <a:tc>
                  <a:txBody>
                    <a:bodyPr/>
                    <a:lstStyle/>
                    <a:p>
                      <a:pPr algn="ctr"/>
                      <a:endParaRPr lang="en-US" sz="1000" dirty="0"/>
                    </a:p>
                    <a:p>
                      <a:endParaRPr lang="en-US" dirty="0"/>
                    </a:p>
                  </a:txBody>
                  <a:tcPr/>
                </a:tc>
                <a:extLst>
                  <a:ext uri="{0D108BD9-81ED-4DB2-BD59-A6C34878D82A}">
                    <a16:rowId xmlns:a16="http://schemas.microsoft.com/office/drawing/2014/main" val="2693045154"/>
                  </a:ext>
                </a:extLst>
              </a:tr>
              <a:tr h="671953">
                <a:tc>
                  <a:txBody>
                    <a:bodyPr/>
                    <a:lstStyle/>
                    <a:p>
                      <a:pPr algn="ctr"/>
                      <a:r>
                        <a:rPr lang="en-US" sz="2000" dirty="0">
                          <a:sym typeface="Wingdings" panose="05000000000000000000" pitchFamily="2" charset="2"/>
                        </a:rPr>
                        <a:t>Bat testing (cold weather)</a:t>
                      </a:r>
                      <a:endParaRPr lang="en-US" sz="2000" dirty="0"/>
                    </a:p>
                  </a:txBody>
                  <a:tcPr anchor="ctr">
                    <a:lnR w="12700" cap="flat" cmpd="sng" algn="ctr">
                      <a:solidFill>
                        <a:schemeClr val="accent5">
                          <a:lumMod val="20000"/>
                          <a:lumOff val="80000"/>
                        </a:schemeClr>
                      </a:solidFill>
                      <a:prstDash val="solid"/>
                      <a:round/>
                      <a:headEnd type="none" w="med" len="med"/>
                      <a:tailEnd type="none" w="med" len="med"/>
                    </a:lnR>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dirty="0"/>
                        <a:t>The Batting Cage (human errors)</a:t>
                      </a:r>
                    </a:p>
                  </a:txBody>
                  <a:tcPr anchor="ctr">
                    <a:lnL w="12700" cap="flat" cmpd="sng" algn="ctr">
                      <a:solidFill>
                        <a:schemeClr val="accent5">
                          <a:lumMod val="20000"/>
                          <a:lumOff val="80000"/>
                        </a:schemeClr>
                      </a:solidFill>
                      <a:prstDash val="solid"/>
                      <a:round/>
                      <a:headEnd type="none" w="med" len="med"/>
                      <a:tailEnd type="none" w="med" len="med"/>
                    </a:lnL>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981633407"/>
                  </a:ext>
                </a:extLst>
              </a:tr>
              <a:tr h="671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Sports Engine Website (admin)</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dirty="0"/>
                        <a:t>Facility Maintenance</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435188526"/>
                  </a:ext>
                </a:extLst>
              </a:tr>
              <a:tr h="671953">
                <a:tc>
                  <a:txBody>
                    <a:bodyPr/>
                    <a:lstStyle/>
                    <a:p>
                      <a:pPr algn="ctr"/>
                      <a:r>
                        <a:rPr lang="en-US" sz="2000" dirty="0"/>
                        <a:t>Sprinkler System Issues (Pressure/heads)</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dirty="0"/>
                        <a:t>Forfeits</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364543493"/>
                  </a:ext>
                </a:extLst>
              </a:tr>
              <a:tr h="671953">
                <a:tc>
                  <a:txBody>
                    <a:bodyPr/>
                    <a:lstStyle/>
                    <a:p>
                      <a:pPr algn="ctr"/>
                      <a:r>
                        <a:rPr lang="en-US" sz="2000" dirty="0"/>
                        <a:t>Tournaments (fewer)</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dirty="0"/>
                        <a:t>Playoff Roster Eligibility</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613607608"/>
                  </a:ext>
                </a:extLst>
              </a:tr>
              <a:tr h="671953">
                <a:tc>
                  <a:txBody>
                    <a:bodyPr/>
                    <a:lstStyle/>
                    <a:p>
                      <a:pPr algn="ctr"/>
                      <a:r>
                        <a:rPr lang="en-US" sz="2000" dirty="0"/>
                        <a:t>Break-in (cans) </a:t>
                      </a:r>
                      <a:r>
                        <a:rPr lang="en-US" sz="2000" dirty="0">
                          <a:sym typeface="Wingdings" panose="05000000000000000000" pitchFamily="2" charset="2"/>
                        </a:rPr>
                        <a:t></a:t>
                      </a:r>
                      <a:endParaRPr lang="en-US" sz="2000" dirty="0"/>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dirty="0"/>
                        <a:t>Weed Control (fertilizer)</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2401397186"/>
                  </a:ext>
                </a:extLst>
              </a:tr>
              <a:tr h="671953">
                <a:tc>
                  <a:txBody>
                    <a:bodyPr/>
                    <a:lstStyle/>
                    <a:p>
                      <a:pPr algn="ctr"/>
                      <a:r>
                        <a:rPr lang="en-US" sz="2000" dirty="0"/>
                        <a:t>Fall Work Bee (just 40 Volunteers)</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tcPr>
                </a:tc>
                <a:tc>
                  <a:txBody>
                    <a:bodyPr/>
                    <a:lstStyle/>
                    <a:p>
                      <a:pPr algn="ctr"/>
                      <a:r>
                        <a:rPr lang="en-US" sz="2000" dirty="0"/>
                        <a:t>Osprey Nest (Blaze-Fortis)</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tcPr>
                </a:tc>
                <a:extLst>
                  <a:ext uri="{0D108BD9-81ED-4DB2-BD59-A6C34878D82A}">
                    <a16:rowId xmlns:a16="http://schemas.microsoft.com/office/drawing/2014/main" val="722079050"/>
                  </a:ext>
                </a:extLst>
              </a:tr>
            </a:tbl>
          </a:graphicData>
        </a:graphic>
      </p:graphicFrame>
    </p:spTree>
    <p:extLst>
      <p:ext uri="{BB962C8B-B14F-4D97-AF65-F5344CB8AC3E}">
        <p14:creationId xmlns:p14="http://schemas.microsoft.com/office/powerpoint/2010/main" val="1654018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B5D46-6502-DF38-63D3-E7EB6FC3E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06257-2102-0060-26B5-D0787CB97F76}"/>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2025 – Year in review</a:t>
            </a:r>
          </a:p>
        </p:txBody>
      </p:sp>
      <p:sp>
        <p:nvSpPr>
          <p:cNvPr id="6" name="Slide Number Placeholder 5">
            <a:extLst>
              <a:ext uri="{FF2B5EF4-FFF2-40B4-BE49-F238E27FC236}">
                <a16:creationId xmlns:a16="http://schemas.microsoft.com/office/drawing/2014/main" id="{F78DB74A-1C4F-7877-8832-4FE3ECC73BE6}"/>
              </a:ext>
            </a:extLst>
          </p:cNvPr>
          <p:cNvSpPr>
            <a:spLocks noGrp="1"/>
          </p:cNvSpPr>
          <p:nvPr>
            <p:ph type="sldNum" sz="quarter" idx="12"/>
          </p:nvPr>
        </p:nvSpPr>
        <p:spPr/>
        <p:txBody>
          <a:bodyPr/>
          <a:lstStyle/>
          <a:p>
            <a:fld id="{FAB69B05-8098-4314-A6E1-272A1D49D671}" type="slidenum">
              <a:rPr lang="en-CA" smtClean="0"/>
              <a:t>6</a:t>
            </a:fld>
            <a:endParaRPr lang="en-CA"/>
          </a:p>
        </p:txBody>
      </p:sp>
      <p:graphicFrame>
        <p:nvGraphicFramePr>
          <p:cNvPr id="3" name="Table 2">
            <a:extLst>
              <a:ext uri="{FF2B5EF4-FFF2-40B4-BE49-F238E27FC236}">
                <a16:creationId xmlns:a16="http://schemas.microsoft.com/office/drawing/2014/main" id="{AEFF64F6-8730-35CC-5A22-48099B01E7AB}"/>
              </a:ext>
            </a:extLst>
          </p:cNvPr>
          <p:cNvGraphicFramePr>
            <a:graphicFrameLocks noGrp="1"/>
          </p:cNvGraphicFramePr>
          <p:nvPr>
            <p:extLst>
              <p:ext uri="{D42A27DB-BD31-4B8C-83A1-F6EECF244321}">
                <p14:modId xmlns:p14="http://schemas.microsoft.com/office/powerpoint/2010/main" val="2364841296"/>
              </p:ext>
            </p:extLst>
          </p:nvPr>
        </p:nvGraphicFramePr>
        <p:xfrm>
          <a:off x="1283769" y="1001910"/>
          <a:ext cx="9624462" cy="5127007"/>
        </p:xfrm>
        <a:graphic>
          <a:graphicData uri="http://schemas.openxmlformats.org/drawingml/2006/table">
            <a:tbl>
              <a:tblPr firstRow="1" bandRow="1">
                <a:tableStyleId>{B301B821-A1FF-4177-AEE7-76D212191A09}</a:tableStyleId>
              </a:tblPr>
              <a:tblGrid>
                <a:gridCol w="4812231">
                  <a:extLst>
                    <a:ext uri="{9D8B030D-6E8A-4147-A177-3AD203B41FA5}">
                      <a16:colId xmlns:a16="http://schemas.microsoft.com/office/drawing/2014/main" val="3698650695"/>
                    </a:ext>
                  </a:extLst>
                </a:gridCol>
                <a:gridCol w="4812231">
                  <a:extLst>
                    <a:ext uri="{9D8B030D-6E8A-4147-A177-3AD203B41FA5}">
                      <a16:colId xmlns:a16="http://schemas.microsoft.com/office/drawing/2014/main" val="1185918663"/>
                    </a:ext>
                  </a:extLst>
                </a:gridCol>
              </a:tblGrid>
              <a:tr h="593217">
                <a:tc>
                  <a:txBody>
                    <a:bodyPr/>
                    <a:lstStyle/>
                    <a:p>
                      <a:pPr algn="ctr"/>
                      <a:endParaRPr lang="en-US" sz="1200" dirty="0"/>
                    </a:p>
                    <a:p>
                      <a:pPr algn="ctr"/>
                      <a:r>
                        <a:rPr lang="en-US" sz="2800" dirty="0"/>
                        <a:t>Successes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Facility Improvements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3045154"/>
                  </a:ext>
                </a:extLst>
              </a:tr>
              <a:tr h="851137">
                <a:tc>
                  <a:txBody>
                    <a:bodyPr/>
                    <a:lstStyle/>
                    <a:p>
                      <a:pPr algn="ctr"/>
                      <a:r>
                        <a:rPr lang="en-US" sz="2000" b="1" dirty="0"/>
                        <a:t>Spring Work Bee (100 Volunteers) </a:t>
                      </a:r>
                      <a:r>
                        <a:rPr lang="en-US" sz="2000" b="1" dirty="0">
                          <a:sym typeface="Wingdings" panose="05000000000000000000" pitchFamily="2" charset="2"/>
                        </a:rPr>
                        <a:t></a:t>
                      </a:r>
                      <a:endParaRPr lang="en-US" sz="2000" b="1" dirty="0"/>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Concession Upgrades </a:t>
                      </a:r>
                      <a:r>
                        <a:rPr lang="en-US" sz="2000" dirty="0"/>
                        <a:t>(plumbing, fridges, new tables &amp; cabinetry, flooring, painting)</a:t>
                      </a:r>
                    </a:p>
                    <a:p>
                      <a:pPr algn="ctr"/>
                      <a:endParaRPr lang="en-US" sz="2000" b="1" dirty="0"/>
                    </a:p>
                  </a:txBody>
                  <a:tcPr anchor="ctr">
                    <a:lnL w="12700" cap="flat" cmpd="sng" algn="ctr">
                      <a:solidFill>
                        <a:schemeClr val="accent5">
                          <a:lumMod val="20000"/>
                          <a:lumOff val="80000"/>
                        </a:schemeClr>
                      </a:solidFill>
                      <a:prstDash val="solid"/>
                      <a:round/>
                      <a:headEnd type="none" w="med" len="med"/>
                      <a:tailEnd type="none" w="med" len="med"/>
                    </a:lnL>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981633407"/>
                  </a:ext>
                </a:extLst>
              </a:tr>
              <a:tr h="407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Concession Operation </a:t>
                      </a:r>
                      <a:r>
                        <a:rPr lang="en-US" sz="2000" b="1" dirty="0">
                          <a:sym typeface="Wingdings" panose="05000000000000000000" pitchFamily="2" charset="2"/>
                        </a:rPr>
                        <a:t></a:t>
                      </a:r>
                      <a:endParaRPr lang="en-US" sz="2000" b="1" dirty="0"/>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Bleacher Foundation Support</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435188526"/>
                  </a:ext>
                </a:extLst>
              </a:tr>
              <a:tr h="8511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Open Division Playoff Bat Testing</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Pole Barn </a:t>
                      </a:r>
                      <a:r>
                        <a:rPr lang="en-US" sz="2000" dirty="0"/>
                        <a:t>(Floor Repacked)</a:t>
                      </a:r>
                    </a:p>
                    <a:p>
                      <a:pPr algn="ctr"/>
                      <a:endParaRPr lang="en-US" sz="2000" b="1" dirty="0"/>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364543493"/>
                  </a:ext>
                </a:extLst>
              </a:tr>
              <a:tr h="620895">
                <a:tc>
                  <a:txBody>
                    <a:bodyPr/>
                    <a:lstStyle/>
                    <a:p>
                      <a:pPr algn="ctr"/>
                      <a:r>
                        <a:rPr lang="en-US" sz="2000" b="1" dirty="0"/>
                        <a:t>Umpires (Reduced Ejections)</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613607608"/>
                  </a:ext>
                </a:extLst>
              </a:tr>
              <a:tr h="692927">
                <a:tc>
                  <a:txBody>
                    <a:bodyPr/>
                    <a:lstStyle/>
                    <a:p>
                      <a:pPr algn="ctr"/>
                      <a:endParaRPr lang="en-US" sz="2000" b="1" dirty="0"/>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2401397186"/>
                  </a:ext>
                </a:extLst>
              </a:tr>
              <a:tr h="693075">
                <a:tc>
                  <a:txBody>
                    <a:bodyPr/>
                    <a:lstStyle/>
                    <a:p>
                      <a:pPr algn="ctr"/>
                      <a:endParaRPr lang="en-US" sz="2000" b="1" dirty="0"/>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endParaRPr lang="en-US" sz="2000" b="1" dirty="0"/>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722079050"/>
                  </a:ext>
                </a:extLst>
              </a:tr>
            </a:tbl>
          </a:graphicData>
        </a:graphic>
      </p:graphicFrame>
    </p:spTree>
    <p:extLst>
      <p:ext uri="{BB962C8B-B14F-4D97-AF65-F5344CB8AC3E}">
        <p14:creationId xmlns:p14="http://schemas.microsoft.com/office/powerpoint/2010/main" val="342872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2025 – Elections – Important Information</a:t>
            </a:r>
          </a:p>
        </p:txBody>
      </p:sp>
      <p:sp>
        <p:nvSpPr>
          <p:cNvPr id="7" name="TextBox 6">
            <a:extLst>
              <a:ext uri="{FF2B5EF4-FFF2-40B4-BE49-F238E27FC236}">
                <a16:creationId xmlns:a16="http://schemas.microsoft.com/office/drawing/2014/main" id="{6EC4243A-D1B1-4267-BE78-8B21F0F4D545}"/>
              </a:ext>
            </a:extLst>
          </p:cNvPr>
          <p:cNvSpPr txBox="1"/>
          <p:nvPr/>
        </p:nvSpPr>
        <p:spPr>
          <a:xfrm>
            <a:off x="683113" y="1152822"/>
            <a:ext cx="5192358" cy="5509200"/>
          </a:xfrm>
          <a:prstGeom prst="rect">
            <a:avLst/>
          </a:prstGeom>
          <a:solidFill>
            <a:schemeClr val="accent4">
              <a:lumMod val="20000"/>
              <a:lumOff val="80000"/>
            </a:schemeClr>
          </a:solidFill>
        </p:spPr>
        <p:txBody>
          <a:bodyPr wrap="square">
            <a:spAutoFit/>
          </a:bodyPr>
          <a:lstStyle/>
          <a:p>
            <a:pPr algn="ctr"/>
            <a:r>
              <a:rPr lang="en-CA" sz="3200" dirty="0">
                <a:solidFill>
                  <a:srgbClr val="002060"/>
                </a:solidFill>
              </a:rPr>
              <a:t>Bylaw Review</a:t>
            </a:r>
            <a:br>
              <a:rPr lang="en-CA" sz="3200" dirty="0">
                <a:solidFill>
                  <a:srgbClr val="002060"/>
                </a:solidFill>
              </a:rPr>
            </a:br>
            <a:endParaRPr lang="en-CA" sz="3200" dirty="0">
              <a:solidFill>
                <a:srgbClr val="002060"/>
              </a:solidFill>
            </a:endParaRPr>
          </a:p>
          <a:p>
            <a:pPr marL="457200" indent="-457200">
              <a:buFont typeface="Arial" panose="020B0604020202020204" pitchFamily="34" charset="0"/>
              <a:buChar char="•"/>
            </a:pPr>
            <a:r>
              <a:rPr lang="en-CA" sz="2400" b="1" dirty="0">
                <a:solidFill>
                  <a:srgbClr val="002060"/>
                </a:solidFill>
              </a:rPr>
              <a:t>New business: </a:t>
            </a:r>
            <a:r>
              <a:rPr lang="en-CA" sz="2400" dirty="0">
                <a:solidFill>
                  <a:srgbClr val="002060"/>
                </a:solidFill>
              </a:rPr>
              <a:t>from the floor requires 2/3rds support (Article 8.2)</a:t>
            </a:r>
          </a:p>
          <a:p>
            <a:pPr marL="457200" indent="-457200">
              <a:buFont typeface="Arial" panose="020B0604020202020204" pitchFamily="34" charset="0"/>
              <a:buChar char="•"/>
            </a:pPr>
            <a:r>
              <a:rPr lang="en-CA" sz="2400" b="1" dirty="0">
                <a:solidFill>
                  <a:srgbClr val="002060"/>
                </a:solidFill>
              </a:rPr>
              <a:t>Voting: </a:t>
            </a:r>
            <a:r>
              <a:rPr lang="en-CA" sz="2400" dirty="0">
                <a:solidFill>
                  <a:srgbClr val="002060"/>
                </a:solidFill>
              </a:rPr>
              <a:t>Each member team gets one vote only</a:t>
            </a:r>
          </a:p>
          <a:p>
            <a:pPr marL="457200" indent="-457200">
              <a:buFont typeface="Arial" panose="020B0604020202020204" pitchFamily="34" charset="0"/>
              <a:buChar char="•"/>
            </a:pPr>
            <a:r>
              <a:rPr lang="en-CA" sz="2400" b="1" dirty="0">
                <a:solidFill>
                  <a:srgbClr val="002060"/>
                </a:solidFill>
              </a:rPr>
              <a:t>Voting: </a:t>
            </a:r>
            <a:r>
              <a:rPr lang="en-CA" sz="2400" dirty="0">
                <a:solidFill>
                  <a:srgbClr val="002060"/>
                </a:solidFill>
              </a:rPr>
              <a:t>Close votes will be counted by the Secretary.</a:t>
            </a:r>
            <a:endParaRPr lang="en-CA" sz="2400" b="1" dirty="0">
              <a:solidFill>
                <a:srgbClr val="002060"/>
              </a:solidFill>
            </a:endParaRPr>
          </a:p>
          <a:p>
            <a:pPr marL="457200" indent="-457200">
              <a:buFont typeface="Arial" panose="020B0604020202020204" pitchFamily="34" charset="0"/>
              <a:buChar char="•"/>
            </a:pPr>
            <a:r>
              <a:rPr lang="en-CA" sz="2400" b="1" dirty="0">
                <a:solidFill>
                  <a:srgbClr val="002060"/>
                </a:solidFill>
              </a:rPr>
              <a:t>Elections</a:t>
            </a:r>
            <a:r>
              <a:rPr lang="en-CA" sz="2400" dirty="0">
                <a:solidFill>
                  <a:srgbClr val="002060"/>
                </a:solidFill>
              </a:rPr>
              <a:t>: Article 9.4 - 2/3rds based on number of members present at meeting</a:t>
            </a:r>
            <a:br>
              <a:rPr lang="en-CA" sz="2400" dirty="0">
                <a:solidFill>
                  <a:srgbClr val="002060"/>
                </a:solidFill>
              </a:rPr>
            </a:br>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7</a:t>
            </a:fld>
            <a:endParaRPr lang="en-CA"/>
          </a:p>
        </p:txBody>
      </p:sp>
      <p:sp>
        <p:nvSpPr>
          <p:cNvPr id="3" name="TextBox 2">
            <a:extLst>
              <a:ext uri="{FF2B5EF4-FFF2-40B4-BE49-F238E27FC236}">
                <a16:creationId xmlns:a16="http://schemas.microsoft.com/office/drawing/2014/main" id="{C94B19D0-581B-AF43-50B1-880A2DFEF8B5}"/>
              </a:ext>
            </a:extLst>
          </p:cNvPr>
          <p:cNvSpPr txBox="1"/>
          <p:nvPr/>
        </p:nvSpPr>
        <p:spPr>
          <a:xfrm>
            <a:off x="6316531" y="1152822"/>
            <a:ext cx="5377031" cy="5478423"/>
          </a:xfrm>
          <a:prstGeom prst="rect">
            <a:avLst/>
          </a:prstGeom>
          <a:solidFill>
            <a:schemeClr val="accent5">
              <a:lumMod val="40000"/>
              <a:lumOff val="60000"/>
            </a:schemeClr>
          </a:solidFill>
        </p:spPr>
        <p:txBody>
          <a:bodyPr wrap="square">
            <a:spAutoFit/>
          </a:bodyPr>
          <a:lstStyle/>
          <a:p>
            <a:pPr algn="ctr"/>
            <a:r>
              <a:rPr lang="en-CA" sz="3200" dirty="0">
                <a:solidFill>
                  <a:srgbClr val="002060"/>
                </a:solidFill>
              </a:rPr>
              <a:t>Board Principles for Elections</a:t>
            </a:r>
            <a:br>
              <a:rPr lang="en-CA" sz="3200" dirty="0">
                <a:solidFill>
                  <a:srgbClr val="002060"/>
                </a:solidFill>
              </a:rPr>
            </a:br>
            <a:endParaRPr lang="en-CA" sz="3200" dirty="0">
              <a:solidFill>
                <a:srgbClr val="002060"/>
              </a:solidFill>
            </a:endParaRPr>
          </a:p>
          <a:p>
            <a:pPr marL="457200" indent="-457200">
              <a:buFont typeface="Arial" panose="020B0604020202020204" pitchFamily="34" charset="0"/>
              <a:buChar char="•"/>
            </a:pPr>
            <a:r>
              <a:rPr lang="en-CA" sz="2400" dirty="0">
                <a:solidFill>
                  <a:srgbClr val="002060"/>
                </a:solidFill>
              </a:rPr>
              <a:t>Healthy boards need regular rotation which brings new ideas, energy and engagement</a:t>
            </a:r>
          </a:p>
          <a:p>
            <a:pPr marL="457200" indent="-457200">
              <a:buFont typeface="Arial" panose="020B0604020202020204" pitchFamily="34" charset="0"/>
              <a:buChar char="•"/>
            </a:pPr>
            <a:r>
              <a:rPr lang="en-CA" sz="2400" dirty="0">
                <a:solidFill>
                  <a:srgbClr val="002060"/>
                </a:solidFill>
              </a:rPr>
              <a:t>Article 9.4 addresses this by placing limits on number of terms</a:t>
            </a:r>
          </a:p>
          <a:p>
            <a:pPr marL="457200" indent="-457200">
              <a:buFont typeface="Arial" panose="020B0604020202020204" pitchFamily="34" charset="0"/>
              <a:buChar char="•"/>
            </a:pPr>
            <a:r>
              <a:rPr lang="en-CA" sz="2400" dirty="0">
                <a:solidFill>
                  <a:srgbClr val="002060"/>
                </a:solidFill>
              </a:rPr>
              <a:t>We do have an exemption provision to address issues of under-volunteerism</a:t>
            </a:r>
          </a:p>
          <a:p>
            <a:pPr marL="457200" indent="-457200">
              <a:buFont typeface="Arial" panose="020B0604020202020204" pitchFamily="34" charset="0"/>
              <a:buChar char="•"/>
            </a:pPr>
            <a:r>
              <a:rPr lang="en-CA" sz="2400" dirty="0">
                <a:solidFill>
                  <a:srgbClr val="002060"/>
                </a:solidFill>
              </a:rPr>
              <a:t>Nominations are welcome from the floor as each position is called.</a:t>
            </a:r>
            <a:endParaRPr lang="en-CA" sz="3200" dirty="0">
              <a:solidFill>
                <a:srgbClr val="002060"/>
              </a:solidFill>
            </a:endParaRPr>
          </a:p>
          <a:p>
            <a:pPr algn="ctr"/>
            <a:endParaRPr lang="en-CA" sz="3600" dirty="0">
              <a:solidFill>
                <a:srgbClr val="002060"/>
              </a:solidFill>
            </a:endParaRPr>
          </a:p>
          <a:p>
            <a:pPr algn="ctr"/>
            <a:endParaRPr lang="en-CA" sz="600" dirty="0">
              <a:solidFill>
                <a:srgbClr val="002060"/>
              </a:solidFill>
            </a:endParaRPr>
          </a:p>
        </p:txBody>
      </p:sp>
    </p:spTree>
    <p:extLst>
      <p:ext uri="{BB962C8B-B14F-4D97-AF65-F5344CB8AC3E}">
        <p14:creationId xmlns:p14="http://schemas.microsoft.com/office/powerpoint/2010/main" val="256024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A8F29-68FD-5B23-34AE-681B7341E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59525-8D4A-6D3C-60BF-AD7EC3143E85}"/>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Board Recognition for 2025</a:t>
            </a:r>
          </a:p>
        </p:txBody>
      </p:sp>
      <p:sp>
        <p:nvSpPr>
          <p:cNvPr id="6" name="TextBox 5">
            <a:extLst>
              <a:ext uri="{FF2B5EF4-FFF2-40B4-BE49-F238E27FC236}">
                <a16:creationId xmlns:a16="http://schemas.microsoft.com/office/drawing/2014/main" id="{8FBB2044-4307-A2ED-3664-C83B12296B50}"/>
              </a:ext>
            </a:extLst>
          </p:cNvPr>
          <p:cNvSpPr txBox="1"/>
          <p:nvPr/>
        </p:nvSpPr>
        <p:spPr>
          <a:xfrm>
            <a:off x="1186542" y="1382486"/>
            <a:ext cx="10080171" cy="3970318"/>
          </a:xfrm>
          <a:prstGeom prst="rect">
            <a:avLst/>
          </a:prstGeom>
          <a:noFill/>
        </p:spPr>
        <p:txBody>
          <a:bodyPr wrap="square" rtlCol="0">
            <a:spAutoFit/>
          </a:bodyPr>
          <a:lstStyle/>
          <a:p>
            <a:r>
              <a:rPr lang="en-US" sz="2800" dirty="0"/>
              <a:t>As President of SAMSPA, I want to extend my sincere appreciation to our Board of Directors for their continued leadership, dedication, and commitment to strengthening our association. Your guidance and collective expertise play a vital role in advancing our mission and supporting our membership. I would also like to offer a heartfelt thank‑you to Glen </a:t>
            </a:r>
            <a:r>
              <a:rPr lang="en-US" sz="2800" dirty="0" err="1"/>
              <a:t>Dolynchuk</a:t>
            </a:r>
            <a:r>
              <a:rPr lang="en-US" sz="2800" dirty="0"/>
              <a:t> for his valuable contributions during his time as Health and Safety Director. I am grateful for the time, energy, and passion each of you brings to SAMSPA, and I look forward to the work we will continue to accomplish together.</a:t>
            </a:r>
            <a:endParaRPr lang="en-CA" sz="2800" dirty="0">
              <a:solidFill>
                <a:srgbClr val="002060"/>
              </a:solidFill>
            </a:endParaRPr>
          </a:p>
        </p:txBody>
      </p:sp>
      <p:sp>
        <p:nvSpPr>
          <p:cNvPr id="3" name="Slide Number Placeholder 2">
            <a:extLst>
              <a:ext uri="{FF2B5EF4-FFF2-40B4-BE49-F238E27FC236}">
                <a16:creationId xmlns:a16="http://schemas.microsoft.com/office/drawing/2014/main" id="{44A2469E-DEB8-4800-9A1A-6113BFFD3EB3}"/>
              </a:ext>
            </a:extLst>
          </p:cNvPr>
          <p:cNvSpPr>
            <a:spLocks noGrp="1"/>
          </p:cNvSpPr>
          <p:nvPr>
            <p:ph type="sldNum" sz="quarter" idx="12"/>
          </p:nvPr>
        </p:nvSpPr>
        <p:spPr/>
        <p:txBody>
          <a:bodyPr/>
          <a:lstStyle/>
          <a:p>
            <a:fld id="{FAB69B05-8098-4314-A6E1-272A1D49D671}" type="slidenum">
              <a:rPr lang="en-CA" smtClean="0"/>
              <a:t>8</a:t>
            </a:fld>
            <a:endParaRPr lang="en-CA"/>
          </a:p>
        </p:txBody>
      </p:sp>
    </p:spTree>
    <p:extLst>
      <p:ext uri="{BB962C8B-B14F-4D97-AF65-F5344CB8AC3E}">
        <p14:creationId xmlns:p14="http://schemas.microsoft.com/office/powerpoint/2010/main" val="255061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2026 – Board Election</a:t>
            </a:r>
          </a:p>
        </p:txBody>
      </p:sp>
      <p:sp>
        <p:nvSpPr>
          <p:cNvPr id="7" name="TextBox 6">
            <a:extLst>
              <a:ext uri="{FF2B5EF4-FFF2-40B4-BE49-F238E27FC236}">
                <a16:creationId xmlns:a16="http://schemas.microsoft.com/office/drawing/2014/main" id="{6EC4243A-D1B1-4267-BE78-8B21F0F4D545}"/>
              </a:ext>
            </a:extLst>
          </p:cNvPr>
          <p:cNvSpPr txBox="1"/>
          <p:nvPr/>
        </p:nvSpPr>
        <p:spPr>
          <a:xfrm>
            <a:off x="1459991" y="1228044"/>
            <a:ext cx="9272016" cy="4462760"/>
          </a:xfrm>
          <a:prstGeom prst="rect">
            <a:avLst/>
          </a:prstGeom>
          <a:noFill/>
        </p:spPr>
        <p:txBody>
          <a:bodyPr wrap="square">
            <a:spAutoFit/>
          </a:bodyPr>
          <a:lstStyle/>
          <a:p>
            <a:pPr algn="ctr"/>
            <a:r>
              <a:rPr lang="en-CA" sz="3200" dirty="0">
                <a:solidFill>
                  <a:schemeClr val="accent1">
                    <a:lumMod val="75000"/>
                  </a:schemeClr>
                </a:solidFill>
              </a:rPr>
              <a:t>Returning Board Members – One Year Remaining</a:t>
            </a:r>
          </a:p>
          <a:p>
            <a:pPr algn="ctr"/>
            <a:endParaRPr lang="en-CA" sz="2800" dirty="0">
              <a:solidFill>
                <a:srgbClr val="002060"/>
              </a:solidFill>
            </a:endParaRPr>
          </a:p>
          <a:p>
            <a:r>
              <a:rPr lang="en-CA" sz="2800" dirty="0">
                <a:solidFill>
                  <a:srgbClr val="FF0000"/>
                </a:solidFill>
              </a:rPr>
              <a:t>Kelly Porter   		</a:t>
            </a:r>
            <a:r>
              <a:rPr lang="en-CA" sz="2800" dirty="0">
                <a:solidFill>
                  <a:schemeClr val="accent1">
                    <a:lumMod val="75000"/>
                  </a:schemeClr>
                </a:solidFill>
              </a:rPr>
              <a:t>President</a:t>
            </a:r>
            <a:r>
              <a:rPr lang="en-CA" sz="2800" dirty="0">
                <a:solidFill>
                  <a:srgbClr val="002060"/>
                </a:solidFill>
              </a:rPr>
              <a:t> </a:t>
            </a:r>
            <a:endParaRPr lang="en-CA" sz="2800" dirty="0">
              <a:solidFill>
                <a:srgbClr val="FF0000"/>
              </a:solidFill>
            </a:endParaRPr>
          </a:p>
          <a:p>
            <a:r>
              <a:rPr lang="en-CA" sz="2800" dirty="0">
                <a:solidFill>
                  <a:srgbClr val="FF0000"/>
                </a:solidFill>
              </a:rPr>
              <a:t>Joel McGovern 		</a:t>
            </a:r>
            <a:r>
              <a:rPr lang="en-CA" sz="2800" dirty="0">
                <a:solidFill>
                  <a:schemeClr val="accent1">
                    <a:lumMod val="75000"/>
                  </a:schemeClr>
                </a:solidFill>
              </a:rPr>
              <a:t>Past President</a:t>
            </a:r>
          </a:p>
          <a:p>
            <a:r>
              <a:rPr lang="en-CA" sz="2800" dirty="0">
                <a:solidFill>
                  <a:srgbClr val="FF0000"/>
                </a:solidFill>
              </a:rPr>
              <a:t>Dustin Sloan			</a:t>
            </a:r>
            <a:r>
              <a:rPr lang="en-CA" sz="2800" dirty="0">
                <a:solidFill>
                  <a:schemeClr val="accent1">
                    <a:lumMod val="75000"/>
                  </a:schemeClr>
                </a:solidFill>
              </a:rPr>
              <a:t>Vice President</a:t>
            </a:r>
          </a:p>
          <a:p>
            <a:r>
              <a:rPr lang="en-CA" sz="2800" dirty="0">
                <a:solidFill>
                  <a:srgbClr val="FF0000"/>
                </a:solidFill>
              </a:rPr>
              <a:t>Darren McBride</a:t>
            </a:r>
            <a:r>
              <a:rPr lang="en-CA" sz="2800" dirty="0">
                <a:solidFill>
                  <a:srgbClr val="002060"/>
                </a:solidFill>
              </a:rPr>
              <a:t>		</a:t>
            </a:r>
            <a:r>
              <a:rPr lang="en-CA" sz="2800" dirty="0">
                <a:solidFill>
                  <a:schemeClr val="accent1">
                    <a:lumMod val="75000"/>
                  </a:schemeClr>
                </a:solidFill>
              </a:rPr>
              <a:t>Secretary</a:t>
            </a:r>
          </a:p>
          <a:p>
            <a:r>
              <a:rPr lang="en-CA" sz="2800" dirty="0">
                <a:solidFill>
                  <a:srgbClr val="FF0000"/>
                </a:solidFill>
              </a:rPr>
              <a:t>Bob Franks			</a:t>
            </a:r>
            <a:r>
              <a:rPr lang="en-CA" sz="2800" dirty="0">
                <a:solidFill>
                  <a:schemeClr val="accent1">
                    <a:lumMod val="75000"/>
                  </a:schemeClr>
                </a:solidFill>
              </a:rPr>
              <a:t>Director, Plus 60/70 Divisions</a:t>
            </a:r>
          </a:p>
          <a:p>
            <a:r>
              <a:rPr lang="en-CA" sz="2800" dirty="0">
                <a:solidFill>
                  <a:srgbClr val="FF0000"/>
                </a:solidFill>
              </a:rPr>
              <a:t>Jessy Beley			</a:t>
            </a:r>
            <a:r>
              <a:rPr lang="en-CA" sz="2800" dirty="0">
                <a:solidFill>
                  <a:schemeClr val="accent1">
                    <a:lumMod val="75000"/>
                  </a:schemeClr>
                </a:solidFill>
              </a:rPr>
              <a:t>Director, Open Division</a:t>
            </a:r>
          </a:p>
          <a:p>
            <a:r>
              <a:rPr lang="en-CA" sz="2800" dirty="0">
                <a:solidFill>
                  <a:srgbClr val="FF0000"/>
                </a:solidFill>
              </a:rPr>
              <a:t>Brayden Hollett		</a:t>
            </a:r>
            <a:r>
              <a:rPr lang="en-CA" sz="2800" dirty="0">
                <a:solidFill>
                  <a:schemeClr val="accent1">
                    <a:lumMod val="75000"/>
                  </a:schemeClr>
                </a:solidFill>
              </a:rPr>
              <a:t>Director, At Large</a:t>
            </a:r>
          </a:p>
          <a:p>
            <a:r>
              <a:rPr lang="en-CA" sz="2800" dirty="0">
                <a:solidFill>
                  <a:srgbClr val="FF0000"/>
                </a:solidFill>
              </a:rPr>
              <a:t>		</a:t>
            </a:r>
            <a:endParaRPr lang="en-CA" sz="2800" dirty="0">
              <a:solidFill>
                <a:srgbClr val="002060"/>
              </a:solidFill>
            </a:endParaRP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9</a:t>
            </a:fld>
            <a:endParaRPr lang="en-CA"/>
          </a:p>
        </p:txBody>
      </p:sp>
      <p:sp>
        <p:nvSpPr>
          <p:cNvPr id="3" name="TextBox 2">
            <a:extLst>
              <a:ext uri="{FF2B5EF4-FFF2-40B4-BE49-F238E27FC236}">
                <a16:creationId xmlns:a16="http://schemas.microsoft.com/office/drawing/2014/main" id="{16BADB9F-E269-DE4C-7E5C-93BD4DFDFCA5}"/>
              </a:ext>
            </a:extLst>
          </p:cNvPr>
          <p:cNvSpPr txBox="1"/>
          <p:nvPr/>
        </p:nvSpPr>
        <p:spPr>
          <a:xfrm>
            <a:off x="962526" y="6192253"/>
            <a:ext cx="9031706" cy="400110"/>
          </a:xfrm>
          <a:prstGeom prst="rect">
            <a:avLst/>
          </a:prstGeom>
          <a:noFill/>
        </p:spPr>
        <p:txBody>
          <a:bodyPr wrap="square" rtlCol="0">
            <a:spAutoFit/>
          </a:bodyPr>
          <a:lstStyle/>
          <a:p>
            <a:r>
              <a:rPr lang="en-CA" sz="2000" dirty="0">
                <a:solidFill>
                  <a:srgbClr val="FF0000"/>
                </a:solidFill>
              </a:rPr>
              <a:t>The remaining terms end in 2027.</a:t>
            </a:r>
          </a:p>
        </p:txBody>
      </p:sp>
    </p:spTree>
    <p:extLst>
      <p:ext uri="{BB962C8B-B14F-4D97-AF65-F5344CB8AC3E}">
        <p14:creationId xmlns:p14="http://schemas.microsoft.com/office/powerpoint/2010/main" val="3562334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BDEE5E7A91254494212923CBB12B01" ma:contentTypeVersion="10" ma:contentTypeDescription="Create a new document." ma:contentTypeScope="" ma:versionID="a29ab29b48966b53558eb818c58e2e7e">
  <xsd:schema xmlns:xsd="http://www.w3.org/2001/XMLSchema" xmlns:xs="http://www.w3.org/2001/XMLSchema" xmlns:p="http://schemas.microsoft.com/office/2006/metadata/properties" xmlns:ns3="d2fba01b-d674-453d-86ce-c10ebdb9924d" xmlns:ns4="7fcc843a-6162-4c50-a6db-69f370c3f468" targetNamespace="http://schemas.microsoft.com/office/2006/metadata/properties" ma:root="true" ma:fieldsID="31085d063a2f2d2f5df26096d0f2c608" ns3:_="" ns4:_="">
    <xsd:import namespace="d2fba01b-d674-453d-86ce-c10ebdb9924d"/>
    <xsd:import namespace="7fcc843a-6162-4c50-a6db-69f370c3f46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fba01b-d674-453d-86ce-c10ebdb992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cc843a-6162-4c50-a6db-69f370c3f46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E58790-A886-4D36-8F49-FE3461A50633}">
  <ds:schemaRefs>
    <ds:schemaRef ds:uri="http://schemas.microsoft.com/sharepoint/v3/contenttype/forms"/>
  </ds:schemaRefs>
</ds:datastoreItem>
</file>

<file path=customXml/itemProps2.xml><?xml version="1.0" encoding="utf-8"?>
<ds:datastoreItem xmlns:ds="http://schemas.openxmlformats.org/officeDocument/2006/customXml" ds:itemID="{829E2BB4-28C1-4BFD-8A7B-8E99CB948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fba01b-d674-453d-86ce-c10ebdb9924d"/>
    <ds:schemaRef ds:uri="7fcc843a-6162-4c50-a6db-69f370c3f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8D0136-8CEC-4B5E-A20E-2665772DCE62}">
  <ds:schemaRefs>
    <ds:schemaRef ds:uri="http://schemas.openxmlformats.org/package/2006/metadata/core-properties"/>
    <ds:schemaRef ds:uri="http://purl.org/dc/elements/1.1/"/>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7fcc843a-6162-4c50-a6db-69f370c3f468"/>
    <ds:schemaRef ds:uri="d2fba01b-d674-453d-86ce-c10ebdb9924d"/>
  </ds:schemaRefs>
</ds:datastoreItem>
</file>

<file path=docProps/app.xml><?xml version="1.0" encoding="utf-8"?>
<Properties xmlns="http://schemas.openxmlformats.org/officeDocument/2006/extended-properties" xmlns:vt="http://schemas.openxmlformats.org/officeDocument/2006/docPropsVTypes">
  <Template>Office Theme</Template>
  <TotalTime>24788</TotalTime>
  <Words>3533</Words>
  <Application>Microsoft Office PowerPoint</Application>
  <PresentationFormat>Widescreen</PresentationFormat>
  <Paragraphs>646</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Arial</vt:lpstr>
      <vt:lpstr>Calibri</vt:lpstr>
      <vt:lpstr>Calibri Light</vt:lpstr>
      <vt:lpstr>Courier New</vt:lpstr>
      <vt:lpstr>Wingdings</vt:lpstr>
      <vt:lpstr>Office Theme</vt:lpstr>
      <vt:lpstr>AGENDA</vt:lpstr>
      <vt:lpstr>Quorum / Minutes / Agenda Approval</vt:lpstr>
      <vt:lpstr>SAMSPA AGM - NOTICES</vt:lpstr>
      <vt:lpstr>2025 – Year In Review</vt:lpstr>
      <vt:lpstr>2025 – Year in Review</vt:lpstr>
      <vt:lpstr>2025 – Year in review</vt:lpstr>
      <vt:lpstr>2025 – Elections – Important Information</vt:lpstr>
      <vt:lpstr>Board Recognition for 2025</vt:lpstr>
      <vt:lpstr>2026 – Board Election</vt:lpstr>
      <vt:lpstr>2026 – Board Election</vt:lpstr>
      <vt:lpstr>2026 – Board Election</vt:lpstr>
      <vt:lpstr>Signboard Advertising Program</vt:lpstr>
      <vt:lpstr>Signboard Advertising Program - Examples</vt:lpstr>
      <vt:lpstr>SAMSPA Diamond Naming Sponsors</vt:lpstr>
      <vt:lpstr>SAMSPA Signboard Sponsors (Review)</vt:lpstr>
      <vt:lpstr>Financial Report</vt:lpstr>
      <vt:lpstr>Financial Review - Audit Report</vt:lpstr>
      <vt:lpstr>2026 Auditors Appointment</vt:lpstr>
      <vt:lpstr>Financial Review – Capital Projects</vt:lpstr>
      <vt:lpstr>Balance Sheet </vt:lpstr>
      <vt:lpstr>Income Statement</vt:lpstr>
      <vt:lpstr>2025 Bev Rebate</vt:lpstr>
      <vt:lpstr>Economic Outlook – Strategic Reserves</vt:lpstr>
      <vt:lpstr>Planned Giving</vt:lpstr>
      <vt:lpstr>Planned Giving</vt:lpstr>
      <vt:lpstr>2025 Return to Play</vt:lpstr>
      <vt:lpstr>2025 Return to Play</vt:lpstr>
      <vt:lpstr>2025 Return to Play</vt:lpstr>
      <vt:lpstr>2025 Return to Play</vt:lpstr>
      <vt:lpstr>SAMSPA Mixed Tournament 2026</vt:lpstr>
      <vt:lpstr>New Business</vt:lpstr>
      <vt:lpstr>New Business – Divisional Alignment</vt:lpstr>
      <vt:lpstr>New Business – Divisional Alignment</vt:lpstr>
      <vt:lpstr>New Business – Implementation of Survey</vt:lpstr>
      <vt:lpstr>New Business – Implementation of Survey</vt:lpstr>
      <vt:lpstr>Adjourn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General Meeting</dc:title>
  <dc:creator>Joel McGovern</dc:creator>
  <cp:lastModifiedBy>Lynda Holden</cp:lastModifiedBy>
  <cp:revision>56</cp:revision>
  <cp:lastPrinted>2025-12-29T20:24:46Z</cp:lastPrinted>
  <dcterms:created xsi:type="dcterms:W3CDTF">2020-05-19T05:18:23Z</dcterms:created>
  <dcterms:modified xsi:type="dcterms:W3CDTF">2026-01-27T00:39:00Z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0x01010050BDEE5E7A91254494212923CBB12B01</vt:lpwstr>
  </property>
</Properties>
</file>