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i1T1hbJIRa4t77wiDJJolwvYYw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8" name="Google Shape;78;p1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9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6" name="Google Shape;416;p9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0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1" name="Google Shape;461;p10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26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7" name="Google Shape;477;p26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:notes"/>
          <p:cNvSpPr txBox="1"/>
          <p:nvPr>
            <p:ph idx="1" type="body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04" name="Google Shape;504;p3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9" name="Google Shape;529;p11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p2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1" name="Google Shape;201;p8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3" name="Google Shape;273;p5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6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1" name="Google Shape;331;p6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5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62" name="Google Shape;362;p25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4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1" name="Google Shape;381;p24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7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9" name="Google Shape;399;p27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3" name="Google Shape;53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4" name="Google Shape;5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1" name="Google Shape;6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/>
          <p:nvPr/>
        </p:nvSpPr>
        <p:spPr>
          <a:xfrm>
            <a:off x="4721759" y="2178912"/>
            <a:ext cx="176015" cy="196148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1"/>
          <p:cNvSpPr/>
          <p:nvPr/>
        </p:nvSpPr>
        <p:spPr>
          <a:xfrm>
            <a:off x="-345875" y="77250"/>
            <a:ext cx="4654200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DCYH Organizational Structure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3" name="Google Shape;83;p1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Every job, role, or responsibility should roll-up to one of these committees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84" name="Google Shape;84;p1"/>
          <p:cNvGrpSpPr/>
          <p:nvPr/>
        </p:nvGrpSpPr>
        <p:grpSpPr>
          <a:xfrm>
            <a:off x="4546147" y="205425"/>
            <a:ext cx="7002385" cy="6521029"/>
            <a:chOff x="1002848" y="-8627"/>
            <a:chExt cx="5989429" cy="6273196"/>
          </a:xfrm>
        </p:grpSpPr>
        <p:sp>
          <p:nvSpPr>
            <p:cNvPr id="85" name="Google Shape;85;p1"/>
            <p:cNvSpPr/>
            <p:nvPr/>
          </p:nvSpPr>
          <p:spPr>
            <a:xfrm>
              <a:off x="3972778" y="520410"/>
              <a:ext cx="2627174" cy="19490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6" name="Google Shape;86;p1"/>
            <p:cNvSpPr/>
            <p:nvPr/>
          </p:nvSpPr>
          <p:spPr>
            <a:xfrm>
              <a:off x="3972778" y="466830"/>
              <a:ext cx="627205" cy="28709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87" name="Google Shape;87;p1"/>
            <p:cNvSpPr/>
            <p:nvPr/>
          </p:nvSpPr>
          <p:spPr>
            <a:xfrm>
              <a:off x="1148649" y="1217157"/>
              <a:ext cx="150553" cy="188693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8" name="Google Shape;88;p1"/>
            <p:cNvSpPr/>
            <p:nvPr/>
          </p:nvSpPr>
          <p:spPr>
            <a:xfrm>
              <a:off x="1158402" y="1217157"/>
              <a:ext cx="150553" cy="11743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rgbClr val="3E6EC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9" name="Google Shape;89;p1"/>
            <p:cNvSpPr/>
            <p:nvPr/>
          </p:nvSpPr>
          <p:spPr>
            <a:xfrm>
              <a:off x="1158402" y="1217157"/>
              <a:ext cx="150553" cy="4616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rgbClr val="3E6EC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0" name="Google Shape;90;p1"/>
            <p:cNvSpPr/>
            <p:nvPr/>
          </p:nvSpPr>
          <p:spPr>
            <a:xfrm>
              <a:off x="3046092" y="520410"/>
              <a:ext cx="935820" cy="19490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1" name="Google Shape;91;p1"/>
            <p:cNvSpPr/>
            <p:nvPr/>
          </p:nvSpPr>
          <p:spPr>
            <a:xfrm>
              <a:off x="2600253" y="1217157"/>
              <a:ext cx="117421" cy="18918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rgbClr val="6CAB4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2" name="Google Shape;92;p1"/>
            <p:cNvSpPr/>
            <p:nvPr/>
          </p:nvSpPr>
          <p:spPr>
            <a:xfrm>
              <a:off x="2600253" y="1217157"/>
              <a:ext cx="105387" cy="4616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rgbClr val="6CAB4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3" name="Google Shape;93;p1"/>
            <p:cNvSpPr/>
            <p:nvPr/>
          </p:nvSpPr>
          <p:spPr>
            <a:xfrm>
              <a:off x="2600253" y="1217157"/>
              <a:ext cx="117421" cy="117924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9525">
              <a:solidFill>
                <a:srgbClr val="6CAB4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4" name="Google Shape;94;p1"/>
            <p:cNvSpPr/>
            <p:nvPr/>
          </p:nvSpPr>
          <p:spPr>
            <a:xfrm>
              <a:off x="1497023" y="498151"/>
              <a:ext cx="2484889" cy="21729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5" name="Google Shape;95;p1"/>
            <p:cNvSpPr txBox="1"/>
            <p:nvPr/>
          </p:nvSpPr>
          <p:spPr>
            <a:xfrm>
              <a:off x="3423063" y="-8627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DCYH Board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 txBox="1"/>
            <p:nvPr/>
          </p:nvSpPr>
          <p:spPr>
            <a:xfrm>
              <a:off x="5988477" y="710379"/>
              <a:ext cx="1003800" cy="523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Hockey Operations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 txBox="1"/>
            <p:nvPr/>
          </p:nvSpPr>
          <p:spPr>
            <a:xfrm>
              <a:off x="1002848" y="715312"/>
              <a:ext cx="1003688" cy="5018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Association Operations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1299202" y="1427931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Capital Improvements Committee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"/>
            <p:cNvSpPr txBox="1"/>
            <p:nvPr/>
          </p:nvSpPr>
          <p:spPr>
            <a:xfrm>
              <a:off x="1299202" y="2140550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Discipline Committee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1299202" y="2853169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DIBS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2463137" y="710379"/>
              <a:ext cx="1003688" cy="50184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Association Revenue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2729990" y="3585861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Advertising/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Sponsorship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"/>
            <p:cNvSpPr txBox="1"/>
            <p:nvPr/>
          </p:nvSpPr>
          <p:spPr>
            <a:xfrm>
              <a:off x="2702695" y="1427931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Budget Committee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 txBox="1"/>
            <p:nvPr/>
          </p:nvSpPr>
          <p:spPr>
            <a:xfrm>
              <a:off x="2731758" y="2137888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Charitable Gambling Operations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2713891" y="4302139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Registration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 txBox="1"/>
            <p:nvPr/>
          </p:nvSpPr>
          <p:spPr>
            <a:xfrm>
              <a:off x="2713891" y="2847846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Fundraising Coordinator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2726206" y="5081699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Concessions Management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2724939" y="5762725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Apparel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4146010" y="718717"/>
              <a:ext cx="1003688" cy="50184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Association Promotion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4329575" y="3586597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Community Promotions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 txBox="1"/>
            <p:nvPr/>
          </p:nvSpPr>
          <p:spPr>
            <a:xfrm>
              <a:off x="4329575" y="4278407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Intro to Hockey/Learn to Skate/Little Wild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 txBox="1"/>
            <p:nvPr/>
          </p:nvSpPr>
          <p:spPr>
            <a:xfrm>
              <a:off x="4329575" y="1427931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Family Fun Night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 txBox="1"/>
            <p:nvPr/>
          </p:nvSpPr>
          <p:spPr>
            <a:xfrm>
              <a:off x="4329575" y="2121814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Social Media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 txBox="1"/>
            <p:nvPr/>
          </p:nvSpPr>
          <p:spPr>
            <a:xfrm>
              <a:off x="4329575" y="2831029"/>
              <a:ext cx="1003688" cy="50184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Website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5" name="Google Shape;115;p1"/>
          <p:cNvCxnSpPr>
            <a:endCxn id="102" idx="1"/>
          </p:cNvCxnSpPr>
          <p:nvPr/>
        </p:nvCxnSpPr>
        <p:spPr>
          <a:xfrm flipH="1" rot="-5400000">
            <a:off x="6111190" y="3748554"/>
            <a:ext cx="756600" cy="151800"/>
          </a:xfrm>
          <a:prstGeom prst="bentConnector2">
            <a:avLst/>
          </a:prstGeom>
          <a:noFill/>
          <a:ln cap="flat" cmpd="sng" w="9525">
            <a:solidFill>
              <a:srgbClr val="6CAB4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"/>
          <p:cNvCxnSpPr/>
          <p:nvPr/>
        </p:nvCxnSpPr>
        <p:spPr>
          <a:xfrm flipH="1" rot="-5400000">
            <a:off x="6068478" y="4456009"/>
            <a:ext cx="756600" cy="151800"/>
          </a:xfrm>
          <a:prstGeom prst="bentConnector2">
            <a:avLst/>
          </a:prstGeom>
          <a:noFill/>
          <a:ln cap="flat" cmpd="sng" w="9525">
            <a:solidFill>
              <a:srgbClr val="6CAB4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7" name="Google Shape;117;p1"/>
          <p:cNvCxnSpPr/>
          <p:nvPr/>
        </p:nvCxnSpPr>
        <p:spPr>
          <a:xfrm flipH="1" rot="-5400000">
            <a:off x="6070546" y="5215507"/>
            <a:ext cx="756600" cy="151800"/>
          </a:xfrm>
          <a:prstGeom prst="bentConnector2">
            <a:avLst/>
          </a:prstGeom>
          <a:noFill/>
          <a:ln cap="flat" cmpd="sng" w="9525">
            <a:solidFill>
              <a:srgbClr val="6CAB4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1"/>
          <p:cNvCxnSpPr/>
          <p:nvPr/>
        </p:nvCxnSpPr>
        <p:spPr>
          <a:xfrm flipH="1" rot="-5400000">
            <a:off x="6070546" y="5967945"/>
            <a:ext cx="756600" cy="151800"/>
          </a:xfrm>
          <a:prstGeom prst="bentConnector2">
            <a:avLst/>
          </a:prstGeom>
          <a:noFill/>
          <a:ln cap="flat" cmpd="sng" w="9525">
            <a:solidFill>
              <a:srgbClr val="6CAB4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1"/>
          <p:cNvCxnSpPr>
            <a:endCxn id="112" idx="1"/>
          </p:cNvCxnSpPr>
          <p:nvPr/>
        </p:nvCxnSpPr>
        <p:spPr>
          <a:xfrm flipH="1" rot="-5400000">
            <a:off x="8165203" y="1689272"/>
            <a:ext cx="474600" cy="66000"/>
          </a:xfrm>
          <a:prstGeom prst="bentConnector2">
            <a:avLst/>
          </a:prstGeom>
          <a:noFill/>
          <a:ln cap="flat" cmpd="sng" w="9525">
            <a:solidFill>
              <a:srgbClr val="FFBE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1"/>
          <p:cNvCxnSpPr>
            <a:stCxn id="113" idx="1"/>
          </p:cNvCxnSpPr>
          <p:nvPr/>
        </p:nvCxnSpPr>
        <p:spPr>
          <a:xfrm rot="10800000">
            <a:off x="8369503" y="1959668"/>
            <a:ext cx="66000" cy="721200"/>
          </a:xfrm>
          <a:prstGeom prst="bentConnector2">
            <a:avLst/>
          </a:prstGeom>
          <a:noFill/>
          <a:ln cap="flat" cmpd="sng" w="9525">
            <a:solidFill>
              <a:srgbClr val="FFBE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1"/>
          <p:cNvCxnSpPr>
            <a:endCxn id="114" idx="1"/>
          </p:cNvCxnSpPr>
          <p:nvPr/>
        </p:nvCxnSpPr>
        <p:spPr>
          <a:xfrm flipH="1" rot="-5400000">
            <a:off x="7430653" y="2413251"/>
            <a:ext cx="1943700" cy="66000"/>
          </a:xfrm>
          <a:prstGeom prst="bentConnector2">
            <a:avLst/>
          </a:prstGeom>
          <a:noFill/>
          <a:ln cap="flat" cmpd="sng" w="9525">
            <a:solidFill>
              <a:srgbClr val="FFBE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2" name="Google Shape;122;p1"/>
          <p:cNvCxnSpPr>
            <a:endCxn id="110" idx="1"/>
          </p:cNvCxnSpPr>
          <p:nvPr/>
        </p:nvCxnSpPr>
        <p:spPr>
          <a:xfrm flipH="1" rot="-5400000">
            <a:off x="7037953" y="2805969"/>
            <a:ext cx="2729100" cy="66000"/>
          </a:xfrm>
          <a:prstGeom prst="bentConnector2">
            <a:avLst/>
          </a:prstGeom>
          <a:noFill/>
          <a:ln cap="flat" cmpd="sng" w="9525">
            <a:solidFill>
              <a:srgbClr val="FFBE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3" name="Google Shape;123;p1"/>
          <p:cNvCxnSpPr>
            <a:endCxn id="111" idx="1"/>
          </p:cNvCxnSpPr>
          <p:nvPr/>
        </p:nvCxnSpPr>
        <p:spPr>
          <a:xfrm flipH="1" rot="-5400000">
            <a:off x="6678403" y="3165560"/>
            <a:ext cx="3448200" cy="66000"/>
          </a:xfrm>
          <a:prstGeom prst="bentConnector2">
            <a:avLst/>
          </a:prstGeom>
          <a:noFill/>
          <a:ln cap="flat" cmpd="sng" w="9525">
            <a:solidFill>
              <a:srgbClr val="FFBE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4" name="Google Shape;124;p1"/>
          <p:cNvSpPr txBox="1"/>
          <p:nvPr/>
        </p:nvSpPr>
        <p:spPr>
          <a:xfrm>
            <a:off x="10655540" y="3901189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Hockey Oversight Committee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10655540" y="4620330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Referee Coordinator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10655540" y="1657242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Uniforms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"/>
          <p:cNvSpPr txBox="1"/>
          <p:nvPr/>
        </p:nvSpPr>
        <p:spPr>
          <a:xfrm>
            <a:off x="10655540" y="2378538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Equipment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"/>
          <p:cNvSpPr txBox="1"/>
          <p:nvPr/>
        </p:nvSpPr>
        <p:spPr>
          <a:xfrm>
            <a:off x="10655540" y="3120325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D9 Representative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 txBox="1"/>
          <p:nvPr/>
        </p:nvSpPr>
        <p:spPr>
          <a:xfrm>
            <a:off x="10655540" y="5404709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Manager Coordinator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"/>
          <p:cNvSpPr txBox="1"/>
          <p:nvPr/>
        </p:nvSpPr>
        <p:spPr>
          <a:xfrm>
            <a:off x="10655540" y="6130905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Tournament Director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1" name="Google Shape;131;p1"/>
          <p:cNvCxnSpPr>
            <a:endCxn id="126" idx="1"/>
          </p:cNvCxnSpPr>
          <p:nvPr/>
        </p:nvCxnSpPr>
        <p:spPr>
          <a:xfrm flipH="1" rot="-5400000">
            <a:off x="10349840" y="1612377"/>
            <a:ext cx="458400" cy="153000"/>
          </a:xfrm>
          <a:prstGeom prst="bentConnector2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2" name="Google Shape;132;p1"/>
          <p:cNvCxnSpPr>
            <a:endCxn id="127" idx="1"/>
          </p:cNvCxnSpPr>
          <p:nvPr/>
        </p:nvCxnSpPr>
        <p:spPr>
          <a:xfrm flipH="1" rot="-5400000">
            <a:off x="9994940" y="1978773"/>
            <a:ext cx="11682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3" name="Google Shape;133;p1"/>
          <p:cNvCxnSpPr>
            <a:endCxn id="128" idx="1"/>
          </p:cNvCxnSpPr>
          <p:nvPr/>
        </p:nvCxnSpPr>
        <p:spPr>
          <a:xfrm flipH="1" rot="-5400000">
            <a:off x="9618290" y="2343910"/>
            <a:ext cx="19215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4" name="Google Shape;134;p1"/>
          <p:cNvCxnSpPr>
            <a:endCxn id="124" idx="1"/>
          </p:cNvCxnSpPr>
          <p:nvPr/>
        </p:nvCxnSpPr>
        <p:spPr>
          <a:xfrm flipH="1" rot="-5400000">
            <a:off x="9233540" y="2740024"/>
            <a:ext cx="26910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5" name="Google Shape;135;p1"/>
          <p:cNvCxnSpPr>
            <a:endCxn id="125" idx="1"/>
          </p:cNvCxnSpPr>
          <p:nvPr/>
        </p:nvCxnSpPr>
        <p:spPr>
          <a:xfrm flipH="1" rot="-5400000">
            <a:off x="8873990" y="3099615"/>
            <a:ext cx="34101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6" name="Google Shape;136;p1"/>
          <p:cNvCxnSpPr>
            <a:endCxn id="129" idx="1"/>
          </p:cNvCxnSpPr>
          <p:nvPr/>
        </p:nvCxnSpPr>
        <p:spPr>
          <a:xfrm flipH="1" rot="-5400000">
            <a:off x="8476190" y="3486194"/>
            <a:ext cx="42057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7" name="Google Shape;137;p1"/>
          <p:cNvCxnSpPr>
            <a:endCxn id="130" idx="1"/>
          </p:cNvCxnSpPr>
          <p:nvPr/>
        </p:nvCxnSpPr>
        <p:spPr>
          <a:xfrm flipH="1" rot="-5400000">
            <a:off x="8113040" y="3849240"/>
            <a:ext cx="4932000" cy="153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1"/>
          <p:cNvSpPr txBox="1"/>
          <p:nvPr/>
        </p:nvSpPr>
        <p:spPr>
          <a:xfrm>
            <a:off x="4890563" y="3883978"/>
            <a:ext cx="1173436" cy="52167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7926995" y="6204695"/>
            <a:ext cx="1173300" cy="5217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9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9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Advertising/</a:t>
            </a:r>
            <a:br>
              <a:rPr lang="en-US" sz="2800">
                <a:solidFill>
                  <a:schemeClr val="lt1"/>
                </a:solidFill>
              </a:rPr>
            </a:br>
            <a:r>
              <a:rPr lang="en-US" sz="2800">
                <a:solidFill>
                  <a:schemeClr val="lt1"/>
                </a:solidFill>
              </a:rPr>
              <a:t>Sponsorship Committee</a:t>
            </a:r>
            <a:endParaRPr/>
          </a:p>
        </p:txBody>
      </p:sp>
      <p:sp>
        <p:nvSpPr>
          <p:cNvPr id="420" name="Google Shape;420;p9"/>
          <p:cNvSpPr txBox="1"/>
          <p:nvPr>
            <p:ph idx="1" type="body"/>
          </p:nvPr>
        </p:nvSpPr>
        <p:spPr>
          <a:xfrm>
            <a:off x="643467" y="2534271"/>
            <a:ext cx="3432144" cy="41016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Develop advertising revenue opportunities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Obtain title and team sponsors for upcoming season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Establish Dasher Board advertising program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Coordinate with Boys and Girls boosters to share revenue opportunities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  <p:cxnSp>
        <p:nvCxnSpPr>
          <p:cNvPr id="421" name="Google Shape;421;p9"/>
          <p:cNvCxnSpPr/>
          <p:nvPr/>
        </p:nvCxnSpPr>
        <p:spPr>
          <a:xfrm rot="10800000">
            <a:off x="8318500" y="1181100"/>
            <a:ext cx="514350" cy="0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22" name="Google Shape;422;p9"/>
          <p:cNvSpPr txBox="1"/>
          <p:nvPr/>
        </p:nvSpPr>
        <p:spPr>
          <a:xfrm>
            <a:off x="5990397" y="5359205"/>
            <a:ext cx="1409935" cy="7300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3000" lIns="9525" spcFirstLastPara="1" rIns="9525" wrap="square" tIns="95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DCYH Board Director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9"/>
          <p:cNvSpPr txBox="1"/>
          <p:nvPr/>
        </p:nvSpPr>
        <p:spPr>
          <a:xfrm>
            <a:off x="6223684" y="5967539"/>
            <a:ext cx="1409935" cy="2433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525" lIns="38100" spcFirstLastPara="1" rIns="38100" wrap="square" tIns="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en-US"/>
              <a:t>Matt Cano</a:t>
            </a:r>
            <a:endParaRPr b="0" i="0" sz="1500" u="none" cap="none" strike="sng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9"/>
          <p:cNvSpPr txBox="1"/>
          <p:nvPr/>
        </p:nvSpPr>
        <p:spPr>
          <a:xfrm>
            <a:off x="7881994" y="5341142"/>
            <a:ext cx="1409935" cy="7300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03000" lIns="9525" spcFirstLastPara="1" rIns="9525" wrap="square" tIns="95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DCYH Board Director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9"/>
          <p:cNvSpPr txBox="1"/>
          <p:nvPr/>
        </p:nvSpPr>
        <p:spPr>
          <a:xfrm>
            <a:off x="8115281" y="5949476"/>
            <a:ext cx="1409935" cy="2433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525" lIns="38100" spcFirstLastPara="1" rIns="38100" wrap="square" tIns="95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Jeff Fields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6" name="Google Shape;426;p9"/>
          <p:cNvGrpSpPr/>
          <p:nvPr/>
        </p:nvGrpSpPr>
        <p:grpSpPr>
          <a:xfrm>
            <a:off x="5990398" y="815131"/>
            <a:ext cx="4388381" cy="4266422"/>
            <a:chOff x="1869838" y="215"/>
            <a:chExt cx="4388381" cy="4266422"/>
          </a:xfrm>
        </p:grpSpPr>
        <p:sp>
          <p:nvSpPr>
            <p:cNvPr id="427" name="Google Shape;427;p9"/>
            <p:cNvSpPr/>
            <p:nvPr/>
          </p:nvSpPr>
          <p:spPr>
            <a:xfrm>
              <a:off x="3520604" y="1881997"/>
              <a:ext cx="240900" cy="19386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428" name="Google Shape;428;p9"/>
            <p:cNvSpPr/>
            <p:nvPr/>
          </p:nvSpPr>
          <p:spPr>
            <a:xfrm>
              <a:off x="3279773" y="1881997"/>
              <a:ext cx="240900" cy="19386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429" name="Google Shape;429;p9"/>
            <p:cNvSpPr/>
            <p:nvPr/>
          </p:nvSpPr>
          <p:spPr>
            <a:xfrm>
              <a:off x="3520604" y="1881997"/>
              <a:ext cx="240900" cy="7869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430" name="Google Shape;430;p9"/>
            <p:cNvSpPr/>
            <p:nvPr/>
          </p:nvSpPr>
          <p:spPr>
            <a:xfrm>
              <a:off x="3279773" y="1881997"/>
              <a:ext cx="240900" cy="7869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431" name="Google Shape;431;p9"/>
            <p:cNvSpPr/>
            <p:nvPr/>
          </p:nvSpPr>
          <p:spPr>
            <a:xfrm>
              <a:off x="3474884" y="730217"/>
              <a:ext cx="91500" cy="42180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432" name="Google Shape;432;p9"/>
            <p:cNvSpPr/>
            <p:nvPr/>
          </p:nvSpPr>
          <p:spPr>
            <a:xfrm>
              <a:off x="2815636" y="215"/>
              <a:ext cx="1410000" cy="7299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9"/>
            <p:cNvSpPr txBox="1"/>
            <p:nvPr/>
          </p:nvSpPr>
          <p:spPr>
            <a:xfrm>
              <a:off x="2815636" y="215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President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3097623" y="567994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9"/>
            <p:cNvSpPr txBox="1"/>
            <p:nvPr/>
          </p:nvSpPr>
          <p:spPr>
            <a:xfrm>
              <a:off x="3097623" y="567994"/>
              <a:ext cx="1269000" cy="24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Cano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9"/>
            <p:cNvSpPr/>
            <p:nvPr/>
          </p:nvSpPr>
          <p:spPr>
            <a:xfrm>
              <a:off x="2815636" y="1151996"/>
              <a:ext cx="1410000" cy="7299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9"/>
            <p:cNvSpPr txBox="1"/>
            <p:nvPr/>
          </p:nvSpPr>
          <p:spPr>
            <a:xfrm>
              <a:off x="2815636" y="1151996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Sponsorship Program Manager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9"/>
            <p:cNvSpPr/>
            <p:nvPr/>
          </p:nvSpPr>
          <p:spPr>
            <a:xfrm>
              <a:off x="3097623" y="1719775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9"/>
            <p:cNvSpPr txBox="1"/>
            <p:nvPr/>
          </p:nvSpPr>
          <p:spPr>
            <a:xfrm>
              <a:off x="3097623" y="1719775"/>
              <a:ext cx="1269000" cy="24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9"/>
            <p:cNvSpPr/>
            <p:nvPr/>
          </p:nvSpPr>
          <p:spPr>
            <a:xfrm>
              <a:off x="1869838" y="2303776"/>
              <a:ext cx="1410000" cy="729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9"/>
            <p:cNvSpPr txBox="1"/>
            <p:nvPr/>
          </p:nvSpPr>
          <p:spPr>
            <a:xfrm>
              <a:off x="1869838" y="2303776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9525" spcFirstLastPara="1" rIns="9525" wrap="square" tIns="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Scheelś </a:t>
              </a: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Association member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9"/>
            <p:cNvSpPr/>
            <p:nvPr/>
          </p:nvSpPr>
          <p:spPr>
            <a:xfrm>
              <a:off x="2151825" y="2871556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9"/>
            <p:cNvSpPr txBox="1"/>
            <p:nvPr/>
          </p:nvSpPr>
          <p:spPr>
            <a:xfrm>
              <a:off x="2010831" y="2871556"/>
              <a:ext cx="1410000" cy="2433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Nick Davidson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3761434" y="2303776"/>
              <a:ext cx="1410000" cy="729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9"/>
            <p:cNvSpPr txBox="1"/>
            <p:nvPr/>
          </p:nvSpPr>
          <p:spPr>
            <a:xfrm>
              <a:off x="3761434" y="2303776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9525" spcFirstLastPara="1" rIns="9525" wrap="square" tIns="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Association member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9"/>
            <p:cNvSpPr/>
            <p:nvPr/>
          </p:nvSpPr>
          <p:spPr>
            <a:xfrm>
              <a:off x="1869838" y="3455557"/>
              <a:ext cx="1410000" cy="729900"/>
            </a:xfrm>
            <a:prstGeom prst="rect">
              <a:avLst/>
            </a:prstGeom>
            <a:solidFill>
              <a:srgbClr val="D0CECE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9"/>
            <p:cNvSpPr txBox="1"/>
            <p:nvPr/>
          </p:nvSpPr>
          <p:spPr>
            <a:xfrm>
              <a:off x="1878600" y="3415002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Girls Booster Rep.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2151825" y="4023337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9"/>
            <p:cNvSpPr txBox="1"/>
            <p:nvPr/>
          </p:nvSpPr>
          <p:spPr>
            <a:xfrm>
              <a:off x="2010831" y="4023337"/>
              <a:ext cx="1410000" cy="2433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Carrie Carstensen</a:t>
              </a:r>
              <a:r>
                <a:rPr b="0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3761434" y="3455557"/>
              <a:ext cx="1410000" cy="729900"/>
            </a:xfrm>
            <a:prstGeom prst="rect">
              <a:avLst/>
            </a:prstGeom>
            <a:solidFill>
              <a:srgbClr val="D0CECE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9"/>
            <p:cNvSpPr txBox="1"/>
            <p:nvPr/>
          </p:nvSpPr>
          <p:spPr>
            <a:xfrm>
              <a:off x="3761434" y="3455557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8875" spcFirstLastPara="1" rIns="8875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Boys Booster Rep.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4043421" y="4023337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9"/>
            <p:cNvSpPr txBox="1"/>
            <p:nvPr/>
          </p:nvSpPr>
          <p:spPr>
            <a:xfrm>
              <a:off x="4043421" y="4023337"/>
              <a:ext cx="1269000" cy="2433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Anne Ludvigsen</a:t>
              </a:r>
              <a:endParaRPr b="0" i="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4707232" y="215"/>
              <a:ext cx="1410000" cy="729900"/>
            </a:xfrm>
            <a:prstGeom prst="rect">
              <a:avLst/>
            </a:prstGeom>
            <a:solidFill>
              <a:srgbClr val="7F7F7F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9"/>
            <p:cNvSpPr txBox="1"/>
            <p:nvPr/>
          </p:nvSpPr>
          <p:spPr>
            <a:xfrm>
              <a:off x="4707232" y="215"/>
              <a:ext cx="1410000" cy="729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3000" lIns="9525" spcFirstLastPara="1" rIns="9525" wrap="square" tIns="95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0" i="0" lang="en-US" sz="15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Vice President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9"/>
            <p:cNvSpPr/>
            <p:nvPr/>
          </p:nvSpPr>
          <p:spPr>
            <a:xfrm>
              <a:off x="4989219" y="567994"/>
              <a:ext cx="1269000" cy="2433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9"/>
            <p:cNvSpPr txBox="1"/>
            <p:nvPr/>
          </p:nvSpPr>
          <p:spPr>
            <a:xfrm>
              <a:off x="4989219" y="567994"/>
              <a:ext cx="1269000" cy="24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9"/>
            <p:cNvSpPr txBox="1"/>
            <p:nvPr/>
          </p:nvSpPr>
          <p:spPr>
            <a:xfrm>
              <a:off x="4197936" y="2871552"/>
              <a:ext cx="1269000" cy="2433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525" lIns="38100" spcFirstLastPara="1" rIns="38100" wrap="square" tIns="95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Calibri"/>
                <a:buNone/>
              </a:pPr>
              <a:r>
                <a:rPr lang="en-US" sz="1500">
                  <a:latin typeface="Calibri"/>
                  <a:ea typeface="Calibri"/>
                  <a:cs typeface="Calibri"/>
                  <a:sym typeface="Calibri"/>
                </a:rPr>
                <a:t>Megan Stewig</a:t>
              </a:r>
              <a:endParaRPr b="0" i="0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10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0"/>
          <p:cNvSpPr txBox="1"/>
          <p:nvPr>
            <p:ph type="title"/>
          </p:nvPr>
        </p:nvSpPr>
        <p:spPr>
          <a:xfrm>
            <a:off x="643466" y="643467"/>
            <a:ext cx="3656159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Association Promotion (Recruitment &amp; Retention)</a:t>
            </a:r>
            <a:endParaRPr/>
          </a:p>
        </p:txBody>
      </p:sp>
      <p:sp>
        <p:nvSpPr>
          <p:cNvPr id="465" name="Google Shape;465;p10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Find and capitalize on recruitment opportunities</a:t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Mail Flyer</a:t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Social Media</a:t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Promote association activities within member communities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Off ice recruitment for Intro to Hockey/Learn to Skate/Little Wild</a:t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Promotions: 10K puck challenge</a:t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466" name="Google Shape;466;p10"/>
          <p:cNvSpPr txBox="1"/>
          <p:nvPr/>
        </p:nvSpPr>
        <p:spPr>
          <a:xfrm>
            <a:off x="7144100" y="1250775"/>
            <a:ext cx="1789200" cy="1199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Family Fun Night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Reps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Callie Bishop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Eric Petersen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/>
              <a:t>Holly Huso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10"/>
          <p:cNvSpPr txBox="1"/>
          <p:nvPr/>
        </p:nvSpPr>
        <p:spPr>
          <a:xfrm>
            <a:off x="5058745" y="1250770"/>
            <a:ext cx="1789500" cy="774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Media: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Rachel Petersen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10"/>
          <p:cNvSpPr txBox="1"/>
          <p:nvPr/>
        </p:nvSpPr>
        <p:spPr>
          <a:xfrm>
            <a:off x="5058682" y="208982"/>
            <a:ext cx="1789500" cy="926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Webmaster: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Nate Burgess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0"/>
          <p:cNvSpPr txBox="1"/>
          <p:nvPr/>
        </p:nvSpPr>
        <p:spPr>
          <a:xfrm>
            <a:off x="9338400" y="1135375"/>
            <a:ext cx="1789200" cy="2325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Community Promotions: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Rep: Joe Biewer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Lead: Sherrie Biewer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Byron: Sherrie Biewer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Kasson: TBD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Mantorville: TBD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Hayfied: TBD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Dodge Center: TBD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300"/>
              <a:t>Pine Island: TBD</a:t>
            </a:r>
            <a:endParaRPr sz="1300"/>
          </a:p>
        </p:txBody>
      </p:sp>
      <p:sp>
        <p:nvSpPr>
          <p:cNvPr id="470" name="Google Shape;470;p10"/>
          <p:cNvSpPr txBox="1"/>
          <p:nvPr/>
        </p:nvSpPr>
        <p:spPr>
          <a:xfrm>
            <a:off x="7167700" y="4611325"/>
            <a:ext cx="1789200" cy="1766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 to Skate/Intro to Hockey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/Little Wild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 Holterman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Eric Petersen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10"/>
          <p:cNvSpPr txBox="1"/>
          <p:nvPr/>
        </p:nvSpPr>
        <p:spPr>
          <a:xfrm>
            <a:off x="9281095" y="285032"/>
            <a:ext cx="1789500" cy="774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Mail Flyer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Nick Davidson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10"/>
          <p:cNvSpPr txBox="1"/>
          <p:nvPr/>
        </p:nvSpPr>
        <p:spPr>
          <a:xfrm>
            <a:off x="7167545" y="3695832"/>
            <a:ext cx="1789500" cy="774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10K Puck Challenge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Nick Davidson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0"/>
          <p:cNvSpPr txBox="1"/>
          <p:nvPr/>
        </p:nvSpPr>
        <p:spPr>
          <a:xfrm>
            <a:off x="7138970" y="2685995"/>
            <a:ext cx="1789500" cy="774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Hockey Day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0"/>
          <p:cNvSpPr txBox="1"/>
          <p:nvPr/>
        </p:nvSpPr>
        <p:spPr>
          <a:xfrm>
            <a:off x="5053850" y="2210774"/>
            <a:ext cx="1789500" cy="195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Association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Members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Stephanie More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Jenn Holtermann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Kassie Poffenberger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6"/>
          <p:cNvSpPr/>
          <p:nvPr/>
        </p:nvSpPr>
        <p:spPr>
          <a:xfrm>
            <a:off x="-51385" y="-29625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26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Fundraising Committee</a:t>
            </a:r>
            <a:endParaRPr/>
          </a:p>
        </p:txBody>
      </p:sp>
      <p:sp>
        <p:nvSpPr>
          <p:cNvPr id="481" name="Google Shape;481;p26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Coordinate fundraiser required with registrations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Coordinate pictures, merchandise, aluminum can collection, raise right, kwik trip</a:t>
            </a:r>
            <a:endParaRPr/>
          </a:p>
        </p:txBody>
      </p:sp>
      <p:grpSp>
        <p:nvGrpSpPr>
          <p:cNvPr id="482" name="Google Shape;482;p26"/>
          <p:cNvGrpSpPr/>
          <p:nvPr/>
        </p:nvGrpSpPr>
        <p:grpSpPr>
          <a:xfrm>
            <a:off x="7129413" y="833679"/>
            <a:ext cx="2056715" cy="1012664"/>
            <a:chOff x="2991436" y="18756"/>
            <a:chExt cx="2056715" cy="1012664"/>
          </a:xfrm>
        </p:grpSpPr>
        <p:sp>
          <p:nvSpPr>
            <p:cNvPr id="483" name="Google Shape;483;p26"/>
            <p:cNvSpPr txBox="1"/>
            <p:nvPr/>
          </p:nvSpPr>
          <p:spPr>
            <a:xfrm>
              <a:off x="2991436" y="18756"/>
              <a:ext cx="1789367" cy="9264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07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Fundraising Lead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26"/>
            <p:cNvSpPr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26"/>
            <p:cNvSpPr txBox="1"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50" lIns="48250" spcFirstLastPara="1" rIns="48250" wrap="square" tIns="120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TBD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6" name="Google Shape;486;p26"/>
          <p:cNvSpPr txBox="1"/>
          <p:nvPr/>
        </p:nvSpPr>
        <p:spPr>
          <a:xfrm>
            <a:off x="5781698" y="2272828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ambling Manager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Brooke Schaefer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8398329" y="2292997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Raffle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Joe Biewer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9601520" y="917705"/>
            <a:ext cx="1515884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Treasurer: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Tim Russell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8769531" y="3149198"/>
            <a:ext cx="1515900" cy="55960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Raise Right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Tim Russell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Aprill OǴrady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5801197" y="3759269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Holly Huso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Amy Bebee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8729422" y="3892757"/>
            <a:ext cx="1515900" cy="559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Kwik Trip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Nick Engdahl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2" name="Google Shape;492;p26"/>
          <p:cNvCxnSpPr/>
          <p:nvPr/>
        </p:nvCxnSpPr>
        <p:spPr>
          <a:xfrm>
            <a:off x="8918780" y="1262752"/>
            <a:ext cx="68221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3" name="Google Shape;493;p26"/>
          <p:cNvCxnSpPr>
            <a:stCxn id="486" idx="0"/>
            <a:endCxn id="483" idx="1"/>
          </p:cNvCxnSpPr>
          <p:nvPr/>
        </p:nvCxnSpPr>
        <p:spPr>
          <a:xfrm rot="-5400000">
            <a:off x="6326589" y="1469878"/>
            <a:ext cx="975900" cy="6300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4" name="Google Shape;494;p26"/>
          <p:cNvCxnSpPr>
            <a:endCxn id="487" idx="1"/>
          </p:cNvCxnSpPr>
          <p:nvPr/>
        </p:nvCxnSpPr>
        <p:spPr>
          <a:xfrm flipH="1" rot="-5400000">
            <a:off x="7715229" y="1954944"/>
            <a:ext cx="884100" cy="4821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5" name="Google Shape;495;p26"/>
          <p:cNvCxnSpPr>
            <a:endCxn id="487" idx="3"/>
          </p:cNvCxnSpPr>
          <p:nvPr/>
        </p:nvCxnSpPr>
        <p:spPr>
          <a:xfrm flipH="1" rot="5400000">
            <a:off x="9229211" y="3242843"/>
            <a:ext cx="2180700" cy="971100"/>
          </a:xfrm>
          <a:prstGeom prst="bentConnector2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6" name="Google Shape;496;p26"/>
          <p:cNvCxnSpPr/>
          <p:nvPr/>
        </p:nvCxnSpPr>
        <p:spPr>
          <a:xfrm flipH="1" rot="-5400000">
            <a:off x="6109838" y="3359521"/>
            <a:ext cx="805800" cy="12600"/>
          </a:xfrm>
          <a:prstGeom prst="bentConnector3">
            <a:avLst>
              <a:gd fmla="val 0" name="adj1"/>
            </a:avLst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7" name="Google Shape;497;p26"/>
          <p:cNvCxnSpPr>
            <a:stCxn id="489" idx="3"/>
          </p:cNvCxnSpPr>
          <p:nvPr/>
        </p:nvCxnSpPr>
        <p:spPr>
          <a:xfrm>
            <a:off x="10285431" y="3429000"/>
            <a:ext cx="5196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98" name="Google Shape;498;p26"/>
          <p:cNvCxnSpPr/>
          <p:nvPr/>
        </p:nvCxnSpPr>
        <p:spPr>
          <a:xfrm flipH="1" rot="10800000">
            <a:off x="10265376" y="4198366"/>
            <a:ext cx="519590" cy="1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99" name="Google Shape;499;p26"/>
          <p:cNvSpPr txBox="1"/>
          <p:nvPr/>
        </p:nvSpPr>
        <p:spPr>
          <a:xfrm>
            <a:off x="8729422" y="4636207"/>
            <a:ext cx="1515900" cy="559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Aluminum Can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Amber Gonzalez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8729422" y="5321507"/>
            <a:ext cx="1515900" cy="559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Merchandise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Amy Bebee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8681802" y="6006800"/>
            <a:ext cx="2612100" cy="559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Pictures: Board Re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Andrea Noble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Tanya Koch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"/>
          <p:cNvSpPr/>
          <p:nvPr/>
        </p:nvSpPr>
        <p:spPr>
          <a:xfrm>
            <a:off x="0" y="0"/>
            <a:ext cx="4654200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3"/>
          <p:cNvSpPr txBox="1"/>
          <p:nvPr>
            <p:ph type="title"/>
          </p:nvPr>
        </p:nvSpPr>
        <p:spPr>
          <a:xfrm>
            <a:off x="643467" y="643467"/>
            <a:ext cx="3363900" cy="159720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Hockey Operations</a:t>
            </a:r>
            <a:endParaRPr/>
          </a:p>
        </p:txBody>
      </p:sp>
      <p:sp>
        <p:nvSpPr>
          <p:cNvPr id="508" name="Google Shape;508;p3"/>
          <p:cNvSpPr txBox="1"/>
          <p:nvPr>
            <p:ph idx="1" type="body"/>
          </p:nvPr>
        </p:nvSpPr>
        <p:spPr>
          <a:xfrm>
            <a:off x="643468" y="2638044"/>
            <a:ext cx="3363900" cy="3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1125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50"/>
              <a:buNone/>
            </a:pPr>
            <a:r>
              <a:rPr lang="en-US" sz="2500">
                <a:solidFill>
                  <a:schemeClr val="lt1"/>
                </a:solidFill>
              </a:rPr>
              <a:t>new for 2024 mite committee to coordinate mite activities, jamborees, organization, communication.</a:t>
            </a:r>
            <a:r>
              <a:rPr lang="en-US" sz="2700">
                <a:solidFill>
                  <a:schemeClr val="lt1"/>
                </a:solidFill>
              </a:rPr>
              <a:t> </a:t>
            </a:r>
            <a:endParaRPr sz="2700">
              <a:solidFill>
                <a:schemeClr val="lt1"/>
              </a:solidFill>
            </a:endParaRPr>
          </a:p>
        </p:txBody>
      </p:sp>
      <p:sp>
        <p:nvSpPr>
          <p:cNvPr id="509" name="Google Shape;509;p3"/>
          <p:cNvSpPr txBox="1"/>
          <p:nvPr/>
        </p:nvSpPr>
        <p:spPr>
          <a:xfrm>
            <a:off x="5004522" y="285038"/>
            <a:ext cx="1770748" cy="61194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Uniforms: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"/>
          <p:cNvSpPr txBox="1"/>
          <p:nvPr/>
        </p:nvSpPr>
        <p:spPr>
          <a:xfrm>
            <a:off x="7125592" y="285038"/>
            <a:ext cx="1666070" cy="723187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Ordering: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Michael Baker</a:t>
            </a:r>
            <a:endParaRPr/>
          </a:p>
        </p:txBody>
      </p:sp>
      <p:sp>
        <p:nvSpPr>
          <p:cNvPr id="511" name="Google Shape;511;p3"/>
          <p:cNvSpPr txBox="1"/>
          <p:nvPr/>
        </p:nvSpPr>
        <p:spPr>
          <a:xfrm>
            <a:off x="8950037" y="285038"/>
            <a:ext cx="1666070" cy="723187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Distribution: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Kelly Eberhardt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"/>
          <p:cNvSpPr txBox="1"/>
          <p:nvPr/>
        </p:nvSpPr>
        <p:spPr>
          <a:xfrm>
            <a:off x="5004522" y="1136094"/>
            <a:ext cx="1770748" cy="61194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Equipment: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"/>
          <p:cNvSpPr txBox="1"/>
          <p:nvPr/>
        </p:nvSpPr>
        <p:spPr>
          <a:xfrm>
            <a:off x="7125600" y="1136100"/>
            <a:ext cx="1665900" cy="8160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Skater: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Stephanie Hunzeker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"/>
          <p:cNvSpPr txBox="1"/>
          <p:nvPr/>
        </p:nvSpPr>
        <p:spPr>
          <a:xfrm>
            <a:off x="8950036" y="1136093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Goalie: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 Brennan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"/>
          <p:cNvSpPr txBox="1"/>
          <p:nvPr/>
        </p:nvSpPr>
        <p:spPr>
          <a:xfrm>
            <a:off x="5031370" y="2098391"/>
            <a:ext cx="1770748" cy="61194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D9 Representative: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"/>
          <p:cNvSpPr txBox="1"/>
          <p:nvPr/>
        </p:nvSpPr>
        <p:spPr>
          <a:xfrm>
            <a:off x="7125590" y="2098391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 Cano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"/>
          <p:cNvSpPr txBox="1"/>
          <p:nvPr/>
        </p:nvSpPr>
        <p:spPr>
          <a:xfrm>
            <a:off x="5033549" y="2949447"/>
            <a:ext cx="1770748" cy="61194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Referee Coordinator: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"/>
          <p:cNvSpPr txBox="1"/>
          <p:nvPr/>
        </p:nvSpPr>
        <p:spPr>
          <a:xfrm>
            <a:off x="5004525" y="3689275"/>
            <a:ext cx="1770900" cy="7233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Manager Coordinator: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3"/>
          <p:cNvSpPr txBox="1"/>
          <p:nvPr/>
        </p:nvSpPr>
        <p:spPr>
          <a:xfrm>
            <a:off x="7125589" y="2949447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Jared Oscarson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"/>
          <p:cNvSpPr txBox="1"/>
          <p:nvPr/>
        </p:nvSpPr>
        <p:spPr>
          <a:xfrm>
            <a:off x="7125588" y="3800502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Sarah Cunico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Amy Bebee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3"/>
          <p:cNvSpPr txBox="1"/>
          <p:nvPr/>
        </p:nvSpPr>
        <p:spPr>
          <a:xfrm>
            <a:off x="5004520" y="4659479"/>
            <a:ext cx="1770748" cy="851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Tournament Director: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"/>
          <p:cNvSpPr txBox="1"/>
          <p:nvPr/>
        </p:nvSpPr>
        <p:spPr>
          <a:xfrm>
            <a:off x="7125587" y="4659479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TBD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3"/>
          <p:cNvSpPr txBox="1"/>
          <p:nvPr/>
        </p:nvSpPr>
        <p:spPr>
          <a:xfrm>
            <a:off x="5004519" y="5721906"/>
            <a:ext cx="1770748" cy="85105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Hockey Oversight Committee: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3"/>
          <p:cNvSpPr txBox="1"/>
          <p:nvPr/>
        </p:nvSpPr>
        <p:spPr>
          <a:xfrm>
            <a:off x="7125587" y="5757566"/>
            <a:ext cx="1478477" cy="61194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HOC document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3"/>
          <p:cNvSpPr txBox="1"/>
          <p:nvPr/>
        </p:nvSpPr>
        <p:spPr>
          <a:xfrm>
            <a:off x="8954369" y="5721881"/>
            <a:ext cx="1770600" cy="8511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Ross Zumbach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3"/>
          <p:cNvSpPr txBox="1"/>
          <p:nvPr/>
        </p:nvSpPr>
        <p:spPr>
          <a:xfrm>
            <a:off x="8897750" y="3254447"/>
            <a:ext cx="1770600" cy="2295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 Committee: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Rep:Eric Petersen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HOC Mite Director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Association Members: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Larisa Delzer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TBD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11"/>
          <p:cNvSpPr/>
          <p:nvPr/>
        </p:nvSpPr>
        <p:spPr>
          <a:xfrm>
            <a:off x="0" y="0"/>
            <a:ext cx="4796367" cy="6858000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1"/>
          <p:cNvSpPr/>
          <p:nvPr/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3F3F3F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1"/>
          <p:cNvSpPr txBox="1"/>
          <p:nvPr>
            <p:ph type="title"/>
          </p:nvPr>
        </p:nvSpPr>
        <p:spPr>
          <a:xfrm>
            <a:off x="804675" y="1120275"/>
            <a:ext cx="3458400" cy="280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Additional Retreat Topics</a:t>
            </a:r>
            <a:endParaRPr/>
          </a:p>
        </p:txBody>
      </p:sp>
      <p:sp>
        <p:nvSpPr>
          <p:cNvPr id="534" name="Google Shape;534;p11"/>
          <p:cNvSpPr txBox="1"/>
          <p:nvPr>
            <p:ph idx="1" type="body"/>
          </p:nvPr>
        </p:nvSpPr>
        <p:spPr>
          <a:xfrm>
            <a:off x="5002167" y="308700"/>
            <a:ext cx="5542793" cy="654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Font typeface="Noto Sans Symbols"/>
              <a:buChar char="∙"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DCYH Executive &amp; Board of Directors</a:t>
            </a:r>
            <a:endParaRPr/>
          </a:p>
        </p:txBody>
      </p:sp>
      <p:sp>
        <p:nvSpPr>
          <p:cNvPr id="146" name="Google Shape;146;p2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50"/>
              <a:buChar char="•"/>
            </a:pPr>
            <a:r>
              <a:rPr lang="en-US" sz="1850">
                <a:solidFill>
                  <a:schemeClr val="lt1"/>
                </a:solidFill>
              </a:rPr>
              <a:t>per DCYH Bylaws, all BOD are elected for a 2 year term with half elected each year. </a:t>
            </a:r>
            <a:endParaRPr sz="185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50"/>
              <a:buChar char="•"/>
            </a:pPr>
            <a:r>
              <a:rPr lang="en-US" sz="1850">
                <a:solidFill>
                  <a:schemeClr val="lt1"/>
                </a:solidFill>
              </a:rPr>
              <a:t>VP elected for 2 year term and then will serve a 2 year term as Pres.</a:t>
            </a:r>
            <a:endParaRPr sz="185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50"/>
              <a:buChar char="•"/>
            </a:pPr>
            <a:r>
              <a:rPr lang="en-US" sz="1850">
                <a:solidFill>
                  <a:schemeClr val="lt1"/>
                </a:solidFill>
              </a:rPr>
              <a:t>Treasurer and secretary elected for a 2 year term (elected opposite year of VP).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50"/>
              <a:buChar char="•"/>
            </a:pPr>
            <a:r>
              <a:rPr lang="en-US" sz="1850">
                <a:solidFill>
                  <a:schemeClr val="lt1"/>
                </a:solidFill>
              </a:rPr>
              <a:t>Bylaw change Feb 2023: Gambling Manager appointed as full voting member of board (2 yr team, first term is 3 yrs to be opposite treasurer election)</a:t>
            </a:r>
            <a:endParaRPr sz="1850">
              <a:solidFill>
                <a:schemeClr val="lt1"/>
              </a:solidFill>
            </a:endParaRPr>
          </a:p>
        </p:txBody>
      </p:sp>
      <p:cxnSp>
        <p:nvCxnSpPr>
          <p:cNvPr id="147" name="Google Shape;147;p2"/>
          <p:cNvCxnSpPr>
            <a:stCxn id="148" idx="3"/>
            <a:endCxn id="149" idx="1"/>
          </p:cNvCxnSpPr>
          <p:nvPr/>
        </p:nvCxnSpPr>
        <p:spPr>
          <a:xfrm>
            <a:off x="7768996" y="1291137"/>
            <a:ext cx="1068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0" name="Google Shape;150;p2"/>
          <p:cNvSpPr txBox="1"/>
          <p:nvPr/>
        </p:nvSpPr>
        <p:spPr>
          <a:xfrm>
            <a:off x="7019686" y="3897013"/>
            <a:ext cx="1003800" cy="5019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 Russell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Treasurer 2023-2025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1" name="Google Shape;151;p2"/>
          <p:cNvCxnSpPr/>
          <p:nvPr/>
        </p:nvCxnSpPr>
        <p:spPr>
          <a:xfrm flipH="1" rot="10800000">
            <a:off x="8087757" y="5557406"/>
            <a:ext cx="1326300" cy="6300"/>
          </a:xfrm>
          <a:prstGeom prst="bentConnector3">
            <a:avLst>
              <a:gd fmla="val 50001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2" name="Google Shape;152;p2"/>
          <p:cNvCxnSpPr>
            <a:stCxn id="153" idx="1"/>
            <a:endCxn id="154" idx="3"/>
          </p:cNvCxnSpPr>
          <p:nvPr/>
        </p:nvCxnSpPr>
        <p:spPr>
          <a:xfrm flipH="1">
            <a:off x="9234445" y="4854232"/>
            <a:ext cx="210600" cy="600"/>
          </a:xfrm>
          <a:prstGeom prst="bentConnector3">
            <a:avLst>
              <a:gd fmla="val 5001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5" name="Google Shape;155;p2"/>
          <p:cNvCxnSpPr/>
          <p:nvPr/>
        </p:nvCxnSpPr>
        <p:spPr>
          <a:xfrm flipH="1" rot="-5400000">
            <a:off x="9242417" y="4141616"/>
            <a:ext cx="600" cy="6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6" name="Google Shape;156;p2"/>
          <p:cNvCxnSpPr>
            <a:stCxn id="157" idx="3"/>
            <a:endCxn id="158" idx="1"/>
          </p:cNvCxnSpPr>
          <p:nvPr/>
        </p:nvCxnSpPr>
        <p:spPr>
          <a:xfrm>
            <a:off x="9234381" y="4141613"/>
            <a:ext cx="210600" cy="600"/>
          </a:xfrm>
          <a:prstGeom prst="bentConnector3">
            <a:avLst>
              <a:gd fmla="val 5001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9" name="Google Shape;159;p2"/>
          <p:cNvCxnSpPr>
            <a:stCxn id="160" idx="3"/>
            <a:endCxn id="161" idx="1"/>
          </p:cNvCxnSpPr>
          <p:nvPr/>
        </p:nvCxnSpPr>
        <p:spPr>
          <a:xfrm>
            <a:off x="9234381" y="3428994"/>
            <a:ext cx="210600" cy="600"/>
          </a:xfrm>
          <a:prstGeom prst="bentConnector3">
            <a:avLst>
              <a:gd fmla="val 5001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2" name="Google Shape;162;p2"/>
          <p:cNvCxnSpPr>
            <a:stCxn id="163" idx="3"/>
            <a:endCxn id="164" idx="1"/>
          </p:cNvCxnSpPr>
          <p:nvPr/>
        </p:nvCxnSpPr>
        <p:spPr>
          <a:xfrm>
            <a:off x="9234381" y="2716375"/>
            <a:ext cx="210600" cy="600"/>
          </a:xfrm>
          <a:prstGeom prst="bentConnector3">
            <a:avLst>
              <a:gd fmla="val 5001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5" name="Google Shape;165;p2"/>
          <p:cNvCxnSpPr>
            <a:stCxn id="166" idx="3"/>
            <a:endCxn id="167" idx="1"/>
          </p:cNvCxnSpPr>
          <p:nvPr/>
        </p:nvCxnSpPr>
        <p:spPr>
          <a:xfrm>
            <a:off x="9234381" y="2003756"/>
            <a:ext cx="210600" cy="600"/>
          </a:xfrm>
          <a:prstGeom prst="bentConnector3">
            <a:avLst>
              <a:gd fmla="val 50015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8" name="Google Shape;168;p2"/>
          <p:cNvCxnSpPr>
            <a:stCxn id="169" idx="1"/>
            <a:endCxn id="149" idx="2"/>
          </p:cNvCxnSpPr>
          <p:nvPr/>
        </p:nvCxnSpPr>
        <p:spPr>
          <a:xfrm rot="10800000">
            <a:off x="9339731" y="1542070"/>
            <a:ext cx="105300" cy="40248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0" name="Google Shape;170;p2"/>
          <p:cNvSpPr/>
          <p:nvPr/>
        </p:nvSpPr>
        <p:spPr>
          <a:xfrm>
            <a:off x="6861050" y="3435344"/>
            <a:ext cx="150600" cy="713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cap="flat" cmpd="sng" w="12700">
            <a:solidFill>
              <a:srgbClr val="3A66B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1" name="Google Shape;171;p2"/>
          <p:cNvSpPr txBox="1"/>
          <p:nvPr/>
        </p:nvSpPr>
        <p:spPr>
          <a:xfrm>
            <a:off x="8340517" y="5893916"/>
            <a:ext cx="885000" cy="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2023-2025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"/>
          <p:cNvSpPr txBox="1"/>
          <p:nvPr/>
        </p:nvSpPr>
        <p:spPr>
          <a:xfrm>
            <a:off x="9563845" y="5893916"/>
            <a:ext cx="885000" cy="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-202</a:t>
            </a: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3" name="Google Shape;173;p2"/>
          <p:cNvGrpSpPr/>
          <p:nvPr/>
        </p:nvGrpSpPr>
        <p:grpSpPr>
          <a:xfrm>
            <a:off x="6765196" y="1040168"/>
            <a:ext cx="3683649" cy="4777652"/>
            <a:chOff x="3669182" y="715293"/>
            <a:chExt cx="3683649" cy="4777652"/>
          </a:xfrm>
        </p:grpSpPr>
        <p:sp>
          <p:nvSpPr>
            <p:cNvPr id="174" name="Google Shape;174;p2"/>
            <p:cNvSpPr/>
            <p:nvPr/>
          </p:nvSpPr>
          <p:spPr>
            <a:xfrm>
              <a:off x="3769551" y="1217157"/>
              <a:ext cx="150600" cy="18870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75" name="Google Shape;175;p2"/>
            <p:cNvSpPr/>
            <p:nvPr/>
          </p:nvSpPr>
          <p:spPr>
            <a:xfrm>
              <a:off x="3769551" y="1217157"/>
              <a:ext cx="150600" cy="11742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76" name="Google Shape;176;p2"/>
            <p:cNvSpPr/>
            <p:nvPr/>
          </p:nvSpPr>
          <p:spPr>
            <a:xfrm>
              <a:off x="3769551" y="1217157"/>
              <a:ext cx="150600" cy="4617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77" name="Google Shape;177;p2"/>
            <p:cNvSpPr/>
            <p:nvPr/>
          </p:nvSpPr>
          <p:spPr>
            <a:xfrm>
              <a:off x="5741784" y="715293"/>
              <a:ext cx="1003800" cy="501900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"/>
            <p:cNvSpPr txBox="1"/>
            <p:nvPr/>
          </p:nvSpPr>
          <p:spPr>
            <a:xfrm>
              <a:off x="5741784" y="715293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Board of Directors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669182" y="715312"/>
              <a:ext cx="1003800" cy="501900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"/>
            <p:cNvSpPr txBox="1"/>
            <p:nvPr/>
          </p:nvSpPr>
          <p:spPr>
            <a:xfrm>
              <a:off x="3669182" y="715312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Officers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920104" y="1427931"/>
              <a:ext cx="1003800" cy="501900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2"/>
            <p:cNvSpPr txBox="1"/>
            <p:nvPr/>
          </p:nvSpPr>
          <p:spPr>
            <a:xfrm>
              <a:off x="3920104" y="1427931"/>
              <a:ext cx="1003800" cy="501900"/>
            </a:xfrm>
            <a:prstGeom prst="rect">
              <a:avLst/>
            </a:prstGeom>
            <a:solidFill>
              <a:srgbClr val="6D9EEB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Cano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President 2024-2026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920104" y="2140550"/>
              <a:ext cx="1003800" cy="501900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2"/>
            <p:cNvSpPr txBox="1"/>
            <p:nvPr/>
          </p:nvSpPr>
          <p:spPr>
            <a:xfrm>
              <a:off x="3920104" y="2140550"/>
              <a:ext cx="1003800" cy="501900"/>
            </a:xfrm>
            <a:prstGeom prst="rect">
              <a:avLst/>
            </a:prstGeom>
            <a:solidFill>
              <a:srgbClr val="6D9EEB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VP 202</a:t>
              </a: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-202</a:t>
              </a: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920104" y="2853169"/>
              <a:ext cx="1003800" cy="501900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2"/>
            <p:cNvSpPr txBox="1"/>
            <p:nvPr/>
          </p:nvSpPr>
          <p:spPr>
            <a:xfrm>
              <a:off x="3920104" y="2853169"/>
              <a:ext cx="1003800" cy="501900"/>
            </a:xfrm>
            <a:prstGeom prst="rect">
              <a:avLst/>
            </a:prstGeom>
            <a:solidFill>
              <a:srgbClr val="6D9EEB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Amy Bebee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Secretary 2023-2025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5134567" y="1427931"/>
              <a:ext cx="1003800" cy="5019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"/>
            <p:cNvSpPr txBox="1"/>
            <p:nvPr/>
          </p:nvSpPr>
          <p:spPr>
            <a:xfrm>
              <a:off x="5134567" y="1427931"/>
              <a:ext cx="1003800" cy="501900"/>
            </a:xfrm>
            <a:prstGeom prst="rect">
              <a:avLst/>
            </a:prstGeom>
            <a:solidFill>
              <a:srgbClr val="A8D08C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Holly Huso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5134567" y="2140550"/>
              <a:ext cx="1003800" cy="5019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"/>
            <p:cNvSpPr txBox="1"/>
            <p:nvPr/>
          </p:nvSpPr>
          <p:spPr>
            <a:xfrm>
              <a:off x="5134567" y="2140550"/>
              <a:ext cx="1003800" cy="501900"/>
            </a:xfrm>
            <a:prstGeom prst="rect">
              <a:avLst/>
            </a:prstGeom>
            <a:solidFill>
              <a:srgbClr val="A8D08C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Stephanie Noble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5134567" y="2853169"/>
              <a:ext cx="1003800" cy="5019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5134567" y="3565788"/>
              <a:ext cx="1003800" cy="501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"/>
            <p:cNvSpPr txBox="1"/>
            <p:nvPr/>
          </p:nvSpPr>
          <p:spPr>
            <a:xfrm>
              <a:off x="5134567" y="3565788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Michael Baker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5134567" y="4278407"/>
              <a:ext cx="1003800" cy="501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"/>
            <p:cNvSpPr txBox="1"/>
            <p:nvPr/>
          </p:nvSpPr>
          <p:spPr>
            <a:xfrm>
              <a:off x="5134567" y="4278407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Aprill OǴrady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689421" y="4932303"/>
              <a:ext cx="1333253" cy="501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"/>
            <p:cNvSpPr txBox="1"/>
            <p:nvPr/>
          </p:nvSpPr>
          <p:spPr>
            <a:xfrm>
              <a:off x="3727555" y="4905240"/>
              <a:ext cx="1109086" cy="560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n-U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Brooke Schaefer(Gambling manager)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6349017" y="4991045"/>
              <a:ext cx="1003800" cy="5019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2"/>
            <p:cNvSpPr txBox="1"/>
            <p:nvPr/>
          </p:nvSpPr>
          <p:spPr>
            <a:xfrm>
              <a:off x="6349017" y="4991045"/>
              <a:ext cx="1003800" cy="501900"/>
            </a:xfrm>
            <a:prstGeom prst="rect">
              <a:avLst/>
            </a:prstGeom>
            <a:solidFill>
              <a:srgbClr val="FFD966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Jeff Fields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6349031" y="1427931"/>
              <a:ext cx="1003800" cy="501900"/>
            </a:xfrm>
            <a:prstGeom prst="rect">
              <a:avLst/>
            </a:prstGeom>
            <a:solidFill>
              <a:srgbClr val="FFD966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"/>
            <p:cNvSpPr txBox="1"/>
            <p:nvPr/>
          </p:nvSpPr>
          <p:spPr>
            <a:xfrm>
              <a:off x="6349031" y="1427931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Callie Bishop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6349031" y="2140550"/>
              <a:ext cx="1003800" cy="501900"/>
            </a:xfrm>
            <a:prstGeom prst="rect">
              <a:avLst/>
            </a:prstGeom>
            <a:solidFill>
              <a:srgbClr val="FFD966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2"/>
            <p:cNvSpPr txBox="1"/>
            <p:nvPr/>
          </p:nvSpPr>
          <p:spPr>
            <a:xfrm>
              <a:off x="6349031" y="2140550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Eric Petersen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6349031" y="2853169"/>
              <a:ext cx="1003800" cy="501900"/>
            </a:xfrm>
            <a:prstGeom prst="rect">
              <a:avLst/>
            </a:prstGeom>
            <a:solidFill>
              <a:srgbClr val="FFD966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"/>
            <p:cNvSpPr txBox="1"/>
            <p:nvPr/>
          </p:nvSpPr>
          <p:spPr>
            <a:xfrm>
              <a:off x="6349031" y="2853169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Travis Hunzeker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6349031" y="3565788"/>
              <a:ext cx="1003800" cy="501900"/>
            </a:xfrm>
            <a:prstGeom prst="rect">
              <a:avLst/>
            </a:prstGeom>
            <a:solidFill>
              <a:srgbClr val="FFD966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"/>
            <p:cNvSpPr txBox="1"/>
            <p:nvPr/>
          </p:nvSpPr>
          <p:spPr>
            <a:xfrm>
              <a:off x="6349031" y="3565788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Matt Cano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6349031" y="4278407"/>
              <a:ext cx="1003800" cy="501900"/>
            </a:xfrm>
            <a:prstGeom prst="rect">
              <a:avLst/>
            </a:prstGeom>
            <a:solidFill>
              <a:srgbClr val="FFD966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"/>
            <p:cNvSpPr txBox="1"/>
            <p:nvPr/>
          </p:nvSpPr>
          <p:spPr>
            <a:xfrm>
              <a:off x="6349031" y="4278407"/>
              <a:ext cx="1003800" cy="50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Joseph Biewer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2"/>
            <p:cNvSpPr txBox="1"/>
            <p:nvPr/>
          </p:nvSpPr>
          <p:spPr>
            <a:xfrm>
              <a:off x="5134567" y="2853169"/>
              <a:ext cx="1003800" cy="501900"/>
            </a:xfrm>
            <a:prstGeom prst="rect">
              <a:avLst/>
            </a:prstGeom>
            <a:solidFill>
              <a:srgbClr val="A8D08C"/>
            </a:solidFill>
            <a:ln>
              <a:noFill/>
            </a:ln>
          </p:spPr>
          <p:txBody>
            <a:bodyPr anchorCtr="0" anchor="ctr" bIns="6975" lIns="6975" spcFirstLastPara="1" rIns="6975" wrap="square" tIns="69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Michael Peck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8" name="Google Shape;198;p2"/>
          <p:cNvSpPr txBox="1"/>
          <p:nvPr/>
        </p:nvSpPr>
        <p:spPr>
          <a:xfrm>
            <a:off x="6997545" y="5747543"/>
            <a:ext cx="885000" cy="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2023-2026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"/>
          <p:cNvSpPr/>
          <p:nvPr/>
        </p:nvSpPr>
        <p:spPr>
          <a:xfrm>
            <a:off x="-58660" y="35036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400">
                <a:solidFill>
                  <a:schemeClr val="lt1"/>
                </a:solidFill>
              </a:rPr>
              <a:t>Budget Committee</a:t>
            </a:r>
            <a:endParaRPr sz="4000"/>
          </a:p>
        </p:txBody>
      </p:sp>
      <p:sp>
        <p:nvSpPr>
          <p:cNvPr id="205" name="Google Shape;205;p8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1800">
                <a:solidFill>
                  <a:schemeClr val="lt1"/>
                </a:solidFill>
              </a:rPr>
              <a:t>Build balance budget for Fiscal Year based on estimated registration numbers.</a:t>
            </a:r>
            <a:endParaRPr sz="1800">
              <a:solidFill>
                <a:schemeClr val="lt1"/>
              </a:solidFill>
            </a:endParaRPr>
          </a:p>
          <a:p>
            <a:pPr indent="-215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en-US" sz="1800">
                <a:solidFill>
                  <a:schemeClr val="lt1"/>
                </a:solidFill>
              </a:rPr>
              <a:t>New for 2024 Ice Hour Committee.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6" name="Google Shape;206;p8"/>
          <p:cNvCxnSpPr/>
          <p:nvPr/>
        </p:nvCxnSpPr>
        <p:spPr>
          <a:xfrm rot="10800000">
            <a:off x="9403517" y="1814286"/>
            <a:ext cx="622300" cy="0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207" name="Google Shape;207;p8"/>
          <p:cNvCxnSpPr/>
          <p:nvPr/>
        </p:nvCxnSpPr>
        <p:spPr>
          <a:xfrm>
            <a:off x="6977748" y="1814286"/>
            <a:ext cx="61861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8" name="Google Shape;208;p8"/>
          <p:cNvSpPr txBox="1"/>
          <p:nvPr/>
        </p:nvSpPr>
        <p:spPr>
          <a:xfrm>
            <a:off x="8365400" y="5391375"/>
            <a:ext cx="30000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9" name="Google Shape;209;p8"/>
          <p:cNvGrpSpPr/>
          <p:nvPr/>
        </p:nvGrpSpPr>
        <p:grpSpPr>
          <a:xfrm>
            <a:off x="4966900" y="1288817"/>
            <a:ext cx="6850971" cy="3971863"/>
            <a:chOff x="68538" y="723205"/>
            <a:chExt cx="6850971" cy="3427270"/>
          </a:xfrm>
        </p:grpSpPr>
        <p:sp>
          <p:nvSpPr>
            <p:cNvPr id="210" name="Google Shape;210;p8"/>
            <p:cNvSpPr/>
            <p:nvPr/>
          </p:nvSpPr>
          <p:spPr>
            <a:xfrm>
              <a:off x="3403408" y="1660775"/>
              <a:ext cx="309300" cy="24897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1" name="Google Shape;211;p8"/>
            <p:cNvSpPr/>
            <p:nvPr/>
          </p:nvSpPr>
          <p:spPr>
            <a:xfrm>
              <a:off x="3094100" y="1660775"/>
              <a:ext cx="309300" cy="24897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2" name="Google Shape;212;p8"/>
            <p:cNvSpPr/>
            <p:nvPr/>
          </p:nvSpPr>
          <p:spPr>
            <a:xfrm>
              <a:off x="3403408" y="1660775"/>
              <a:ext cx="309300" cy="10104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3" name="Google Shape;213;p8"/>
            <p:cNvSpPr/>
            <p:nvPr/>
          </p:nvSpPr>
          <p:spPr>
            <a:xfrm>
              <a:off x="3094100" y="1660775"/>
              <a:ext cx="309300" cy="10104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4" name="Google Shape;214;p8"/>
            <p:cNvSpPr/>
            <p:nvPr/>
          </p:nvSpPr>
          <p:spPr>
            <a:xfrm>
              <a:off x="68538" y="723205"/>
              <a:ext cx="1810800" cy="937500"/>
            </a:xfrm>
            <a:prstGeom prst="rect">
              <a:avLst/>
            </a:prstGeom>
            <a:solidFill>
              <a:srgbClr val="7F7F7F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8"/>
            <p:cNvSpPr txBox="1"/>
            <p:nvPr/>
          </p:nvSpPr>
          <p:spPr>
            <a:xfrm>
              <a:off x="68538" y="723205"/>
              <a:ext cx="1810800" cy="93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2300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President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430706" y="1452426"/>
              <a:ext cx="1629900" cy="312600"/>
            </a:xfrm>
            <a:prstGeom prst="rect">
              <a:avLst/>
            </a:prstGeom>
            <a:solidFill>
              <a:schemeClr val="lt1">
                <a:alpha val="88240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8"/>
            <p:cNvSpPr txBox="1"/>
            <p:nvPr/>
          </p:nvSpPr>
          <p:spPr>
            <a:xfrm>
              <a:off x="430706" y="1452426"/>
              <a:ext cx="1629900" cy="31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50800" spcFirstLastPara="1" rIns="50800" wrap="square" tIns="127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Cano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2497990" y="723205"/>
              <a:ext cx="1810800" cy="937500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8"/>
            <p:cNvSpPr txBox="1"/>
            <p:nvPr/>
          </p:nvSpPr>
          <p:spPr>
            <a:xfrm>
              <a:off x="2497990" y="723205"/>
              <a:ext cx="1810800" cy="93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2300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Treasurer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2860157" y="1452426"/>
              <a:ext cx="1629900" cy="312600"/>
            </a:xfrm>
            <a:prstGeom prst="rect">
              <a:avLst/>
            </a:prstGeom>
            <a:solidFill>
              <a:schemeClr val="lt1">
                <a:alpha val="88240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8"/>
            <p:cNvSpPr txBox="1"/>
            <p:nvPr/>
          </p:nvSpPr>
          <p:spPr>
            <a:xfrm>
              <a:off x="2754159" y="1452426"/>
              <a:ext cx="1735800" cy="31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50800" spcFirstLastPara="1" rIns="50800" wrap="square" tIns="127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Tim Russell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1283264" y="2202483"/>
              <a:ext cx="1810800" cy="9375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 txBox="1"/>
            <p:nvPr/>
          </p:nvSpPr>
          <p:spPr>
            <a:xfrm>
              <a:off x="1283264" y="2202483"/>
              <a:ext cx="1810800" cy="93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2300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Gambling Manager</a:t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1645431" y="2931704"/>
              <a:ext cx="1629900" cy="312600"/>
            </a:xfrm>
            <a:prstGeom prst="rect">
              <a:avLst/>
            </a:prstGeom>
            <a:solidFill>
              <a:schemeClr val="lt1">
                <a:alpha val="88240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8"/>
            <p:cNvSpPr txBox="1"/>
            <p:nvPr/>
          </p:nvSpPr>
          <p:spPr>
            <a:xfrm>
              <a:off x="1645431" y="2931704"/>
              <a:ext cx="1629900" cy="31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50" lIns="48250" spcFirstLastPara="1" rIns="48250" wrap="square" tIns="120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Brooke Schaefer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3712716" y="2202483"/>
              <a:ext cx="1810800" cy="937500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8"/>
            <p:cNvSpPr txBox="1"/>
            <p:nvPr/>
          </p:nvSpPr>
          <p:spPr>
            <a:xfrm>
              <a:off x="3712716" y="2202483"/>
              <a:ext cx="1810800" cy="93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2300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All </a:t>
              </a: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Board Directors</a:t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4927442" y="723205"/>
              <a:ext cx="1810800" cy="937500"/>
            </a:xfrm>
            <a:prstGeom prst="rect">
              <a:avLst/>
            </a:prstGeom>
            <a:solidFill>
              <a:srgbClr val="7F7F7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8"/>
            <p:cNvSpPr txBox="1"/>
            <p:nvPr/>
          </p:nvSpPr>
          <p:spPr>
            <a:xfrm>
              <a:off x="4927442" y="723205"/>
              <a:ext cx="1810800" cy="93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2300" lIns="17775" spcFirstLastPara="1" rIns="17775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Vice President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5289609" y="1452426"/>
              <a:ext cx="1629900" cy="312600"/>
            </a:xfrm>
            <a:prstGeom prst="rect">
              <a:avLst/>
            </a:prstGeom>
            <a:solidFill>
              <a:schemeClr val="lt1">
                <a:alpha val="88240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 txBox="1"/>
            <p:nvPr/>
          </p:nvSpPr>
          <p:spPr>
            <a:xfrm>
              <a:off x="5289609" y="1452426"/>
              <a:ext cx="1629900" cy="31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50800" spcFirstLastPara="1" rIns="50800" wrap="square" tIns="127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2" name="Google Shape;232;p8"/>
          <p:cNvSpPr txBox="1"/>
          <p:nvPr/>
        </p:nvSpPr>
        <p:spPr>
          <a:xfrm>
            <a:off x="4876713" y="4439000"/>
            <a:ext cx="3207600" cy="191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2300" lIns="17775" spcFirstLastPara="1" rIns="17775" wrap="square" tIns="177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Ice Hour Committee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Lead: 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Jeff Fields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Reps: 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Ross Zumbach, Amy Bebee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Rink: Steve Howarth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Coaches, Team Managers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7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Charitable Gambling Operations</a:t>
            </a:r>
            <a:endParaRPr/>
          </a:p>
        </p:txBody>
      </p:sp>
      <p:sp>
        <p:nvSpPr>
          <p:cNvPr id="239" name="Google Shape;239;p7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Responsible for daily gambling operations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Promote expansion of gambling operations to give back to DCYH</a:t>
            </a:r>
            <a:endParaRPr sz="2000">
              <a:solidFill>
                <a:schemeClr val="lt1"/>
              </a:solidFill>
            </a:endParaRPr>
          </a:p>
        </p:txBody>
      </p:sp>
      <p:grpSp>
        <p:nvGrpSpPr>
          <p:cNvPr id="240" name="Google Shape;240;p7"/>
          <p:cNvGrpSpPr/>
          <p:nvPr/>
        </p:nvGrpSpPr>
        <p:grpSpPr>
          <a:xfrm>
            <a:off x="6155249" y="816941"/>
            <a:ext cx="4368953" cy="5414615"/>
            <a:chOff x="1879523" y="2025"/>
            <a:chExt cx="4368953" cy="5414615"/>
          </a:xfrm>
        </p:grpSpPr>
        <p:sp>
          <p:nvSpPr>
            <p:cNvPr id="241" name="Google Shape;241;p7"/>
            <p:cNvSpPr/>
            <p:nvPr/>
          </p:nvSpPr>
          <p:spPr>
            <a:xfrm>
              <a:off x="3668890" y="2390221"/>
              <a:ext cx="305641" cy="246025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42" name="Google Shape;242;p7"/>
            <p:cNvSpPr/>
            <p:nvPr/>
          </p:nvSpPr>
          <p:spPr>
            <a:xfrm>
              <a:off x="3974531" y="2390221"/>
              <a:ext cx="305641" cy="99851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43" name="Google Shape;243;p7"/>
            <p:cNvSpPr/>
            <p:nvPr/>
          </p:nvSpPr>
          <p:spPr>
            <a:xfrm>
              <a:off x="3668890" y="2390221"/>
              <a:ext cx="305641" cy="99851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44" name="Google Shape;244;p7"/>
            <p:cNvSpPr/>
            <p:nvPr/>
          </p:nvSpPr>
          <p:spPr>
            <a:xfrm>
              <a:off x="3928811" y="928480"/>
              <a:ext cx="91440" cy="53528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45" name="Google Shape;245;p7"/>
            <p:cNvSpPr/>
            <p:nvPr/>
          </p:nvSpPr>
          <p:spPr>
            <a:xfrm>
              <a:off x="3079847" y="2025"/>
              <a:ext cx="1789367" cy="926455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7"/>
            <p:cNvSpPr txBox="1"/>
            <p:nvPr/>
          </p:nvSpPr>
          <p:spPr>
            <a:xfrm>
              <a:off x="3079847" y="2025"/>
              <a:ext cx="1789367" cy="926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07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Gambling Manager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7"/>
            <p:cNvSpPr txBox="1"/>
            <p:nvPr/>
          </p:nvSpPr>
          <p:spPr>
            <a:xfrm>
              <a:off x="3258784" y="722602"/>
              <a:ext cx="1789367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50" lIns="48250" spcFirstLastPara="1" rIns="48250" wrap="square" tIns="120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Brooke Schaefer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>
              <a:off x="3079847" y="1463766"/>
              <a:ext cx="1789367" cy="926455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7"/>
            <p:cNvSpPr txBox="1"/>
            <p:nvPr/>
          </p:nvSpPr>
          <p:spPr>
            <a:xfrm>
              <a:off x="3079847" y="1463766"/>
              <a:ext cx="1789367" cy="926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07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Assistant Gambling Manager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3437721" y="218434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7"/>
            <p:cNvSpPr txBox="1"/>
            <p:nvPr/>
          </p:nvSpPr>
          <p:spPr>
            <a:xfrm>
              <a:off x="3437721" y="218434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150" lIns="40625" spcFirstLastPara="1" rIns="40625" wrap="square" tIns="101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Alex Skogerbo</a:t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1879523" y="2925506"/>
              <a:ext cx="1789367" cy="926455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1879523" y="2925506"/>
              <a:ext cx="1789367" cy="926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0725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Site Operations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2237396" y="364608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7"/>
            <p:cNvSpPr txBox="1"/>
            <p:nvPr/>
          </p:nvSpPr>
          <p:spPr>
            <a:xfrm>
              <a:off x="2237396" y="364608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50800" spcFirstLastPara="1" rIns="50800" wrap="square" tIns="127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Steve Klomps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4280172" y="2925506"/>
              <a:ext cx="1789367" cy="926455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7"/>
            <p:cNvSpPr txBox="1"/>
            <p:nvPr/>
          </p:nvSpPr>
          <p:spPr>
            <a:xfrm>
              <a:off x="4280172" y="2925506"/>
              <a:ext cx="1789367" cy="926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0725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Site Operations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4638046" y="364608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7"/>
            <p:cNvSpPr txBox="1"/>
            <p:nvPr/>
          </p:nvSpPr>
          <p:spPr>
            <a:xfrm>
              <a:off x="4638046" y="364608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43175" spcFirstLastPara="1" rIns="43175" wrap="square" tIns="107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Calibri"/>
                <a:buNone/>
              </a:pPr>
              <a:r>
                <a:rPr lang="en-US"/>
                <a:t>	Alicia Lobdell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1879523" y="4387246"/>
              <a:ext cx="1789367" cy="926455"/>
            </a:xfrm>
            <a:prstGeom prst="rect">
              <a:avLst/>
            </a:prstGeom>
            <a:solidFill>
              <a:srgbClr val="A8D08C"/>
            </a:solidFill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7"/>
            <p:cNvSpPr txBox="1"/>
            <p:nvPr/>
          </p:nvSpPr>
          <p:spPr>
            <a:xfrm>
              <a:off x="1879523" y="4387246"/>
              <a:ext cx="1789367" cy="926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0725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Site Operations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2237396" y="510782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7"/>
            <p:cNvSpPr txBox="1"/>
            <p:nvPr/>
          </p:nvSpPr>
          <p:spPr>
            <a:xfrm>
              <a:off x="2237396" y="510782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50800" spcFirstLastPara="1" rIns="50800" wrap="square" tIns="127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TBD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65" name="Google Shape;265;p7"/>
          <p:cNvCxnSpPr>
            <a:stCxn id="246" idx="3"/>
            <a:endCxn id="266" idx="1"/>
          </p:cNvCxnSpPr>
          <p:nvPr/>
        </p:nvCxnSpPr>
        <p:spPr>
          <a:xfrm>
            <a:off x="9144940" y="1280169"/>
            <a:ext cx="682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6" name="Google Shape;266;p7"/>
          <p:cNvSpPr txBox="1"/>
          <p:nvPr/>
        </p:nvSpPr>
        <p:spPr>
          <a:xfrm>
            <a:off x="9827157" y="816941"/>
            <a:ext cx="1789367" cy="926455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Treasurer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10096191" y="1537518"/>
            <a:ext cx="1610430" cy="30881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050" lIns="48250" spcFirstLastPara="1" rIns="48250" wrap="square" tIns="1205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 Russell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5062927" y="816941"/>
            <a:ext cx="1789367" cy="92645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DCYH President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9" name="Google Shape;269;p7"/>
          <p:cNvCxnSpPr>
            <a:endCxn id="268" idx="3"/>
          </p:cNvCxnSpPr>
          <p:nvPr/>
        </p:nvCxnSpPr>
        <p:spPr>
          <a:xfrm rot="10800000">
            <a:off x="6852294" y="1280169"/>
            <a:ext cx="552000" cy="0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270" name="Google Shape;270;p7"/>
          <p:cNvSpPr txBox="1"/>
          <p:nvPr/>
        </p:nvSpPr>
        <p:spPr>
          <a:xfrm>
            <a:off x="5669274" y="1537525"/>
            <a:ext cx="1425300" cy="355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4600" lIns="58400" spcFirstLastPara="1" rIns="58400" wrap="square" tIns="146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 Cano 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5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Capital Improvements Committee</a:t>
            </a:r>
            <a:endParaRPr/>
          </a:p>
        </p:txBody>
      </p:sp>
      <p:grpSp>
        <p:nvGrpSpPr>
          <p:cNvPr id="277" name="Google Shape;277;p5"/>
          <p:cNvGrpSpPr/>
          <p:nvPr/>
        </p:nvGrpSpPr>
        <p:grpSpPr>
          <a:xfrm>
            <a:off x="6013341" y="1268003"/>
            <a:ext cx="4852907" cy="5020022"/>
            <a:chOff x="2664623" y="2649128"/>
            <a:chExt cx="4852907" cy="5020022"/>
          </a:xfrm>
        </p:grpSpPr>
        <p:sp>
          <p:nvSpPr>
            <p:cNvPr id="278" name="Google Shape;278;p5"/>
            <p:cNvSpPr/>
            <p:nvPr/>
          </p:nvSpPr>
          <p:spPr>
            <a:xfrm>
              <a:off x="5013064" y="3309372"/>
              <a:ext cx="1101738" cy="7115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000000"/>
              </a:solidFill>
              <a:prstDash val="dash"/>
              <a:miter lim="800000"/>
              <a:headEnd len="sm" w="sm" type="none"/>
              <a:tailEnd len="sm" w="sm" type="none"/>
            </a:ln>
          </p:spPr>
        </p:sp>
        <p:sp>
          <p:nvSpPr>
            <p:cNvPr id="279" name="Google Shape;279;p5"/>
            <p:cNvSpPr/>
            <p:nvPr/>
          </p:nvSpPr>
          <p:spPr>
            <a:xfrm>
              <a:off x="3949429" y="3309372"/>
              <a:ext cx="1063634" cy="71413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000000"/>
              </a:solidFill>
              <a:prstDash val="dash"/>
              <a:miter lim="800000"/>
              <a:headEnd len="sm" w="sm" type="none"/>
              <a:tailEnd len="sm" w="sm" type="none"/>
            </a:ln>
          </p:spPr>
        </p:sp>
        <p:sp>
          <p:nvSpPr>
            <p:cNvPr id="280" name="Google Shape;280;p5"/>
            <p:cNvSpPr/>
            <p:nvPr/>
          </p:nvSpPr>
          <p:spPr>
            <a:xfrm>
              <a:off x="5013064" y="3309372"/>
              <a:ext cx="975860" cy="36251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14900"/>
                  </a:lnTo>
                  <a:lnTo>
                    <a:pt x="120000" y="1149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1" name="Google Shape;281;p5"/>
            <p:cNvSpPr/>
            <p:nvPr/>
          </p:nvSpPr>
          <p:spPr>
            <a:xfrm>
              <a:off x="5013064" y="3309372"/>
              <a:ext cx="950778" cy="25447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12735"/>
                  </a:lnTo>
                  <a:lnTo>
                    <a:pt x="120000" y="112735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2" name="Google Shape;282;p5"/>
            <p:cNvSpPr/>
            <p:nvPr/>
          </p:nvSpPr>
          <p:spPr>
            <a:xfrm>
              <a:off x="5013064" y="3309372"/>
              <a:ext cx="947489" cy="14231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7010"/>
                  </a:lnTo>
                  <a:lnTo>
                    <a:pt x="120000" y="10701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3" name="Google Shape;283;p5"/>
            <p:cNvSpPr/>
            <p:nvPr/>
          </p:nvSpPr>
          <p:spPr>
            <a:xfrm>
              <a:off x="4012348" y="3309372"/>
              <a:ext cx="1000716" cy="362603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14902"/>
                  </a:lnTo>
                  <a:lnTo>
                    <a:pt x="0" y="114902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4" name="Google Shape;284;p5"/>
            <p:cNvSpPr/>
            <p:nvPr/>
          </p:nvSpPr>
          <p:spPr>
            <a:xfrm>
              <a:off x="4021875" y="3309372"/>
              <a:ext cx="991189" cy="254251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12729"/>
                  </a:lnTo>
                  <a:lnTo>
                    <a:pt x="0" y="112729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5" name="Google Shape;285;p5"/>
            <p:cNvSpPr/>
            <p:nvPr/>
          </p:nvSpPr>
          <p:spPr>
            <a:xfrm>
              <a:off x="4015525" y="3309372"/>
              <a:ext cx="997539" cy="142417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7019"/>
                  </a:lnTo>
                  <a:lnTo>
                    <a:pt x="0" y="107019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86" name="Google Shape;286;p5"/>
            <p:cNvSpPr/>
            <p:nvPr/>
          </p:nvSpPr>
          <p:spPr>
            <a:xfrm>
              <a:off x="2664623" y="2649128"/>
              <a:ext cx="1275204" cy="660244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5"/>
            <p:cNvSpPr txBox="1"/>
            <p:nvPr/>
          </p:nvSpPr>
          <p:spPr>
            <a:xfrm>
              <a:off x="2664623" y="2649128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Treasurer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2919664" y="3162651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5"/>
            <p:cNvSpPr txBox="1"/>
            <p:nvPr/>
          </p:nvSpPr>
          <p:spPr>
            <a:xfrm>
              <a:off x="2790825" y="3179849"/>
              <a:ext cx="1276523" cy="202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Tim Russell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4375462" y="2649128"/>
              <a:ext cx="1275204" cy="660244"/>
            </a:xfrm>
            <a:prstGeom prst="rect">
              <a:avLst/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5"/>
            <p:cNvSpPr txBox="1"/>
            <p:nvPr/>
          </p:nvSpPr>
          <p:spPr>
            <a:xfrm>
              <a:off x="4375462" y="2649128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Vice President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4630503" y="3162651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5"/>
            <p:cNvSpPr txBox="1"/>
            <p:nvPr/>
          </p:nvSpPr>
          <p:spPr>
            <a:xfrm>
              <a:off x="4630503" y="3162651"/>
              <a:ext cx="1147684" cy="2200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3377923" y="4733543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5"/>
            <p:cNvSpPr txBox="1"/>
            <p:nvPr/>
          </p:nvSpPr>
          <p:spPr>
            <a:xfrm>
              <a:off x="3377923" y="4733543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Gambling Manager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3632970" y="5247071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5"/>
            <p:cNvSpPr txBox="1"/>
            <p:nvPr/>
          </p:nvSpPr>
          <p:spPr>
            <a:xfrm>
              <a:off x="3466420" y="5247075"/>
              <a:ext cx="1314355" cy="29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33000" spcFirstLastPara="1" rIns="33000" wrap="square" tIns="82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None/>
              </a:pPr>
              <a:r>
                <a:rPr b="0" i="0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Brooke Schaefer</a:t>
              </a:r>
              <a:endPara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3384272" y="5851885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5"/>
            <p:cNvSpPr txBox="1"/>
            <p:nvPr/>
          </p:nvSpPr>
          <p:spPr>
            <a:xfrm>
              <a:off x="3384272" y="5851885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5"/>
            <p:cNvSpPr/>
            <p:nvPr/>
          </p:nvSpPr>
          <p:spPr>
            <a:xfrm>
              <a:off x="3658687" y="6357468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5"/>
            <p:cNvSpPr txBox="1"/>
            <p:nvPr/>
          </p:nvSpPr>
          <p:spPr>
            <a:xfrm>
              <a:off x="3658687" y="6357468"/>
              <a:ext cx="1147684" cy="2200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n-U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Matt Cano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3374746" y="6935412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5"/>
            <p:cNvSpPr txBox="1"/>
            <p:nvPr/>
          </p:nvSpPr>
          <p:spPr>
            <a:xfrm>
              <a:off x="3374746" y="6935412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3503507" y="7448950"/>
              <a:ext cx="1402800" cy="2202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None/>
              </a:pPr>
              <a:r>
                <a:t/>
              </a:r>
              <a:endParaRPr b="0" i="0" sz="1400" u="none" cap="none" strike="sng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5322951" y="4732566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5"/>
            <p:cNvSpPr txBox="1"/>
            <p:nvPr/>
          </p:nvSpPr>
          <p:spPr>
            <a:xfrm>
              <a:off x="5322951" y="4732566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5352353" y="5261557"/>
              <a:ext cx="1402734" cy="223255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Mike Baker</a:t>
              </a:r>
              <a:endParaRPr i="0" sz="1400" u="none" cap="none" strike="sng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5326240" y="5854136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5"/>
            <p:cNvSpPr txBox="1"/>
            <p:nvPr/>
          </p:nvSpPr>
          <p:spPr>
            <a:xfrm>
              <a:off x="5326240" y="5854136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5"/>
            <p:cNvSpPr/>
            <p:nvPr/>
          </p:nvSpPr>
          <p:spPr>
            <a:xfrm>
              <a:off x="5351323" y="6934494"/>
              <a:ext cx="1275204" cy="660244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5"/>
            <p:cNvSpPr txBox="1"/>
            <p:nvPr/>
          </p:nvSpPr>
          <p:spPr>
            <a:xfrm>
              <a:off x="5351323" y="6934494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Director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606355" y="7448025"/>
              <a:ext cx="1402800" cy="22020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2674225" y="3693382"/>
              <a:ext cx="1275204" cy="660244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5"/>
            <p:cNvSpPr txBox="1"/>
            <p:nvPr/>
          </p:nvSpPr>
          <p:spPr>
            <a:xfrm>
              <a:off x="2674225" y="3693382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Girls HS Boosters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2929263" y="4206908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5"/>
            <p:cNvSpPr txBox="1"/>
            <p:nvPr/>
          </p:nvSpPr>
          <p:spPr>
            <a:xfrm>
              <a:off x="2929263" y="4206908"/>
              <a:ext cx="1147684" cy="2200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Carrie Carstensen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6114802" y="3690847"/>
              <a:ext cx="1275204" cy="660244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5"/>
            <p:cNvSpPr txBox="1"/>
            <p:nvPr/>
          </p:nvSpPr>
          <p:spPr>
            <a:xfrm>
              <a:off x="6114802" y="3690847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Boys HS Boosters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6369846" y="4204370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5"/>
            <p:cNvSpPr txBox="1"/>
            <p:nvPr/>
          </p:nvSpPr>
          <p:spPr>
            <a:xfrm>
              <a:off x="6369846" y="4204370"/>
              <a:ext cx="1147684" cy="2200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Anne Ludvigsen</a:t>
              </a:r>
              <a:endPara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6111703" y="2652304"/>
              <a:ext cx="1275204" cy="660244"/>
            </a:xfrm>
            <a:prstGeom prst="rect">
              <a:avLst/>
            </a:prstGeom>
            <a:solidFill>
              <a:srgbClr val="7F7F7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5"/>
            <p:cNvSpPr txBox="1"/>
            <p:nvPr/>
          </p:nvSpPr>
          <p:spPr>
            <a:xfrm>
              <a:off x="6111703" y="2652304"/>
              <a:ext cx="1275204" cy="6602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3150" lIns="12050" spcFirstLastPara="1" rIns="12050" wrap="square" tIns="12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b="0" i="0" lang="en-US" sz="19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 President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6366740" y="3165825"/>
              <a:ext cx="1147684" cy="220081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5"/>
            <p:cNvSpPr txBox="1"/>
            <p:nvPr/>
          </p:nvSpPr>
          <p:spPr>
            <a:xfrm>
              <a:off x="6366740" y="3165825"/>
              <a:ext cx="1147684" cy="2200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875" lIns="35550" spcFirstLastPara="1" rIns="35550" wrap="square" tIns="887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Cano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325" name="Google Shape;325;p5"/>
          <p:cNvCxnSpPr/>
          <p:nvPr/>
        </p:nvCxnSpPr>
        <p:spPr>
          <a:xfrm rot="10800000">
            <a:off x="6815138" y="1571625"/>
            <a:ext cx="1042987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26" name="Google Shape;326;p5"/>
          <p:cNvCxnSpPr/>
          <p:nvPr/>
        </p:nvCxnSpPr>
        <p:spPr>
          <a:xfrm rot="10800000">
            <a:off x="8948739" y="1571625"/>
            <a:ext cx="481011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327" name="Google Shape;327;p5"/>
          <p:cNvSpPr txBox="1"/>
          <p:nvPr/>
        </p:nvSpPr>
        <p:spPr>
          <a:xfrm>
            <a:off x="643468" y="2638044"/>
            <a:ext cx="3363973" cy="3884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Rink/facilities improvements with involvement of high school programs, City of Kasson, Dodge County Fair board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5"/>
          <p:cNvSpPr/>
          <p:nvPr/>
        </p:nvSpPr>
        <p:spPr>
          <a:xfrm>
            <a:off x="8699957" y="5028354"/>
            <a:ext cx="1402734" cy="223255"/>
          </a:xfrm>
          <a:prstGeom prst="rect">
            <a:avLst/>
          </a:prstGeom>
          <a:solidFill>
            <a:schemeClr val="lt1">
              <a:alpha val="88235"/>
            </a:schemeClr>
          </a:solidFill>
          <a:ln cap="flat" cmpd="sng" w="12700">
            <a:solidFill>
              <a:srgbClr val="4372C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1400" u="none" cap="none" strike="sng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6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6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Discipline Committee</a:t>
            </a:r>
            <a:endParaRPr/>
          </a:p>
        </p:txBody>
      </p:sp>
      <p:sp>
        <p:nvSpPr>
          <p:cNvPr id="335" name="Google Shape;335;p6"/>
          <p:cNvSpPr txBox="1"/>
          <p:nvPr>
            <p:ph idx="1" type="body"/>
          </p:nvPr>
        </p:nvSpPr>
        <p:spPr>
          <a:xfrm>
            <a:off x="643468" y="2638043"/>
            <a:ext cx="3527938" cy="41198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Accept and respond to Grievances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Follow MN and USA Hockey guidelines for Discipline Processes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Maintain confidentiality and tact regarding pending or </a:t>
            </a:r>
            <a:br>
              <a:rPr lang="en-US" sz="2000">
                <a:solidFill>
                  <a:schemeClr val="lt1"/>
                </a:solidFill>
              </a:rPr>
            </a:br>
            <a:r>
              <a:rPr lang="en-US" sz="2000">
                <a:solidFill>
                  <a:schemeClr val="lt1"/>
                </a:solidFill>
              </a:rPr>
              <a:t>in-process investigations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Updated at Feb 2023 board meeting to include all board members</a:t>
            </a:r>
            <a:endParaRPr/>
          </a:p>
        </p:txBody>
      </p:sp>
      <p:grpSp>
        <p:nvGrpSpPr>
          <p:cNvPr id="336" name="Google Shape;336;p6"/>
          <p:cNvGrpSpPr/>
          <p:nvPr/>
        </p:nvGrpSpPr>
        <p:grpSpPr>
          <a:xfrm>
            <a:off x="5084049" y="379050"/>
            <a:ext cx="6510039" cy="5587170"/>
            <a:chOff x="238999" y="4400"/>
            <a:chExt cx="6510039" cy="5587170"/>
          </a:xfrm>
        </p:grpSpPr>
        <p:sp>
          <p:nvSpPr>
            <p:cNvPr id="337" name="Google Shape;337;p6"/>
            <p:cNvSpPr/>
            <p:nvPr/>
          </p:nvSpPr>
          <p:spPr>
            <a:xfrm>
              <a:off x="3776420" y="1072012"/>
              <a:ext cx="352209" cy="45195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38" name="Google Shape;338;p6"/>
            <p:cNvSpPr/>
            <p:nvPr/>
          </p:nvSpPr>
          <p:spPr>
            <a:xfrm>
              <a:off x="4128629" y="1072012"/>
              <a:ext cx="352209" cy="28351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39" name="Google Shape;339;p6"/>
            <p:cNvSpPr/>
            <p:nvPr/>
          </p:nvSpPr>
          <p:spPr>
            <a:xfrm>
              <a:off x="3776420" y="1072012"/>
              <a:ext cx="352209" cy="283510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40" name="Google Shape;340;p6"/>
            <p:cNvSpPr/>
            <p:nvPr/>
          </p:nvSpPr>
          <p:spPr>
            <a:xfrm>
              <a:off x="4128629" y="1072012"/>
              <a:ext cx="352209" cy="115064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41" name="Google Shape;341;p6"/>
            <p:cNvSpPr/>
            <p:nvPr/>
          </p:nvSpPr>
          <p:spPr>
            <a:xfrm>
              <a:off x="3776420" y="1072012"/>
              <a:ext cx="352209" cy="115064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42" name="Google Shape;342;p6"/>
            <p:cNvSpPr/>
            <p:nvPr/>
          </p:nvSpPr>
          <p:spPr>
            <a:xfrm>
              <a:off x="331210" y="4400"/>
              <a:ext cx="2061999" cy="1067612"/>
            </a:xfrm>
            <a:prstGeom prst="rect">
              <a:avLst/>
            </a:prstGeom>
            <a:solidFill>
              <a:srgbClr val="7F7F7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6"/>
            <p:cNvSpPr txBox="1"/>
            <p:nvPr/>
          </p:nvSpPr>
          <p:spPr>
            <a:xfrm>
              <a:off x="238999" y="37891"/>
              <a:ext cx="2061999" cy="1067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065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Vice President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743610" y="834765"/>
              <a:ext cx="1855799" cy="35587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6"/>
            <p:cNvSpPr txBox="1"/>
            <p:nvPr/>
          </p:nvSpPr>
          <p:spPr>
            <a:xfrm>
              <a:off x="743610" y="834765"/>
              <a:ext cx="1855799" cy="355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58400" spcFirstLastPara="1" rIns="58400" wrap="square" tIns="146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Ross Zumbach</a:t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3097629" y="4400"/>
              <a:ext cx="2061999" cy="1067612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6"/>
            <p:cNvSpPr txBox="1"/>
            <p:nvPr/>
          </p:nvSpPr>
          <p:spPr>
            <a:xfrm>
              <a:off x="3097629" y="4400"/>
              <a:ext cx="2061999" cy="1067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065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DCYH President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6"/>
            <p:cNvSpPr/>
            <p:nvPr/>
          </p:nvSpPr>
          <p:spPr>
            <a:xfrm>
              <a:off x="3462826" y="900380"/>
              <a:ext cx="1855799" cy="35587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6"/>
            <p:cNvSpPr txBox="1"/>
            <p:nvPr/>
          </p:nvSpPr>
          <p:spPr>
            <a:xfrm>
              <a:off x="3510029" y="864422"/>
              <a:ext cx="1649600" cy="355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58400" spcFirstLastPara="1" rIns="58400" wrap="square" tIns="1460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300"/>
                <a:buFont typeface="Calibri"/>
                <a:buNone/>
              </a:pPr>
              <a:r>
                <a:rPr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Cano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1714420" y="1688854"/>
              <a:ext cx="2061999" cy="1067612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6"/>
            <p:cNvSpPr txBox="1"/>
            <p:nvPr/>
          </p:nvSpPr>
          <p:spPr>
            <a:xfrm>
              <a:off x="1665041" y="1718510"/>
              <a:ext cx="2126635" cy="10430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065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All </a:t>
              </a: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Board Directors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2126820" y="2519219"/>
              <a:ext cx="1855799" cy="35587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4480839" y="1688854"/>
              <a:ext cx="2061999" cy="1067612"/>
            </a:xfrm>
            <a:prstGeom prst="rect">
              <a:avLst/>
            </a:prstGeom>
            <a:solidFill>
              <a:srgbClr val="8DA9DB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6"/>
            <p:cNvSpPr txBox="1"/>
            <p:nvPr/>
          </p:nvSpPr>
          <p:spPr>
            <a:xfrm>
              <a:off x="4480839" y="1688854"/>
              <a:ext cx="2061999" cy="1067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065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Recorder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4893239" y="2519219"/>
              <a:ext cx="1855799" cy="355870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6"/>
            <p:cNvSpPr txBox="1"/>
            <p:nvPr/>
          </p:nvSpPr>
          <p:spPr>
            <a:xfrm>
              <a:off x="4748801" y="2519225"/>
              <a:ext cx="2000100" cy="35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325" lIns="53325" spcFirstLastPara="1" rIns="53325" wrap="square" tIns="1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None/>
              </a:pPr>
              <a:r>
                <a:t/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57" name="Google Shape;357;p6"/>
          <p:cNvCxnSpPr/>
          <p:nvPr/>
        </p:nvCxnSpPr>
        <p:spPr>
          <a:xfrm rot="10800000">
            <a:off x="7200900" y="876300"/>
            <a:ext cx="762000" cy="0"/>
          </a:xfrm>
          <a:prstGeom prst="straightConnector1">
            <a:avLst/>
          </a:prstGeom>
          <a:noFill/>
          <a:ln cap="flat" cmpd="sng" w="1587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358" name="Google Shape;358;p6"/>
          <p:cNvSpPr txBox="1"/>
          <p:nvPr/>
        </p:nvSpPr>
        <p:spPr>
          <a:xfrm>
            <a:off x="10275875" y="379050"/>
            <a:ext cx="1803900" cy="10821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400" u="none" cap="none" strike="noStrik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Safe Sport Coordinator</a:t>
            </a:r>
            <a:endParaRPr b="0" i="0" sz="2400" u="none" cap="none" strike="noStrike">
              <a:solidFill>
                <a:srgbClr val="FEFE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6"/>
          <p:cNvSpPr txBox="1"/>
          <p:nvPr/>
        </p:nvSpPr>
        <p:spPr>
          <a:xfrm>
            <a:off x="10275875" y="1230700"/>
            <a:ext cx="1916100" cy="400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3A66B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Derrick Gordon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5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5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Registrar &amp; Registration Committee</a:t>
            </a:r>
            <a:endParaRPr/>
          </a:p>
        </p:txBody>
      </p:sp>
      <p:sp>
        <p:nvSpPr>
          <p:cNvPr id="366" name="Google Shape;366;p25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Paid position within DCYH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$1,500 per year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Creation of registration within website for players and coaches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Responsible for collection of registration fees, birth certificate, etc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Roster teams, responsible for official USA Hockey rosters</a:t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New for 2024: registration committee</a:t>
            </a:r>
            <a:endParaRPr sz="2000">
              <a:solidFill>
                <a:schemeClr val="lt1"/>
              </a:solidFill>
            </a:endParaRPr>
          </a:p>
        </p:txBody>
      </p:sp>
      <p:grpSp>
        <p:nvGrpSpPr>
          <p:cNvPr id="367" name="Google Shape;367;p25"/>
          <p:cNvGrpSpPr/>
          <p:nvPr/>
        </p:nvGrpSpPr>
        <p:grpSpPr>
          <a:xfrm>
            <a:off x="7130727" y="978896"/>
            <a:ext cx="2072818" cy="1261879"/>
            <a:chOff x="2975333" y="163980"/>
            <a:chExt cx="2072818" cy="1261879"/>
          </a:xfrm>
        </p:grpSpPr>
        <p:sp>
          <p:nvSpPr>
            <p:cNvPr id="368" name="Google Shape;368;p25"/>
            <p:cNvSpPr/>
            <p:nvPr/>
          </p:nvSpPr>
          <p:spPr>
            <a:xfrm>
              <a:off x="3751989" y="928480"/>
              <a:ext cx="268262" cy="49737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69" name="Google Shape;369;p25"/>
            <p:cNvSpPr txBox="1"/>
            <p:nvPr/>
          </p:nvSpPr>
          <p:spPr>
            <a:xfrm>
              <a:off x="2975333" y="163980"/>
              <a:ext cx="1789367" cy="9264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07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Registrar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25"/>
            <p:cNvSpPr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25"/>
            <p:cNvSpPr txBox="1"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50" lIns="48250" spcFirstLastPara="1" rIns="48250" wrap="square" tIns="120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Lindsay Meyer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2" name="Google Shape;372;p25"/>
          <p:cNvSpPr txBox="1"/>
          <p:nvPr/>
        </p:nvSpPr>
        <p:spPr>
          <a:xfrm>
            <a:off x="5304694" y="2482952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 Russell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25"/>
          <p:cNvSpPr txBox="1"/>
          <p:nvPr/>
        </p:nvSpPr>
        <p:spPr>
          <a:xfrm>
            <a:off x="9203545" y="2482953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DIBS Master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Callie Bishop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4" name="Google Shape;374;p25"/>
          <p:cNvCxnSpPr>
            <a:stCxn id="372" idx="0"/>
            <a:endCxn id="373" idx="0"/>
          </p:cNvCxnSpPr>
          <p:nvPr/>
        </p:nvCxnSpPr>
        <p:spPr>
          <a:xfrm flipH="1" rot="-5400000">
            <a:off x="7971635" y="533852"/>
            <a:ext cx="600" cy="3898800"/>
          </a:xfrm>
          <a:prstGeom prst="bentConnector3">
            <a:avLst>
              <a:gd fmla="val -38100000" name="adj1"/>
            </a:avLst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5" name="Google Shape;375;p25"/>
          <p:cNvSpPr txBox="1"/>
          <p:nvPr/>
        </p:nvSpPr>
        <p:spPr>
          <a:xfrm>
            <a:off x="7307569" y="2499432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President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 Cano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6" name="Google Shape;376;p25"/>
          <p:cNvCxnSpPr/>
          <p:nvPr/>
        </p:nvCxnSpPr>
        <p:spPr>
          <a:xfrm flipH="1" rot="-5400000">
            <a:off x="7723515" y="2223351"/>
            <a:ext cx="636600" cy="6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7" name="Google Shape;377;p25"/>
          <p:cNvSpPr txBox="1"/>
          <p:nvPr/>
        </p:nvSpPr>
        <p:spPr>
          <a:xfrm flipH="1">
            <a:off x="5457115" y="3325442"/>
            <a:ext cx="1435800" cy="7014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Director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Amy Bebee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25"/>
          <p:cNvSpPr txBox="1"/>
          <p:nvPr/>
        </p:nvSpPr>
        <p:spPr>
          <a:xfrm>
            <a:off x="7381144" y="3406877"/>
            <a:ext cx="1435800" cy="690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Board Director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Holly Huso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4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24"/>
          <p:cNvSpPr txBox="1"/>
          <p:nvPr>
            <p:ph type="title"/>
          </p:nvPr>
        </p:nvSpPr>
        <p:spPr>
          <a:xfrm>
            <a:off x="643467" y="643467"/>
            <a:ext cx="3363974" cy="159731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DIBS</a:t>
            </a:r>
            <a:endParaRPr/>
          </a:p>
        </p:txBody>
      </p:sp>
      <p:sp>
        <p:nvSpPr>
          <p:cNvPr id="385" name="Google Shape;385;p24"/>
          <p:cNvSpPr txBox="1"/>
          <p:nvPr>
            <p:ph idx="1" type="body"/>
          </p:nvPr>
        </p:nvSpPr>
        <p:spPr>
          <a:xfrm>
            <a:off x="643468" y="2638044"/>
            <a:ext cx="3363974" cy="341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DIBS Master coordinates loading of DIBS opportunities on DCYH website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Report of DIBS completion at end of season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  <p:grpSp>
        <p:nvGrpSpPr>
          <p:cNvPr id="386" name="Google Shape;386;p24"/>
          <p:cNvGrpSpPr/>
          <p:nvPr/>
        </p:nvGrpSpPr>
        <p:grpSpPr>
          <a:xfrm>
            <a:off x="7273341" y="802016"/>
            <a:ext cx="1968304" cy="1423834"/>
            <a:chOff x="3079847" y="2025"/>
            <a:chExt cx="1968304" cy="1423834"/>
          </a:xfrm>
        </p:grpSpPr>
        <p:sp>
          <p:nvSpPr>
            <p:cNvPr id="387" name="Google Shape;387;p24"/>
            <p:cNvSpPr/>
            <p:nvPr/>
          </p:nvSpPr>
          <p:spPr>
            <a:xfrm>
              <a:off x="3751989" y="928480"/>
              <a:ext cx="268262" cy="49737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2700">
              <a:solidFill>
                <a:srgbClr val="345A99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388" name="Google Shape;388;p24"/>
            <p:cNvSpPr/>
            <p:nvPr/>
          </p:nvSpPr>
          <p:spPr>
            <a:xfrm>
              <a:off x="3079847" y="2025"/>
              <a:ext cx="1789367" cy="926455"/>
            </a:xfrm>
            <a:prstGeom prst="rect">
              <a:avLst/>
            </a:prstGeom>
            <a:solidFill>
              <a:schemeClr val="accent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24"/>
            <p:cNvSpPr txBox="1"/>
            <p:nvPr/>
          </p:nvSpPr>
          <p:spPr>
            <a:xfrm>
              <a:off x="3079847" y="2025"/>
              <a:ext cx="1789367" cy="9264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1307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DIBS Master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24"/>
            <p:cNvSpPr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solidFill>
              <a:schemeClr val="lt1">
                <a:alpha val="88235"/>
              </a:scheme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24"/>
            <p:cNvSpPr txBox="1"/>
            <p:nvPr/>
          </p:nvSpPr>
          <p:spPr>
            <a:xfrm>
              <a:off x="3437721" y="722602"/>
              <a:ext cx="1610430" cy="3088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50" lIns="48250" spcFirstLastPara="1" rIns="48250" wrap="square" tIns="1205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900"/>
                <a:buFont typeface="Calibri"/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Callie Bishop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2" name="Google Shape;392;p24"/>
          <p:cNvSpPr txBox="1"/>
          <p:nvPr/>
        </p:nvSpPr>
        <p:spPr>
          <a:xfrm>
            <a:off x="5150311" y="2463973"/>
            <a:ext cx="1435800" cy="690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Resource: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 Hain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Amy Bebee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4"/>
          <p:cNvSpPr txBox="1"/>
          <p:nvPr/>
        </p:nvSpPr>
        <p:spPr>
          <a:xfrm>
            <a:off x="9302830" y="2463972"/>
            <a:ext cx="1435800" cy="690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School Michelle Raths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4" name="Google Shape;394;p24"/>
          <p:cNvCxnSpPr>
            <a:stCxn id="392" idx="0"/>
            <a:endCxn id="393" idx="0"/>
          </p:cNvCxnSpPr>
          <p:nvPr/>
        </p:nvCxnSpPr>
        <p:spPr>
          <a:xfrm flipH="1" rot="-5400000">
            <a:off x="7944211" y="387973"/>
            <a:ext cx="600" cy="4152600"/>
          </a:xfrm>
          <a:prstGeom prst="bentConnector3">
            <a:avLst>
              <a:gd fmla="val -39687667" name="adj1"/>
            </a:avLst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5" name="Google Shape;395;p24"/>
          <p:cNvSpPr txBox="1"/>
          <p:nvPr/>
        </p:nvSpPr>
        <p:spPr>
          <a:xfrm>
            <a:off x="7317905" y="2463972"/>
            <a:ext cx="1435800" cy="690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/>
              <a:t>Communication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/>
              <a:t>Megan Braband</a:t>
            </a:r>
            <a:endParaRPr/>
          </a:p>
        </p:txBody>
      </p:sp>
      <p:cxnSp>
        <p:nvCxnSpPr>
          <p:cNvPr id="396" name="Google Shape;396;p24"/>
          <p:cNvCxnSpPr>
            <a:endCxn id="395" idx="0"/>
          </p:cNvCxnSpPr>
          <p:nvPr/>
        </p:nvCxnSpPr>
        <p:spPr>
          <a:xfrm flipH="1">
            <a:off x="8035805" y="1089672"/>
            <a:ext cx="20400" cy="137430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7"/>
          <p:cNvSpPr/>
          <p:nvPr/>
        </p:nvSpPr>
        <p:spPr>
          <a:xfrm>
            <a:off x="-51385" y="-29625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27"/>
          <p:cNvSpPr txBox="1"/>
          <p:nvPr>
            <p:ph type="title"/>
          </p:nvPr>
        </p:nvSpPr>
        <p:spPr>
          <a:xfrm>
            <a:off x="643467" y="643468"/>
            <a:ext cx="3265492" cy="1046378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 sz="2800">
                <a:solidFill>
                  <a:schemeClr val="lt1"/>
                </a:solidFill>
              </a:rPr>
              <a:t>Concession Management</a:t>
            </a:r>
            <a:endParaRPr/>
          </a:p>
        </p:txBody>
      </p:sp>
      <p:sp>
        <p:nvSpPr>
          <p:cNvPr id="403" name="Google Shape;403;p27"/>
          <p:cNvSpPr txBox="1"/>
          <p:nvPr>
            <p:ph idx="1" type="body"/>
          </p:nvPr>
        </p:nvSpPr>
        <p:spPr>
          <a:xfrm>
            <a:off x="643467" y="1862981"/>
            <a:ext cx="3274237" cy="1751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Runs concession stand including overall management, pre-season planning, inventory, postseason clean up.</a:t>
            </a:r>
            <a:endParaRPr/>
          </a:p>
        </p:txBody>
      </p:sp>
      <p:sp>
        <p:nvSpPr>
          <p:cNvPr id="404" name="Google Shape;404;p27"/>
          <p:cNvSpPr txBox="1"/>
          <p:nvPr/>
        </p:nvSpPr>
        <p:spPr>
          <a:xfrm>
            <a:off x="7181664" y="285038"/>
            <a:ext cx="1789367" cy="9264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30725" lIns="11425" spcFirstLastPara="1" rIns="11425" wrap="square" tIns="114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Concession Manager: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Kate Brossard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27"/>
          <p:cNvSpPr txBox="1"/>
          <p:nvPr/>
        </p:nvSpPr>
        <p:spPr>
          <a:xfrm>
            <a:off x="5216721" y="1689846"/>
            <a:ext cx="1612861" cy="134696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Concession Finance Management: Sarah Fredrickson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27"/>
          <p:cNvSpPr txBox="1"/>
          <p:nvPr/>
        </p:nvSpPr>
        <p:spPr>
          <a:xfrm>
            <a:off x="7362779" y="1689845"/>
            <a:ext cx="1435682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Concession Cleaning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Megan Stewig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Josh Pederson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27"/>
          <p:cNvSpPr txBox="1"/>
          <p:nvPr/>
        </p:nvSpPr>
        <p:spPr>
          <a:xfrm>
            <a:off x="9653771" y="369065"/>
            <a:ext cx="1515884" cy="69009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Treasurer: Tim Russell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8" name="Google Shape;408;p27"/>
          <p:cNvCxnSpPr/>
          <p:nvPr/>
        </p:nvCxnSpPr>
        <p:spPr>
          <a:xfrm>
            <a:off x="8971031" y="714112"/>
            <a:ext cx="68221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9" name="Google Shape;409;p27"/>
          <p:cNvSpPr txBox="1"/>
          <p:nvPr/>
        </p:nvSpPr>
        <p:spPr>
          <a:xfrm>
            <a:off x="9388382" y="1689845"/>
            <a:ext cx="1435682" cy="75725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75" lIns="6975" spcFirstLastPara="1" rIns="6975" wrap="square" tIns="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Vending Machine: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Stevie Gransee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0" name="Google Shape;410;p27"/>
          <p:cNvCxnSpPr/>
          <p:nvPr/>
        </p:nvCxnSpPr>
        <p:spPr>
          <a:xfrm rot="10800000">
            <a:off x="8076424" y="1211345"/>
            <a:ext cx="2029800" cy="478500"/>
          </a:xfrm>
          <a:prstGeom prst="bentConnector3">
            <a:avLst>
              <a:gd fmla="val 0" name="adj1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1" name="Google Shape;411;p27"/>
          <p:cNvCxnSpPr/>
          <p:nvPr/>
        </p:nvCxnSpPr>
        <p:spPr>
          <a:xfrm rot="10800000">
            <a:off x="8076348" y="1211493"/>
            <a:ext cx="4272" cy="47835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2" name="Google Shape;412;p27"/>
          <p:cNvCxnSpPr/>
          <p:nvPr/>
        </p:nvCxnSpPr>
        <p:spPr>
          <a:xfrm flipH="1" rot="10800000">
            <a:off x="8076347" y="2379938"/>
            <a:ext cx="4273" cy="2363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3" name="Google Shape;413;p27"/>
          <p:cNvCxnSpPr>
            <a:stCxn id="405" idx="0"/>
            <a:endCxn id="404" idx="1"/>
          </p:cNvCxnSpPr>
          <p:nvPr/>
        </p:nvCxnSpPr>
        <p:spPr>
          <a:xfrm rot="-5400000">
            <a:off x="6131602" y="639696"/>
            <a:ext cx="941700" cy="1158600"/>
          </a:xfrm>
          <a:prstGeom prst="bent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