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2" r:id="rId6"/>
    <p:sldId id="261" r:id="rId7"/>
    <p:sldId id="263" r:id="rId8"/>
    <p:sldId id="264" r:id="rId9"/>
    <p:sldId id="265" r:id="rId10"/>
    <p:sldId id="267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>
      <p:cViewPr varScale="1">
        <p:scale>
          <a:sx n="63" d="100"/>
          <a:sy n="63" d="100"/>
        </p:scale>
        <p:origin x="90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80EE11-F0D3-4E6E-A798-7A19A7312D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010B01-69F1-41F6-B948-1439F327C6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9EB69B-58A7-4A62-A7C2-7F88721E7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F2B0F-B6F8-4F5B-904B-70A9172F76CE}" type="datetimeFigureOut">
              <a:rPr lang="en-US" smtClean="0"/>
              <a:t>1/20/2024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AE2658-916F-49D6-8D74-2283F4F793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B227CB-4D94-46A4-9176-0402D57C2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7FBE1-332A-4978-9D27-642F79399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0245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D039C8-21A4-4BC2-A2D0-FDF6EBE463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B3DE5E0-C199-40A9-B7CB-9AF1C6C097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E8275A-CB03-49A3-AF31-65DBD1B458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F2B0F-B6F8-4F5B-904B-70A9172F76CE}" type="datetimeFigureOut">
              <a:rPr lang="en-US" smtClean="0"/>
              <a:t>1/20/2024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D05DEB-A3E3-460F-91CF-69B1F179E8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A70384-D56F-4110-BA0B-36C6C3761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7FBE1-332A-4978-9D27-642F79399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1593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D4ED7DA-16B6-4FB8-B078-F51F0A95E4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C8B745-3036-4CA9-8C3E-06F5AF5B09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1860D5-2E86-46B4-BB4F-E02F0C20B8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F2B0F-B6F8-4F5B-904B-70A9172F76CE}" type="datetimeFigureOut">
              <a:rPr lang="en-US" smtClean="0"/>
              <a:t>1/20/2024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0CEFE1-EE70-427E-8DC9-43A072CE0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E48610-A6E8-414A-B29C-2CA8953D7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7FBE1-332A-4978-9D27-642F79399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354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C8C812-9A3D-4089-B9B4-E52410D704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2EC9D8-8AC7-48DE-A938-F5AC98850C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B42281-073C-47D7-BD3B-8A6577D32C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F2B0F-B6F8-4F5B-904B-70A9172F76CE}" type="datetimeFigureOut">
              <a:rPr lang="en-US" smtClean="0"/>
              <a:t>1/20/2024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16478C-CAFD-4B1A-A938-64F66BBDD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19B6E2-EFE4-4E0E-A9F3-3534A473B2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7FBE1-332A-4978-9D27-642F79399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941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5757E2-609F-46CC-BF7D-05D95067A1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E53EC8-04B9-476B-B186-737292D814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2B9254-7B96-4A6A-9AC4-39CBA143CC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F2B0F-B6F8-4F5B-904B-70A9172F76CE}" type="datetimeFigureOut">
              <a:rPr lang="en-US" smtClean="0"/>
              <a:t>1/20/2024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A168B9-AB26-43D6-B417-B7409D46B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E144F2-7D30-4A04-A9B4-1A1D85969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7FBE1-332A-4978-9D27-642F79399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024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A28185-4D45-432E-A403-B38A277F2C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DD2231-69E2-44A9-BE95-0D73A3DE59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37F49D-40A7-428B-BEF0-E121C0E4D5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B64827-4140-4A14-8B96-23194FC631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F2B0F-B6F8-4F5B-904B-70A9172F76CE}" type="datetimeFigureOut">
              <a:rPr lang="en-US" smtClean="0"/>
              <a:t>1/20/2024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27971A-962A-4008-B4C5-7580C153C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E9C7C1-D366-4916-91C8-4C94A940D1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7FBE1-332A-4978-9D27-642F79399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933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860EAE-86F9-4DE4-AE0F-8EA15F9C90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5AA3FF-1F75-48D5-AF46-61EA3551A5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A2C8FB-61E2-45D2-9F50-A1EF0AF725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7EEC533-0ADF-4045-81E6-DE0FA43498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62BB549-906D-4101-AB1C-B34D329B7C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E35F53-7417-4414-907E-7B3771EAAC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F2B0F-B6F8-4F5B-904B-70A9172F76CE}" type="datetimeFigureOut">
              <a:rPr lang="en-US" smtClean="0"/>
              <a:t>1/20/2024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AEC7EEA-8CB4-43D8-B212-157E475778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18AD119-2785-4F5D-A23E-6D5EF6087B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7FBE1-332A-4978-9D27-642F79399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9431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7270AE-55DE-473B-88BD-D82D830389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2D0D973-EA43-4B50-BC04-CE1C86296B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F2B0F-B6F8-4F5B-904B-70A9172F76CE}" type="datetimeFigureOut">
              <a:rPr lang="en-US" smtClean="0"/>
              <a:t>1/20/2024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A06955-B136-49B1-BA4E-A6873C3A87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0E00844-836F-4452-BDCA-3318302C8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7FBE1-332A-4978-9D27-642F79399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678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A6A0DD4-D580-4038-893F-D5313ABAE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F2B0F-B6F8-4F5B-904B-70A9172F76CE}" type="datetimeFigureOut">
              <a:rPr lang="en-US" smtClean="0"/>
              <a:t>1/20/2024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9F5B5DF-DEB0-4817-9805-1D8EE8A8D1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F66380-6D22-4D8D-B2BB-C784DEBCF4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7FBE1-332A-4978-9D27-642F79399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08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A20BE9-2B9A-4AC6-BCAD-34D03EAA7A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985B56-B643-4902-8CC7-AB16377980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F32E4F-0BE2-4D88-B9AD-42CC113ECF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5BD1BE-D79E-4BB6-BDA8-8E14684357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F2B0F-B6F8-4F5B-904B-70A9172F76CE}" type="datetimeFigureOut">
              <a:rPr lang="en-US" smtClean="0"/>
              <a:t>1/20/2024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32F968-E85A-44BD-AE88-EAED9CB55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13DA61-D727-4E45-A634-12EF0DEAE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7FBE1-332A-4978-9D27-642F79399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308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A68AC5-CC32-43A3-B579-D329EF3D56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6181D91-7696-4633-B91D-3C0F643B89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4C9315-C5BE-4BDC-9D6F-500F042891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76F83C-6DC9-498C-B856-0214EC606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F2B0F-B6F8-4F5B-904B-70A9172F76CE}" type="datetimeFigureOut">
              <a:rPr lang="en-US" smtClean="0"/>
              <a:t>1/20/2024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BBD427-2870-4F7D-A1DE-3A4DB1476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06737E-8C29-403C-B8D9-0B6A91F83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7FBE1-332A-4978-9D27-642F79399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687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1DA88CC-EB28-49E5-9974-518CFB2EC0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CDF083-F720-44DE-9DF6-1ECDDC43FD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89927B-9B39-4799-97A0-04821CC03E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1F2B0F-B6F8-4F5B-904B-70A9172F76CE}" type="datetimeFigureOut">
              <a:rPr lang="en-US" smtClean="0"/>
              <a:t>1/20/2024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6B3780-5060-40E3-B080-47486B4695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A4A51A-4E6C-4C1F-A918-47F3517923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7FBE1-332A-4978-9D27-642F79399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627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slax.net/page/show/2619294-calendar" TargetMode="External"/><Relationship Id="rId2" Type="http://schemas.openxmlformats.org/officeDocument/2006/relationships/hyperlink" Target="https://www.mslax.net/submitroster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7905BA41-EE6E-4F80-8636-447F22DD72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EA0FBFD-324B-4E16-AC9D-243064420E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48465" y="3298722"/>
            <a:ext cx="8495070" cy="1784402"/>
          </a:xfrm>
        </p:spPr>
        <p:txBody>
          <a:bodyPr anchor="b">
            <a:normAutofit/>
          </a:bodyPr>
          <a:lstStyle/>
          <a:p>
            <a:r>
              <a:rPr lang="en-US" b="1" i="0" u="none" strike="noStrike" dirty="0">
                <a:solidFill>
                  <a:srgbClr val="FFFFFF"/>
                </a:solidFill>
                <a:effectLst/>
                <a:latin typeface="Raleway" pitchFamily="2" charset="0"/>
              </a:rPr>
              <a:t>2024 TRAA Lacrosse Manager Duties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E2DC284-7294-4CA2-93E1-EE2743F955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48465" y="5258851"/>
            <a:ext cx="8495070" cy="904005"/>
          </a:xfrm>
        </p:spPr>
        <p:txBody>
          <a:bodyPr>
            <a:normAutofit/>
          </a:bodyPr>
          <a:lstStyle/>
          <a:p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CD7549B2-EE05-4558-8C64-AC46755F2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25914" y="889251"/>
            <a:ext cx="2140172" cy="2140172"/>
          </a:xfrm>
          <a:prstGeom prst="ellipse">
            <a:avLst/>
          </a:prstGeom>
          <a:solidFill>
            <a:srgbClr val="FFFFFF"/>
          </a:solidFill>
          <a:ln w="19050">
            <a:solidFill>
              <a:srgbClr val="9C322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610C387A-E403-F9F0-BB65-15CAF0213C91}"/>
              </a:ext>
            </a:extLst>
          </p:cNvPr>
          <p:cNvGrpSpPr/>
          <p:nvPr/>
        </p:nvGrpSpPr>
        <p:grpSpPr>
          <a:xfrm>
            <a:off x="5445760" y="1181422"/>
            <a:ext cx="1300480" cy="1602418"/>
            <a:chOff x="5445760" y="1181422"/>
            <a:chExt cx="1300480" cy="1602418"/>
          </a:xfrm>
        </p:grpSpPr>
        <p:pic>
          <p:nvPicPr>
            <p:cNvPr id="6" name="Picture 5" descr="A red and white logo&#10;&#10;Description automatically generated">
              <a:extLst>
                <a:ext uri="{FF2B5EF4-FFF2-40B4-BE49-F238E27FC236}">
                  <a16:creationId xmlns:a16="http://schemas.microsoft.com/office/drawing/2014/main" id="{762493A3-52E0-0896-EE3F-5B83DE8FF26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91149" y="1181422"/>
              <a:ext cx="1009702" cy="1555830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B1EA9876-F721-5210-4BCC-62D1A00BFA33}"/>
                </a:ext>
              </a:extLst>
            </p:cNvPr>
            <p:cNvSpPr txBox="1"/>
            <p:nvPr/>
          </p:nvSpPr>
          <p:spPr>
            <a:xfrm>
              <a:off x="5445760" y="2341504"/>
              <a:ext cx="406400" cy="44233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6A95D885-44BB-230A-9F71-29A0385B028F}"/>
                </a:ext>
              </a:extLst>
            </p:cNvPr>
            <p:cNvSpPr txBox="1"/>
            <p:nvPr/>
          </p:nvSpPr>
          <p:spPr>
            <a:xfrm>
              <a:off x="6390640" y="2443104"/>
              <a:ext cx="355600" cy="34073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1360967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572A6AC3-A5EB-4E50-B460-8B0A428F31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B99F3F-6630-4FE3-AAA3-03830A02E0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6507" y="3362583"/>
            <a:ext cx="9792469" cy="1293788"/>
          </a:xfrm>
        </p:spPr>
        <p:txBody>
          <a:bodyPr anchor="ctr">
            <a:norm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US" sz="4000" dirty="0"/>
              <a:t>Thank you for volunteering for the kiddos!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333E1FB9-192B-2B0A-7E77-1610D04C2D9C}"/>
              </a:ext>
            </a:extLst>
          </p:cNvPr>
          <p:cNvGrpSpPr/>
          <p:nvPr/>
        </p:nvGrpSpPr>
        <p:grpSpPr>
          <a:xfrm>
            <a:off x="44747" y="124782"/>
            <a:ext cx="1300480" cy="1602418"/>
            <a:chOff x="5445760" y="1181422"/>
            <a:chExt cx="1300480" cy="1602418"/>
          </a:xfrm>
        </p:grpSpPr>
        <p:pic>
          <p:nvPicPr>
            <p:cNvPr id="5" name="Picture 4" descr="A red and white logo&#10;&#10;Description automatically generated">
              <a:extLst>
                <a:ext uri="{FF2B5EF4-FFF2-40B4-BE49-F238E27FC236}">
                  <a16:creationId xmlns:a16="http://schemas.microsoft.com/office/drawing/2014/main" id="{D094BEA3-3208-8F33-F4FC-013A1B37644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91149" y="1181422"/>
              <a:ext cx="1009702" cy="1555830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A6AAC813-F9CD-33F6-3CDC-BF8B7E271E53}"/>
                </a:ext>
              </a:extLst>
            </p:cNvPr>
            <p:cNvSpPr txBox="1"/>
            <p:nvPr/>
          </p:nvSpPr>
          <p:spPr>
            <a:xfrm>
              <a:off x="5445760" y="2341504"/>
              <a:ext cx="406400" cy="44233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C7C50341-A785-DE4D-1B6A-8E3E76817588}"/>
                </a:ext>
              </a:extLst>
            </p:cNvPr>
            <p:cNvSpPr txBox="1"/>
            <p:nvPr/>
          </p:nvSpPr>
          <p:spPr>
            <a:xfrm>
              <a:off x="6390640" y="2443104"/>
              <a:ext cx="355600" cy="34073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9768973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572A6AC3-A5EB-4E50-B460-8B0A428F31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B99F3F-6630-4FE3-AAA3-03830A02E0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6247" y="1361029"/>
            <a:ext cx="9792469" cy="1293788"/>
          </a:xfrm>
        </p:spPr>
        <p:txBody>
          <a:bodyPr anchor="ctr">
            <a:normAutofit/>
          </a:bodyPr>
          <a:lstStyle/>
          <a:p>
            <a:r>
              <a:rPr lang="en-US" sz="4000" dirty="0"/>
              <a:t>Agenda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E98201-9292-4E44-8411-65BACB11F2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32993" y="2712574"/>
            <a:ext cx="5241491" cy="2606545"/>
          </a:xfrm>
        </p:spPr>
        <p:txBody>
          <a:bodyPr anchor="t">
            <a:normAutofit/>
          </a:bodyPr>
          <a:lstStyle/>
          <a:p>
            <a:pPr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b="0" i="0" u="none" strike="noStrike" dirty="0">
                <a:solidFill>
                  <a:srgbClr val="595959"/>
                </a:solidFill>
                <a:effectLst/>
                <a:latin typeface="Lato" panose="020F0502020204030203" pitchFamily="34" charset="0"/>
              </a:rPr>
              <a:t>Introductions</a:t>
            </a:r>
          </a:p>
          <a:p>
            <a:pPr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b="0" i="0" u="none" strike="noStrike" dirty="0">
                <a:solidFill>
                  <a:srgbClr val="595959"/>
                </a:solidFill>
                <a:effectLst/>
                <a:latin typeface="Lato" panose="020F0502020204030203" pitchFamily="34" charset="0"/>
              </a:rPr>
              <a:t>Communications &amp; Rosters</a:t>
            </a:r>
          </a:p>
          <a:p>
            <a:pPr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b="0" i="0" u="none" strike="noStrike" dirty="0">
                <a:solidFill>
                  <a:srgbClr val="595959"/>
                </a:solidFill>
                <a:effectLst/>
                <a:latin typeface="Lato" panose="020F0502020204030203" pitchFamily="34" charset="0"/>
              </a:rPr>
              <a:t>Team Web </a:t>
            </a:r>
            <a:r>
              <a:rPr lang="en-US" sz="2000" dirty="0">
                <a:solidFill>
                  <a:srgbClr val="595959"/>
                </a:solidFill>
                <a:latin typeface="Lato" panose="020F0502020204030203" pitchFamily="34" charset="0"/>
              </a:rPr>
              <a:t>P</a:t>
            </a:r>
            <a:r>
              <a:rPr lang="en-US" sz="2000" b="0" i="0" u="none" strike="noStrike" dirty="0">
                <a:solidFill>
                  <a:srgbClr val="595959"/>
                </a:solidFill>
                <a:effectLst/>
                <a:latin typeface="Lato" panose="020F0502020204030203" pitchFamily="34" charset="0"/>
              </a:rPr>
              <a:t>age &amp; Calendar</a:t>
            </a:r>
          </a:p>
          <a:p>
            <a:pPr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b="0" i="0" u="none" strike="noStrike" dirty="0">
                <a:solidFill>
                  <a:srgbClr val="595959"/>
                </a:solidFill>
                <a:effectLst/>
                <a:latin typeface="Lato" panose="020F0502020204030203" pitchFamily="34" charset="0"/>
              </a:rPr>
              <a:t>Game Schedules</a:t>
            </a:r>
          </a:p>
          <a:p>
            <a:pPr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b="0" i="0" u="none" strike="noStrike" dirty="0">
                <a:solidFill>
                  <a:srgbClr val="595959"/>
                </a:solidFill>
                <a:effectLst/>
                <a:latin typeface="Lato" panose="020F0502020204030203" pitchFamily="34" charset="0"/>
              </a:rPr>
              <a:t>Home Games</a:t>
            </a:r>
          </a:p>
          <a:p>
            <a:pPr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b="0" i="0" u="none" strike="noStrike" dirty="0">
                <a:solidFill>
                  <a:srgbClr val="595959"/>
                </a:solidFill>
                <a:effectLst/>
                <a:latin typeface="Lato" panose="020F0502020204030203" pitchFamily="34" charset="0"/>
              </a:rPr>
              <a:t>Uniforms &amp; Apparel orders</a:t>
            </a:r>
          </a:p>
          <a:p>
            <a:pPr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b="0" i="0" u="none" strike="noStrike" dirty="0">
                <a:solidFill>
                  <a:srgbClr val="595959"/>
                </a:solidFill>
                <a:effectLst/>
                <a:latin typeface="Lato" panose="020F0502020204030203" pitchFamily="34" charset="0"/>
              </a:rPr>
              <a:t>Team Pictures</a:t>
            </a:r>
          </a:p>
          <a:p>
            <a:pPr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595959"/>
                </a:solidFill>
                <a:latin typeface="Lato" panose="020F0502020204030203" pitchFamily="34" charset="0"/>
              </a:rPr>
              <a:t>Sports Engine App</a:t>
            </a:r>
            <a:endParaRPr lang="en-US" sz="20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7914FC67-04EE-A609-D9B4-41FA8E3D93CE}"/>
              </a:ext>
            </a:extLst>
          </p:cNvPr>
          <p:cNvGrpSpPr/>
          <p:nvPr/>
        </p:nvGrpSpPr>
        <p:grpSpPr>
          <a:xfrm>
            <a:off x="57811" y="104462"/>
            <a:ext cx="1300480" cy="1602418"/>
            <a:chOff x="5445760" y="1181422"/>
            <a:chExt cx="1300480" cy="1602418"/>
          </a:xfrm>
        </p:grpSpPr>
        <p:pic>
          <p:nvPicPr>
            <p:cNvPr id="6" name="Picture 5" descr="A red and white logo&#10;&#10;Description automatically generated">
              <a:extLst>
                <a:ext uri="{FF2B5EF4-FFF2-40B4-BE49-F238E27FC236}">
                  <a16:creationId xmlns:a16="http://schemas.microsoft.com/office/drawing/2014/main" id="{1C1F5F9E-BD64-A5E8-630B-874DC9E8118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91149" y="1181422"/>
              <a:ext cx="1009702" cy="1555830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7EE53F9E-DCB2-C9EC-36F5-677E4AF13E32}"/>
                </a:ext>
              </a:extLst>
            </p:cNvPr>
            <p:cNvSpPr txBox="1"/>
            <p:nvPr/>
          </p:nvSpPr>
          <p:spPr>
            <a:xfrm>
              <a:off x="5445760" y="2341504"/>
              <a:ext cx="406400" cy="44233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E752B5B2-504A-DA8C-C7FA-1A60A0AD700C}"/>
                </a:ext>
              </a:extLst>
            </p:cNvPr>
            <p:cNvSpPr txBox="1"/>
            <p:nvPr/>
          </p:nvSpPr>
          <p:spPr>
            <a:xfrm>
              <a:off x="6390640" y="2443104"/>
              <a:ext cx="355600" cy="34073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968238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572A6AC3-A5EB-4E50-B460-8B0A428F31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B99F3F-6630-4FE3-AAA3-03830A02E0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5227" y="1469096"/>
            <a:ext cx="9792469" cy="1293788"/>
          </a:xfrm>
        </p:spPr>
        <p:txBody>
          <a:bodyPr anchor="ctr">
            <a:normAutofit/>
          </a:bodyPr>
          <a:lstStyle/>
          <a:p>
            <a:r>
              <a:rPr lang="en-US" sz="4000" dirty="0"/>
              <a:t>Introductions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E98201-9292-4E44-8411-65BACB11F2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17379" y="3013183"/>
            <a:ext cx="5241491" cy="2606545"/>
          </a:xfrm>
        </p:spPr>
        <p:txBody>
          <a:bodyPr anchor="t">
            <a:normAutofit/>
          </a:bodyPr>
          <a:lstStyle/>
          <a:p>
            <a:pPr marL="0" indent="0" rtl="0" fontAlgn="base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595959"/>
                </a:solidFill>
                <a:latin typeface="Lato" panose="020F0502020204030203" pitchFamily="34" charset="0"/>
              </a:rPr>
              <a:t>Eugenio Mario Fuentes</a:t>
            </a:r>
            <a:r>
              <a:rPr lang="en-US" sz="1800" b="0" i="0" u="none" strike="noStrike" dirty="0">
                <a:solidFill>
                  <a:srgbClr val="595959"/>
                </a:solidFill>
                <a:effectLst/>
                <a:latin typeface="Lato" panose="020F0502020204030203" pitchFamily="34" charset="0"/>
              </a:rPr>
              <a:t> – </a:t>
            </a:r>
            <a:r>
              <a:rPr lang="en-US" sz="1800" dirty="0">
                <a:solidFill>
                  <a:srgbClr val="595959"/>
                </a:solidFill>
                <a:latin typeface="Lato" panose="020F0502020204030203" pitchFamily="34" charset="0"/>
              </a:rPr>
              <a:t>President</a:t>
            </a:r>
          </a:p>
          <a:p>
            <a:pPr marL="0" indent="0" rtl="0" fontAlgn="base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dirty="0">
                <a:solidFill>
                  <a:srgbClr val="595959"/>
                </a:solidFill>
                <a:effectLst/>
                <a:latin typeface="Lato" panose="020F0502020204030203" pitchFamily="34" charset="0"/>
              </a:rPr>
              <a:t>Erik Iverson - Director of O</a:t>
            </a:r>
            <a:r>
              <a:rPr lang="en-US" sz="1800" dirty="0">
                <a:solidFill>
                  <a:srgbClr val="595959"/>
                </a:solidFill>
                <a:latin typeface="Lato" panose="020F0502020204030203" pitchFamily="34" charset="0"/>
              </a:rPr>
              <a:t>perations</a:t>
            </a:r>
            <a:endParaRPr lang="en-US" sz="1800" b="0" i="0" u="none" strike="noStrike" dirty="0">
              <a:solidFill>
                <a:srgbClr val="595959"/>
              </a:solidFill>
              <a:effectLst/>
              <a:latin typeface="Lato" panose="020F0502020204030203" pitchFamily="34" charset="0"/>
            </a:endParaRPr>
          </a:p>
          <a:p>
            <a:endParaRPr lang="en-US" sz="2000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9CDD2465-0A76-08B7-A700-DA066BDCB1FC}"/>
              </a:ext>
            </a:extLst>
          </p:cNvPr>
          <p:cNvGrpSpPr/>
          <p:nvPr/>
        </p:nvGrpSpPr>
        <p:grpSpPr>
          <a:xfrm>
            <a:off x="44747" y="124782"/>
            <a:ext cx="1300480" cy="1602418"/>
            <a:chOff x="5445760" y="1181422"/>
            <a:chExt cx="1300480" cy="1602418"/>
          </a:xfrm>
        </p:grpSpPr>
        <p:pic>
          <p:nvPicPr>
            <p:cNvPr id="5" name="Picture 4" descr="A red and white logo&#10;&#10;Description automatically generated">
              <a:extLst>
                <a:ext uri="{FF2B5EF4-FFF2-40B4-BE49-F238E27FC236}">
                  <a16:creationId xmlns:a16="http://schemas.microsoft.com/office/drawing/2014/main" id="{EA502C38-376F-AFFC-342C-F876891DCAA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91149" y="1181422"/>
              <a:ext cx="1009702" cy="1555830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D17D0D56-96BB-D6C0-3834-E1888891B449}"/>
                </a:ext>
              </a:extLst>
            </p:cNvPr>
            <p:cNvSpPr txBox="1"/>
            <p:nvPr/>
          </p:nvSpPr>
          <p:spPr>
            <a:xfrm>
              <a:off x="5445760" y="2341504"/>
              <a:ext cx="406400" cy="44233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14F8E230-D47A-48DD-1850-CD0B794B3ED7}"/>
                </a:ext>
              </a:extLst>
            </p:cNvPr>
            <p:cNvSpPr txBox="1"/>
            <p:nvPr/>
          </p:nvSpPr>
          <p:spPr>
            <a:xfrm>
              <a:off x="6390640" y="2443104"/>
              <a:ext cx="355600" cy="34073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4646713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572A6AC3-A5EB-4E50-B460-8B0A428F31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B99F3F-6630-4FE3-AAA3-03830A02E0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5227" y="764089"/>
            <a:ext cx="9792469" cy="1293788"/>
          </a:xfrm>
        </p:spPr>
        <p:txBody>
          <a:bodyPr anchor="ctr">
            <a:normAutofit/>
          </a:bodyPr>
          <a:lstStyle/>
          <a:p>
            <a:r>
              <a:rPr lang="en-US" sz="4000" dirty="0"/>
              <a:t>Communication and Rosters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E98201-9292-4E44-8411-65BACB11F2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246" y="2057877"/>
            <a:ext cx="10242434" cy="2606545"/>
          </a:xfrm>
        </p:spPr>
        <p:txBody>
          <a:bodyPr anchor="t">
            <a:noAutofit/>
          </a:bodyPr>
          <a:lstStyle/>
          <a:p>
            <a:pPr rtl="0">
              <a:spcBef>
                <a:spcPts val="0"/>
              </a:spcBef>
              <a:spcAft>
                <a:spcPts val="1200"/>
              </a:spcAft>
            </a:pPr>
            <a:r>
              <a:rPr lang="en-US" sz="1800" b="0" i="0" u="none" strike="noStrike" dirty="0">
                <a:solidFill>
                  <a:srgbClr val="595959"/>
                </a:solidFill>
                <a:effectLst/>
                <a:latin typeface="Lato" panose="020F0502020204030203" pitchFamily="34" charset="0"/>
              </a:rPr>
              <a:t>As the team manager you’re responsible for keeping the entire team informed on everything from messages coming from the association, practice/game schedule, special events, etc.</a:t>
            </a:r>
          </a:p>
          <a:p>
            <a:pPr rtl="0">
              <a:spcBef>
                <a:spcPts val="0"/>
              </a:spcBef>
              <a:spcAft>
                <a:spcPts val="1200"/>
              </a:spcAft>
            </a:pPr>
            <a:r>
              <a:rPr lang="en-US" sz="1800" b="0" i="0" u="none" strike="noStrike" dirty="0">
                <a:solidFill>
                  <a:srgbClr val="595959"/>
                </a:solidFill>
                <a:effectLst/>
                <a:latin typeface="Lato" panose="020F0502020204030203" pitchFamily="34" charset="0"/>
              </a:rPr>
              <a:t>Managers handle everything off the field while letting the coaches focus on the game, players and what happens on the field.</a:t>
            </a:r>
            <a:endParaRPr lang="en-US" sz="1800" b="0" dirty="0">
              <a:effectLst/>
            </a:endParaRPr>
          </a:p>
          <a:p>
            <a:pPr rtl="0">
              <a:spcBef>
                <a:spcPts val="0"/>
              </a:spcBef>
              <a:spcAft>
                <a:spcPts val="1200"/>
              </a:spcAft>
            </a:pPr>
            <a:r>
              <a:rPr lang="en-US" sz="1800" b="0" i="0" u="none" strike="noStrike" dirty="0">
                <a:solidFill>
                  <a:srgbClr val="595959"/>
                </a:solidFill>
                <a:effectLst/>
                <a:latin typeface="Lato" panose="020F0502020204030203" pitchFamily="34" charset="0"/>
              </a:rPr>
              <a:t>You’re the liaison between the parents and the coaches/association and work with the President to find solutions </a:t>
            </a:r>
          </a:p>
          <a:p>
            <a:pPr rtl="0">
              <a:spcBef>
                <a:spcPts val="0"/>
              </a:spcBef>
              <a:spcAft>
                <a:spcPts val="1200"/>
              </a:spcAft>
            </a:pPr>
            <a:r>
              <a:rPr lang="en-US" sz="1800" dirty="0">
                <a:solidFill>
                  <a:srgbClr val="595959"/>
                </a:solidFill>
                <a:latin typeface="Lato" panose="020F0502020204030203" pitchFamily="34" charset="0"/>
              </a:rPr>
              <a:t>MSLAX Rules 2023 – </a:t>
            </a:r>
          </a:p>
          <a:p>
            <a:pPr marL="0" indent="0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1800" dirty="0">
                <a:solidFill>
                  <a:srgbClr val="595959"/>
                </a:solidFill>
                <a:latin typeface="Lato" panose="020F0502020204030203" pitchFamily="34" charset="0"/>
              </a:rPr>
              <a:t>https://cdn1.sportngin.com/attachments/document/f490-2910036/2023_MSLax_Expectations.pdf</a:t>
            </a:r>
          </a:p>
          <a:p>
            <a:pPr marL="0" indent="0" rtl="0">
              <a:spcBef>
                <a:spcPts val="0"/>
              </a:spcBef>
              <a:spcAft>
                <a:spcPts val="1200"/>
              </a:spcAft>
              <a:buNone/>
            </a:pPr>
            <a:endParaRPr lang="en-US" sz="1800" b="0" dirty="0">
              <a:solidFill>
                <a:srgbClr val="595959"/>
              </a:solidFill>
              <a:effectLst/>
              <a:latin typeface="Lato" panose="020F0502020204030203" pitchFamily="34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8559BE2B-5DDE-81B9-57AF-406D16E48736}"/>
              </a:ext>
            </a:extLst>
          </p:cNvPr>
          <p:cNvGrpSpPr/>
          <p:nvPr/>
        </p:nvGrpSpPr>
        <p:grpSpPr>
          <a:xfrm>
            <a:off x="44747" y="124782"/>
            <a:ext cx="1300480" cy="1602418"/>
            <a:chOff x="5445760" y="1181422"/>
            <a:chExt cx="1300480" cy="1602418"/>
          </a:xfrm>
        </p:grpSpPr>
        <p:pic>
          <p:nvPicPr>
            <p:cNvPr id="7" name="Picture 6" descr="A red and white logo&#10;&#10;Description automatically generated">
              <a:extLst>
                <a:ext uri="{FF2B5EF4-FFF2-40B4-BE49-F238E27FC236}">
                  <a16:creationId xmlns:a16="http://schemas.microsoft.com/office/drawing/2014/main" id="{D63D18EA-74D5-09BD-2A89-CE3B777D372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91149" y="1181422"/>
              <a:ext cx="1009702" cy="1555830"/>
            </a:xfrm>
            <a:prstGeom prst="rect">
              <a:avLst/>
            </a:prstGeom>
          </p:spPr>
        </p:pic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5A892DC5-DF17-4325-8B3F-06CFA0243F50}"/>
                </a:ext>
              </a:extLst>
            </p:cNvPr>
            <p:cNvSpPr txBox="1"/>
            <p:nvPr/>
          </p:nvSpPr>
          <p:spPr>
            <a:xfrm>
              <a:off x="5445760" y="2341504"/>
              <a:ext cx="406400" cy="44233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8C3FF2D3-502E-059A-CE92-752B72A0FF40}"/>
                </a:ext>
              </a:extLst>
            </p:cNvPr>
            <p:cNvSpPr txBox="1"/>
            <p:nvPr/>
          </p:nvSpPr>
          <p:spPr>
            <a:xfrm>
              <a:off x="6390640" y="2443104"/>
              <a:ext cx="355600" cy="34073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288446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572A6AC3-A5EB-4E50-B460-8B0A428F31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B99F3F-6630-4FE3-AAA3-03830A02E0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5227" y="1489487"/>
            <a:ext cx="9792469" cy="1293788"/>
          </a:xfrm>
        </p:spPr>
        <p:txBody>
          <a:bodyPr anchor="ctr">
            <a:normAutofit/>
          </a:bodyPr>
          <a:lstStyle/>
          <a:p>
            <a:r>
              <a:rPr lang="en-US" sz="4000" dirty="0"/>
              <a:t>Team Web Page </a:t>
            </a:r>
            <a:endParaRPr lang="en-US" sz="4000" u="s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E98201-9292-4E44-8411-65BACB11F2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06264" y="2783275"/>
            <a:ext cx="5241491" cy="2606545"/>
          </a:xfrm>
        </p:spPr>
        <p:txBody>
          <a:bodyPr anchor="t">
            <a:noAutofit/>
          </a:bodyPr>
          <a:lstStyle/>
          <a:p>
            <a:pPr marL="0" indent="0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1800" b="0" i="0" u="none" strike="noStrike" dirty="0">
                <a:solidFill>
                  <a:srgbClr val="595959"/>
                </a:solidFill>
                <a:effectLst/>
                <a:latin typeface="Lato" panose="020F0502020204030203" pitchFamily="34" charset="0"/>
              </a:rPr>
              <a:t>You are able to be the Admin/Owners of your respective team page – or work with the President to update and enter information </a:t>
            </a:r>
            <a:endParaRPr lang="en-US" sz="1200" b="0" dirty="0">
              <a:effectLst/>
            </a:endParaRPr>
          </a:p>
          <a:p>
            <a:pPr rtl="0" fontAlgn="bas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800" b="0" i="0" u="none" strike="noStrike" dirty="0">
                <a:solidFill>
                  <a:srgbClr val="595959"/>
                </a:solidFill>
                <a:effectLst/>
                <a:latin typeface="Lato" panose="020F0502020204030203" pitchFamily="34" charset="0"/>
              </a:rPr>
              <a:t>Contacts</a:t>
            </a:r>
          </a:p>
          <a:p>
            <a:pPr rtl="0" fontAlgn="bas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800" b="0" i="0" u="none" strike="noStrike" dirty="0">
                <a:solidFill>
                  <a:srgbClr val="595959"/>
                </a:solidFill>
                <a:effectLst/>
                <a:latin typeface="Lato" panose="020F0502020204030203" pitchFamily="34" charset="0"/>
              </a:rPr>
              <a:t>Calendar</a:t>
            </a:r>
          </a:p>
          <a:p>
            <a:pPr rtl="0" fontAlgn="bas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800" b="0" i="0" u="none" strike="noStrike" dirty="0">
                <a:solidFill>
                  <a:srgbClr val="595959"/>
                </a:solidFill>
                <a:effectLst/>
                <a:latin typeface="Lato" panose="020F0502020204030203" pitchFamily="34" charset="0"/>
              </a:rPr>
              <a:t>Team News</a:t>
            </a:r>
          </a:p>
          <a:p>
            <a:pPr rtl="0" fontAlgn="bas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800" b="0" i="0" u="none" strike="noStrike" dirty="0">
                <a:solidFill>
                  <a:srgbClr val="595959"/>
                </a:solidFill>
                <a:effectLst/>
                <a:latin typeface="Lato" panose="020F0502020204030203" pitchFamily="34" charset="0"/>
              </a:rPr>
              <a:t>Roster</a:t>
            </a:r>
          </a:p>
          <a:p>
            <a:pPr rtl="0" fontAlgn="bas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595959"/>
                </a:solidFill>
                <a:latin typeface="Lato" panose="020F0502020204030203" pitchFamily="34" charset="0"/>
              </a:rPr>
              <a:t>Photos</a:t>
            </a:r>
          </a:p>
          <a:p>
            <a:pPr rtl="0" fontAlgn="bas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800" b="0" i="0" u="none" strike="noStrike" dirty="0">
                <a:solidFill>
                  <a:srgbClr val="595959"/>
                </a:solidFill>
                <a:effectLst/>
                <a:latin typeface="Lato" panose="020F0502020204030203" pitchFamily="34" charset="0"/>
              </a:rPr>
              <a:t>Emails – via SE Mobile App</a:t>
            </a:r>
          </a:p>
          <a:p>
            <a:pPr rtl="0" fontAlgn="base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800" b="0" i="0" u="none" strike="noStrike" dirty="0">
                <a:solidFill>
                  <a:srgbClr val="595959"/>
                </a:solidFill>
                <a:effectLst/>
                <a:latin typeface="Lato" panose="020F0502020204030203" pitchFamily="34" charset="0"/>
              </a:rPr>
              <a:t>Chat - via SE Mobile App</a:t>
            </a:r>
          </a:p>
          <a:p>
            <a:pPr marL="0" indent="0" rtl="0" fontAlgn="base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1800" dirty="0">
                <a:solidFill>
                  <a:srgbClr val="595959"/>
                </a:solidFill>
                <a:latin typeface="Lato" panose="020F0502020204030203" pitchFamily="34" charset="0"/>
              </a:rPr>
              <a:t>*President responsible for registration with MSLAX – paying fees, etc. </a:t>
            </a:r>
            <a:endParaRPr lang="en-US" sz="1800" b="0" i="0" u="none" strike="noStrike" dirty="0">
              <a:solidFill>
                <a:srgbClr val="595959"/>
              </a:solidFill>
              <a:effectLst/>
              <a:latin typeface="Lato" panose="020F0502020204030203" pitchFamily="34" charset="0"/>
            </a:endParaRPr>
          </a:p>
          <a:p>
            <a:pPr rtl="0" fontAlgn="base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US" sz="1800" b="0" i="0" u="none" strike="noStrike" dirty="0">
              <a:solidFill>
                <a:srgbClr val="595959"/>
              </a:solidFill>
              <a:effectLst/>
              <a:latin typeface="Lato" panose="020F0502020204030203" pitchFamily="34" charset="0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B1BDCAB6-7D98-ACCD-15A7-0DDFB3169D15}"/>
              </a:ext>
            </a:extLst>
          </p:cNvPr>
          <p:cNvGrpSpPr/>
          <p:nvPr/>
        </p:nvGrpSpPr>
        <p:grpSpPr>
          <a:xfrm>
            <a:off x="44747" y="124782"/>
            <a:ext cx="1300480" cy="1602418"/>
            <a:chOff x="5445760" y="1181422"/>
            <a:chExt cx="1300480" cy="1602418"/>
          </a:xfrm>
        </p:grpSpPr>
        <p:pic>
          <p:nvPicPr>
            <p:cNvPr id="5" name="Picture 4" descr="A red and white logo&#10;&#10;Description automatically generated">
              <a:extLst>
                <a:ext uri="{FF2B5EF4-FFF2-40B4-BE49-F238E27FC236}">
                  <a16:creationId xmlns:a16="http://schemas.microsoft.com/office/drawing/2014/main" id="{7768F192-1B75-00D4-8C03-F1AAF91B1C8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91149" y="1181422"/>
              <a:ext cx="1009702" cy="1555830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1B1FBF8D-347A-E119-1A85-2EA979300EBC}"/>
                </a:ext>
              </a:extLst>
            </p:cNvPr>
            <p:cNvSpPr txBox="1"/>
            <p:nvPr/>
          </p:nvSpPr>
          <p:spPr>
            <a:xfrm>
              <a:off x="5445760" y="2341504"/>
              <a:ext cx="406400" cy="44233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577DEB0A-38BA-E9D4-4CED-F5E0B49C194B}"/>
                </a:ext>
              </a:extLst>
            </p:cNvPr>
            <p:cNvSpPr txBox="1"/>
            <p:nvPr/>
          </p:nvSpPr>
          <p:spPr>
            <a:xfrm>
              <a:off x="6390640" y="2443104"/>
              <a:ext cx="355600" cy="34073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2419276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572A6AC3-A5EB-4E50-B460-8B0A428F31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B99F3F-6630-4FE3-AAA3-03830A02E0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9770" y="744743"/>
            <a:ext cx="9792469" cy="1293788"/>
          </a:xfrm>
        </p:spPr>
        <p:txBody>
          <a:bodyPr anchor="ctr">
            <a:normAutofit fontScale="90000"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US" sz="4000" dirty="0"/>
              <a:t>Schedules &amp; Tournaments </a:t>
            </a:r>
            <a:br>
              <a:rPr lang="en-US" sz="1600" b="0" dirty="0">
                <a:effectLst/>
              </a:rPr>
            </a:br>
            <a:br>
              <a:rPr lang="en-US" sz="1600" dirty="0"/>
            </a:b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E98201-9292-4E44-8411-65BACB11F2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136" y="2783275"/>
            <a:ext cx="13631917" cy="2606545"/>
          </a:xfrm>
        </p:spPr>
        <p:txBody>
          <a:bodyPr anchor="t">
            <a:noAutofit/>
          </a:bodyPr>
          <a:lstStyle/>
          <a:p>
            <a:pPr rtl="0">
              <a:spcBef>
                <a:spcPts val="0"/>
              </a:spcBef>
              <a:spcAft>
                <a:spcPts val="1200"/>
              </a:spcAft>
            </a:pPr>
            <a:r>
              <a:rPr lang="en-US" sz="1800" b="0" i="0" u="none" strike="noStrike" dirty="0">
                <a:solidFill>
                  <a:srgbClr val="595959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All teams will be playing in the Minnesota Schoolgirls Lacrosse Association (MSLAX) </a:t>
            </a:r>
            <a:endParaRPr lang="en-US" sz="1800" b="0" dirty="0">
              <a:effectLst/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rtl="0">
              <a:spcBef>
                <a:spcPts val="0"/>
              </a:spcBef>
              <a:spcAft>
                <a:spcPts val="1200"/>
              </a:spcAft>
            </a:pPr>
            <a:r>
              <a:rPr lang="en-US" sz="1800" b="0" i="0" u="none" strike="noStrike" dirty="0">
                <a:solidFill>
                  <a:srgbClr val="595959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Game Scheduling to be completed by May 12</a:t>
            </a:r>
            <a:r>
              <a:rPr lang="en-US" sz="1800" b="0" i="0" u="none" strike="noStrike" baseline="30000" dirty="0">
                <a:solidFill>
                  <a:srgbClr val="595959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th</a:t>
            </a:r>
            <a:endParaRPr lang="en-US" sz="1800" b="0" i="0" u="none" strike="noStrike" dirty="0">
              <a:solidFill>
                <a:srgbClr val="595959"/>
              </a:solidFill>
              <a:effectLst/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0" indent="0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1300" b="0" i="0" u="none" strike="noStrike" dirty="0">
                <a:solidFill>
                  <a:srgbClr val="595959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  <a:hlinkClick r:id="rId2"/>
              </a:rPr>
              <a:t>https://www.mslax.net/submitroster</a:t>
            </a:r>
            <a:endParaRPr lang="en-US" sz="1300" b="0" i="0" u="none" strike="noStrike" dirty="0">
              <a:solidFill>
                <a:srgbClr val="595959"/>
              </a:solidFill>
              <a:effectLst/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0" indent="0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1200" b="0" dirty="0"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  <a:hlinkClick r:id="rId3"/>
              </a:rPr>
              <a:t>https://www.mslax.net/page/show/2619294-calendar</a:t>
            </a:r>
            <a:r>
              <a:rPr lang="en-US" sz="1200" dirty="0">
                <a:solidFill>
                  <a:srgbClr val="59595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</a:p>
          <a:p>
            <a:pPr rtl="0">
              <a:spcBef>
                <a:spcPts val="0"/>
              </a:spcBef>
              <a:spcAft>
                <a:spcPts val="1200"/>
              </a:spcAft>
            </a:pPr>
            <a:r>
              <a:rPr lang="en-US" sz="1800" b="0" i="0" u="none" strike="noStrike" dirty="0">
                <a:solidFill>
                  <a:srgbClr val="595959"/>
                </a:solidFill>
                <a:effectLst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Tournaments - MSLAX end of Summer July 26- 28 </a:t>
            </a:r>
            <a:r>
              <a:rPr lang="en-US" sz="1800" dirty="0">
                <a:solidFill>
                  <a:srgbClr val="59595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location is TBD</a:t>
            </a:r>
          </a:p>
          <a:p>
            <a:pPr rtl="0" fontAlgn="base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US" sz="1800" b="0" i="0" u="none" strike="noStrike" dirty="0">
              <a:solidFill>
                <a:srgbClr val="595959"/>
              </a:solidFill>
              <a:effectLst/>
              <a:latin typeface="Lato" panose="020F0502020204030203" pitchFamily="34" charset="0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A9B66AFC-F388-471D-4138-DD1892252042}"/>
              </a:ext>
            </a:extLst>
          </p:cNvPr>
          <p:cNvGrpSpPr/>
          <p:nvPr/>
        </p:nvGrpSpPr>
        <p:grpSpPr>
          <a:xfrm>
            <a:off x="44747" y="124782"/>
            <a:ext cx="1300480" cy="1602418"/>
            <a:chOff x="5445760" y="1181422"/>
            <a:chExt cx="1300480" cy="1602418"/>
          </a:xfrm>
        </p:grpSpPr>
        <p:pic>
          <p:nvPicPr>
            <p:cNvPr id="5" name="Picture 4" descr="A red and white logo&#10;&#10;Description automatically generated">
              <a:extLst>
                <a:ext uri="{FF2B5EF4-FFF2-40B4-BE49-F238E27FC236}">
                  <a16:creationId xmlns:a16="http://schemas.microsoft.com/office/drawing/2014/main" id="{E9BE1B3B-0703-75E4-0936-238367BCB6E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91149" y="1181422"/>
              <a:ext cx="1009702" cy="1555830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D85C9C53-3BC1-DEC0-1D64-84CB3C374B90}"/>
                </a:ext>
              </a:extLst>
            </p:cNvPr>
            <p:cNvSpPr txBox="1"/>
            <p:nvPr/>
          </p:nvSpPr>
          <p:spPr>
            <a:xfrm>
              <a:off x="5445760" y="2341504"/>
              <a:ext cx="406400" cy="44233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486BD888-2BEA-BA12-D7CE-C92B7D2B4484}"/>
                </a:ext>
              </a:extLst>
            </p:cNvPr>
            <p:cNvSpPr txBox="1"/>
            <p:nvPr/>
          </p:nvSpPr>
          <p:spPr>
            <a:xfrm>
              <a:off x="6390640" y="2443104"/>
              <a:ext cx="355600" cy="34073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4567561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572A6AC3-A5EB-4E50-B460-8B0A428F31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B99F3F-6630-4FE3-AAA3-03830A02E0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5227" y="1489487"/>
            <a:ext cx="9792469" cy="1293788"/>
          </a:xfrm>
        </p:spPr>
        <p:txBody>
          <a:bodyPr anchor="ctr">
            <a:norm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US" sz="4000" dirty="0"/>
              <a:t>Home Games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E98201-9292-4E44-8411-65BACB11F2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06264" y="2783275"/>
            <a:ext cx="5924268" cy="2606545"/>
          </a:xfrm>
        </p:spPr>
        <p:txBody>
          <a:bodyPr anchor="t">
            <a:noAutofit/>
          </a:bodyPr>
          <a:lstStyle/>
          <a:p>
            <a:pPr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b="0" i="0" u="none" strike="noStrike" dirty="0">
                <a:solidFill>
                  <a:srgbClr val="595959"/>
                </a:solidFill>
                <a:effectLst/>
                <a:latin typeface="Lato" panose="020F0502020204030203" pitchFamily="34" charset="0"/>
              </a:rPr>
              <a:t>Field setup - U12 and U14 (differences with turf)</a:t>
            </a:r>
          </a:p>
          <a:p>
            <a:pPr marL="742950" lvl="1" indent="-285750"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b="0" i="0" u="none" strike="noStrike" dirty="0">
                <a:solidFill>
                  <a:srgbClr val="595959"/>
                </a:solidFill>
                <a:effectLst/>
                <a:latin typeface="Lato" panose="020F0502020204030203" pitchFamily="34" charset="0"/>
              </a:rPr>
              <a:t>Ensuring goals are in place</a:t>
            </a:r>
          </a:p>
          <a:p>
            <a:pPr marL="742950" lvl="1" indent="-285750"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b="0" i="0" u="none" strike="noStrike" dirty="0">
                <a:solidFill>
                  <a:srgbClr val="595959"/>
                </a:solidFill>
                <a:effectLst/>
                <a:latin typeface="Lato" panose="020F0502020204030203" pitchFamily="34" charset="0"/>
              </a:rPr>
              <a:t>Lining the field with cones/markers</a:t>
            </a:r>
          </a:p>
          <a:p>
            <a:pPr marL="742950" lvl="1" indent="-285750"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b="0" i="0" u="none" strike="noStrike" dirty="0">
                <a:solidFill>
                  <a:srgbClr val="595959"/>
                </a:solidFill>
                <a:effectLst/>
                <a:latin typeface="Lato" panose="020F0502020204030203" pitchFamily="34" charset="0"/>
              </a:rPr>
              <a:t>Setting up scoring table</a:t>
            </a:r>
          </a:p>
          <a:p>
            <a:pPr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b="0" i="0" u="none" strike="noStrike" dirty="0">
                <a:solidFill>
                  <a:srgbClr val="595959"/>
                </a:solidFill>
                <a:effectLst/>
                <a:latin typeface="Lato" panose="020F0502020204030203" pitchFamily="34" charset="0"/>
              </a:rPr>
              <a:t>Score table</a:t>
            </a:r>
          </a:p>
          <a:p>
            <a:pPr marL="742950" lvl="1" indent="-285750"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b="0" i="0" u="none" strike="noStrike" dirty="0">
                <a:solidFill>
                  <a:srgbClr val="595959"/>
                </a:solidFill>
                <a:effectLst/>
                <a:latin typeface="Lato" panose="020F0502020204030203" pitchFamily="34" charset="0"/>
              </a:rPr>
              <a:t>Keeping official score (flip-book)</a:t>
            </a:r>
          </a:p>
          <a:p>
            <a:pPr marL="742950" lvl="1" indent="-285750"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b="0" i="0" u="none" strike="noStrike" dirty="0">
                <a:solidFill>
                  <a:srgbClr val="595959"/>
                </a:solidFill>
                <a:effectLst/>
                <a:latin typeface="Lato" panose="020F0502020204030203" pitchFamily="34" charset="0"/>
              </a:rPr>
              <a:t>Recording the final score for referee</a:t>
            </a:r>
          </a:p>
          <a:p>
            <a:pPr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b="0" i="0" u="none" strike="noStrike" dirty="0">
                <a:solidFill>
                  <a:srgbClr val="595959"/>
                </a:solidFill>
                <a:effectLst/>
                <a:latin typeface="Lato" panose="020F0502020204030203" pitchFamily="34" charset="0"/>
              </a:rPr>
              <a:t>Field cleanup - Trash</a:t>
            </a:r>
          </a:p>
          <a:p>
            <a:pPr marL="285750" indent="0" fontAlgn="base">
              <a:spcBef>
                <a:spcPts val="0"/>
              </a:spcBef>
              <a:spcAft>
                <a:spcPts val="1200"/>
              </a:spcAft>
            </a:pPr>
            <a:r>
              <a:rPr lang="en-US" sz="2400" b="0" i="0" u="none" strike="noStrike" dirty="0">
                <a:solidFill>
                  <a:srgbClr val="595959"/>
                </a:solidFill>
                <a:effectLst/>
                <a:latin typeface="Lato" panose="020F0502020204030203" pitchFamily="34" charset="0"/>
              </a:rPr>
              <a:t> </a:t>
            </a:r>
            <a:r>
              <a:rPr lang="en-US" sz="2000" b="0" i="0" u="none" strike="noStrike" dirty="0">
                <a:solidFill>
                  <a:srgbClr val="595959"/>
                </a:solidFill>
                <a:effectLst/>
                <a:latin typeface="Lato" panose="020F0502020204030203" pitchFamily="34" charset="0"/>
              </a:rPr>
              <a:t>Putting away score table, cones and markers and any other association property</a:t>
            </a:r>
          </a:p>
          <a:p>
            <a:pPr rtl="0" fontAlgn="base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US" sz="1800" b="0" i="0" u="none" strike="noStrike" dirty="0">
              <a:solidFill>
                <a:srgbClr val="595959"/>
              </a:solidFill>
              <a:effectLst/>
              <a:latin typeface="Lato" panose="020F0502020204030203" pitchFamily="34" charset="0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BE4401FC-7FB3-E487-1A6B-A38862B584F3}"/>
              </a:ext>
            </a:extLst>
          </p:cNvPr>
          <p:cNvGrpSpPr/>
          <p:nvPr/>
        </p:nvGrpSpPr>
        <p:grpSpPr>
          <a:xfrm>
            <a:off x="44747" y="124782"/>
            <a:ext cx="1300480" cy="1602418"/>
            <a:chOff x="5445760" y="1181422"/>
            <a:chExt cx="1300480" cy="1602418"/>
          </a:xfrm>
        </p:grpSpPr>
        <p:pic>
          <p:nvPicPr>
            <p:cNvPr id="5" name="Picture 4" descr="A red and white logo&#10;&#10;Description automatically generated">
              <a:extLst>
                <a:ext uri="{FF2B5EF4-FFF2-40B4-BE49-F238E27FC236}">
                  <a16:creationId xmlns:a16="http://schemas.microsoft.com/office/drawing/2014/main" id="{BA67FEBA-2DED-BAF4-5458-C8BF60BBAEB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91149" y="1181422"/>
              <a:ext cx="1009702" cy="1555830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1683A98D-EB2A-94A9-C6C5-381FE01C3222}"/>
                </a:ext>
              </a:extLst>
            </p:cNvPr>
            <p:cNvSpPr txBox="1"/>
            <p:nvPr/>
          </p:nvSpPr>
          <p:spPr>
            <a:xfrm>
              <a:off x="5445760" y="2341504"/>
              <a:ext cx="406400" cy="44233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2123EBEE-C262-1F91-F7D6-4C9E43B839EB}"/>
                </a:ext>
              </a:extLst>
            </p:cNvPr>
            <p:cNvSpPr txBox="1"/>
            <p:nvPr/>
          </p:nvSpPr>
          <p:spPr>
            <a:xfrm>
              <a:off x="6390640" y="2443104"/>
              <a:ext cx="355600" cy="34073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0734137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572A6AC3-A5EB-4E50-B460-8B0A428F31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B99F3F-6630-4FE3-AAA3-03830A02E0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5227" y="1489487"/>
            <a:ext cx="9792469" cy="1293788"/>
          </a:xfrm>
        </p:spPr>
        <p:txBody>
          <a:bodyPr anchor="ctr">
            <a:normAutofit fontScale="90000"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US" sz="4000" dirty="0"/>
              <a:t>Uniforms &amp; Apparel store</a:t>
            </a:r>
            <a:br>
              <a:rPr lang="en-US" sz="1600" b="0" dirty="0">
                <a:effectLst/>
              </a:rPr>
            </a:br>
            <a:br>
              <a:rPr lang="en-US" sz="1600" dirty="0"/>
            </a:b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E98201-9292-4E44-8411-65BACB11F2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06264" y="2783275"/>
            <a:ext cx="5407433" cy="2606545"/>
          </a:xfrm>
        </p:spPr>
        <p:txBody>
          <a:bodyPr anchor="t">
            <a:noAutofit/>
          </a:bodyPr>
          <a:lstStyle/>
          <a:p>
            <a:pPr rtl="0">
              <a:spcBef>
                <a:spcPts val="0"/>
              </a:spcBef>
              <a:spcAft>
                <a:spcPts val="1200"/>
              </a:spcAft>
            </a:pPr>
            <a:r>
              <a:rPr lang="en-US" sz="1800" b="0" i="0" u="none" strike="noStrike" dirty="0">
                <a:solidFill>
                  <a:srgbClr val="595959"/>
                </a:solidFill>
                <a:effectLst/>
                <a:latin typeface="Lato" panose="020F0502020204030203" pitchFamily="34" charset="0"/>
              </a:rPr>
              <a:t>Uniform try on event TBD</a:t>
            </a:r>
          </a:p>
          <a:p>
            <a:pPr rtl="0">
              <a:spcBef>
                <a:spcPts val="0"/>
              </a:spcBef>
              <a:spcAft>
                <a:spcPts val="1200"/>
              </a:spcAft>
            </a:pPr>
            <a:r>
              <a:rPr lang="en-US" sz="1800" b="0" i="0" u="none" strike="noStrike" dirty="0">
                <a:solidFill>
                  <a:srgbClr val="595959"/>
                </a:solidFill>
                <a:effectLst/>
                <a:latin typeface="Lato" panose="020F0502020204030203" pitchFamily="34" charset="0"/>
              </a:rPr>
              <a:t>Free mouth guard event TBD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1800" dirty="0">
                <a:solidFill>
                  <a:srgbClr val="595959"/>
                </a:solidFill>
                <a:latin typeface="Lato" panose="020F0502020204030203" pitchFamily="34" charset="0"/>
              </a:rPr>
              <a:t>U12 and U14 have actual jerseys that are available for practices</a:t>
            </a:r>
            <a:endParaRPr lang="en-US" sz="1800" b="0" i="0" u="none" strike="noStrike" dirty="0">
              <a:solidFill>
                <a:srgbClr val="595959"/>
              </a:solidFill>
              <a:effectLst/>
              <a:latin typeface="Lato" panose="020F0502020204030203" pitchFamily="34" charset="0"/>
            </a:endParaRPr>
          </a:p>
          <a:p>
            <a:pPr rtl="0">
              <a:spcBef>
                <a:spcPts val="0"/>
              </a:spcBef>
              <a:spcAft>
                <a:spcPts val="1200"/>
              </a:spcAft>
            </a:pPr>
            <a:r>
              <a:rPr lang="en-US" sz="1800" dirty="0">
                <a:solidFill>
                  <a:srgbClr val="595959"/>
                </a:solidFill>
                <a:latin typeface="Lato" panose="020F0502020204030203" pitchFamily="34" charset="0"/>
              </a:rPr>
              <a:t>Uniform</a:t>
            </a:r>
            <a:r>
              <a:rPr lang="en-US" sz="1800" b="0" i="0" u="none" strike="noStrike" dirty="0">
                <a:solidFill>
                  <a:srgbClr val="595959"/>
                </a:solidFill>
                <a:effectLst/>
                <a:latin typeface="Lato" panose="020F0502020204030203" pitchFamily="34" charset="0"/>
              </a:rPr>
              <a:t> orders will be delivered to team  expected to be in the last week of May. Apparel store – details </a:t>
            </a:r>
            <a:r>
              <a:rPr lang="en-US" sz="1800" dirty="0">
                <a:solidFill>
                  <a:srgbClr val="595959"/>
                </a:solidFill>
                <a:latin typeface="Lato" panose="020F0502020204030203" pitchFamily="34" charset="0"/>
              </a:rPr>
              <a:t>will be shared </a:t>
            </a:r>
            <a:endParaRPr lang="en-US" sz="1400" b="0" dirty="0">
              <a:effectLst/>
            </a:endParaRPr>
          </a:p>
          <a:p>
            <a:pPr marL="0" indent="0">
              <a:buNone/>
            </a:pPr>
            <a:br>
              <a:rPr lang="en-US" sz="1400" dirty="0"/>
            </a:br>
            <a:endParaRPr lang="en-US" sz="1800" b="0" i="0" u="none" strike="noStrike" dirty="0">
              <a:solidFill>
                <a:srgbClr val="595959"/>
              </a:solidFill>
              <a:effectLst/>
              <a:latin typeface="Lato" panose="020F0502020204030203" pitchFamily="34" charset="0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D93069FF-F6B3-9EB8-0267-2EED0467014B}"/>
              </a:ext>
            </a:extLst>
          </p:cNvPr>
          <p:cNvGrpSpPr/>
          <p:nvPr/>
        </p:nvGrpSpPr>
        <p:grpSpPr>
          <a:xfrm>
            <a:off x="44747" y="124782"/>
            <a:ext cx="1300480" cy="1602418"/>
            <a:chOff x="5445760" y="1181422"/>
            <a:chExt cx="1300480" cy="1602418"/>
          </a:xfrm>
        </p:grpSpPr>
        <p:pic>
          <p:nvPicPr>
            <p:cNvPr id="5" name="Picture 4" descr="A red and white logo&#10;&#10;Description automatically generated">
              <a:extLst>
                <a:ext uri="{FF2B5EF4-FFF2-40B4-BE49-F238E27FC236}">
                  <a16:creationId xmlns:a16="http://schemas.microsoft.com/office/drawing/2014/main" id="{125F006D-8186-6886-CFA7-74D54CEA273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91149" y="1181422"/>
              <a:ext cx="1009702" cy="1555830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4609EF22-422A-0DD9-BF38-B586A8880CA0}"/>
                </a:ext>
              </a:extLst>
            </p:cNvPr>
            <p:cNvSpPr txBox="1"/>
            <p:nvPr/>
          </p:nvSpPr>
          <p:spPr>
            <a:xfrm>
              <a:off x="5445760" y="2341504"/>
              <a:ext cx="406400" cy="44233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0E318BDE-E84B-4C36-FB85-BC2F8DE6F098}"/>
                </a:ext>
              </a:extLst>
            </p:cNvPr>
            <p:cNvSpPr txBox="1"/>
            <p:nvPr/>
          </p:nvSpPr>
          <p:spPr>
            <a:xfrm>
              <a:off x="6390640" y="2443104"/>
              <a:ext cx="355600" cy="34073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3206652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572A6AC3-A5EB-4E50-B460-8B0A428F31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B99F3F-6630-4FE3-AAA3-03830A02E0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5227" y="1489487"/>
            <a:ext cx="9792469" cy="1293788"/>
          </a:xfrm>
        </p:spPr>
        <p:txBody>
          <a:bodyPr anchor="ctr">
            <a:normAutofit fontScale="90000"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US" sz="4000" dirty="0"/>
              <a:t>Team Pictures</a:t>
            </a:r>
            <a:br>
              <a:rPr lang="en-US" sz="1600" b="0" dirty="0">
                <a:effectLst/>
              </a:rPr>
            </a:br>
            <a:br>
              <a:rPr lang="en-US" sz="1600" dirty="0"/>
            </a:b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E98201-9292-4E44-8411-65BACB11F2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06264" y="2783275"/>
            <a:ext cx="5241491" cy="2606545"/>
          </a:xfrm>
        </p:spPr>
        <p:txBody>
          <a:bodyPr anchor="t">
            <a:noAutofit/>
          </a:bodyPr>
          <a:lstStyle/>
          <a:p>
            <a:pPr rtl="0">
              <a:spcBef>
                <a:spcPts val="0"/>
              </a:spcBef>
              <a:spcAft>
                <a:spcPts val="1200"/>
              </a:spcAft>
            </a:pPr>
            <a:r>
              <a:rPr lang="en-US" sz="1800" dirty="0">
                <a:solidFill>
                  <a:srgbClr val="595959"/>
                </a:solidFill>
                <a:latin typeface="Lato" panose="020F0502020204030203" pitchFamily="34" charset="0"/>
              </a:rPr>
              <a:t>Scheduling for a practice day – TBD</a:t>
            </a:r>
            <a:endParaRPr lang="en-US" sz="1200" b="0" dirty="0">
              <a:effectLst/>
            </a:endParaRPr>
          </a:p>
          <a:p>
            <a:pPr rtl="0">
              <a:spcBef>
                <a:spcPts val="0"/>
              </a:spcBef>
              <a:spcAft>
                <a:spcPts val="1200"/>
              </a:spcAft>
            </a:pPr>
            <a:r>
              <a:rPr lang="en-US" sz="1800" b="0" i="0" u="none" strike="noStrike" dirty="0">
                <a:solidFill>
                  <a:srgbClr val="595959"/>
                </a:solidFill>
                <a:effectLst/>
                <a:latin typeface="Lato" panose="020F0502020204030203" pitchFamily="34" charset="0"/>
              </a:rPr>
              <a:t>Details will be figured out after we have the game schedules &amp; shared with Managers.</a:t>
            </a:r>
            <a:endParaRPr lang="en-US" sz="1200" b="0" dirty="0">
              <a:effectLst/>
            </a:endParaRPr>
          </a:p>
          <a:p>
            <a:pPr rtl="0">
              <a:spcBef>
                <a:spcPts val="0"/>
              </a:spcBef>
              <a:spcAft>
                <a:spcPts val="1200"/>
              </a:spcAft>
            </a:pPr>
            <a:r>
              <a:rPr lang="en-US" sz="1800" b="0" i="0" u="none" strike="noStrike" dirty="0">
                <a:solidFill>
                  <a:srgbClr val="595959"/>
                </a:solidFill>
                <a:effectLst/>
                <a:latin typeface="Lato" panose="020F0502020204030203" pitchFamily="34" charset="0"/>
              </a:rPr>
              <a:t>Photos will be taken outside on the lacrosse fields by professional photographer - orders will taken online.</a:t>
            </a:r>
            <a:endParaRPr lang="en-US" sz="1200" b="0" dirty="0">
              <a:effectLst/>
            </a:endParaRPr>
          </a:p>
          <a:p>
            <a:pPr marL="0" indent="0">
              <a:buNone/>
            </a:pPr>
            <a:br>
              <a:rPr lang="en-US" sz="1400" dirty="0"/>
            </a:br>
            <a:endParaRPr lang="en-US" sz="1800" b="0" i="0" u="none" strike="noStrike" dirty="0">
              <a:solidFill>
                <a:srgbClr val="595959"/>
              </a:solidFill>
              <a:effectLst/>
              <a:latin typeface="Lato" panose="020F0502020204030203" pitchFamily="34" charset="0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4CCBB96F-D63E-3DBE-7BF0-C45FDEA4FDAE}"/>
              </a:ext>
            </a:extLst>
          </p:cNvPr>
          <p:cNvGrpSpPr/>
          <p:nvPr/>
        </p:nvGrpSpPr>
        <p:grpSpPr>
          <a:xfrm>
            <a:off x="44747" y="124782"/>
            <a:ext cx="1300480" cy="1602418"/>
            <a:chOff x="5445760" y="1181422"/>
            <a:chExt cx="1300480" cy="1602418"/>
          </a:xfrm>
        </p:grpSpPr>
        <p:pic>
          <p:nvPicPr>
            <p:cNvPr id="5" name="Picture 4" descr="A red and white logo&#10;&#10;Description automatically generated">
              <a:extLst>
                <a:ext uri="{FF2B5EF4-FFF2-40B4-BE49-F238E27FC236}">
                  <a16:creationId xmlns:a16="http://schemas.microsoft.com/office/drawing/2014/main" id="{551D5F05-A464-74B2-500F-49FD7F9B0A6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91149" y="1181422"/>
              <a:ext cx="1009702" cy="1555830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45B0E14C-6474-E032-2942-BE0B9F38EBC7}"/>
                </a:ext>
              </a:extLst>
            </p:cNvPr>
            <p:cNvSpPr txBox="1"/>
            <p:nvPr/>
          </p:nvSpPr>
          <p:spPr>
            <a:xfrm>
              <a:off x="5445760" y="2341504"/>
              <a:ext cx="406400" cy="44233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43678A0D-10EE-AB22-9E56-B09D51B0BBA3}"/>
                </a:ext>
              </a:extLst>
            </p:cNvPr>
            <p:cNvSpPr txBox="1"/>
            <p:nvPr/>
          </p:nvSpPr>
          <p:spPr>
            <a:xfrm>
              <a:off x="6390640" y="2443104"/>
              <a:ext cx="355600" cy="34073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9990984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426</Words>
  <Application>Microsoft Office PowerPoint</Application>
  <PresentationFormat>Widescreen</PresentationFormat>
  <Paragraphs>57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Lato</vt:lpstr>
      <vt:lpstr>Raleway</vt:lpstr>
      <vt:lpstr>Office Theme</vt:lpstr>
      <vt:lpstr>2024 TRAA Lacrosse Manager Duties</vt:lpstr>
      <vt:lpstr>Agenda </vt:lpstr>
      <vt:lpstr>Introductions</vt:lpstr>
      <vt:lpstr>Communication and Rosters</vt:lpstr>
      <vt:lpstr>Team Web Page </vt:lpstr>
      <vt:lpstr>Schedules &amp; Tournaments   </vt:lpstr>
      <vt:lpstr>Home Games</vt:lpstr>
      <vt:lpstr>Uniforms &amp; Apparel store  </vt:lpstr>
      <vt:lpstr>Team Pictures  </vt:lpstr>
      <vt:lpstr>Thank you for volunteering for the kiddos!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2022 Heights Lacrosse Manager Meeting</dc:title>
  <dc:creator>Eugenio Mario Fuentes</dc:creator>
  <cp:lastModifiedBy>Angela Fuentes</cp:lastModifiedBy>
  <cp:revision>10</cp:revision>
  <dcterms:created xsi:type="dcterms:W3CDTF">2022-04-20T22:56:27Z</dcterms:created>
  <dcterms:modified xsi:type="dcterms:W3CDTF">2024-01-20T17:33:52Z</dcterms:modified>
</cp:coreProperties>
</file>