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89" r:id="rId3"/>
    <p:sldId id="290" r:id="rId4"/>
    <p:sldId id="298" r:id="rId5"/>
    <p:sldId id="310" r:id="rId6"/>
    <p:sldId id="292" r:id="rId7"/>
    <p:sldId id="297" r:id="rId8"/>
    <p:sldId id="274" r:id="rId9"/>
    <p:sldId id="302" r:id="rId10"/>
    <p:sldId id="312" r:id="rId11"/>
    <p:sldId id="313"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9" autoAdjust="0"/>
    <p:restoredTop sz="70623" autoAdjust="0"/>
  </p:normalViewPr>
  <p:slideViewPr>
    <p:cSldViewPr snapToGrid="0">
      <p:cViewPr varScale="1">
        <p:scale>
          <a:sx n="55" d="100"/>
          <a:sy n="55" d="100"/>
        </p:scale>
        <p:origin x="1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2DFD2-9416-4045-8556-476D3F8F92F1}"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819EC-E201-490F-81DA-9F9EDD514313}" type="slidenum">
              <a:rPr lang="en-US" smtClean="0"/>
              <a:t>‹#›</a:t>
            </a:fld>
            <a:endParaRPr lang="en-US"/>
          </a:p>
        </p:txBody>
      </p:sp>
    </p:spTree>
    <p:extLst>
      <p:ext uri="{BB962C8B-B14F-4D97-AF65-F5344CB8AC3E}">
        <p14:creationId xmlns:p14="http://schemas.microsoft.com/office/powerpoint/2010/main" val="28842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taking time out of your evening to join us</a:t>
            </a:r>
          </a:p>
          <a:p>
            <a:pPr marL="171450" indent="-171450">
              <a:buFont typeface="Arial" panose="020B0604020202020204" pitchFamily="34" charset="0"/>
              <a:buChar char="•"/>
            </a:pPr>
            <a:r>
              <a:rPr lang="en-US" dirty="0"/>
              <a:t>We won’t be recording this evening, but we will post the slide deck, including the Q&amp;A on the website’s All Aboard page </a:t>
            </a:r>
          </a:p>
          <a:p>
            <a:pPr marL="171450" indent="-171450">
              <a:buFont typeface="Arial" panose="020B0604020202020204" pitchFamily="34" charset="0"/>
              <a:buChar char="•"/>
            </a:pPr>
            <a:r>
              <a:rPr lang="en-US" dirty="0"/>
              <a:t>As a side note, we’ve added a Website Directory, with links to subpages, to make it easier to find the information you’re looking for</a:t>
            </a:r>
          </a:p>
          <a:p>
            <a:pPr marL="171450" indent="-171450">
              <a:buFont typeface="Arial" panose="020B0604020202020204" pitchFamily="34" charset="0"/>
              <a:buChar char="•"/>
            </a:pPr>
            <a:r>
              <a:rPr lang="en-US" dirty="0"/>
              <a:t>Just like last month, if you have a question, please type it in the Chat. </a:t>
            </a:r>
          </a:p>
          <a:p>
            <a:pPr marL="171450" indent="-171450">
              <a:buFont typeface="Arial" panose="020B0604020202020204" pitchFamily="34" charset="0"/>
              <a:buChar char="•"/>
            </a:pPr>
            <a:r>
              <a:rPr lang="en-US" dirty="0"/>
              <a:t>All the questions are being noted and we’ll add them to the slide deck before we post it on the website. </a:t>
            </a:r>
          </a:p>
          <a:p>
            <a:pPr marL="171450" indent="-171450">
              <a:buFont typeface="Arial" panose="020B0604020202020204" pitchFamily="34" charset="0"/>
              <a:buChar char="•"/>
            </a:pPr>
            <a:r>
              <a:rPr lang="en-US" dirty="0"/>
              <a:t>Please mute yourself during the presentation, but feel free to unmute once we go to Q&amp;A</a:t>
            </a:r>
          </a:p>
          <a:p>
            <a:pPr marL="171450" indent="-171450">
              <a:buFont typeface="Arial" panose="020B0604020202020204" pitchFamily="34" charset="0"/>
              <a:buChar char="•"/>
            </a:pPr>
            <a:r>
              <a:rPr lang="en-US" dirty="0"/>
              <a:t>This evening, we’ll be talking about:</a:t>
            </a:r>
          </a:p>
          <a:p>
            <a:pPr marL="628650" lvl="1" indent="-171450">
              <a:buFont typeface="Arial" panose="020B0604020202020204" pitchFamily="34" charset="0"/>
              <a:buChar char="•"/>
            </a:pPr>
            <a:r>
              <a:rPr lang="en-US" dirty="0"/>
              <a:t>Our busy end of season schedule</a:t>
            </a:r>
          </a:p>
          <a:p>
            <a:pPr marL="628650" lvl="1" indent="-171450">
              <a:buFont typeface="Arial" panose="020B0604020202020204" pitchFamily="34" charset="0"/>
              <a:buChar char="•"/>
            </a:pPr>
            <a:r>
              <a:rPr lang="en-US" dirty="0"/>
              <a:t>Summer rowing options</a:t>
            </a:r>
          </a:p>
          <a:p>
            <a:pPr marL="457200" lvl="1" indent="0">
              <a:buFont typeface="Arial" panose="020B0604020202020204" pitchFamily="34" charset="0"/>
              <a:buNone/>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a:t>
            </a:fld>
            <a:endParaRPr lang="en-US"/>
          </a:p>
        </p:txBody>
      </p:sp>
    </p:spTree>
    <p:extLst>
      <p:ext uri="{BB962C8B-B14F-4D97-AF65-F5344CB8AC3E}">
        <p14:creationId xmlns:p14="http://schemas.microsoft.com/office/powerpoint/2010/main" val="196929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10</a:t>
            </a:fld>
            <a:endParaRPr lang="en-US"/>
          </a:p>
        </p:txBody>
      </p:sp>
    </p:spTree>
    <p:extLst>
      <p:ext uri="{BB962C8B-B14F-4D97-AF65-F5344CB8AC3E}">
        <p14:creationId xmlns:p14="http://schemas.microsoft.com/office/powerpoint/2010/main" val="236796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11</a:t>
            </a:fld>
            <a:endParaRPr lang="en-US"/>
          </a:p>
        </p:txBody>
      </p:sp>
    </p:spTree>
    <p:extLst>
      <p:ext uri="{BB962C8B-B14F-4D97-AF65-F5344CB8AC3E}">
        <p14:creationId xmlns:p14="http://schemas.microsoft.com/office/powerpoint/2010/main" val="272922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12</a:t>
            </a:fld>
            <a:endParaRPr lang="en-US"/>
          </a:p>
        </p:txBody>
      </p:sp>
    </p:spTree>
    <p:extLst>
      <p:ext uri="{BB962C8B-B14F-4D97-AF65-F5344CB8AC3E}">
        <p14:creationId xmlns:p14="http://schemas.microsoft.com/office/powerpoint/2010/main" val="299897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you can see, our calendar </a:t>
            </a:r>
            <a:r>
              <a:rPr lang="en-US" dirty="0" err="1"/>
              <a:t>runneth</a:t>
            </a:r>
            <a:r>
              <a:rPr lang="en-US" dirty="0"/>
              <a:t> over. </a:t>
            </a:r>
          </a:p>
          <a:p>
            <a:pPr marL="171450" indent="-171450">
              <a:buFont typeface="Arial" panose="020B0604020202020204" pitchFamily="34" charset="0"/>
              <a:buChar char="•"/>
            </a:pPr>
            <a:r>
              <a:rPr lang="en-US" dirty="0"/>
              <a:t>Every year, we do an End of Year Banquet, usually held on the first weekend in June, the first weekend after Nationals (see the blue).</a:t>
            </a:r>
          </a:p>
          <a:p>
            <a:pPr marL="171450" indent="-171450">
              <a:buFont typeface="Arial" panose="020B0604020202020204" pitchFamily="34" charset="0"/>
              <a:buChar char="•"/>
            </a:pPr>
            <a:r>
              <a:rPr lang="en-US" dirty="0"/>
              <a:t>This year, graduation doesn’t allow that. If we wait until that first weekend in June, we lose our Seniors. We also can’t do it on Memorial Day weekend, because hopefully several of our kids are competing in Nationals </a:t>
            </a:r>
          </a:p>
          <a:p>
            <a:pPr marL="171450" indent="-171450">
              <a:buFont typeface="Arial" panose="020B0604020202020204" pitchFamily="34" charset="0"/>
              <a:buChar char="•"/>
            </a:pPr>
            <a:r>
              <a:rPr lang="en-US" dirty="0"/>
              <a:t>The only reasonable date for the banquet is May 22 – everyone who went to </a:t>
            </a:r>
            <a:r>
              <a:rPr lang="en-US" dirty="0" err="1"/>
              <a:t>Stotesbury</a:t>
            </a:r>
            <a:r>
              <a:rPr lang="en-US" dirty="0"/>
              <a:t> is back and has had several hours of R&amp;R</a:t>
            </a:r>
          </a:p>
          <a:p>
            <a:pPr marL="171450" indent="-171450">
              <a:buFont typeface="Arial" panose="020B0604020202020204" pitchFamily="34" charset="0"/>
              <a:buChar char="•"/>
            </a:pPr>
            <a:r>
              <a:rPr lang="en-US" dirty="0"/>
              <a:t>In pre-Covid years, we held a parents-only garden party to celebrate the season. We’re also reviving that and squeezing it in on Memorial Day itself – the season is over and everyone is back from Nationals</a:t>
            </a:r>
          </a:p>
          <a:p>
            <a:pPr marL="171450" indent="-171450">
              <a:buFont typeface="Arial" panose="020B0604020202020204" pitchFamily="34" charset="0"/>
              <a:buChar char="•"/>
            </a:pPr>
            <a:r>
              <a:rPr lang="en-US" dirty="0"/>
              <a:t>So, let’s go over these events in more detail</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a:t>
            </a:fld>
            <a:endParaRPr lang="en-US"/>
          </a:p>
        </p:txBody>
      </p:sp>
    </p:spTree>
    <p:extLst>
      <p:ext uri="{BB962C8B-B14F-4D97-AF65-F5344CB8AC3E}">
        <p14:creationId xmlns:p14="http://schemas.microsoft.com/office/powerpoint/2010/main" val="378080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Nationals</a:t>
            </a:r>
          </a:p>
          <a:p>
            <a:pPr marL="628650" lvl="1" indent="-171450">
              <a:buFont typeface="Arial" panose="020B0604020202020204" pitchFamily="34" charset="0"/>
              <a:buChar char="•"/>
            </a:pPr>
            <a:r>
              <a:rPr lang="en-US" dirty="0"/>
              <a:t>Memorial Day weekend in Camden</a:t>
            </a:r>
          </a:p>
          <a:p>
            <a:pPr marL="628650" lvl="1" indent="-171450">
              <a:buFont typeface="Arial" panose="020B0604020202020204" pitchFamily="34" charset="0"/>
              <a:buChar char="•"/>
            </a:pPr>
            <a:r>
              <a:rPr lang="en-US" dirty="0"/>
              <a:t>Only the boats that place at States will go</a:t>
            </a:r>
          </a:p>
          <a:p>
            <a:pPr marL="628650" lvl="1" indent="-171450">
              <a:buFont typeface="Arial" panose="020B0604020202020204" pitchFamily="34" charset="0"/>
              <a:buChar char="•"/>
            </a:pPr>
            <a:r>
              <a:rPr lang="en-US" dirty="0"/>
              <a:t>We won’t know until 5/7 or 5/14 who goes</a:t>
            </a:r>
          </a:p>
          <a:p>
            <a:pPr marL="628650" lvl="1" indent="-171450">
              <a:buFont typeface="Arial" panose="020B0604020202020204" pitchFamily="34" charset="0"/>
              <a:buChar char="•"/>
            </a:pPr>
            <a:r>
              <a:rPr lang="en-US" dirty="0"/>
              <a:t>Providing tent or snacks depends on how many boats go</a:t>
            </a:r>
          </a:p>
          <a:p>
            <a:pPr marL="628650" lvl="1" indent="-171450">
              <a:buFont typeface="Arial" panose="020B0604020202020204" pitchFamily="34" charset="0"/>
              <a:buChar char="•"/>
            </a:pPr>
            <a:r>
              <a:rPr lang="en-US" dirty="0"/>
              <a:t>We’ll provide more information to the parents whose kids are going as we know more</a:t>
            </a:r>
          </a:p>
        </p:txBody>
      </p:sp>
      <p:sp>
        <p:nvSpPr>
          <p:cNvPr id="4" name="Slide Number Placeholder 3"/>
          <p:cNvSpPr>
            <a:spLocks noGrp="1"/>
          </p:cNvSpPr>
          <p:nvPr>
            <p:ph type="sldNum" sz="quarter" idx="5"/>
          </p:nvPr>
        </p:nvSpPr>
        <p:spPr/>
        <p:txBody>
          <a:bodyPr/>
          <a:lstStyle/>
          <a:p>
            <a:fld id="{01E819EC-E201-490F-81DA-9F9EDD514313}" type="slidenum">
              <a:rPr lang="en-US" smtClean="0"/>
              <a:t>3</a:t>
            </a:fld>
            <a:endParaRPr lang="en-US"/>
          </a:p>
        </p:txBody>
      </p:sp>
    </p:spTree>
    <p:extLst>
      <p:ext uri="{BB962C8B-B14F-4D97-AF65-F5344CB8AC3E}">
        <p14:creationId xmlns:p14="http://schemas.microsoft.com/office/powerpoint/2010/main" val="70461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last day of practice is May 18 for most of the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do want to see everybody until May 18</a:t>
            </a:r>
          </a:p>
          <a:p>
            <a:pPr marL="171450" indent="-171450">
              <a:buFont typeface="Arial" panose="020B0604020202020204" pitchFamily="34" charset="0"/>
              <a:buChar char="•"/>
            </a:pPr>
            <a:r>
              <a:rPr lang="en-US" dirty="0"/>
              <a:t>Those going to Nationals will practice until May 26</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4</a:t>
            </a:fld>
            <a:endParaRPr lang="en-US"/>
          </a:p>
        </p:txBody>
      </p:sp>
    </p:spTree>
    <p:extLst>
      <p:ext uri="{BB962C8B-B14F-4D97-AF65-F5344CB8AC3E}">
        <p14:creationId xmlns:p14="http://schemas.microsoft.com/office/powerpoint/2010/main" val="198750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End of Year Banquet</a:t>
            </a:r>
          </a:p>
          <a:p>
            <a:pPr marL="171450" indent="-171450">
              <a:buFont typeface="Arial" panose="020B0604020202020204" pitchFamily="34" charset="0"/>
              <a:buChar char="•"/>
            </a:pPr>
            <a:r>
              <a:rPr lang="en-US" dirty="0"/>
              <a:t>Lots of fun, especially for the kids</a:t>
            </a:r>
          </a:p>
          <a:p>
            <a:pPr marL="171450" indent="-171450">
              <a:buFont typeface="Arial" panose="020B0604020202020204" pitchFamily="34" charset="0"/>
              <a:buChar char="•"/>
            </a:pPr>
            <a:r>
              <a:rPr lang="en-US" dirty="0"/>
              <a:t>After dinner, the kids break off</a:t>
            </a:r>
          </a:p>
          <a:p>
            <a:pPr marL="171450" indent="-171450">
              <a:buFont typeface="Arial" panose="020B0604020202020204" pitchFamily="34" charset="0"/>
              <a:buChar char="•"/>
            </a:pPr>
            <a:r>
              <a:rPr lang="en-US" dirty="0"/>
              <a:t>The adults have a quick full Membership meeting, mostly to vote in next year’s Board applicants</a:t>
            </a:r>
          </a:p>
          <a:p>
            <a:pPr marL="171450" indent="-171450">
              <a:buFont typeface="Arial" panose="020B0604020202020204" pitchFamily="34" charset="0"/>
              <a:buChar char="•"/>
            </a:pPr>
            <a:r>
              <a:rPr lang="en-US" dirty="0"/>
              <a:t>The captains present their paper plate awards to each team member. </a:t>
            </a:r>
          </a:p>
          <a:p>
            <a:pPr marL="171450" indent="-171450">
              <a:buFont typeface="Arial" panose="020B0604020202020204" pitchFamily="34" charset="0"/>
              <a:buChar char="•"/>
            </a:pPr>
            <a:r>
              <a:rPr lang="en-US" dirty="0"/>
              <a:t>When the kids come back, we present awards and honor the seniors and their parents</a:t>
            </a:r>
          </a:p>
          <a:p>
            <a:pPr marL="171450" indent="-171450">
              <a:buFont typeface="Arial" panose="020B0604020202020204" pitchFamily="34" charset="0"/>
              <a:buChar char="•"/>
            </a:pPr>
            <a:endParaRPr lang="en-US" dirty="0"/>
          </a:p>
          <a:p>
            <a:r>
              <a:rPr lang="en-US" b="1" dirty="0"/>
              <a:t>Parent’s Garden Party</a:t>
            </a:r>
          </a:p>
          <a:p>
            <a:pPr marL="171450" indent="-171450">
              <a:buFont typeface="Arial" panose="020B0604020202020204" pitchFamily="34" charset="0"/>
              <a:buChar char="•"/>
            </a:pPr>
            <a:r>
              <a:rPr lang="en-US" dirty="0"/>
              <a:t>Has been on hiatus for a couple of years</a:t>
            </a:r>
          </a:p>
          <a:p>
            <a:pPr marL="171450" indent="-171450">
              <a:buFont typeface="Arial" panose="020B0604020202020204" pitchFamily="34" charset="0"/>
              <a:buChar char="•"/>
            </a:pPr>
            <a:r>
              <a:rPr lang="en-US" dirty="0"/>
              <a:t>Very informal</a:t>
            </a:r>
          </a:p>
          <a:p>
            <a:pPr marL="171450" indent="-171450">
              <a:buFont typeface="Arial" panose="020B0604020202020204" pitchFamily="34" charset="0"/>
              <a:buChar char="•"/>
            </a:pPr>
            <a:r>
              <a:rPr lang="en-US" dirty="0"/>
              <a:t>Chance to socialize with other crew parents, talk about something besides how clueless VASRA is</a:t>
            </a:r>
          </a:p>
          <a:p>
            <a:pPr marL="171450" indent="-171450">
              <a:buFont typeface="Arial" panose="020B0604020202020204" pitchFamily="34" charset="0"/>
              <a:buChar char="•"/>
            </a:pPr>
            <a:r>
              <a:rPr lang="en-US" dirty="0"/>
              <a:t>Hosted by Elizabeth Davis – Finn’s mom</a:t>
            </a:r>
          </a:p>
          <a:p>
            <a:pPr marL="171450" indent="-171450">
              <a:buFont typeface="Arial" panose="020B0604020202020204" pitchFamily="34" charset="0"/>
              <a:buChar char="•"/>
            </a:pPr>
            <a:r>
              <a:rPr lang="en-US" dirty="0"/>
              <a:t>Signup Genius for what type of food to bring</a:t>
            </a:r>
          </a:p>
          <a:p>
            <a:pPr marL="171450" indent="-171450">
              <a:buFont typeface="Arial" panose="020B0604020202020204" pitchFamily="34" charset="0"/>
              <a:buChar char="•"/>
            </a:pPr>
            <a:r>
              <a:rPr lang="en-US" dirty="0"/>
              <a:t>Bring your own everything else</a:t>
            </a:r>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5</a:t>
            </a:fld>
            <a:endParaRPr lang="en-US"/>
          </a:p>
        </p:txBody>
      </p:sp>
    </p:spTree>
    <p:extLst>
      <p:ext uri="{BB962C8B-B14F-4D97-AF65-F5344CB8AC3E}">
        <p14:creationId xmlns:p14="http://schemas.microsoft.com/office/powerpoint/2010/main" val="52445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Google search will get you an overwhelming list of options</a:t>
            </a:r>
          </a:p>
          <a:p>
            <a:pPr marL="171450" indent="-171450">
              <a:buFont typeface="Arial" panose="020B0604020202020204" pitchFamily="34" charset="0"/>
              <a:buChar char="•"/>
            </a:pPr>
            <a:r>
              <a:rPr lang="en-US" dirty="0"/>
              <a:t>A Row2k.com search will get you fewer options, but only those who have paid to advertise there</a:t>
            </a:r>
          </a:p>
          <a:p>
            <a:pPr marL="171450" indent="-171450">
              <a:buFont typeface="Arial" panose="020B0604020202020204" pitchFamily="34" charset="0"/>
              <a:buChar char="•"/>
            </a:pPr>
            <a:r>
              <a:rPr lang="en-US" dirty="0"/>
              <a:t>Our website has the most common regional options, if you don’t want to travel far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Developmental programs are more focused on building new skills and improving the basic skills</a:t>
            </a:r>
          </a:p>
          <a:p>
            <a:pPr marL="171450" indent="-171450">
              <a:buFont typeface="Arial" panose="020B0604020202020204" pitchFamily="34" charset="0"/>
              <a:buChar char="•"/>
            </a:pPr>
            <a:r>
              <a:rPr lang="en-US" dirty="0"/>
              <a:t>Competition programs are focused on refining those skills and will compete most weeks. Think of it like the little league travel team</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6</a:t>
            </a:fld>
            <a:endParaRPr lang="en-US"/>
          </a:p>
        </p:txBody>
      </p:sp>
    </p:spTree>
    <p:extLst>
      <p:ext uri="{BB962C8B-B14F-4D97-AF65-F5344CB8AC3E}">
        <p14:creationId xmlns:p14="http://schemas.microsoft.com/office/powerpoint/2010/main" val="38585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Langley Crew Boosters Club does not endorse any of the following programs. This is for information purposes only, to let you know of the local programs we know about. </a:t>
            </a:r>
          </a:p>
          <a:p>
            <a:endParaRPr lang="en-US" dirty="0"/>
          </a:p>
          <a:p>
            <a:r>
              <a:rPr lang="en-US" dirty="0"/>
              <a:t>Conor did the Resilient developmental last year, and they did all sculling. Helped his stroke and balance, but he didn’t practice in sweep boats</a:t>
            </a:r>
          </a:p>
          <a:p>
            <a:r>
              <a:rPr lang="en-US" dirty="0"/>
              <a:t>Thompson and Sandy Run Scullers is all sculling as well. No sweep rowing, but you will see improvement in strength, stroke, and balance</a:t>
            </a:r>
          </a:p>
          <a:p>
            <a:r>
              <a:rPr lang="en-US" dirty="0"/>
              <a:t>Penn is in Philly, and is a competitive-only program</a:t>
            </a:r>
          </a:p>
        </p:txBody>
      </p:sp>
      <p:sp>
        <p:nvSpPr>
          <p:cNvPr id="4" name="Slide Number Placeholder 3"/>
          <p:cNvSpPr>
            <a:spLocks noGrp="1"/>
          </p:cNvSpPr>
          <p:nvPr>
            <p:ph type="sldNum" sz="quarter" idx="5"/>
          </p:nvPr>
        </p:nvSpPr>
        <p:spPr/>
        <p:txBody>
          <a:bodyPr/>
          <a:lstStyle/>
          <a:p>
            <a:fld id="{01E819EC-E201-490F-81DA-9F9EDD514313}" type="slidenum">
              <a:rPr lang="en-US" smtClean="0"/>
              <a:t>7</a:t>
            </a:fld>
            <a:endParaRPr lang="en-US"/>
          </a:p>
        </p:txBody>
      </p:sp>
    </p:spTree>
    <p:extLst>
      <p:ext uri="{BB962C8B-B14F-4D97-AF65-F5344CB8AC3E}">
        <p14:creationId xmlns:p14="http://schemas.microsoft.com/office/powerpoint/2010/main" val="378325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Again, we don’t officially endorse these, but several of the kids this year are attending either the UVA or Navy camps. </a:t>
            </a:r>
          </a:p>
        </p:txBody>
      </p:sp>
      <p:sp>
        <p:nvSpPr>
          <p:cNvPr id="4" name="Slide Number Placeholder 3"/>
          <p:cNvSpPr>
            <a:spLocks noGrp="1"/>
          </p:cNvSpPr>
          <p:nvPr>
            <p:ph type="sldNum" sz="quarter" idx="5"/>
          </p:nvPr>
        </p:nvSpPr>
        <p:spPr/>
        <p:txBody>
          <a:bodyPr/>
          <a:lstStyle/>
          <a:p>
            <a:fld id="{01E819EC-E201-490F-81DA-9F9EDD514313}" type="slidenum">
              <a:rPr lang="en-US" smtClean="0"/>
              <a:t>8</a:t>
            </a:fld>
            <a:endParaRPr lang="en-US"/>
          </a:p>
        </p:txBody>
      </p:sp>
    </p:spTree>
    <p:extLst>
      <p:ext uri="{BB962C8B-B14F-4D97-AF65-F5344CB8AC3E}">
        <p14:creationId xmlns:p14="http://schemas.microsoft.com/office/powerpoint/2010/main" val="295403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9</a:t>
            </a:fld>
            <a:endParaRPr lang="en-US"/>
          </a:p>
        </p:txBody>
      </p:sp>
    </p:spTree>
    <p:extLst>
      <p:ext uri="{BB962C8B-B14F-4D97-AF65-F5344CB8AC3E}">
        <p14:creationId xmlns:p14="http://schemas.microsoft.com/office/powerpoint/2010/main" val="98991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7449-C03D-421D-8004-F38183AF6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04BC6-40A6-4CAC-96E6-1D7B5F379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652A5F-14F0-4FB6-A6F3-49CE5B397A6A}"/>
              </a:ext>
            </a:extLst>
          </p:cNvPr>
          <p:cNvSpPr>
            <a:spLocks noGrp="1"/>
          </p:cNvSpPr>
          <p:nvPr>
            <p:ph type="dt" sz="half" idx="10"/>
          </p:nvPr>
        </p:nvSpPr>
        <p:spPr/>
        <p:txBody>
          <a:bodyPr/>
          <a:lstStyle/>
          <a:p>
            <a:fld id="{30642E25-58A8-4446-9DD3-685F55E25EC4}" type="datetimeFigureOut">
              <a:rPr lang="en-US" smtClean="0"/>
              <a:t>5/12/2022</a:t>
            </a:fld>
            <a:endParaRPr lang="en-US"/>
          </a:p>
        </p:txBody>
      </p:sp>
      <p:sp>
        <p:nvSpPr>
          <p:cNvPr id="5" name="Footer Placeholder 4">
            <a:extLst>
              <a:ext uri="{FF2B5EF4-FFF2-40B4-BE49-F238E27FC236}">
                <a16:creationId xmlns:a16="http://schemas.microsoft.com/office/drawing/2014/main" id="{DF2DE92A-AD6C-4F5C-9580-92C180148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6C649-890A-4476-BEFD-955204F3ACD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50396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7EAB-84AE-4DE5-8C0C-40F73F27D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3B7176-C200-4CA2-B795-994BEC36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5B97A-C4A3-4D7B-AAE4-3C8617F22790}"/>
              </a:ext>
            </a:extLst>
          </p:cNvPr>
          <p:cNvSpPr>
            <a:spLocks noGrp="1"/>
          </p:cNvSpPr>
          <p:nvPr>
            <p:ph type="dt" sz="half" idx="10"/>
          </p:nvPr>
        </p:nvSpPr>
        <p:spPr/>
        <p:txBody>
          <a:bodyPr/>
          <a:lstStyle/>
          <a:p>
            <a:fld id="{30642E25-58A8-4446-9DD3-685F55E25EC4}" type="datetimeFigureOut">
              <a:rPr lang="en-US" smtClean="0"/>
              <a:t>5/12/2022</a:t>
            </a:fld>
            <a:endParaRPr lang="en-US"/>
          </a:p>
        </p:txBody>
      </p:sp>
      <p:sp>
        <p:nvSpPr>
          <p:cNvPr id="5" name="Footer Placeholder 4">
            <a:extLst>
              <a:ext uri="{FF2B5EF4-FFF2-40B4-BE49-F238E27FC236}">
                <a16:creationId xmlns:a16="http://schemas.microsoft.com/office/drawing/2014/main" id="{7345C41B-5121-4363-A66E-DBBA607E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D3CD9-FE19-4A3E-8D2C-451E6F971E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1556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3F330-F0FE-4B70-84B5-A3C34759FD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A8123E-09F4-49BE-A91D-0953DEE570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4CBCC-2E06-48BB-B882-957991D96D81}"/>
              </a:ext>
            </a:extLst>
          </p:cNvPr>
          <p:cNvSpPr>
            <a:spLocks noGrp="1"/>
          </p:cNvSpPr>
          <p:nvPr>
            <p:ph type="dt" sz="half" idx="10"/>
          </p:nvPr>
        </p:nvSpPr>
        <p:spPr/>
        <p:txBody>
          <a:bodyPr/>
          <a:lstStyle/>
          <a:p>
            <a:fld id="{30642E25-58A8-4446-9DD3-685F55E25EC4}" type="datetimeFigureOut">
              <a:rPr lang="en-US" smtClean="0"/>
              <a:t>5/12/2022</a:t>
            </a:fld>
            <a:endParaRPr lang="en-US"/>
          </a:p>
        </p:txBody>
      </p:sp>
      <p:sp>
        <p:nvSpPr>
          <p:cNvPr id="5" name="Footer Placeholder 4">
            <a:extLst>
              <a:ext uri="{FF2B5EF4-FFF2-40B4-BE49-F238E27FC236}">
                <a16:creationId xmlns:a16="http://schemas.microsoft.com/office/drawing/2014/main" id="{BB77B16E-6476-4D30-B28F-A13547378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8C0AC-8667-4819-BA3C-B52A69030C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00440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AE61-BED8-41EC-A243-F5B411B70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EE236-7E6C-4E11-B908-18C04192C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A284C-F2F4-41EA-9169-2FBCF78C493F}"/>
              </a:ext>
            </a:extLst>
          </p:cNvPr>
          <p:cNvSpPr>
            <a:spLocks noGrp="1"/>
          </p:cNvSpPr>
          <p:nvPr>
            <p:ph type="dt" sz="half" idx="10"/>
          </p:nvPr>
        </p:nvSpPr>
        <p:spPr/>
        <p:txBody>
          <a:bodyPr/>
          <a:lstStyle/>
          <a:p>
            <a:fld id="{30642E25-58A8-4446-9DD3-685F55E25EC4}" type="datetimeFigureOut">
              <a:rPr lang="en-US" smtClean="0"/>
              <a:t>5/12/2022</a:t>
            </a:fld>
            <a:endParaRPr lang="en-US"/>
          </a:p>
        </p:txBody>
      </p:sp>
      <p:sp>
        <p:nvSpPr>
          <p:cNvPr id="5" name="Footer Placeholder 4">
            <a:extLst>
              <a:ext uri="{FF2B5EF4-FFF2-40B4-BE49-F238E27FC236}">
                <a16:creationId xmlns:a16="http://schemas.microsoft.com/office/drawing/2014/main" id="{98C6E1EB-E9C0-4E34-BC2F-FB3270D43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401F0-11E7-43D8-824A-37BD54EBC14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50815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7841-A437-4AE2-B29C-546CCAF8C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B4DC8-4C93-4F42-9FC8-BCC588DF17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D661E-42CB-4B14-A4BE-C6DA6E067FA6}"/>
              </a:ext>
            </a:extLst>
          </p:cNvPr>
          <p:cNvSpPr>
            <a:spLocks noGrp="1"/>
          </p:cNvSpPr>
          <p:nvPr>
            <p:ph type="dt" sz="half" idx="10"/>
          </p:nvPr>
        </p:nvSpPr>
        <p:spPr/>
        <p:txBody>
          <a:bodyPr/>
          <a:lstStyle/>
          <a:p>
            <a:fld id="{30642E25-58A8-4446-9DD3-685F55E25EC4}" type="datetimeFigureOut">
              <a:rPr lang="en-US" smtClean="0"/>
              <a:t>5/12/2022</a:t>
            </a:fld>
            <a:endParaRPr lang="en-US"/>
          </a:p>
        </p:txBody>
      </p:sp>
      <p:sp>
        <p:nvSpPr>
          <p:cNvPr id="5" name="Footer Placeholder 4">
            <a:extLst>
              <a:ext uri="{FF2B5EF4-FFF2-40B4-BE49-F238E27FC236}">
                <a16:creationId xmlns:a16="http://schemas.microsoft.com/office/drawing/2014/main" id="{E3A94474-D288-48B5-BA40-F71E977A5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77FC2-7664-4B85-9D99-AC6A48D6008F}"/>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31271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4E85-3590-4621-8FE9-F6CD2962F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F7AEC-8ED4-42C3-A0DB-996C429771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7C12D9-1319-41AA-8665-7C82B98A4B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5F66BC-2794-4E53-9B41-6F1CDE550CE7}"/>
              </a:ext>
            </a:extLst>
          </p:cNvPr>
          <p:cNvSpPr>
            <a:spLocks noGrp="1"/>
          </p:cNvSpPr>
          <p:nvPr>
            <p:ph type="dt" sz="half" idx="10"/>
          </p:nvPr>
        </p:nvSpPr>
        <p:spPr/>
        <p:txBody>
          <a:bodyPr/>
          <a:lstStyle/>
          <a:p>
            <a:fld id="{30642E25-58A8-4446-9DD3-685F55E25EC4}" type="datetimeFigureOut">
              <a:rPr lang="en-US" smtClean="0"/>
              <a:t>5/12/2022</a:t>
            </a:fld>
            <a:endParaRPr lang="en-US"/>
          </a:p>
        </p:txBody>
      </p:sp>
      <p:sp>
        <p:nvSpPr>
          <p:cNvPr id="6" name="Footer Placeholder 5">
            <a:extLst>
              <a:ext uri="{FF2B5EF4-FFF2-40B4-BE49-F238E27FC236}">
                <a16:creationId xmlns:a16="http://schemas.microsoft.com/office/drawing/2014/main" id="{5997D8CE-F74C-4D4B-AD7C-E16685271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813E4-2EC5-4D46-A9DF-DA92DA17D15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29563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BBE3-E077-490C-AE60-01AE685C1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5F613-B69F-42D3-925A-48E7A9DB5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C2AE13-FE71-4A02-97A4-C6A914C890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DDF458-8766-43CB-91F0-464B214C35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D1430-BB97-4BEE-A727-37B0F8103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82DA8-1D63-465E-8AE4-08CB2F18B7F0}"/>
              </a:ext>
            </a:extLst>
          </p:cNvPr>
          <p:cNvSpPr>
            <a:spLocks noGrp="1"/>
          </p:cNvSpPr>
          <p:nvPr>
            <p:ph type="dt" sz="half" idx="10"/>
          </p:nvPr>
        </p:nvSpPr>
        <p:spPr/>
        <p:txBody>
          <a:bodyPr/>
          <a:lstStyle/>
          <a:p>
            <a:fld id="{30642E25-58A8-4446-9DD3-685F55E25EC4}" type="datetimeFigureOut">
              <a:rPr lang="en-US" smtClean="0"/>
              <a:t>5/12/2022</a:t>
            </a:fld>
            <a:endParaRPr lang="en-US"/>
          </a:p>
        </p:txBody>
      </p:sp>
      <p:sp>
        <p:nvSpPr>
          <p:cNvPr id="8" name="Footer Placeholder 7">
            <a:extLst>
              <a:ext uri="{FF2B5EF4-FFF2-40B4-BE49-F238E27FC236}">
                <a16:creationId xmlns:a16="http://schemas.microsoft.com/office/drawing/2014/main" id="{DB797299-395E-4021-9254-B9A6B49438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53421-8CC3-4ACC-8015-5F6973F6FBC4}"/>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93731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10D9-847D-48F1-95A6-F577C7A99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495ED-B7A7-453A-BB03-265CF23B2270}"/>
              </a:ext>
            </a:extLst>
          </p:cNvPr>
          <p:cNvSpPr>
            <a:spLocks noGrp="1"/>
          </p:cNvSpPr>
          <p:nvPr>
            <p:ph type="dt" sz="half" idx="10"/>
          </p:nvPr>
        </p:nvSpPr>
        <p:spPr/>
        <p:txBody>
          <a:bodyPr/>
          <a:lstStyle/>
          <a:p>
            <a:fld id="{30642E25-58A8-4446-9DD3-685F55E25EC4}" type="datetimeFigureOut">
              <a:rPr lang="en-US" smtClean="0"/>
              <a:t>5/12/2022</a:t>
            </a:fld>
            <a:endParaRPr lang="en-US"/>
          </a:p>
        </p:txBody>
      </p:sp>
      <p:sp>
        <p:nvSpPr>
          <p:cNvPr id="4" name="Footer Placeholder 3">
            <a:extLst>
              <a:ext uri="{FF2B5EF4-FFF2-40B4-BE49-F238E27FC236}">
                <a16:creationId xmlns:a16="http://schemas.microsoft.com/office/drawing/2014/main" id="{DA3F2473-11FF-4E0B-A50F-CA8615BF3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6032D5-C814-4D10-A293-580D9250910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4999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6D919-2B5A-41E8-9527-F2CF44006F61}"/>
              </a:ext>
            </a:extLst>
          </p:cNvPr>
          <p:cNvSpPr>
            <a:spLocks noGrp="1"/>
          </p:cNvSpPr>
          <p:nvPr>
            <p:ph type="dt" sz="half" idx="10"/>
          </p:nvPr>
        </p:nvSpPr>
        <p:spPr/>
        <p:txBody>
          <a:bodyPr/>
          <a:lstStyle/>
          <a:p>
            <a:fld id="{30642E25-58A8-4446-9DD3-685F55E25EC4}" type="datetimeFigureOut">
              <a:rPr lang="en-US" smtClean="0"/>
              <a:t>5/12/2022</a:t>
            </a:fld>
            <a:endParaRPr lang="en-US"/>
          </a:p>
        </p:txBody>
      </p:sp>
      <p:sp>
        <p:nvSpPr>
          <p:cNvPr id="3" name="Footer Placeholder 2">
            <a:extLst>
              <a:ext uri="{FF2B5EF4-FFF2-40B4-BE49-F238E27FC236}">
                <a16:creationId xmlns:a16="http://schemas.microsoft.com/office/drawing/2014/main" id="{1A94F148-F02E-4AEC-9709-8B44B5AF72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FEE4A8-943A-4114-B669-770A2656D433}"/>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65756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DCA8-733F-4C62-892E-68FC6D7BE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B9B50-DA57-4BB2-966A-F7EA7CDF0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66E22-7A3B-45AD-AE70-13F7E9DFF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3AFC6-C04E-4F87-845B-949DAB8A23EB}"/>
              </a:ext>
            </a:extLst>
          </p:cNvPr>
          <p:cNvSpPr>
            <a:spLocks noGrp="1"/>
          </p:cNvSpPr>
          <p:nvPr>
            <p:ph type="dt" sz="half" idx="10"/>
          </p:nvPr>
        </p:nvSpPr>
        <p:spPr/>
        <p:txBody>
          <a:bodyPr/>
          <a:lstStyle/>
          <a:p>
            <a:fld id="{30642E25-58A8-4446-9DD3-685F55E25EC4}" type="datetimeFigureOut">
              <a:rPr lang="en-US" smtClean="0"/>
              <a:t>5/12/2022</a:t>
            </a:fld>
            <a:endParaRPr lang="en-US"/>
          </a:p>
        </p:txBody>
      </p:sp>
      <p:sp>
        <p:nvSpPr>
          <p:cNvPr id="6" name="Footer Placeholder 5">
            <a:extLst>
              <a:ext uri="{FF2B5EF4-FFF2-40B4-BE49-F238E27FC236}">
                <a16:creationId xmlns:a16="http://schemas.microsoft.com/office/drawing/2014/main" id="{AC7457AD-690D-4A64-AEE2-E8F6C9C2B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AE38C-22AF-48D6-AC7E-1A8A3FF0E8F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62517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CB47-9411-43AC-B4E3-541FFDCD1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CCCBC3-5EDD-4F34-8DE4-72E0908D4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BB81C4-02B6-40DC-8FF4-C7FB6F30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FDCBA-D760-4C8F-B8E1-3FEA77EE76C9}"/>
              </a:ext>
            </a:extLst>
          </p:cNvPr>
          <p:cNvSpPr>
            <a:spLocks noGrp="1"/>
          </p:cNvSpPr>
          <p:nvPr>
            <p:ph type="dt" sz="half" idx="10"/>
          </p:nvPr>
        </p:nvSpPr>
        <p:spPr/>
        <p:txBody>
          <a:bodyPr/>
          <a:lstStyle/>
          <a:p>
            <a:fld id="{30642E25-58A8-4446-9DD3-685F55E25EC4}" type="datetimeFigureOut">
              <a:rPr lang="en-US" smtClean="0"/>
              <a:t>5/12/2022</a:t>
            </a:fld>
            <a:endParaRPr lang="en-US"/>
          </a:p>
        </p:txBody>
      </p:sp>
      <p:sp>
        <p:nvSpPr>
          <p:cNvPr id="6" name="Footer Placeholder 5">
            <a:extLst>
              <a:ext uri="{FF2B5EF4-FFF2-40B4-BE49-F238E27FC236}">
                <a16:creationId xmlns:a16="http://schemas.microsoft.com/office/drawing/2014/main" id="{40CF6217-10EF-46CE-9550-9D6A21395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5F46B-05C6-48FF-877A-B4861BFE0395}"/>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65781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36B89-7D28-4B60-B9D3-994410149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7242E4-5BA7-4DF8-9806-4279BD623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5EE46-D6B1-4CB5-9DF1-DEBAE8459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42E25-58A8-4446-9DD3-685F55E25EC4}" type="datetimeFigureOut">
              <a:rPr lang="en-US" smtClean="0"/>
              <a:t>5/12/2022</a:t>
            </a:fld>
            <a:endParaRPr lang="en-US"/>
          </a:p>
        </p:txBody>
      </p:sp>
      <p:sp>
        <p:nvSpPr>
          <p:cNvPr id="5" name="Footer Placeholder 4">
            <a:extLst>
              <a:ext uri="{FF2B5EF4-FFF2-40B4-BE49-F238E27FC236}">
                <a16:creationId xmlns:a16="http://schemas.microsoft.com/office/drawing/2014/main" id="{A26FEA08-C9E7-4F35-97C9-58420305E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F357B2-9BAA-4906-AC48-25DC00B2E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84D1-0AD1-442C-979F-E07FECDB77FD}" type="slidenum">
              <a:rPr lang="en-US" smtClean="0"/>
              <a:t>‹#›</a:t>
            </a:fld>
            <a:endParaRPr lang="en-US"/>
          </a:p>
        </p:txBody>
      </p:sp>
    </p:spTree>
    <p:extLst>
      <p:ext uri="{BB962C8B-B14F-4D97-AF65-F5344CB8AC3E}">
        <p14:creationId xmlns:p14="http://schemas.microsoft.com/office/powerpoint/2010/main" val="374278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ignupgenius.com/go/70A084CACA629A4FF2-parents" TargetMode="Externa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pennac.org/programs/junio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sandyrunscullers.org/" TargetMode="External"/><Relationship Id="rId5" Type="http://schemas.openxmlformats.org/officeDocument/2006/relationships/hyperlink" Target="http://www.thompsonboatcenter.com/" TargetMode="External"/><Relationship Id="rId4" Type="http://schemas.openxmlformats.org/officeDocument/2006/relationships/hyperlink" Target="http://www.resilientrowing.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sportscamps.brown.edu/" TargetMode="External"/><Relationship Id="rId3" Type="http://schemas.openxmlformats.org/officeDocument/2006/relationships/image" Target="../media/image2.png"/><Relationship Id="rId7" Type="http://schemas.openxmlformats.org/officeDocument/2006/relationships/hyperlink" Target="http://www.navycamps.c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navycrewcamp.org/camps.html" TargetMode="External"/><Relationship Id="rId5" Type="http://schemas.openxmlformats.org/officeDocument/2006/relationships/hyperlink" Target="https://cavalierrowingcamps.totalcamps.com/About%20Us" TargetMode="External"/><Relationship Id="rId10" Type="http://schemas.openxmlformats.org/officeDocument/2006/relationships/hyperlink" Target="https://sparksrowing.com/rowing-camps" TargetMode="External"/><Relationship Id="rId4" Type="http://schemas.openxmlformats.org/officeDocument/2006/relationships/hyperlink" Target="https://aig.alumni.virginia.edu/virginiarowing/wahoocamp2020/" TargetMode="External"/><Relationship Id="rId9" Type="http://schemas.openxmlformats.org/officeDocument/2006/relationships/hyperlink" Target="http://www.princetonsportscamps.com/camps/rowing.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ECFB45ED-9A3D-474A-8D14-4E77095FDC96}"/>
              </a:ext>
            </a:extLst>
          </p:cNvPr>
          <p:cNvGrpSpPr/>
          <p:nvPr/>
        </p:nvGrpSpPr>
        <p:grpSpPr>
          <a:xfrm>
            <a:off x="643467" y="1389142"/>
            <a:ext cx="10905066" cy="4079716"/>
            <a:chOff x="607366" y="3418889"/>
            <a:chExt cx="7348742" cy="2749254"/>
          </a:xfrm>
        </p:grpSpPr>
        <p:sp>
          <p:nvSpPr>
            <p:cNvPr id="20" name="Right Triangle 19">
              <a:extLst>
                <a:ext uri="{FF2B5EF4-FFF2-40B4-BE49-F238E27FC236}">
                  <a16:creationId xmlns:a16="http://schemas.microsoft.com/office/drawing/2014/main" id="{7696C89B-79D7-46A6-AEE6-4EB6EF38E7B8}"/>
                </a:ext>
              </a:extLst>
            </p:cNvPr>
            <p:cNvSpPr/>
            <p:nvPr/>
          </p:nvSpPr>
          <p:spPr>
            <a:xfrm>
              <a:off x="613611" y="3429001"/>
              <a:ext cx="7342497" cy="2739142"/>
            </a:xfrm>
            <a:prstGeom prst="rtTriangle">
              <a:avLst/>
            </a:prstGeom>
            <a:solidFill>
              <a:schemeClr val="accent4">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5CF6C13-7A33-4959-AF49-332EF5A46FDD}"/>
                </a:ext>
              </a:extLst>
            </p:cNvPr>
            <p:cNvSpPr/>
            <p:nvPr/>
          </p:nvSpPr>
          <p:spPr>
            <a:xfrm rot="10800000">
              <a:off x="613611" y="3421067"/>
              <a:ext cx="7342497" cy="2747075"/>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00611A-3425-4958-A20F-AF21129D2AB4}"/>
                </a:ext>
              </a:extLst>
            </p:cNvPr>
            <p:cNvSpPr/>
            <p:nvPr/>
          </p:nvSpPr>
          <p:spPr>
            <a:xfrm>
              <a:off x="607366" y="3418889"/>
              <a:ext cx="555477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9AF564-8F8E-4865-86B4-8C24487CD5BD}"/>
                </a:ext>
              </a:extLst>
            </p:cNvPr>
            <p:cNvSpPr/>
            <p:nvPr/>
          </p:nvSpPr>
          <p:spPr>
            <a:xfrm>
              <a:off x="6175722" y="3421065"/>
              <a:ext cx="176680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DE7538F-7BFC-40FB-95F4-D55F0EE84132}"/>
                </a:ext>
              </a:extLst>
            </p:cNvPr>
            <p:cNvSpPr txBox="1"/>
            <p:nvPr/>
          </p:nvSpPr>
          <p:spPr>
            <a:xfrm>
              <a:off x="6181965" y="3508166"/>
              <a:ext cx="1766807" cy="2646878"/>
            </a:xfrm>
            <a:prstGeom prst="rect">
              <a:avLst/>
            </a:prstGeom>
            <a:noFill/>
          </p:spPr>
          <p:txBody>
            <a:bodyPr wrap="square" rtlCol="0">
              <a:normAutofit lnSpcReduction="10000"/>
            </a:bodyPr>
            <a:lstStyle/>
            <a:p>
              <a:pPr>
                <a:lnSpc>
                  <a:spcPct val="90000"/>
                </a:lnSpc>
                <a:spcAft>
                  <a:spcPts val="600"/>
                </a:spcAft>
              </a:pPr>
              <a:r>
                <a:rPr lang="en-US" sz="2800" b="1" dirty="0">
                  <a:solidFill>
                    <a:schemeClr val="bg1">
                      <a:lumMod val="95000"/>
                    </a:schemeClr>
                  </a:solidFill>
                  <a:latin typeface="Lucida Sans Typewriter" panose="020B0509030504030204" pitchFamily="49" charset="0"/>
                </a:rPr>
                <a:t>ADMIT ONE</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b="1" dirty="0">
                  <a:solidFill>
                    <a:schemeClr val="bg1">
                      <a:lumMod val="95000"/>
                    </a:schemeClr>
                  </a:solidFill>
                  <a:latin typeface="Lucida Sans Typewriter" panose="020B0509030504030204" pitchFamily="49" charset="0"/>
                </a:rPr>
                <a:t>All Aboard</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2</a:t>
              </a:r>
              <a:r>
                <a:rPr lang="en-US" sz="2800" baseline="30000" dirty="0">
                  <a:solidFill>
                    <a:schemeClr val="bg1">
                      <a:lumMod val="95000"/>
                    </a:schemeClr>
                  </a:solidFill>
                  <a:latin typeface="Lucida Sans Typewriter" panose="020B0509030504030204" pitchFamily="49" charset="0"/>
                </a:rPr>
                <a:t>nd</a:t>
              </a:r>
              <a:r>
                <a:rPr lang="en-US" sz="2800" dirty="0">
                  <a:solidFill>
                    <a:schemeClr val="bg1">
                      <a:lumMod val="95000"/>
                    </a:schemeClr>
                  </a:solidFill>
                  <a:latin typeface="Lucida Sans Typewriter" panose="020B0509030504030204" pitchFamily="49" charset="0"/>
                </a:rPr>
                <a:t> Thursday each month</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7:30-8:30 pm </a:t>
              </a:r>
            </a:p>
            <a:p>
              <a:pPr>
                <a:lnSpc>
                  <a:spcPct val="90000"/>
                </a:lnSpc>
                <a:spcAft>
                  <a:spcPts val="600"/>
                </a:spcAft>
              </a:pPr>
              <a:endParaRPr lang="en-US" sz="2800" dirty="0"/>
            </a:p>
          </p:txBody>
        </p:sp>
        <p:pic>
          <p:nvPicPr>
            <p:cNvPr id="27" name="Picture 26" descr="Shape&#10;&#10;Description automatically generated with medium confidence">
              <a:extLst>
                <a:ext uri="{FF2B5EF4-FFF2-40B4-BE49-F238E27FC236}">
                  <a16:creationId xmlns:a16="http://schemas.microsoft.com/office/drawing/2014/main" id="{798B2DF0-9037-4136-ACAE-2CBAAA1B6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09" y="5673755"/>
              <a:ext cx="2252792" cy="481289"/>
            </a:xfrm>
            <a:prstGeom prst="rect">
              <a:avLst/>
            </a:prstGeom>
          </p:spPr>
        </p:pic>
        <p:sp>
          <p:nvSpPr>
            <p:cNvPr id="28" name="TextBox 27">
              <a:extLst>
                <a:ext uri="{FF2B5EF4-FFF2-40B4-BE49-F238E27FC236}">
                  <a16:creationId xmlns:a16="http://schemas.microsoft.com/office/drawing/2014/main" id="{6A72D61D-34A9-4A98-A6FD-C1902283D329}"/>
                </a:ext>
              </a:extLst>
            </p:cNvPr>
            <p:cNvSpPr txBox="1"/>
            <p:nvPr/>
          </p:nvSpPr>
          <p:spPr>
            <a:xfrm>
              <a:off x="2109860" y="3440575"/>
              <a:ext cx="3249545" cy="646331"/>
            </a:xfrm>
            <a:prstGeom prst="rect">
              <a:avLst/>
            </a:prstGeom>
            <a:noFill/>
          </p:spPr>
          <p:txBody>
            <a:bodyPr wrap="square" rtlCol="0">
              <a:normAutofit/>
            </a:bodyPr>
            <a:lstStyle/>
            <a:p>
              <a:pPr>
                <a:lnSpc>
                  <a:spcPct val="90000"/>
                </a:lnSpc>
                <a:spcAft>
                  <a:spcPts val="600"/>
                </a:spcAft>
              </a:pPr>
              <a:r>
                <a:rPr lang="en-US" sz="2400" b="1" i="1">
                  <a:solidFill>
                    <a:schemeClr val="bg1">
                      <a:lumMod val="95000"/>
                    </a:schemeClr>
                  </a:solidFill>
                  <a:latin typeface="Lucida Sans Typewriter" panose="020B0509030504030204" pitchFamily="49" charset="0"/>
                </a:rPr>
                <a:t>All Aboard: </a:t>
              </a:r>
              <a:r>
                <a:rPr lang="en-US" sz="2400">
                  <a:solidFill>
                    <a:schemeClr val="bg1">
                      <a:lumMod val="95000"/>
                    </a:schemeClr>
                  </a:solidFill>
                  <a:latin typeface="Lucida Sans Typewriter" panose="020B0509030504030204" pitchFamily="49" charset="0"/>
                </a:rPr>
                <a:t>A Parent’s </a:t>
              </a:r>
            </a:p>
            <a:p>
              <a:pPr>
                <a:lnSpc>
                  <a:spcPct val="90000"/>
                </a:lnSpc>
                <a:spcAft>
                  <a:spcPts val="600"/>
                </a:spcAft>
              </a:pPr>
              <a:r>
                <a:rPr lang="en-US" sz="2400">
                  <a:solidFill>
                    <a:schemeClr val="bg1">
                      <a:lumMod val="95000"/>
                    </a:schemeClr>
                  </a:solidFill>
                  <a:latin typeface="Lucida Sans Typewriter" panose="020B0509030504030204" pitchFamily="49" charset="0"/>
                </a:rPr>
                <a:t>Introduction to Crew</a:t>
              </a:r>
            </a:p>
          </p:txBody>
        </p:sp>
        <p:sp>
          <p:nvSpPr>
            <p:cNvPr id="29" name="TextBox 28">
              <a:extLst>
                <a:ext uri="{FF2B5EF4-FFF2-40B4-BE49-F238E27FC236}">
                  <a16:creationId xmlns:a16="http://schemas.microsoft.com/office/drawing/2014/main" id="{0760C955-060C-4A47-871D-8421087BC738}"/>
                </a:ext>
              </a:extLst>
            </p:cNvPr>
            <p:cNvSpPr txBox="1"/>
            <p:nvPr/>
          </p:nvSpPr>
          <p:spPr>
            <a:xfrm>
              <a:off x="4717600" y="4446498"/>
              <a:ext cx="1073971" cy="923330"/>
            </a:xfrm>
            <a:prstGeom prst="rect">
              <a:avLst/>
            </a:prstGeom>
            <a:noFill/>
          </p:spPr>
          <p:txBody>
            <a:bodyPr wrap="square" rtlCol="0">
              <a:normAutofit/>
            </a:bodyPr>
            <a:lstStyle/>
            <a:p>
              <a:pPr>
                <a:lnSpc>
                  <a:spcPct val="90000"/>
                </a:lnSpc>
                <a:spcAft>
                  <a:spcPts val="600"/>
                </a:spcAft>
              </a:pPr>
              <a:r>
                <a:rPr lang="en-US" sz="2800">
                  <a:solidFill>
                    <a:schemeClr val="bg1">
                      <a:lumMod val="95000"/>
                    </a:schemeClr>
                  </a:solidFill>
                  <a:latin typeface="Lucida Sans Typewriter" panose="020B0509030504030204" pitchFamily="49" charset="0"/>
                </a:rPr>
                <a:t>SEAT CLASS: </a:t>
              </a:r>
              <a:r>
                <a:rPr lang="en-US" sz="2800">
                  <a:latin typeface="Lucida Sans Typewriter" panose="020B0509030504030204" pitchFamily="49" charset="0"/>
                </a:rPr>
                <a:t>Parent</a:t>
              </a:r>
            </a:p>
          </p:txBody>
        </p:sp>
        <p:sp>
          <p:nvSpPr>
            <p:cNvPr id="30" name="TextBox 29">
              <a:extLst>
                <a:ext uri="{FF2B5EF4-FFF2-40B4-BE49-F238E27FC236}">
                  <a16:creationId xmlns:a16="http://schemas.microsoft.com/office/drawing/2014/main" id="{F1C04500-ACB1-4A78-9171-72B90E32AD0E}"/>
                </a:ext>
              </a:extLst>
            </p:cNvPr>
            <p:cNvSpPr txBox="1"/>
            <p:nvPr/>
          </p:nvSpPr>
          <p:spPr>
            <a:xfrm>
              <a:off x="2604687" y="4504773"/>
              <a:ext cx="1796471" cy="1075789"/>
            </a:xfrm>
            <a:prstGeom prst="rect">
              <a:avLst/>
            </a:prstGeom>
            <a:noFill/>
          </p:spPr>
          <p:txBody>
            <a:bodyPr wrap="square" rtlCol="0">
              <a:normAutofit lnSpcReduction="10000"/>
            </a:bodyPr>
            <a:lstStyle/>
            <a:p>
              <a:pPr>
                <a:lnSpc>
                  <a:spcPct val="90000"/>
                </a:lnSpc>
                <a:spcAft>
                  <a:spcPts val="600"/>
                </a:spcAft>
              </a:pPr>
              <a:r>
                <a:rPr lang="en-US" sz="2800" dirty="0">
                  <a:latin typeface="Lucida Sans Typewriter" panose="020B0509030504030204" pitchFamily="49" charset="0"/>
                </a:rPr>
                <a:t>SEAT ASSIGNMENT: </a:t>
              </a:r>
            </a:p>
            <a:p>
              <a:pPr>
                <a:lnSpc>
                  <a:spcPct val="90000"/>
                </a:lnSpc>
                <a:spcAft>
                  <a:spcPts val="600"/>
                </a:spcAft>
              </a:pPr>
              <a:r>
                <a:rPr lang="en-US" sz="2800" b="0" i="0" dirty="0">
                  <a:solidFill>
                    <a:srgbClr val="70757A"/>
                  </a:solidFill>
                  <a:effectLst/>
                  <a:latin typeface="Roboto" panose="02000000000000000000" pitchFamily="2" charset="0"/>
                </a:rPr>
                <a:t>meet.google.com/</a:t>
              </a:r>
              <a:r>
                <a:rPr lang="en-US" sz="2800" b="0" i="0" dirty="0" err="1">
                  <a:solidFill>
                    <a:srgbClr val="70757A"/>
                  </a:solidFill>
                  <a:effectLst/>
                  <a:latin typeface="Roboto" panose="02000000000000000000" pitchFamily="2" charset="0"/>
                </a:rPr>
                <a:t>yix-nfqb-hib</a:t>
              </a:r>
              <a:endParaRPr lang="en-US" sz="2800" dirty="0">
                <a:latin typeface="Lucida Sans Typewriter" panose="020B0509030504030204" pitchFamily="49" charset="0"/>
              </a:endParaRPr>
            </a:p>
          </p:txBody>
        </p:sp>
        <p:sp>
          <p:nvSpPr>
            <p:cNvPr id="31" name="TextBox 30">
              <a:extLst>
                <a:ext uri="{FF2B5EF4-FFF2-40B4-BE49-F238E27FC236}">
                  <a16:creationId xmlns:a16="http://schemas.microsoft.com/office/drawing/2014/main" id="{4E7AF703-4CB3-4F73-85C3-6A2AFCAFBC2D}"/>
                </a:ext>
              </a:extLst>
            </p:cNvPr>
            <p:cNvSpPr txBox="1"/>
            <p:nvPr/>
          </p:nvSpPr>
          <p:spPr>
            <a:xfrm>
              <a:off x="3183789" y="5764995"/>
              <a:ext cx="2929179" cy="307777"/>
            </a:xfrm>
            <a:prstGeom prst="rect">
              <a:avLst/>
            </a:prstGeom>
            <a:noFill/>
          </p:spPr>
          <p:txBody>
            <a:bodyPr wrap="square" rtlCol="0">
              <a:normAutofit/>
            </a:bodyPr>
            <a:lstStyle/>
            <a:p>
              <a:pPr>
                <a:lnSpc>
                  <a:spcPct val="90000"/>
                </a:lnSpc>
                <a:spcAft>
                  <a:spcPts val="600"/>
                </a:spcAft>
              </a:pPr>
              <a:r>
                <a:rPr lang="en-US" sz="2000">
                  <a:latin typeface="Lucida Sans Typewriter" panose="020B0509030504030204" pitchFamily="49" charset="0"/>
                </a:rPr>
                <a:t>Langley Crew Booster Club</a:t>
              </a:r>
            </a:p>
          </p:txBody>
        </p:sp>
        <p:sp>
          <p:nvSpPr>
            <p:cNvPr id="32" name="TextBox 31">
              <a:extLst>
                <a:ext uri="{FF2B5EF4-FFF2-40B4-BE49-F238E27FC236}">
                  <a16:creationId xmlns:a16="http://schemas.microsoft.com/office/drawing/2014/main" id="{AA3BDD9B-8A46-4779-BCB9-11B85C8FAD4D}"/>
                </a:ext>
              </a:extLst>
            </p:cNvPr>
            <p:cNvSpPr txBox="1"/>
            <p:nvPr/>
          </p:nvSpPr>
          <p:spPr>
            <a:xfrm>
              <a:off x="659974" y="4512708"/>
              <a:ext cx="1781978" cy="923330"/>
            </a:xfrm>
            <a:prstGeom prst="rect">
              <a:avLst/>
            </a:prstGeom>
            <a:noFill/>
          </p:spPr>
          <p:txBody>
            <a:bodyPr wrap="square" rtlCol="0">
              <a:normAutofit/>
            </a:bodyPr>
            <a:lstStyle/>
            <a:p>
              <a:pPr>
                <a:lnSpc>
                  <a:spcPct val="90000"/>
                </a:lnSpc>
                <a:spcAft>
                  <a:spcPts val="600"/>
                </a:spcAft>
              </a:pPr>
              <a:r>
                <a:rPr lang="en-US" sz="2800">
                  <a:latin typeface="Lucida Sans Typewriter" panose="020B0509030504030204" pitchFamily="49" charset="0"/>
                </a:rPr>
                <a:t>DEPARTURE:</a:t>
              </a:r>
            </a:p>
            <a:p>
              <a:pPr>
                <a:lnSpc>
                  <a:spcPct val="90000"/>
                </a:lnSpc>
                <a:spcAft>
                  <a:spcPts val="600"/>
                </a:spcAft>
              </a:pPr>
              <a:r>
                <a:rPr lang="en-US" sz="2800">
                  <a:latin typeface="Lucida Sans Typewriter" panose="020B0509030504030204" pitchFamily="49" charset="0"/>
                </a:rPr>
                <a:t>2</a:t>
              </a:r>
              <a:r>
                <a:rPr lang="en-US" sz="2800" baseline="30000">
                  <a:latin typeface="Lucida Sans Typewriter" panose="020B0509030504030204" pitchFamily="49" charset="0"/>
                </a:rPr>
                <a:t>nd</a:t>
              </a:r>
              <a:r>
                <a:rPr lang="en-US" sz="2800">
                  <a:latin typeface="Lucida Sans Typewriter" panose="020B0509030504030204" pitchFamily="49" charset="0"/>
                </a:rPr>
                <a:t> Thursday each month</a:t>
              </a:r>
            </a:p>
          </p:txBody>
        </p:sp>
      </p:grpSp>
    </p:spTree>
    <p:extLst>
      <p:ext uri="{BB962C8B-B14F-4D97-AF65-F5344CB8AC3E}">
        <p14:creationId xmlns:p14="http://schemas.microsoft.com/office/powerpoint/2010/main" val="245211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11" name="TextBox 10">
            <a:extLst>
              <a:ext uri="{FF2B5EF4-FFF2-40B4-BE49-F238E27FC236}">
                <a16:creationId xmlns:a16="http://schemas.microsoft.com/office/drawing/2014/main" id="{485873FE-2266-49C7-994E-B73BA8FB4B7A}"/>
              </a:ext>
            </a:extLst>
          </p:cNvPr>
          <p:cNvSpPr txBox="1"/>
          <p:nvPr/>
        </p:nvSpPr>
        <p:spPr>
          <a:xfrm>
            <a:off x="622137" y="2828834"/>
            <a:ext cx="8215086" cy="1200329"/>
          </a:xfrm>
          <a:prstGeom prst="rect">
            <a:avLst/>
          </a:prstGeom>
          <a:noFill/>
        </p:spPr>
        <p:txBody>
          <a:bodyPr wrap="square">
            <a:spAutoFit/>
          </a:bodyPr>
          <a:lstStyle/>
          <a:p>
            <a:pPr marL="0" marR="0" algn="ctr">
              <a:spcBef>
                <a:spcPts val="0"/>
              </a:spcBef>
              <a:spcAft>
                <a:spcPts val="0"/>
              </a:spcAft>
            </a:pPr>
            <a:r>
              <a:rPr lang="en-US" sz="7200" b="1" i="1"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US" sz="7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225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2" name="TextBox 1">
            <a:extLst>
              <a:ext uri="{FF2B5EF4-FFF2-40B4-BE49-F238E27FC236}">
                <a16:creationId xmlns:a16="http://schemas.microsoft.com/office/drawing/2014/main" id="{3A870A4A-623A-2209-2155-CF4AB675727C}"/>
              </a:ext>
            </a:extLst>
          </p:cNvPr>
          <p:cNvSpPr txBox="1"/>
          <p:nvPr/>
        </p:nvSpPr>
        <p:spPr>
          <a:xfrm>
            <a:off x="490856" y="1172738"/>
            <a:ext cx="8176846" cy="4201150"/>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Langley Summer Camp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endPar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ts val="1500"/>
              </a:lnSpc>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Does Langley camp require the physical to be done before hand?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No. This is done outside the FCPS requirements, so we are not requiring the physical.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My child would LOVE to attend, but we will be out of town the first week. Can we "timeshare" a slot?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We had not considered that. Give us a chance to discuss it and get back to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Maybe for camp we should allow people to sign up for 1 or 2 weeks in case they can’t do both weeks.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We can look into it. Logistics will be tricky, as we need to book the buses and determine coaching schedules well in advance. We need to know how many are signed up to determine what size bus and how many coaches are needed, and that drives the price.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Will you need parent volunteers for the camp?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We will need 10 certified chaperones for the buses, one each 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6090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2" name="TextBox 1">
            <a:extLst>
              <a:ext uri="{FF2B5EF4-FFF2-40B4-BE49-F238E27FC236}">
                <a16:creationId xmlns:a16="http://schemas.microsoft.com/office/drawing/2014/main" id="{443F342D-54DA-633C-F824-7F4FD19269A9}"/>
              </a:ext>
            </a:extLst>
          </p:cNvPr>
          <p:cNvSpPr txBox="1"/>
          <p:nvPr/>
        </p:nvSpPr>
        <p:spPr>
          <a:xfrm>
            <a:off x="288417" y="247359"/>
            <a:ext cx="8548806" cy="6363280"/>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Volunteering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endPar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ts val="1500"/>
              </a:lnSpc>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When will the kids be offered the opportunity to volunteer for learn to row?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Not until during Learn to Row. How many kids we need will depend on the size of the LTR class. All of the captains will volunteer, but the need for other volunteers depends on how many LTR kids show up each week. It’s very informal. What generally happens is that some of the returning rowers will stay back after their practice row to see what help is needed. If they aren’t needed, they go home.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Could you make the PR position as a volunteer position to provide community credits for student position? They know social media </a:t>
            </a:r>
            <a:r>
              <a:rPr lang="en-US" sz="1800" b="1" dirty="0" err="1">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wayyyyy</a:t>
            </a: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more than we 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No, it can’t be a student – it’s a Board position and must be an adult.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Could the PR position be an adult who supervises a student, like an intern?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Had not considered that – let us get back to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Board Positions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endPar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ts val="1500"/>
              </a:lnSpc>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Do you have a list of the positions you need (a list of what you just went over)?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There is a list of board positions on the website, under Contact Us, and the slides from last month have a list of what’s needed as well as short descriptions – they’re posted under All Aboard on the website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If we are interested in positions, should we just email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Yes, please do. If you’re not sure about fit, or time demands, just ask us and we can help you find what will work for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440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8" name="TextBox 7">
            <a:extLst>
              <a:ext uri="{FF2B5EF4-FFF2-40B4-BE49-F238E27FC236}">
                <a16:creationId xmlns:a16="http://schemas.microsoft.com/office/drawing/2014/main" id="{77C60808-907E-4073-8757-D69FAD1349A2}"/>
              </a:ext>
            </a:extLst>
          </p:cNvPr>
          <p:cNvSpPr txBox="1"/>
          <p:nvPr/>
        </p:nvSpPr>
        <p:spPr>
          <a:xfrm>
            <a:off x="219891" y="267087"/>
            <a:ext cx="6211389" cy="492443"/>
          </a:xfrm>
          <a:prstGeom prst="rect">
            <a:avLst/>
          </a:prstGeom>
          <a:noFill/>
        </p:spPr>
        <p:txBody>
          <a:bodyPr wrap="square">
            <a:spAutoFit/>
          </a:bodyPr>
          <a:lstStyle/>
          <a:p>
            <a:pPr marL="0" marR="0">
              <a:spcBef>
                <a:spcPts val="0"/>
              </a:spcBef>
              <a:spcAft>
                <a:spcPts val="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Busy, Busy, Busy</a:t>
            </a:r>
          </a:p>
        </p:txBody>
      </p:sp>
      <p:pic>
        <p:nvPicPr>
          <p:cNvPr id="6" name="Picture 5" descr="A picture containing calendar&#10;&#10;Description automatically generated">
            <a:extLst>
              <a:ext uri="{FF2B5EF4-FFF2-40B4-BE49-F238E27FC236}">
                <a16:creationId xmlns:a16="http://schemas.microsoft.com/office/drawing/2014/main" id="{5BE2724B-7005-EBD8-B53D-27C3CD940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08" y="887133"/>
            <a:ext cx="8780322" cy="5593065"/>
          </a:xfrm>
          <a:prstGeom prst="rect">
            <a:avLst/>
          </a:prstGeom>
        </p:spPr>
      </p:pic>
    </p:spTree>
    <p:extLst>
      <p:ext uri="{BB962C8B-B14F-4D97-AF65-F5344CB8AC3E}">
        <p14:creationId xmlns:p14="http://schemas.microsoft.com/office/powerpoint/2010/main" val="208748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8" name="Rectangle 3">
            <a:extLst>
              <a:ext uri="{FF2B5EF4-FFF2-40B4-BE49-F238E27FC236}">
                <a16:creationId xmlns:a16="http://schemas.microsoft.com/office/drawing/2014/main" id="{5FDEFE11-6E1A-4024-A0CB-26BA93E121B2}"/>
              </a:ext>
            </a:extLst>
          </p:cNvPr>
          <p:cNvSpPr>
            <a:spLocks noChangeArrowheads="1"/>
          </p:cNvSpPr>
          <p:nvPr/>
        </p:nvSpPr>
        <p:spPr bwMode="auto">
          <a:xfrm>
            <a:off x="145952" y="1659284"/>
            <a:ext cx="85043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Away Trips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Arial" panose="020B0604020202020204" pitchFamily="34" charset="0"/>
              </a:rPr>
              <a:t>Stotesbury</a:t>
            </a:r>
            <a:r>
              <a:rPr kumimoji="0" lang="en-US" altLang="en-US" sz="1800" b="1" i="0" u="none" strike="noStrike" cap="none" normalizeH="0" baseline="0" dirty="0">
                <a:ln>
                  <a:noFill/>
                </a:ln>
                <a:solidFill>
                  <a:schemeClr val="tx1"/>
                </a:solidFill>
                <a:effectLst/>
                <a:latin typeface="Arial" panose="020B0604020202020204" pitchFamily="34" charset="0"/>
              </a:rPr>
              <a:t> Cup Regatta – Philly 5/19-21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For those going, we’ve sent out an email with tons of information on transportation, what to bring, schedule of activities, etc. If you have any questions, please let us know.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latin typeface="Arial" panose="020B0604020202020204" pitchFamily="34" charset="0"/>
              </a:rPr>
              <a:t>National Championship – Camden, NJ 5/28</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Nationals is only for those boats that placed in a state championship. Because fewer boats go, we don’t book rooms, meals or transportation – we really don’t have any idea how many kids are going until too late to do any of those things.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176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FE0A915-A455-4465-91F1-14CF008B890D}"/>
              </a:ext>
            </a:extLst>
          </p:cNvPr>
          <p:cNvSpPr txBox="1"/>
          <p:nvPr/>
        </p:nvSpPr>
        <p:spPr>
          <a:xfrm>
            <a:off x="226719" y="116587"/>
            <a:ext cx="8725733" cy="3190617"/>
          </a:xfrm>
          <a:prstGeom prst="rect">
            <a:avLst/>
          </a:prstGeom>
          <a:noFill/>
        </p:spPr>
        <p:txBody>
          <a:bodyPr wrap="square" rtlCol="0">
            <a:spAutoFit/>
          </a:bodyPr>
          <a:lstStyle/>
          <a:p>
            <a:pPr marL="228600" marR="0">
              <a:lnSpc>
                <a:spcPts val="1800"/>
              </a:lnSpc>
              <a:spcBef>
                <a:spcPts val="0"/>
              </a:spcBef>
              <a:spcAft>
                <a:spcPts val="450"/>
              </a:spcAft>
            </a:pPr>
            <a:endParaRPr lang="en-US" sz="3200" b="1" dirty="0">
              <a:solidFill>
                <a:srgbClr val="333333"/>
              </a:solidFill>
              <a:effectLst/>
              <a:ea typeface="Times New Roman" panose="02020603050405020304" pitchFamily="18" charset="0"/>
              <a:cs typeface="Times New Roman" panose="02020603050405020304" pitchFamily="18" charset="0"/>
            </a:endParaRPr>
          </a:p>
          <a:p>
            <a:pPr marL="228600" marR="0">
              <a:lnSpc>
                <a:spcPts val="1800"/>
              </a:lnSpc>
              <a:spcBef>
                <a:spcPts val="0"/>
              </a:spcBef>
              <a:spcAft>
                <a:spcPts val="450"/>
              </a:spcAft>
            </a:pPr>
            <a:r>
              <a:rPr lang="en-US" sz="3200" b="1" dirty="0">
                <a:solidFill>
                  <a:srgbClr val="333333"/>
                </a:solidFill>
                <a:effectLst/>
                <a:ea typeface="Times New Roman" panose="02020603050405020304" pitchFamily="18" charset="0"/>
                <a:cs typeface="Times New Roman" panose="02020603050405020304" pitchFamily="18" charset="0"/>
              </a:rPr>
              <a:t>Last Day of Practice</a:t>
            </a:r>
          </a:p>
          <a:p>
            <a:pPr marL="514350" marR="0" indent="-285750">
              <a:lnSpc>
                <a:spcPts val="1800"/>
              </a:lnSpc>
              <a:spcBef>
                <a:spcPts val="0"/>
              </a:spcBef>
              <a:spcAft>
                <a:spcPts val="450"/>
              </a:spcAft>
              <a:buFont typeface="Arial" panose="020B0604020202020204" pitchFamily="34" charset="0"/>
              <a:buChar char="•"/>
            </a:pPr>
            <a:r>
              <a:rPr lang="en-US" dirty="0">
                <a:solidFill>
                  <a:srgbClr val="333333"/>
                </a:solidFill>
                <a:ea typeface="Times New Roman" panose="02020603050405020304" pitchFamily="18" charset="0"/>
                <a:cs typeface="Times New Roman" panose="02020603050405020304" pitchFamily="18" charset="0"/>
              </a:rPr>
              <a:t>May 18 is the last practice for most of the team</a:t>
            </a:r>
          </a:p>
          <a:p>
            <a:pPr marL="514350" marR="0" indent="-285750">
              <a:lnSpc>
                <a:spcPts val="1800"/>
              </a:lnSpc>
              <a:spcBef>
                <a:spcPts val="0"/>
              </a:spcBef>
              <a:spcAft>
                <a:spcPts val="450"/>
              </a:spcAft>
              <a:buFont typeface="Arial" panose="020B0604020202020204" pitchFamily="34" charset="0"/>
              <a:buChar char="•"/>
            </a:pPr>
            <a:r>
              <a:rPr lang="en-US" dirty="0">
                <a:solidFill>
                  <a:srgbClr val="333333"/>
                </a:solidFill>
                <a:ea typeface="Times New Roman" panose="02020603050405020304" pitchFamily="18" charset="0"/>
                <a:cs typeface="Times New Roman" panose="02020603050405020304" pitchFamily="18" charset="0"/>
              </a:rPr>
              <a:t>Those going to Nationals will practice until May 26. </a:t>
            </a:r>
          </a:p>
          <a:p>
            <a:pPr marL="971550" lvl="1" indent="-285750">
              <a:lnSpc>
                <a:spcPts val="1800"/>
              </a:lnSpc>
              <a:spcAft>
                <a:spcPts val="450"/>
              </a:spcAft>
              <a:buFont typeface="Arial" panose="020B0604020202020204" pitchFamily="34" charset="0"/>
              <a:buChar char="•"/>
            </a:pPr>
            <a:r>
              <a:rPr lang="en-US" dirty="0">
                <a:solidFill>
                  <a:srgbClr val="333333"/>
                </a:solidFill>
                <a:ea typeface="Times New Roman" panose="02020603050405020304" pitchFamily="18" charset="0"/>
                <a:cs typeface="Times New Roman" panose="02020603050405020304" pitchFamily="18" charset="0"/>
              </a:rPr>
              <a:t>Practice is at normal times</a:t>
            </a:r>
          </a:p>
          <a:p>
            <a:pPr marL="971550" lvl="1" indent="-285750">
              <a:lnSpc>
                <a:spcPts val="1800"/>
              </a:lnSpc>
              <a:spcAft>
                <a:spcPts val="450"/>
              </a:spcAft>
              <a:buFont typeface="Arial" panose="020B0604020202020204" pitchFamily="34" charset="0"/>
              <a:buChar char="•"/>
            </a:pPr>
            <a:r>
              <a:rPr lang="en-US" dirty="0">
                <a:solidFill>
                  <a:srgbClr val="333333"/>
                </a:solidFill>
                <a:ea typeface="Times New Roman" panose="02020603050405020304" pitchFamily="18" charset="0"/>
                <a:cs typeface="Times New Roman" panose="02020603050405020304" pitchFamily="18" charset="0"/>
              </a:rPr>
              <a:t>One bus will be provided </a:t>
            </a:r>
          </a:p>
          <a:p>
            <a:pPr marL="514350" indent="-285750">
              <a:lnSpc>
                <a:spcPts val="1800"/>
              </a:lnSpc>
              <a:spcAft>
                <a:spcPts val="450"/>
              </a:spcAft>
              <a:buFont typeface="Arial" panose="020B0604020202020204" pitchFamily="34" charset="0"/>
              <a:buChar char="•"/>
            </a:pPr>
            <a:r>
              <a:rPr lang="en-US" dirty="0">
                <a:solidFill>
                  <a:srgbClr val="333333"/>
                </a:solidFill>
                <a:ea typeface="Times New Roman" panose="02020603050405020304" pitchFamily="18" charset="0"/>
                <a:cs typeface="Times New Roman" panose="02020603050405020304" pitchFamily="18" charset="0"/>
              </a:rPr>
              <a:t>Coaches do want the kids at practice until May 18, regardless of </a:t>
            </a:r>
            <a:r>
              <a:rPr lang="en-US" dirty="0" err="1">
                <a:solidFill>
                  <a:srgbClr val="333333"/>
                </a:solidFill>
                <a:ea typeface="Times New Roman" panose="02020603050405020304" pitchFamily="18" charset="0"/>
                <a:cs typeface="Times New Roman" panose="02020603050405020304" pitchFamily="18" charset="0"/>
              </a:rPr>
              <a:t>Stotesbury</a:t>
            </a:r>
            <a:r>
              <a:rPr lang="en-US" dirty="0">
                <a:solidFill>
                  <a:srgbClr val="333333"/>
                </a:solidFill>
                <a:ea typeface="Times New Roman" panose="02020603050405020304" pitchFamily="18" charset="0"/>
                <a:cs typeface="Times New Roman" panose="02020603050405020304" pitchFamily="18" charset="0"/>
              </a:rPr>
              <a:t> or Nationals attendance. Any time on the water is good time, and they are planning technique training rather than race prep for most of the kids.  </a:t>
            </a:r>
          </a:p>
          <a:p>
            <a:pPr marL="228600" marR="0">
              <a:lnSpc>
                <a:spcPts val="1800"/>
              </a:lnSpc>
              <a:spcBef>
                <a:spcPts val="0"/>
              </a:spcBef>
              <a:spcAft>
                <a:spcPts val="450"/>
              </a:spcAft>
            </a:pPr>
            <a:endParaRPr lang="en-US" b="1" dirty="0">
              <a:solidFill>
                <a:srgbClr val="333333"/>
              </a:solidFill>
              <a:ea typeface="Times New Roman" panose="02020603050405020304" pitchFamily="18"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9193230D-923C-4F82-F2D1-D595D6B26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94" y="3811627"/>
            <a:ext cx="8799108" cy="2969699"/>
          </a:xfrm>
          <a:prstGeom prst="rect">
            <a:avLst/>
          </a:prstGeom>
        </p:spPr>
      </p:pic>
      <p:pic>
        <p:nvPicPr>
          <p:cNvPr id="8" name="Picture 7">
            <a:extLst>
              <a:ext uri="{FF2B5EF4-FFF2-40B4-BE49-F238E27FC236}">
                <a16:creationId xmlns:a16="http://schemas.microsoft.com/office/drawing/2014/main" id="{B51F7ABC-B007-111C-7CF5-A63168C8F49F}"/>
              </a:ext>
            </a:extLst>
          </p:cNvPr>
          <p:cNvPicPr>
            <a:picLocks noChangeAspect="1"/>
          </p:cNvPicPr>
          <p:nvPr/>
        </p:nvPicPr>
        <p:blipFill>
          <a:blip r:embed="rId4"/>
          <a:stretch>
            <a:fillRect/>
          </a:stretch>
        </p:blipFill>
        <p:spPr>
          <a:xfrm>
            <a:off x="9253902" y="2950421"/>
            <a:ext cx="1463167" cy="957155"/>
          </a:xfrm>
          <a:prstGeom prst="rect">
            <a:avLst/>
          </a:prstGeom>
        </p:spPr>
      </p:pic>
    </p:spTree>
    <p:extLst>
      <p:ext uri="{BB962C8B-B14F-4D97-AF65-F5344CB8AC3E}">
        <p14:creationId xmlns:p14="http://schemas.microsoft.com/office/powerpoint/2010/main" val="47250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0" y="396240"/>
            <a:ext cx="8386732" cy="6065520"/>
          </a:xfrm>
          <a:prstGeom prst="rect">
            <a:avLst/>
          </a:prstGeom>
        </p:spPr>
        <p:txBody>
          <a:bodyPr vert="horz" lIns="91440" tIns="45720" rIns="91440" bIns="45720" rtlCol="0" anchor="ctr">
            <a:noAutofit/>
          </a:bodyPr>
          <a:lstStyle/>
          <a:p>
            <a:pPr marL="228600" marR="0">
              <a:lnSpc>
                <a:spcPts val="1800"/>
              </a:lnSpc>
              <a:spcBef>
                <a:spcPts val="0"/>
              </a:spcBef>
              <a:spcAft>
                <a:spcPts val="450"/>
              </a:spcAft>
            </a:pPr>
            <a:endParaRPr lang="en-US" dirty="0">
              <a:solidFill>
                <a:srgbClr val="333333"/>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6" name="TextBox 5">
            <a:extLst>
              <a:ext uri="{FF2B5EF4-FFF2-40B4-BE49-F238E27FC236}">
                <a16:creationId xmlns:a16="http://schemas.microsoft.com/office/drawing/2014/main" id="{E3B758E7-36B0-BC1A-6B28-0662788897A6}"/>
              </a:ext>
            </a:extLst>
          </p:cNvPr>
          <p:cNvSpPr txBox="1"/>
          <p:nvPr/>
        </p:nvSpPr>
        <p:spPr>
          <a:xfrm>
            <a:off x="338203" y="396240"/>
            <a:ext cx="7916449" cy="2938625"/>
          </a:xfrm>
          <a:prstGeom prst="rect">
            <a:avLst/>
          </a:prstGeom>
          <a:noFill/>
        </p:spPr>
        <p:txBody>
          <a:bodyPr wrap="square" rtlCol="0">
            <a:spAutoFit/>
          </a:bodyPr>
          <a:lstStyle/>
          <a:p>
            <a:r>
              <a:rPr lang="en-US" sz="2800" b="1" dirty="0"/>
              <a:t>End of Year Banquet</a:t>
            </a:r>
          </a:p>
          <a:p>
            <a:r>
              <a:rPr lang="en-US" b="1" dirty="0"/>
              <a:t>Sunday, May 22, 4:30-7:30, Cafeteria</a:t>
            </a:r>
          </a:p>
          <a:p>
            <a:endParaRPr lang="en-US" dirty="0"/>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Dinner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Season Recap</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Annual Meeting/Captain’s Awards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Awards presentation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Senior video</a:t>
            </a:r>
          </a:p>
          <a:p>
            <a:endParaRPr lang="en-US" dirty="0"/>
          </a:p>
        </p:txBody>
      </p:sp>
      <p:pic>
        <p:nvPicPr>
          <p:cNvPr id="8" name="Picture 7" descr="A group of people posing for a photo&#10;&#10;Description automatically generated">
            <a:extLst>
              <a:ext uri="{FF2B5EF4-FFF2-40B4-BE49-F238E27FC236}">
                <a16:creationId xmlns:a16="http://schemas.microsoft.com/office/drawing/2014/main" id="{D9A2893D-DCC0-FE12-B2D2-A78CA02BF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15" y="3326717"/>
            <a:ext cx="4210670" cy="3258006"/>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5477E679-5857-98D5-E472-9DD46EB942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6557" y="273277"/>
            <a:ext cx="4230666" cy="2818681"/>
          </a:xfrm>
          <a:prstGeom prst="rect">
            <a:avLst/>
          </a:prstGeom>
        </p:spPr>
      </p:pic>
      <p:sp>
        <p:nvSpPr>
          <p:cNvPr id="17" name="TextBox 16">
            <a:extLst>
              <a:ext uri="{FF2B5EF4-FFF2-40B4-BE49-F238E27FC236}">
                <a16:creationId xmlns:a16="http://schemas.microsoft.com/office/drawing/2014/main" id="{0FF12730-A307-80D8-AA1E-B95DEBCDB157}"/>
              </a:ext>
            </a:extLst>
          </p:cNvPr>
          <p:cNvSpPr txBox="1"/>
          <p:nvPr/>
        </p:nvSpPr>
        <p:spPr>
          <a:xfrm>
            <a:off x="4935255" y="3519814"/>
            <a:ext cx="4319187" cy="3016210"/>
          </a:xfrm>
          <a:prstGeom prst="rect">
            <a:avLst/>
          </a:prstGeom>
          <a:noFill/>
        </p:spPr>
        <p:txBody>
          <a:bodyPr wrap="square" rtlCol="0">
            <a:spAutoFit/>
          </a:bodyPr>
          <a:lstStyle/>
          <a:p>
            <a:r>
              <a:rPr lang="en-US" sz="2800" b="1" dirty="0"/>
              <a:t>Parent’s Garden Party</a:t>
            </a:r>
          </a:p>
          <a:p>
            <a:r>
              <a:rPr lang="en-US" b="1" dirty="0"/>
              <a:t>Memorial Day, May 30, 3-6 pm</a:t>
            </a:r>
            <a:br>
              <a:rPr lang="en-US" b="1" dirty="0"/>
            </a:br>
            <a:r>
              <a:rPr lang="en-US" b="1" dirty="0"/>
              <a:t>1101 Waverly Way</a:t>
            </a:r>
          </a:p>
          <a:p>
            <a:endParaRPr lang="en-US" dirty="0"/>
          </a:p>
          <a:p>
            <a:r>
              <a:rPr lang="en-US" dirty="0"/>
              <a:t>Elizabeth Davis’s home </a:t>
            </a:r>
          </a:p>
          <a:p>
            <a:r>
              <a:rPr lang="en-US" dirty="0"/>
              <a:t>Parking at LHS (across the street, ¼ mile)</a:t>
            </a:r>
          </a:p>
          <a:p>
            <a:r>
              <a:rPr lang="en-US" dirty="0"/>
              <a:t>Sign up for what food to bring: </a:t>
            </a:r>
            <a:r>
              <a:rPr lang="en-US" dirty="0">
                <a:hlinkClick r:id="rId6"/>
              </a:rPr>
              <a:t>https://www.signupgenius.com/go/70A084CACA629A4FF2-parents</a:t>
            </a:r>
            <a:endParaRPr lang="en-US" dirty="0"/>
          </a:p>
          <a:p>
            <a:r>
              <a:rPr lang="en-US" dirty="0"/>
              <a:t>BYO everything else (lawn chair, drinks, etc.) </a:t>
            </a:r>
          </a:p>
        </p:txBody>
      </p:sp>
    </p:spTree>
    <p:extLst>
      <p:ext uri="{BB962C8B-B14F-4D97-AF65-F5344CB8AC3E}">
        <p14:creationId xmlns:p14="http://schemas.microsoft.com/office/powerpoint/2010/main" val="327724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6B6ED95B-7B47-424C-8659-D211985A2E4F}"/>
              </a:ext>
            </a:extLst>
          </p:cNvPr>
          <p:cNvSpPr txBox="1"/>
          <p:nvPr/>
        </p:nvSpPr>
        <p:spPr>
          <a:xfrm>
            <a:off x="224213" y="467661"/>
            <a:ext cx="8426054" cy="4765472"/>
          </a:xfrm>
          <a:prstGeom prst="rect">
            <a:avLst/>
          </a:prstGeom>
          <a:noFill/>
        </p:spPr>
        <p:txBody>
          <a:bodyPr wrap="square">
            <a:spAutoFit/>
          </a:bodyPr>
          <a:lstStyle/>
          <a:p>
            <a:pPr marL="228600" marR="0">
              <a:lnSpc>
                <a:spcPts val="1800"/>
              </a:lnSpc>
              <a:spcBef>
                <a:spcPts val="0"/>
              </a:spcBef>
              <a:spcAft>
                <a:spcPts val="450"/>
              </a:spcAft>
            </a:pPr>
            <a:r>
              <a:rPr lang="en-US" sz="2400" b="1" dirty="0">
                <a:solidFill>
                  <a:srgbClr val="333333"/>
                </a:solidFill>
                <a:effectLst/>
                <a:ea typeface="Times New Roman" panose="02020603050405020304" pitchFamily="18" charset="0"/>
                <a:cs typeface="Times New Roman" panose="02020603050405020304" pitchFamily="18" charset="0"/>
              </a:rPr>
              <a:t>Offseason Training</a:t>
            </a:r>
            <a:endParaRPr lang="en-US" sz="2800" b="1" dirty="0">
              <a:effectLst/>
              <a:ea typeface="Calibri" panose="020F0502020204030204" pitchFamily="34" charset="0"/>
              <a:cs typeface="Times New Roman" panose="02020603050405020304" pitchFamily="18" charset="0"/>
            </a:endParaRPr>
          </a:p>
          <a:p>
            <a:pPr marR="0" lvl="1">
              <a:lnSpc>
                <a:spcPts val="1800"/>
              </a:lnSpc>
              <a:spcBef>
                <a:spcPts val="0"/>
              </a:spcBef>
              <a:spcAft>
                <a:spcPts val="450"/>
              </a:spcAft>
              <a:buSzPts val="1000"/>
              <a:tabLst>
                <a:tab pos="914400" algn="l"/>
              </a:tabLst>
            </a:pPr>
            <a:endParaRPr lang="en-US" dirty="0">
              <a:solidFill>
                <a:srgbClr val="333333"/>
              </a:solidFill>
              <a:ea typeface="Calibri" panose="020F0502020204030204" pitchFamily="34" charset="0"/>
              <a:cs typeface="Times New Roman" panose="02020603050405020304" pitchFamily="18" charset="0"/>
            </a:endParaRPr>
          </a:p>
          <a:p>
            <a:pPr marR="0" lvl="1">
              <a:lnSpc>
                <a:spcPts val="1800"/>
              </a:lnSpc>
              <a:spcBef>
                <a:spcPts val="0"/>
              </a:spcBef>
              <a:spcAft>
                <a:spcPts val="450"/>
              </a:spcAft>
              <a:buSzPts val="1000"/>
              <a:tabLst>
                <a:tab pos="914400" algn="l"/>
              </a:tabLst>
            </a:pPr>
            <a:r>
              <a:rPr lang="en-US" b="1" dirty="0">
                <a:solidFill>
                  <a:srgbClr val="333333"/>
                </a:solidFill>
                <a:ea typeface="Calibri" panose="020F0502020204030204" pitchFamily="34" charset="0"/>
                <a:cs typeface="Times New Roman" panose="02020603050405020304" pitchFamily="18" charset="0"/>
              </a:rPr>
              <a:t>Where to look:</a:t>
            </a:r>
          </a:p>
          <a:p>
            <a:pPr marL="800100" marR="0" lvl="1" indent="-342900">
              <a:lnSpc>
                <a:spcPts val="1800"/>
              </a:lnSpc>
              <a:spcBef>
                <a:spcPts val="0"/>
              </a:spcBef>
              <a:spcAft>
                <a:spcPts val="450"/>
              </a:spcAft>
              <a:buSzPts val="1000"/>
              <a:buFont typeface="Arial" panose="020B0604020202020204" pitchFamily="34" charset="0"/>
              <a:buChar char="•"/>
              <a:tabLst>
                <a:tab pos="914400" algn="l"/>
              </a:tabLst>
            </a:pPr>
            <a:r>
              <a:rPr lang="en-US" dirty="0">
                <a:solidFill>
                  <a:srgbClr val="333333"/>
                </a:solidFill>
                <a:ea typeface="Calibri" panose="020F0502020204030204" pitchFamily="34" charset="0"/>
                <a:cs typeface="Times New Roman" panose="02020603050405020304" pitchFamily="18" charset="0"/>
              </a:rPr>
              <a:t>Google</a:t>
            </a:r>
          </a:p>
          <a:p>
            <a:pPr marL="800100" marR="0" lvl="1" indent="-342900">
              <a:lnSpc>
                <a:spcPts val="1800"/>
              </a:lnSpc>
              <a:spcBef>
                <a:spcPts val="0"/>
              </a:spcBef>
              <a:spcAft>
                <a:spcPts val="450"/>
              </a:spcAft>
              <a:buSzPts val="1000"/>
              <a:buFont typeface="Arial" panose="020B0604020202020204" pitchFamily="34" charset="0"/>
              <a:buChar char="•"/>
              <a:tabLst>
                <a:tab pos="914400" algn="l"/>
              </a:tabLst>
            </a:pPr>
            <a:r>
              <a:rPr lang="en-US" dirty="0">
                <a:solidFill>
                  <a:srgbClr val="333333"/>
                </a:solidFill>
                <a:ea typeface="Calibri" panose="020F0502020204030204" pitchFamily="34" charset="0"/>
                <a:cs typeface="Times New Roman" panose="02020603050405020304" pitchFamily="18" charset="0"/>
              </a:rPr>
              <a:t>Row2k.com</a:t>
            </a:r>
          </a:p>
          <a:p>
            <a:pPr marL="800100" marR="0" lvl="1" indent="-342900">
              <a:lnSpc>
                <a:spcPts val="1800"/>
              </a:lnSpc>
              <a:spcBef>
                <a:spcPts val="0"/>
              </a:spcBef>
              <a:spcAft>
                <a:spcPts val="450"/>
              </a:spcAft>
              <a:buSzPts val="1000"/>
              <a:buFont typeface="Arial" panose="020B0604020202020204" pitchFamily="34" charset="0"/>
              <a:buChar char="•"/>
              <a:tabLst>
                <a:tab pos="914400" algn="l"/>
              </a:tabLst>
            </a:pPr>
            <a:r>
              <a:rPr lang="en-US" dirty="0">
                <a:solidFill>
                  <a:srgbClr val="333333"/>
                </a:solidFill>
                <a:ea typeface="Calibri" panose="020F0502020204030204" pitchFamily="34" charset="0"/>
                <a:cs typeface="Times New Roman" panose="02020603050405020304" pitchFamily="18" charset="0"/>
              </a:rPr>
              <a:t>Langley Crew website</a:t>
            </a:r>
          </a:p>
          <a:p>
            <a:pPr marR="0" lvl="1">
              <a:lnSpc>
                <a:spcPts val="1800"/>
              </a:lnSpc>
              <a:spcBef>
                <a:spcPts val="0"/>
              </a:spcBef>
              <a:spcAft>
                <a:spcPts val="450"/>
              </a:spcAft>
              <a:buSzPts val="1000"/>
              <a:tabLst>
                <a:tab pos="914400" algn="l"/>
              </a:tabLst>
            </a:pPr>
            <a:endParaRPr lang="en-US" dirty="0">
              <a:solidFill>
                <a:srgbClr val="333333"/>
              </a:solidFill>
              <a:ea typeface="Calibri" panose="020F0502020204030204" pitchFamily="34" charset="0"/>
              <a:cs typeface="Times New Roman" panose="02020603050405020304" pitchFamily="18" charset="0"/>
            </a:endParaRPr>
          </a:p>
          <a:p>
            <a:pPr marR="0" lvl="1">
              <a:lnSpc>
                <a:spcPts val="1800"/>
              </a:lnSpc>
              <a:spcBef>
                <a:spcPts val="0"/>
              </a:spcBef>
              <a:spcAft>
                <a:spcPts val="450"/>
              </a:spcAft>
              <a:buSzPts val="1000"/>
              <a:tabLst>
                <a:tab pos="914400" algn="l"/>
              </a:tabLst>
            </a:pPr>
            <a:r>
              <a:rPr lang="en-US" b="1" dirty="0">
                <a:solidFill>
                  <a:srgbClr val="333333"/>
                </a:solidFill>
                <a:effectLst/>
                <a:ea typeface="Calibri" panose="020F0502020204030204" pitchFamily="34" charset="0"/>
                <a:cs typeface="Times New Roman" panose="02020603050405020304" pitchFamily="18" charset="0"/>
              </a:rPr>
              <a:t>What to look for:</a:t>
            </a:r>
          </a:p>
          <a:p>
            <a:pPr marL="742950" marR="0" lvl="1" indent="-285750">
              <a:lnSpc>
                <a:spcPts val="1800"/>
              </a:lnSpc>
              <a:spcBef>
                <a:spcPts val="0"/>
              </a:spcBef>
              <a:spcAft>
                <a:spcPts val="450"/>
              </a:spcAft>
              <a:buSzPts val="1000"/>
              <a:buFont typeface="Arial" panose="020B0604020202020204" pitchFamily="34" charset="0"/>
              <a:buChar char="•"/>
              <a:tabLst>
                <a:tab pos="914400" algn="l"/>
              </a:tabLst>
            </a:pPr>
            <a:r>
              <a:rPr lang="en-US" dirty="0">
                <a:solidFill>
                  <a:srgbClr val="333333"/>
                </a:solidFill>
                <a:ea typeface="Calibri" panose="020F0502020204030204" pitchFamily="34" charset="0"/>
                <a:cs typeface="Times New Roman" panose="02020603050405020304" pitchFamily="18" charset="0"/>
              </a:rPr>
              <a:t>U19 – all participants are under 19 (focused on high school-aged students</a:t>
            </a:r>
          </a:p>
          <a:p>
            <a:pPr marL="742950" marR="0" lvl="1" indent="-285750">
              <a:lnSpc>
                <a:spcPts val="1800"/>
              </a:lnSpc>
              <a:spcBef>
                <a:spcPts val="0"/>
              </a:spcBef>
              <a:spcAft>
                <a:spcPts val="450"/>
              </a:spcAft>
              <a:buSzPts val="1000"/>
              <a:buFont typeface="Arial" panose="020B0604020202020204" pitchFamily="34" charset="0"/>
              <a:buChar char="•"/>
              <a:tabLst>
                <a:tab pos="914400" algn="l"/>
              </a:tabLst>
            </a:pPr>
            <a:r>
              <a:rPr lang="en-US" dirty="0">
                <a:solidFill>
                  <a:srgbClr val="333333"/>
                </a:solidFill>
                <a:effectLst/>
                <a:ea typeface="Calibri" panose="020F0502020204030204" pitchFamily="34" charset="0"/>
                <a:cs typeface="Times New Roman" panose="02020603050405020304" pitchFamily="18" charset="0"/>
              </a:rPr>
              <a:t>Developmental </a:t>
            </a:r>
            <a:r>
              <a:rPr lang="en-US" i="1" dirty="0">
                <a:solidFill>
                  <a:srgbClr val="333333"/>
                </a:solidFill>
                <a:effectLst/>
                <a:ea typeface="Calibri" panose="020F0502020204030204" pitchFamily="34" charset="0"/>
                <a:cs typeface="Times New Roman" panose="02020603050405020304" pitchFamily="18" charset="0"/>
              </a:rPr>
              <a:t>vs</a:t>
            </a:r>
            <a:r>
              <a:rPr lang="en-US" dirty="0">
                <a:solidFill>
                  <a:srgbClr val="333333"/>
                </a:solidFill>
                <a:effectLst/>
                <a:ea typeface="Calibri" panose="020F0502020204030204" pitchFamily="34" charset="0"/>
                <a:cs typeface="Times New Roman" panose="02020603050405020304" pitchFamily="18" charset="0"/>
              </a:rPr>
              <a:t> competition programs</a:t>
            </a:r>
          </a:p>
          <a:p>
            <a:pPr marL="1200150" lvl="2" indent="-285750">
              <a:lnSpc>
                <a:spcPts val="1800"/>
              </a:lnSpc>
              <a:spcAft>
                <a:spcPts val="450"/>
              </a:spcAft>
              <a:buSzPts val="1000"/>
              <a:buFont typeface="Arial" panose="020B0604020202020204" pitchFamily="34" charset="0"/>
              <a:buChar char="•"/>
              <a:tabLst>
                <a:tab pos="914400" algn="l"/>
              </a:tabLst>
            </a:pPr>
            <a:r>
              <a:rPr lang="en-US" dirty="0">
                <a:solidFill>
                  <a:srgbClr val="333333"/>
                </a:solidFill>
                <a:ea typeface="Calibri" panose="020F0502020204030204" pitchFamily="34" charset="0"/>
                <a:cs typeface="Times New Roman" panose="02020603050405020304" pitchFamily="18" charset="0"/>
              </a:rPr>
              <a:t>Developmental programs are focused on skill-building and technique improvement, with no participation in regattas. Generally more basic programs, more skill </a:t>
            </a:r>
            <a:r>
              <a:rPr lang="en-US" b="1" dirty="0">
                <a:solidFill>
                  <a:srgbClr val="333333"/>
                </a:solidFill>
                <a:ea typeface="Calibri" panose="020F0502020204030204" pitchFamily="34" charset="0"/>
                <a:cs typeface="Times New Roman" panose="02020603050405020304" pitchFamily="18" charset="0"/>
              </a:rPr>
              <a:t>building</a:t>
            </a:r>
          </a:p>
          <a:p>
            <a:pPr marL="1200150" lvl="2" indent="-285750">
              <a:lnSpc>
                <a:spcPts val="1800"/>
              </a:lnSpc>
              <a:spcAft>
                <a:spcPts val="450"/>
              </a:spcAft>
              <a:buSzPts val="1000"/>
              <a:buFont typeface="Arial" panose="020B0604020202020204" pitchFamily="34" charset="0"/>
              <a:buChar char="•"/>
              <a:tabLst>
                <a:tab pos="914400" algn="l"/>
              </a:tabLst>
            </a:pPr>
            <a:r>
              <a:rPr lang="en-US" dirty="0">
                <a:solidFill>
                  <a:srgbClr val="333333"/>
                </a:solidFill>
                <a:effectLst/>
                <a:ea typeface="Calibri" panose="020F0502020204030204" pitchFamily="34" charset="0"/>
                <a:cs typeface="Times New Roman" panose="02020603050405020304" pitchFamily="18" charset="0"/>
              </a:rPr>
              <a:t>Competition programs also do skill-building and technique improve</a:t>
            </a:r>
            <a:r>
              <a:rPr lang="en-US" dirty="0">
                <a:solidFill>
                  <a:srgbClr val="333333"/>
                </a:solidFill>
                <a:ea typeface="Calibri" panose="020F0502020204030204" pitchFamily="34" charset="0"/>
                <a:cs typeface="Times New Roman" panose="02020603050405020304" pitchFamily="18" charset="0"/>
              </a:rPr>
              <a:t>ment, but the focus is on regatta competitions. Generally more advanced programs, more skill </a:t>
            </a:r>
            <a:r>
              <a:rPr lang="en-US" b="1" dirty="0">
                <a:solidFill>
                  <a:srgbClr val="333333"/>
                </a:solidFill>
                <a:ea typeface="Calibri" panose="020F0502020204030204" pitchFamily="34" charset="0"/>
                <a:cs typeface="Times New Roman" panose="02020603050405020304" pitchFamily="18" charset="0"/>
              </a:rPr>
              <a:t>refining</a:t>
            </a:r>
            <a:endParaRPr lang="en-US" b="1" dirty="0">
              <a:solidFill>
                <a:srgbClr val="333333"/>
              </a:solidFill>
              <a:effectLst/>
              <a:ea typeface="Calibri" panose="020F0502020204030204" pitchFamily="34" charset="0"/>
              <a:cs typeface="Times New Roman" panose="02020603050405020304" pitchFamily="18" charset="0"/>
            </a:endParaRPr>
          </a:p>
          <a:p>
            <a:pPr marR="0" lvl="1">
              <a:lnSpc>
                <a:spcPts val="1800"/>
              </a:lnSpc>
              <a:spcBef>
                <a:spcPts val="0"/>
              </a:spcBef>
              <a:spcAft>
                <a:spcPts val="450"/>
              </a:spcAft>
              <a:buSzPts val="1000"/>
              <a:tabLst>
                <a:tab pos="914400" algn="l"/>
              </a:tabLst>
            </a:pPr>
            <a:endParaRPr lang="en-US" sz="1100" dirty="0">
              <a:solidFill>
                <a:srgbClr val="333333"/>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14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lgn="ctr">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8" name="TextBox 7">
            <a:extLst>
              <a:ext uri="{FF2B5EF4-FFF2-40B4-BE49-F238E27FC236}">
                <a16:creationId xmlns:a16="http://schemas.microsoft.com/office/drawing/2014/main" id="{025823C6-EF3F-4F0A-80CB-A0368824427D}"/>
              </a:ext>
            </a:extLst>
          </p:cNvPr>
          <p:cNvSpPr txBox="1"/>
          <p:nvPr/>
        </p:nvSpPr>
        <p:spPr>
          <a:xfrm>
            <a:off x="144319" y="428177"/>
            <a:ext cx="8601560" cy="6001643"/>
          </a:xfrm>
          <a:prstGeom prst="rect">
            <a:avLst/>
          </a:prstGeom>
          <a:noFill/>
        </p:spPr>
        <p:txBody>
          <a:bodyPr wrap="square">
            <a:spAutoFit/>
          </a:bodyPr>
          <a:lstStyle/>
          <a:p>
            <a:pPr algn="l"/>
            <a:r>
              <a:rPr lang="en-US" sz="2400" b="1" i="0" strike="noStrike" dirty="0">
                <a:effectLst/>
              </a:rPr>
              <a:t>Regional Classes</a:t>
            </a:r>
            <a:endParaRPr lang="en-US" sz="2400" b="1" i="0" strike="noStrike" dirty="0">
              <a:effectLst/>
              <a:hlinkClick r:id="rId4">
                <a:extLst>
                  <a:ext uri="{A12FA001-AC4F-418D-AE19-62706E023703}">
                    <ahyp:hlinkClr xmlns:ahyp="http://schemas.microsoft.com/office/drawing/2018/hyperlinkcolor" val="tx"/>
                  </a:ext>
                </a:extLst>
              </a:hlinkClick>
            </a:endParaRPr>
          </a:p>
          <a:p>
            <a:pPr algn="l"/>
            <a:endParaRPr lang="en-US" b="1" dirty="0">
              <a:solidFill>
                <a:srgbClr val="0563C1"/>
              </a:solidFill>
              <a:latin typeface="Open Sans" panose="020B0606030504020204" pitchFamily="34" charset="0"/>
              <a:hlinkClick r:id="rId4">
                <a:extLst>
                  <a:ext uri="{A12FA001-AC4F-418D-AE19-62706E023703}">
                    <ahyp:hlinkClr xmlns:ahyp="http://schemas.microsoft.com/office/drawing/2018/hyperlinkcolor" val="tx"/>
                  </a:ext>
                </a:extLst>
              </a:hlinkClick>
            </a:endParaRPr>
          </a:p>
          <a:p>
            <a:pPr algn="l"/>
            <a:r>
              <a:rPr lang="en-US" b="1" i="0" u="none" strike="noStrike" dirty="0">
                <a:solidFill>
                  <a:srgbClr val="0563C1"/>
                </a:solidFill>
                <a:effectLst/>
                <a:hlinkClick r:id="rId4">
                  <a:extLst>
                    <a:ext uri="{A12FA001-AC4F-418D-AE19-62706E023703}">
                      <ahyp:hlinkClr xmlns:ahyp="http://schemas.microsoft.com/office/drawing/2018/hyperlinkcolor" val="tx"/>
                    </a:ext>
                  </a:extLst>
                </a:hlinkClick>
              </a:rPr>
              <a:t>Resilient Rowing Club</a:t>
            </a:r>
            <a:br>
              <a:rPr lang="en-US" b="0" i="0" dirty="0">
                <a:solidFill>
                  <a:srgbClr val="333333"/>
                </a:solidFill>
                <a:effectLst/>
              </a:rPr>
            </a:br>
            <a:r>
              <a:rPr lang="en-US" b="0" i="0" dirty="0">
                <a:solidFill>
                  <a:srgbClr val="333333"/>
                </a:solidFill>
                <a:effectLst/>
              </a:rPr>
              <a:t>Resilient Rowing Club practices at Sandy Run during the summer months</a:t>
            </a:r>
            <a:r>
              <a:rPr lang="en-US" dirty="0">
                <a:solidFill>
                  <a:srgbClr val="333333"/>
                </a:solidFill>
              </a:rPr>
              <a:t> and offers both competitive and developmental programs</a:t>
            </a:r>
            <a:r>
              <a:rPr lang="en-US" b="0" i="0" dirty="0">
                <a:solidFill>
                  <a:srgbClr val="333333"/>
                </a:solidFill>
                <a:effectLst/>
              </a:rPr>
              <a:t> </a:t>
            </a:r>
          </a:p>
          <a:p>
            <a:pPr algn="l"/>
            <a:endParaRPr lang="en-US" u="none" strike="noStrike" dirty="0">
              <a:solidFill>
                <a:srgbClr val="333333"/>
              </a:solidFill>
              <a:hlinkClick r:id="rId5"/>
            </a:endParaRPr>
          </a:p>
          <a:p>
            <a:pPr algn="l"/>
            <a:r>
              <a:rPr lang="en-US" b="1" i="0" u="none" strike="noStrike" dirty="0">
                <a:solidFill>
                  <a:srgbClr val="F7B732"/>
                </a:solidFill>
                <a:effectLst/>
                <a:hlinkClick r:id="rId5"/>
              </a:rPr>
              <a:t>Thompson Boat Center</a:t>
            </a:r>
            <a:br>
              <a:rPr lang="en-US" b="0" i="0" dirty="0">
                <a:solidFill>
                  <a:srgbClr val="333333"/>
                </a:solidFill>
                <a:effectLst/>
              </a:rPr>
            </a:br>
            <a:r>
              <a:rPr lang="en-US" b="0" i="0" dirty="0">
                <a:solidFill>
                  <a:srgbClr val="333333"/>
                </a:solidFill>
                <a:effectLst/>
              </a:rPr>
              <a:t>TBC rows out of the Thompson Boathouse in Georgetown and offers classes in sculling, which will improve the rowing technique. </a:t>
            </a:r>
            <a:r>
              <a:rPr lang="en-US" dirty="0">
                <a:solidFill>
                  <a:srgbClr val="333333"/>
                </a:solidFill>
              </a:rPr>
              <a:t>This is where McLean trains.</a:t>
            </a:r>
            <a:endParaRPr lang="en-US" b="0" i="0" dirty="0">
              <a:solidFill>
                <a:srgbClr val="333333"/>
              </a:solidFill>
              <a:effectLst/>
            </a:endParaRPr>
          </a:p>
          <a:p>
            <a:pPr algn="l"/>
            <a:endParaRPr lang="en-US" b="0" i="0" dirty="0">
              <a:solidFill>
                <a:srgbClr val="333333"/>
              </a:solidFill>
              <a:effectLst/>
            </a:endParaRPr>
          </a:p>
          <a:p>
            <a:pPr algn="l"/>
            <a:r>
              <a:rPr lang="en-US" b="1" i="0" u="none" strike="noStrike" dirty="0">
                <a:solidFill>
                  <a:srgbClr val="F7B732"/>
                </a:solidFill>
                <a:effectLst/>
                <a:hlinkClick r:id="rId6"/>
              </a:rPr>
              <a:t>Sandy Run Scullers</a:t>
            </a:r>
            <a:br>
              <a:rPr lang="en-US" b="0" i="0" dirty="0">
                <a:solidFill>
                  <a:srgbClr val="333333"/>
                </a:solidFill>
                <a:effectLst/>
              </a:rPr>
            </a:br>
            <a:r>
              <a:rPr lang="en-US" b="0" i="0" dirty="0">
                <a:solidFill>
                  <a:srgbClr val="333333"/>
                </a:solidFill>
                <a:effectLst/>
              </a:rPr>
              <a:t>Sandy Run Scullers provides training and recreational sculling opportunities. Their program is geared towards those with little or no sculling experience but with at least one year of sweep rowing experience, and includes the elements of the technical sculling stroke, equipment care, and plenty of time on the water.</a:t>
            </a:r>
          </a:p>
          <a:p>
            <a:pPr algn="l"/>
            <a:endParaRPr lang="en-US" b="0" i="0" dirty="0">
              <a:solidFill>
                <a:srgbClr val="333333"/>
              </a:solidFill>
              <a:effectLst/>
            </a:endParaRPr>
          </a:p>
          <a:p>
            <a:pPr algn="l"/>
            <a:r>
              <a:rPr lang="en-US" b="1" i="0" u="none" strike="noStrike" dirty="0">
                <a:solidFill>
                  <a:srgbClr val="F7B732"/>
                </a:solidFill>
                <a:effectLst/>
                <a:hlinkClick r:id="rId7"/>
              </a:rPr>
              <a:t>Penn AC Gold</a:t>
            </a:r>
            <a:br>
              <a:rPr lang="en-US" b="0" i="0" dirty="0">
                <a:solidFill>
                  <a:srgbClr val="333333"/>
                </a:solidFill>
                <a:effectLst/>
              </a:rPr>
            </a:br>
            <a:r>
              <a:rPr lang="en-US" b="0" i="0" dirty="0">
                <a:solidFill>
                  <a:srgbClr val="333333"/>
                </a:solidFill>
                <a:effectLst/>
              </a:rPr>
              <a:t>Penn AC Gold is a competitive and intensive summer rowing program for high school athletes that operates out of Penn AC Boat Club in Philadelphia, PA. Their goal is to instruct athletes on all aspects of rowing necessary to prepare for collegiate and national level competition. </a:t>
            </a:r>
          </a:p>
        </p:txBody>
      </p:sp>
      <p:sp>
        <p:nvSpPr>
          <p:cNvPr id="13" name="AutoShape 2">
            <a:extLst>
              <a:ext uri="{FF2B5EF4-FFF2-40B4-BE49-F238E27FC236}">
                <a16:creationId xmlns:a16="http://schemas.microsoft.com/office/drawing/2014/main" id="{44F97F86-4E25-4B74-97A6-0080C45625C4}"/>
              </a:ext>
            </a:extLst>
          </p:cNvPr>
          <p:cNvSpPr>
            <a:spLocks noChangeAspect="1" noChangeArrowheads="1"/>
          </p:cNvSpPr>
          <p:nvPr/>
        </p:nvSpPr>
        <p:spPr bwMode="auto">
          <a:xfrm>
            <a:off x="5943600" y="3276600"/>
            <a:ext cx="2294358" cy="22943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a:extLst>
              <a:ext uri="{FF2B5EF4-FFF2-40B4-BE49-F238E27FC236}">
                <a16:creationId xmlns:a16="http://schemas.microsoft.com/office/drawing/2014/main" id="{CB38AF3B-262F-479B-94FD-9538D215B7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3720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5"/>
            <a:ext cx="8601560" cy="6198686"/>
          </a:xfrm>
          <a:prstGeom prst="rect">
            <a:avLst/>
          </a:prstGeom>
        </p:spPr>
        <p:txBody>
          <a:bodyPr vert="horz" lIns="91440" tIns="45720" rIns="91440" bIns="45720" rtlCol="0" anchor="ctr">
            <a:noAutofit/>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FC722722-0F04-4EE0-AD66-4BCB0C705D68}"/>
              </a:ext>
            </a:extLst>
          </p:cNvPr>
          <p:cNvSpPr txBox="1"/>
          <p:nvPr/>
        </p:nvSpPr>
        <p:spPr>
          <a:xfrm>
            <a:off x="244100" y="309670"/>
            <a:ext cx="8601560" cy="4794261"/>
          </a:xfrm>
          <a:prstGeom prst="rect">
            <a:avLst/>
          </a:prstGeom>
          <a:noFill/>
        </p:spPr>
        <p:txBody>
          <a:bodyPr wrap="square">
            <a:spAutoFit/>
          </a:bodyPr>
          <a:lstStyle/>
          <a:p>
            <a:pPr marR="0">
              <a:lnSpc>
                <a:spcPts val="1800"/>
              </a:lnSpc>
              <a:spcBef>
                <a:spcPts val="0"/>
              </a:spcBef>
              <a:spcAft>
                <a:spcPts val="450"/>
              </a:spcAft>
            </a:pPr>
            <a:r>
              <a:rPr lang="en-US" sz="2400" b="1" dirty="0">
                <a:solidFill>
                  <a:srgbClr val="333333"/>
                </a:solidFill>
                <a:effectLst/>
                <a:ea typeface="Calibri" panose="020F0502020204030204" pitchFamily="34" charset="0"/>
                <a:cs typeface="Times New Roman" panose="02020603050405020304" pitchFamily="18" charset="0"/>
              </a:rPr>
              <a:t>Summer Camps</a:t>
            </a:r>
          </a:p>
          <a:p>
            <a:pPr marL="228600" marR="0">
              <a:lnSpc>
                <a:spcPts val="1800"/>
              </a:lnSpc>
              <a:spcBef>
                <a:spcPts val="0"/>
              </a:spcBef>
              <a:spcAft>
                <a:spcPts val="450"/>
              </a:spcAft>
            </a:pPr>
            <a:endParaRPr lang="en-US" sz="2400" b="1" dirty="0">
              <a:solidFill>
                <a:srgbClr val="333333"/>
              </a:solidFill>
              <a:effectLst/>
              <a:ea typeface="Calibri" panose="020F0502020204030204" pitchFamily="34" charset="0"/>
              <a:cs typeface="Times New Roman" panose="02020603050405020304" pitchFamily="18" charset="0"/>
            </a:endParaRPr>
          </a:p>
          <a:p>
            <a:pPr algn="l"/>
            <a:r>
              <a:rPr lang="en-US" b="1" i="0" u="none" strike="noStrike" dirty="0">
                <a:effectLst/>
              </a:rPr>
              <a:t>University of Virginia</a:t>
            </a:r>
            <a:endParaRPr lang="en-US" b="1" i="0" u="none" strike="noStrike" dirty="0">
              <a:effectLst/>
              <a:hlinkClick r:id="rId4">
                <a:extLst>
                  <a:ext uri="{A12FA001-AC4F-418D-AE19-62706E023703}">
                    <ahyp:hlinkClr xmlns:ahyp="http://schemas.microsoft.com/office/drawing/2018/hyperlinkcolor" val="tx"/>
                  </a:ext>
                </a:extLst>
              </a:hlinkClick>
            </a:endParaRPr>
          </a:p>
          <a:p>
            <a:pPr algn="l"/>
            <a:r>
              <a:rPr lang="en-US" dirty="0"/>
              <a:t>Boys: </a:t>
            </a:r>
            <a:r>
              <a:rPr lang="en-US" b="1" i="0" u="none" strike="noStrike" dirty="0">
                <a:solidFill>
                  <a:srgbClr val="F7B732"/>
                </a:solidFill>
                <a:effectLst/>
                <a:hlinkClick r:id="rId4"/>
              </a:rPr>
              <a:t>UVA Wahoo Rowing Camp for Boys</a:t>
            </a:r>
            <a:r>
              <a:rPr lang="en-US" b="1" i="0" u="none" strike="noStrike" dirty="0">
                <a:solidFill>
                  <a:srgbClr val="F7B732"/>
                </a:solidFill>
                <a:effectLst/>
              </a:rPr>
              <a:t> </a:t>
            </a:r>
            <a:r>
              <a:rPr lang="en-US" b="1" i="0" u="none" strike="noStrike" dirty="0">
                <a:effectLst/>
              </a:rPr>
              <a:t>- Charlottesville</a:t>
            </a:r>
            <a:endParaRPr lang="en-US" b="0" i="0" dirty="0">
              <a:effectLst/>
            </a:endParaRPr>
          </a:p>
          <a:p>
            <a:pPr algn="l"/>
            <a:r>
              <a:rPr lang="en-US" i="0" u="none" strike="noStrike" dirty="0">
                <a:effectLst/>
              </a:rPr>
              <a:t>Girls: </a:t>
            </a:r>
            <a:r>
              <a:rPr lang="en-US" b="1" i="0" u="none" strike="noStrike" dirty="0">
                <a:solidFill>
                  <a:srgbClr val="F7B732"/>
                </a:solidFill>
                <a:effectLst/>
                <a:hlinkClick r:id="rId5"/>
              </a:rPr>
              <a:t>Cavalier Rowing Camp for Girls</a:t>
            </a:r>
            <a:r>
              <a:rPr lang="en-US" b="1" i="0" u="none" strike="noStrike" dirty="0">
                <a:solidFill>
                  <a:srgbClr val="F7B732"/>
                </a:solidFill>
                <a:effectLst/>
              </a:rPr>
              <a:t> </a:t>
            </a:r>
            <a:r>
              <a:rPr lang="en-US" b="1" i="0" u="none" strike="noStrike" dirty="0">
                <a:effectLst/>
              </a:rPr>
              <a:t>- Charlottesville</a:t>
            </a:r>
            <a:endParaRPr lang="en-US" b="0" i="0" dirty="0">
              <a:effectLst/>
            </a:endParaRPr>
          </a:p>
          <a:p>
            <a:pPr algn="l"/>
            <a:endParaRPr lang="en-US" b="1" i="0" u="none" strike="noStrike" dirty="0">
              <a:solidFill>
                <a:srgbClr val="F7B732"/>
              </a:solidFill>
              <a:effectLst/>
            </a:endParaRPr>
          </a:p>
          <a:p>
            <a:pPr algn="l"/>
            <a:r>
              <a:rPr lang="en-US" b="1" i="0" u="none" strike="noStrike" dirty="0">
                <a:effectLst/>
              </a:rPr>
              <a:t>US Naval Academy Camps</a:t>
            </a:r>
            <a:br>
              <a:rPr lang="en-US" b="0" i="0" dirty="0">
                <a:solidFill>
                  <a:srgbClr val="333333"/>
                </a:solidFill>
                <a:effectLst/>
              </a:rPr>
            </a:br>
            <a:r>
              <a:rPr lang="en-US" b="0" i="0" dirty="0">
                <a:solidFill>
                  <a:srgbClr val="333333"/>
                </a:solidFill>
                <a:effectLst/>
              </a:rPr>
              <a:t>Boys:  </a:t>
            </a:r>
            <a:r>
              <a:rPr lang="en-US" b="1" i="0" u="none" strike="noStrike" dirty="0">
                <a:solidFill>
                  <a:srgbClr val="F7B732"/>
                </a:solidFill>
                <a:effectLst/>
                <a:hlinkClick r:id="rId6"/>
              </a:rPr>
              <a:t>https://www.navycrewcamp.org/camps.html</a:t>
            </a:r>
            <a:r>
              <a:rPr lang="en-US" b="1" i="0" u="none" strike="noStrike" dirty="0">
                <a:solidFill>
                  <a:srgbClr val="F7B732"/>
                </a:solidFill>
                <a:effectLst/>
              </a:rPr>
              <a:t> </a:t>
            </a:r>
            <a:r>
              <a:rPr lang="en-US" b="1" i="0" u="none" strike="noStrike" dirty="0">
                <a:effectLst/>
              </a:rPr>
              <a:t>- Annapolis</a:t>
            </a:r>
            <a:br>
              <a:rPr lang="en-US" b="0" i="0" dirty="0">
                <a:solidFill>
                  <a:srgbClr val="333333"/>
                </a:solidFill>
                <a:effectLst/>
              </a:rPr>
            </a:br>
            <a:r>
              <a:rPr lang="en-US" b="0" i="0" dirty="0">
                <a:solidFill>
                  <a:srgbClr val="333333"/>
                </a:solidFill>
                <a:effectLst/>
              </a:rPr>
              <a:t>Girls:  </a:t>
            </a:r>
            <a:r>
              <a:rPr lang="en-US" b="1" i="0" u="none" strike="noStrike" dirty="0">
                <a:solidFill>
                  <a:srgbClr val="F7B732"/>
                </a:solidFill>
                <a:effectLst/>
                <a:hlinkClick r:id="rId7"/>
              </a:rPr>
              <a:t>http://www.navycamps.co/</a:t>
            </a:r>
            <a:r>
              <a:rPr lang="en-US" b="1" i="0" u="none" strike="noStrike" dirty="0">
                <a:solidFill>
                  <a:srgbClr val="F7B732"/>
                </a:solidFill>
                <a:effectLst/>
              </a:rPr>
              <a:t> </a:t>
            </a:r>
            <a:r>
              <a:rPr lang="en-US" b="1" i="0" u="none" strike="noStrike" dirty="0">
                <a:effectLst/>
              </a:rPr>
              <a:t>- Annapolis</a:t>
            </a:r>
            <a:endParaRPr lang="en-US" b="0" i="0" dirty="0">
              <a:effectLst/>
            </a:endParaRPr>
          </a:p>
          <a:p>
            <a:pPr algn="l"/>
            <a:endParaRPr lang="en-US" b="1" i="0" u="none" strike="noStrike" dirty="0">
              <a:solidFill>
                <a:srgbClr val="F7B732"/>
              </a:solidFill>
              <a:effectLst/>
              <a:hlinkClick r:id="rId8"/>
            </a:endParaRPr>
          </a:p>
          <a:p>
            <a:pPr algn="l"/>
            <a:r>
              <a:rPr lang="en-US" b="1" i="0" u="none" strike="noStrike" dirty="0">
                <a:solidFill>
                  <a:srgbClr val="F7B732"/>
                </a:solidFill>
                <a:effectLst/>
                <a:hlinkClick r:id="rId8"/>
              </a:rPr>
              <a:t>Providence Rowing Camp @ Brown</a:t>
            </a:r>
            <a:r>
              <a:rPr lang="en-US" b="1" i="0" u="none" strike="noStrike" dirty="0">
                <a:solidFill>
                  <a:srgbClr val="F7B732"/>
                </a:solidFill>
                <a:effectLst/>
              </a:rPr>
              <a:t> </a:t>
            </a:r>
            <a:r>
              <a:rPr lang="en-US" b="1" i="0" u="none" strike="noStrike" dirty="0">
                <a:effectLst/>
              </a:rPr>
              <a:t>– Providence, RI</a:t>
            </a:r>
            <a:endParaRPr lang="en-US" b="0" i="0" dirty="0">
              <a:effectLst/>
            </a:endParaRPr>
          </a:p>
          <a:p>
            <a:pPr algn="l"/>
            <a:r>
              <a:rPr lang="en-US" b="1" i="0" u="none" strike="noStrike" dirty="0">
                <a:solidFill>
                  <a:srgbClr val="F7B732"/>
                </a:solidFill>
                <a:effectLst/>
                <a:hlinkClick r:id="rId9"/>
              </a:rPr>
              <a:t>Princeton Rowing Camp</a:t>
            </a:r>
            <a:r>
              <a:rPr lang="en-US" b="1" i="0" u="none" strike="noStrike" dirty="0">
                <a:solidFill>
                  <a:srgbClr val="F7B732"/>
                </a:solidFill>
                <a:effectLst/>
              </a:rPr>
              <a:t> </a:t>
            </a:r>
            <a:r>
              <a:rPr lang="en-US" b="1" i="0" u="none" strike="noStrike" dirty="0">
                <a:effectLst/>
              </a:rPr>
              <a:t>– Princeton, NJ</a:t>
            </a:r>
            <a:endParaRPr lang="en-US" b="0" i="0" dirty="0">
              <a:effectLst/>
            </a:endParaRPr>
          </a:p>
          <a:p>
            <a:pPr algn="l"/>
            <a:endParaRPr lang="en-US" sz="1800" b="1" i="0" dirty="0">
              <a:solidFill>
                <a:srgbClr val="00B050"/>
              </a:solidFill>
              <a:effectLst/>
            </a:endParaRPr>
          </a:p>
          <a:p>
            <a:pPr algn="l"/>
            <a:r>
              <a:rPr lang="en-US" sz="1800" b="1" i="0" dirty="0">
                <a:effectLst/>
              </a:rPr>
              <a:t>Coxswain-Specific Training</a:t>
            </a:r>
            <a:endParaRPr lang="en-US" b="0" i="0" dirty="0">
              <a:effectLst/>
            </a:endParaRPr>
          </a:p>
          <a:p>
            <a:pPr algn="l"/>
            <a:r>
              <a:rPr lang="en-US" b="1" i="0" u="none" strike="noStrike" dirty="0">
                <a:solidFill>
                  <a:srgbClr val="F7B732"/>
                </a:solidFill>
                <a:effectLst/>
                <a:hlinkClick r:id="rId9"/>
              </a:rPr>
              <a:t>Princeton Rowing Camp</a:t>
            </a:r>
            <a:r>
              <a:rPr lang="en-US" b="1" i="0" u="none" strike="noStrike" dirty="0">
                <a:solidFill>
                  <a:srgbClr val="F7B732"/>
                </a:solidFill>
                <a:effectLst/>
              </a:rPr>
              <a:t> </a:t>
            </a:r>
            <a:r>
              <a:rPr lang="en-US" b="1" i="0" u="none" strike="noStrike" dirty="0">
                <a:effectLst/>
              </a:rPr>
              <a:t>– Princeton, NJ</a:t>
            </a:r>
            <a:endParaRPr lang="en-US" b="0" i="0" dirty="0">
              <a:effectLst/>
            </a:endParaRPr>
          </a:p>
          <a:p>
            <a:pPr algn="l"/>
            <a:r>
              <a:rPr lang="en-US" b="1" i="0" u="none" strike="noStrike" dirty="0">
                <a:solidFill>
                  <a:srgbClr val="F7B732"/>
                </a:solidFill>
                <a:effectLst/>
                <a:hlinkClick r:id="rId10"/>
              </a:rPr>
              <a:t>Sparks</a:t>
            </a:r>
            <a:r>
              <a:rPr lang="en-US" b="1" i="0" u="none" strike="noStrike" dirty="0">
                <a:solidFill>
                  <a:srgbClr val="F7B732"/>
                </a:solidFill>
                <a:effectLst/>
              </a:rPr>
              <a:t> </a:t>
            </a:r>
            <a:r>
              <a:rPr lang="en-US" b="1" i="0" u="none" strike="noStrike" dirty="0">
                <a:effectLst/>
              </a:rPr>
              <a:t>– various locations</a:t>
            </a:r>
            <a:endParaRPr lang="en-US" b="0" i="0" dirty="0">
              <a:effectLst/>
            </a:endParaRPr>
          </a:p>
          <a:p>
            <a:pPr marL="228600" marR="0">
              <a:lnSpc>
                <a:spcPts val="1800"/>
              </a:lnSpc>
              <a:spcBef>
                <a:spcPts val="0"/>
              </a:spcBef>
              <a:spcAft>
                <a:spcPts val="450"/>
              </a:spcAft>
            </a:pPr>
            <a:endParaRPr lang="en-US" dirty="0">
              <a:solidFill>
                <a:srgbClr val="333333"/>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431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6199" y="785439"/>
            <a:ext cx="8938722" cy="5287119"/>
          </a:xfrm>
          <a:prstGeom prst="rect">
            <a:avLst/>
          </a:prstGeom>
        </p:spPr>
        <p:txBody>
          <a:bodyPr vert="horz" lIns="91440" tIns="45720" rIns="91440" bIns="45720" rtlCol="0" anchor="ctr">
            <a:noAutofit/>
          </a:bodyPr>
          <a:lstStyle/>
          <a:p>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marR="0">
              <a:lnSpc>
                <a:spcPts val="15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2AD52A45-6117-46B1-ABC6-0FC4F5253326}"/>
              </a:ext>
            </a:extLst>
          </p:cNvPr>
          <p:cNvSpPr txBox="1"/>
          <p:nvPr/>
        </p:nvSpPr>
        <p:spPr>
          <a:xfrm>
            <a:off x="377349" y="439357"/>
            <a:ext cx="7854339" cy="6262484"/>
          </a:xfrm>
          <a:prstGeom prst="rect">
            <a:avLst/>
          </a:prstGeom>
          <a:noFill/>
        </p:spPr>
        <p:txBody>
          <a:bodyPr wrap="square">
            <a:spAutoFit/>
          </a:bodyPr>
          <a:lstStyle/>
          <a:p>
            <a:pPr marL="0" marR="0">
              <a:spcBef>
                <a:spcPts val="0"/>
              </a:spcBef>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Langley Opportunities</a:t>
            </a:r>
          </a:p>
          <a:p>
            <a:pPr marL="0" marR="0">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Langley Crew Summer Camp</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Two weeks – August 1-12</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two-week session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Monday-Friday mornings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Exact times TBD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Transportation to and from Langley provided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Fee TBD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Rowers must have 1 year rowing experience</a:t>
            </a:r>
          </a:p>
          <a:p>
            <a:pPr marL="342900" marR="0" lvl="0" indent="-342900">
              <a:lnSpc>
                <a:spcPct val="107000"/>
              </a:lnSpc>
              <a:spcBef>
                <a:spcPts val="0"/>
              </a:spcBef>
              <a:spcAft>
                <a:spcPts val="8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Fall Rowing</a:t>
            </a:r>
          </a:p>
          <a:p>
            <a:pPr marL="285750" marR="0" lvl="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Saturday mornings in September and October</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Approximately 1 hour before Learn to Row sessions</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Returning/experienced rowers only</a:t>
            </a:r>
          </a:p>
          <a:p>
            <a:pPr marL="285750" marR="0" lvl="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Informal</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transportation provided</a:t>
            </a:r>
          </a:p>
          <a:p>
            <a:pPr marL="0" marR="0">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374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35991</TotalTime>
  <Words>1916</Words>
  <Application>Microsoft Office PowerPoint</Application>
  <PresentationFormat>Widescreen</PresentationFormat>
  <Paragraphs>197</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Lucida Sans Typewriter</vt:lpstr>
      <vt:lpstr>Open Sans</vt:lpstr>
      <vt:lpstr>Roboto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Davenport</dc:creator>
  <cp:lastModifiedBy>Suzanne Davenport</cp:lastModifiedBy>
  <cp:revision>84</cp:revision>
  <cp:lastPrinted>2022-01-21T00:34:53Z</cp:lastPrinted>
  <dcterms:created xsi:type="dcterms:W3CDTF">2021-08-25T17:30:07Z</dcterms:created>
  <dcterms:modified xsi:type="dcterms:W3CDTF">2022-05-15T12:05:20Z</dcterms:modified>
</cp:coreProperties>
</file>