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7" r:id="rId2"/>
    <p:sldId id="290" r:id="rId3"/>
    <p:sldId id="292" r:id="rId4"/>
    <p:sldId id="314" r:id="rId5"/>
    <p:sldId id="313" r:id="rId6"/>
    <p:sldId id="297" r:id="rId7"/>
    <p:sldId id="274" r:id="rId8"/>
    <p:sldId id="311" r:id="rId9"/>
    <p:sldId id="315" r:id="rId10"/>
    <p:sldId id="312" r:id="rId11"/>
    <p:sldId id="310" r:id="rId12"/>
    <p:sldId id="291" r:id="rId13"/>
    <p:sldId id="305" r:id="rId14"/>
    <p:sldId id="288" r:id="rId15"/>
    <p:sldId id="317" r:id="rId16"/>
    <p:sldId id="299" r:id="rId17"/>
    <p:sldId id="319" r:id="rId18"/>
    <p:sldId id="287" r:id="rId19"/>
    <p:sldId id="304" r:id="rId20"/>
    <p:sldId id="286" r:id="rId21"/>
    <p:sldId id="285" r:id="rId22"/>
    <p:sldId id="303" r:id="rId23"/>
    <p:sldId id="318" r:id="rId24"/>
    <p:sldId id="302" r:id="rId25"/>
    <p:sldId id="307" r:id="rId26"/>
    <p:sldId id="308"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19" autoAdjust="0"/>
    <p:restoredTop sz="70623" autoAdjust="0"/>
  </p:normalViewPr>
  <p:slideViewPr>
    <p:cSldViewPr snapToGrid="0">
      <p:cViewPr varScale="1">
        <p:scale>
          <a:sx n="55" d="100"/>
          <a:sy n="55" d="100"/>
        </p:scale>
        <p:origin x="174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32DFD2-9416-4045-8556-476D3F8F92F1}" type="datetimeFigureOut">
              <a:rPr lang="en-US" smtClean="0"/>
              <a:t>2/6/2023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E819EC-E201-490F-81DA-9F9EDD514313}" type="slidenum">
              <a:rPr lang="en-US" smtClean="0"/>
              <a:t>‹#›</a:t>
            </a:fld>
            <a:endParaRPr lang="en-US"/>
          </a:p>
        </p:txBody>
      </p:sp>
    </p:spTree>
    <p:extLst>
      <p:ext uri="{BB962C8B-B14F-4D97-AF65-F5344CB8AC3E}">
        <p14:creationId xmlns:p14="http://schemas.microsoft.com/office/powerpoint/2010/main" val="288422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Thank you for taking time out of your evening to join us</a:t>
            </a:r>
          </a:p>
          <a:p>
            <a:pPr marL="171450" indent="-171450">
              <a:buFont typeface="Arial" panose="020B0604020202020204" pitchFamily="34" charset="0"/>
              <a:buChar char="•"/>
            </a:pPr>
            <a:r>
              <a:rPr lang="en-US" dirty="0"/>
              <a:t>We won’t be recording this evening, but we will post the slide deck, including the Q&amp;A on the All Aboard page, which you can find on the dropdown menu under the Parents tab and under the Info tab</a:t>
            </a:r>
          </a:p>
          <a:p>
            <a:pPr marL="171450" indent="-171450">
              <a:buFont typeface="Arial" panose="020B0604020202020204" pitchFamily="34" charset="0"/>
              <a:buChar char="•"/>
            </a:pPr>
            <a:r>
              <a:rPr lang="en-US" dirty="0"/>
              <a:t>Just like last month, if you have a question, please type it in the Chat. </a:t>
            </a:r>
          </a:p>
          <a:p>
            <a:pPr marL="171450" indent="-171450">
              <a:buFont typeface="Arial" panose="020B0604020202020204" pitchFamily="34" charset="0"/>
              <a:buChar char="•"/>
            </a:pPr>
            <a:r>
              <a:rPr lang="en-US" dirty="0"/>
              <a:t>We’re going to do this a little differently this time. We’re going to be going over several new and important things, so I’m going to break for questions after each topic rather than save it all </a:t>
            </a:r>
            <a:r>
              <a:rPr lang="en-US" dirty="0" err="1"/>
              <a:t>til</a:t>
            </a:r>
            <a:r>
              <a:rPr lang="en-US" dirty="0"/>
              <a:t> the end. </a:t>
            </a:r>
          </a:p>
          <a:p>
            <a:pPr marL="171450" indent="-171450">
              <a:buFont typeface="Arial" panose="020B0604020202020204" pitchFamily="34" charset="0"/>
              <a:buChar char="•"/>
            </a:pPr>
            <a:r>
              <a:rPr lang="en-US" dirty="0"/>
              <a:t>Once we finish the presentation, we’ll spend the rest of our time on additional questions</a:t>
            </a:r>
          </a:p>
          <a:p>
            <a:pPr marL="171450" indent="-171450">
              <a:buFont typeface="Arial" panose="020B0604020202020204" pitchFamily="34" charset="0"/>
              <a:buChar char="•"/>
            </a:pPr>
            <a:r>
              <a:rPr lang="en-US" dirty="0"/>
              <a:t>All the questions are being noted and we’ll add them to the slide deck before we post it on the website. </a:t>
            </a:r>
          </a:p>
          <a:p>
            <a:pPr marL="171450" indent="-171450">
              <a:buFont typeface="Arial" panose="020B0604020202020204" pitchFamily="34" charset="0"/>
              <a:buChar char="•"/>
            </a:pPr>
            <a:r>
              <a:rPr lang="en-US" dirty="0"/>
              <a:t>Please mute yourself during the presentation, but feel free to unmute once we go to Q&amp;A</a:t>
            </a:r>
          </a:p>
          <a:p>
            <a:pPr marL="171450" indent="-171450">
              <a:buFont typeface="Arial" panose="020B0604020202020204" pitchFamily="34" charset="0"/>
              <a:buChar char="•"/>
            </a:pPr>
            <a:r>
              <a:rPr lang="en-US" dirty="0"/>
              <a:t>This evening, we’ll be talking about:</a:t>
            </a:r>
          </a:p>
          <a:p>
            <a:pPr marL="628650" lvl="1" indent="-171450">
              <a:buFont typeface="Arial" panose="020B0604020202020204" pitchFamily="34" charset="0"/>
              <a:buChar char="•"/>
            </a:pPr>
            <a:r>
              <a:rPr lang="en-US" dirty="0"/>
              <a:t>Ergathon, Spring Break &amp; the Jan 24 Meeting</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Spring Training</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Volunteering</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Navigating the website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628650" lvl="1" indent="-171450">
              <a:buFont typeface="Arial" panose="020B0604020202020204" pitchFamily="34" charset="0"/>
              <a:buChar char="•"/>
            </a:pPr>
            <a:endParaRPr lang="en-US" dirty="0"/>
          </a:p>
          <a:p>
            <a:pPr marL="628650" lvl="1" indent="-171450">
              <a:buFont typeface="Arial" panose="020B0604020202020204" pitchFamily="34" charset="0"/>
              <a:buChar char="•"/>
            </a:pPr>
            <a:endParaRPr lang="en-US" dirty="0"/>
          </a:p>
          <a:p>
            <a:pPr marL="457200" lvl="1"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01E819EC-E201-490F-81DA-9F9EDD514313}" type="slidenum">
              <a:rPr lang="en-US" smtClean="0"/>
              <a:t>1</a:t>
            </a:fld>
            <a:endParaRPr lang="en-US"/>
          </a:p>
        </p:txBody>
      </p:sp>
    </p:spTree>
    <p:extLst>
      <p:ext uri="{BB962C8B-B14F-4D97-AF65-F5344CB8AC3E}">
        <p14:creationId xmlns:p14="http://schemas.microsoft.com/office/powerpoint/2010/main" val="19692995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Crew is a water sport. They are going to get wet. There is </a:t>
            </a:r>
            <a:r>
              <a:rPr lang="en-US" dirty="0" err="1"/>
              <a:t>splashback</a:t>
            </a:r>
            <a:r>
              <a:rPr lang="en-US" dirty="0"/>
              <a:t> from the oars hitting the water. Their pants, and often their shirts, will get wet from that, as will their feet.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Storms predicted is a very different thing from storms happening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do not rely on weather reports from weather.com, </a:t>
            </a:r>
            <a:r>
              <a:rPr lang="en-US" dirty="0" err="1"/>
              <a:t>accuweather</a:t>
            </a:r>
            <a:r>
              <a:rPr lang="en-US" dirty="0"/>
              <a:t>, WTOP, or any of the online weather apps you have access to. We rely on the detailed information from the Sandy Run weather system that reports the actual conditions at the park, not general conditions measured at Reagan National or Dulles. It’s highly localized and specific to conditions that will affect rowing.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main weather concerns are lightning and strong winds. If there is lightning spotted, the boats are called back to the dock. If the wind is strong enough to make the boats unstable, we call them back to the dock. If the wind is moderate, we will practice in an area called the cove, which is more protected from the wind than the more open parts of the reservoir.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we are aware of these conditions before the buses leave Langley, we cancel water practice and do a winter conditioning practice at the school. If we have already left Langley, we get them back on the buses and head back to school, no further practice for that day. </a:t>
            </a:r>
          </a:p>
          <a:p>
            <a:endParaRPr lang="en-US" dirty="0"/>
          </a:p>
        </p:txBody>
      </p:sp>
      <p:sp>
        <p:nvSpPr>
          <p:cNvPr id="4" name="Slide Number Placeholder 3"/>
          <p:cNvSpPr>
            <a:spLocks noGrp="1"/>
          </p:cNvSpPr>
          <p:nvPr>
            <p:ph type="sldNum" sz="quarter" idx="5"/>
          </p:nvPr>
        </p:nvSpPr>
        <p:spPr/>
        <p:txBody>
          <a:bodyPr/>
          <a:lstStyle/>
          <a:p>
            <a:fld id="{01E819EC-E201-490F-81DA-9F9EDD514313}" type="slidenum">
              <a:rPr lang="en-US" smtClean="0"/>
              <a:t>10</a:t>
            </a:fld>
            <a:endParaRPr lang="en-US"/>
          </a:p>
        </p:txBody>
      </p:sp>
    </p:spTree>
    <p:extLst>
      <p:ext uri="{BB962C8B-B14F-4D97-AF65-F5344CB8AC3E}">
        <p14:creationId xmlns:p14="http://schemas.microsoft.com/office/powerpoint/2010/main" val="19255233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E819EC-E201-490F-81DA-9F9EDD514313}" type="slidenum">
              <a:rPr lang="en-US" smtClean="0"/>
              <a:t>11</a:t>
            </a:fld>
            <a:endParaRPr lang="en-US"/>
          </a:p>
        </p:txBody>
      </p:sp>
    </p:spTree>
    <p:extLst>
      <p:ext uri="{BB962C8B-B14F-4D97-AF65-F5344CB8AC3E}">
        <p14:creationId xmlns:p14="http://schemas.microsoft.com/office/powerpoint/2010/main" val="42558984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what we mean by “crew is not a drop-off sport.” It’s not like the PTA where it will happen anyway if you don’t help out, because other people will step up. There are no other people. There is just us, and we all have to do our share to make the magic happen for our kids. There is a finite pool of volunteers, and it’s relatively small for all the tasks that need to get done. </a:t>
            </a:r>
          </a:p>
          <a:p>
            <a:endParaRPr lang="en-US" dirty="0"/>
          </a:p>
          <a:p>
            <a:r>
              <a:rPr lang="en-US" dirty="0"/>
              <a:t>We do track which families have signed up for what volunteer roles, and we track which families have completed their obligations, which have done some of their volunteer obligations, and which have done none of their obligations</a:t>
            </a:r>
          </a:p>
          <a:p>
            <a:endParaRPr lang="en-US" dirty="0"/>
          </a:p>
          <a:p>
            <a:r>
              <a:rPr lang="en-US" dirty="0"/>
              <a:t>Donating food does not count as a volunteer role fulfillment</a:t>
            </a:r>
          </a:p>
          <a:p>
            <a:endParaRPr lang="en-US" dirty="0"/>
          </a:p>
          <a:p>
            <a:r>
              <a:rPr lang="en-US" dirty="0"/>
              <a:t>The Volunteer pages on the website have tons of information, and instructions, on all the volunteer opportunities available to you. You’re pretty much guaranteed to find something you’ll enjoy. </a:t>
            </a:r>
          </a:p>
          <a:p>
            <a:endParaRPr lang="en-US" dirty="0"/>
          </a:p>
          <a:p>
            <a:endParaRPr lang="en-US" dirty="0"/>
          </a:p>
        </p:txBody>
      </p:sp>
      <p:sp>
        <p:nvSpPr>
          <p:cNvPr id="4" name="Slide Number Placeholder 3"/>
          <p:cNvSpPr>
            <a:spLocks noGrp="1"/>
          </p:cNvSpPr>
          <p:nvPr>
            <p:ph type="sldNum" sz="quarter" idx="5"/>
          </p:nvPr>
        </p:nvSpPr>
        <p:spPr/>
        <p:txBody>
          <a:bodyPr/>
          <a:lstStyle/>
          <a:p>
            <a:fld id="{01E819EC-E201-490F-81DA-9F9EDD514313}" type="slidenum">
              <a:rPr lang="en-US" smtClean="0"/>
              <a:t>12</a:t>
            </a:fld>
            <a:endParaRPr lang="en-US"/>
          </a:p>
        </p:txBody>
      </p:sp>
    </p:spTree>
    <p:extLst>
      <p:ext uri="{BB962C8B-B14F-4D97-AF65-F5344CB8AC3E}">
        <p14:creationId xmlns:p14="http://schemas.microsoft.com/office/powerpoint/2010/main" val="13398772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E819EC-E201-490F-81DA-9F9EDD514313}" type="slidenum">
              <a:rPr lang="en-US" smtClean="0"/>
              <a:t>13</a:t>
            </a:fld>
            <a:endParaRPr lang="en-US"/>
          </a:p>
        </p:txBody>
      </p:sp>
    </p:spTree>
    <p:extLst>
      <p:ext uri="{BB962C8B-B14F-4D97-AF65-F5344CB8AC3E}">
        <p14:creationId xmlns:p14="http://schemas.microsoft.com/office/powerpoint/2010/main" val="9528848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You’ll notice that I’ve mentioned the information on the website a lot tonight. </a:t>
            </a:r>
            <a:r>
              <a:rPr lang="en-US" sz="1800" dirty="0">
                <a:effectLst/>
                <a:latin typeface="Calibri" panose="020F0502020204030204" pitchFamily="34" charset="0"/>
                <a:ea typeface="Calibri" panose="020F0502020204030204" pitchFamily="34" charset="0"/>
                <a:cs typeface="Times New Roman" panose="02020603050405020304" pitchFamily="18" charset="0"/>
              </a:rPr>
              <a:t>As the spring season begins and we get closer to regattas, there will be a lot of things happening. A lot of you are doing this for the first time, and you’ll have a lot of questions. We’re happy to tell you what you need to know, but you will find most of your questions answered on the website.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We’re going to look at what’s on each topic page one by one. Feel free to log in on a separate window and follow along if you’d like.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You’ll notice some subpages are in red – those are the pages that can be accessed through more than one main topic dropdown menu.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website platform we use is a little clunky, and the designs available are a little outdated, but we try to make it as user-friendly as possible.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01E819EC-E201-490F-81DA-9F9EDD514313}" type="slidenum">
              <a:rPr lang="en-US" smtClean="0"/>
              <a:t>14</a:t>
            </a:fld>
            <a:endParaRPr lang="en-US"/>
          </a:p>
        </p:txBody>
      </p:sp>
    </p:spTree>
    <p:extLst>
      <p:ext uri="{BB962C8B-B14F-4D97-AF65-F5344CB8AC3E}">
        <p14:creationId xmlns:p14="http://schemas.microsoft.com/office/powerpoint/2010/main" val="35708865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You’ll notice that I’ve mentioned the information on the website a lot tonight. </a:t>
            </a:r>
            <a:r>
              <a:rPr lang="en-US" sz="1800" dirty="0">
                <a:effectLst/>
                <a:latin typeface="Calibri" panose="020F0502020204030204" pitchFamily="34" charset="0"/>
                <a:ea typeface="Calibri" panose="020F0502020204030204" pitchFamily="34" charset="0"/>
                <a:cs typeface="Times New Roman" panose="02020603050405020304" pitchFamily="18" charset="0"/>
              </a:rPr>
              <a:t>As the spring season begins and we get closer to regattas, there will be a lot of things happening. A lot of you are doing this for the first time, and you’ll have a lot of questions. We’re happy to tell you what you need to know, but you will find most of your questions answered on the website.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We’re going to look at what’s on each topic page one by one. Feel free to log in on a separate window and follow along if you’d like.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You’ll notice some subpages are in red – those are the pages that can be accessed through more than one main topic dropdown menu.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website platform we use is a little clunky, and the designs available are a little outdated, but we try to make it as user-friendly as possible.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01E819EC-E201-490F-81DA-9F9EDD514313}" type="slidenum">
              <a:rPr lang="en-US" smtClean="0"/>
              <a:t>15</a:t>
            </a:fld>
            <a:endParaRPr lang="en-US"/>
          </a:p>
        </p:txBody>
      </p:sp>
    </p:spTree>
    <p:extLst>
      <p:ext uri="{BB962C8B-B14F-4D97-AF65-F5344CB8AC3E}">
        <p14:creationId xmlns:p14="http://schemas.microsoft.com/office/powerpoint/2010/main" val="5788196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Info tab  has information that doesn’t really fit anywhere else. </a:t>
            </a:r>
          </a:p>
          <a:p>
            <a:r>
              <a:rPr lang="en-US" dirty="0"/>
              <a:t>We are limited to 9 tabs, so it’s sort of the website’s junk drawer. We need to put it somewhere and there’s only so many drawers</a:t>
            </a:r>
          </a:p>
        </p:txBody>
      </p:sp>
      <p:sp>
        <p:nvSpPr>
          <p:cNvPr id="4" name="Slide Number Placeholder 3"/>
          <p:cNvSpPr>
            <a:spLocks noGrp="1"/>
          </p:cNvSpPr>
          <p:nvPr>
            <p:ph type="sldNum" sz="quarter" idx="5"/>
          </p:nvPr>
        </p:nvSpPr>
        <p:spPr/>
        <p:txBody>
          <a:bodyPr/>
          <a:lstStyle/>
          <a:p>
            <a:fld id="{01E819EC-E201-490F-81DA-9F9EDD514313}" type="slidenum">
              <a:rPr lang="en-US" smtClean="0"/>
              <a:t>16</a:t>
            </a:fld>
            <a:endParaRPr lang="en-US"/>
          </a:p>
        </p:txBody>
      </p:sp>
    </p:spTree>
    <p:extLst>
      <p:ext uri="{BB962C8B-B14F-4D97-AF65-F5344CB8AC3E}">
        <p14:creationId xmlns:p14="http://schemas.microsoft.com/office/powerpoint/2010/main" val="7423096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calendar is kept updated and includes regattas, meetings, fun events, and days when the buses are not used</a:t>
            </a:r>
          </a:p>
        </p:txBody>
      </p:sp>
      <p:sp>
        <p:nvSpPr>
          <p:cNvPr id="4" name="Slide Number Placeholder 3"/>
          <p:cNvSpPr>
            <a:spLocks noGrp="1"/>
          </p:cNvSpPr>
          <p:nvPr>
            <p:ph type="sldNum" sz="quarter" idx="5"/>
          </p:nvPr>
        </p:nvSpPr>
        <p:spPr/>
        <p:txBody>
          <a:bodyPr/>
          <a:lstStyle/>
          <a:p>
            <a:fld id="{01E819EC-E201-490F-81DA-9F9EDD514313}" type="slidenum">
              <a:rPr lang="en-US" smtClean="0"/>
              <a:t>17</a:t>
            </a:fld>
            <a:endParaRPr lang="en-US"/>
          </a:p>
        </p:txBody>
      </p:sp>
    </p:spTree>
    <p:extLst>
      <p:ext uri="{BB962C8B-B14F-4D97-AF65-F5344CB8AC3E}">
        <p14:creationId xmlns:p14="http://schemas.microsoft.com/office/powerpoint/2010/main" val="2535675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Join page has links to the various registration sites and what goes where. </a:t>
            </a:r>
          </a:p>
          <a:p>
            <a:pPr marL="171450" indent="-171450">
              <a:buFont typeface="Arial" panose="020B0604020202020204" pitchFamily="34" charset="0"/>
              <a:buChar char="•"/>
            </a:pPr>
            <a:r>
              <a:rPr lang="en-US" dirty="0"/>
              <a:t>It also has the all-important </a:t>
            </a:r>
            <a:r>
              <a:rPr lang="en-US" dirty="0" err="1"/>
              <a:t>USRowing</a:t>
            </a:r>
            <a:r>
              <a:rPr lang="en-US" dirty="0"/>
              <a:t> club code required to affiliate your rower with Langley Crew, which is required to participate in the regattas. </a:t>
            </a:r>
          </a:p>
        </p:txBody>
      </p:sp>
      <p:sp>
        <p:nvSpPr>
          <p:cNvPr id="4" name="Slide Number Placeholder 3"/>
          <p:cNvSpPr>
            <a:spLocks noGrp="1"/>
          </p:cNvSpPr>
          <p:nvPr>
            <p:ph type="sldNum" sz="quarter" idx="5"/>
          </p:nvPr>
        </p:nvSpPr>
        <p:spPr/>
        <p:txBody>
          <a:bodyPr/>
          <a:lstStyle/>
          <a:p>
            <a:fld id="{01E819EC-E201-490F-81DA-9F9EDD514313}" type="slidenum">
              <a:rPr lang="en-US" smtClean="0"/>
              <a:t>18</a:t>
            </a:fld>
            <a:endParaRPr lang="en-US"/>
          </a:p>
        </p:txBody>
      </p:sp>
    </p:spTree>
    <p:extLst>
      <p:ext uri="{BB962C8B-B14F-4D97-AF65-F5344CB8AC3E}">
        <p14:creationId xmlns:p14="http://schemas.microsoft.com/office/powerpoint/2010/main" val="33684287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All the information under the Athletes tab is directed to the student athlete – new and returning</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The New Rower’s Guide is a compilation of the relevant website information geared towards newbies, in one handy location</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01E819EC-E201-490F-81DA-9F9EDD514313}" type="slidenum">
              <a:rPr lang="en-US" smtClean="0"/>
              <a:t>19</a:t>
            </a:fld>
            <a:endParaRPr lang="en-US"/>
          </a:p>
        </p:txBody>
      </p:sp>
    </p:spTree>
    <p:extLst>
      <p:ext uri="{BB962C8B-B14F-4D97-AF65-F5344CB8AC3E}">
        <p14:creationId xmlns:p14="http://schemas.microsoft.com/office/powerpoint/2010/main" val="26258177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Ergathon </a:t>
            </a:r>
          </a:p>
          <a:p>
            <a:pPr marL="171450" indent="-171450">
              <a:buFont typeface="Arial" panose="020B0604020202020204" pitchFamily="34" charset="0"/>
              <a:buChar char="•"/>
            </a:pPr>
            <a:r>
              <a:rPr lang="en-US" dirty="0"/>
              <a:t>your athlete has to be there either 8 or 8:30</a:t>
            </a:r>
          </a:p>
          <a:p>
            <a:pPr marL="171450" indent="-171450">
              <a:buFont typeface="Arial" panose="020B0604020202020204" pitchFamily="34" charset="0"/>
              <a:buChar char="•"/>
            </a:pPr>
            <a:r>
              <a:rPr lang="en-US" dirty="0"/>
              <a:t>The event will be over around 1 pm</a:t>
            </a:r>
          </a:p>
          <a:p>
            <a:pPr marL="171450" indent="-171450">
              <a:buFont typeface="Arial" panose="020B0604020202020204" pitchFamily="34" charset="0"/>
              <a:buChar char="•"/>
            </a:pPr>
            <a:r>
              <a:rPr lang="en-US" dirty="0"/>
              <a:t>This is a team bonding thing, so they want everyone there</a:t>
            </a:r>
          </a:p>
          <a:p>
            <a:pPr marL="171450" indent="-171450">
              <a:buFont typeface="Arial" panose="020B0604020202020204" pitchFamily="34" charset="0"/>
              <a:buChar char="•"/>
            </a:pPr>
            <a:r>
              <a:rPr lang="en-US" dirty="0"/>
              <a:t>Directions are on the mail page of the website and on the GroupMe chat</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Spring Break</a:t>
            </a:r>
          </a:p>
          <a:p>
            <a:pPr marL="0" indent="0">
              <a:buFont typeface="Arial" panose="020B0604020202020204" pitchFamily="34" charset="0"/>
              <a:buNone/>
            </a:pPr>
            <a:r>
              <a:rPr lang="en-US" dirty="0"/>
              <a:t>No transportation, no lunch provided, and we don’t know exact times yet, but we’ll let you know as soon as it’s determined</a:t>
            </a:r>
          </a:p>
          <a:p>
            <a:pPr marL="171450" indent="-1714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5"/>
          </p:nvPr>
        </p:nvSpPr>
        <p:spPr/>
        <p:txBody>
          <a:bodyPr/>
          <a:lstStyle/>
          <a:p>
            <a:fld id="{01E819EC-E201-490F-81DA-9F9EDD514313}" type="slidenum">
              <a:rPr lang="en-US" smtClean="0"/>
              <a:t>2</a:t>
            </a:fld>
            <a:endParaRPr lang="en-US"/>
          </a:p>
        </p:txBody>
      </p:sp>
    </p:spTree>
    <p:extLst>
      <p:ext uri="{BB962C8B-B14F-4D97-AF65-F5344CB8AC3E}">
        <p14:creationId xmlns:p14="http://schemas.microsoft.com/office/powerpoint/2010/main" val="7046111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Parent’s tab is where you’ll spend most of your time, most likely</a:t>
            </a:r>
          </a:p>
          <a:p>
            <a:pPr marL="171450" indent="-171450">
              <a:buFont typeface="Arial" panose="020B0604020202020204" pitchFamily="34" charset="0"/>
              <a:buChar char="•"/>
            </a:pPr>
            <a:r>
              <a:rPr lang="en-US" dirty="0"/>
              <a:t>The Parent’s Guide to Crew (Crew 101) is a downloadable PDF with the information parents need about crew. We’ve consolidated the parent information from the website into one PDF document and posted it on the main Parents page for downloading</a:t>
            </a:r>
          </a:p>
        </p:txBody>
      </p:sp>
      <p:sp>
        <p:nvSpPr>
          <p:cNvPr id="4" name="Slide Number Placeholder 3"/>
          <p:cNvSpPr>
            <a:spLocks noGrp="1"/>
          </p:cNvSpPr>
          <p:nvPr>
            <p:ph type="sldNum" sz="quarter" idx="5"/>
          </p:nvPr>
        </p:nvSpPr>
        <p:spPr/>
        <p:txBody>
          <a:bodyPr/>
          <a:lstStyle/>
          <a:p>
            <a:fld id="{01E819EC-E201-490F-81DA-9F9EDD514313}" type="slidenum">
              <a:rPr lang="en-US" smtClean="0"/>
              <a:t>20</a:t>
            </a:fld>
            <a:endParaRPr lang="en-US"/>
          </a:p>
        </p:txBody>
      </p:sp>
    </p:spTree>
    <p:extLst>
      <p:ext uri="{BB962C8B-B14F-4D97-AF65-F5344CB8AC3E}">
        <p14:creationId xmlns:p14="http://schemas.microsoft.com/office/powerpoint/2010/main" val="41061955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Volunteering is how things get done. Here you’ll find descriptions of what is needed to run the program, both for us and for VASRA</a:t>
            </a:r>
          </a:p>
          <a:p>
            <a:pPr marL="171450" indent="-171450">
              <a:buFont typeface="Arial" panose="020B0604020202020204" pitchFamily="34" charset="0"/>
              <a:buChar char="•"/>
            </a:pPr>
            <a:r>
              <a:rPr lang="en-US" dirty="0"/>
              <a:t>VASRA’s full staff is maybe half a dozen people. Everything that happens, happens because the parents make it happen. </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01E819EC-E201-490F-81DA-9F9EDD514313}" type="slidenum">
              <a:rPr lang="en-US" smtClean="0"/>
              <a:t>21</a:t>
            </a:fld>
            <a:endParaRPr lang="en-US"/>
          </a:p>
        </p:txBody>
      </p:sp>
    </p:spTree>
    <p:extLst>
      <p:ext uri="{BB962C8B-B14F-4D97-AF65-F5344CB8AC3E}">
        <p14:creationId xmlns:p14="http://schemas.microsoft.com/office/powerpoint/2010/main" val="24034344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E819EC-E201-490F-81DA-9F9EDD514313}" type="slidenum">
              <a:rPr lang="en-US" smtClean="0"/>
              <a:t>22</a:t>
            </a:fld>
            <a:endParaRPr lang="en-US"/>
          </a:p>
        </p:txBody>
      </p:sp>
    </p:spTree>
    <p:extLst>
      <p:ext uri="{BB962C8B-B14F-4D97-AF65-F5344CB8AC3E}">
        <p14:creationId xmlns:p14="http://schemas.microsoft.com/office/powerpoint/2010/main" val="26476944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E819EC-E201-490F-81DA-9F9EDD514313}" type="slidenum">
              <a:rPr lang="en-US" smtClean="0"/>
              <a:t>23</a:t>
            </a:fld>
            <a:endParaRPr lang="en-US"/>
          </a:p>
        </p:txBody>
      </p:sp>
    </p:spTree>
    <p:extLst>
      <p:ext uri="{BB962C8B-B14F-4D97-AF65-F5344CB8AC3E}">
        <p14:creationId xmlns:p14="http://schemas.microsoft.com/office/powerpoint/2010/main" val="39986184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E819EC-E201-490F-81DA-9F9EDD514313}" type="slidenum">
              <a:rPr lang="en-US" smtClean="0"/>
              <a:t>24</a:t>
            </a:fld>
            <a:endParaRPr lang="en-US"/>
          </a:p>
        </p:txBody>
      </p:sp>
    </p:spTree>
    <p:extLst>
      <p:ext uri="{BB962C8B-B14F-4D97-AF65-F5344CB8AC3E}">
        <p14:creationId xmlns:p14="http://schemas.microsoft.com/office/powerpoint/2010/main" val="9899186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E819EC-E201-490F-81DA-9F9EDD514313}" type="slidenum">
              <a:rPr lang="en-US" smtClean="0"/>
              <a:t>25</a:t>
            </a:fld>
            <a:endParaRPr lang="en-US"/>
          </a:p>
        </p:txBody>
      </p:sp>
    </p:spTree>
    <p:extLst>
      <p:ext uri="{BB962C8B-B14F-4D97-AF65-F5344CB8AC3E}">
        <p14:creationId xmlns:p14="http://schemas.microsoft.com/office/powerpoint/2010/main" val="34775835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E819EC-E201-490F-81DA-9F9EDD514313}" type="slidenum">
              <a:rPr lang="en-US" smtClean="0"/>
              <a:t>26</a:t>
            </a:fld>
            <a:endParaRPr lang="en-US"/>
          </a:p>
        </p:txBody>
      </p:sp>
    </p:spTree>
    <p:extLst>
      <p:ext uri="{BB962C8B-B14F-4D97-AF65-F5344CB8AC3E}">
        <p14:creationId xmlns:p14="http://schemas.microsoft.com/office/powerpoint/2010/main" val="25990609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01E819EC-E201-490F-81DA-9F9EDD514313}" type="slidenum">
              <a:rPr lang="en-US" smtClean="0"/>
              <a:t>3</a:t>
            </a:fld>
            <a:endParaRPr lang="en-US"/>
          </a:p>
        </p:txBody>
      </p:sp>
    </p:spTree>
    <p:extLst>
      <p:ext uri="{BB962C8B-B14F-4D97-AF65-F5344CB8AC3E}">
        <p14:creationId xmlns:p14="http://schemas.microsoft.com/office/powerpoint/2010/main" val="3858514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01E819EC-E201-490F-81DA-9F9EDD514313}" type="slidenum">
              <a:rPr lang="en-US" smtClean="0"/>
              <a:t>4</a:t>
            </a:fld>
            <a:endParaRPr lang="en-US"/>
          </a:p>
        </p:txBody>
      </p:sp>
    </p:spTree>
    <p:extLst>
      <p:ext uri="{BB962C8B-B14F-4D97-AF65-F5344CB8AC3E}">
        <p14:creationId xmlns:p14="http://schemas.microsoft.com/office/powerpoint/2010/main" val="41788521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General guidance on whether they have practice – if they go to school, they have practice. </a:t>
            </a:r>
          </a:p>
          <a:p>
            <a:pPr marL="171450" indent="-171450">
              <a:buFont typeface="Arial" panose="020B0604020202020204" pitchFamily="34" charset="0"/>
              <a:buChar char="•"/>
            </a:pPr>
            <a:r>
              <a:rPr lang="en-US" dirty="0"/>
              <a:t>General guidance on bussing – if they go to school for the full day, we bus them</a:t>
            </a:r>
          </a:p>
          <a:p>
            <a:pPr marL="171450" indent="-171450">
              <a:buFont typeface="Arial" panose="020B0604020202020204" pitchFamily="34" charset="0"/>
              <a:buChar char="•"/>
            </a:pPr>
            <a:r>
              <a:rPr lang="en-US" dirty="0"/>
              <a:t>The chaperone will post on GroupMe when they leave the Occoquan, so you will have an idea when they will arrive at Langley</a:t>
            </a:r>
          </a:p>
          <a:p>
            <a:pPr marL="171450" indent="-171450">
              <a:buFont typeface="Arial" panose="020B0604020202020204" pitchFamily="34" charset="0"/>
              <a:buChar char="•"/>
            </a:pPr>
            <a:r>
              <a:rPr lang="en-US" dirty="0"/>
              <a:t>The trip generally takes 40 minutes each way</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If you went to Learn to Row, you’ve probably explored all the cultural and meaningful attractions in the Lorton area, so get to know some of your fellow sufferers, make some new friends on Saturdays. </a:t>
            </a:r>
          </a:p>
        </p:txBody>
      </p:sp>
      <p:sp>
        <p:nvSpPr>
          <p:cNvPr id="4" name="Slide Number Placeholder 3"/>
          <p:cNvSpPr>
            <a:spLocks noGrp="1"/>
          </p:cNvSpPr>
          <p:nvPr>
            <p:ph type="sldNum" sz="quarter" idx="5"/>
          </p:nvPr>
        </p:nvSpPr>
        <p:spPr/>
        <p:txBody>
          <a:bodyPr/>
          <a:lstStyle/>
          <a:p>
            <a:fld id="{01E819EC-E201-490F-81DA-9F9EDD514313}" type="slidenum">
              <a:rPr lang="en-US" smtClean="0"/>
              <a:t>5</a:t>
            </a:fld>
            <a:endParaRPr lang="en-US"/>
          </a:p>
        </p:txBody>
      </p:sp>
    </p:spTree>
    <p:extLst>
      <p:ext uri="{BB962C8B-B14F-4D97-AF65-F5344CB8AC3E}">
        <p14:creationId xmlns:p14="http://schemas.microsoft.com/office/powerpoint/2010/main" val="29977396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kids will need to maximize those new time management skills they learned during winter conditioning. </a:t>
            </a:r>
          </a:p>
          <a:p>
            <a:pPr marL="171450" indent="-171450">
              <a:buFont typeface="Arial" panose="020B0604020202020204" pitchFamily="34" charset="0"/>
              <a:buChar char="•"/>
            </a:pPr>
            <a:r>
              <a:rPr lang="en-US" dirty="0"/>
              <a:t>They are going to be a little sore at first – it’s harder than </a:t>
            </a:r>
            <a:r>
              <a:rPr lang="en-US" dirty="0" err="1"/>
              <a:t>erging</a:t>
            </a:r>
            <a:r>
              <a:rPr lang="en-US" dirty="0"/>
              <a:t>, and uses the muscles a little differently</a:t>
            </a:r>
          </a:p>
          <a:p>
            <a:pPr marL="171450" indent="-171450">
              <a:buFont typeface="Arial" panose="020B0604020202020204" pitchFamily="34" charset="0"/>
              <a:buChar char="•"/>
            </a:pPr>
            <a:r>
              <a:rPr lang="en-US" dirty="0"/>
              <a:t>We’ve found that it’s just as beneficial, if not more so, for the kids NOT to do their homework on the bus but to use that time instead as down time to relax, socialize, and unwind between activities. </a:t>
            </a:r>
          </a:p>
          <a:p>
            <a:pPr marL="171450" indent="-171450">
              <a:buFont typeface="Arial" panose="020B0604020202020204" pitchFamily="34" charset="0"/>
              <a:buChar char="•"/>
            </a:pPr>
            <a:r>
              <a:rPr lang="en-US" dirty="0"/>
              <a:t>The same goes for the ride back – if they sleep, read, listen to their music or socialize instead of doing homework, they are more ready physically, emotionally, and mentally to do homework after they get home eat than if they tried to do it on the bus.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They need snacks for before and after practice – they’re having very long days. Check out the nutrition pages on the website for ideas</a:t>
            </a:r>
          </a:p>
          <a:p>
            <a:pPr marL="171450" indent="-171450">
              <a:buFont typeface="Arial" panose="020B0604020202020204" pitchFamily="34" charset="0"/>
              <a:buChar char="•"/>
            </a:pPr>
            <a:r>
              <a:rPr lang="en-US" dirty="0"/>
              <a:t>They need to dress properly and bring extra clothes, especially socks</a:t>
            </a:r>
          </a:p>
          <a:p>
            <a:pPr marL="171450" indent="-171450">
              <a:buFont typeface="Arial" panose="020B0604020202020204" pitchFamily="34" charset="0"/>
              <a:buChar char="•"/>
            </a:pPr>
            <a:r>
              <a:rPr lang="en-US" dirty="0"/>
              <a:t>They are going to get wet no matter what, and it’s a long ride home in wet pants and soggy socks</a:t>
            </a:r>
          </a:p>
          <a:p>
            <a:pPr marL="171450" indent="-171450">
              <a:buFont typeface="Arial" panose="020B0604020202020204" pitchFamily="34" charset="0"/>
              <a:buChar char="•"/>
            </a:pPr>
            <a:r>
              <a:rPr lang="en-US" dirty="0"/>
              <a:t>They will need a full water bottle to take down to the park – the park doesn’t turn the water fountains on until it gets warm</a:t>
            </a:r>
          </a:p>
          <a:p>
            <a:endParaRPr lang="en-US" dirty="0"/>
          </a:p>
        </p:txBody>
      </p:sp>
      <p:sp>
        <p:nvSpPr>
          <p:cNvPr id="4" name="Slide Number Placeholder 3"/>
          <p:cNvSpPr>
            <a:spLocks noGrp="1"/>
          </p:cNvSpPr>
          <p:nvPr>
            <p:ph type="sldNum" sz="quarter" idx="5"/>
          </p:nvPr>
        </p:nvSpPr>
        <p:spPr/>
        <p:txBody>
          <a:bodyPr/>
          <a:lstStyle/>
          <a:p>
            <a:fld id="{01E819EC-E201-490F-81DA-9F9EDD514313}" type="slidenum">
              <a:rPr lang="en-US" smtClean="0"/>
              <a:t>6</a:t>
            </a:fld>
            <a:endParaRPr lang="en-US"/>
          </a:p>
        </p:txBody>
      </p:sp>
    </p:spTree>
    <p:extLst>
      <p:ext uri="{BB962C8B-B14F-4D97-AF65-F5344CB8AC3E}">
        <p14:creationId xmlns:p14="http://schemas.microsoft.com/office/powerpoint/2010/main" val="37832595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a great relationship with our bus company, Chariots for Hire. They’ve been very helpful for us, accommodating as much as they can, and they give us a very, very good rate. We do not want to jeopardize that. </a:t>
            </a:r>
          </a:p>
          <a:p>
            <a:r>
              <a:rPr lang="en-US" dirty="0"/>
              <a:t>Last year was not a good one in terms of bus-related behavior by the kids or the parents so we are taking steps to correct that this year.</a:t>
            </a:r>
          </a:p>
          <a:p>
            <a:endParaRPr lang="en-US" dirty="0"/>
          </a:p>
          <a:p>
            <a:r>
              <a:rPr lang="en-US" dirty="0"/>
              <a:t>The timing on the buses is critical. We reserve the buses for a certain time frame. If we go past that time frame, we are charged $70 per bus. </a:t>
            </a:r>
          </a:p>
          <a:p>
            <a:r>
              <a:rPr lang="en-US" dirty="0"/>
              <a:t>The bus will leave on time at 3:30. If your child is not on the bus by then, it will leave without them. Getting to practice or explaining to the coach why they missed the bus is then their responsibility. </a:t>
            </a:r>
          </a:p>
          <a:p>
            <a:r>
              <a:rPr lang="en-US" dirty="0"/>
              <a:t>If your child leaves something on the bus in the evening, there is less than 5% chance you will ever see it again. Once that bus has left in the evening, it’s just gone. </a:t>
            </a:r>
          </a:p>
          <a:p>
            <a:endParaRPr lang="en-US" dirty="0"/>
          </a:p>
          <a:p>
            <a:r>
              <a:rPr lang="en-US" dirty="0"/>
              <a:t>The behavior rules seem self-evident, but experience tells us it is not. Your child must behave like a reasonable, rational, non-toddler human on the bus. Like they’re a guest at someone’s house, not at a restaurant where there is a wait staff and a janitor. </a:t>
            </a:r>
          </a:p>
          <a:p>
            <a:endParaRPr lang="en-US" dirty="0"/>
          </a:p>
          <a:p>
            <a:r>
              <a:rPr lang="en-US" dirty="0"/>
              <a:t>We frown upon the kids carpooling among themselves, but it happens. Gas prices permitting, some of those who drive prefer to drive themselves. </a:t>
            </a:r>
          </a:p>
          <a:p>
            <a:r>
              <a:rPr lang="en-US" dirty="0"/>
              <a:t>We cannot monitor if your child is getting a ride from another student. Rules about that are up to you to set and enforce. </a:t>
            </a:r>
            <a:br>
              <a:rPr lang="en-US" dirty="0"/>
            </a:br>
            <a:r>
              <a:rPr lang="en-US" dirty="0"/>
              <a:t>If your child is the driver, they must have filled out the FCPS authorization form and turned it in to Langley. </a:t>
            </a:r>
          </a:p>
        </p:txBody>
      </p:sp>
      <p:sp>
        <p:nvSpPr>
          <p:cNvPr id="4" name="Slide Number Placeholder 3"/>
          <p:cNvSpPr>
            <a:spLocks noGrp="1"/>
          </p:cNvSpPr>
          <p:nvPr>
            <p:ph type="sldNum" sz="quarter" idx="5"/>
          </p:nvPr>
        </p:nvSpPr>
        <p:spPr/>
        <p:txBody>
          <a:bodyPr/>
          <a:lstStyle/>
          <a:p>
            <a:fld id="{01E819EC-E201-490F-81DA-9F9EDD514313}" type="slidenum">
              <a:rPr lang="en-US" smtClean="0"/>
              <a:t>7</a:t>
            </a:fld>
            <a:endParaRPr lang="en-US"/>
          </a:p>
        </p:txBody>
      </p:sp>
    </p:spTree>
    <p:extLst>
      <p:ext uri="{BB962C8B-B14F-4D97-AF65-F5344CB8AC3E}">
        <p14:creationId xmlns:p14="http://schemas.microsoft.com/office/powerpoint/2010/main" val="29540332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changed how we get off the bus this year to eliminate the complaints the bus company had last year. </a:t>
            </a:r>
          </a:p>
          <a:p>
            <a:endParaRPr lang="en-US" dirty="0"/>
          </a:p>
          <a:p>
            <a:r>
              <a:rPr lang="en-US" dirty="0"/>
              <a:t>We will be dismissing the kids row by row, working from front to back, as the chaperone inspects the bus for stuff in danger of being left behind and for trash and snack debris. </a:t>
            </a:r>
          </a:p>
          <a:p>
            <a:r>
              <a:rPr lang="en-US" dirty="0"/>
              <a:t>Once the child’s seat is cleaned and all items retrieved, they can go</a:t>
            </a:r>
          </a:p>
          <a:p>
            <a:endParaRPr lang="en-US" dirty="0"/>
          </a:p>
          <a:p>
            <a:r>
              <a:rPr lang="en-US" dirty="0"/>
              <a:t>Parents MAY NOT wait along the curb. We have 3 buses. That’s where they go. </a:t>
            </a:r>
          </a:p>
          <a:p>
            <a:r>
              <a:rPr lang="en-US" dirty="0"/>
              <a:t>You must park in a parking space. If you want one of the few in the front, you will need to get there early. </a:t>
            </a:r>
          </a:p>
          <a:p>
            <a:r>
              <a:rPr lang="en-US" dirty="0"/>
              <a:t>If you park along the side, either text your kid where you are or walk to the front of the school to get them. </a:t>
            </a:r>
          </a:p>
          <a:p>
            <a:r>
              <a:rPr lang="en-US" dirty="0"/>
              <a:t>If you are parked along the curb, you will be told to move and buses will not release a single child until you do. </a:t>
            </a:r>
          </a:p>
          <a:p>
            <a:endParaRPr lang="en-US" dirty="0"/>
          </a:p>
          <a:p>
            <a:r>
              <a:rPr lang="en-US" dirty="0"/>
              <a:t>Repeated failure to follow the rules may lead to your child’s suspension from the bus. That will mean they need to find an alternate way to practice. </a:t>
            </a:r>
          </a:p>
        </p:txBody>
      </p:sp>
      <p:sp>
        <p:nvSpPr>
          <p:cNvPr id="4" name="Slide Number Placeholder 3"/>
          <p:cNvSpPr>
            <a:spLocks noGrp="1"/>
          </p:cNvSpPr>
          <p:nvPr>
            <p:ph type="sldNum" sz="quarter" idx="5"/>
          </p:nvPr>
        </p:nvSpPr>
        <p:spPr/>
        <p:txBody>
          <a:bodyPr/>
          <a:lstStyle/>
          <a:p>
            <a:fld id="{01E819EC-E201-490F-81DA-9F9EDD514313}" type="slidenum">
              <a:rPr lang="en-US" smtClean="0"/>
              <a:t>8</a:t>
            </a:fld>
            <a:endParaRPr lang="en-US"/>
          </a:p>
        </p:txBody>
      </p:sp>
    </p:spTree>
    <p:extLst>
      <p:ext uri="{BB962C8B-B14F-4D97-AF65-F5344CB8AC3E}">
        <p14:creationId xmlns:p14="http://schemas.microsoft.com/office/powerpoint/2010/main" val="24836104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Each week, the coaches put the people who they intend to race together in the boat together for practice. It improves their timing and allows the coach to identify and correct any issues that has them out of sync. If your child isn’t there, their absence impedes that. </a:t>
            </a:r>
          </a:p>
          <a:p>
            <a:pPr marL="171450" indent="-171450">
              <a:buFont typeface="Arial" panose="020B0604020202020204" pitchFamily="34" charset="0"/>
              <a:buChar char="•"/>
            </a:pPr>
            <a:r>
              <a:rPr lang="en-US" dirty="0"/>
              <a:t>We are realistic in the expectations on attendance – no one has ever had perfect attendance throughout the season and we have never had a day where everyone on the team attends. We know they will be absent at times, we just want them to do it as little as possible and to follow the rules about it when they are absent. </a:t>
            </a:r>
          </a:p>
          <a:p>
            <a:pPr marL="171450" indent="-171450">
              <a:buFont typeface="Arial" panose="020B0604020202020204" pitchFamily="34" charset="0"/>
              <a:buChar char="•"/>
            </a:pPr>
            <a:r>
              <a:rPr lang="en-US" dirty="0"/>
              <a:t>The number one thing they need to do when they are going to be absent is to notify the coaches as far in advance as possible by filling out the Attendance Form</a:t>
            </a:r>
          </a:p>
          <a:p>
            <a:pPr marL="171450" indent="-171450">
              <a:buFont typeface="Arial" panose="020B0604020202020204" pitchFamily="34" charset="0"/>
              <a:buChar char="•"/>
            </a:pPr>
            <a:r>
              <a:rPr lang="en-US" dirty="0"/>
              <a:t>Parents do not and will not have access to the attendance form. The kids are responsible for their managing their attendance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It is okay for your child to take the bus down to the park but get a ride back home from someone else. AS LONG AS they notify the captain and the chaperone.</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01E819EC-E201-490F-81DA-9F9EDD514313}" type="slidenum">
              <a:rPr lang="en-US" smtClean="0"/>
              <a:t>9</a:t>
            </a:fld>
            <a:endParaRPr lang="en-US"/>
          </a:p>
        </p:txBody>
      </p:sp>
    </p:spTree>
    <p:extLst>
      <p:ext uri="{BB962C8B-B14F-4D97-AF65-F5344CB8AC3E}">
        <p14:creationId xmlns:p14="http://schemas.microsoft.com/office/powerpoint/2010/main" val="2977603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97449-C03D-421D-8004-F38183AF6F0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9C04BC6-40A6-4CAC-96E6-1D7B5F379B2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5652A5F-14F0-4FB6-A6F3-49CE5B397A6A}"/>
              </a:ext>
            </a:extLst>
          </p:cNvPr>
          <p:cNvSpPr>
            <a:spLocks noGrp="1"/>
          </p:cNvSpPr>
          <p:nvPr>
            <p:ph type="dt" sz="half" idx="10"/>
          </p:nvPr>
        </p:nvSpPr>
        <p:spPr/>
        <p:txBody>
          <a:bodyPr/>
          <a:lstStyle/>
          <a:p>
            <a:fld id="{30642E25-58A8-4446-9DD3-685F55E25EC4}" type="datetimeFigureOut">
              <a:rPr lang="en-US" smtClean="0"/>
              <a:t>2/6/2023</a:t>
            </a:fld>
            <a:endParaRPr lang="en-US"/>
          </a:p>
        </p:txBody>
      </p:sp>
      <p:sp>
        <p:nvSpPr>
          <p:cNvPr id="5" name="Footer Placeholder 4">
            <a:extLst>
              <a:ext uri="{FF2B5EF4-FFF2-40B4-BE49-F238E27FC236}">
                <a16:creationId xmlns:a16="http://schemas.microsoft.com/office/drawing/2014/main" id="{DF2DE92A-AD6C-4F5C-9580-92C1801487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06C649-890A-4476-BEFD-955204F3ACD0}"/>
              </a:ext>
            </a:extLst>
          </p:cNvPr>
          <p:cNvSpPr>
            <a:spLocks noGrp="1"/>
          </p:cNvSpPr>
          <p:nvPr>
            <p:ph type="sldNum" sz="quarter" idx="12"/>
          </p:nvPr>
        </p:nvSpPr>
        <p:spPr/>
        <p:txBody>
          <a:bodyPr/>
          <a:lstStyle/>
          <a:p>
            <a:fld id="{384884D1-0AD1-442C-979F-E07FECDB77FD}" type="slidenum">
              <a:rPr lang="en-US" smtClean="0"/>
              <a:t>‹#›</a:t>
            </a:fld>
            <a:endParaRPr lang="en-US"/>
          </a:p>
        </p:txBody>
      </p:sp>
    </p:spTree>
    <p:extLst>
      <p:ext uri="{BB962C8B-B14F-4D97-AF65-F5344CB8AC3E}">
        <p14:creationId xmlns:p14="http://schemas.microsoft.com/office/powerpoint/2010/main" val="3503962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E7EAB-84AE-4DE5-8C0C-40F73F27DAE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A3B7176-C200-4CA2-B795-994BEC36720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05B97A-C4A3-4D7B-AAE4-3C8617F22790}"/>
              </a:ext>
            </a:extLst>
          </p:cNvPr>
          <p:cNvSpPr>
            <a:spLocks noGrp="1"/>
          </p:cNvSpPr>
          <p:nvPr>
            <p:ph type="dt" sz="half" idx="10"/>
          </p:nvPr>
        </p:nvSpPr>
        <p:spPr/>
        <p:txBody>
          <a:bodyPr/>
          <a:lstStyle/>
          <a:p>
            <a:fld id="{30642E25-58A8-4446-9DD3-685F55E25EC4}" type="datetimeFigureOut">
              <a:rPr lang="en-US" smtClean="0"/>
              <a:t>2/6/2023</a:t>
            </a:fld>
            <a:endParaRPr lang="en-US"/>
          </a:p>
        </p:txBody>
      </p:sp>
      <p:sp>
        <p:nvSpPr>
          <p:cNvPr id="5" name="Footer Placeholder 4">
            <a:extLst>
              <a:ext uri="{FF2B5EF4-FFF2-40B4-BE49-F238E27FC236}">
                <a16:creationId xmlns:a16="http://schemas.microsoft.com/office/drawing/2014/main" id="{7345C41B-5121-4363-A66E-DBBA607E24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7D3CD9-FE19-4A3E-8D2C-451E6F971E50}"/>
              </a:ext>
            </a:extLst>
          </p:cNvPr>
          <p:cNvSpPr>
            <a:spLocks noGrp="1"/>
          </p:cNvSpPr>
          <p:nvPr>
            <p:ph type="sldNum" sz="quarter" idx="12"/>
          </p:nvPr>
        </p:nvSpPr>
        <p:spPr/>
        <p:txBody>
          <a:bodyPr/>
          <a:lstStyle/>
          <a:p>
            <a:fld id="{384884D1-0AD1-442C-979F-E07FECDB77FD}" type="slidenum">
              <a:rPr lang="en-US" smtClean="0"/>
              <a:t>‹#›</a:t>
            </a:fld>
            <a:endParaRPr lang="en-US"/>
          </a:p>
        </p:txBody>
      </p:sp>
    </p:spTree>
    <p:extLst>
      <p:ext uri="{BB962C8B-B14F-4D97-AF65-F5344CB8AC3E}">
        <p14:creationId xmlns:p14="http://schemas.microsoft.com/office/powerpoint/2010/main" val="12155683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153F330-F0FE-4B70-84B5-A3C34759FD3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8A8123E-09F4-49BE-A91D-0953DEE570C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24CBCC-2E06-48BB-B882-957991D96D81}"/>
              </a:ext>
            </a:extLst>
          </p:cNvPr>
          <p:cNvSpPr>
            <a:spLocks noGrp="1"/>
          </p:cNvSpPr>
          <p:nvPr>
            <p:ph type="dt" sz="half" idx="10"/>
          </p:nvPr>
        </p:nvSpPr>
        <p:spPr/>
        <p:txBody>
          <a:bodyPr/>
          <a:lstStyle/>
          <a:p>
            <a:fld id="{30642E25-58A8-4446-9DD3-685F55E25EC4}" type="datetimeFigureOut">
              <a:rPr lang="en-US" smtClean="0"/>
              <a:t>2/6/2023</a:t>
            </a:fld>
            <a:endParaRPr lang="en-US"/>
          </a:p>
        </p:txBody>
      </p:sp>
      <p:sp>
        <p:nvSpPr>
          <p:cNvPr id="5" name="Footer Placeholder 4">
            <a:extLst>
              <a:ext uri="{FF2B5EF4-FFF2-40B4-BE49-F238E27FC236}">
                <a16:creationId xmlns:a16="http://schemas.microsoft.com/office/drawing/2014/main" id="{BB77B16E-6476-4D30-B28F-A135473786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78C0AC-8667-4819-BA3C-B52A69030C50}"/>
              </a:ext>
            </a:extLst>
          </p:cNvPr>
          <p:cNvSpPr>
            <a:spLocks noGrp="1"/>
          </p:cNvSpPr>
          <p:nvPr>
            <p:ph type="sldNum" sz="quarter" idx="12"/>
          </p:nvPr>
        </p:nvSpPr>
        <p:spPr/>
        <p:txBody>
          <a:bodyPr/>
          <a:lstStyle/>
          <a:p>
            <a:fld id="{384884D1-0AD1-442C-979F-E07FECDB77FD}" type="slidenum">
              <a:rPr lang="en-US" smtClean="0"/>
              <a:t>‹#›</a:t>
            </a:fld>
            <a:endParaRPr lang="en-US"/>
          </a:p>
        </p:txBody>
      </p:sp>
    </p:spTree>
    <p:extLst>
      <p:ext uri="{BB962C8B-B14F-4D97-AF65-F5344CB8AC3E}">
        <p14:creationId xmlns:p14="http://schemas.microsoft.com/office/powerpoint/2010/main" val="1004408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1AE61-BED8-41EC-A243-F5B411B70D3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97EE236-7E6C-4E11-B908-18C04192CB9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0A284C-F2F4-41EA-9169-2FBCF78C493F}"/>
              </a:ext>
            </a:extLst>
          </p:cNvPr>
          <p:cNvSpPr>
            <a:spLocks noGrp="1"/>
          </p:cNvSpPr>
          <p:nvPr>
            <p:ph type="dt" sz="half" idx="10"/>
          </p:nvPr>
        </p:nvSpPr>
        <p:spPr/>
        <p:txBody>
          <a:bodyPr/>
          <a:lstStyle/>
          <a:p>
            <a:fld id="{30642E25-58A8-4446-9DD3-685F55E25EC4}" type="datetimeFigureOut">
              <a:rPr lang="en-US" smtClean="0"/>
              <a:t>2/6/2023</a:t>
            </a:fld>
            <a:endParaRPr lang="en-US"/>
          </a:p>
        </p:txBody>
      </p:sp>
      <p:sp>
        <p:nvSpPr>
          <p:cNvPr id="5" name="Footer Placeholder 4">
            <a:extLst>
              <a:ext uri="{FF2B5EF4-FFF2-40B4-BE49-F238E27FC236}">
                <a16:creationId xmlns:a16="http://schemas.microsoft.com/office/drawing/2014/main" id="{98C6E1EB-E9C0-4E34-BC2F-FB3270D43D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A401F0-11E7-43D8-824A-37BD54EBC14D}"/>
              </a:ext>
            </a:extLst>
          </p:cNvPr>
          <p:cNvSpPr>
            <a:spLocks noGrp="1"/>
          </p:cNvSpPr>
          <p:nvPr>
            <p:ph type="sldNum" sz="quarter" idx="12"/>
          </p:nvPr>
        </p:nvSpPr>
        <p:spPr/>
        <p:txBody>
          <a:bodyPr/>
          <a:lstStyle/>
          <a:p>
            <a:fld id="{384884D1-0AD1-442C-979F-E07FECDB77FD}" type="slidenum">
              <a:rPr lang="en-US" smtClean="0"/>
              <a:t>‹#›</a:t>
            </a:fld>
            <a:endParaRPr lang="en-US"/>
          </a:p>
        </p:txBody>
      </p:sp>
    </p:spTree>
    <p:extLst>
      <p:ext uri="{BB962C8B-B14F-4D97-AF65-F5344CB8AC3E}">
        <p14:creationId xmlns:p14="http://schemas.microsoft.com/office/powerpoint/2010/main" val="508155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F7841-A437-4AE2-B29C-546CCAF8CF1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E0B4DC8-4C93-4F42-9FC8-BCC588DF171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57D661E-42CB-4B14-A4BE-C6DA6E067FA6}"/>
              </a:ext>
            </a:extLst>
          </p:cNvPr>
          <p:cNvSpPr>
            <a:spLocks noGrp="1"/>
          </p:cNvSpPr>
          <p:nvPr>
            <p:ph type="dt" sz="half" idx="10"/>
          </p:nvPr>
        </p:nvSpPr>
        <p:spPr/>
        <p:txBody>
          <a:bodyPr/>
          <a:lstStyle/>
          <a:p>
            <a:fld id="{30642E25-58A8-4446-9DD3-685F55E25EC4}" type="datetimeFigureOut">
              <a:rPr lang="en-US" smtClean="0"/>
              <a:t>2/6/2023</a:t>
            </a:fld>
            <a:endParaRPr lang="en-US"/>
          </a:p>
        </p:txBody>
      </p:sp>
      <p:sp>
        <p:nvSpPr>
          <p:cNvPr id="5" name="Footer Placeholder 4">
            <a:extLst>
              <a:ext uri="{FF2B5EF4-FFF2-40B4-BE49-F238E27FC236}">
                <a16:creationId xmlns:a16="http://schemas.microsoft.com/office/drawing/2014/main" id="{E3A94474-D288-48B5-BA40-F71E977A51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277FC2-7664-4B85-9D99-AC6A48D6008F}"/>
              </a:ext>
            </a:extLst>
          </p:cNvPr>
          <p:cNvSpPr>
            <a:spLocks noGrp="1"/>
          </p:cNvSpPr>
          <p:nvPr>
            <p:ph type="sldNum" sz="quarter" idx="12"/>
          </p:nvPr>
        </p:nvSpPr>
        <p:spPr/>
        <p:txBody>
          <a:bodyPr/>
          <a:lstStyle/>
          <a:p>
            <a:fld id="{384884D1-0AD1-442C-979F-E07FECDB77FD}" type="slidenum">
              <a:rPr lang="en-US" smtClean="0"/>
              <a:t>‹#›</a:t>
            </a:fld>
            <a:endParaRPr lang="en-US"/>
          </a:p>
        </p:txBody>
      </p:sp>
    </p:spTree>
    <p:extLst>
      <p:ext uri="{BB962C8B-B14F-4D97-AF65-F5344CB8AC3E}">
        <p14:creationId xmlns:p14="http://schemas.microsoft.com/office/powerpoint/2010/main" val="1312710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D4E85-3590-4621-8FE9-F6CD2962FC2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2DF7AEC-8ED4-42C3-A0DB-996C429771B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27C12D9-1319-41AA-8665-7C82B98A4BF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D5F66BC-2794-4E53-9B41-6F1CDE550CE7}"/>
              </a:ext>
            </a:extLst>
          </p:cNvPr>
          <p:cNvSpPr>
            <a:spLocks noGrp="1"/>
          </p:cNvSpPr>
          <p:nvPr>
            <p:ph type="dt" sz="half" idx="10"/>
          </p:nvPr>
        </p:nvSpPr>
        <p:spPr/>
        <p:txBody>
          <a:bodyPr/>
          <a:lstStyle/>
          <a:p>
            <a:fld id="{30642E25-58A8-4446-9DD3-685F55E25EC4}" type="datetimeFigureOut">
              <a:rPr lang="en-US" smtClean="0"/>
              <a:t>2/6/2023</a:t>
            </a:fld>
            <a:endParaRPr lang="en-US"/>
          </a:p>
        </p:txBody>
      </p:sp>
      <p:sp>
        <p:nvSpPr>
          <p:cNvPr id="6" name="Footer Placeholder 5">
            <a:extLst>
              <a:ext uri="{FF2B5EF4-FFF2-40B4-BE49-F238E27FC236}">
                <a16:creationId xmlns:a16="http://schemas.microsoft.com/office/drawing/2014/main" id="{5997D8CE-F74C-4D4B-AD7C-E166852718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3813E4-2EC5-4D46-A9DF-DA92DA17D15D}"/>
              </a:ext>
            </a:extLst>
          </p:cNvPr>
          <p:cNvSpPr>
            <a:spLocks noGrp="1"/>
          </p:cNvSpPr>
          <p:nvPr>
            <p:ph type="sldNum" sz="quarter" idx="12"/>
          </p:nvPr>
        </p:nvSpPr>
        <p:spPr/>
        <p:txBody>
          <a:bodyPr/>
          <a:lstStyle/>
          <a:p>
            <a:fld id="{384884D1-0AD1-442C-979F-E07FECDB77FD}" type="slidenum">
              <a:rPr lang="en-US" smtClean="0"/>
              <a:t>‹#›</a:t>
            </a:fld>
            <a:endParaRPr lang="en-US"/>
          </a:p>
        </p:txBody>
      </p:sp>
    </p:spTree>
    <p:extLst>
      <p:ext uri="{BB962C8B-B14F-4D97-AF65-F5344CB8AC3E}">
        <p14:creationId xmlns:p14="http://schemas.microsoft.com/office/powerpoint/2010/main" val="3295638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4BBE3-E077-490C-AE60-01AE685C189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DA5F613-B69F-42D3-925A-48E7A9DB544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8C2AE13-FE71-4A02-97A4-C6A914C890D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8DDF458-8766-43CB-91F0-464B214C353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2D1430-BB97-4BEE-A727-37B0F81039A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0B82DA8-1D63-465E-8AE4-08CB2F18B7F0}"/>
              </a:ext>
            </a:extLst>
          </p:cNvPr>
          <p:cNvSpPr>
            <a:spLocks noGrp="1"/>
          </p:cNvSpPr>
          <p:nvPr>
            <p:ph type="dt" sz="half" idx="10"/>
          </p:nvPr>
        </p:nvSpPr>
        <p:spPr/>
        <p:txBody>
          <a:bodyPr/>
          <a:lstStyle/>
          <a:p>
            <a:fld id="{30642E25-58A8-4446-9DD3-685F55E25EC4}" type="datetimeFigureOut">
              <a:rPr lang="en-US" smtClean="0"/>
              <a:t>2/6/2023</a:t>
            </a:fld>
            <a:endParaRPr lang="en-US"/>
          </a:p>
        </p:txBody>
      </p:sp>
      <p:sp>
        <p:nvSpPr>
          <p:cNvPr id="8" name="Footer Placeholder 7">
            <a:extLst>
              <a:ext uri="{FF2B5EF4-FFF2-40B4-BE49-F238E27FC236}">
                <a16:creationId xmlns:a16="http://schemas.microsoft.com/office/drawing/2014/main" id="{DB797299-395E-4021-9254-B9A6B494382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6653421-8CC3-4ACC-8015-5F6973F6FBC4}"/>
              </a:ext>
            </a:extLst>
          </p:cNvPr>
          <p:cNvSpPr>
            <a:spLocks noGrp="1"/>
          </p:cNvSpPr>
          <p:nvPr>
            <p:ph type="sldNum" sz="quarter" idx="12"/>
          </p:nvPr>
        </p:nvSpPr>
        <p:spPr/>
        <p:txBody>
          <a:bodyPr/>
          <a:lstStyle/>
          <a:p>
            <a:fld id="{384884D1-0AD1-442C-979F-E07FECDB77FD}" type="slidenum">
              <a:rPr lang="en-US" smtClean="0"/>
              <a:t>‹#›</a:t>
            </a:fld>
            <a:endParaRPr lang="en-US"/>
          </a:p>
        </p:txBody>
      </p:sp>
    </p:spTree>
    <p:extLst>
      <p:ext uri="{BB962C8B-B14F-4D97-AF65-F5344CB8AC3E}">
        <p14:creationId xmlns:p14="http://schemas.microsoft.com/office/powerpoint/2010/main" val="29373149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110D9-847D-48F1-95A6-F577C7A99D9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AF495ED-B7A7-453A-BB03-265CF23B2270}"/>
              </a:ext>
            </a:extLst>
          </p:cNvPr>
          <p:cNvSpPr>
            <a:spLocks noGrp="1"/>
          </p:cNvSpPr>
          <p:nvPr>
            <p:ph type="dt" sz="half" idx="10"/>
          </p:nvPr>
        </p:nvSpPr>
        <p:spPr/>
        <p:txBody>
          <a:bodyPr/>
          <a:lstStyle/>
          <a:p>
            <a:fld id="{30642E25-58A8-4446-9DD3-685F55E25EC4}" type="datetimeFigureOut">
              <a:rPr lang="en-US" smtClean="0"/>
              <a:t>2/6/2023</a:t>
            </a:fld>
            <a:endParaRPr lang="en-US"/>
          </a:p>
        </p:txBody>
      </p:sp>
      <p:sp>
        <p:nvSpPr>
          <p:cNvPr id="4" name="Footer Placeholder 3">
            <a:extLst>
              <a:ext uri="{FF2B5EF4-FFF2-40B4-BE49-F238E27FC236}">
                <a16:creationId xmlns:a16="http://schemas.microsoft.com/office/drawing/2014/main" id="{DA3F2473-11FF-4E0B-A50F-CA8615BF3B6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36032D5-C814-4D10-A293-580D9250910C}"/>
              </a:ext>
            </a:extLst>
          </p:cNvPr>
          <p:cNvSpPr>
            <a:spLocks noGrp="1"/>
          </p:cNvSpPr>
          <p:nvPr>
            <p:ph type="sldNum" sz="quarter" idx="12"/>
          </p:nvPr>
        </p:nvSpPr>
        <p:spPr/>
        <p:txBody>
          <a:bodyPr/>
          <a:lstStyle/>
          <a:p>
            <a:fld id="{384884D1-0AD1-442C-979F-E07FECDB77FD}" type="slidenum">
              <a:rPr lang="en-US" smtClean="0"/>
              <a:t>‹#›</a:t>
            </a:fld>
            <a:endParaRPr lang="en-US"/>
          </a:p>
        </p:txBody>
      </p:sp>
    </p:spTree>
    <p:extLst>
      <p:ext uri="{BB962C8B-B14F-4D97-AF65-F5344CB8AC3E}">
        <p14:creationId xmlns:p14="http://schemas.microsoft.com/office/powerpoint/2010/main" val="12499916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036D919-2B5A-41E8-9527-F2CF44006F61}"/>
              </a:ext>
            </a:extLst>
          </p:cNvPr>
          <p:cNvSpPr>
            <a:spLocks noGrp="1"/>
          </p:cNvSpPr>
          <p:nvPr>
            <p:ph type="dt" sz="half" idx="10"/>
          </p:nvPr>
        </p:nvSpPr>
        <p:spPr/>
        <p:txBody>
          <a:bodyPr/>
          <a:lstStyle/>
          <a:p>
            <a:fld id="{30642E25-58A8-4446-9DD3-685F55E25EC4}" type="datetimeFigureOut">
              <a:rPr lang="en-US" smtClean="0"/>
              <a:t>2/6/2023</a:t>
            </a:fld>
            <a:endParaRPr lang="en-US"/>
          </a:p>
        </p:txBody>
      </p:sp>
      <p:sp>
        <p:nvSpPr>
          <p:cNvPr id="3" name="Footer Placeholder 2">
            <a:extLst>
              <a:ext uri="{FF2B5EF4-FFF2-40B4-BE49-F238E27FC236}">
                <a16:creationId xmlns:a16="http://schemas.microsoft.com/office/drawing/2014/main" id="{1A94F148-F02E-4AEC-9709-8B44B5AF72C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4FEE4A8-943A-4114-B669-770A2656D433}"/>
              </a:ext>
            </a:extLst>
          </p:cNvPr>
          <p:cNvSpPr>
            <a:spLocks noGrp="1"/>
          </p:cNvSpPr>
          <p:nvPr>
            <p:ph type="sldNum" sz="quarter" idx="12"/>
          </p:nvPr>
        </p:nvSpPr>
        <p:spPr/>
        <p:txBody>
          <a:bodyPr/>
          <a:lstStyle/>
          <a:p>
            <a:fld id="{384884D1-0AD1-442C-979F-E07FECDB77FD}" type="slidenum">
              <a:rPr lang="en-US" smtClean="0"/>
              <a:t>‹#›</a:t>
            </a:fld>
            <a:endParaRPr lang="en-US"/>
          </a:p>
        </p:txBody>
      </p:sp>
    </p:spTree>
    <p:extLst>
      <p:ext uri="{BB962C8B-B14F-4D97-AF65-F5344CB8AC3E}">
        <p14:creationId xmlns:p14="http://schemas.microsoft.com/office/powerpoint/2010/main" val="36575643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0DCA8-733F-4C62-892E-68FC6D7BEF0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55B9B50-DA57-4BB2-966A-F7EA7CDF000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1266E22-7A3B-45AD-AE70-13F7E9DFFF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833AFC6-C04E-4F87-845B-949DAB8A23EB}"/>
              </a:ext>
            </a:extLst>
          </p:cNvPr>
          <p:cNvSpPr>
            <a:spLocks noGrp="1"/>
          </p:cNvSpPr>
          <p:nvPr>
            <p:ph type="dt" sz="half" idx="10"/>
          </p:nvPr>
        </p:nvSpPr>
        <p:spPr/>
        <p:txBody>
          <a:bodyPr/>
          <a:lstStyle/>
          <a:p>
            <a:fld id="{30642E25-58A8-4446-9DD3-685F55E25EC4}" type="datetimeFigureOut">
              <a:rPr lang="en-US" smtClean="0"/>
              <a:t>2/6/2023</a:t>
            </a:fld>
            <a:endParaRPr lang="en-US"/>
          </a:p>
        </p:txBody>
      </p:sp>
      <p:sp>
        <p:nvSpPr>
          <p:cNvPr id="6" name="Footer Placeholder 5">
            <a:extLst>
              <a:ext uri="{FF2B5EF4-FFF2-40B4-BE49-F238E27FC236}">
                <a16:creationId xmlns:a16="http://schemas.microsoft.com/office/drawing/2014/main" id="{AC7457AD-690D-4A64-AEE2-E8F6C9C2B3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FAE38C-22AF-48D6-AC7E-1A8A3FF0E8FC}"/>
              </a:ext>
            </a:extLst>
          </p:cNvPr>
          <p:cNvSpPr>
            <a:spLocks noGrp="1"/>
          </p:cNvSpPr>
          <p:nvPr>
            <p:ph type="sldNum" sz="quarter" idx="12"/>
          </p:nvPr>
        </p:nvSpPr>
        <p:spPr/>
        <p:txBody>
          <a:bodyPr/>
          <a:lstStyle/>
          <a:p>
            <a:fld id="{384884D1-0AD1-442C-979F-E07FECDB77FD}" type="slidenum">
              <a:rPr lang="en-US" smtClean="0"/>
              <a:t>‹#›</a:t>
            </a:fld>
            <a:endParaRPr lang="en-US"/>
          </a:p>
        </p:txBody>
      </p:sp>
    </p:spTree>
    <p:extLst>
      <p:ext uri="{BB962C8B-B14F-4D97-AF65-F5344CB8AC3E}">
        <p14:creationId xmlns:p14="http://schemas.microsoft.com/office/powerpoint/2010/main" val="26251762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1CB47-9411-43AC-B4E3-541FFDCD13B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7CCCBC3-5EDD-4F34-8DE4-72E0908D46F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2BB81C4-02B6-40DC-8FF4-C7FB6F3030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3FDCBA-D760-4C8F-B8E1-3FEA77EE76C9}"/>
              </a:ext>
            </a:extLst>
          </p:cNvPr>
          <p:cNvSpPr>
            <a:spLocks noGrp="1"/>
          </p:cNvSpPr>
          <p:nvPr>
            <p:ph type="dt" sz="half" idx="10"/>
          </p:nvPr>
        </p:nvSpPr>
        <p:spPr/>
        <p:txBody>
          <a:bodyPr/>
          <a:lstStyle/>
          <a:p>
            <a:fld id="{30642E25-58A8-4446-9DD3-685F55E25EC4}" type="datetimeFigureOut">
              <a:rPr lang="en-US" smtClean="0"/>
              <a:t>2/6/2023</a:t>
            </a:fld>
            <a:endParaRPr lang="en-US"/>
          </a:p>
        </p:txBody>
      </p:sp>
      <p:sp>
        <p:nvSpPr>
          <p:cNvPr id="6" name="Footer Placeholder 5">
            <a:extLst>
              <a:ext uri="{FF2B5EF4-FFF2-40B4-BE49-F238E27FC236}">
                <a16:creationId xmlns:a16="http://schemas.microsoft.com/office/drawing/2014/main" id="{40CF6217-10EF-46CE-9550-9D6A213953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A55F46B-05C6-48FF-877A-B4861BFE0395}"/>
              </a:ext>
            </a:extLst>
          </p:cNvPr>
          <p:cNvSpPr>
            <a:spLocks noGrp="1"/>
          </p:cNvSpPr>
          <p:nvPr>
            <p:ph type="sldNum" sz="quarter" idx="12"/>
          </p:nvPr>
        </p:nvSpPr>
        <p:spPr/>
        <p:txBody>
          <a:bodyPr/>
          <a:lstStyle/>
          <a:p>
            <a:fld id="{384884D1-0AD1-442C-979F-E07FECDB77FD}" type="slidenum">
              <a:rPr lang="en-US" smtClean="0"/>
              <a:t>‹#›</a:t>
            </a:fld>
            <a:endParaRPr lang="en-US"/>
          </a:p>
        </p:txBody>
      </p:sp>
    </p:spTree>
    <p:extLst>
      <p:ext uri="{BB962C8B-B14F-4D97-AF65-F5344CB8AC3E}">
        <p14:creationId xmlns:p14="http://schemas.microsoft.com/office/powerpoint/2010/main" val="6578153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A236B89-7D28-4B60-B9D3-9944101492F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87242E4-5BA7-4DF8-9806-4279BD6231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15EE46-D6B1-4CB5-9DF1-DEBAE845981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642E25-58A8-4446-9DD3-685F55E25EC4}" type="datetimeFigureOut">
              <a:rPr lang="en-US" smtClean="0"/>
              <a:t>2/6/2023</a:t>
            </a:fld>
            <a:endParaRPr lang="en-US"/>
          </a:p>
        </p:txBody>
      </p:sp>
      <p:sp>
        <p:nvSpPr>
          <p:cNvPr id="5" name="Footer Placeholder 4">
            <a:extLst>
              <a:ext uri="{FF2B5EF4-FFF2-40B4-BE49-F238E27FC236}">
                <a16:creationId xmlns:a16="http://schemas.microsoft.com/office/drawing/2014/main" id="{A26FEA08-C9E7-4F35-97C9-58420305E3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6F357B2-9BAA-4906-AC48-25DC00B2EDC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4884D1-0AD1-442C-979F-E07FECDB77FD}" type="slidenum">
              <a:rPr lang="en-US" smtClean="0"/>
              <a:t>‹#›</a:t>
            </a:fld>
            <a:endParaRPr lang="en-US"/>
          </a:p>
        </p:txBody>
      </p:sp>
    </p:spTree>
    <p:extLst>
      <p:ext uri="{BB962C8B-B14F-4D97-AF65-F5344CB8AC3E}">
        <p14:creationId xmlns:p14="http://schemas.microsoft.com/office/powerpoint/2010/main" val="37427830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 name="Rectangle 43">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45">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ECFB45ED-9A3D-474A-8D14-4E77095FDC96}"/>
              </a:ext>
            </a:extLst>
          </p:cNvPr>
          <p:cNvGrpSpPr/>
          <p:nvPr/>
        </p:nvGrpSpPr>
        <p:grpSpPr>
          <a:xfrm>
            <a:off x="643467" y="1389142"/>
            <a:ext cx="10905066" cy="4079716"/>
            <a:chOff x="607366" y="3418889"/>
            <a:chExt cx="7348742" cy="2749254"/>
          </a:xfrm>
        </p:grpSpPr>
        <p:sp>
          <p:nvSpPr>
            <p:cNvPr id="20" name="Right Triangle 19">
              <a:extLst>
                <a:ext uri="{FF2B5EF4-FFF2-40B4-BE49-F238E27FC236}">
                  <a16:creationId xmlns:a16="http://schemas.microsoft.com/office/drawing/2014/main" id="{7696C89B-79D7-46A6-AEE6-4EB6EF38E7B8}"/>
                </a:ext>
              </a:extLst>
            </p:cNvPr>
            <p:cNvSpPr/>
            <p:nvPr/>
          </p:nvSpPr>
          <p:spPr>
            <a:xfrm>
              <a:off x="613611" y="3429001"/>
              <a:ext cx="7342497" cy="2739142"/>
            </a:xfrm>
            <a:prstGeom prst="rtTriangle">
              <a:avLst/>
            </a:prstGeom>
            <a:solidFill>
              <a:schemeClr val="accent4">
                <a:lumMod val="60000"/>
                <a:lumOff val="40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Triangle 21">
              <a:extLst>
                <a:ext uri="{FF2B5EF4-FFF2-40B4-BE49-F238E27FC236}">
                  <a16:creationId xmlns:a16="http://schemas.microsoft.com/office/drawing/2014/main" id="{F5CF6C13-7A33-4959-AF49-332EF5A46FDD}"/>
                </a:ext>
              </a:extLst>
            </p:cNvPr>
            <p:cNvSpPr/>
            <p:nvPr/>
          </p:nvSpPr>
          <p:spPr>
            <a:xfrm rot="10800000">
              <a:off x="613611" y="3421067"/>
              <a:ext cx="7342497" cy="2747075"/>
            </a:xfrm>
            <a:prstGeom prst="rtTriangl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8A00611A-3425-4958-A20F-AF21129D2AB4}"/>
                </a:ext>
              </a:extLst>
            </p:cNvPr>
            <p:cNvSpPr/>
            <p:nvPr/>
          </p:nvSpPr>
          <p:spPr>
            <a:xfrm>
              <a:off x="607366" y="3418889"/>
              <a:ext cx="5554776" cy="27470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689AF564-8F8E-4865-86B4-8C24487CD5BD}"/>
                </a:ext>
              </a:extLst>
            </p:cNvPr>
            <p:cNvSpPr/>
            <p:nvPr/>
          </p:nvSpPr>
          <p:spPr>
            <a:xfrm>
              <a:off x="6175722" y="3421065"/>
              <a:ext cx="1766806" cy="27470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EDE7538F-7BFC-40FB-95F4-D55F0EE84132}"/>
                </a:ext>
              </a:extLst>
            </p:cNvPr>
            <p:cNvSpPr txBox="1"/>
            <p:nvPr/>
          </p:nvSpPr>
          <p:spPr>
            <a:xfrm>
              <a:off x="6181965" y="3508166"/>
              <a:ext cx="1766807" cy="2646878"/>
            </a:xfrm>
            <a:prstGeom prst="rect">
              <a:avLst/>
            </a:prstGeom>
            <a:noFill/>
          </p:spPr>
          <p:txBody>
            <a:bodyPr wrap="square" rtlCol="0">
              <a:normAutofit lnSpcReduction="10000"/>
            </a:bodyPr>
            <a:lstStyle/>
            <a:p>
              <a:pPr>
                <a:lnSpc>
                  <a:spcPct val="90000"/>
                </a:lnSpc>
                <a:spcAft>
                  <a:spcPts val="600"/>
                </a:spcAft>
              </a:pPr>
              <a:r>
                <a:rPr lang="en-US" sz="2800" b="1" dirty="0">
                  <a:solidFill>
                    <a:schemeClr val="bg1">
                      <a:lumMod val="95000"/>
                    </a:schemeClr>
                  </a:solidFill>
                  <a:latin typeface="Lucida Sans Typewriter" panose="020B0509030504030204" pitchFamily="49" charset="0"/>
                </a:rPr>
                <a:t>ADMIT ONE</a:t>
              </a:r>
            </a:p>
            <a:p>
              <a:pPr>
                <a:lnSpc>
                  <a:spcPct val="90000"/>
                </a:lnSpc>
                <a:spcAft>
                  <a:spcPts val="600"/>
                </a:spcAft>
              </a:pPr>
              <a:endParaRPr lang="en-US" sz="2800" dirty="0">
                <a:solidFill>
                  <a:schemeClr val="bg1">
                    <a:lumMod val="95000"/>
                  </a:schemeClr>
                </a:solidFill>
                <a:latin typeface="Lucida Sans Typewriter" panose="020B0509030504030204" pitchFamily="49" charset="0"/>
              </a:endParaRPr>
            </a:p>
            <a:p>
              <a:pPr>
                <a:lnSpc>
                  <a:spcPct val="90000"/>
                </a:lnSpc>
                <a:spcAft>
                  <a:spcPts val="600"/>
                </a:spcAft>
              </a:pPr>
              <a:r>
                <a:rPr lang="en-US" sz="2800" b="1" dirty="0">
                  <a:solidFill>
                    <a:schemeClr val="bg1">
                      <a:lumMod val="95000"/>
                    </a:schemeClr>
                  </a:solidFill>
                  <a:latin typeface="Lucida Sans Typewriter" panose="020B0509030504030204" pitchFamily="49" charset="0"/>
                </a:rPr>
                <a:t>All Aboard</a:t>
              </a:r>
            </a:p>
            <a:p>
              <a:pPr>
                <a:lnSpc>
                  <a:spcPct val="90000"/>
                </a:lnSpc>
                <a:spcAft>
                  <a:spcPts val="600"/>
                </a:spcAft>
              </a:pPr>
              <a:endParaRPr lang="en-US" sz="2800" dirty="0">
                <a:solidFill>
                  <a:schemeClr val="bg1">
                    <a:lumMod val="95000"/>
                  </a:schemeClr>
                </a:solidFill>
                <a:latin typeface="Lucida Sans Typewriter" panose="020B0509030504030204" pitchFamily="49" charset="0"/>
              </a:endParaRPr>
            </a:p>
            <a:p>
              <a:pPr>
                <a:lnSpc>
                  <a:spcPct val="90000"/>
                </a:lnSpc>
                <a:spcAft>
                  <a:spcPts val="600"/>
                </a:spcAft>
              </a:pPr>
              <a:r>
                <a:rPr lang="en-US" sz="2800" dirty="0">
                  <a:solidFill>
                    <a:schemeClr val="bg1">
                      <a:lumMod val="95000"/>
                    </a:schemeClr>
                  </a:solidFill>
                  <a:latin typeface="Lucida Sans Typewriter" panose="020B0509030504030204" pitchFamily="49" charset="0"/>
                </a:rPr>
                <a:t>2</a:t>
              </a:r>
              <a:r>
                <a:rPr lang="en-US" sz="2800" baseline="30000" dirty="0">
                  <a:solidFill>
                    <a:schemeClr val="bg1">
                      <a:lumMod val="95000"/>
                    </a:schemeClr>
                  </a:solidFill>
                  <a:latin typeface="Lucida Sans Typewriter" panose="020B0509030504030204" pitchFamily="49" charset="0"/>
                </a:rPr>
                <a:t>nd</a:t>
              </a:r>
              <a:r>
                <a:rPr lang="en-US" sz="2800" dirty="0">
                  <a:solidFill>
                    <a:schemeClr val="bg1">
                      <a:lumMod val="95000"/>
                    </a:schemeClr>
                  </a:solidFill>
                  <a:latin typeface="Lucida Sans Typewriter" panose="020B0509030504030204" pitchFamily="49" charset="0"/>
                </a:rPr>
                <a:t> Thursday each month</a:t>
              </a:r>
            </a:p>
            <a:p>
              <a:pPr>
                <a:lnSpc>
                  <a:spcPct val="90000"/>
                </a:lnSpc>
                <a:spcAft>
                  <a:spcPts val="600"/>
                </a:spcAft>
              </a:pPr>
              <a:endParaRPr lang="en-US" sz="2800" dirty="0">
                <a:solidFill>
                  <a:schemeClr val="bg1">
                    <a:lumMod val="95000"/>
                  </a:schemeClr>
                </a:solidFill>
                <a:latin typeface="Lucida Sans Typewriter" panose="020B0509030504030204" pitchFamily="49" charset="0"/>
              </a:endParaRPr>
            </a:p>
            <a:p>
              <a:pPr>
                <a:lnSpc>
                  <a:spcPct val="90000"/>
                </a:lnSpc>
                <a:spcAft>
                  <a:spcPts val="600"/>
                </a:spcAft>
              </a:pPr>
              <a:r>
                <a:rPr lang="en-US" sz="2800" dirty="0">
                  <a:solidFill>
                    <a:schemeClr val="bg1">
                      <a:lumMod val="95000"/>
                    </a:schemeClr>
                  </a:solidFill>
                  <a:latin typeface="Lucida Sans Typewriter" panose="020B0509030504030204" pitchFamily="49" charset="0"/>
                </a:rPr>
                <a:t>7:30-8:30 pm </a:t>
              </a:r>
            </a:p>
            <a:p>
              <a:pPr>
                <a:lnSpc>
                  <a:spcPct val="90000"/>
                </a:lnSpc>
                <a:spcAft>
                  <a:spcPts val="600"/>
                </a:spcAft>
              </a:pPr>
              <a:endParaRPr lang="en-US" sz="2800" dirty="0"/>
            </a:p>
          </p:txBody>
        </p:sp>
        <p:pic>
          <p:nvPicPr>
            <p:cNvPr id="27" name="Picture 26" descr="Shape&#10;&#10;Description automatically generated with medium confidence">
              <a:extLst>
                <a:ext uri="{FF2B5EF4-FFF2-40B4-BE49-F238E27FC236}">
                  <a16:creationId xmlns:a16="http://schemas.microsoft.com/office/drawing/2014/main" id="{798B2DF0-9037-4136-ACAE-2CBAAA1B62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609" y="5673755"/>
              <a:ext cx="2252792" cy="481289"/>
            </a:xfrm>
            <a:prstGeom prst="rect">
              <a:avLst/>
            </a:prstGeom>
          </p:spPr>
        </p:pic>
        <p:sp>
          <p:nvSpPr>
            <p:cNvPr id="28" name="TextBox 27">
              <a:extLst>
                <a:ext uri="{FF2B5EF4-FFF2-40B4-BE49-F238E27FC236}">
                  <a16:creationId xmlns:a16="http://schemas.microsoft.com/office/drawing/2014/main" id="{6A72D61D-34A9-4A98-A6FD-C1902283D329}"/>
                </a:ext>
              </a:extLst>
            </p:cNvPr>
            <p:cNvSpPr txBox="1"/>
            <p:nvPr/>
          </p:nvSpPr>
          <p:spPr>
            <a:xfrm>
              <a:off x="2109860" y="3440575"/>
              <a:ext cx="3249545" cy="646331"/>
            </a:xfrm>
            <a:prstGeom prst="rect">
              <a:avLst/>
            </a:prstGeom>
            <a:noFill/>
          </p:spPr>
          <p:txBody>
            <a:bodyPr wrap="square" rtlCol="0">
              <a:normAutofit/>
            </a:bodyPr>
            <a:lstStyle/>
            <a:p>
              <a:pPr>
                <a:lnSpc>
                  <a:spcPct val="90000"/>
                </a:lnSpc>
                <a:spcAft>
                  <a:spcPts val="600"/>
                </a:spcAft>
              </a:pPr>
              <a:r>
                <a:rPr lang="en-US" sz="2400" b="1" i="1">
                  <a:solidFill>
                    <a:schemeClr val="bg1">
                      <a:lumMod val="95000"/>
                    </a:schemeClr>
                  </a:solidFill>
                  <a:latin typeface="Lucida Sans Typewriter" panose="020B0509030504030204" pitchFamily="49" charset="0"/>
                </a:rPr>
                <a:t>All Aboard: </a:t>
              </a:r>
              <a:r>
                <a:rPr lang="en-US" sz="2400">
                  <a:solidFill>
                    <a:schemeClr val="bg1">
                      <a:lumMod val="95000"/>
                    </a:schemeClr>
                  </a:solidFill>
                  <a:latin typeface="Lucida Sans Typewriter" panose="020B0509030504030204" pitchFamily="49" charset="0"/>
                </a:rPr>
                <a:t>A Parent’s </a:t>
              </a:r>
            </a:p>
            <a:p>
              <a:pPr>
                <a:lnSpc>
                  <a:spcPct val="90000"/>
                </a:lnSpc>
                <a:spcAft>
                  <a:spcPts val="600"/>
                </a:spcAft>
              </a:pPr>
              <a:r>
                <a:rPr lang="en-US" sz="2400">
                  <a:solidFill>
                    <a:schemeClr val="bg1">
                      <a:lumMod val="95000"/>
                    </a:schemeClr>
                  </a:solidFill>
                  <a:latin typeface="Lucida Sans Typewriter" panose="020B0509030504030204" pitchFamily="49" charset="0"/>
                </a:rPr>
                <a:t>Introduction to Crew</a:t>
              </a:r>
            </a:p>
          </p:txBody>
        </p:sp>
        <p:sp>
          <p:nvSpPr>
            <p:cNvPr id="29" name="TextBox 28">
              <a:extLst>
                <a:ext uri="{FF2B5EF4-FFF2-40B4-BE49-F238E27FC236}">
                  <a16:creationId xmlns:a16="http://schemas.microsoft.com/office/drawing/2014/main" id="{0760C955-060C-4A47-871D-8421087BC738}"/>
                </a:ext>
              </a:extLst>
            </p:cNvPr>
            <p:cNvSpPr txBox="1"/>
            <p:nvPr/>
          </p:nvSpPr>
          <p:spPr>
            <a:xfrm>
              <a:off x="4717600" y="4446498"/>
              <a:ext cx="1073971" cy="923330"/>
            </a:xfrm>
            <a:prstGeom prst="rect">
              <a:avLst/>
            </a:prstGeom>
            <a:noFill/>
          </p:spPr>
          <p:txBody>
            <a:bodyPr wrap="square" rtlCol="0">
              <a:normAutofit/>
            </a:bodyPr>
            <a:lstStyle/>
            <a:p>
              <a:pPr>
                <a:lnSpc>
                  <a:spcPct val="90000"/>
                </a:lnSpc>
                <a:spcAft>
                  <a:spcPts val="600"/>
                </a:spcAft>
              </a:pPr>
              <a:r>
                <a:rPr lang="en-US" sz="2800">
                  <a:solidFill>
                    <a:schemeClr val="bg1">
                      <a:lumMod val="95000"/>
                    </a:schemeClr>
                  </a:solidFill>
                  <a:latin typeface="Lucida Sans Typewriter" panose="020B0509030504030204" pitchFamily="49" charset="0"/>
                </a:rPr>
                <a:t>SEAT CLASS: </a:t>
              </a:r>
              <a:r>
                <a:rPr lang="en-US" sz="2800">
                  <a:latin typeface="Lucida Sans Typewriter" panose="020B0509030504030204" pitchFamily="49" charset="0"/>
                </a:rPr>
                <a:t>Parent</a:t>
              </a:r>
            </a:p>
          </p:txBody>
        </p:sp>
        <p:sp>
          <p:nvSpPr>
            <p:cNvPr id="30" name="TextBox 29">
              <a:extLst>
                <a:ext uri="{FF2B5EF4-FFF2-40B4-BE49-F238E27FC236}">
                  <a16:creationId xmlns:a16="http://schemas.microsoft.com/office/drawing/2014/main" id="{F1C04500-ACB1-4A78-9171-72B90E32AD0E}"/>
                </a:ext>
              </a:extLst>
            </p:cNvPr>
            <p:cNvSpPr txBox="1"/>
            <p:nvPr/>
          </p:nvSpPr>
          <p:spPr>
            <a:xfrm>
              <a:off x="2604687" y="4504773"/>
              <a:ext cx="1796471" cy="1075789"/>
            </a:xfrm>
            <a:prstGeom prst="rect">
              <a:avLst/>
            </a:prstGeom>
            <a:noFill/>
          </p:spPr>
          <p:txBody>
            <a:bodyPr wrap="square" rtlCol="0">
              <a:normAutofit lnSpcReduction="10000"/>
            </a:bodyPr>
            <a:lstStyle/>
            <a:p>
              <a:pPr>
                <a:lnSpc>
                  <a:spcPct val="90000"/>
                </a:lnSpc>
                <a:spcAft>
                  <a:spcPts val="600"/>
                </a:spcAft>
              </a:pPr>
              <a:r>
                <a:rPr lang="en-US" sz="2800" dirty="0">
                  <a:latin typeface="Lucida Sans Typewriter" panose="020B0509030504030204" pitchFamily="49" charset="0"/>
                </a:rPr>
                <a:t>SEAT ASSIGNMENT: </a:t>
              </a:r>
            </a:p>
            <a:p>
              <a:pPr>
                <a:lnSpc>
                  <a:spcPct val="90000"/>
                </a:lnSpc>
                <a:spcAft>
                  <a:spcPts val="600"/>
                </a:spcAft>
              </a:pPr>
              <a:r>
                <a:rPr lang="en-US" sz="2800" b="0" i="0" dirty="0">
                  <a:solidFill>
                    <a:srgbClr val="70757A"/>
                  </a:solidFill>
                  <a:effectLst/>
                  <a:latin typeface="Roboto" panose="02000000000000000000" pitchFamily="2" charset="0"/>
                </a:rPr>
                <a:t>meet.google.com/</a:t>
              </a:r>
              <a:r>
                <a:rPr lang="en-US" sz="2800" b="0" i="0" dirty="0" err="1">
                  <a:solidFill>
                    <a:srgbClr val="70757A"/>
                  </a:solidFill>
                  <a:effectLst/>
                  <a:latin typeface="Roboto" panose="02000000000000000000" pitchFamily="2" charset="0"/>
                </a:rPr>
                <a:t>yix-nfqb-hib</a:t>
              </a:r>
              <a:endParaRPr lang="en-US" sz="2800" dirty="0">
                <a:latin typeface="Lucida Sans Typewriter" panose="020B0509030504030204" pitchFamily="49" charset="0"/>
              </a:endParaRPr>
            </a:p>
          </p:txBody>
        </p:sp>
        <p:sp>
          <p:nvSpPr>
            <p:cNvPr id="31" name="TextBox 30">
              <a:extLst>
                <a:ext uri="{FF2B5EF4-FFF2-40B4-BE49-F238E27FC236}">
                  <a16:creationId xmlns:a16="http://schemas.microsoft.com/office/drawing/2014/main" id="{4E7AF703-4CB3-4F73-85C3-6A2AFCAFBC2D}"/>
                </a:ext>
              </a:extLst>
            </p:cNvPr>
            <p:cNvSpPr txBox="1"/>
            <p:nvPr/>
          </p:nvSpPr>
          <p:spPr>
            <a:xfrm>
              <a:off x="3183789" y="5764995"/>
              <a:ext cx="2929179" cy="307777"/>
            </a:xfrm>
            <a:prstGeom prst="rect">
              <a:avLst/>
            </a:prstGeom>
            <a:noFill/>
          </p:spPr>
          <p:txBody>
            <a:bodyPr wrap="square" rtlCol="0">
              <a:normAutofit/>
            </a:bodyPr>
            <a:lstStyle/>
            <a:p>
              <a:pPr>
                <a:lnSpc>
                  <a:spcPct val="90000"/>
                </a:lnSpc>
                <a:spcAft>
                  <a:spcPts val="600"/>
                </a:spcAft>
              </a:pPr>
              <a:r>
                <a:rPr lang="en-US" sz="2000">
                  <a:latin typeface="Lucida Sans Typewriter" panose="020B0509030504030204" pitchFamily="49" charset="0"/>
                </a:rPr>
                <a:t>Langley Crew Booster Club</a:t>
              </a:r>
            </a:p>
          </p:txBody>
        </p:sp>
        <p:sp>
          <p:nvSpPr>
            <p:cNvPr id="32" name="TextBox 31">
              <a:extLst>
                <a:ext uri="{FF2B5EF4-FFF2-40B4-BE49-F238E27FC236}">
                  <a16:creationId xmlns:a16="http://schemas.microsoft.com/office/drawing/2014/main" id="{AA3BDD9B-8A46-4779-BCB9-11B85C8FAD4D}"/>
                </a:ext>
              </a:extLst>
            </p:cNvPr>
            <p:cNvSpPr txBox="1"/>
            <p:nvPr/>
          </p:nvSpPr>
          <p:spPr>
            <a:xfrm>
              <a:off x="659974" y="4512708"/>
              <a:ext cx="1781978" cy="923330"/>
            </a:xfrm>
            <a:prstGeom prst="rect">
              <a:avLst/>
            </a:prstGeom>
            <a:noFill/>
          </p:spPr>
          <p:txBody>
            <a:bodyPr wrap="square" rtlCol="0">
              <a:normAutofit/>
            </a:bodyPr>
            <a:lstStyle/>
            <a:p>
              <a:pPr>
                <a:lnSpc>
                  <a:spcPct val="90000"/>
                </a:lnSpc>
                <a:spcAft>
                  <a:spcPts val="600"/>
                </a:spcAft>
              </a:pPr>
              <a:r>
                <a:rPr lang="en-US" sz="2800">
                  <a:latin typeface="Lucida Sans Typewriter" panose="020B0509030504030204" pitchFamily="49" charset="0"/>
                </a:rPr>
                <a:t>DEPARTURE:</a:t>
              </a:r>
            </a:p>
            <a:p>
              <a:pPr>
                <a:lnSpc>
                  <a:spcPct val="90000"/>
                </a:lnSpc>
                <a:spcAft>
                  <a:spcPts val="600"/>
                </a:spcAft>
              </a:pPr>
              <a:r>
                <a:rPr lang="en-US" sz="2800">
                  <a:latin typeface="Lucida Sans Typewriter" panose="020B0509030504030204" pitchFamily="49" charset="0"/>
                </a:rPr>
                <a:t>2</a:t>
              </a:r>
              <a:r>
                <a:rPr lang="en-US" sz="2800" baseline="30000">
                  <a:latin typeface="Lucida Sans Typewriter" panose="020B0509030504030204" pitchFamily="49" charset="0"/>
                </a:rPr>
                <a:t>nd</a:t>
              </a:r>
              <a:r>
                <a:rPr lang="en-US" sz="2800">
                  <a:latin typeface="Lucida Sans Typewriter" panose="020B0509030504030204" pitchFamily="49" charset="0"/>
                </a:rPr>
                <a:t> Thursday each month</a:t>
              </a:r>
            </a:p>
          </p:txBody>
        </p:sp>
      </p:grpSp>
    </p:spTree>
    <p:extLst>
      <p:ext uri="{BB962C8B-B14F-4D97-AF65-F5344CB8AC3E}">
        <p14:creationId xmlns:p14="http://schemas.microsoft.com/office/powerpoint/2010/main" val="2452117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76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F5C2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29DFDB0-E2AB-42EC-A4F0-CFC61756BD36}"/>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9254442" y="2948847"/>
            <a:ext cx="1462088" cy="960306"/>
          </a:xfrm>
          <a:prstGeom prst="rect">
            <a:avLst/>
          </a:prstGeom>
          <a:noFill/>
        </p:spPr>
      </p:pic>
      <p:sp>
        <p:nvSpPr>
          <p:cNvPr id="3" name="TextBox 2">
            <a:extLst>
              <a:ext uri="{FF2B5EF4-FFF2-40B4-BE49-F238E27FC236}">
                <a16:creationId xmlns:a16="http://schemas.microsoft.com/office/drawing/2014/main" id="{F85BF068-662A-3B4B-A381-EDC0F9E37426}"/>
              </a:ext>
            </a:extLst>
          </p:cNvPr>
          <p:cNvSpPr txBox="1"/>
          <p:nvPr/>
        </p:nvSpPr>
        <p:spPr>
          <a:xfrm>
            <a:off x="463463" y="244792"/>
            <a:ext cx="8790979" cy="6494085"/>
          </a:xfrm>
          <a:prstGeom prst="rect">
            <a:avLst/>
          </a:prstGeom>
          <a:noFill/>
        </p:spPr>
        <p:txBody>
          <a:bodyPr wrap="square" rtlCol="0">
            <a:spAutoFit/>
          </a:bodyPr>
          <a:lstStyle/>
          <a:p>
            <a:r>
              <a:rPr lang="en-US" sz="3200" b="1" dirty="0"/>
              <a:t>Weather</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We row in the rain</a:t>
            </a:r>
          </a:p>
          <a:p>
            <a:pPr marL="285750" indent="-285750">
              <a:buFont typeface="Arial" panose="020B0604020202020204" pitchFamily="34" charset="0"/>
              <a:buChar char="•"/>
            </a:pPr>
            <a:r>
              <a:rPr lang="en-US" dirty="0"/>
              <a:t>We row in the cold, as long as the air temperature is over 45°</a:t>
            </a:r>
          </a:p>
          <a:p>
            <a:pPr marL="285750" indent="-285750">
              <a:buFont typeface="Arial" panose="020B0604020202020204" pitchFamily="34" charset="0"/>
              <a:buChar char="•"/>
            </a:pPr>
            <a:r>
              <a:rPr lang="en-US" dirty="0"/>
              <a:t>We row when it is moderately windy</a:t>
            </a:r>
          </a:p>
          <a:p>
            <a:pPr marL="285750" indent="-285750">
              <a:buFont typeface="Arial" panose="020B0604020202020204" pitchFamily="34" charset="0"/>
              <a:buChar char="•"/>
            </a:pPr>
            <a:r>
              <a:rPr lang="en-US" dirty="0"/>
              <a:t>We row if storms are </a:t>
            </a:r>
            <a:r>
              <a:rPr lang="en-US" i="1" dirty="0"/>
              <a:t>predicted</a:t>
            </a:r>
          </a:p>
          <a:p>
            <a:pPr marL="285750" indent="-285750">
              <a:buFont typeface="Arial" panose="020B0604020202020204" pitchFamily="34" charset="0"/>
              <a:buChar char="•"/>
            </a:pPr>
            <a:endParaRPr lang="en-US" dirty="0"/>
          </a:p>
          <a:p>
            <a:r>
              <a:rPr lang="en-US" sz="2400" b="1" dirty="0"/>
              <a:t>Weather Cancellations</a:t>
            </a:r>
          </a:p>
          <a:p>
            <a:r>
              <a:rPr lang="en-US" dirty="0"/>
              <a:t>Sandy Run has a sophisticated weather monitoring system which measures several conditions including exact wind conditions on the water and storm conditions in the direct area of the park. It is far more detailed and precise than the online weather predictions. We use this information to determine weather cancellations</a:t>
            </a:r>
          </a:p>
          <a:p>
            <a:pPr marL="742950" lvl="1" indent="-285750">
              <a:buFont typeface="Arial" panose="020B0604020202020204" pitchFamily="34" charset="0"/>
              <a:buChar char="•"/>
            </a:pPr>
            <a:r>
              <a:rPr lang="en-US" dirty="0"/>
              <a:t>If the winds are strong enough to make the boats unstable, we do not row</a:t>
            </a:r>
          </a:p>
          <a:p>
            <a:pPr marL="742950" lvl="1" indent="-285750">
              <a:buFont typeface="Arial" panose="020B0604020202020204" pitchFamily="34" charset="0"/>
              <a:buChar char="•"/>
            </a:pPr>
            <a:r>
              <a:rPr lang="en-US" dirty="0"/>
              <a:t>If there is thunder or lightning, we do not row</a:t>
            </a:r>
          </a:p>
          <a:p>
            <a:pPr marL="285750" indent="-285750">
              <a:buFont typeface="Arial" panose="020B0604020202020204" pitchFamily="34" charset="0"/>
              <a:buChar char="•"/>
            </a:pPr>
            <a:endParaRPr lang="en-US" dirty="0"/>
          </a:p>
          <a:p>
            <a:r>
              <a:rPr lang="en-US" dirty="0"/>
              <a:t>If we cancel water practice before the buses roll, we will hold practice at the school as if it were winter conditioning all over again, with the schedule the same as during winter conditioning.</a:t>
            </a:r>
          </a:p>
          <a:p>
            <a:endParaRPr lang="en-US" dirty="0"/>
          </a:p>
          <a:p>
            <a:r>
              <a:rPr lang="en-US" dirty="0"/>
              <a:t>If we cancel water practice after the buses have left – if we’re on the water or on the way – we get the kids back in the buses and take them back to the school. Practice will be cancelled for the day, and we will notify you when to get your kids.</a:t>
            </a:r>
          </a:p>
        </p:txBody>
      </p:sp>
    </p:spTree>
    <p:extLst>
      <p:ext uri="{BB962C8B-B14F-4D97-AF65-F5344CB8AC3E}">
        <p14:creationId xmlns:p14="http://schemas.microsoft.com/office/powerpoint/2010/main" val="6928515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1BB550F-7521-4865-9C2F-3E39F369AF10}"/>
              </a:ext>
            </a:extLst>
          </p:cNvPr>
          <p:cNvSpPr txBox="1"/>
          <p:nvPr/>
        </p:nvSpPr>
        <p:spPr>
          <a:xfrm>
            <a:off x="278970" y="139484"/>
            <a:ext cx="8601560" cy="6718515"/>
          </a:xfrm>
          <a:prstGeom prst="rect">
            <a:avLst/>
          </a:prstGeom>
        </p:spPr>
        <p:txBody>
          <a:bodyPr vert="horz" lIns="91440" tIns="45720" rIns="91440" bIns="45720" rtlCol="0" anchor="ctr">
            <a:noAutofit/>
          </a:bodyPr>
          <a:lstStyle/>
          <a:p>
            <a:pPr marL="0" marR="0" algn="ctr">
              <a:spcBef>
                <a:spcPts val="0"/>
              </a:spcBef>
              <a:spcAft>
                <a:spcPts val="0"/>
              </a:spcAft>
            </a:pPr>
            <a:r>
              <a:rPr lang="en-US" sz="4000" b="1" dirty="0">
                <a:effectLst/>
                <a:latin typeface="Calibri" panose="020F0502020204030204" pitchFamily="34" charset="0"/>
                <a:ea typeface="Calibri" panose="020F0502020204030204" pitchFamily="34" charset="0"/>
                <a:cs typeface="Times New Roman" panose="02020603050405020304" pitchFamily="18" charset="0"/>
              </a:rPr>
              <a:t>Questions??</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76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F5C2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29DFDB0-E2AB-42EC-A4F0-CFC61756BD36}"/>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9254442" y="2948847"/>
            <a:ext cx="1462088" cy="960306"/>
          </a:xfrm>
          <a:prstGeom prst="rect">
            <a:avLst/>
          </a:prstGeom>
          <a:noFill/>
        </p:spPr>
      </p:pic>
    </p:spTree>
    <p:extLst>
      <p:ext uri="{BB962C8B-B14F-4D97-AF65-F5344CB8AC3E}">
        <p14:creationId xmlns:p14="http://schemas.microsoft.com/office/powerpoint/2010/main" val="28975243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1BB550F-7521-4865-9C2F-3E39F369AF10}"/>
              </a:ext>
            </a:extLst>
          </p:cNvPr>
          <p:cNvSpPr txBox="1"/>
          <p:nvPr/>
        </p:nvSpPr>
        <p:spPr>
          <a:xfrm>
            <a:off x="278970" y="139484"/>
            <a:ext cx="8601560" cy="6718515"/>
          </a:xfrm>
          <a:prstGeom prst="rect">
            <a:avLst/>
          </a:prstGeom>
        </p:spPr>
        <p:txBody>
          <a:bodyPr vert="horz" lIns="91440" tIns="45720" rIns="91440" bIns="45720" rtlCol="0" anchor="ctr">
            <a:noAutofit/>
          </a:bodyPr>
          <a:lstStyle/>
          <a:p>
            <a:pPr marL="0" marR="0">
              <a:spcBef>
                <a:spcPts val="0"/>
              </a:spcBef>
              <a:spcAft>
                <a:spcPts val="0"/>
              </a:spcAft>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76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F5C2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29DFDB0-E2AB-42EC-A4F0-CFC61756BD36}"/>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9254442" y="2948847"/>
            <a:ext cx="1462088" cy="960306"/>
          </a:xfrm>
          <a:prstGeom prst="rect">
            <a:avLst/>
          </a:prstGeom>
          <a:noFill/>
        </p:spPr>
      </p:pic>
      <p:sp>
        <p:nvSpPr>
          <p:cNvPr id="7" name="TextBox 6">
            <a:extLst>
              <a:ext uri="{FF2B5EF4-FFF2-40B4-BE49-F238E27FC236}">
                <a16:creationId xmlns:a16="http://schemas.microsoft.com/office/drawing/2014/main" id="{C3CA11FB-D3D0-45A3-A06B-8D9E036A2831}"/>
              </a:ext>
            </a:extLst>
          </p:cNvPr>
          <p:cNvSpPr txBox="1"/>
          <p:nvPr/>
        </p:nvSpPr>
        <p:spPr>
          <a:xfrm>
            <a:off x="278970" y="142921"/>
            <a:ext cx="8865030" cy="7061677"/>
          </a:xfrm>
          <a:prstGeom prst="rect">
            <a:avLst/>
          </a:prstGeom>
          <a:noFill/>
        </p:spPr>
        <p:txBody>
          <a:bodyPr wrap="square">
            <a:spAutoFit/>
          </a:bodyPr>
          <a:lstStyle/>
          <a:p>
            <a:pPr marL="0" marR="0">
              <a:spcBef>
                <a:spcPts val="0"/>
              </a:spcBef>
              <a:spcAft>
                <a:spcPts val="0"/>
              </a:spcAft>
            </a:pPr>
            <a:r>
              <a:rPr lang="en-US" sz="2800" b="1" dirty="0">
                <a:effectLst/>
                <a:latin typeface="Calibri" panose="020F0502020204030204" pitchFamily="34" charset="0"/>
                <a:ea typeface="Calibri" panose="020F0502020204030204" pitchFamily="34" charset="0"/>
                <a:cs typeface="Times New Roman" panose="02020603050405020304" pitchFamily="18" charset="0"/>
              </a:rPr>
              <a:t>Volunteering</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What you need to know:</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Crew season for your kids is volunteer season for you. This is where crew becomes a family activity. The season does not happen without a lot of volunteers. The schools’ crew teams – and the regattas – are managed by parent volunteers. </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What does this mean for you?</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Each crew family is required to volunteer for four events:</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One chaperone turn (you’ll get instructions)</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One VASRA volunteer duty (you’ll get instructions)</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Two “elective” duties</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What does this mean for your kid?</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They can have a season. It’s just that simple.</a:t>
            </a:r>
          </a:p>
          <a:p>
            <a:pPr marL="0" marR="0">
              <a:spcBef>
                <a:spcPts val="0"/>
              </a:spcBef>
              <a:spcAft>
                <a:spcPts val="0"/>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What do you need to do?</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Meet your volunteer obligations</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Watch the newsletter for volunteer requests</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Check the Volunteer options on the website to see what you might like to do  </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What does your kid need to do?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Nothing. This is on you. </a:t>
            </a:r>
          </a:p>
          <a:p>
            <a:pPr marL="0" marR="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113803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1BB550F-7521-4865-9C2F-3E39F369AF10}"/>
              </a:ext>
            </a:extLst>
          </p:cNvPr>
          <p:cNvSpPr txBox="1"/>
          <p:nvPr/>
        </p:nvSpPr>
        <p:spPr>
          <a:xfrm>
            <a:off x="278970" y="139484"/>
            <a:ext cx="8601560" cy="6718515"/>
          </a:xfrm>
          <a:prstGeom prst="rect">
            <a:avLst/>
          </a:prstGeom>
        </p:spPr>
        <p:txBody>
          <a:bodyPr vert="horz" lIns="91440" tIns="45720" rIns="91440" bIns="45720" rtlCol="0" anchor="ctr">
            <a:noAutofit/>
          </a:bodyPr>
          <a:lstStyle/>
          <a:p>
            <a:pPr marL="0" marR="0" algn="ctr">
              <a:spcBef>
                <a:spcPts val="0"/>
              </a:spcBef>
              <a:spcAft>
                <a:spcPts val="0"/>
              </a:spcAft>
            </a:pPr>
            <a:r>
              <a:rPr lang="en-US" sz="4000" b="1" dirty="0">
                <a:effectLst/>
                <a:latin typeface="Calibri" panose="020F0502020204030204" pitchFamily="34" charset="0"/>
                <a:ea typeface="Calibri" panose="020F0502020204030204" pitchFamily="34" charset="0"/>
                <a:cs typeface="Times New Roman" panose="02020603050405020304" pitchFamily="18" charset="0"/>
              </a:rPr>
              <a:t>Questions??</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76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F5C2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29DFDB0-E2AB-42EC-A4F0-CFC61756BD36}"/>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9254442" y="2948847"/>
            <a:ext cx="1462088" cy="960306"/>
          </a:xfrm>
          <a:prstGeom prst="rect">
            <a:avLst/>
          </a:prstGeom>
          <a:noFill/>
        </p:spPr>
      </p:pic>
    </p:spTree>
    <p:extLst>
      <p:ext uri="{BB962C8B-B14F-4D97-AF65-F5344CB8AC3E}">
        <p14:creationId xmlns:p14="http://schemas.microsoft.com/office/powerpoint/2010/main" val="37614963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1BB550F-7521-4865-9C2F-3E39F369AF10}"/>
              </a:ext>
            </a:extLst>
          </p:cNvPr>
          <p:cNvSpPr txBox="1"/>
          <p:nvPr/>
        </p:nvSpPr>
        <p:spPr>
          <a:xfrm>
            <a:off x="278970" y="139484"/>
            <a:ext cx="9169830" cy="6718515"/>
          </a:xfrm>
          <a:prstGeom prst="rect">
            <a:avLst/>
          </a:prstGeom>
        </p:spPr>
        <p:txBody>
          <a:bodyPr vert="horz" lIns="91440" tIns="45720" rIns="91440" bIns="45720" rtlCol="0" anchor="ctr">
            <a:noAutofit/>
          </a:bodyPr>
          <a:lstStyle/>
          <a:p>
            <a:pPr marL="0" marR="0">
              <a:spcBef>
                <a:spcPts val="0"/>
              </a:spcBef>
              <a:spcAft>
                <a:spcPts val="0"/>
              </a:spcAft>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76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F5C2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29DFDB0-E2AB-42EC-A4F0-CFC61756BD36}"/>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9254442" y="2948847"/>
            <a:ext cx="1462088" cy="960306"/>
          </a:xfrm>
          <a:prstGeom prst="rect">
            <a:avLst/>
          </a:prstGeom>
          <a:noFill/>
        </p:spPr>
      </p:pic>
      <p:sp>
        <p:nvSpPr>
          <p:cNvPr id="3" name="TextBox 2">
            <a:extLst>
              <a:ext uri="{FF2B5EF4-FFF2-40B4-BE49-F238E27FC236}">
                <a16:creationId xmlns:a16="http://schemas.microsoft.com/office/drawing/2014/main" id="{E7D7D37C-2A43-4B7A-B6C8-C2CA5EDCF5EB}"/>
              </a:ext>
            </a:extLst>
          </p:cNvPr>
          <p:cNvSpPr txBox="1"/>
          <p:nvPr/>
        </p:nvSpPr>
        <p:spPr>
          <a:xfrm>
            <a:off x="200793" y="139484"/>
            <a:ext cx="5410867" cy="1508105"/>
          </a:xfrm>
          <a:prstGeom prst="rect">
            <a:avLst/>
          </a:prstGeom>
          <a:noFill/>
        </p:spPr>
        <p:txBody>
          <a:bodyPr wrap="square" rtlCol="0">
            <a:spAutoFit/>
          </a:bodyPr>
          <a:lstStyle/>
          <a:p>
            <a:pPr marL="0" marR="0">
              <a:spcBef>
                <a:spcPts val="0"/>
              </a:spcBef>
              <a:spcAft>
                <a:spcPts val="0"/>
              </a:spcAft>
            </a:pPr>
            <a:r>
              <a:rPr lang="en-US" sz="2800" b="1" dirty="0">
                <a:effectLst/>
                <a:latin typeface="Calibri" panose="020F0502020204030204" pitchFamily="34" charset="0"/>
                <a:ea typeface="Calibri" panose="020F0502020204030204" pitchFamily="34" charset="0"/>
                <a:cs typeface="Times New Roman" panose="02020603050405020304" pitchFamily="18" charset="0"/>
              </a:rPr>
              <a:t>Navigating the Website</a:t>
            </a:r>
          </a:p>
          <a:p>
            <a:pPr marL="0" marR="0">
              <a:spcBef>
                <a:spcPts val="0"/>
              </a:spcBef>
              <a:spcAft>
                <a:spcPts val="0"/>
              </a:spcAft>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Langleycrew.com has nine main topic pages, most of which have subpages, accessible through dropdowns. </a:t>
            </a:r>
          </a:p>
        </p:txBody>
      </p:sp>
      <p:sp>
        <p:nvSpPr>
          <p:cNvPr id="14" name="TextBox 13">
            <a:extLst>
              <a:ext uri="{FF2B5EF4-FFF2-40B4-BE49-F238E27FC236}">
                <a16:creationId xmlns:a16="http://schemas.microsoft.com/office/drawing/2014/main" id="{8D7DCA36-EF3F-488E-ACA8-BE2890AE8E72}"/>
              </a:ext>
            </a:extLst>
          </p:cNvPr>
          <p:cNvSpPr txBox="1"/>
          <p:nvPr/>
        </p:nvSpPr>
        <p:spPr>
          <a:xfrm>
            <a:off x="3325283" y="4329841"/>
            <a:ext cx="4712652" cy="677108"/>
          </a:xfrm>
          <a:prstGeom prst="rect">
            <a:avLst/>
          </a:prstGeom>
          <a:noFill/>
        </p:spPr>
        <p:txBody>
          <a:bodyPr wrap="square">
            <a:spAutoFit/>
          </a:bodyPr>
          <a:lstStyle/>
          <a:p>
            <a:pPr marL="0" marR="0">
              <a:spcBef>
                <a:spcPts val="0"/>
              </a:spcBef>
              <a:spcAft>
                <a:spcPts val="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Home</a:t>
            </a:r>
            <a:r>
              <a:rPr lang="en-US" sz="1800" dirty="0">
                <a:effectLst/>
                <a:latin typeface="Calibri" panose="020F0502020204030204" pitchFamily="34" charset="0"/>
                <a:ea typeface="Calibri" panose="020F0502020204030204" pitchFamily="34" charset="0"/>
                <a:cs typeface="Times New Roman" panose="02020603050405020304" pitchFamily="18" charset="0"/>
              </a:rPr>
              <a:t> – the main page and the most urgent information</a:t>
            </a:r>
          </a:p>
        </p:txBody>
      </p:sp>
      <p:sp>
        <p:nvSpPr>
          <p:cNvPr id="16" name="TextBox 15">
            <a:extLst>
              <a:ext uri="{FF2B5EF4-FFF2-40B4-BE49-F238E27FC236}">
                <a16:creationId xmlns:a16="http://schemas.microsoft.com/office/drawing/2014/main" id="{FC520FBC-3A00-4DDD-BCFE-379FCAAA196F}"/>
              </a:ext>
            </a:extLst>
          </p:cNvPr>
          <p:cNvSpPr txBox="1"/>
          <p:nvPr/>
        </p:nvSpPr>
        <p:spPr>
          <a:xfrm>
            <a:off x="3078428" y="5006949"/>
            <a:ext cx="6789420" cy="1754326"/>
          </a:xfrm>
          <a:prstGeom prst="rect">
            <a:avLst/>
          </a:prstGeom>
          <a:noFill/>
        </p:spPr>
        <p:txBody>
          <a:bodyPr wrap="square">
            <a:spAutoFit/>
          </a:bodyPr>
          <a:lstStyle/>
          <a:p>
            <a:pPr marL="228600" marR="0">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Support</a:t>
            </a:r>
            <a:r>
              <a:rPr lang="en-US" sz="1800" dirty="0">
                <a:effectLst/>
                <a:latin typeface="Calibri" panose="020F0502020204030204" pitchFamily="34" charset="0"/>
                <a:ea typeface="Calibri" panose="020F0502020204030204" pitchFamily="34" charset="0"/>
                <a:cs typeface="Times New Roman" panose="02020603050405020304" pitchFamily="18" charset="0"/>
              </a:rPr>
              <a:t> – information on how to support the team financially</a:t>
            </a:r>
          </a:p>
          <a:p>
            <a:pPr marL="228600" marR="0">
              <a:spcBef>
                <a:spcPts val="0"/>
              </a:spcBef>
              <a:spcAft>
                <a:spcPts val="0"/>
              </a:spcAft>
            </a:pPr>
            <a:r>
              <a:rPr lang="en-US"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New Rower FAQs </a:t>
            </a:r>
            <a:r>
              <a:rPr lang="en-US" sz="1800" dirty="0">
                <a:effectLst/>
                <a:latin typeface="Calibri" panose="020F0502020204030204" pitchFamily="34" charset="0"/>
                <a:ea typeface="Calibri" panose="020F0502020204030204" pitchFamily="34" charset="0"/>
                <a:cs typeface="Times New Roman" panose="02020603050405020304" pitchFamily="18" charset="0"/>
              </a:rPr>
              <a:t>– Answers to the most common questions asked by new rowers</a:t>
            </a:r>
          </a:p>
          <a:p>
            <a:pPr marL="228600" marR="0">
              <a:spcBef>
                <a:spcPts val="0"/>
              </a:spcBef>
              <a:spcAft>
                <a:spcPts val="0"/>
              </a:spcAft>
            </a:pPr>
            <a:r>
              <a:rPr lang="en-US"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Parent FAQs </a:t>
            </a:r>
            <a:r>
              <a:rPr lang="en-US" sz="1800" dirty="0">
                <a:effectLst/>
                <a:latin typeface="Calibri" panose="020F0502020204030204" pitchFamily="34" charset="0"/>
                <a:ea typeface="Calibri" panose="020F0502020204030204" pitchFamily="34" charset="0"/>
                <a:cs typeface="Times New Roman" panose="02020603050405020304" pitchFamily="18" charset="0"/>
              </a:rPr>
              <a:t>– Answers to the most common questions asked by parents</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dirty="0"/>
          </a:p>
        </p:txBody>
      </p:sp>
      <p:pic>
        <p:nvPicPr>
          <p:cNvPr id="8" name="Picture 7" descr="Graphical user interface, application&#10;&#10;Description automatically generated">
            <a:extLst>
              <a:ext uri="{FF2B5EF4-FFF2-40B4-BE49-F238E27FC236}">
                <a16:creationId xmlns:a16="http://schemas.microsoft.com/office/drawing/2014/main" id="{FFA7BF96-580E-0817-EA82-A41888BC77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53082" y="0"/>
            <a:ext cx="2378444" cy="4077332"/>
          </a:xfrm>
          <a:prstGeom prst="rect">
            <a:avLst/>
          </a:prstGeom>
        </p:spPr>
      </p:pic>
      <p:pic>
        <p:nvPicPr>
          <p:cNvPr id="11" name="Picture 10" descr="Graphical user interface, application&#10;&#10;Description automatically generated">
            <a:extLst>
              <a:ext uri="{FF2B5EF4-FFF2-40B4-BE49-F238E27FC236}">
                <a16:creationId xmlns:a16="http://schemas.microsoft.com/office/drawing/2014/main" id="{68A44CEA-D7DB-01C4-2696-68C4F30E144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141" y="2948847"/>
            <a:ext cx="2962885" cy="3605348"/>
          </a:xfrm>
          <a:prstGeom prst="rect">
            <a:avLst/>
          </a:prstGeom>
        </p:spPr>
      </p:pic>
    </p:spTree>
    <p:extLst>
      <p:ext uri="{BB962C8B-B14F-4D97-AF65-F5344CB8AC3E}">
        <p14:creationId xmlns:p14="http://schemas.microsoft.com/office/powerpoint/2010/main" val="3558250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1BB550F-7521-4865-9C2F-3E39F369AF10}"/>
              </a:ext>
            </a:extLst>
          </p:cNvPr>
          <p:cNvSpPr txBox="1"/>
          <p:nvPr/>
        </p:nvSpPr>
        <p:spPr>
          <a:xfrm>
            <a:off x="278970" y="139484"/>
            <a:ext cx="9169830" cy="6718515"/>
          </a:xfrm>
          <a:prstGeom prst="rect">
            <a:avLst/>
          </a:prstGeom>
        </p:spPr>
        <p:txBody>
          <a:bodyPr vert="horz" lIns="91440" tIns="45720" rIns="91440" bIns="45720" rtlCol="0" anchor="ctr">
            <a:noAutofit/>
          </a:bodyPr>
          <a:lstStyle/>
          <a:p>
            <a:pPr marL="0" marR="0">
              <a:spcBef>
                <a:spcPts val="0"/>
              </a:spcBef>
              <a:spcAft>
                <a:spcPts val="0"/>
              </a:spcAft>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76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F5C2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29DFDB0-E2AB-42EC-A4F0-CFC61756BD36}"/>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9254442" y="2948847"/>
            <a:ext cx="1462088" cy="960306"/>
          </a:xfrm>
          <a:prstGeom prst="rect">
            <a:avLst/>
          </a:prstGeom>
          <a:noFill/>
        </p:spPr>
      </p:pic>
      <p:sp>
        <p:nvSpPr>
          <p:cNvPr id="3" name="TextBox 2">
            <a:extLst>
              <a:ext uri="{FF2B5EF4-FFF2-40B4-BE49-F238E27FC236}">
                <a16:creationId xmlns:a16="http://schemas.microsoft.com/office/drawing/2014/main" id="{E7D7D37C-2A43-4B7A-B6C8-C2CA5EDCF5EB}"/>
              </a:ext>
            </a:extLst>
          </p:cNvPr>
          <p:cNvSpPr txBox="1"/>
          <p:nvPr/>
        </p:nvSpPr>
        <p:spPr>
          <a:xfrm>
            <a:off x="200793" y="139484"/>
            <a:ext cx="5801946" cy="1508105"/>
          </a:xfrm>
          <a:prstGeom prst="rect">
            <a:avLst/>
          </a:prstGeom>
          <a:noFill/>
        </p:spPr>
        <p:txBody>
          <a:bodyPr wrap="square" rtlCol="0">
            <a:spAutoFit/>
          </a:bodyPr>
          <a:lstStyle/>
          <a:p>
            <a:pPr marL="0" marR="0">
              <a:spcBef>
                <a:spcPts val="0"/>
              </a:spcBef>
              <a:spcAft>
                <a:spcPts val="0"/>
              </a:spcAft>
            </a:pPr>
            <a:r>
              <a:rPr lang="en-US" sz="2800" b="1" dirty="0">
                <a:effectLst/>
                <a:latin typeface="Calibri" panose="020F0502020204030204" pitchFamily="34" charset="0"/>
                <a:ea typeface="Calibri" panose="020F0502020204030204" pitchFamily="34" charset="0"/>
                <a:cs typeface="Times New Roman" panose="02020603050405020304" pitchFamily="18" charset="0"/>
              </a:rPr>
              <a:t>Website Directory</a:t>
            </a:r>
          </a:p>
          <a:p>
            <a:pPr marL="0" marR="0">
              <a:spcBef>
                <a:spcPts val="0"/>
              </a:spcBef>
              <a:spcAft>
                <a:spcPts val="0"/>
              </a:spcAft>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Langleycrew.com has nine main topic pages, most of which have subpages, accessible through dropdowns. </a:t>
            </a:r>
          </a:p>
        </p:txBody>
      </p:sp>
      <p:pic>
        <p:nvPicPr>
          <p:cNvPr id="6" name="Picture 5" descr="Table&#10;&#10;Description automatically generated">
            <a:extLst>
              <a:ext uri="{FF2B5EF4-FFF2-40B4-BE49-F238E27FC236}">
                <a16:creationId xmlns:a16="http://schemas.microsoft.com/office/drawing/2014/main" id="{9FF72BC3-9E7D-8D5B-60AC-8CD3142214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25" y="1799740"/>
            <a:ext cx="5103363" cy="4906108"/>
          </a:xfrm>
          <a:prstGeom prst="rect">
            <a:avLst/>
          </a:prstGeom>
        </p:spPr>
      </p:pic>
    </p:spTree>
    <p:extLst>
      <p:ext uri="{BB962C8B-B14F-4D97-AF65-F5344CB8AC3E}">
        <p14:creationId xmlns:p14="http://schemas.microsoft.com/office/powerpoint/2010/main" val="32535881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1BB550F-7521-4865-9C2F-3E39F369AF10}"/>
              </a:ext>
            </a:extLst>
          </p:cNvPr>
          <p:cNvSpPr txBox="1"/>
          <p:nvPr/>
        </p:nvSpPr>
        <p:spPr>
          <a:xfrm>
            <a:off x="3107080" y="1048665"/>
            <a:ext cx="5977840" cy="5499335"/>
          </a:xfrm>
          <a:prstGeom prst="rect">
            <a:avLst/>
          </a:prstGeom>
        </p:spPr>
        <p:txBody>
          <a:bodyPr vert="horz" lIns="91440" tIns="45720" rIns="91440" bIns="45720" rtlCol="0" anchor="ctr">
            <a:noAutofit/>
          </a:bodyPr>
          <a:lstStyle/>
          <a:p>
            <a:pPr marL="228600" marR="0">
              <a:spcBef>
                <a:spcPts val="0"/>
              </a:spcBef>
              <a:spcAft>
                <a:spcPts val="0"/>
              </a:spcAft>
            </a:pPr>
            <a:r>
              <a:rPr lang="en-US"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Parent FAQs </a:t>
            </a:r>
            <a:r>
              <a:rPr lang="en-US" dirty="0">
                <a:effectLst/>
                <a:latin typeface="Calibri" panose="020F0502020204030204" pitchFamily="34" charset="0"/>
                <a:ea typeface="Calibri" panose="020F0502020204030204" pitchFamily="34" charset="0"/>
                <a:cs typeface="Times New Roman" panose="02020603050405020304" pitchFamily="18" charset="0"/>
              </a:rPr>
              <a:t>– Answers to the most common questions asked by parents</a:t>
            </a:r>
          </a:p>
          <a:p>
            <a:pPr marL="228600" marR="0">
              <a:spcBef>
                <a:spcPts val="0"/>
              </a:spcBef>
              <a:spcAft>
                <a:spcPts val="0"/>
              </a:spcAft>
            </a:pPr>
            <a:r>
              <a:rPr lang="en-US"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Regatta FAQs </a:t>
            </a:r>
            <a:r>
              <a:rPr lang="en-US" dirty="0">
                <a:effectLst/>
                <a:latin typeface="Calibri" panose="020F0502020204030204" pitchFamily="34" charset="0"/>
                <a:ea typeface="Calibri" panose="020F0502020204030204" pitchFamily="34" charset="0"/>
                <a:cs typeface="Times New Roman" panose="02020603050405020304" pitchFamily="18" charset="0"/>
              </a:rPr>
              <a:t>– Regatta survival guide for parents</a:t>
            </a:r>
          </a:p>
          <a:p>
            <a:pPr marL="228600" marR="0">
              <a:spcBef>
                <a:spcPts val="0"/>
              </a:spcBef>
              <a:spcAft>
                <a:spcPts val="0"/>
              </a:spcAft>
            </a:pPr>
            <a:r>
              <a:rPr lang="en-US" b="1" dirty="0">
                <a:effectLst/>
                <a:latin typeface="Calibri" panose="020F0502020204030204" pitchFamily="34" charset="0"/>
                <a:ea typeface="Calibri" panose="020F0502020204030204" pitchFamily="34" charset="0"/>
                <a:cs typeface="Times New Roman" panose="02020603050405020304" pitchFamily="18" charset="0"/>
              </a:rPr>
              <a:t>Stay Informed </a:t>
            </a:r>
            <a:r>
              <a:rPr lang="en-US" dirty="0">
                <a:effectLst/>
                <a:latin typeface="Calibri" panose="020F0502020204030204" pitchFamily="34" charset="0"/>
                <a:ea typeface="Calibri" panose="020F0502020204030204" pitchFamily="34" charset="0"/>
                <a:cs typeface="Times New Roman" panose="02020603050405020304" pitchFamily="18" charset="0"/>
              </a:rPr>
              <a:t>– Information on Crew’s social media platforms and messaging forms</a:t>
            </a:r>
          </a:p>
          <a:p>
            <a:pPr marL="228600" marR="0">
              <a:spcBef>
                <a:spcPts val="0"/>
              </a:spcBef>
              <a:spcAft>
                <a:spcPts val="0"/>
              </a:spcAft>
            </a:pPr>
            <a:r>
              <a:rPr lang="en-US"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New Rower FAQs </a:t>
            </a:r>
            <a:r>
              <a:rPr lang="en-US" dirty="0">
                <a:effectLst/>
                <a:latin typeface="Calibri" panose="020F0502020204030204" pitchFamily="34" charset="0"/>
                <a:ea typeface="Calibri" panose="020F0502020204030204" pitchFamily="34" charset="0"/>
                <a:cs typeface="Times New Roman" panose="02020603050405020304" pitchFamily="18" charset="0"/>
              </a:rPr>
              <a:t>– Answers to the most common questions from potential and new rowers</a:t>
            </a:r>
          </a:p>
          <a:p>
            <a:pPr marL="228600" marR="0">
              <a:spcBef>
                <a:spcPts val="0"/>
              </a:spcBef>
              <a:spcAft>
                <a:spcPts val="0"/>
              </a:spcAft>
            </a:pPr>
            <a:r>
              <a:rPr lang="en-US"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New Rower Regatta FAQs </a:t>
            </a:r>
            <a:r>
              <a:rPr lang="en-US" dirty="0">
                <a:effectLst/>
                <a:latin typeface="Calibri" panose="020F0502020204030204" pitchFamily="34" charset="0"/>
                <a:ea typeface="Calibri" panose="020F0502020204030204" pitchFamily="34" charset="0"/>
                <a:cs typeface="Times New Roman" panose="02020603050405020304" pitchFamily="18" charset="0"/>
              </a:rPr>
              <a:t>– Answers to the most common regatta questions, geared towards rowers</a:t>
            </a:r>
          </a:p>
          <a:p>
            <a:pPr marL="228600" marR="0">
              <a:spcBef>
                <a:spcPts val="0"/>
              </a:spcBef>
              <a:spcAft>
                <a:spcPts val="0"/>
              </a:spcAft>
            </a:pPr>
            <a:r>
              <a:rPr lang="en-US"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Offseason Opportunities </a:t>
            </a:r>
            <a:r>
              <a:rPr lang="en-US" dirty="0">
                <a:effectLst/>
                <a:latin typeface="Calibri" panose="020F0502020204030204" pitchFamily="34" charset="0"/>
                <a:ea typeface="Calibri" panose="020F0502020204030204" pitchFamily="34" charset="0"/>
                <a:cs typeface="Times New Roman" panose="02020603050405020304" pitchFamily="18" charset="0"/>
              </a:rPr>
              <a:t>– Information and links about off-season development and competition </a:t>
            </a:r>
          </a:p>
          <a:p>
            <a:pPr marL="228600" marR="0">
              <a:spcBef>
                <a:spcPts val="0"/>
              </a:spcBef>
              <a:spcAft>
                <a:spcPts val="0"/>
              </a:spcAft>
            </a:pPr>
            <a:r>
              <a:rPr lang="en-US" b="1" dirty="0">
                <a:effectLst/>
                <a:latin typeface="Calibri" panose="020F0502020204030204" pitchFamily="34" charset="0"/>
                <a:ea typeface="Calibri" panose="020F0502020204030204" pitchFamily="34" charset="0"/>
                <a:cs typeface="Times New Roman" panose="02020603050405020304" pitchFamily="18" charset="0"/>
              </a:rPr>
              <a:t>Merchandise</a:t>
            </a:r>
            <a:r>
              <a:rPr lang="en-US" dirty="0">
                <a:effectLst/>
                <a:latin typeface="Calibri" panose="020F0502020204030204" pitchFamily="34" charset="0"/>
                <a:ea typeface="Calibri" panose="020F0502020204030204" pitchFamily="34" charset="0"/>
                <a:cs typeface="Times New Roman" panose="02020603050405020304" pitchFamily="18" charset="0"/>
              </a:rPr>
              <a:t> – information on ordering uniforms and crew merchandise</a:t>
            </a:r>
          </a:p>
          <a:p>
            <a:pPr marL="228600" marR="0">
              <a:spcBef>
                <a:spcPts val="0"/>
              </a:spcBef>
              <a:spcAft>
                <a:spcPts val="0"/>
              </a:spcAft>
            </a:pPr>
            <a:r>
              <a:rPr lang="en-US"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All Aboard </a:t>
            </a:r>
            <a:r>
              <a:rPr lang="en-US" dirty="0">
                <a:effectLst/>
                <a:latin typeface="Calibri" panose="020F0502020204030204" pitchFamily="34" charset="0"/>
                <a:ea typeface="Calibri" panose="020F0502020204030204" pitchFamily="34" charset="0"/>
                <a:cs typeface="Times New Roman" panose="02020603050405020304" pitchFamily="18" charset="0"/>
              </a:rPr>
              <a:t>– slide decks from the parent information program are posted here </a:t>
            </a:r>
          </a:p>
          <a:p>
            <a:pPr marL="228600" marR="0">
              <a:spcBef>
                <a:spcPts val="0"/>
              </a:spcBef>
              <a:spcAft>
                <a:spcPts val="0"/>
              </a:spcAft>
            </a:pPr>
            <a:r>
              <a:rPr lang="en-US"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SafeSport</a:t>
            </a:r>
            <a:r>
              <a:rPr lang="en-US" dirty="0">
                <a:effectLst/>
                <a:latin typeface="Calibri" panose="020F0502020204030204" pitchFamily="34" charset="0"/>
                <a:ea typeface="Calibri" panose="020F0502020204030204" pitchFamily="34" charset="0"/>
                <a:cs typeface="Times New Roman" panose="02020603050405020304" pitchFamily="18" charset="0"/>
              </a:rPr>
              <a:t> – Information on the abuse prevention program Langley Crew adheres to, including who needs to get fully certified, and how to get the training.</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76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F5C2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29DFDB0-E2AB-42EC-A4F0-CFC61756BD36}"/>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9254442" y="2948847"/>
            <a:ext cx="1462088" cy="960306"/>
          </a:xfrm>
          <a:prstGeom prst="rect">
            <a:avLst/>
          </a:prstGeom>
          <a:noFill/>
        </p:spPr>
      </p:pic>
      <p:sp>
        <p:nvSpPr>
          <p:cNvPr id="9" name="TextBox 8">
            <a:extLst>
              <a:ext uri="{FF2B5EF4-FFF2-40B4-BE49-F238E27FC236}">
                <a16:creationId xmlns:a16="http://schemas.microsoft.com/office/drawing/2014/main" id="{29C87298-22D0-4B2B-BFC0-57124E898B66}"/>
              </a:ext>
            </a:extLst>
          </p:cNvPr>
          <p:cNvSpPr txBox="1"/>
          <p:nvPr/>
        </p:nvSpPr>
        <p:spPr>
          <a:xfrm>
            <a:off x="3276601" y="310000"/>
            <a:ext cx="5241098" cy="461665"/>
          </a:xfrm>
          <a:prstGeom prst="rect">
            <a:avLst/>
          </a:prstGeom>
          <a:noFill/>
        </p:spPr>
        <p:txBody>
          <a:bodyPr wrap="square">
            <a:spAutoFit/>
          </a:bodyPr>
          <a:lstStyle/>
          <a:p>
            <a:pPr marL="0" marR="0">
              <a:spcBef>
                <a:spcPts val="0"/>
              </a:spcBef>
              <a:spcAft>
                <a:spcPts val="0"/>
              </a:spcAf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Info</a:t>
            </a:r>
            <a:r>
              <a:rPr lang="en-US" dirty="0">
                <a:effectLst/>
                <a:latin typeface="Calibri" panose="020F0502020204030204" pitchFamily="34" charset="0"/>
                <a:ea typeface="Calibri" panose="020F0502020204030204" pitchFamily="34" charset="0"/>
                <a:cs typeface="Times New Roman" panose="02020603050405020304" pitchFamily="18" charset="0"/>
              </a:rPr>
              <a:t> – basic information about the crew program</a:t>
            </a:r>
          </a:p>
        </p:txBody>
      </p:sp>
      <p:pic>
        <p:nvPicPr>
          <p:cNvPr id="6" name="Picture 5" descr="Graphical user interface, application&#10;&#10;Description automatically generated">
            <a:extLst>
              <a:ext uri="{FF2B5EF4-FFF2-40B4-BE49-F238E27FC236}">
                <a16:creationId xmlns:a16="http://schemas.microsoft.com/office/drawing/2014/main" id="{1180BE5B-42DA-5098-218C-772EC6668E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9700" y="485363"/>
            <a:ext cx="2410161" cy="5887272"/>
          </a:xfrm>
          <a:prstGeom prst="rect">
            <a:avLst/>
          </a:prstGeom>
        </p:spPr>
      </p:pic>
    </p:spTree>
    <p:extLst>
      <p:ext uri="{BB962C8B-B14F-4D97-AF65-F5344CB8AC3E}">
        <p14:creationId xmlns:p14="http://schemas.microsoft.com/office/powerpoint/2010/main" val="20160203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76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F5C2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29DFDB0-E2AB-42EC-A4F0-CFC61756BD36}"/>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9254442" y="2948847"/>
            <a:ext cx="1462088" cy="960306"/>
          </a:xfrm>
          <a:prstGeom prst="rect">
            <a:avLst/>
          </a:prstGeom>
          <a:noFill/>
        </p:spPr>
      </p:pic>
      <p:sp>
        <p:nvSpPr>
          <p:cNvPr id="7" name="TextBox 6">
            <a:extLst>
              <a:ext uri="{FF2B5EF4-FFF2-40B4-BE49-F238E27FC236}">
                <a16:creationId xmlns:a16="http://schemas.microsoft.com/office/drawing/2014/main" id="{965D1723-846A-422D-9D5C-53AF1F39E78E}"/>
              </a:ext>
            </a:extLst>
          </p:cNvPr>
          <p:cNvSpPr txBox="1"/>
          <p:nvPr/>
        </p:nvSpPr>
        <p:spPr>
          <a:xfrm>
            <a:off x="278970" y="581166"/>
            <a:ext cx="8636430" cy="677108"/>
          </a:xfrm>
          <a:prstGeom prst="rect">
            <a:avLst/>
          </a:prstGeom>
          <a:noFill/>
        </p:spPr>
        <p:txBody>
          <a:bodyPr wrap="square" rtlCol="0">
            <a:spAutoFit/>
          </a:bodyPr>
          <a:lstStyle/>
          <a:p>
            <a:pPr marL="0" marR="0">
              <a:spcBef>
                <a:spcPts val="0"/>
              </a:spcBef>
              <a:spcAft>
                <a:spcPts val="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Calendar</a:t>
            </a:r>
            <a:r>
              <a:rPr lang="en-US" sz="1800" dirty="0">
                <a:effectLst/>
                <a:latin typeface="Calibri" panose="020F0502020204030204" pitchFamily="34" charset="0"/>
                <a:ea typeface="Calibri" panose="020F0502020204030204" pitchFamily="34" charset="0"/>
                <a:cs typeface="Times New Roman" panose="02020603050405020304" pitchFamily="18" charset="0"/>
              </a:rPr>
              <a:t> – the crew calendar, with all events and non-standard practices listed. </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p:txBody>
      </p:sp>
      <p:pic>
        <p:nvPicPr>
          <p:cNvPr id="5" name="Picture 4" descr="Calendar&#10;&#10;Description automatically generated">
            <a:extLst>
              <a:ext uri="{FF2B5EF4-FFF2-40B4-BE49-F238E27FC236}">
                <a16:creationId xmlns:a16="http://schemas.microsoft.com/office/drawing/2014/main" id="{2E1D5838-6144-FD0E-F52F-3CEB6EF16E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449" y="1216836"/>
            <a:ext cx="8636430" cy="4971131"/>
          </a:xfrm>
          <a:prstGeom prst="rect">
            <a:avLst/>
          </a:prstGeom>
        </p:spPr>
      </p:pic>
    </p:spTree>
    <p:extLst>
      <p:ext uri="{BB962C8B-B14F-4D97-AF65-F5344CB8AC3E}">
        <p14:creationId xmlns:p14="http://schemas.microsoft.com/office/powerpoint/2010/main" val="34681023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76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F5C2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29DFDB0-E2AB-42EC-A4F0-CFC61756BD36}"/>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9254442" y="2948847"/>
            <a:ext cx="1462088" cy="960306"/>
          </a:xfrm>
          <a:prstGeom prst="rect">
            <a:avLst/>
          </a:prstGeom>
          <a:noFill/>
        </p:spPr>
      </p:pic>
      <p:sp>
        <p:nvSpPr>
          <p:cNvPr id="8" name="TextBox 7">
            <a:extLst>
              <a:ext uri="{FF2B5EF4-FFF2-40B4-BE49-F238E27FC236}">
                <a16:creationId xmlns:a16="http://schemas.microsoft.com/office/drawing/2014/main" id="{6E121D3B-81CC-42F7-8DCB-97F4C79B5084}"/>
              </a:ext>
            </a:extLst>
          </p:cNvPr>
          <p:cNvSpPr txBox="1"/>
          <p:nvPr/>
        </p:nvSpPr>
        <p:spPr>
          <a:xfrm>
            <a:off x="78708" y="177094"/>
            <a:ext cx="9175734" cy="400110"/>
          </a:xfrm>
          <a:prstGeom prst="rect">
            <a:avLst/>
          </a:prstGeom>
          <a:noFill/>
        </p:spPr>
        <p:txBody>
          <a:bodyPr wrap="square">
            <a:spAutoFit/>
          </a:bodyPr>
          <a:lstStyle/>
          <a:p>
            <a:pPr marL="0" marR="0">
              <a:spcBef>
                <a:spcPts val="0"/>
              </a:spcBef>
              <a:spcAft>
                <a:spcPts val="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Join</a:t>
            </a:r>
            <a:r>
              <a:rPr lang="en-US" sz="1800" dirty="0">
                <a:effectLst/>
                <a:latin typeface="Calibri" panose="020F0502020204030204" pitchFamily="34" charset="0"/>
                <a:ea typeface="Calibri" panose="020F0502020204030204" pitchFamily="34" charset="0"/>
                <a:cs typeface="Times New Roman" panose="02020603050405020304" pitchFamily="18" charset="0"/>
              </a:rPr>
              <a:t> – information about the program, instructions on how to join the crew team</a:t>
            </a:r>
          </a:p>
        </p:txBody>
      </p:sp>
      <p:pic>
        <p:nvPicPr>
          <p:cNvPr id="14" name="Picture 13" descr="Table&#10;&#10;Description automatically generated">
            <a:extLst>
              <a:ext uri="{FF2B5EF4-FFF2-40B4-BE49-F238E27FC236}">
                <a16:creationId xmlns:a16="http://schemas.microsoft.com/office/drawing/2014/main" id="{FD52239D-5427-DA74-D5D4-2F6F5F0946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1523" y="688931"/>
            <a:ext cx="1880098" cy="4771943"/>
          </a:xfrm>
          <a:prstGeom prst="rect">
            <a:avLst/>
          </a:prstGeom>
        </p:spPr>
      </p:pic>
      <p:pic>
        <p:nvPicPr>
          <p:cNvPr id="16" name="Picture 15" descr="Graphical user interface, text, application, email&#10;&#10;Description automatically generated">
            <a:extLst>
              <a:ext uri="{FF2B5EF4-FFF2-40B4-BE49-F238E27FC236}">
                <a16:creationId xmlns:a16="http://schemas.microsoft.com/office/drawing/2014/main" id="{2E432F20-954C-D50F-52F8-CAAF188A63E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95052" y="1167458"/>
            <a:ext cx="6620348" cy="5483389"/>
          </a:xfrm>
          <a:prstGeom prst="rect">
            <a:avLst/>
          </a:prstGeom>
        </p:spPr>
      </p:pic>
    </p:spTree>
    <p:extLst>
      <p:ext uri="{BB962C8B-B14F-4D97-AF65-F5344CB8AC3E}">
        <p14:creationId xmlns:p14="http://schemas.microsoft.com/office/powerpoint/2010/main" val="21143418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76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F5C2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29DFDB0-E2AB-42EC-A4F0-CFC61756BD36}"/>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9254442" y="2948847"/>
            <a:ext cx="1462088" cy="960306"/>
          </a:xfrm>
          <a:prstGeom prst="rect">
            <a:avLst/>
          </a:prstGeom>
          <a:noFill/>
        </p:spPr>
      </p:pic>
      <p:sp>
        <p:nvSpPr>
          <p:cNvPr id="7" name="TextBox 6">
            <a:extLst>
              <a:ext uri="{FF2B5EF4-FFF2-40B4-BE49-F238E27FC236}">
                <a16:creationId xmlns:a16="http://schemas.microsoft.com/office/drawing/2014/main" id="{58FD341F-2E1F-4AFE-B17F-47EEE27ECEE1}"/>
              </a:ext>
            </a:extLst>
          </p:cNvPr>
          <p:cNvSpPr txBox="1"/>
          <p:nvPr/>
        </p:nvSpPr>
        <p:spPr>
          <a:xfrm>
            <a:off x="2750223" y="1054345"/>
            <a:ext cx="6504219" cy="5509200"/>
          </a:xfrm>
          <a:prstGeom prst="rect">
            <a:avLst/>
          </a:prstGeom>
          <a:noFill/>
        </p:spPr>
        <p:txBody>
          <a:bodyPr wrap="square" numCol="1">
            <a:spAutoFit/>
          </a:bodyPr>
          <a:lstStyle/>
          <a:p>
            <a:pPr marL="228600" marR="0">
              <a:spcBef>
                <a:spcPts val="0"/>
              </a:spcBef>
              <a:spcAft>
                <a:spcPts val="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Coaches </a:t>
            </a: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r>
              <a:rPr lang="en-US" dirty="0">
                <a:effectLst/>
                <a:latin typeface="Calibri" panose="020F0502020204030204" pitchFamily="34" charset="0"/>
                <a:ea typeface="Calibri" panose="020F0502020204030204" pitchFamily="34" charset="0"/>
                <a:cs typeface="Times New Roman" panose="02020603050405020304" pitchFamily="18" charset="0"/>
              </a:rPr>
              <a:t>bios</a:t>
            </a:r>
          </a:p>
          <a:p>
            <a:pPr marL="228600" marR="0">
              <a:spcBef>
                <a:spcPts val="0"/>
              </a:spcBef>
              <a:spcAft>
                <a:spcPts val="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Captains</a:t>
            </a:r>
            <a:r>
              <a:rPr lang="en-US" sz="2000" dirty="0">
                <a:effectLst/>
                <a:latin typeface="Calibri" panose="020F0502020204030204" pitchFamily="34" charset="0"/>
                <a:ea typeface="Calibri" panose="020F0502020204030204" pitchFamily="34" charset="0"/>
                <a:cs typeface="Times New Roman" panose="02020603050405020304" pitchFamily="18" charset="0"/>
              </a:rPr>
              <a:t> – </a:t>
            </a:r>
            <a:r>
              <a:rPr lang="en-US" dirty="0">
                <a:effectLst/>
                <a:latin typeface="Calibri" panose="020F0502020204030204" pitchFamily="34" charset="0"/>
                <a:ea typeface="Calibri" panose="020F0502020204030204" pitchFamily="34" charset="0"/>
                <a:cs typeface="Times New Roman" panose="02020603050405020304" pitchFamily="18" charset="0"/>
              </a:rPr>
              <a:t>bios</a:t>
            </a:r>
          </a:p>
          <a:p>
            <a:pPr marL="228600" marR="0">
              <a:spcBef>
                <a:spcPts val="0"/>
              </a:spcBef>
              <a:spcAft>
                <a:spcPts val="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Guidelines</a:t>
            </a:r>
            <a:r>
              <a:rPr lang="en-US" sz="2000" dirty="0">
                <a:effectLst/>
                <a:latin typeface="Calibri" panose="020F0502020204030204" pitchFamily="34" charset="0"/>
                <a:ea typeface="Calibri" panose="020F0502020204030204" pitchFamily="34" charset="0"/>
                <a:cs typeface="Times New Roman" panose="02020603050405020304" pitchFamily="18" charset="0"/>
              </a:rPr>
              <a:t> – </a:t>
            </a:r>
            <a:r>
              <a:rPr lang="en-US" dirty="0">
                <a:effectLst/>
                <a:latin typeface="Calibri" panose="020F0502020204030204" pitchFamily="34" charset="0"/>
                <a:ea typeface="Calibri" panose="020F0502020204030204" pitchFamily="34" charset="0"/>
                <a:cs typeface="Times New Roman" panose="02020603050405020304" pitchFamily="18" charset="0"/>
              </a:rPr>
              <a:t>expectations for the athletes regarding behavior, attendance, etc.</a:t>
            </a:r>
          </a:p>
          <a:p>
            <a:pPr marL="228600" marR="0">
              <a:spcBef>
                <a:spcPts val="0"/>
              </a:spcBef>
              <a:spcAft>
                <a:spcPts val="0"/>
              </a:spcAft>
            </a:pPr>
            <a:r>
              <a:rPr lang="en-US"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Training Logistics </a:t>
            </a: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r>
              <a:rPr lang="en-US" dirty="0">
                <a:effectLst/>
                <a:latin typeface="Calibri" panose="020F0502020204030204" pitchFamily="34" charset="0"/>
                <a:ea typeface="Calibri" panose="020F0502020204030204" pitchFamily="34" charset="0"/>
                <a:cs typeface="Times New Roman" panose="02020603050405020304" pitchFamily="18" charset="0"/>
              </a:rPr>
              <a:t>logistical information for winter and spring training</a:t>
            </a:r>
          </a:p>
          <a:p>
            <a:pPr marL="228600" marR="0">
              <a:spcBef>
                <a:spcPts val="0"/>
              </a:spcBef>
              <a:spcAft>
                <a:spcPts val="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New Rowers </a:t>
            </a: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r>
              <a:rPr lang="en-US" dirty="0">
                <a:effectLst/>
                <a:latin typeface="Calibri" panose="020F0502020204030204" pitchFamily="34" charset="0"/>
                <a:ea typeface="Calibri" panose="020F0502020204030204" pitchFamily="34" charset="0"/>
                <a:cs typeface="Times New Roman" panose="02020603050405020304" pitchFamily="18" charset="0"/>
              </a:rPr>
              <a:t>information targeted to the new rower</a:t>
            </a:r>
          </a:p>
          <a:p>
            <a:pPr marL="457200" marR="0">
              <a:spcBef>
                <a:spcPts val="0"/>
              </a:spcBef>
              <a:spcAft>
                <a:spcPts val="0"/>
              </a:spcAft>
            </a:pPr>
            <a:r>
              <a:rPr lang="en-US"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New Rower’s Guide</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spcBef>
                <a:spcPts val="0"/>
              </a:spcBef>
              <a:spcAft>
                <a:spcPts val="0"/>
              </a:spcAft>
            </a:pPr>
            <a:r>
              <a:rPr lang="en-US"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New Rower’s FAQs</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spcBef>
                <a:spcPts val="0"/>
              </a:spcBef>
              <a:spcAft>
                <a:spcPts val="0"/>
              </a:spcAft>
            </a:pPr>
            <a:r>
              <a:rPr lang="en-US"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New Rower’s Regatta Survival FAQs</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Offseason Opportunities </a:t>
            </a:r>
            <a:r>
              <a:rPr lang="en-US" sz="1800" dirty="0">
                <a:effectLst/>
                <a:latin typeface="Calibri" panose="020F0502020204030204" pitchFamily="34" charset="0"/>
                <a:ea typeface="Calibri" panose="020F0502020204030204" pitchFamily="34" charset="0"/>
                <a:cs typeface="Times New Roman" panose="02020603050405020304" pitchFamily="18" charset="0"/>
              </a:rPr>
              <a:t>– Information and links about off-season development and competition </a:t>
            </a:r>
          </a:p>
          <a:p>
            <a:pPr marL="228600" marR="0">
              <a:spcBef>
                <a:spcPts val="0"/>
              </a:spcBef>
              <a:spcAft>
                <a:spcPts val="0"/>
              </a:spcAft>
            </a:pPr>
            <a:r>
              <a:rPr lang="en-US"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Terminology</a:t>
            </a:r>
            <a:r>
              <a:rPr lang="en-US" sz="1800" dirty="0">
                <a:effectLst/>
                <a:latin typeface="Calibri" panose="020F0502020204030204" pitchFamily="34" charset="0"/>
                <a:ea typeface="Calibri" panose="020F0502020204030204" pitchFamily="34" charset="0"/>
                <a:cs typeface="Times New Roman" panose="02020603050405020304" pitchFamily="18" charset="0"/>
              </a:rPr>
              <a:t> – glossary of rowing terms</a:t>
            </a:r>
          </a:p>
          <a:p>
            <a:pPr marL="228600" marR="0">
              <a:spcBef>
                <a:spcPts val="0"/>
              </a:spcBef>
              <a:spcAft>
                <a:spcPts val="0"/>
              </a:spcAft>
            </a:pPr>
            <a:r>
              <a:rPr lang="en-US"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Nutrition</a:t>
            </a:r>
            <a:r>
              <a:rPr lang="en-US" sz="1800" dirty="0">
                <a:effectLst/>
                <a:latin typeface="Calibri" panose="020F0502020204030204" pitchFamily="34" charset="0"/>
                <a:ea typeface="Calibri" panose="020F0502020204030204" pitchFamily="34" charset="0"/>
                <a:cs typeface="Times New Roman" panose="02020603050405020304" pitchFamily="18" charset="0"/>
              </a:rPr>
              <a:t> – guidance on proper ways to fuel your body during the season</a:t>
            </a:r>
          </a:p>
          <a:p>
            <a:pPr marL="457200" marR="0">
              <a:spcBef>
                <a:spcPts val="0"/>
              </a:spcBef>
              <a:spcAft>
                <a:spcPts val="0"/>
              </a:spcAft>
            </a:pPr>
            <a:r>
              <a:rPr lang="en-US"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Pre-Workout</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spcBef>
                <a:spcPts val="0"/>
              </a:spcBef>
              <a:spcAft>
                <a:spcPts val="0"/>
              </a:spcAft>
            </a:pPr>
            <a:r>
              <a:rPr lang="en-US"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Post-Workout</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spcBef>
                <a:spcPts val="0"/>
              </a:spcBef>
              <a:spcAft>
                <a:spcPts val="0"/>
              </a:spcAft>
            </a:pPr>
            <a:r>
              <a:rPr lang="en-US"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Eat These Foods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descr="Graphical user interface, application, table&#10;&#10;Description automatically generated">
            <a:extLst>
              <a:ext uri="{FF2B5EF4-FFF2-40B4-BE49-F238E27FC236}">
                <a16:creationId xmlns:a16="http://schemas.microsoft.com/office/drawing/2014/main" id="{BB9C3BFB-5A46-0BD0-AC7F-75920666A9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3172" y="1270054"/>
            <a:ext cx="2374375" cy="5077782"/>
          </a:xfrm>
          <a:prstGeom prst="rect">
            <a:avLst/>
          </a:prstGeom>
        </p:spPr>
      </p:pic>
      <p:sp>
        <p:nvSpPr>
          <p:cNvPr id="9" name="TextBox 8">
            <a:extLst>
              <a:ext uri="{FF2B5EF4-FFF2-40B4-BE49-F238E27FC236}">
                <a16:creationId xmlns:a16="http://schemas.microsoft.com/office/drawing/2014/main" id="{DAAA0B74-3FFC-3F10-BC0D-2D77A5B1A8D2}"/>
              </a:ext>
            </a:extLst>
          </p:cNvPr>
          <p:cNvSpPr txBox="1"/>
          <p:nvPr/>
        </p:nvSpPr>
        <p:spPr>
          <a:xfrm>
            <a:off x="178496" y="489022"/>
            <a:ext cx="6093912" cy="461665"/>
          </a:xfrm>
          <a:prstGeom prst="rect">
            <a:avLst/>
          </a:prstGeom>
          <a:noFill/>
        </p:spPr>
        <p:txBody>
          <a:bodyPr wrap="square">
            <a:spAutoFit/>
          </a:bodyPr>
          <a:lstStyle/>
          <a:p>
            <a:pPr marL="0" marR="0">
              <a:spcBef>
                <a:spcPts val="0"/>
              </a:spcBef>
              <a:spcAft>
                <a:spcPts val="0"/>
              </a:spcAf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Athletes</a:t>
            </a: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r>
              <a:rPr lang="en-US" dirty="0">
                <a:effectLst/>
                <a:latin typeface="Calibri" panose="020F0502020204030204" pitchFamily="34" charset="0"/>
                <a:ea typeface="Calibri" panose="020F0502020204030204" pitchFamily="34" charset="0"/>
                <a:cs typeface="Times New Roman" panose="02020603050405020304" pitchFamily="18" charset="0"/>
              </a:rPr>
              <a:t>– Information geared to the student athletes</a:t>
            </a:r>
          </a:p>
        </p:txBody>
      </p:sp>
    </p:spTree>
    <p:extLst>
      <p:ext uri="{BB962C8B-B14F-4D97-AF65-F5344CB8AC3E}">
        <p14:creationId xmlns:p14="http://schemas.microsoft.com/office/powerpoint/2010/main" val="20806620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1BB550F-7521-4865-9C2F-3E39F369AF10}"/>
              </a:ext>
            </a:extLst>
          </p:cNvPr>
          <p:cNvSpPr txBox="1"/>
          <p:nvPr/>
        </p:nvSpPr>
        <p:spPr>
          <a:xfrm>
            <a:off x="278970" y="139484"/>
            <a:ext cx="8601560" cy="6718515"/>
          </a:xfrm>
          <a:prstGeom prst="rect">
            <a:avLst/>
          </a:prstGeom>
        </p:spPr>
        <p:txBody>
          <a:bodyPr vert="horz" lIns="91440" tIns="45720" rIns="91440" bIns="45720" rtlCol="0" anchor="ctr">
            <a:noAutofit/>
          </a:bodyPr>
          <a:lstStyle/>
          <a:p>
            <a:pPr marL="0" marR="0">
              <a:spcBef>
                <a:spcPts val="0"/>
              </a:spcBef>
              <a:spcAft>
                <a:spcPts val="0"/>
              </a:spcAft>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76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F5C2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29DFDB0-E2AB-42EC-A4F0-CFC61756BD36}"/>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9254442" y="2948847"/>
            <a:ext cx="1462088" cy="960306"/>
          </a:xfrm>
          <a:prstGeom prst="rect">
            <a:avLst/>
          </a:prstGeom>
          <a:noFill/>
        </p:spPr>
      </p:pic>
      <p:sp>
        <p:nvSpPr>
          <p:cNvPr id="7" name="TextBox 6">
            <a:extLst>
              <a:ext uri="{FF2B5EF4-FFF2-40B4-BE49-F238E27FC236}">
                <a16:creationId xmlns:a16="http://schemas.microsoft.com/office/drawing/2014/main" id="{CA403195-BFD1-45E3-AECF-4753F8B5B02C}"/>
              </a:ext>
            </a:extLst>
          </p:cNvPr>
          <p:cNvSpPr txBox="1"/>
          <p:nvPr/>
        </p:nvSpPr>
        <p:spPr>
          <a:xfrm>
            <a:off x="389412" y="378319"/>
            <a:ext cx="8865030" cy="5724644"/>
          </a:xfrm>
          <a:prstGeom prst="rect">
            <a:avLst/>
          </a:prstGeom>
          <a:noFill/>
        </p:spPr>
        <p:txBody>
          <a:bodyPr wrap="square">
            <a:spAutoFit/>
          </a:bodyPr>
          <a:lstStyle/>
          <a:p>
            <a:pPr marL="0" marR="0">
              <a:spcBef>
                <a:spcPts val="0"/>
              </a:spcBef>
              <a:spcAft>
                <a:spcPts val="0"/>
              </a:spcAf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Ergathon</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Q: What is the schedule?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 The full schedule is posted on the website’s home page, but races are from 9 am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til</a:t>
            </a:r>
            <a:r>
              <a:rPr lang="en-US" sz="1800" dirty="0">
                <a:effectLst/>
                <a:latin typeface="Calibri" panose="020F0502020204030204" pitchFamily="34" charset="0"/>
                <a:ea typeface="Calibri" panose="020F0502020204030204" pitchFamily="34" charset="0"/>
                <a:cs typeface="Times New Roman" panose="02020603050405020304" pitchFamily="18" charset="0"/>
              </a:rPr>
              <a:t> noon</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Q: When do we need to be there?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 Freshmen need to be there to weigh in at 8:00, everyone else should get there at 8:30</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Q: How long does it last?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 We expect to be done around 1 pm, after medal presentations</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Q: Does everyone have to go?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 Coaches and captains are expecting everyone to attend</a:t>
            </a:r>
          </a:p>
          <a:p>
            <a:pPr marL="0" marR="0">
              <a:spcBef>
                <a:spcPts val="0"/>
              </a:spcBef>
              <a:spcAft>
                <a:spcPts val="0"/>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Spring Break Reminder</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Spring Break is April 3-7, in the middle of regatta season. We practice every weekday that week. We also have regattas on April 1</a:t>
            </a:r>
            <a:r>
              <a:rPr lang="en-US" sz="1800" baseline="30000" dirty="0">
                <a:effectLst/>
                <a:latin typeface="Calibri" panose="020F0502020204030204" pitchFamily="34" charset="0"/>
                <a:ea typeface="Calibri" panose="020F0502020204030204" pitchFamily="34" charset="0"/>
                <a:cs typeface="Times New Roman" panose="02020603050405020304" pitchFamily="18" charset="0"/>
              </a:rPr>
              <a:t>st</a:t>
            </a:r>
            <a:r>
              <a:rPr lang="en-US" sz="1800" dirty="0">
                <a:effectLst/>
                <a:latin typeface="Calibri" panose="020F0502020204030204" pitchFamily="34" charset="0"/>
                <a:ea typeface="Calibri" panose="020F0502020204030204" pitchFamily="34" charset="0"/>
                <a:cs typeface="Times New Roman" panose="02020603050405020304" pitchFamily="18" charset="0"/>
              </a:rPr>
              <a:t> and 8</a:t>
            </a:r>
            <a:r>
              <a:rPr lang="en-US" sz="1800"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US" sz="1800" dirty="0">
                <a:effectLst/>
                <a:latin typeface="Calibri" panose="020F0502020204030204" pitchFamily="34" charset="0"/>
                <a:ea typeface="Calibri" panose="020F0502020204030204" pitchFamily="34" charset="0"/>
                <a:cs typeface="Times New Roman" panose="02020603050405020304" pitchFamily="18" charset="0"/>
              </a:rPr>
              <a:t>. The kids row for a couple of hours, break for an hour, then row for another couple of hours. Lunch and transportation are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NOT</a:t>
            </a:r>
            <a:r>
              <a:rPr lang="en-US" sz="1800" dirty="0">
                <a:effectLst/>
                <a:latin typeface="Calibri" panose="020F0502020204030204" pitchFamily="34" charset="0"/>
                <a:ea typeface="Calibri" panose="020F0502020204030204" pitchFamily="34" charset="0"/>
                <a:cs typeface="Times New Roman" panose="02020603050405020304" pitchFamily="18" charset="0"/>
              </a:rPr>
              <a:t> provided. We don’t have exact times yet but will keep you posted. </a:t>
            </a:r>
          </a:p>
          <a:p>
            <a:pPr marL="0" marR="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017643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76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F5C2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29DFDB0-E2AB-42EC-A4F0-CFC61756BD36}"/>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9254442" y="2948847"/>
            <a:ext cx="1462088" cy="960306"/>
          </a:xfrm>
          <a:prstGeom prst="rect">
            <a:avLst/>
          </a:prstGeom>
          <a:noFill/>
        </p:spPr>
      </p:pic>
      <p:sp>
        <p:nvSpPr>
          <p:cNvPr id="9" name="TextBox 8">
            <a:extLst>
              <a:ext uri="{FF2B5EF4-FFF2-40B4-BE49-F238E27FC236}">
                <a16:creationId xmlns:a16="http://schemas.microsoft.com/office/drawing/2014/main" id="{669A16B5-3663-4C45-BB9D-725802BD41D4}"/>
              </a:ext>
            </a:extLst>
          </p:cNvPr>
          <p:cNvSpPr txBox="1"/>
          <p:nvPr/>
        </p:nvSpPr>
        <p:spPr>
          <a:xfrm>
            <a:off x="2706766" y="1172651"/>
            <a:ext cx="6245686" cy="5355312"/>
          </a:xfrm>
          <a:prstGeom prst="rect">
            <a:avLst/>
          </a:prstGeom>
          <a:noFill/>
        </p:spPr>
        <p:txBody>
          <a:bodyPr wrap="square">
            <a:spAutoFit/>
          </a:bodyPr>
          <a:lstStyle/>
          <a:p>
            <a:pPr marL="228600" marR="0">
              <a:spcBef>
                <a:spcPts val="0"/>
              </a:spcBef>
              <a:spcAft>
                <a:spcPts val="0"/>
              </a:spcAft>
            </a:pPr>
            <a:r>
              <a:rPr lang="en-US"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Parent FAQs </a:t>
            </a:r>
            <a:r>
              <a:rPr lang="en-US" sz="1800" dirty="0">
                <a:effectLst/>
                <a:latin typeface="Calibri" panose="020F0502020204030204" pitchFamily="34" charset="0"/>
                <a:ea typeface="Calibri" panose="020F0502020204030204" pitchFamily="34" charset="0"/>
                <a:cs typeface="Times New Roman" panose="02020603050405020304" pitchFamily="18" charset="0"/>
              </a:rPr>
              <a:t>– answers to the most common questions asked by parents</a:t>
            </a:r>
          </a:p>
          <a:p>
            <a:pPr marL="228600" marR="0">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Forms</a:t>
            </a:r>
            <a:r>
              <a:rPr lang="en-US" sz="1800" dirty="0">
                <a:effectLst/>
                <a:latin typeface="Calibri" panose="020F0502020204030204" pitchFamily="34" charset="0"/>
                <a:ea typeface="Calibri" panose="020F0502020204030204" pitchFamily="34" charset="0"/>
                <a:cs typeface="Times New Roman" panose="02020603050405020304" pitchFamily="18" charset="0"/>
              </a:rPr>
              <a:t> – links to forms and downloadable resources</a:t>
            </a:r>
          </a:p>
          <a:p>
            <a:pPr marL="228600" marR="0">
              <a:spcBef>
                <a:spcPts val="0"/>
              </a:spcBef>
              <a:spcAft>
                <a:spcPts val="0"/>
              </a:spcAft>
            </a:pPr>
            <a:r>
              <a:rPr lang="en-US"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Training Logistics </a:t>
            </a:r>
            <a:r>
              <a:rPr lang="en-US" sz="1800" dirty="0">
                <a:effectLst/>
                <a:latin typeface="Calibri" panose="020F0502020204030204" pitchFamily="34" charset="0"/>
                <a:ea typeface="Calibri" panose="020F0502020204030204" pitchFamily="34" charset="0"/>
                <a:cs typeface="Times New Roman" panose="02020603050405020304" pitchFamily="18" charset="0"/>
              </a:rPr>
              <a:t>– logistical information for winter and spring training </a:t>
            </a:r>
          </a:p>
          <a:p>
            <a:pPr marL="228600" marR="0">
              <a:spcBef>
                <a:spcPts val="0"/>
              </a:spcBef>
              <a:spcAft>
                <a:spcPts val="0"/>
              </a:spcAft>
            </a:pPr>
            <a:r>
              <a:rPr lang="en-US"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Regatta FAQs </a:t>
            </a:r>
            <a:r>
              <a:rPr lang="en-US" sz="1800" dirty="0">
                <a:effectLst/>
                <a:latin typeface="Calibri" panose="020F0502020204030204" pitchFamily="34" charset="0"/>
                <a:ea typeface="Calibri" panose="020F0502020204030204" pitchFamily="34" charset="0"/>
                <a:cs typeface="Times New Roman" panose="02020603050405020304" pitchFamily="18" charset="0"/>
              </a:rPr>
              <a:t>– Regatta survival guide for parents</a:t>
            </a:r>
          </a:p>
          <a:p>
            <a:pPr marL="228600" marR="0">
              <a:spcBef>
                <a:spcPts val="0"/>
              </a:spcBef>
              <a:spcAft>
                <a:spcPts val="0"/>
              </a:spcAft>
            </a:pPr>
            <a:r>
              <a:rPr lang="en-US"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Terminology</a:t>
            </a: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 glossary of rowing terms</a:t>
            </a:r>
          </a:p>
          <a:p>
            <a:pPr marL="228600" marR="0">
              <a:spcBef>
                <a:spcPts val="0"/>
              </a:spcBef>
              <a:spcAft>
                <a:spcPts val="0"/>
              </a:spcAft>
            </a:pPr>
            <a:r>
              <a:rPr lang="en-US"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All Aboard </a:t>
            </a:r>
            <a:r>
              <a:rPr lang="en-US" sz="1800" dirty="0">
                <a:effectLst/>
                <a:latin typeface="Calibri" panose="020F0502020204030204" pitchFamily="34" charset="0"/>
                <a:ea typeface="Calibri" panose="020F0502020204030204" pitchFamily="34" charset="0"/>
                <a:cs typeface="Times New Roman" panose="02020603050405020304" pitchFamily="18" charset="0"/>
              </a:rPr>
              <a:t>– slide decks from the parent information program are posted here after the meeting</a:t>
            </a:r>
          </a:p>
          <a:p>
            <a:pPr marL="228600" marR="0">
              <a:spcBef>
                <a:spcPts val="0"/>
              </a:spcBef>
              <a:spcAft>
                <a:spcPts val="0"/>
              </a:spcAft>
            </a:pPr>
            <a:r>
              <a:rPr lang="en-US"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SafeSport</a:t>
            </a:r>
            <a:r>
              <a:rPr lang="en-US" sz="1800" dirty="0">
                <a:effectLst/>
                <a:latin typeface="Calibri" panose="020F0502020204030204" pitchFamily="34" charset="0"/>
                <a:ea typeface="Calibri" panose="020F0502020204030204" pitchFamily="34" charset="0"/>
                <a:cs typeface="Times New Roman" panose="02020603050405020304" pitchFamily="18" charset="0"/>
              </a:rPr>
              <a:t> – Information on the abuse prevention program Langley Crew adheres to, including who needs to get fully certified, and how to get the training</a:t>
            </a:r>
          </a:p>
          <a:p>
            <a:pPr marL="228600" marR="0">
              <a:spcBef>
                <a:spcPts val="0"/>
              </a:spcBef>
              <a:spcAft>
                <a:spcPts val="0"/>
              </a:spcAft>
            </a:pPr>
            <a:r>
              <a:rPr lang="en-US"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Nutrition</a:t>
            </a:r>
            <a:r>
              <a:rPr lang="en-US" sz="1800" dirty="0">
                <a:effectLst/>
                <a:latin typeface="Calibri" panose="020F0502020204030204" pitchFamily="34" charset="0"/>
                <a:ea typeface="Calibri" panose="020F0502020204030204" pitchFamily="34" charset="0"/>
                <a:cs typeface="Times New Roman" panose="02020603050405020304" pitchFamily="18" charset="0"/>
              </a:rPr>
              <a:t> – guidance on proper ways to fuel your body during the season</a:t>
            </a:r>
          </a:p>
          <a:p>
            <a:pPr marL="457200" marR="0">
              <a:spcBef>
                <a:spcPts val="0"/>
              </a:spcBef>
              <a:spcAft>
                <a:spcPts val="0"/>
              </a:spcAft>
            </a:pPr>
            <a:r>
              <a:rPr lang="en-US"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Pre-Workout</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spcBef>
                <a:spcPts val="0"/>
              </a:spcBef>
              <a:spcAft>
                <a:spcPts val="0"/>
              </a:spcAft>
            </a:pPr>
            <a:r>
              <a:rPr lang="en-US"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Post-Workout</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spcBef>
                <a:spcPts val="0"/>
              </a:spcBef>
              <a:spcAft>
                <a:spcPts val="0"/>
              </a:spcAft>
            </a:pPr>
            <a:r>
              <a:rPr lang="en-US"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Eat These Foods</a:t>
            </a:r>
          </a:p>
          <a:p>
            <a:pPr marL="457200" marR="0">
              <a:spcBef>
                <a:spcPts val="0"/>
              </a:spcBef>
              <a:spcAft>
                <a:spcPts val="0"/>
              </a:spcAft>
            </a:pPr>
            <a:endParaRPr lang="en-US"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marL="457200" marR="0">
              <a:spcBef>
                <a:spcPts val="0"/>
              </a:spcBef>
              <a:spcAft>
                <a:spcPts val="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descr="Graphical user interface, application, table&#10;&#10;Description automatically generated">
            <a:extLst>
              <a:ext uri="{FF2B5EF4-FFF2-40B4-BE49-F238E27FC236}">
                <a16:creationId xmlns:a16="http://schemas.microsoft.com/office/drawing/2014/main" id="{D7C2A521-BEA4-A5DA-22D1-C1972E375A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8494" y="1069376"/>
            <a:ext cx="2333951" cy="5458587"/>
          </a:xfrm>
          <a:prstGeom prst="rect">
            <a:avLst/>
          </a:prstGeom>
        </p:spPr>
      </p:pic>
      <p:sp>
        <p:nvSpPr>
          <p:cNvPr id="6" name="TextBox 5">
            <a:extLst>
              <a:ext uri="{FF2B5EF4-FFF2-40B4-BE49-F238E27FC236}">
                <a16:creationId xmlns:a16="http://schemas.microsoft.com/office/drawing/2014/main" id="{26EAC976-A857-51D3-8CD0-3601BF546D35}"/>
              </a:ext>
            </a:extLst>
          </p:cNvPr>
          <p:cNvSpPr txBox="1"/>
          <p:nvPr/>
        </p:nvSpPr>
        <p:spPr>
          <a:xfrm>
            <a:off x="194595" y="256464"/>
            <a:ext cx="9400341" cy="400110"/>
          </a:xfrm>
          <a:prstGeom prst="rect">
            <a:avLst/>
          </a:prstGeom>
          <a:noFill/>
        </p:spPr>
        <p:txBody>
          <a:bodyPr wrap="square" rtlCol="0">
            <a:spAutoFit/>
          </a:bodyPr>
          <a:lstStyle/>
          <a:p>
            <a:pPr marL="0" marR="0">
              <a:spcBef>
                <a:spcPts val="0"/>
              </a:spcBef>
              <a:spcAft>
                <a:spcPts val="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Parents</a:t>
            </a:r>
            <a:r>
              <a:rPr lang="en-US" sz="1800" dirty="0">
                <a:effectLst/>
                <a:latin typeface="Calibri" panose="020F0502020204030204" pitchFamily="34" charset="0"/>
                <a:ea typeface="Calibri" panose="020F0502020204030204" pitchFamily="34" charset="0"/>
                <a:cs typeface="Times New Roman" panose="02020603050405020304" pitchFamily="18" charset="0"/>
              </a:rPr>
              <a:t> – information geared to crew parents, including the Parent’s Guide to Crew (Crew 101)</a:t>
            </a:r>
          </a:p>
        </p:txBody>
      </p:sp>
    </p:spTree>
    <p:extLst>
      <p:ext uri="{BB962C8B-B14F-4D97-AF65-F5344CB8AC3E}">
        <p14:creationId xmlns:p14="http://schemas.microsoft.com/office/powerpoint/2010/main" val="41299384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76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F5C2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29DFDB0-E2AB-42EC-A4F0-CFC61756BD36}"/>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9254442" y="2948847"/>
            <a:ext cx="1462088" cy="960306"/>
          </a:xfrm>
          <a:prstGeom prst="rect">
            <a:avLst/>
          </a:prstGeom>
          <a:noFill/>
        </p:spPr>
      </p:pic>
      <p:sp>
        <p:nvSpPr>
          <p:cNvPr id="7" name="TextBox 6">
            <a:extLst>
              <a:ext uri="{FF2B5EF4-FFF2-40B4-BE49-F238E27FC236}">
                <a16:creationId xmlns:a16="http://schemas.microsoft.com/office/drawing/2014/main" id="{58FD341F-2E1F-4AFE-B17F-47EEE27ECEE1}"/>
              </a:ext>
            </a:extLst>
          </p:cNvPr>
          <p:cNvSpPr txBox="1"/>
          <p:nvPr/>
        </p:nvSpPr>
        <p:spPr>
          <a:xfrm>
            <a:off x="2690951" y="1543305"/>
            <a:ext cx="6224449" cy="1631216"/>
          </a:xfrm>
          <a:prstGeom prst="rect">
            <a:avLst/>
          </a:prstGeom>
          <a:noFill/>
        </p:spPr>
        <p:txBody>
          <a:bodyPr wrap="square" numCol="1">
            <a:spAutoFit/>
          </a:bodyPr>
          <a:lstStyle/>
          <a:p>
            <a:pPr marL="228600" marR="0">
              <a:spcBef>
                <a:spcPts val="0"/>
              </a:spcBef>
              <a:spcAft>
                <a:spcPts val="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Bus Chaperone </a:t>
            </a:r>
            <a:r>
              <a:rPr lang="en-US" sz="2000" dirty="0">
                <a:effectLst/>
                <a:latin typeface="Calibri" panose="020F0502020204030204" pitchFamily="34" charset="0"/>
                <a:ea typeface="Calibri" panose="020F0502020204030204" pitchFamily="34" charset="0"/>
                <a:cs typeface="Times New Roman" panose="02020603050405020304" pitchFamily="18" charset="0"/>
              </a:rPr>
              <a:t>– information on the chaperone duties </a:t>
            </a:r>
          </a:p>
          <a:p>
            <a:pPr marL="228600" marR="0">
              <a:spcBef>
                <a:spcPts val="0"/>
              </a:spcBef>
              <a:spcAft>
                <a:spcPts val="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VASRA Regatta Support </a:t>
            </a:r>
            <a:r>
              <a:rPr lang="en-US" sz="2000" dirty="0">
                <a:effectLst/>
                <a:latin typeface="Calibri" panose="020F0502020204030204" pitchFamily="34" charset="0"/>
                <a:ea typeface="Calibri" panose="020F0502020204030204" pitchFamily="34" charset="0"/>
                <a:cs typeface="Times New Roman" panose="02020603050405020304" pitchFamily="18" charset="0"/>
              </a:rPr>
              <a:t>– information on VASRA and brief descriptions of the volunteer roles</a:t>
            </a:r>
          </a:p>
          <a:p>
            <a:pPr marL="228600" marR="0">
              <a:spcBef>
                <a:spcPts val="0"/>
              </a:spcBef>
              <a:spcAft>
                <a:spcPts val="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Team Support </a:t>
            </a:r>
            <a:r>
              <a:rPr lang="en-US" sz="2000" dirty="0">
                <a:effectLst/>
                <a:latin typeface="Calibri" panose="020F0502020204030204" pitchFamily="34" charset="0"/>
                <a:ea typeface="Calibri" panose="020F0502020204030204" pitchFamily="34" charset="0"/>
                <a:cs typeface="Times New Roman" panose="02020603050405020304" pitchFamily="18" charset="0"/>
              </a:rPr>
              <a:t>– information on the many ways you can volunteer to support the team</a:t>
            </a:r>
          </a:p>
        </p:txBody>
      </p:sp>
      <p:pic>
        <p:nvPicPr>
          <p:cNvPr id="3" name="Picture 2" descr="A picture containing graphical user interface&#10;&#10;Description automatically generated">
            <a:extLst>
              <a:ext uri="{FF2B5EF4-FFF2-40B4-BE49-F238E27FC236}">
                <a16:creationId xmlns:a16="http://schemas.microsoft.com/office/drawing/2014/main" id="{ACB3D07E-7C98-4834-B1DC-817D7B71718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55978" y="4439445"/>
            <a:ext cx="7875819" cy="2085450"/>
          </a:xfrm>
          <a:prstGeom prst="rect">
            <a:avLst/>
          </a:prstGeom>
        </p:spPr>
      </p:pic>
      <p:sp>
        <p:nvSpPr>
          <p:cNvPr id="9" name="TextBox 8">
            <a:extLst>
              <a:ext uri="{FF2B5EF4-FFF2-40B4-BE49-F238E27FC236}">
                <a16:creationId xmlns:a16="http://schemas.microsoft.com/office/drawing/2014/main" id="{E1FCEBFE-06B9-4DA5-A9CD-238C64447AC5}"/>
              </a:ext>
            </a:extLst>
          </p:cNvPr>
          <p:cNvSpPr txBox="1"/>
          <p:nvPr/>
        </p:nvSpPr>
        <p:spPr>
          <a:xfrm>
            <a:off x="235172" y="156830"/>
            <a:ext cx="7969376" cy="400110"/>
          </a:xfrm>
          <a:prstGeom prst="rect">
            <a:avLst/>
          </a:prstGeom>
          <a:noFill/>
        </p:spPr>
        <p:txBody>
          <a:bodyPr wrap="square">
            <a:spAutoFit/>
          </a:bodyPr>
          <a:lstStyle/>
          <a:p>
            <a:pPr marL="0" marR="0">
              <a:spcBef>
                <a:spcPts val="0"/>
              </a:spcBef>
              <a:spcAft>
                <a:spcPts val="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Volunteering</a:t>
            </a:r>
            <a:r>
              <a:rPr lang="en-US" sz="1800" dirty="0">
                <a:effectLst/>
                <a:latin typeface="Calibri" panose="020F0502020204030204" pitchFamily="34" charset="0"/>
                <a:ea typeface="Calibri" panose="020F0502020204030204" pitchFamily="34" charset="0"/>
                <a:cs typeface="Times New Roman" panose="02020603050405020304" pitchFamily="18" charset="0"/>
              </a:rPr>
              <a:t> – information on the volunteer requirements for each crew family</a:t>
            </a:r>
          </a:p>
        </p:txBody>
      </p:sp>
      <p:pic>
        <p:nvPicPr>
          <p:cNvPr id="5" name="Picture 4" descr="Diagram&#10;&#10;Description automatically generated">
            <a:extLst>
              <a:ext uri="{FF2B5EF4-FFF2-40B4-BE49-F238E27FC236}">
                <a16:creationId xmlns:a16="http://schemas.microsoft.com/office/drawing/2014/main" id="{40A5046C-5740-0AD4-470A-09EFB2CAE20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5661" y="744200"/>
            <a:ext cx="2400635" cy="3229426"/>
          </a:xfrm>
          <a:prstGeom prst="rect">
            <a:avLst/>
          </a:prstGeom>
        </p:spPr>
      </p:pic>
    </p:spTree>
    <p:extLst>
      <p:ext uri="{BB962C8B-B14F-4D97-AF65-F5344CB8AC3E}">
        <p14:creationId xmlns:p14="http://schemas.microsoft.com/office/powerpoint/2010/main" val="23634450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76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F5C2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29DFDB0-E2AB-42EC-A4F0-CFC61756BD36}"/>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9254442" y="2948847"/>
            <a:ext cx="1462088" cy="960306"/>
          </a:xfrm>
          <a:prstGeom prst="rect">
            <a:avLst/>
          </a:prstGeom>
          <a:noFill/>
        </p:spPr>
      </p:pic>
      <p:sp>
        <p:nvSpPr>
          <p:cNvPr id="7" name="TextBox 6">
            <a:extLst>
              <a:ext uri="{FF2B5EF4-FFF2-40B4-BE49-F238E27FC236}">
                <a16:creationId xmlns:a16="http://schemas.microsoft.com/office/drawing/2014/main" id="{8DF5DF0F-6908-4662-8F10-5A731C49C751}"/>
              </a:ext>
            </a:extLst>
          </p:cNvPr>
          <p:cNvSpPr txBox="1"/>
          <p:nvPr/>
        </p:nvSpPr>
        <p:spPr>
          <a:xfrm>
            <a:off x="151504" y="200278"/>
            <a:ext cx="6909391" cy="400110"/>
          </a:xfrm>
          <a:prstGeom prst="rect">
            <a:avLst/>
          </a:prstGeom>
          <a:noFill/>
        </p:spPr>
        <p:txBody>
          <a:bodyPr wrap="square">
            <a:spAutoFit/>
          </a:bodyPr>
          <a:lstStyle/>
          <a:p>
            <a:pPr marL="0" marR="0">
              <a:spcBef>
                <a:spcPts val="0"/>
              </a:spcBef>
              <a:spcAft>
                <a:spcPts val="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News</a:t>
            </a:r>
            <a:r>
              <a:rPr lang="en-US" sz="1800" dirty="0">
                <a:effectLst/>
                <a:latin typeface="Calibri" panose="020F0502020204030204" pitchFamily="34" charset="0"/>
                <a:ea typeface="Calibri" panose="020F0502020204030204" pitchFamily="34" charset="0"/>
                <a:cs typeface="Times New Roman" panose="02020603050405020304" pitchFamily="18" charset="0"/>
              </a:rPr>
              <a:t> – Latest news on the crew team’s activities and successes</a:t>
            </a:r>
          </a:p>
        </p:txBody>
      </p:sp>
      <p:sp>
        <p:nvSpPr>
          <p:cNvPr id="9" name="TextBox 8">
            <a:extLst>
              <a:ext uri="{FF2B5EF4-FFF2-40B4-BE49-F238E27FC236}">
                <a16:creationId xmlns:a16="http://schemas.microsoft.com/office/drawing/2014/main" id="{7BC6145F-6DF9-4372-9488-C1C4779DB2DE}"/>
              </a:ext>
            </a:extLst>
          </p:cNvPr>
          <p:cNvSpPr txBox="1"/>
          <p:nvPr/>
        </p:nvSpPr>
        <p:spPr>
          <a:xfrm>
            <a:off x="3587658" y="5254092"/>
            <a:ext cx="5666784" cy="1508105"/>
          </a:xfrm>
          <a:prstGeom prst="rect">
            <a:avLst/>
          </a:prstGeom>
          <a:noFill/>
        </p:spPr>
        <p:txBody>
          <a:bodyPr wrap="square">
            <a:spAutoFit/>
          </a:bodyPr>
          <a:lstStyle/>
          <a:p>
            <a:pPr marL="0" marR="0">
              <a:spcBef>
                <a:spcPts val="0"/>
              </a:spcBef>
              <a:spcAft>
                <a:spcPts val="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Contact Us </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285750" marR="0" indent="-285750">
              <a:spcBef>
                <a:spcPts val="0"/>
              </a:spcBef>
              <a:spcAft>
                <a:spcPts val="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list of Board members, </a:t>
            </a:r>
          </a:p>
          <a:p>
            <a:pPr marL="285750" marR="0" indent="-285750">
              <a:spcBef>
                <a:spcPts val="0"/>
              </a:spcBef>
              <a:spcAft>
                <a:spcPts val="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coaches and captains; LCBC contact information; </a:t>
            </a:r>
          </a:p>
          <a:p>
            <a:pPr marL="285750" marR="0" indent="-285750">
              <a:spcBef>
                <a:spcPts val="0"/>
              </a:spcBef>
              <a:spcAft>
                <a:spcPts val="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links to relevant sites, map to Sandy Run</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p:txBody>
      </p:sp>
      <p:pic>
        <p:nvPicPr>
          <p:cNvPr id="3" name="Picture 2" descr="A picture containing graphical user interface&#10;&#10;Description automatically generated">
            <a:extLst>
              <a:ext uri="{FF2B5EF4-FFF2-40B4-BE49-F238E27FC236}">
                <a16:creationId xmlns:a16="http://schemas.microsoft.com/office/drawing/2014/main" id="{2A040251-487B-612A-CDD7-A6C872D1A0C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23610" y="1490598"/>
            <a:ext cx="5666784" cy="3651337"/>
          </a:xfrm>
          <a:prstGeom prst="rect">
            <a:avLst/>
          </a:prstGeom>
        </p:spPr>
      </p:pic>
      <p:pic>
        <p:nvPicPr>
          <p:cNvPr id="6" name="Picture 5" descr="Application, table&#10;&#10;Description automatically generated">
            <a:extLst>
              <a:ext uri="{FF2B5EF4-FFF2-40B4-BE49-F238E27FC236}">
                <a16:creationId xmlns:a16="http://schemas.microsoft.com/office/drawing/2014/main" id="{BDC8C384-4AB4-91C5-4516-00D5FCD163B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9325" y="727009"/>
            <a:ext cx="1969847" cy="4940766"/>
          </a:xfrm>
          <a:prstGeom prst="rect">
            <a:avLst/>
          </a:prstGeom>
        </p:spPr>
      </p:pic>
    </p:spTree>
    <p:extLst>
      <p:ext uri="{BB962C8B-B14F-4D97-AF65-F5344CB8AC3E}">
        <p14:creationId xmlns:p14="http://schemas.microsoft.com/office/powerpoint/2010/main" val="28330639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1BB550F-7521-4865-9C2F-3E39F369AF10}"/>
              </a:ext>
            </a:extLst>
          </p:cNvPr>
          <p:cNvSpPr txBox="1"/>
          <p:nvPr/>
        </p:nvSpPr>
        <p:spPr>
          <a:xfrm>
            <a:off x="278970" y="139484"/>
            <a:ext cx="8601560" cy="6718515"/>
          </a:xfrm>
          <a:prstGeom prst="rect">
            <a:avLst/>
          </a:prstGeom>
        </p:spPr>
        <p:txBody>
          <a:bodyPr vert="horz" lIns="91440" tIns="45720" rIns="91440" bIns="45720" rtlCol="0" anchor="ctr">
            <a:noAutofit/>
          </a:bodyPr>
          <a:lstStyle/>
          <a:p>
            <a:pPr marL="0" marR="0" algn="ctr">
              <a:spcBef>
                <a:spcPts val="0"/>
              </a:spcBef>
              <a:spcAft>
                <a:spcPts val="0"/>
              </a:spcAft>
            </a:pPr>
            <a:r>
              <a:rPr lang="en-US" sz="4000" b="1" dirty="0">
                <a:effectLst/>
                <a:latin typeface="Calibri" panose="020F0502020204030204" pitchFamily="34" charset="0"/>
                <a:ea typeface="Calibri" panose="020F0502020204030204" pitchFamily="34" charset="0"/>
                <a:cs typeface="Times New Roman" panose="02020603050405020304" pitchFamily="18" charset="0"/>
              </a:rPr>
              <a:t>Questions??</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76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F5C2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29DFDB0-E2AB-42EC-A4F0-CFC61756BD36}"/>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9254442" y="2948847"/>
            <a:ext cx="1462088" cy="960306"/>
          </a:xfrm>
          <a:prstGeom prst="rect">
            <a:avLst/>
          </a:prstGeom>
          <a:noFill/>
        </p:spPr>
      </p:pic>
    </p:spTree>
    <p:extLst>
      <p:ext uri="{BB962C8B-B14F-4D97-AF65-F5344CB8AC3E}">
        <p14:creationId xmlns:p14="http://schemas.microsoft.com/office/powerpoint/2010/main" val="27370862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76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F5C2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29DFDB0-E2AB-42EC-A4F0-CFC61756BD36}"/>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9254442" y="2948847"/>
            <a:ext cx="1462088" cy="960306"/>
          </a:xfrm>
          <a:prstGeom prst="rect">
            <a:avLst/>
          </a:prstGeom>
          <a:noFill/>
        </p:spPr>
      </p:pic>
      <p:sp>
        <p:nvSpPr>
          <p:cNvPr id="3" name="TextBox 2">
            <a:extLst>
              <a:ext uri="{FF2B5EF4-FFF2-40B4-BE49-F238E27FC236}">
                <a16:creationId xmlns:a16="http://schemas.microsoft.com/office/drawing/2014/main" id="{CD2C6EFF-C600-34F0-7E1F-ABC2E690076A}"/>
              </a:ext>
            </a:extLst>
          </p:cNvPr>
          <p:cNvSpPr txBox="1"/>
          <p:nvPr/>
        </p:nvSpPr>
        <p:spPr>
          <a:xfrm>
            <a:off x="349764" y="917521"/>
            <a:ext cx="8735157" cy="4062651"/>
          </a:xfrm>
          <a:prstGeom prst="rect">
            <a:avLst/>
          </a:prstGeom>
          <a:noFill/>
        </p:spPr>
        <p:txBody>
          <a:bodyPr wrap="square">
            <a:spAutoFit/>
          </a:bodyPr>
          <a:lstStyle/>
          <a:p>
            <a:pPr marL="0" marR="0">
              <a:spcBef>
                <a:spcPts val="0"/>
              </a:spcBef>
              <a:spcAft>
                <a:spcPts val="0"/>
              </a:spcAft>
            </a:pPr>
            <a:r>
              <a:rPr lang="en-US" sz="2400" b="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Water Practice: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b="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Q: How many times a week are they expected to do water practice?</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 Six days a week, the same as winter conditioning. The only day we don’t practice is Sunday.</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kern="0" dirty="0">
                <a:effectLst/>
                <a:latin typeface="Calibri" panose="020F0502020204030204" pitchFamily="34" charset="0"/>
                <a:ea typeface="Times New Roman" panose="02020603050405020304" pitchFamily="18" charset="0"/>
                <a:cs typeface="Calibri" panose="020F0502020204030204" pitchFamily="34"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b="1" kern="0"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marL="0" marR="0">
              <a:spcBef>
                <a:spcPts val="0"/>
              </a:spcBef>
              <a:spcAft>
                <a:spcPts val="0"/>
              </a:spcAft>
            </a:pPr>
            <a:r>
              <a:rPr lang="en-US" sz="1800" b="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Q: Is there a reason why Monday is a good day to schedule possible conflicts?</a:t>
            </a:r>
            <a:br>
              <a:rPr lang="en-US" sz="1800" b="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r>
              <a:rPr lang="en-US"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 There are a couple, both related to maximizing practice results. First, the coaches spend the first day working on technique drills rather than timing, and watching to see where the timing and synchronization needs to be tweaked. Secondly, it’s the furthest practice from the next regatta, so getting everything synced is less important. Thirdly, if most of the absences are on the same day, the coaches can adjust their plans based on that.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kern="0" dirty="0">
                <a:effectLst/>
                <a:latin typeface="Calibri" panose="020F0502020204030204" pitchFamily="34" charset="0"/>
                <a:ea typeface="Times New Roman" panose="02020603050405020304" pitchFamily="18" charset="0"/>
                <a:cs typeface="Calibri" panose="020F0502020204030204" pitchFamily="34"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kern="0" dirty="0">
                <a:effectLst/>
                <a:latin typeface="Calibri" panose="020F0502020204030204" pitchFamily="34" charset="0"/>
                <a:ea typeface="Times New Roman" panose="02020603050405020304" pitchFamily="18" charset="0"/>
                <a:cs typeface="Calibri" panose="020F0502020204030204" pitchFamily="34"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603742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76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F5C2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29DFDB0-E2AB-42EC-A4F0-CFC61756BD36}"/>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9254442" y="2948847"/>
            <a:ext cx="1462088" cy="960306"/>
          </a:xfrm>
          <a:prstGeom prst="rect">
            <a:avLst/>
          </a:prstGeom>
          <a:noFill/>
        </p:spPr>
      </p:pic>
      <p:sp>
        <p:nvSpPr>
          <p:cNvPr id="3" name="TextBox 2">
            <a:extLst>
              <a:ext uri="{FF2B5EF4-FFF2-40B4-BE49-F238E27FC236}">
                <a16:creationId xmlns:a16="http://schemas.microsoft.com/office/drawing/2014/main" id="{EC33B85D-CD8A-87AC-0BE2-3DF08EFC6C89}"/>
              </a:ext>
            </a:extLst>
          </p:cNvPr>
          <p:cNvSpPr txBox="1"/>
          <p:nvPr/>
        </p:nvSpPr>
        <p:spPr>
          <a:xfrm>
            <a:off x="503215" y="1056021"/>
            <a:ext cx="8242664" cy="3785652"/>
          </a:xfrm>
          <a:prstGeom prst="rect">
            <a:avLst/>
          </a:prstGeom>
          <a:noFill/>
        </p:spPr>
        <p:txBody>
          <a:bodyPr wrap="square">
            <a:spAutoFit/>
          </a:bodyPr>
          <a:lstStyle/>
          <a:p>
            <a:pPr marL="0" marR="0">
              <a:spcBef>
                <a:spcPts val="0"/>
              </a:spcBef>
              <a:spcAft>
                <a:spcPts val="0"/>
              </a:spcAft>
            </a:pPr>
            <a:r>
              <a:rPr lang="en-US" sz="2400" b="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Buses: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b="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Q: If a student is taking the bus to practice but getting a ride home, should they take their stuff off the bus when they get off for practice?</a:t>
            </a:r>
            <a:br>
              <a:rPr lang="en-US" sz="1800" b="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r>
              <a:rPr lang="en-US"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 Yes. The buses are not required to stay at the park during practice; they just have to be back by 6:45. They usually stay at the park, but not always, and the drivers don’t always stay with the bus. The kids can put their stuff in the workroom or in our area of the boathouse</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kern="0" dirty="0">
                <a:effectLst/>
                <a:latin typeface="Calibri" panose="020F0502020204030204" pitchFamily="34" charset="0"/>
                <a:ea typeface="Times New Roman" panose="02020603050405020304" pitchFamily="18" charset="0"/>
                <a:cs typeface="Calibri" panose="020F0502020204030204" pitchFamily="34"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kern="0" dirty="0">
                <a:effectLst/>
                <a:latin typeface="Calibri" panose="020F0502020204030204" pitchFamily="34" charset="0"/>
                <a:ea typeface="Times New Roman" panose="02020603050405020304" pitchFamily="18" charset="0"/>
                <a:cs typeface="Calibri" panose="020F0502020204030204" pitchFamily="34"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b="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Q: Are buses assigned or is it first come first served?</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 The large buses are broken out by gender – one for the men’s team, one for the women’s team. If we have more than 110 kids going to practice, the third bus will be the “overflow” bus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880799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76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F5C2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29DFDB0-E2AB-42EC-A4F0-CFC61756BD36}"/>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9254442" y="2948847"/>
            <a:ext cx="1462088" cy="960306"/>
          </a:xfrm>
          <a:prstGeom prst="rect">
            <a:avLst/>
          </a:prstGeom>
          <a:noFill/>
        </p:spPr>
      </p:pic>
      <p:sp>
        <p:nvSpPr>
          <p:cNvPr id="3" name="TextBox 2">
            <a:extLst>
              <a:ext uri="{FF2B5EF4-FFF2-40B4-BE49-F238E27FC236}">
                <a16:creationId xmlns:a16="http://schemas.microsoft.com/office/drawing/2014/main" id="{D4156E58-2068-1147-B527-FEA04FD29B7A}"/>
              </a:ext>
            </a:extLst>
          </p:cNvPr>
          <p:cNvSpPr txBox="1"/>
          <p:nvPr/>
        </p:nvSpPr>
        <p:spPr>
          <a:xfrm>
            <a:off x="193431" y="705178"/>
            <a:ext cx="8946172" cy="4339650"/>
          </a:xfrm>
          <a:prstGeom prst="rect">
            <a:avLst/>
          </a:prstGeom>
          <a:noFill/>
        </p:spPr>
        <p:txBody>
          <a:bodyPr wrap="square">
            <a:spAutoFit/>
          </a:bodyPr>
          <a:lstStyle/>
          <a:p>
            <a:pPr marL="0" marR="0">
              <a:spcBef>
                <a:spcPts val="0"/>
              </a:spcBef>
              <a:spcAft>
                <a:spcPts val="0"/>
              </a:spcAft>
            </a:pPr>
            <a:r>
              <a:rPr lang="en-US" sz="2400" b="1" kern="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Misc</a:t>
            </a:r>
            <a:r>
              <a:rPr lang="en-US" sz="2400" b="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b="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Q: Is the regatta kick off meeting at school or at the Quan?</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 It will be in the school cafeteria</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kern="0" dirty="0">
                <a:effectLst/>
                <a:latin typeface="Calibri" panose="020F0502020204030204" pitchFamily="34" charset="0"/>
                <a:ea typeface="Times New Roman" panose="02020603050405020304" pitchFamily="18" charset="0"/>
                <a:cs typeface="Calibri" panose="020F0502020204030204" pitchFamily="34"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b="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Q: When and where do we sign up for VASRA volunteering?</a:t>
            </a:r>
            <a:br>
              <a:rPr lang="en-US" sz="1800" b="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r>
              <a:rPr lang="en-US"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 You can sign up for the regatta support right now by logging in to your SUG account. We’ll post the VASRA workday link on the newsletter and the website this weekend</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kern="0" dirty="0">
                <a:effectLst/>
                <a:latin typeface="Calibri" panose="020F0502020204030204" pitchFamily="34" charset="0"/>
                <a:ea typeface="Times New Roman" panose="02020603050405020304" pitchFamily="18" charset="0"/>
                <a:cs typeface="Calibri" panose="020F0502020204030204" pitchFamily="34"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b="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Q: Is there a link for SafeSport certification on the website?</a:t>
            </a:r>
            <a:br>
              <a:rPr lang="en-US" sz="1800" b="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r>
              <a:rPr lang="en-US"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 Yes. There is an entire page devoted to SafeSport, including a link to the training.</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kern="0" dirty="0">
                <a:effectLst/>
                <a:latin typeface="Calibri" panose="020F0502020204030204" pitchFamily="34" charset="0"/>
                <a:ea typeface="Times New Roman" panose="02020603050405020304" pitchFamily="18" charset="0"/>
                <a:cs typeface="Calibri" panose="020F0502020204030204" pitchFamily="34"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b="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Q: How do we get on the GroupMe chat?</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 You need to download the app. Once you’ve done that, go to the Stay Informed page and click the link to request to join. Fill in your child’s information and we will approve your request. We do this to make sure the members are all actually crew parents.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961832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1BB550F-7521-4865-9C2F-3E39F369AF10}"/>
              </a:ext>
            </a:extLst>
          </p:cNvPr>
          <p:cNvSpPr txBox="1"/>
          <p:nvPr/>
        </p:nvSpPr>
        <p:spPr>
          <a:xfrm>
            <a:off x="278970" y="139484"/>
            <a:ext cx="8601560" cy="6718515"/>
          </a:xfrm>
          <a:prstGeom prst="rect">
            <a:avLst/>
          </a:prstGeom>
        </p:spPr>
        <p:txBody>
          <a:bodyPr vert="horz" lIns="91440" tIns="45720" rIns="91440" bIns="45720" rtlCol="0" anchor="ctr">
            <a:noAutofit/>
          </a:bodyPr>
          <a:lstStyle/>
          <a:p>
            <a:pPr marL="0" marR="0">
              <a:spcBef>
                <a:spcPts val="0"/>
              </a:spcBef>
              <a:spcAft>
                <a:spcPts val="0"/>
              </a:spcAft>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76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F5C2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29DFDB0-E2AB-42EC-A4F0-CFC61756BD36}"/>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9254442" y="2948847"/>
            <a:ext cx="1462088" cy="960306"/>
          </a:xfrm>
          <a:prstGeom prst="rect">
            <a:avLst/>
          </a:prstGeom>
          <a:noFill/>
        </p:spPr>
      </p:pic>
      <p:sp>
        <p:nvSpPr>
          <p:cNvPr id="7" name="TextBox 6">
            <a:extLst>
              <a:ext uri="{FF2B5EF4-FFF2-40B4-BE49-F238E27FC236}">
                <a16:creationId xmlns:a16="http://schemas.microsoft.com/office/drawing/2014/main" id="{6B6ED95B-7B47-424C-8659-D211985A2E4F}"/>
              </a:ext>
            </a:extLst>
          </p:cNvPr>
          <p:cNvSpPr txBox="1"/>
          <p:nvPr/>
        </p:nvSpPr>
        <p:spPr>
          <a:xfrm>
            <a:off x="448491" y="368193"/>
            <a:ext cx="8601560" cy="6121612"/>
          </a:xfrm>
          <a:prstGeom prst="rect">
            <a:avLst/>
          </a:prstGeom>
          <a:noFill/>
        </p:spPr>
        <p:txBody>
          <a:bodyPr wrap="square">
            <a:spAutoFit/>
          </a:bodyPr>
          <a:lstStyle/>
          <a:p>
            <a:pPr marL="0" marR="0">
              <a:spcBef>
                <a:spcPts val="0"/>
              </a:spcBef>
              <a:spcAft>
                <a:spcPts val="0"/>
              </a:spcAft>
            </a:pPr>
            <a:r>
              <a:rPr lang="en-US" sz="2800" b="1" dirty="0">
                <a:effectLst/>
                <a:latin typeface="Calibri" panose="020F0502020204030204" pitchFamily="34" charset="0"/>
                <a:ea typeface="Calibri" panose="020F0502020204030204" pitchFamily="34" charset="0"/>
                <a:cs typeface="Times New Roman" panose="02020603050405020304" pitchFamily="18" charset="0"/>
              </a:rPr>
              <a:t>What Did I Miss from the Season Kickoff Meeting Jan 24?</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R="0" lvl="0">
              <a:lnSpc>
                <a:spcPct val="107000"/>
              </a:lnSpc>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Important Dates: </a:t>
            </a:r>
            <a:r>
              <a:rPr lang="en-US" sz="1800" b="1"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(website page – Calendar, rolling month </a:t>
            </a:r>
            <a:r>
              <a:rPr lang="en-US" b="1" i="1" dirty="0">
                <a:solidFill>
                  <a:srgbClr val="FF0000"/>
                </a:solidFill>
                <a:latin typeface="Calibri" panose="020F0502020204030204" pitchFamily="34" charset="0"/>
                <a:ea typeface="Calibri" panose="020F0502020204030204" pitchFamily="34" charset="0"/>
                <a:cs typeface="Times New Roman" panose="02020603050405020304" pitchFamily="18" charset="0"/>
              </a:rPr>
              <a:t>on Home page</a:t>
            </a:r>
            <a:r>
              <a:rPr lang="en-US" sz="1800" b="1"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t>
            </a:r>
          </a:p>
          <a:p>
            <a:pPr lvl="1">
              <a:lnSpc>
                <a:spcPct val="107000"/>
              </a:lnSpc>
            </a:pPr>
            <a:r>
              <a:rPr lang="en-US" dirty="0">
                <a:latin typeface="Calibri" panose="020F0502020204030204" pitchFamily="34" charset="0"/>
                <a:ea typeface="Calibri" panose="020F0502020204030204" pitchFamily="34" charset="0"/>
                <a:cs typeface="Times New Roman" panose="02020603050405020304" pitchFamily="18" charset="0"/>
              </a:rPr>
              <a:t>February 11 – Ergathon</a:t>
            </a:r>
            <a:br>
              <a:rPr lang="en-US" dirty="0">
                <a:latin typeface="Calibri" panose="020F0502020204030204" pitchFamily="34" charset="0"/>
                <a:ea typeface="Calibri" panose="020F0502020204030204" pitchFamily="34" charset="0"/>
                <a:cs typeface="Times New Roman" panose="02020603050405020304" pitchFamily="18" charset="0"/>
              </a:rPr>
            </a:br>
            <a:r>
              <a:rPr lang="en-US" dirty="0">
                <a:latin typeface="Calibri" panose="020F0502020204030204" pitchFamily="34" charset="0"/>
                <a:ea typeface="Calibri" panose="020F0502020204030204" pitchFamily="34" charset="0"/>
                <a:cs typeface="Times New Roman" panose="02020603050405020304" pitchFamily="18" charset="0"/>
              </a:rPr>
              <a:t>February 18 – First day on the water</a:t>
            </a:r>
          </a:p>
          <a:p>
            <a:pPr lvl="1">
              <a:lnSpc>
                <a:spcPct val="107000"/>
              </a:lnSpc>
            </a:pPr>
            <a:r>
              <a:rPr lang="en-US" dirty="0">
                <a:effectLst/>
                <a:latin typeface="Calibri" panose="020F0502020204030204" pitchFamily="34" charset="0"/>
                <a:ea typeface="Calibri" panose="020F0502020204030204" pitchFamily="34" charset="0"/>
                <a:cs typeface="Times New Roman" panose="02020603050405020304" pitchFamily="18" charset="0"/>
              </a:rPr>
              <a:t>February 20 – Practice on the water at 3 pm, no buses</a:t>
            </a:r>
          </a:p>
          <a:p>
            <a:pPr lvl="1">
              <a:lnSpc>
                <a:spcPct val="107000"/>
              </a:lnSpc>
            </a:pPr>
            <a:r>
              <a:rPr lang="en-US" dirty="0">
                <a:latin typeface="Calibri" panose="020F0502020204030204" pitchFamily="34" charset="0"/>
                <a:ea typeface="Calibri" panose="020F0502020204030204" pitchFamily="34" charset="0"/>
                <a:cs typeface="Times New Roman" panose="02020603050405020304" pitchFamily="18" charset="0"/>
              </a:rPr>
              <a:t>March 11 – Regatta Season Kickoff Roundtable</a:t>
            </a:r>
          </a:p>
          <a:p>
            <a:pPr lvl="1">
              <a:lnSpc>
                <a:spcPct val="107000"/>
              </a:lnSpc>
            </a:pPr>
            <a:r>
              <a:rPr lang="en-US" dirty="0">
                <a:effectLst/>
                <a:latin typeface="Calibri" panose="020F0502020204030204" pitchFamily="34" charset="0"/>
                <a:ea typeface="Calibri" panose="020F0502020204030204" pitchFamily="34" charset="0"/>
                <a:cs typeface="Times New Roman" panose="02020603050405020304" pitchFamily="18" charset="0"/>
              </a:rPr>
              <a:t>March </a:t>
            </a:r>
            <a:r>
              <a:rPr lang="en-US" dirty="0">
                <a:latin typeface="Calibri" panose="020F0502020204030204" pitchFamily="34" charset="0"/>
                <a:ea typeface="Calibri" panose="020F0502020204030204" pitchFamily="34" charset="0"/>
                <a:cs typeface="Times New Roman" panose="02020603050405020304" pitchFamily="18" charset="0"/>
              </a:rPr>
              <a:t>18 – Regatta season starts</a:t>
            </a:r>
          </a:p>
          <a:p>
            <a:pPr marR="0" lvl="0">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pPr>
            <a:r>
              <a:rPr lang="en-US" b="1" dirty="0">
                <a:latin typeface="Calibri" panose="020F0502020204030204" pitchFamily="34" charset="0"/>
                <a:ea typeface="Calibri" panose="020F0502020204030204" pitchFamily="34" charset="0"/>
                <a:cs typeface="Times New Roman" panose="02020603050405020304" pitchFamily="18" charset="0"/>
              </a:rPr>
              <a:t>Travel to the Occoquan (“the Quan”) </a:t>
            </a:r>
            <a:r>
              <a:rPr lang="en-US" b="1" i="1" dirty="0">
                <a:solidFill>
                  <a:srgbClr val="FF0000"/>
                </a:solidFill>
                <a:latin typeface="Calibri" panose="020F0502020204030204" pitchFamily="34" charset="0"/>
                <a:ea typeface="Calibri" panose="020F0502020204030204" pitchFamily="34" charset="0"/>
                <a:cs typeface="Times New Roman" panose="02020603050405020304" pitchFamily="18" charset="0"/>
              </a:rPr>
              <a:t>(website page– Training Logistics, Volunteering)</a:t>
            </a:r>
          </a:p>
          <a:p>
            <a:pPr marR="0" lvl="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We’ll go over logistics in more detail tonight than we did on the 24</a:t>
            </a:r>
            <a:r>
              <a:rPr lang="en-US" sz="1800" baseline="30000" dirty="0">
                <a:effectLst/>
                <a:latin typeface="Calibri" panose="020F0502020204030204" pitchFamily="34" charset="0"/>
                <a:ea typeface="Calibri" panose="020F0502020204030204" pitchFamily="34" charset="0"/>
                <a:cs typeface="Times New Roman" panose="02020603050405020304" pitchFamily="18" charset="0"/>
              </a:rPr>
              <a:t>th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Each bus must have a chaperone – if a volunteer does not show, an entire bus is cancelled and $600 wasted</a:t>
            </a:r>
          </a:p>
          <a:p>
            <a:pPr marR="0" lvl="0">
              <a:lnSpc>
                <a:spcPct val="107000"/>
              </a:lnSpc>
              <a:spcBef>
                <a:spcPts val="0"/>
              </a:spcBef>
              <a:spcAft>
                <a:spcPts val="0"/>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b="1" dirty="0">
                <a:latin typeface="Calibri" panose="020F0502020204030204" pitchFamily="34" charset="0"/>
                <a:ea typeface="Calibri" panose="020F0502020204030204" pitchFamily="34" charset="0"/>
                <a:cs typeface="Times New Roman" panose="02020603050405020304" pitchFamily="18" charset="0"/>
              </a:rPr>
              <a:t>Volunteering: </a:t>
            </a:r>
            <a:r>
              <a:rPr lang="en-US" b="1" i="1" dirty="0">
                <a:solidFill>
                  <a:srgbClr val="FF0000"/>
                </a:solidFill>
                <a:latin typeface="Calibri" panose="020F0502020204030204" pitchFamily="34" charset="0"/>
                <a:ea typeface="Calibri" panose="020F0502020204030204" pitchFamily="34" charset="0"/>
                <a:cs typeface="Times New Roman" panose="02020603050405020304" pitchFamily="18" charset="0"/>
              </a:rPr>
              <a:t>(website page–Volunteering)</a:t>
            </a:r>
          </a:p>
          <a:p>
            <a:pPr marR="0" lvl="0">
              <a:lnSpc>
                <a:spcPct val="107000"/>
              </a:lnSpc>
              <a:spcBef>
                <a:spcPts val="0"/>
              </a:spcBef>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4 volunteer activities per year required for each Crew family</a:t>
            </a:r>
          </a:p>
          <a:p>
            <a:pPr marL="742950" lvl="1" indent="-285750">
              <a:lnSpc>
                <a:spcPct val="107000"/>
              </a:lnSpc>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Chaperone the bus – 1x required</a:t>
            </a:r>
          </a:p>
          <a:p>
            <a:pPr marL="742950" lvl="1" indent="-285750">
              <a:lnSpc>
                <a:spcPct val="107000"/>
              </a:lnSpc>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VASRA role – 1x required</a:t>
            </a:r>
          </a:p>
          <a:p>
            <a:pPr marL="742950" lvl="1" indent="-285750">
              <a:lnSpc>
                <a:spcPct val="107000"/>
              </a:lnSpc>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Team Support </a:t>
            </a:r>
          </a:p>
          <a:p>
            <a:pPr marR="0" lvl="0">
              <a:lnSpc>
                <a:spcPct val="107000"/>
              </a:lnSpc>
              <a:spcBef>
                <a:spcPts val="0"/>
              </a:spcBef>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Donating food does not count </a:t>
            </a:r>
          </a:p>
        </p:txBody>
      </p:sp>
    </p:spTree>
    <p:extLst>
      <p:ext uri="{BB962C8B-B14F-4D97-AF65-F5344CB8AC3E}">
        <p14:creationId xmlns:p14="http://schemas.microsoft.com/office/powerpoint/2010/main" val="30001400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1BB550F-7521-4865-9C2F-3E39F369AF10}"/>
              </a:ext>
            </a:extLst>
          </p:cNvPr>
          <p:cNvSpPr txBox="1"/>
          <p:nvPr/>
        </p:nvSpPr>
        <p:spPr>
          <a:xfrm>
            <a:off x="278970" y="139484"/>
            <a:ext cx="8601560" cy="6718515"/>
          </a:xfrm>
          <a:prstGeom prst="rect">
            <a:avLst/>
          </a:prstGeom>
        </p:spPr>
        <p:txBody>
          <a:bodyPr vert="horz" lIns="91440" tIns="45720" rIns="91440" bIns="45720" rtlCol="0" anchor="ctr">
            <a:noAutofit/>
          </a:bodyPr>
          <a:lstStyle/>
          <a:p>
            <a:pPr marL="0" marR="0">
              <a:spcBef>
                <a:spcPts val="0"/>
              </a:spcBef>
              <a:spcAft>
                <a:spcPts val="0"/>
              </a:spcAft>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76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F5C2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29DFDB0-E2AB-42EC-A4F0-CFC61756BD36}"/>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9254442" y="2948847"/>
            <a:ext cx="1462088" cy="960306"/>
          </a:xfrm>
          <a:prstGeom prst="rect">
            <a:avLst/>
          </a:prstGeom>
          <a:noFill/>
        </p:spPr>
      </p:pic>
      <p:sp>
        <p:nvSpPr>
          <p:cNvPr id="7" name="TextBox 6">
            <a:extLst>
              <a:ext uri="{FF2B5EF4-FFF2-40B4-BE49-F238E27FC236}">
                <a16:creationId xmlns:a16="http://schemas.microsoft.com/office/drawing/2014/main" id="{6B6ED95B-7B47-424C-8659-D211985A2E4F}"/>
              </a:ext>
            </a:extLst>
          </p:cNvPr>
          <p:cNvSpPr txBox="1"/>
          <p:nvPr/>
        </p:nvSpPr>
        <p:spPr>
          <a:xfrm>
            <a:off x="386658" y="80529"/>
            <a:ext cx="9062086" cy="6540060"/>
          </a:xfrm>
          <a:prstGeom prst="rect">
            <a:avLst/>
          </a:prstGeom>
          <a:noFill/>
        </p:spPr>
        <p:txBody>
          <a:bodyPr wrap="square">
            <a:spAutoFit/>
          </a:bodyPr>
          <a:lstStyle/>
          <a:p>
            <a:pPr marL="0" marR="0">
              <a:spcBef>
                <a:spcPts val="0"/>
              </a:spcBef>
              <a:spcAft>
                <a:spcPts val="0"/>
              </a:spcAft>
            </a:pPr>
            <a:r>
              <a:rPr lang="en-US" sz="2800" b="1" dirty="0">
                <a:effectLst/>
                <a:latin typeface="Calibri" panose="020F0502020204030204" pitchFamily="34" charset="0"/>
                <a:ea typeface="Calibri" panose="020F0502020204030204" pitchFamily="34" charset="0"/>
                <a:cs typeface="Times New Roman" panose="02020603050405020304" pitchFamily="18" charset="0"/>
              </a:rPr>
              <a:t>What Did I Miss from the Season Kickoff Meeting Jan 24?</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pPr>
            <a:r>
              <a:rPr lang="en-US" sz="1800" b="1" dirty="0">
                <a:effectLst/>
                <a:latin typeface="Calibri" panose="020F0502020204030204" pitchFamily="34" charset="0"/>
                <a:ea typeface="Calibri" panose="020F0502020204030204" pitchFamily="34" charset="0"/>
                <a:cs typeface="Times New Roman" panose="02020603050405020304" pitchFamily="18" charset="0"/>
              </a:rPr>
              <a:t>Water Training Schedule: </a:t>
            </a:r>
            <a:r>
              <a:rPr lang="en-US" b="1" i="1" dirty="0">
                <a:solidFill>
                  <a:srgbClr val="FF0000"/>
                </a:solidFill>
                <a:latin typeface="Calibri" panose="020F0502020204030204" pitchFamily="34" charset="0"/>
                <a:ea typeface="Calibri" panose="020F0502020204030204" pitchFamily="34" charset="0"/>
                <a:cs typeface="Times New Roman" panose="02020603050405020304" pitchFamily="18" charset="0"/>
              </a:rPr>
              <a:t>(website page– Training Logistics, Volunteering)</a:t>
            </a:r>
          </a:p>
          <a:p>
            <a:pPr marL="0" lvl="0" indent="0" algn="l" rtl="0">
              <a:lnSpc>
                <a:spcPct val="100000"/>
              </a:lnSpc>
              <a:spcAft>
                <a:spcPts val="0"/>
              </a:spcAft>
              <a:buSzPts val="2100"/>
              <a:buNone/>
            </a:pPr>
            <a:r>
              <a:rPr lang="en-US" dirty="0"/>
              <a:t>Weekdays (All days Monday - Friday)</a:t>
            </a:r>
          </a:p>
          <a:p>
            <a:pPr marL="457200" lvl="1" indent="-190500" algn="l" rtl="0">
              <a:lnSpc>
                <a:spcPct val="100000"/>
              </a:lnSpc>
              <a:spcAft>
                <a:spcPts val="0"/>
              </a:spcAft>
              <a:buSzPts val="1600"/>
              <a:buFont typeface="Arial"/>
              <a:buChar char="–"/>
            </a:pPr>
            <a:r>
              <a:rPr lang="en-US" dirty="0"/>
              <a:t>Bus loads:				3:15pm</a:t>
            </a:r>
          </a:p>
          <a:p>
            <a:pPr marL="457200" lvl="1" indent="-190500" algn="l" rtl="0">
              <a:lnSpc>
                <a:spcPct val="100000"/>
              </a:lnSpc>
              <a:spcAft>
                <a:spcPts val="0"/>
              </a:spcAft>
              <a:buSzPts val="1600"/>
              <a:buFont typeface="Arial"/>
              <a:buChar char="–"/>
            </a:pPr>
            <a:r>
              <a:rPr lang="en-US" dirty="0"/>
              <a:t>Bus departs LHS:	 		3:30pm</a:t>
            </a:r>
          </a:p>
          <a:p>
            <a:pPr marL="457200" lvl="1" indent="-190500" algn="l" rtl="0">
              <a:lnSpc>
                <a:spcPct val="100000"/>
              </a:lnSpc>
              <a:spcAft>
                <a:spcPts val="0"/>
              </a:spcAft>
              <a:buSzPts val="1600"/>
              <a:buFont typeface="Arial"/>
              <a:buChar char="–"/>
            </a:pPr>
            <a:r>
              <a:rPr lang="en-US" dirty="0"/>
              <a:t>Practice starts: 			4:30pm</a:t>
            </a:r>
          </a:p>
          <a:p>
            <a:pPr marL="457200" lvl="1" indent="-190500" algn="l" rtl="0">
              <a:lnSpc>
                <a:spcPct val="100000"/>
              </a:lnSpc>
              <a:spcAft>
                <a:spcPts val="0"/>
              </a:spcAft>
              <a:buSzPts val="1600"/>
              <a:buFont typeface="Arial"/>
              <a:buChar char="–"/>
            </a:pPr>
            <a:r>
              <a:rPr lang="en-US" dirty="0"/>
              <a:t>Practice ends	 			Sunset</a:t>
            </a:r>
          </a:p>
          <a:p>
            <a:pPr marL="457200" lvl="1" indent="-190500" algn="l" rtl="0">
              <a:lnSpc>
                <a:spcPct val="100000"/>
              </a:lnSpc>
              <a:spcAft>
                <a:spcPts val="0"/>
              </a:spcAft>
              <a:buSzPts val="1600"/>
              <a:buChar char="–"/>
            </a:pPr>
            <a:r>
              <a:rPr lang="en-US" dirty="0"/>
              <a:t>Bus returns to LHS approx. 	7:15 pm - 8:15pm</a:t>
            </a:r>
            <a:endParaRPr lang="en-US" dirty="0">
              <a:solidFill>
                <a:srgbClr val="FF0000"/>
              </a:solidFill>
            </a:endParaRPr>
          </a:p>
          <a:p>
            <a:pPr marL="0" lvl="0" indent="0" algn="l" rtl="0">
              <a:lnSpc>
                <a:spcPct val="100000"/>
              </a:lnSpc>
              <a:spcAft>
                <a:spcPts val="0"/>
              </a:spcAft>
              <a:buSzPts val="2100"/>
              <a:buNone/>
            </a:pPr>
            <a:r>
              <a:rPr lang="en-US" dirty="0">
                <a:solidFill>
                  <a:schemeClr val="dk1"/>
                </a:solidFill>
              </a:rPr>
              <a:t> Saturday Practice</a:t>
            </a:r>
            <a:endParaRPr lang="en-US" dirty="0"/>
          </a:p>
          <a:p>
            <a:pPr marL="457200" lvl="1" indent="-190500" algn="l" rtl="0">
              <a:lnSpc>
                <a:spcPct val="100000"/>
              </a:lnSpc>
              <a:spcAft>
                <a:spcPts val="0"/>
              </a:spcAft>
              <a:buSzPts val="1600"/>
              <a:buFont typeface="Arial"/>
              <a:buChar char="–"/>
            </a:pPr>
            <a:r>
              <a:rPr lang="en-US" dirty="0"/>
              <a:t>Practice time TBD (approx. 2 </a:t>
            </a:r>
            <a:r>
              <a:rPr lang="en-US" dirty="0" err="1"/>
              <a:t>hrs</a:t>
            </a:r>
            <a:r>
              <a:rPr lang="en-US" dirty="0"/>
              <a:t> long)</a:t>
            </a:r>
          </a:p>
          <a:p>
            <a:pPr marL="457200" lvl="1" indent="-190500" algn="l" rtl="0">
              <a:lnSpc>
                <a:spcPct val="100000"/>
              </a:lnSpc>
              <a:spcAft>
                <a:spcPts val="0"/>
              </a:spcAft>
              <a:buSzPts val="1600"/>
              <a:buFont typeface="Arial"/>
              <a:buChar char="–"/>
            </a:pPr>
            <a:r>
              <a:rPr lang="en-US" dirty="0"/>
              <a:t>No buses – parent carpools are required</a:t>
            </a:r>
            <a:endParaRPr lang="en-US" dirty="0">
              <a:effectLst/>
              <a:ea typeface="Calibri" panose="020F0502020204030204" pitchFamily="34" charset="0"/>
              <a:cs typeface="Times New Roman" panose="02020603050405020304" pitchFamily="18" charset="0"/>
            </a:endParaRPr>
          </a:p>
          <a:p>
            <a:pPr marR="0" lvl="0">
              <a:lnSpc>
                <a:spcPct val="107000"/>
              </a:lnSpc>
              <a:spcBef>
                <a:spcPts val="0"/>
              </a:spcBef>
              <a:spcAft>
                <a:spcPts val="0"/>
              </a:spcAft>
            </a:pPr>
            <a:endParaRPr lang="en-US"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b="1" dirty="0">
                <a:latin typeface="Calibri" panose="020F0502020204030204" pitchFamily="34" charset="0"/>
                <a:cs typeface="Times New Roman" panose="02020603050405020304" pitchFamily="18" charset="0"/>
              </a:rPr>
              <a:t>Bus Rules: </a:t>
            </a:r>
            <a:r>
              <a:rPr lang="en-US" b="1" i="1" dirty="0">
                <a:solidFill>
                  <a:srgbClr val="FF0000"/>
                </a:solidFill>
                <a:latin typeface="Calibri" panose="020F0502020204030204" pitchFamily="34" charset="0"/>
                <a:ea typeface="Calibri" panose="020F0502020204030204" pitchFamily="34" charset="0"/>
                <a:cs typeface="Times New Roman" panose="02020603050405020304" pitchFamily="18" charset="0"/>
              </a:rPr>
              <a:t>(website page– Training Logistics, Volunteering)</a:t>
            </a:r>
            <a:br>
              <a:rPr lang="en-US" dirty="0">
                <a:latin typeface="Calibri" panose="020F0502020204030204" pitchFamily="34" charset="0"/>
                <a:cs typeface="Times New Roman" panose="02020603050405020304" pitchFamily="18" charset="0"/>
              </a:rPr>
            </a:br>
            <a:r>
              <a:rPr lang="en-US" dirty="0">
                <a:latin typeface="Calibri" panose="020F0502020204030204" pitchFamily="34" charset="0"/>
                <a:cs typeface="Times New Roman" panose="02020603050405020304" pitchFamily="18" charset="0"/>
              </a:rPr>
              <a:t>We’ll go over them in detail tonight</a:t>
            </a:r>
          </a:p>
          <a:p>
            <a:pPr marR="0" lvl="0">
              <a:lnSpc>
                <a:spcPct val="107000"/>
              </a:lnSpc>
              <a:spcBef>
                <a:spcPts val="0"/>
              </a:spcBef>
              <a:spcAft>
                <a:spcPts val="0"/>
              </a:spcAft>
            </a:pPr>
            <a:endParaRPr lang="en-US" b="1" dirty="0">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Attendance: </a:t>
            </a:r>
          </a:p>
          <a:p>
            <a:pPr marR="0" lvl="0">
              <a:lnSpc>
                <a:spcPct val="107000"/>
              </a:lnSpc>
              <a:spcBef>
                <a:spcPts val="0"/>
              </a:spcBef>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We’ll get into this later </a:t>
            </a:r>
          </a:p>
          <a:p>
            <a:pPr>
              <a:lnSpc>
                <a:spcPct val="107000"/>
              </a:lnSpc>
            </a:pPr>
            <a:r>
              <a:rPr lang="en-US" dirty="0">
                <a:latin typeface="Calibri" panose="020F0502020204030204" pitchFamily="34" charset="0"/>
                <a:ea typeface="Calibri" panose="020F0502020204030204" pitchFamily="34" charset="0"/>
                <a:cs typeface="Times New Roman" panose="02020603050405020304" pitchFamily="18" charset="0"/>
              </a:rPr>
              <a:t>Spring Break practice – attendance is expected for all rowers – new and returning</a:t>
            </a:r>
          </a:p>
          <a:p>
            <a:pPr marR="0" lvl="0">
              <a:lnSpc>
                <a:spcPct val="107000"/>
              </a:lnSpc>
              <a:spcBef>
                <a:spcPts val="0"/>
              </a:spcBef>
              <a:spcAft>
                <a:spcPts val="0"/>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pPr>
            <a:r>
              <a:rPr lang="en-US" b="1" dirty="0">
                <a:latin typeface="Calibri" panose="020F0502020204030204" pitchFamily="34" charset="0"/>
                <a:ea typeface="Calibri" panose="020F0502020204030204" pitchFamily="34" charset="0"/>
                <a:cs typeface="Times New Roman" panose="02020603050405020304" pitchFamily="18" charset="0"/>
              </a:rPr>
              <a:t>2023 Regatta Schedule: </a:t>
            </a:r>
            <a:r>
              <a:rPr lang="en-US" b="1" i="1" dirty="0">
                <a:solidFill>
                  <a:srgbClr val="FF0000"/>
                </a:solidFill>
                <a:latin typeface="Calibri" panose="020F0502020204030204" pitchFamily="34" charset="0"/>
                <a:ea typeface="Calibri" panose="020F0502020204030204" pitchFamily="34" charset="0"/>
                <a:cs typeface="Times New Roman" panose="02020603050405020304" pitchFamily="18" charset="0"/>
              </a:rPr>
              <a:t>(website page– Home page)</a:t>
            </a:r>
            <a:br>
              <a:rPr lang="en-US" dirty="0">
                <a:latin typeface="Calibri" panose="020F0502020204030204" pitchFamily="34" charset="0"/>
                <a:cs typeface="Times New Roman" panose="02020603050405020304" pitchFamily="18" charset="0"/>
              </a:rPr>
            </a:b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916432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1BB550F-7521-4865-9C2F-3E39F369AF10}"/>
              </a:ext>
            </a:extLst>
          </p:cNvPr>
          <p:cNvSpPr txBox="1"/>
          <p:nvPr/>
        </p:nvSpPr>
        <p:spPr>
          <a:xfrm>
            <a:off x="278970" y="139484"/>
            <a:ext cx="8601560" cy="6718515"/>
          </a:xfrm>
          <a:prstGeom prst="rect">
            <a:avLst/>
          </a:prstGeom>
        </p:spPr>
        <p:txBody>
          <a:bodyPr vert="horz" lIns="91440" tIns="45720" rIns="91440" bIns="45720" rtlCol="0" anchor="ctr">
            <a:noAutofit/>
          </a:bodyPr>
          <a:lstStyle/>
          <a:p>
            <a:pPr marL="0" marR="0">
              <a:spcBef>
                <a:spcPts val="0"/>
              </a:spcBef>
              <a:spcAft>
                <a:spcPts val="0"/>
              </a:spcAft>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76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F5C2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29DFDB0-E2AB-42EC-A4F0-CFC61756BD36}"/>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9254442" y="2948847"/>
            <a:ext cx="1462088" cy="960306"/>
          </a:xfrm>
          <a:prstGeom prst="rect">
            <a:avLst/>
          </a:prstGeom>
          <a:noFill/>
        </p:spPr>
      </p:pic>
      <p:sp>
        <p:nvSpPr>
          <p:cNvPr id="7" name="TextBox 6">
            <a:extLst>
              <a:ext uri="{FF2B5EF4-FFF2-40B4-BE49-F238E27FC236}">
                <a16:creationId xmlns:a16="http://schemas.microsoft.com/office/drawing/2014/main" id="{6B6ED95B-7B47-424C-8659-D211985A2E4F}"/>
              </a:ext>
            </a:extLst>
          </p:cNvPr>
          <p:cNvSpPr txBox="1"/>
          <p:nvPr/>
        </p:nvSpPr>
        <p:spPr>
          <a:xfrm>
            <a:off x="526398" y="474344"/>
            <a:ext cx="8601560" cy="5617307"/>
          </a:xfrm>
          <a:prstGeom prst="rect">
            <a:avLst/>
          </a:prstGeom>
          <a:noFill/>
        </p:spPr>
        <p:txBody>
          <a:bodyPr wrap="square">
            <a:spAutoFit/>
          </a:bodyPr>
          <a:lstStyle/>
          <a:p>
            <a:pPr marL="0" marR="0">
              <a:spcBef>
                <a:spcPts val="0"/>
              </a:spcBef>
              <a:spcAft>
                <a:spcPts val="0"/>
              </a:spcAft>
            </a:pPr>
            <a:r>
              <a:rPr lang="en-US" sz="2800" b="1" dirty="0">
                <a:effectLst/>
                <a:latin typeface="Calibri" panose="020F0502020204030204" pitchFamily="34" charset="0"/>
                <a:ea typeface="Calibri" panose="020F0502020204030204" pitchFamily="34" charset="0"/>
                <a:cs typeface="Times New Roman" panose="02020603050405020304" pitchFamily="18" charset="0"/>
              </a:rPr>
              <a:t>Spring Training</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What you need to know: </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We bus the kids to the Occoquan on school days. </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We do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not</a:t>
            </a:r>
            <a:r>
              <a:rPr lang="en-US" sz="1800" dirty="0">
                <a:effectLst/>
                <a:latin typeface="Calibri" panose="020F0502020204030204" pitchFamily="34" charset="0"/>
                <a:ea typeface="Calibri" panose="020F0502020204030204" pitchFamily="34" charset="0"/>
                <a:cs typeface="Times New Roman" panose="02020603050405020304" pitchFamily="18" charset="0"/>
              </a:rPr>
              <a:t> bus the kids on weekdays with no school or an early release. </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They will still practice on early release days, so transportation will be up to you. </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We load the buses at 3:30, in front of the school, and leave for the park at 3:45. </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We will leave the park at around sunset. In February and early March, that’s usually around 6:30, so they will be back to Langley around 7:00-7:15. In April and May, we leave around 7:30, so they’re back around 8:00-8:15 </a:t>
            </a:r>
          </a:p>
          <a:p>
            <a:pPr marL="342900" marR="0" lvl="0" indent="-342900">
              <a:lnSpc>
                <a:spcPct val="107000"/>
              </a:lnSpc>
              <a:spcBef>
                <a:spcPts val="0"/>
              </a:spcBef>
              <a:spcAft>
                <a:spcPts val="0"/>
              </a:spcAft>
              <a:buFont typeface="Symbol" panose="05050102010706020507" pitchFamily="18" charset="2"/>
              <a:buChar char=""/>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What does this mean for you?</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They are going to come home even more tired and hungry than during winter conditioning</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Saturday mornings are going to be long if you’re driving both ways. It’s an excellent opportunity to bond with other crew parents also stuck in Lorton for a couple of hours</a:t>
            </a:r>
          </a:p>
          <a:p>
            <a:pPr marR="0" lvl="0">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6495603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1BB550F-7521-4865-9C2F-3E39F369AF10}"/>
              </a:ext>
            </a:extLst>
          </p:cNvPr>
          <p:cNvSpPr txBox="1"/>
          <p:nvPr/>
        </p:nvSpPr>
        <p:spPr>
          <a:xfrm>
            <a:off x="278970" y="139484"/>
            <a:ext cx="8601560" cy="6718515"/>
          </a:xfrm>
          <a:prstGeom prst="rect">
            <a:avLst/>
          </a:prstGeom>
        </p:spPr>
        <p:txBody>
          <a:bodyPr vert="horz" lIns="91440" tIns="45720" rIns="91440" bIns="45720" rtlCol="0" anchor="ctr">
            <a:noAutofit/>
          </a:bodyPr>
          <a:lstStyle/>
          <a:p>
            <a:pPr marL="0" marR="0" algn="ctr">
              <a:spcBef>
                <a:spcPts val="0"/>
              </a:spcBef>
              <a:spcAft>
                <a:spcPts val="0"/>
              </a:spcAft>
            </a:pP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76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F5C2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29DFDB0-E2AB-42EC-A4F0-CFC61756BD36}"/>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9254442" y="2948847"/>
            <a:ext cx="1462088" cy="960306"/>
          </a:xfrm>
          <a:prstGeom prst="rect">
            <a:avLst/>
          </a:prstGeom>
          <a:noFill/>
        </p:spPr>
      </p:pic>
      <p:sp>
        <p:nvSpPr>
          <p:cNvPr id="8" name="TextBox 7">
            <a:extLst>
              <a:ext uri="{FF2B5EF4-FFF2-40B4-BE49-F238E27FC236}">
                <a16:creationId xmlns:a16="http://schemas.microsoft.com/office/drawing/2014/main" id="{025823C6-EF3F-4F0A-80CB-A0368824427D}"/>
              </a:ext>
            </a:extLst>
          </p:cNvPr>
          <p:cNvSpPr txBox="1"/>
          <p:nvPr/>
        </p:nvSpPr>
        <p:spPr>
          <a:xfrm>
            <a:off x="304744" y="412628"/>
            <a:ext cx="8575786" cy="6032742"/>
          </a:xfrm>
          <a:prstGeom prst="rect">
            <a:avLst/>
          </a:prstGeom>
          <a:noFill/>
        </p:spPr>
        <p:txBody>
          <a:bodyPr wrap="square">
            <a:spAutoFit/>
          </a:bodyPr>
          <a:lstStyle/>
          <a:p>
            <a:pPr marL="0" marR="0">
              <a:spcBef>
                <a:spcPts val="0"/>
              </a:spcBef>
              <a:spcAft>
                <a:spcPts val="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What does this mean for your kid?</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They no longer have the break between school and practice, but they have time on the bus. Some of them even actually discuss their homework. </a:t>
            </a:r>
          </a:p>
          <a:p>
            <a:pPr marL="342900" marR="0" lvl="0" indent="-342900">
              <a:lnSpc>
                <a:spcPct val="107000"/>
              </a:lnSpc>
              <a:spcBef>
                <a:spcPts val="0"/>
              </a:spcBef>
              <a:spcAft>
                <a:spcPts val="0"/>
              </a:spcAft>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The intensity of the training will ramp up –moving the boat is harder than </a:t>
            </a:r>
            <a:r>
              <a:rPr lang="en-US" dirty="0" err="1">
                <a:effectLst/>
                <a:latin typeface="Calibri" panose="020F0502020204030204" pitchFamily="34" charset="0"/>
                <a:ea typeface="Calibri" panose="020F0502020204030204" pitchFamily="34" charset="0"/>
                <a:cs typeface="Times New Roman" panose="02020603050405020304" pitchFamily="18" charset="0"/>
              </a:rPr>
              <a:t>erging</a:t>
            </a:r>
            <a:r>
              <a:rPr lang="en-US" dirty="0">
                <a:effectLst/>
                <a:latin typeface="Calibri" panose="020F0502020204030204" pitchFamily="34" charset="0"/>
                <a:ea typeface="Calibri" panose="020F0502020204030204" pitchFamily="34" charset="0"/>
                <a:cs typeface="Times New Roman" panose="02020603050405020304" pitchFamily="18" charset="0"/>
              </a:rPr>
              <a:t>.</a:t>
            </a:r>
          </a:p>
          <a:p>
            <a:pPr marL="342900" marR="0" lvl="0" indent="-342900">
              <a:lnSpc>
                <a:spcPct val="107000"/>
              </a:lnSpc>
              <a:spcBef>
                <a:spcPts val="0"/>
              </a:spcBef>
              <a:spcAft>
                <a:spcPts val="800"/>
              </a:spcAft>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They’re not going to have a lot of time for other stuff.</a:t>
            </a:r>
          </a:p>
          <a:p>
            <a:pPr marL="0" marR="0">
              <a:spcBef>
                <a:spcPts val="0"/>
              </a:spcBef>
              <a:spcAft>
                <a:spcPts val="0"/>
              </a:spcAft>
            </a:pPr>
            <a:r>
              <a:rPr lang="en-US"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What do you need to do?</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Send them to school with lots of snacks</a:t>
            </a:r>
          </a:p>
          <a:p>
            <a:pPr marL="342900" marR="0" lvl="0" indent="-342900">
              <a:lnSpc>
                <a:spcPct val="107000"/>
              </a:lnSpc>
              <a:spcBef>
                <a:spcPts val="0"/>
              </a:spcBef>
              <a:spcAft>
                <a:spcPts val="0"/>
              </a:spcAft>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Make a plan for dinner. They’re getting home later than usual and starving </a:t>
            </a:r>
          </a:p>
          <a:p>
            <a:pPr marL="342900" marR="0" lvl="0" indent="-342900">
              <a:lnSpc>
                <a:spcPct val="107000"/>
              </a:lnSpc>
              <a:spcBef>
                <a:spcPts val="0"/>
              </a:spcBef>
              <a:spcAft>
                <a:spcPts val="800"/>
              </a:spcAft>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Work with your carpools to make a plan for Saturdays. </a:t>
            </a:r>
          </a:p>
          <a:p>
            <a:pPr marR="0" lvl="0">
              <a:lnSpc>
                <a:spcPct val="107000"/>
              </a:lnSpc>
              <a:spcBef>
                <a:spcPts val="0"/>
              </a:spcBef>
              <a:spcAft>
                <a:spcPts val="800"/>
              </a:spcAft>
            </a:pPr>
            <a:r>
              <a:rPr lang="en-US"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What does your kid need to do?</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Dress appropriately:</a:t>
            </a:r>
          </a:p>
          <a:p>
            <a:pPr marL="742950" marR="0" lvl="1" indent="-285750">
              <a:lnSpc>
                <a:spcPct val="107000"/>
              </a:lnSpc>
              <a:spcBef>
                <a:spcPts val="0"/>
              </a:spcBef>
              <a:spcAft>
                <a:spcPts val="0"/>
              </a:spcAft>
              <a:buFont typeface="Courier New" panose="02070309020205020404" pitchFamily="49" charset="0"/>
              <a:buChar char="o"/>
            </a:pPr>
            <a:r>
              <a:rPr lang="en-US" dirty="0">
                <a:effectLst/>
                <a:latin typeface="Calibri" panose="020F0502020204030204" pitchFamily="34" charset="0"/>
                <a:ea typeface="Calibri" panose="020F0502020204030204" pitchFamily="34" charset="0"/>
                <a:cs typeface="Times New Roman" panose="02020603050405020304" pitchFamily="18" charset="0"/>
              </a:rPr>
              <a:t>Slides or crocs</a:t>
            </a:r>
          </a:p>
          <a:p>
            <a:pPr marL="742950" marR="0" lvl="1" indent="-285750">
              <a:lnSpc>
                <a:spcPct val="107000"/>
              </a:lnSpc>
              <a:spcBef>
                <a:spcPts val="0"/>
              </a:spcBef>
              <a:spcAft>
                <a:spcPts val="0"/>
              </a:spcAft>
              <a:buFont typeface="Courier New" panose="02070309020205020404" pitchFamily="49" charset="0"/>
              <a:buChar char="o"/>
            </a:pPr>
            <a:r>
              <a:rPr lang="en-US" dirty="0">
                <a:effectLst/>
                <a:latin typeface="Calibri" panose="020F0502020204030204" pitchFamily="34" charset="0"/>
                <a:ea typeface="Calibri" panose="020F0502020204030204" pitchFamily="34" charset="0"/>
                <a:cs typeface="Times New Roman" panose="02020603050405020304" pitchFamily="18" charset="0"/>
              </a:rPr>
              <a:t>Tight shorts or long pants Layers, especially for the cooler days</a:t>
            </a:r>
          </a:p>
          <a:p>
            <a:pPr marL="742950" marR="0" lvl="1" indent="-285750">
              <a:lnSpc>
                <a:spcPct val="107000"/>
              </a:lnSpc>
              <a:spcBef>
                <a:spcPts val="0"/>
              </a:spcBef>
              <a:spcAft>
                <a:spcPts val="0"/>
              </a:spcAft>
              <a:buFont typeface="Courier New" panose="02070309020205020404" pitchFamily="49" charset="0"/>
              <a:buChar char="o"/>
            </a:pPr>
            <a:r>
              <a:rPr lang="en-US" dirty="0">
                <a:effectLst/>
                <a:latin typeface="Calibri" panose="020F0502020204030204" pitchFamily="34" charset="0"/>
                <a:ea typeface="Calibri" panose="020F0502020204030204" pitchFamily="34" charset="0"/>
                <a:cs typeface="Times New Roman" panose="02020603050405020304" pitchFamily="18" charset="0"/>
              </a:rPr>
              <a:t>Lots and lots of socks – they’re going through at least 2 pair a day, if not 3</a:t>
            </a:r>
          </a:p>
          <a:p>
            <a:pPr marL="342900" marR="0" lvl="0" indent="-342900">
              <a:lnSpc>
                <a:spcPct val="107000"/>
              </a:lnSpc>
              <a:spcBef>
                <a:spcPts val="0"/>
              </a:spcBef>
              <a:spcAft>
                <a:spcPts val="0"/>
              </a:spcAft>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Bring extra clothes </a:t>
            </a:r>
          </a:p>
          <a:p>
            <a:pPr marL="342900" marR="0" lvl="0" indent="-342900">
              <a:lnSpc>
                <a:spcPct val="107000"/>
              </a:lnSpc>
              <a:spcBef>
                <a:spcPts val="0"/>
              </a:spcBef>
              <a:spcAft>
                <a:spcPts val="0"/>
              </a:spcAft>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Bring snacks for both before and after practice</a:t>
            </a:r>
          </a:p>
          <a:p>
            <a:pPr marL="342900" marR="0" lvl="0" indent="-342900">
              <a:lnSpc>
                <a:spcPct val="107000"/>
              </a:lnSpc>
              <a:spcBef>
                <a:spcPts val="0"/>
              </a:spcBef>
              <a:spcAft>
                <a:spcPts val="0"/>
              </a:spcAft>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Bring water, but no metal water bottles</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372031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76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F5C2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29DFDB0-E2AB-42EC-A4F0-CFC61756BD36}"/>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9254442" y="2948847"/>
            <a:ext cx="1462088" cy="960306"/>
          </a:xfrm>
          <a:prstGeom prst="rect">
            <a:avLst/>
          </a:prstGeom>
          <a:noFill/>
        </p:spPr>
      </p:pic>
      <p:sp>
        <p:nvSpPr>
          <p:cNvPr id="2" name="TextBox 1">
            <a:extLst>
              <a:ext uri="{FF2B5EF4-FFF2-40B4-BE49-F238E27FC236}">
                <a16:creationId xmlns:a16="http://schemas.microsoft.com/office/drawing/2014/main" id="{6516649E-D741-57F5-6A47-46983847DA2A}"/>
              </a:ext>
            </a:extLst>
          </p:cNvPr>
          <p:cNvSpPr txBox="1"/>
          <p:nvPr/>
        </p:nvSpPr>
        <p:spPr>
          <a:xfrm>
            <a:off x="463463" y="475989"/>
            <a:ext cx="8354860" cy="584775"/>
          </a:xfrm>
          <a:prstGeom prst="rect">
            <a:avLst/>
          </a:prstGeom>
          <a:noFill/>
        </p:spPr>
        <p:txBody>
          <a:bodyPr wrap="square" rtlCol="0">
            <a:spAutoFit/>
          </a:bodyPr>
          <a:lstStyle/>
          <a:p>
            <a:r>
              <a:rPr lang="en-US" sz="3200" b="1" dirty="0"/>
              <a:t>Buses</a:t>
            </a:r>
          </a:p>
        </p:txBody>
      </p:sp>
      <p:sp>
        <p:nvSpPr>
          <p:cNvPr id="3" name="TextBox 2">
            <a:extLst>
              <a:ext uri="{FF2B5EF4-FFF2-40B4-BE49-F238E27FC236}">
                <a16:creationId xmlns:a16="http://schemas.microsoft.com/office/drawing/2014/main" id="{F85BF068-662A-3B4B-A381-EDC0F9E37426}"/>
              </a:ext>
            </a:extLst>
          </p:cNvPr>
          <p:cNvSpPr txBox="1"/>
          <p:nvPr/>
        </p:nvSpPr>
        <p:spPr>
          <a:xfrm>
            <a:off x="463463" y="1060764"/>
            <a:ext cx="8451937" cy="1785104"/>
          </a:xfrm>
          <a:prstGeom prst="rect">
            <a:avLst/>
          </a:prstGeom>
          <a:noFill/>
        </p:spPr>
        <p:txBody>
          <a:bodyPr wrap="square" rtlCol="0">
            <a:spAutoFit/>
          </a:bodyPr>
          <a:lstStyle/>
          <a:p>
            <a:r>
              <a:rPr lang="en-US" sz="2000" b="1" dirty="0"/>
              <a:t>Schedule: </a:t>
            </a:r>
          </a:p>
          <a:p>
            <a:pPr marL="285750" indent="-285750">
              <a:buFont typeface="Arial" panose="020B0604020202020204" pitchFamily="34" charset="0"/>
              <a:buChar char="•"/>
            </a:pPr>
            <a:r>
              <a:rPr lang="en-US" dirty="0"/>
              <a:t>Buses load at 3:15 at the front of the school, by Door 1, and depart promptly at 3:30</a:t>
            </a:r>
          </a:p>
          <a:p>
            <a:pPr marL="285750" indent="-285750">
              <a:buFont typeface="Arial" panose="020B0604020202020204" pitchFamily="34" charset="0"/>
              <a:buChar char="•"/>
            </a:pPr>
            <a:r>
              <a:rPr lang="en-US" dirty="0"/>
              <a:t>Buses do not wait for late rowers</a:t>
            </a:r>
          </a:p>
          <a:p>
            <a:pPr marL="285750" indent="-285750">
              <a:buFont typeface="Arial" panose="020B0604020202020204" pitchFamily="34" charset="0"/>
              <a:buChar char="•"/>
            </a:pPr>
            <a:r>
              <a:rPr lang="en-US" dirty="0"/>
              <a:t>Buses leave Sandy Run within 15 minutes of all equipment being put away</a:t>
            </a:r>
          </a:p>
          <a:p>
            <a:pPr marL="285750" indent="-285750">
              <a:buFont typeface="Arial" panose="020B0604020202020204" pitchFamily="34" charset="0"/>
              <a:buChar char="•"/>
            </a:pPr>
            <a:r>
              <a:rPr lang="en-US" dirty="0"/>
              <a:t>Buses return to the front of the school, by Door 1 </a:t>
            </a:r>
          </a:p>
          <a:p>
            <a:pPr marL="285750" indent="-285750">
              <a:buFont typeface="Arial" panose="020B0604020202020204" pitchFamily="34" charset="0"/>
              <a:buChar char="•"/>
            </a:pPr>
            <a:r>
              <a:rPr lang="en-US" dirty="0"/>
              <a:t>Buses depart as soon as everyone has left the bus upon return to the school</a:t>
            </a:r>
          </a:p>
        </p:txBody>
      </p:sp>
      <p:sp>
        <p:nvSpPr>
          <p:cNvPr id="7" name="TextBox 6">
            <a:extLst>
              <a:ext uri="{FF2B5EF4-FFF2-40B4-BE49-F238E27FC236}">
                <a16:creationId xmlns:a16="http://schemas.microsoft.com/office/drawing/2014/main" id="{BA035390-E926-92EF-873A-2E01C6FB42CF}"/>
              </a:ext>
            </a:extLst>
          </p:cNvPr>
          <p:cNvSpPr txBox="1"/>
          <p:nvPr/>
        </p:nvSpPr>
        <p:spPr>
          <a:xfrm>
            <a:off x="463463" y="3071838"/>
            <a:ext cx="8451937" cy="1785104"/>
          </a:xfrm>
          <a:prstGeom prst="rect">
            <a:avLst/>
          </a:prstGeom>
          <a:noFill/>
        </p:spPr>
        <p:txBody>
          <a:bodyPr wrap="square" rtlCol="0">
            <a:spAutoFit/>
          </a:bodyPr>
          <a:lstStyle/>
          <a:p>
            <a:r>
              <a:rPr lang="en-US" sz="2000" b="1" dirty="0"/>
              <a:t>Behavior: </a:t>
            </a:r>
          </a:p>
          <a:p>
            <a:pPr marL="285750" indent="-285750">
              <a:buFont typeface="Arial" panose="020B0604020202020204" pitchFamily="34" charset="0"/>
              <a:buChar char="•"/>
            </a:pPr>
            <a:r>
              <a:rPr lang="en-US" dirty="0"/>
              <a:t>FCPS bus behavior rules apply</a:t>
            </a:r>
          </a:p>
          <a:p>
            <a:pPr marL="285750" indent="-285750">
              <a:buFont typeface="Arial" panose="020B0604020202020204" pitchFamily="34" charset="0"/>
              <a:buChar char="•"/>
            </a:pPr>
            <a:r>
              <a:rPr lang="en-US" dirty="0"/>
              <a:t>There is a trash bag at the front of the bus, by the driver. Use it as you depart the bus</a:t>
            </a:r>
          </a:p>
          <a:p>
            <a:pPr marL="285750" indent="-285750">
              <a:buFont typeface="Arial" panose="020B0604020202020204" pitchFamily="34" charset="0"/>
              <a:buChar char="•"/>
            </a:pPr>
            <a:r>
              <a:rPr lang="en-US" dirty="0"/>
              <a:t>Stay seated at all times the bus is in motion</a:t>
            </a:r>
          </a:p>
          <a:p>
            <a:pPr marL="285750" indent="-285750">
              <a:buFont typeface="Arial" panose="020B0604020202020204" pitchFamily="34" charset="0"/>
              <a:buChar char="•"/>
            </a:pPr>
            <a:r>
              <a:rPr lang="en-US" dirty="0"/>
              <a:t>Clean up after yourself</a:t>
            </a:r>
          </a:p>
          <a:p>
            <a:pPr marL="285750" indent="-285750">
              <a:buFont typeface="Arial" panose="020B0604020202020204" pitchFamily="34" charset="0"/>
              <a:buChar char="•"/>
            </a:pPr>
            <a:endParaRPr lang="en-US" dirty="0"/>
          </a:p>
        </p:txBody>
      </p:sp>
      <p:sp>
        <p:nvSpPr>
          <p:cNvPr id="9" name="TextBox 8">
            <a:extLst>
              <a:ext uri="{FF2B5EF4-FFF2-40B4-BE49-F238E27FC236}">
                <a16:creationId xmlns:a16="http://schemas.microsoft.com/office/drawing/2014/main" id="{5BA42905-37A9-48CF-9A1E-DFEEC1055729}"/>
              </a:ext>
            </a:extLst>
          </p:cNvPr>
          <p:cNvSpPr txBox="1"/>
          <p:nvPr/>
        </p:nvSpPr>
        <p:spPr>
          <a:xfrm>
            <a:off x="463463" y="4785990"/>
            <a:ext cx="8451937" cy="1508105"/>
          </a:xfrm>
          <a:prstGeom prst="rect">
            <a:avLst/>
          </a:prstGeom>
          <a:noFill/>
        </p:spPr>
        <p:txBody>
          <a:bodyPr wrap="square" rtlCol="0">
            <a:spAutoFit/>
          </a:bodyPr>
          <a:lstStyle/>
          <a:p>
            <a:r>
              <a:rPr lang="en-US" sz="2000" b="1" dirty="0"/>
              <a:t>Carpooling with a friend: </a:t>
            </a:r>
          </a:p>
          <a:p>
            <a:pPr marL="285750" indent="-285750">
              <a:buFont typeface="Arial" panose="020B0604020202020204" pitchFamily="34" charset="0"/>
              <a:buChar char="•"/>
            </a:pPr>
            <a:r>
              <a:rPr lang="en-US" dirty="0"/>
              <a:t>There is no rule against the kids carpooling to practice with a teammate who drives</a:t>
            </a:r>
          </a:p>
          <a:p>
            <a:pPr marL="285750" indent="-285750">
              <a:buFont typeface="Arial" panose="020B0604020202020204" pitchFamily="34" charset="0"/>
              <a:buChar char="•"/>
            </a:pPr>
            <a:r>
              <a:rPr lang="en-US" dirty="0"/>
              <a:t>The driver must fill out a driver authorization form and return it to the Athletics Office</a:t>
            </a:r>
          </a:p>
          <a:p>
            <a:pPr marL="285750" indent="-285750">
              <a:buFont typeface="Arial" panose="020B0604020202020204" pitchFamily="34" charset="0"/>
              <a:buChar char="•"/>
            </a:pPr>
            <a:r>
              <a:rPr lang="en-US" dirty="0"/>
              <a:t>We cannot police whether or not your child is in a carpool or the bus</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3043197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76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F5C2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29DFDB0-E2AB-42EC-A4F0-CFC61756BD36}"/>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9254442" y="2948847"/>
            <a:ext cx="1462088" cy="960306"/>
          </a:xfrm>
          <a:prstGeom prst="rect">
            <a:avLst/>
          </a:prstGeom>
          <a:noFill/>
        </p:spPr>
      </p:pic>
      <p:sp>
        <p:nvSpPr>
          <p:cNvPr id="3" name="TextBox 2">
            <a:extLst>
              <a:ext uri="{FF2B5EF4-FFF2-40B4-BE49-F238E27FC236}">
                <a16:creationId xmlns:a16="http://schemas.microsoft.com/office/drawing/2014/main" id="{F85BF068-662A-3B4B-A381-EDC0F9E37426}"/>
              </a:ext>
            </a:extLst>
          </p:cNvPr>
          <p:cNvSpPr txBox="1"/>
          <p:nvPr/>
        </p:nvSpPr>
        <p:spPr>
          <a:xfrm>
            <a:off x="463463" y="282370"/>
            <a:ext cx="8790979" cy="4678204"/>
          </a:xfrm>
          <a:prstGeom prst="rect">
            <a:avLst/>
          </a:prstGeom>
          <a:noFill/>
        </p:spPr>
        <p:txBody>
          <a:bodyPr wrap="square" rtlCol="0">
            <a:spAutoFit/>
          </a:bodyPr>
          <a:lstStyle/>
          <a:p>
            <a:r>
              <a:rPr lang="en-US" sz="2400" b="1" dirty="0"/>
              <a:t>Bus - Return Procedures</a:t>
            </a:r>
          </a:p>
          <a:p>
            <a:r>
              <a:rPr lang="en-US" sz="2000" b="1" dirty="0"/>
              <a:t>Students: </a:t>
            </a:r>
          </a:p>
          <a:p>
            <a:pPr marL="285750" indent="-285750">
              <a:buFont typeface="Arial" panose="020B0604020202020204" pitchFamily="34" charset="0"/>
              <a:buChar char="•"/>
            </a:pPr>
            <a:r>
              <a:rPr lang="en-US" dirty="0"/>
              <a:t>Students will wait in their seats until released by the chaperone</a:t>
            </a:r>
          </a:p>
          <a:p>
            <a:pPr marL="285750" indent="-285750">
              <a:buFont typeface="Arial" panose="020B0604020202020204" pitchFamily="34" charset="0"/>
              <a:buChar char="•"/>
            </a:pPr>
            <a:r>
              <a:rPr lang="en-US" dirty="0"/>
              <a:t>The chaperone will inspect each seat area row by row, front to back, for trash or abandoned items</a:t>
            </a:r>
          </a:p>
          <a:p>
            <a:pPr marL="285750" indent="-285750">
              <a:buFont typeface="Arial" panose="020B0604020202020204" pitchFamily="34" charset="0"/>
              <a:buChar char="•"/>
            </a:pPr>
            <a:r>
              <a:rPr lang="en-US" dirty="0"/>
              <a:t>Once the seat area is checked and approved by the chaperone, the student will be released</a:t>
            </a:r>
          </a:p>
          <a:p>
            <a:pPr marL="285750" indent="-285750">
              <a:buFont typeface="Arial" panose="020B0604020202020204" pitchFamily="34" charset="0"/>
              <a:buChar char="•"/>
            </a:pPr>
            <a:endParaRPr lang="en-US" dirty="0"/>
          </a:p>
          <a:p>
            <a:r>
              <a:rPr lang="en-US" sz="2000" b="1" dirty="0"/>
              <a:t>Parents:</a:t>
            </a:r>
          </a:p>
          <a:p>
            <a:pPr marL="285750" indent="-285750">
              <a:buFont typeface="Arial" panose="020B0604020202020204" pitchFamily="34" charset="0"/>
              <a:buChar char="•"/>
            </a:pPr>
            <a:r>
              <a:rPr lang="en-US" dirty="0"/>
              <a:t>The chaperone will post on GroupMe when the buses leave the park and when they get on 495 to allow parents to get to the school on time to pick up their child</a:t>
            </a:r>
          </a:p>
          <a:p>
            <a:pPr marL="285750" indent="-285750">
              <a:buFont typeface="Arial" panose="020B0604020202020204" pitchFamily="34" charset="0"/>
              <a:buChar char="•"/>
            </a:pPr>
            <a:r>
              <a:rPr lang="en-US" dirty="0"/>
              <a:t>Do </a:t>
            </a:r>
            <a:r>
              <a:rPr lang="en-US" b="1" dirty="0"/>
              <a:t>NOT</a:t>
            </a:r>
            <a:r>
              <a:rPr lang="en-US" dirty="0"/>
              <a:t> wait for your child along the curb at the front of the school. You MUST park in a parking space. If there are no parking spaces in front of the school by the time you get there, park around the side</a:t>
            </a:r>
          </a:p>
          <a:p>
            <a:pPr marL="285750" indent="-285750">
              <a:buFont typeface="Arial" panose="020B0604020202020204" pitchFamily="34" charset="0"/>
              <a:buChar char="•"/>
            </a:pPr>
            <a:r>
              <a:rPr lang="en-US" dirty="0"/>
              <a:t>Parents parking along the curb must move before students are released from the buses</a:t>
            </a:r>
          </a:p>
          <a:p>
            <a:pPr marL="285750" indent="-285750">
              <a:buFont typeface="Arial" panose="020B0604020202020204" pitchFamily="34" charset="0"/>
              <a:buChar char="•"/>
            </a:pPr>
            <a:endParaRPr lang="en-US" dirty="0"/>
          </a:p>
        </p:txBody>
      </p:sp>
      <p:sp>
        <p:nvSpPr>
          <p:cNvPr id="8" name="TextBox 7">
            <a:extLst>
              <a:ext uri="{FF2B5EF4-FFF2-40B4-BE49-F238E27FC236}">
                <a16:creationId xmlns:a16="http://schemas.microsoft.com/office/drawing/2014/main" id="{551CCB63-D916-9733-AF48-52B2E442F373}"/>
              </a:ext>
            </a:extLst>
          </p:cNvPr>
          <p:cNvSpPr txBox="1"/>
          <p:nvPr/>
        </p:nvSpPr>
        <p:spPr>
          <a:xfrm>
            <a:off x="463463" y="4805913"/>
            <a:ext cx="9231682" cy="1569660"/>
          </a:xfrm>
          <a:prstGeom prst="rect">
            <a:avLst/>
          </a:prstGeom>
          <a:noFill/>
        </p:spPr>
        <p:txBody>
          <a:bodyPr wrap="square" rtlCol="0">
            <a:spAutoFit/>
          </a:bodyPr>
          <a:lstStyle/>
          <a:p>
            <a:r>
              <a:rPr lang="en-US" sz="2400" b="1" dirty="0"/>
              <a:t>Suspension</a:t>
            </a: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Not following the safety rules may lead to your child’s suspension from the bus</a:t>
            </a: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Repeatedly not cleaning up their snack mess may lead to their suspension from the bus</a:t>
            </a: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Parents repeatedly waiting along the curb may result in their child’s suspension from the bus</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3082032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1BB550F-7521-4865-9C2F-3E39F369AF10}"/>
              </a:ext>
            </a:extLst>
          </p:cNvPr>
          <p:cNvSpPr txBox="1"/>
          <p:nvPr/>
        </p:nvSpPr>
        <p:spPr>
          <a:xfrm>
            <a:off x="278970" y="139484"/>
            <a:ext cx="8601560" cy="6718515"/>
          </a:xfrm>
          <a:prstGeom prst="rect">
            <a:avLst/>
          </a:prstGeom>
        </p:spPr>
        <p:txBody>
          <a:bodyPr vert="horz" lIns="91440" tIns="45720" rIns="91440" bIns="45720" rtlCol="0" anchor="ctr">
            <a:noAutofit/>
          </a:bodyPr>
          <a:lstStyle/>
          <a:p>
            <a:pPr marL="0" marR="0">
              <a:spcBef>
                <a:spcPts val="0"/>
              </a:spcBef>
              <a:spcAft>
                <a:spcPts val="0"/>
              </a:spcAft>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76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F5C2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29DFDB0-E2AB-42EC-A4F0-CFC61756BD36}"/>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9254442" y="2948847"/>
            <a:ext cx="1462088" cy="960306"/>
          </a:xfrm>
          <a:prstGeom prst="rect">
            <a:avLst/>
          </a:prstGeom>
          <a:noFill/>
        </p:spPr>
      </p:pic>
      <p:sp>
        <p:nvSpPr>
          <p:cNvPr id="7" name="TextBox 6">
            <a:extLst>
              <a:ext uri="{FF2B5EF4-FFF2-40B4-BE49-F238E27FC236}">
                <a16:creationId xmlns:a16="http://schemas.microsoft.com/office/drawing/2014/main" id="{6B6ED95B-7B47-424C-8659-D211985A2E4F}"/>
              </a:ext>
            </a:extLst>
          </p:cNvPr>
          <p:cNvSpPr txBox="1"/>
          <p:nvPr/>
        </p:nvSpPr>
        <p:spPr>
          <a:xfrm>
            <a:off x="350892" y="361973"/>
            <a:ext cx="8601560" cy="6626429"/>
          </a:xfrm>
          <a:prstGeom prst="rect">
            <a:avLst/>
          </a:prstGeom>
          <a:noFill/>
        </p:spPr>
        <p:txBody>
          <a:bodyPr wrap="square">
            <a:spAutoFit/>
          </a:bodyPr>
          <a:lstStyle/>
          <a:p>
            <a:pPr marL="0" marR="0">
              <a:spcBef>
                <a:spcPts val="0"/>
              </a:spcBef>
              <a:spcAft>
                <a:spcPts val="0"/>
              </a:spcAft>
            </a:pPr>
            <a:r>
              <a:rPr lang="en-US" sz="2800" b="1" dirty="0">
                <a:latin typeface="Calibri" panose="020F0502020204030204" pitchFamily="34" charset="0"/>
                <a:ea typeface="Calibri" panose="020F0502020204030204" pitchFamily="34" charset="0"/>
                <a:cs typeface="Times New Roman" panose="02020603050405020304" pitchFamily="18" charset="0"/>
              </a:rPr>
              <a:t>Attendance</a:t>
            </a:r>
          </a:p>
          <a:p>
            <a:pPr marL="0" marR="0">
              <a:spcBef>
                <a:spcPts val="0"/>
              </a:spcBef>
              <a:spcAft>
                <a:spcPts val="0"/>
              </a:spcAft>
            </a:pPr>
            <a:endParaRPr lang="en-US" b="1" dirty="0">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b="1" dirty="0">
                <a:latin typeface="Calibri" panose="020F0502020204030204" pitchFamily="34" charset="0"/>
                <a:ea typeface="Calibri" panose="020F0502020204030204" pitchFamily="34" charset="0"/>
                <a:cs typeface="Times New Roman" panose="02020603050405020304" pitchFamily="18" charset="0"/>
              </a:rPr>
              <a:t>The single most important factor in your child’s success at crew is their attendance at practice.</a:t>
            </a:r>
          </a:p>
          <a:p>
            <a:pPr marL="0" marR="0">
              <a:spcBef>
                <a:spcPts val="0"/>
              </a:spcBef>
              <a:spcAft>
                <a:spcPts val="0"/>
              </a:spcAft>
            </a:pPr>
            <a:endParaRPr lang="en-US" b="1"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dirty="0">
                <a:effectLst/>
                <a:latin typeface="Calibri" panose="020F0502020204030204" pitchFamily="34" charset="0"/>
                <a:ea typeface="Calibri" panose="020F0502020204030204" pitchFamily="34" charset="0"/>
                <a:cs typeface="Times New Roman" panose="02020603050405020304" pitchFamily="18" charset="0"/>
              </a:rPr>
              <a:t>We practice as </a:t>
            </a:r>
            <a:r>
              <a:rPr lang="en-US" dirty="0">
                <a:latin typeface="Calibri" panose="020F0502020204030204" pitchFamily="34" charset="0"/>
                <a:ea typeface="Calibri" panose="020F0502020204030204" pitchFamily="34" charset="0"/>
                <a:cs typeface="Times New Roman" panose="02020603050405020304" pitchFamily="18" charset="0"/>
              </a:rPr>
              <a:t>boats, not as individuals. One person missing practice changes the dynamics of the boat’s training, which affects the dynamics of how the boat performs in the regatta.</a:t>
            </a:r>
          </a:p>
          <a:p>
            <a:pPr marL="0" marR="0">
              <a:spcBef>
                <a:spcPts val="0"/>
              </a:spcBef>
              <a:spcAft>
                <a:spcPts val="0"/>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The coaches have shared an attendance form with your children. They are expected to note any absences as soon as they are known. This allows the coaches to plan practices based on who will be there, and it allows the Transportation Committee to cancel a third bus if it is not needed, saving us $500. </a:t>
            </a:r>
          </a:p>
          <a:p>
            <a:pPr marL="0" marR="0">
              <a:spcBef>
                <a:spcPts val="0"/>
              </a:spcBef>
              <a:spcAft>
                <a:spcPts val="0"/>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If your child must miss practice: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508000" lvl="1" indent="-228600" algn="l" rtl="0">
              <a:lnSpc>
                <a:spcPct val="80000"/>
              </a:lnSpc>
              <a:spcBef>
                <a:spcPts val="600"/>
              </a:spcBef>
              <a:spcAft>
                <a:spcPts val="0"/>
              </a:spcAft>
              <a:buSzPts val="1600"/>
              <a:buFont typeface="Arial"/>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i="1" dirty="0"/>
              <a:t>Pre-planned</a:t>
            </a:r>
            <a:r>
              <a:rPr lang="en-US" sz="1800" dirty="0"/>
              <a:t>:  Log on attendance sheet ASAP, but at least the </a:t>
            </a:r>
            <a:r>
              <a:rPr lang="en-US" sz="1800" b="1" dirty="0"/>
              <a:t>Saturday before. </a:t>
            </a:r>
            <a:r>
              <a:rPr lang="en-US" sz="1800" dirty="0"/>
              <a:t>Try to schedule pre-planned absences for Mondays</a:t>
            </a:r>
          </a:p>
          <a:p>
            <a:pPr marL="508000" lvl="1" indent="-228600" algn="l" rtl="0">
              <a:lnSpc>
                <a:spcPct val="80000"/>
              </a:lnSpc>
              <a:spcBef>
                <a:spcPts val="600"/>
              </a:spcBef>
              <a:spcAft>
                <a:spcPts val="0"/>
              </a:spcAft>
              <a:buSzPts val="1600"/>
              <a:buChar char="–"/>
            </a:pPr>
            <a:r>
              <a:rPr lang="en-US" sz="1800" i="1" dirty="0"/>
              <a:t>Last minute</a:t>
            </a:r>
            <a:r>
              <a:rPr lang="en-US" sz="1800" dirty="0"/>
              <a:t>:  </a:t>
            </a:r>
            <a:r>
              <a:rPr lang="en-US" sz="1800" dirty="0">
                <a:solidFill>
                  <a:schemeClr val="dk1"/>
                </a:solidFill>
              </a:rPr>
              <a:t>Log on attendance sheet</a:t>
            </a:r>
            <a:r>
              <a:rPr lang="en-US" sz="1800" dirty="0"/>
              <a:t> the </a:t>
            </a:r>
            <a:r>
              <a:rPr lang="en-US" sz="1800" b="1" dirty="0"/>
              <a:t>night before</a:t>
            </a:r>
          </a:p>
          <a:p>
            <a:pPr marL="508000" lvl="1" indent="-228600" algn="l" rtl="0">
              <a:lnSpc>
                <a:spcPct val="80000"/>
              </a:lnSpc>
              <a:spcBef>
                <a:spcPts val="600"/>
              </a:spcBef>
              <a:spcAft>
                <a:spcPts val="0"/>
              </a:spcAft>
              <a:buSzPts val="1600"/>
              <a:buChar char="–"/>
            </a:pPr>
            <a:r>
              <a:rPr lang="en-US" sz="1800" i="1" dirty="0"/>
              <a:t>Emergency</a:t>
            </a:r>
            <a:r>
              <a:rPr lang="en-US" sz="1800" dirty="0"/>
              <a:t>:  Notify coach </a:t>
            </a:r>
            <a:r>
              <a:rPr lang="en-US" sz="1800" b="1" dirty="0"/>
              <a:t>ASAP</a:t>
            </a:r>
          </a:p>
          <a:p>
            <a:pPr marL="0" marR="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dirty="0"/>
              <a:t>It is okay for your child to take the bus down to the park but get a ride back home from someone else. AS LONG AS they notify the captain and the chaperone.</a:t>
            </a:r>
          </a:p>
          <a:p>
            <a:pPr marL="0" marR="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001929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33300</TotalTime>
  <Words>5182</Words>
  <Application>Microsoft Office PowerPoint</Application>
  <PresentationFormat>Widescreen</PresentationFormat>
  <Paragraphs>396</Paragraphs>
  <Slides>26</Slides>
  <Notes>26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Arial</vt:lpstr>
      <vt:lpstr>Calibri</vt:lpstr>
      <vt:lpstr>Calibri Light</vt:lpstr>
      <vt:lpstr>Courier New</vt:lpstr>
      <vt:lpstr>Lucida Sans Typewriter</vt:lpstr>
      <vt:lpstr>Roboto</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Suzanne Davenport</dc:creator>
  <cp:lastModifiedBy>Suzanne Davenport</cp:lastModifiedBy>
  <cp:revision>66</cp:revision>
  <cp:lastPrinted>2022-01-21T00:34:53Z</cp:lastPrinted>
  <dcterms:created xsi:type="dcterms:W3CDTF">2021-08-25T17:30:07Z</dcterms:created>
  <dcterms:modified xsi:type="dcterms:W3CDTF">2023-02-12T02:59:50Z</dcterms:modified>
</cp:coreProperties>
</file>