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75" r:id="rId1"/>
    <p:sldMasterId id="2147483792" r:id="rId2"/>
  </p:sldMasterIdLst>
  <p:notesMasterIdLst>
    <p:notesMasterId r:id="rId85"/>
  </p:notesMasterIdLst>
  <p:sldIdLst>
    <p:sldId id="467" r:id="rId3"/>
    <p:sldId id="731" r:id="rId4"/>
    <p:sldId id="279" r:id="rId5"/>
    <p:sldId id="615" r:id="rId6"/>
    <p:sldId id="263" r:id="rId7"/>
    <p:sldId id="264" r:id="rId8"/>
    <p:sldId id="640" r:id="rId9"/>
    <p:sldId id="641" r:id="rId10"/>
    <p:sldId id="642" r:id="rId11"/>
    <p:sldId id="720" r:id="rId12"/>
    <p:sldId id="322" r:id="rId13"/>
    <p:sldId id="352" r:id="rId14"/>
    <p:sldId id="730" r:id="rId15"/>
    <p:sldId id="729" r:id="rId16"/>
    <p:sldId id="350" r:id="rId17"/>
    <p:sldId id="314" r:id="rId18"/>
    <p:sldId id="627" r:id="rId19"/>
    <p:sldId id="480" r:id="rId20"/>
    <p:sldId id="721" r:id="rId21"/>
    <p:sldId id="634" r:id="rId22"/>
    <p:sldId id="635" r:id="rId23"/>
    <p:sldId id="637" r:id="rId24"/>
    <p:sldId id="638" r:id="rId25"/>
    <p:sldId id="639" r:id="rId26"/>
    <p:sldId id="631" r:id="rId27"/>
    <p:sldId id="469" r:id="rId28"/>
    <p:sldId id="470" r:id="rId29"/>
    <p:sldId id="466" r:id="rId30"/>
    <p:sldId id="492" r:id="rId31"/>
    <p:sldId id="625" r:id="rId32"/>
    <p:sldId id="710" r:id="rId33"/>
    <p:sldId id="626" r:id="rId34"/>
    <p:sldId id="725" r:id="rId35"/>
    <p:sldId id="647" r:id="rId36"/>
    <p:sldId id="484" r:id="rId37"/>
    <p:sldId id="685" r:id="rId38"/>
    <p:sldId id="643" r:id="rId39"/>
    <p:sldId id="324" r:id="rId40"/>
    <p:sldId id="644" r:id="rId41"/>
    <p:sldId id="646" r:id="rId42"/>
    <p:sldId id="315" r:id="rId43"/>
    <p:sldId id="705" r:id="rId44"/>
    <p:sldId id="458" r:id="rId45"/>
    <p:sldId id="650" r:id="rId46"/>
    <p:sldId id="674" r:id="rId47"/>
    <p:sldId id="651" r:id="rId48"/>
    <p:sldId id="454" r:id="rId49"/>
    <p:sldId id="490" r:id="rId50"/>
    <p:sldId id="706" r:id="rId51"/>
    <p:sldId id="723" r:id="rId52"/>
    <p:sldId id="718" r:id="rId53"/>
    <p:sldId id="708" r:id="rId54"/>
    <p:sldId id="337" r:id="rId55"/>
    <p:sldId id="320" r:id="rId56"/>
    <p:sldId id="487" r:id="rId57"/>
    <p:sldId id="726" r:id="rId58"/>
    <p:sldId id="711" r:id="rId59"/>
    <p:sldId id="698" r:id="rId60"/>
    <p:sldId id="479" r:id="rId61"/>
    <p:sldId id="478" r:id="rId62"/>
    <p:sldId id="712" r:id="rId63"/>
    <p:sldId id="493" r:id="rId64"/>
    <p:sldId id="663" r:id="rId65"/>
    <p:sldId id="645" r:id="rId66"/>
    <p:sldId id="664" r:id="rId67"/>
    <p:sldId id="724" r:id="rId68"/>
    <p:sldId id="659" r:id="rId69"/>
    <p:sldId id="658" r:id="rId70"/>
    <p:sldId id="716" r:id="rId71"/>
    <p:sldId id="714" r:id="rId72"/>
    <p:sldId id="704" r:id="rId73"/>
    <p:sldId id="732" r:id="rId74"/>
    <p:sldId id="727" r:id="rId75"/>
    <p:sldId id="715" r:id="rId76"/>
    <p:sldId id="682" r:id="rId77"/>
    <p:sldId id="680" r:id="rId78"/>
    <p:sldId id="683" r:id="rId79"/>
    <p:sldId id="717" r:id="rId80"/>
    <p:sldId id="709" r:id="rId81"/>
    <p:sldId id="312" r:id="rId82"/>
    <p:sldId id="319" r:id="rId83"/>
    <p:sldId id="483" r:id="rId84"/>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75" autoAdjust="0"/>
    <p:restoredTop sz="94660"/>
  </p:normalViewPr>
  <p:slideViewPr>
    <p:cSldViewPr snapToGrid="0">
      <p:cViewPr varScale="1">
        <p:scale>
          <a:sx n="71" d="100"/>
          <a:sy n="71" d="100"/>
        </p:scale>
        <p:origin x="1210" y="283"/>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diagrams/_rels/data1.xml.rels><?xml version="1.0" encoding="UTF-8" standalone="yes"?>
<Relationships xmlns="http://schemas.openxmlformats.org/package/2006/relationships"><Relationship Id="rId1" Type="http://schemas.openxmlformats.org/officeDocument/2006/relationships/image" Target="../media/image12.svg"/></Relationships>
</file>

<file path=ppt/diagrams/_rels/data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svg"/><Relationship Id="rId1" Type="http://schemas.openxmlformats.org/officeDocument/2006/relationships/image" Target="../media/image17.svg"/><Relationship Id="rId4" Type="http://schemas.openxmlformats.org/officeDocument/2006/relationships/image" Target="../media/image20.svg"/></Relationships>
</file>

<file path=ppt/diagrams/_rels/data3.xml.rels><?xml version="1.0" encoding="UTF-8" standalone="yes"?>
<Relationships xmlns="http://schemas.openxmlformats.org/package/2006/relationships"><Relationship Id="rId1" Type="http://schemas.openxmlformats.org/officeDocument/2006/relationships/image" Target="../media/image12.svg"/></Relationships>
</file>

<file path=ppt/diagrams/_rels/data4.xml.rels><?xml version="1.0" encoding="UTF-8" standalone="yes"?>
<Relationships xmlns="http://schemas.openxmlformats.org/package/2006/relationships"><Relationship Id="rId1" Type="http://schemas.openxmlformats.org/officeDocument/2006/relationships/image" Target="../media/image12.svg"/></Relationships>
</file>

<file path=ppt/diagrams/_rels/drawing1.xml.rels><?xml version="1.0" encoding="UTF-8" standalone="yes"?>
<Relationships xmlns="http://schemas.openxmlformats.org/package/2006/relationships"><Relationship Id="rId1" Type="http://schemas.openxmlformats.org/officeDocument/2006/relationships/image" Target="../media/image1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svg"/><Relationship Id="rId1" Type="http://schemas.openxmlformats.org/officeDocument/2006/relationships/image" Target="../media/image17.svg"/><Relationship Id="rId4" Type="http://schemas.openxmlformats.org/officeDocument/2006/relationships/image" Target="../media/image20.svg"/></Relationships>
</file>

<file path=ppt/diagrams/_rels/drawing3.xml.rels><?xml version="1.0" encoding="UTF-8" standalone="yes"?>
<Relationships xmlns="http://schemas.openxmlformats.org/package/2006/relationships"><Relationship Id="rId1" Type="http://schemas.openxmlformats.org/officeDocument/2006/relationships/image" Target="../media/image12.svg"/></Relationships>
</file>

<file path=ppt/diagrams/_rels/drawing4.xml.rels><?xml version="1.0" encoding="UTF-8" standalone="yes"?>
<Relationships xmlns="http://schemas.openxmlformats.org/package/2006/relationships"><Relationship Id="rId1"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33B294-743A-4DC3-8417-DB05B36E931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206E451-F98C-4E38-9CD0-E57845535CC2}">
      <dgm:prSet/>
      <dgm:spPr/>
      <dgm:t>
        <a:bodyPr/>
        <a:lstStyle/>
        <a:p>
          <a:r>
            <a:rPr lang="en-US" dirty="0"/>
            <a:t>USA Officials &amp; Coaching        Hockey Certification </a:t>
          </a:r>
        </a:p>
      </dgm:t>
    </dgm:pt>
    <dgm:pt modelId="{143B7823-6DFA-496B-BEDB-36192A057F8F}" type="parTrans" cxnId="{BF770FC3-C325-4B0D-9504-8BA5324F3E31}">
      <dgm:prSet/>
      <dgm:spPr/>
      <dgm:t>
        <a:bodyPr/>
        <a:lstStyle/>
        <a:p>
          <a:endParaRPr lang="en-US"/>
        </a:p>
      </dgm:t>
    </dgm:pt>
    <dgm:pt modelId="{B9C5736E-8FA9-4B01-AD31-0522DDBB48E3}" type="sibTrans" cxnId="{BF770FC3-C325-4B0D-9504-8BA5324F3E31}">
      <dgm:prSet/>
      <dgm:spPr/>
      <dgm:t>
        <a:bodyPr/>
        <a:lstStyle/>
        <a:p>
          <a:endParaRPr lang="en-US"/>
        </a:p>
      </dgm:t>
    </dgm:pt>
    <dgm:pt modelId="{2F6E1D05-936D-4DE7-93AF-7D1A14199487}">
      <dgm:prSet/>
      <dgm:spPr/>
      <dgm:t>
        <a:bodyPr/>
        <a:lstStyle/>
        <a:p>
          <a:endParaRPr lang="en-US" dirty="0"/>
        </a:p>
      </dgm:t>
    </dgm:pt>
    <dgm:pt modelId="{6017D730-BDE1-42EF-85F7-978AFD42DDDC}" type="parTrans" cxnId="{B167D4C7-17E6-45A4-9D4B-5CA2B3DB64AD}">
      <dgm:prSet/>
      <dgm:spPr/>
      <dgm:t>
        <a:bodyPr/>
        <a:lstStyle/>
        <a:p>
          <a:endParaRPr lang="en-US"/>
        </a:p>
      </dgm:t>
    </dgm:pt>
    <dgm:pt modelId="{A3115F5A-C0EA-4556-9B92-C583FE33CE8F}" type="sibTrans" cxnId="{B167D4C7-17E6-45A4-9D4B-5CA2B3DB64AD}">
      <dgm:prSet/>
      <dgm:spPr/>
      <dgm:t>
        <a:bodyPr/>
        <a:lstStyle/>
        <a:p>
          <a:endParaRPr lang="en-US"/>
        </a:p>
      </dgm:t>
    </dgm:pt>
    <dgm:pt modelId="{E3998052-72B7-4CF7-80D8-B851BA9C99F3}">
      <dgm:prSet/>
      <dgm:spPr/>
      <dgm:t>
        <a:bodyPr/>
        <a:lstStyle/>
        <a:p>
          <a:pPr>
            <a:lnSpc>
              <a:spcPct val="100000"/>
            </a:lnSpc>
            <a:spcAft>
              <a:spcPts val="0"/>
            </a:spcAft>
          </a:pPr>
          <a:r>
            <a:rPr lang="en-US" dirty="0"/>
            <a:t>USA Hockey SafeSport </a:t>
          </a:r>
        </a:p>
        <a:p>
          <a:pPr>
            <a:lnSpc>
              <a:spcPct val="100000"/>
            </a:lnSpc>
            <a:spcAft>
              <a:spcPts val="0"/>
            </a:spcAft>
          </a:pPr>
          <a:r>
            <a:rPr lang="en-US" dirty="0"/>
            <a:t>Certification, Locker Room Monitors</a:t>
          </a:r>
        </a:p>
      </dgm:t>
    </dgm:pt>
    <dgm:pt modelId="{5C6CC277-E591-48FD-ADEA-9959EFA250CC}" type="parTrans" cxnId="{20515C9A-4FD4-4E5E-8CDD-011084B551C8}">
      <dgm:prSet/>
      <dgm:spPr/>
      <dgm:t>
        <a:bodyPr/>
        <a:lstStyle/>
        <a:p>
          <a:endParaRPr lang="en-US"/>
        </a:p>
      </dgm:t>
    </dgm:pt>
    <dgm:pt modelId="{041A1048-297A-42DD-A8D8-78A9F867FADE}" type="sibTrans" cxnId="{20515C9A-4FD4-4E5E-8CDD-011084B551C8}">
      <dgm:prSet/>
      <dgm:spPr/>
      <dgm:t>
        <a:bodyPr/>
        <a:lstStyle/>
        <a:p>
          <a:endParaRPr lang="en-US"/>
        </a:p>
      </dgm:t>
    </dgm:pt>
    <dgm:pt modelId="{66E86843-71C6-401F-86E1-26DE38F923C2}">
      <dgm:prSet/>
      <dgm:spPr/>
      <dgm:t>
        <a:bodyPr/>
        <a:lstStyle/>
        <a:p>
          <a:r>
            <a:rPr lang="en-US" dirty="0"/>
            <a:t>USA Hockey/Affiliate Background Screening </a:t>
          </a:r>
        </a:p>
      </dgm:t>
    </dgm:pt>
    <dgm:pt modelId="{0CB586CF-DD8C-44E8-9612-CE27951868EC}" type="parTrans" cxnId="{E566D4E8-CAA1-4C06-98A0-A790A0055075}">
      <dgm:prSet/>
      <dgm:spPr/>
      <dgm:t>
        <a:bodyPr/>
        <a:lstStyle/>
        <a:p>
          <a:endParaRPr lang="en-US"/>
        </a:p>
      </dgm:t>
    </dgm:pt>
    <dgm:pt modelId="{795847E8-D12A-472D-A1BB-79DB08BAD9AF}" type="sibTrans" cxnId="{E566D4E8-CAA1-4C06-98A0-A790A0055075}">
      <dgm:prSet/>
      <dgm:spPr/>
      <dgm:t>
        <a:bodyPr/>
        <a:lstStyle/>
        <a:p>
          <a:endParaRPr lang="en-US"/>
        </a:p>
      </dgm:t>
    </dgm:pt>
    <dgm:pt modelId="{E1D3962D-6924-4726-9D79-78B7EB105C3A}" type="pres">
      <dgm:prSet presAssocID="{AD33B294-743A-4DC3-8417-DB05B36E9312}" presName="root" presStyleCnt="0">
        <dgm:presLayoutVars>
          <dgm:dir/>
          <dgm:resizeHandles val="exact"/>
        </dgm:presLayoutVars>
      </dgm:prSet>
      <dgm:spPr/>
    </dgm:pt>
    <dgm:pt modelId="{BD8447BB-119B-40E1-920E-1608C567F3E0}" type="pres">
      <dgm:prSet presAssocID="{0206E451-F98C-4E38-9CD0-E57845535CC2}" presName="compNode" presStyleCnt="0"/>
      <dgm:spPr/>
    </dgm:pt>
    <dgm:pt modelId="{9C8C293F-9D15-438D-B851-C64326CC86BB}" type="pres">
      <dgm:prSet presAssocID="{0206E451-F98C-4E38-9CD0-E57845535CC2}" presName="bgRect" presStyleLbl="bgShp" presStyleIdx="0" presStyleCnt="3"/>
      <dgm:spPr>
        <a:ln w="25400">
          <a:solidFill>
            <a:schemeClr val="accent1">
              <a:shade val="50000"/>
            </a:schemeClr>
          </a:solidFill>
        </a:ln>
      </dgm:spPr>
    </dgm:pt>
    <dgm:pt modelId="{A5202CEE-8E5A-4E0B-8823-A2C734800FF1}" type="pres">
      <dgm:prSet presAssocID="{0206E451-F98C-4E38-9CD0-E57845535CC2}" presName="iconRect" presStyleLbl="node1" presStyleIdx="0" presStyleCnt="3"/>
      <dgm:spPr>
        <a:ln>
          <a:noFill/>
        </a:ln>
      </dgm:spPr>
    </dgm:pt>
    <dgm:pt modelId="{3C4BCC79-0ABE-4826-9EDF-9C5BA9F43045}" type="pres">
      <dgm:prSet presAssocID="{0206E451-F98C-4E38-9CD0-E57845535CC2}" presName="spaceRect" presStyleCnt="0"/>
      <dgm:spPr/>
    </dgm:pt>
    <dgm:pt modelId="{A53D508B-3373-45BA-A932-2C279E4D5654}" type="pres">
      <dgm:prSet presAssocID="{0206E451-F98C-4E38-9CD0-E57845535CC2}" presName="parTx" presStyleLbl="revTx" presStyleIdx="0" presStyleCnt="4" custScaleX="126602" custLinFactNeighborX="35545" custLinFactNeighborY="-1803">
        <dgm:presLayoutVars>
          <dgm:chMax val="0"/>
          <dgm:chPref val="0"/>
        </dgm:presLayoutVars>
      </dgm:prSet>
      <dgm:spPr/>
    </dgm:pt>
    <dgm:pt modelId="{78EAFD12-29A5-4431-B796-C2B70B7AE435}" type="pres">
      <dgm:prSet presAssocID="{0206E451-F98C-4E38-9CD0-E57845535CC2}" presName="desTx" presStyleLbl="revTx" presStyleIdx="1" presStyleCnt="4" custFlipHor="1" custScaleX="23015">
        <dgm:presLayoutVars/>
      </dgm:prSet>
      <dgm:spPr/>
    </dgm:pt>
    <dgm:pt modelId="{C5551889-47D0-4F77-90BE-4B1243E1BEF9}" type="pres">
      <dgm:prSet presAssocID="{B9C5736E-8FA9-4B01-AD31-0522DDBB48E3}" presName="sibTrans" presStyleCnt="0"/>
      <dgm:spPr/>
    </dgm:pt>
    <dgm:pt modelId="{F787E4D4-131C-43B4-B328-3775EAD0B64D}" type="pres">
      <dgm:prSet presAssocID="{E3998052-72B7-4CF7-80D8-B851BA9C99F3}" presName="compNode" presStyleCnt="0"/>
      <dgm:spPr/>
    </dgm:pt>
    <dgm:pt modelId="{031D67EA-021D-4FCD-8827-41945565127D}" type="pres">
      <dgm:prSet presAssocID="{E3998052-72B7-4CF7-80D8-B851BA9C99F3}" presName="bgRect" presStyleLbl="bgShp" presStyleIdx="1" presStyleCnt="3" custLinFactNeighborY="-19230"/>
      <dgm:spPr>
        <a:solidFill>
          <a:schemeClr val="bg1"/>
        </a:solidFill>
        <a:ln w="25400">
          <a:solidFill>
            <a:schemeClr val="accent1">
              <a:shade val="50000"/>
            </a:schemeClr>
          </a:solidFill>
        </a:ln>
      </dgm:spPr>
    </dgm:pt>
    <dgm:pt modelId="{06C0BF4A-4C6E-4E66-B1A0-1876513137E3}" type="pres">
      <dgm:prSet presAssocID="{E3998052-72B7-4CF7-80D8-B851BA9C99F3}" presName="iconRect" presStyleLbl="node1" presStyleIdx="1" presStyleCnt="3" custLinFactX="-65676" custLinFactY="100000" custLinFactNeighborX="-100000" custLinFactNeighborY="161995"/>
      <dgm:spPr>
        <a:ln>
          <a:noFill/>
        </a:ln>
      </dgm:spPr>
    </dgm:pt>
    <dgm:pt modelId="{C1A0D93E-4C97-4308-9A41-BE10745B5243}" type="pres">
      <dgm:prSet presAssocID="{E3998052-72B7-4CF7-80D8-B851BA9C99F3}" presName="spaceRect" presStyleCnt="0"/>
      <dgm:spPr/>
    </dgm:pt>
    <dgm:pt modelId="{409E3371-1F1F-4018-BDBC-E21A83815D9D}" type="pres">
      <dgm:prSet presAssocID="{E3998052-72B7-4CF7-80D8-B851BA9C99F3}" presName="parTx" presStyleLbl="revTx" presStyleIdx="2" presStyleCnt="4" custScaleX="85879" custLinFactNeighborX="8488" custLinFactNeighborY="-21141">
        <dgm:presLayoutVars>
          <dgm:chMax val="0"/>
          <dgm:chPref val="0"/>
        </dgm:presLayoutVars>
      </dgm:prSet>
      <dgm:spPr/>
    </dgm:pt>
    <dgm:pt modelId="{2E292D82-5A3C-4F1B-8486-21BFD8EB9B5A}" type="pres">
      <dgm:prSet presAssocID="{041A1048-297A-42DD-A8D8-78A9F867FADE}" presName="sibTrans" presStyleCnt="0"/>
      <dgm:spPr/>
    </dgm:pt>
    <dgm:pt modelId="{223663AF-275F-44B0-9C6E-6C6C8B2AF66B}" type="pres">
      <dgm:prSet presAssocID="{66E86843-71C6-401F-86E1-26DE38F923C2}" presName="compNode" presStyleCnt="0"/>
      <dgm:spPr/>
    </dgm:pt>
    <dgm:pt modelId="{4D4C8862-601D-42CE-A395-31837CD908D2}" type="pres">
      <dgm:prSet presAssocID="{66E86843-71C6-401F-86E1-26DE38F923C2}" presName="bgRect" presStyleLbl="bgShp" presStyleIdx="2" presStyleCnt="3" custLinFactNeighborY="-34535"/>
      <dgm:spPr>
        <a:ln w="25400">
          <a:solidFill>
            <a:schemeClr val="accent1">
              <a:shade val="50000"/>
            </a:schemeClr>
          </a:solidFill>
        </a:ln>
      </dgm:spPr>
    </dgm:pt>
    <dgm:pt modelId="{B3ABB635-B278-49ED-84CE-6EBA12BB9198}" type="pres">
      <dgm:prSet presAssocID="{66E86843-71C6-401F-86E1-26DE38F923C2}" presName="iconRect" presStyleLbl="node1" presStyleIdx="2" presStyleCnt="3" custScaleX="171706" custScaleY="157993" custLinFactNeighborX="45294" custLinFactNeighborY="-6638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rcRect/>
          <a:stretch>
            <a:fillRect/>
          </a:stretch>
        </a:blipFill>
        <a:ln>
          <a:noFill/>
        </a:ln>
      </dgm:spPr>
      <dgm:extLst>
        <a:ext uri="{E40237B7-FDA0-4F09-8148-C483321AD2D9}">
          <dgm14:cNvPr xmlns:dgm14="http://schemas.microsoft.com/office/drawing/2010/diagram" id="0" name="" descr="Ice hockey"/>
        </a:ext>
      </dgm:extLst>
    </dgm:pt>
    <dgm:pt modelId="{6A31E2A9-65D1-4808-9226-64C53EA3D22B}" type="pres">
      <dgm:prSet presAssocID="{66E86843-71C6-401F-86E1-26DE38F923C2}" presName="spaceRect" presStyleCnt="0"/>
      <dgm:spPr/>
    </dgm:pt>
    <dgm:pt modelId="{65C89862-12D3-4ACD-B33C-B9470FF84795}" type="pres">
      <dgm:prSet presAssocID="{66E86843-71C6-401F-86E1-26DE38F923C2}" presName="parTx" presStyleLbl="revTx" presStyleIdx="3" presStyleCnt="4" custScaleX="69277" custLinFactNeighborX="0" custLinFactNeighborY="-34535">
        <dgm:presLayoutVars>
          <dgm:chMax val="0"/>
          <dgm:chPref val="0"/>
        </dgm:presLayoutVars>
      </dgm:prSet>
      <dgm:spPr/>
    </dgm:pt>
  </dgm:ptLst>
  <dgm:cxnLst>
    <dgm:cxn modelId="{73060F01-6A97-4D32-BC25-1550CB69FD7E}" type="presOf" srcId="{E3998052-72B7-4CF7-80D8-B851BA9C99F3}" destId="{409E3371-1F1F-4018-BDBC-E21A83815D9D}" srcOrd="0" destOrd="0" presId="urn:microsoft.com/office/officeart/2018/2/layout/IconVerticalSolidList"/>
    <dgm:cxn modelId="{873D2C25-C404-4CE0-91DA-0F5DABAE5045}" type="presOf" srcId="{66E86843-71C6-401F-86E1-26DE38F923C2}" destId="{65C89862-12D3-4ACD-B33C-B9470FF84795}" srcOrd="0" destOrd="0" presId="urn:microsoft.com/office/officeart/2018/2/layout/IconVerticalSolidList"/>
    <dgm:cxn modelId="{6A23663F-B60F-4564-804F-55D5F0DF40AC}" type="presOf" srcId="{0206E451-F98C-4E38-9CD0-E57845535CC2}" destId="{A53D508B-3373-45BA-A932-2C279E4D5654}" srcOrd="0" destOrd="0" presId="urn:microsoft.com/office/officeart/2018/2/layout/IconVerticalSolidList"/>
    <dgm:cxn modelId="{687F1892-2B2D-4A01-A6CA-1BFBFB3FD5E4}" type="presOf" srcId="{2F6E1D05-936D-4DE7-93AF-7D1A14199487}" destId="{78EAFD12-29A5-4431-B796-C2B70B7AE435}" srcOrd="0" destOrd="0" presId="urn:microsoft.com/office/officeart/2018/2/layout/IconVerticalSolidList"/>
    <dgm:cxn modelId="{DCD18296-98B2-4120-9E98-EEDCB03DFA48}" type="presOf" srcId="{AD33B294-743A-4DC3-8417-DB05B36E9312}" destId="{E1D3962D-6924-4726-9D79-78B7EB105C3A}" srcOrd="0" destOrd="0" presId="urn:microsoft.com/office/officeart/2018/2/layout/IconVerticalSolidList"/>
    <dgm:cxn modelId="{20515C9A-4FD4-4E5E-8CDD-011084B551C8}" srcId="{AD33B294-743A-4DC3-8417-DB05B36E9312}" destId="{E3998052-72B7-4CF7-80D8-B851BA9C99F3}" srcOrd="1" destOrd="0" parTransId="{5C6CC277-E591-48FD-ADEA-9959EFA250CC}" sibTransId="{041A1048-297A-42DD-A8D8-78A9F867FADE}"/>
    <dgm:cxn modelId="{BF770FC3-C325-4B0D-9504-8BA5324F3E31}" srcId="{AD33B294-743A-4DC3-8417-DB05B36E9312}" destId="{0206E451-F98C-4E38-9CD0-E57845535CC2}" srcOrd="0" destOrd="0" parTransId="{143B7823-6DFA-496B-BEDB-36192A057F8F}" sibTransId="{B9C5736E-8FA9-4B01-AD31-0522DDBB48E3}"/>
    <dgm:cxn modelId="{B167D4C7-17E6-45A4-9D4B-5CA2B3DB64AD}" srcId="{0206E451-F98C-4E38-9CD0-E57845535CC2}" destId="{2F6E1D05-936D-4DE7-93AF-7D1A14199487}" srcOrd="0" destOrd="0" parTransId="{6017D730-BDE1-42EF-85F7-978AFD42DDDC}" sibTransId="{A3115F5A-C0EA-4556-9B92-C583FE33CE8F}"/>
    <dgm:cxn modelId="{E566D4E8-CAA1-4C06-98A0-A790A0055075}" srcId="{AD33B294-743A-4DC3-8417-DB05B36E9312}" destId="{66E86843-71C6-401F-86E1-26DE38F923C2}" srcOrd="2" destOrd="0" parTransId="{0CB586CF-DD8C-44E8-9612-CE27951868EC}" sibTransId="{795847E8-D12A-472D-A1BB-79DB08BAD9AF}"/>
    <dgm:cxn modelId="{28265522-50C5-4648-AE9F-73DEF43CEC41}" type="presParOf" srcId="{E1D3962D-6924-4726-9D79-78B7EB105C3A}" destId="{BD8447BB-119B-40E1-920E-1608C567F3E0}" srcOrd="0" destOrd="0" presId="urn:microsoft.com/office/officeart/2018/2/layout/IconVerticalSolidList"/>
    <dgm:cxn modelId="{7EFA810B-CAFC-4D1C-8B5D-6FB7DC76B2B0}" type="presParOf" srcId="{BD8447BB-119B-40E1-920E-1608C567F3E0}" destId="{9C8C293F-9D15-438D-B851-C64326CC86BB}" srcOrd="0" destOrd="0" presId="urn:microsoft.com/office/officeart/2018/2/layout/IconVerticalSolidList"/>
    <dgm:cxn modelId="{7937A83B-76CA-4817-828C-0FE192A8EEB6}" type="presParOf" srcId="{BD8447BB-119B-40E1-920E-1608C567F3E0}" destId="{A5202CEE-8E5A-4E0B-8823-A2C734800FF1}" srcOrd="1" destOrd="0" presId="urn:microsoft.com/office/officeart/2018/2/layout/IconVerticalSolidList"/>
    <dgm:cxn modelId="{FA57EB9E-0025-4FC1-B62F-5A0BBC24C4A3}" type="presParOf" srcId="{BD8447BB-119B-40E1-920E-1608C567F3E0}" destId="{3C4BCC79-0ABE-4826-9EDF-9C5BA9F43045}" srcOrd="2" destOrd="0" presId="urn:microsoft.com/office/officeart/2018/2/layout/IconVerticalSolidList"/>
    <dgm:cxn modelId="{1942C0F4-1653-49A7-8977-1FAEF720B0B5}" type="presParOf" srcId="{BD8447BB-119B-40E1-920E-1608C567F3E0}" destId="{A53D508B-3373-45BA-A932-2C279E4D5654}" srcOrd="3" destOrd="0" presId="urn:microsoft.com/office/officeart/2018/2/layout/IconVerticalSolidList"/>
    <dgm:cxn modelId="{F081AA59-A9BF-4AA8-966C-0B6A88BD9778}" type="presParOf" srcId="{BD8447BB-119B-40E1-920E-1608C567F3E0}" destId="{78EAFD12-29A5-4431-B796-C2B70B7AE435}" srcOrd="4" destOrd="0" presId="urn:microsoft.com/office/officeart/2018/2/layout/IconVerticalSolidList"/>
    <dgm:cxn modelId="{3685C66D-F32F-4867-B8CB-BC6BB4C94B21}" type="presParOf" srcId="{E1D3962D-6924-4726-9D79-78B7EB105C3A}" destId="{C5551889-47D0-4F77-90BE-4B1243E1BEF9}" srcOrd="1" destOrd="0" presId="urn:microsoft.com/office/officeart/2018/2/layout/IconVerticalSolidList"/>
    <dgm:cxn modelId="{13553637-AEA4-4092-9EB2-318EC6039235}" type="presParOf" srcId="{E1D3962D-6924-4726-9D79-78B7EB105C3A}" destId="{F787E4D4-131C-43B4-B328-3775EAD0B64D}" srcOrd="2" destOrd="0" presId="urn:microsoft.com/office/officeart/2018/2/layout/IconVerticalSolidList"/>
    <dgm:cxn modelId="{67EB34B4-FC86-409D-9A2B-3DBDCFC0E595}" type="presParOf" srcId="{F787E4D4-131C-43B4-B328-3775EAD0B64D}" destId="{031D67EA-021D-4FCD-8827-41945565127D}" srcOrd="0" destOrd="0" presId="urn:microsoft.com/office/officeart/2018/2/layout/IconVerticalSolidList"/>
    <dgm:cxn modelId="{7C27349E-09CC-4CA5-AF25-853CA85EBA3C}" type="presParOf" srcId="{F787E4D4-131C-43B4-B328-3775EAD0B64D}" destId="{06C0BF4A-4C6E-4E66-B1A0-1876513137E3}" srcOrd="1" destOrd="0" presId="urn:microsoft.com/office/officeart/2018/2/layout/IconVerticalSolidList"/>
    <dgm:cxn modelId="{3081D81E-7C74-404B-A8BA-980D794AED6F}" type="presParOf" srcId="{F787E4D4-131C-43B4-B328-3775EAD0B64D}" destId="{C1A0D93E-4C97-4308-9A41-BE10745B5243}" srcOrd="2" destOrd="0" presId="urn:microsoft.com/office/officeart/2018/2/layout/IconVerticalSolidList"/>
    <dgm:cxn modelId="{47169492-F2F3-49BC-9F9A-8703E2FC9949}" type="presParOf" srcId="{F787E4D4-131C-43B4-B328-3775EAD0B64D}" destId="{409E3371-1F1F-4018-BDBC-E21A83815D9D}" srcOrd="3" destOrd="0" presId="urn:microsoft.com/office/officeart/2018/2/layout/IconVerticalSolidList"/>
    <dgm:cxn modelId="{BA7D07C1-F4DC-4E98-BA9E-D39D59E00738}" type="presParOf" srcId="{E1D3962D-6924-4726-9D79-78B7EB105C3A}" destId="{2E292D82-5A3C-4F1B-8486-21BFD8EB9B5A}" srcOrd="3" destOrd="0" presId="urn:microsoft.com/office/officeart/2018/2/layout/IconVerticalSolidList"/>
    <dgm:cxn modelId="{40C4836F-2BEC-438A-8B36-30A749F5FE55}" type="presParOf" srcId="{E1D3962D-6924-4726-9D79-78B7EB105C3A}" destId="{223663AF-275F-44B0-9C6E-6C6C8B2AF66B}" srcOrd="4" destOrd="0" presId="urn:microsoft.com/office/officeart/2018/2/layout/IconVerticalSolidList"/>
    <dgm:cxn modelId="{F774A084-9F3F-438B-98EF-4E5AC26BD137}" type="presParOf" srcId="{223663AF-275F-44B0-9C6E-6C6C8B2AF66B}" destId="{4D4C8862-601D-42CE-A395-31837CD908D2}" srcOrd="0" destOrd="0" presId="urn:microsoft.com/office/officeart/2018/2/layout/IconVerticalSolidList"/>
    <dgm:cxn modelId="{7E411FEF-8E36-4497-B873-612A670CCB2B}" type="presParOf" srcId="{223663AF-275F-44B0-9C6E-6C6C8B2AF66B}" destId="{B3ABB635-B278-49ED-84CE-6EBA12BB9198}" srcOrd="1" destOrd="0" presId="urn:microsoft.com/office/officeart/2018/2/layout/IconVerticalSolidList"/>
    <dgm:cxn modelId="{8F8255E3-DBA9-4629-8774-2B8C572B9C73}" type="presParOf" srcId="{223663AF-275F-44B0-9C6E-6C6C8B2AF66B}" destId="{6A31E2A9-65D1-4808-9226-64C53EA3D22B}" srcOrd="2" destOrd="0" presId="urn:microsoft.com/office/officeart/2018/2/layout/IconVerticalSolidList"/>
    <dgm:cxn modelId="{907792B8-ED3E-4F32-ADEA-6CA0D14389EF}" type="presParOf" srcId="{223663AF-275F-44B0-9C6E-6C6C8B2AF66B}" destId="{65C89862-12D3-4ACD-B33C-B9470FF84795}" srcOrd="3" destOrd="0" presId="urn:microsoft.com/office/officeart/2018/2/layout/IconVerticalSolidList"/>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E60D60-CE0C-4FC9-A921-F68930F10031}"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A7BE561-8976-4E3E-8C61-86FF192C3751}">
      <dgm:prSet/>
      <dgm:spPr/>
      <dgm:t>
        <a:bodyPr/>
        <a:lstStyle/>
        <a:p>
          <a:r>
            <a:rPr lang="en-US" dirty="0"/>
            <a:t>USA Hockey Coaching Education Program</a:t>
          </a:r>
        </a:p>
      </dgm:t>
    </dgm:pt>
    <dgm:pt modelId="{3FB5EFDC-0E17-4859-81BD-0B24C1E67CA1}" type="parTrans" cxnId="{5F40E30D-7C01-46CE-A6BF-C8EAB8128BB5}">
      <dgm:prSet/>
      <dgm:spPr/>
      <dgm:t>
        <a:bodyPr/>
        <a:lstStyle/>
        <a:p>
          <a:endParaRPr lang="en-US"/>
        </a:p>
      </dgm:t>
    </dgm:pt>
    <dgm:pt modelId="{FDCB5564-EE02-4D59-BB4E-333378E83E73}" type="sibTrans" cxnId="{5F40E30D-7C01-46CE-A6BF-C8EAB8128BB5}">
      <dgm:prSet/>
      <dgm:spPr/>
      <dgm:t>
        <a:bodyPr/>
        <a:lstStyle/>
        <a:p>
          <a:endParaRPr lang="en-US"/>
        </a:p>
      </dgm:t>
    </dgm:pt>
    <dgm:pt modelId="{40E883B5-C599-4F93-ACC3-42797744053B}">
      <dgm:prSet/>
      <dgm:spPr/>
      <dgm:t>
        <a:bodyPr/>
        <a:lstStyle/>
        <a:p>
          <a:r>
            <a:rPr lang="en-US" dirty="0"/>
            <a:t>Levels 1-5 – certified every year</a:t>
          </a:r>
        </a:p>
      </dgm:t>
    </dgm:pt>
    <dgm:pt modelId="{6A9C562E-C4B1-475A-A5A6-9751A0E16C55}" type="parTrans" cxnId="{92E431F4-2856-4BB3-8F4A-B56F85DC599F}">
      <dgm:prSet/>
      <dgm:spPr/>
      <dgm:t>
        <a:bodyPr/>
        <a:lstStyle/>
        <a:p>
          <a:endParaRPr lang="en-US"/>
        </a:p>
      </dgm:t>
    </dgm:pt>
    <dgm:pt modelId="{8535397F-EBF9-4693-A5EE-DAF4AAEDD754}" type="sibTrans" cxnId="{92E431F4-2856-4BB3-8F4A-B56F85DC599F}">
      <dgm:prSet/>
      <dgm:spPr/>
      <dgm:t>
        <a:bodyPr/>
        <a:lstStyle/>
        <a:p>
          <a:endParaRPr lang="en-US"/>
        </a:p>
      </dgm:t>
    </dgm:pt>
    <dgm:pt modelId="{500A731B-B1AA-4392-A085-1024C02208F6}">
      <dgm:prSet/>
      <dgm:spPr/>
      <dgm:t>
        <a:bodyPr/>
        <a:lstStyle/>
        <a:p>
          <a:r>
            <a:rPr lang="en-US" dirty="0"/>
            <a:t>USA Hockey Age Specific Modules </a:t>
          </a:r>
        </a:p>
      </dgm:t>
    </dgm:pt>
    <dgm:pt modelId="{CAD99AB2-8AD0-48F9-A126-78EED537E3B9}" type="parTrans" cxnId="{1CA3D526-A650-4B00-BA81-99C4E317CA17}">
      <dgm:prSet/>
      <dgm:spPr/>
      <dgm:t>
        <a:bodyPr/>
        <a:lstStyle/>
        <a:p>
          <a:endParaRPr lang="en-US"/>
        </a:p>
      </dgm:t>
    </dgm:pt>
    <dgm:pt modelId="{CF18451B-DD6A-496F-A436-F8A6B94B39D8}" type="sibTrans" cxnId="{1CA3D526-A650-4B00-BA81-99C4E317CA17}">
      <dgm:prSet/>
      <dgm:spPr/>
      <dgm:t>
        <a:bodyPr/>
        <a:lstStyle/>
        <a:p>
          <a:endParaRPr lang="en-US"/>
        </a:p>
      </dgm:t>
    </dgm:pt>
    <dgm:pt modelId="{E3403551-8DE7-4401-999B-5023CF237CE0}">
      <dgm:prSet/>
      <dgm:spPr/>
      <dgm:t>
        <a:bodyPr/>
        <a:lstStyle/>
        <a:p>
          <a:r>
            <a:rPr lang="en-US" dirty="0"/>
            <a:t>8U – 18U</a:t>
          </a:r>
        </a:p>
      </dgm:t>
    </dgm:pt>
    <dgm:pt modelId="{4B2075CF-614E-45B9-914D-4FF56B875AF4}" type="parTrans" cxnId="{DC9E33ED-4B02-4869-890B-68DE5440075D}">
      <dgm:prSet/>
      <dgm:spPr/>
      <dgm:t>
        <a:bodyPr/>
        <a:lstStyle/>
        <a:p>
          <a:endParaRPr lang="en-US"/>
        </a:p>
      </dgm:t>
    </dgm:pt>
    <dgm:pt modelId="{ADCD0288-E2C2-45BA-8671-84111CA95B72}" type="sibTrans" cxnId="{DC9E33ED-4B02-4869-890B-68DE5440075D}">
      <dgm:prSet/>
      <dgm:spPr/>
      <dgm:t>
        <a:bodyPr/>
        <a:lstStyle/>
        <a:p>
          <a:endParaRPr lang="en-US"/>
        </a:p>
      </dgm:t>
    </dgm:pt>
    <dgm:pt modelId="{33B4AC9F-338E-4B4E-B270-3CB198AD13B3}">
      <dgm:prSet/>
      <dgm:spPr/>
      <dgm:t>
        <a:bodyPr/>
        <a:lstStyle/>
        <a:p>
          <a:r>
            <a:rPr lang="en-US" dirty="0"/>
            <a:t>USA Hockey SafeSport Certification </a:t>
          </a:r>
        </a:p>
      </dgm:t>
    </dgm:pt>
    <dgm:pt modelId="{8A629A9B-8C79-4CCB-B49E-09FC57A174EC}" type="parTrans" cxnId="{4022F62C-B9D4-4E71-A2E7-A9D3B1FB8D6A}">
      <dgm:prSet/>
      <dgm:spPr/>
      <dgm:t>
        <a:bodyPr/>
        <a:lstStyle/>
        <a:p>
          <a:endParaRPr lang="en-US"/>
        </a:p>
      </dgm:t>
    </dgm:pt>
    <dgm:pt modelId="{1C217DC2-2023-4FAE-A1C8-21A8D704857E}" type="sibTrans" cxnId="{4022F62C-B9D4-4E71-A2E7-A9D3B1FB8D6A}">
      <dgm:prSet/>
      <dgm:spPr/>
      <dgm:t>
        <a:bodyPr/>
        <a:lstStyle/>
        <a:p>
          <a:endParaRPr lang="en-US"/>
        </a:p>
      </dgm:t>
    </dgm:pt>
    <dgm:pt modelId="{6B561FA3-34A2-486D-A4F7-287C423C5FC7}">
      <dgm:prSet/>
      <dgm:spPr/>
      <dgm:t>
        <a:bodyPr/>
        <a:lstStyle/>
        <a:p>
          <a:r>
            <a:rPr lang="en-US" dirty="0"/>
            <a:t>Initial Class with recertification every year</a:t>
          </a:r>
        </a:p>
      </dgm:t>
    </dgm:pt>
    <dgm:pt modelId="{5CFF873E-4DAC-4E43-A194-D50B3F216697}" type="parTrans" cxnId="{F5D225AE-1A7E-45C8-A961-AFD076475A74}">
      <dgm:prSet/>
      <dgm:spPr/>
      <dgm:t>
        <a:bodyPr/>
        <a:lstStyle/>
        <a:p>
          <a:endParaRPr lang="en-US"/>
        </a:p>
      </dgm:t>
    </dgm:pt>
    <dgm:pt modelId="{F33E0C44-9CD4-4837-B6E4-C90F26434C91}" type="sibTrans" cxnId="{F5D225AE-1A7E-45C8-A961-AFD076475A74}">
      <dgm:prSet/>
      <dgm:spPr/>
      <dgm:t>
        <a:bodyPr/>
        <a:lstStyle/>
        <a:p>
          <a:endParaRPr lang="en-US"/>
        </a:p>
      </dgm:t>
    </dgm:pt>
    <dgm:pt modelId="{545CB79F-3B05-475A-9781-49040DBCDF6A}">
      <dgm:prSet/>
      <dgm:spPr/>
      <dgm:t>
        <a:bodyPr/>
        <a:lstStyle/>
        <a:p>
          <a:r>
            <a:rPr lang="en-US" dirty="0"/>
            <a:t>Affiliate Background Screening by reputable third party </a:t>
          </a:r>
        </a:p>
      </dgm:t>
    </dgm:pt>
    <dgm:pt modelId="{7D75FAC1-06C5-4DF0-9870-31DC05D241A5}" type="parTrans" cxnId="{08E2E4C3-4B59-432C-AD5B-5F0B636674ED}">
      <dgm:prSet/>
      <dgm:spPr/>
      <dgm:t>
        <a:bodyPr/>
        <a:lstStyle/>
        <a:p>
          <a:endParaRPr lang="en-US"/>
        </a:p>
      </dgm:t>
    </dgm:pt>
    <dgm:pt modelId="{5999FD0F-89C9-4EB1-879B-92A3A232E122}" type="sibTrans" cxnId="{08E2E4C3-4B59-432C-AD5B-5F0B636674ED}">
      <dgm:prSet/>
      <dgm:spPr/>
      <dgm:t>
        <a:bodyPr/>
        <a:lstStyle/>
        <a:p>
          <a:endParaRPr lang="en-US"/>
        </a:p>
      </dgm:t>
    </dgm:pt>
    <dgm:pt modelId="{D4FB8EEF-CB39-4839-8910-421962024962}">
      <dgm:prSet/>
      <dgm:spPr/>
      <dgm:t>
        <a:bodyPr/>
        <a:lstStyle/>
        <a:p>
          <a:r>
            <a:rPr lang="en-US" dirty="0"/>
            <a:t>Required to renew every other year</a:t>
          </a:r>
        </a:p>
      </dgm:t>
    </dgm:pt>
    <dgm:pt modelId="{D4BD71D2-1E20-4274-ADC9-2F6C35302356}" type="parTrans" cxnId="{DDE283C5-9F16-400B-B77F-92C1AEBD487F}">
      <dgm:prSet/>
      <dgm:spPr/>
      <dgm:t>
        <a:bodyPr/>
        <a:lstStyle/>
        <a:p>
          <a:endParaRPr lang="en-US"/>
        </a:p>
      </dgm:t>
    </dgm:pt>
    <dgm:pt modelId="{2B59325A-2E2E-4FB6-B10C-94389251AC24}" type="sibTrans" cxnId="{DDE283C5-9F16-400B-B77F-92C1AEBD487F}">
      <dgm:prSet/>
      <dgm:spPr/>
      <dgm:t>
        <a:bodyPr/>
        <a:lstStyle/>
        <a:p>
          <a:endParaRPr lang="en-US"/>
        </a:p>
      </dgm:t>
    </dgm:pt>
    <dgm:pt modelId="{482108D8-F4B8-4F42-8392-2AC7AFB56B49}" type="pres">
      <dgm:prSet presAssocID="{7DE60D60-CE0C-4FC9-A921-F68930F10031}" presName="root" presStyleCnt="0">
        <dgm:presLayoutVars>
          <dgm:dir/>
          <dgm:resizeHandles val="exact"/>
        </dgm:presLayoutVars>
      </dgm:prSet>
      <dgm:spPr/>
    </dgm:pt>
    <dgm:pt modelId="{2DB77FBF-5560-48D0-AFC0-81220304B7BA}" type="pres">
      <dgm:prSet presAssocID="{6A7BE561-8976-4E3E-8C61-86FF192C3751}" presName="compNode" presStyleCnt="0"/>
      <dgm:spPr/>
    </dgm:pt>
    <dgm:pt modelId="{C1ECEF34-0A3C-4044-A172-79C4B74370B8}" type="pres">
      <dgm:prSet presAssocID="{6A7BE561-8976-4E3E-8C61-86FF192C3751}" presName="bgRect" presStyleLbl="bgShp" presStyleIdx="0" presStyleCnt="4"/>
      <dgm:spPr/>
    </dgm:pt>
    <dgm:pt modelId="{D0FB05DE-005A-471A-9199-F484346E3050}" type="pres">
      <dgm:prSet presAssocID="{6A7BE561-8976-4E3E-8C61-86FF192C3751}"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Rugby"/>
        </a:ext>
      </dgm:extLst>
    </dgm:pt>
    <dgm:pt modelId="{6F296C87-B448-464F-9683-1BAB7086356A}" type="pres">
      <dgm:prSet presAssocID="{6A7BE561-8976-4E3E-8C61-86FF192C3751}" presName="spaceRect" presStyleCnt="0"/>
      <dgm:spPr/>
    </dgm:pt>
    <dgm:pt modelId="{D9DA779B-A875-4D34-91AA-9BC687668A80}" type="pres">
      <dgm:prSet presAssocID="{6A7BE561-8976-4E3E-8C61-86FF192C3751}" presName="parTx" presStyleLbl="revTx" presStyleIdx="0" presStyleCnt="8">
        <dgm:presLayoutVars>
          <dgm:chMax val="0"/>
          <dgm:chPref val="0"/>
        </dgm:presLayoutVars>
      </dgm:prSet>
      <dgm:spPr/>
    </dgm:pt>
    <dgm:pt modelId="{6E65E191-D2A8-4DCC-88C8-0328F6DAC633}" type="pres">
      <dgm:prSet presAssocID="{6A7BE561-8976-4E3E-8C61-86FF192C3751}" presName="desTx" presStyleLbl="revTx" presStyleIdx="1" presStyleCnt="8">
        <dgm:presLayoutVars/>
      </dgm:prSet>
      <dgm:spPr/>
    </dgm:pt>
    <dgm:pt modelId="{B1D6C399-C11F-483D-9B03-40963F8C0F35}" type="pres">
      <dgm:prSet presAssocID="{FDCB5564-EE02-4D59-BB4E-333378E83E73}" presName="sibTrans" presStyleCnt="0"/>
      <dgm:spPr/>
    </dgm:pt>
    <dgm:pt modelId="{95543332-677F-4151-AEBA-A71EA775A440}" type="pres">
      <dgm:prSet presAssocID="{500A731B-B1AA-4392-A085-1024C02208F6}" presName="compNode" presStyleCnt="0"/>
      <dgm:spPr/>
    </dgm:pt>
    <dgm:pt modelId="{60068A57-F5DC-41E1-9CBD-98491988D445}" type="pres">
      <dgm:prSet presAssocID="{500A731B-B1AA-4392-A085-1024C02208F6}" presName="bgRect" presStyleLbl="bgShp" presStyleIdx="1" presStyleCnt="4"/>
      <dgm:spPr/>
    </dgm:pt>
    <dgm:pt modelId="{E51BF461-BF0E-4165-980A-8DE06F5A9195}" type="pres">
      <dgm:prSet presAssocID="{500A731B-B1AA-4392-A085-1024C02208F6}"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ce hockey"/>
        </a:ext>
      </dgm:extLst>
    </dgm:pt>
    <dgm:pt modelId="{DCC7046D-E9F6-4413-B161-D89846A4CF56}" type="pres">
      <dgm:prSet presAssocID="{500A731B-B1AA-4392-A085-1024C02208F6}" presName="spaceRect" presStyleCnt="0"/>
      <dgm:spPr/>
    </dgm:pt>
    <dgm:pt modelId="{33BC1317-7494-4B9A-ADA9-E9C6CFA783BC}" type="pres">
      <dgm:prSet presAssocID="{500A731B-B1AA-4392-A085-1024C02208F6}" presName="parTx" presStyleLbl="revTx" presStyleIdx="2" presStyleCnt="8">
        <dgm:presLayoutVars>
          <dgm:chMax val="0"/>
          <dgm:chPref val="0"/>
        </dgm:presLayoutVars>
      </dgm:prSet>
      <dgm:spPr/>
    </dgm:pt>
    <dgm:pt modelId="{AD55B52D-C83A-4AB1-B9D2-529BDAF98A41}" type="pres">
      <dgm:prSet presAssocID="{500A731B-B1AA-4392-A085-1024C02208F6}" presName="desTx" presStyleLbl="revTx" presStyleIdx="3" presStyleCnt="8">
        <dgm:presLayoutVars/>
      </dgm:prSet>
      <dgm:spPr/>
    </dgm:pt>
    <dgm:pt modelId="{34C9CD40-0189-4588-A605-D474508BE6C2}" type="pres">
      <dgm:prSet presAssocID="{CF18451B-DD6A-496F-A436-F8A6B94B39D8}" presName="sibTrans" presStyleCnt="0"/>
      <dgm:spPr/>
    </dgm:pt>
    <dgm:pt modelId="{01E0C5F4-CC9C-46B6-84A1-A8F6A39FEA55}" type="pres">
      <dgm:prSet presAssocID="{33B4AC9F-338E-4B4E-B270-3CB198AD13B3}" presName="compNode" presStyleCnt="0"/>
      <dgm:spPr/>
    </dgm:pt>
    <dgm:pt modelId="{85FF2269-563E-4C8D-A676-463A62DCC450}" type="pres">
      <dgm:prSet presAssocID="{33B4AC9F-338E-4B4E-B270-3CB198AD13B3}" presName="bgRect" presStyleLbl="bgShp" presStyleIdx="2" presStyleCnt="4"/>
      <dgm:spPr/>
    </dgm:pt>
    <dgm:pt modelId="{15B19B66-85A4-4836-A2BC-70F48B07040D}" type="pres">
      <dgm:prSet presAssocID="{33B4AC9F-338E-4B4E-B270-3CB198AD13B3}"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Diploma"/>
        </a:ext>
      </dgm:extLst>
    </dgm:pt>
    <dgm:pt modelId="{A84FB0BA-77D6-44FB-8AB0-6FCBFB432910}" type="pres">
      <dgm:prSet presAssocID="{33B4AC9F-338E-4B4E-B270-3CB198AD13B3}" presName="spaceRect" presStyleCnt="0"/>
      <dgm:spPr/>
    </dgm:pt>
    <dgm:pt modelId="{1E4774F8-6AB8-4564-A071-01B49E0550B9}" type="pres">
      <dgm:prSet presAssocID="{33B4AC9F-338E-4B4E-B270-3CB198AD13B3}" presName="parTx" presStyleLbl="revTx" presStyleIdx="4" presStyleCnt="8">
        <dgm:presLayoutVars>
          <dgm:chMax val="0"/>
          <dgm:chPref val="0"/>
        </dgm:presLayoutVars>
      </dgm:prSet>
      <dgm:spPr/>
    </dgm:pt>
    <dgm:pt modelId="{D9E514ED-426A-4A07-9DA3-B25921578E68}" type="pres">
      <dgm:prSet presAssocID="{33B4AC9F-338E-4B4E-B270-3CB198AD13B3}" presName="desTx" presStyleLbl="revTx" presStyleIdx="5" presStyleCnt="8">
        <dgm:presLayoutVars/>
      </dgm:prSet>
      <dgm:spPr/>
    </dgm:pt>
    <dgm:pt modelId="{21E7A792-4337-4A64-BBD7-959E7EDC1CF1}" type="pres">
      <dgm:prSet presAssocID="{1C217DC2-2023-4FAE-A1C8-21A8D704857E}" presName="sibTrans" presStyleCnt="0"/>
      <dgm:spPr/>
    </dgm:pt>
    <dgm:pt modelId="{653803DD-EBCF-435A-B548-875F5B27F869}" type="pres">
      <dgm:prSet presAssocID="{545CB79F-3B05-475A-9781-49040DBCDF6A}" presName="compNode" presStyleCnt="0"/>
      <dgm:spPr/>
    </dgm:pt>
    <dgm:pt modelId="{581A4CED-189C-4D6C-AD53-0D49CC0330F2}" type="pres">
      <dgm:prSet presAssocID="{545CB79F-3B05-475A-9781-49040DBCDF6A}" presName="bgRect" presStyleLbl="bgShp" presStyleIdx="3" presStyleCnt="4"/>
      <dgm:spPr/>
    </dgm:pt>
    <dgm:pt modelId="{AC867557-88CC-4C17-95E9-113D9C5577E3}" type="pres">
      <dgm:prSet presAssocID="{545CB79F-3B05-475A-9781-49040DBCDF6A}"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65DF0E03-34D1-4D66-B461-DBAB0E785662}" type="pres">
      <dgm:prSet presAssocID="{545CB79F-3B05-475A-9781-49040DBCDF6A}" presName="spaceRect" presStyleCnt="0"/>
      <dgm:spPr/>
    </dgm:pt>
    <dgm:pt modelId="{8BBBBB7B-6F21-4FDD-B871-D253B739DD0E}" type="pres">
      <dgm:prSet presAssocID="{545CB79F-3B05-475A-9781-49040DBCDF6A}" presName="parTx" presStyleLbl="revTx" presStyleIdx="6" presStyleCnt="8" custLinFactNeighborX="-822" custLinFactNeighborY="-1819">
        <dgm:presLayoutVars>
          <dgm:chMax val="0"/>
          <dgm:chPref val="0"/>
        </dgm:presLayoutVars>
      </dgm:prSet>
      <dgm:spPr/>
    </dgm:pt>
    <dgm:pt modelId="{EF295847-203C-4A76-A957-5DCC09FA0CFE}" type="pres">
      <dgm:prSet presAssocID="{545CB79F-3B05-475A-9781-49040DBCDF6A}" presName="desTx" presStyleLbl="revTx" presStyleIdx="7" presStyleCnt="8">
        <dgm:presLayoutVars/>
      </dgm:prSet>
      <dgm:spPr/>
    </dgm:pt>
  </dgm:ptLst>
  <dgm:cxnLst>
    <dgm:cxn modelId="{5F40E30D-7C01-46CE-A6BF-C8EAB8128BB5}" srcId="{7DE60D60-CE0C-4FC9-A921-F68930F10031}" destId="{6A7BE561-8976-4E3E-8C61-86FF192C3751}" srcOrd="0" destOrd="0" parTransId="{3FB5EFDC-0E17-4859-81BD-0B24C1E67CA1}" sibTransId="{FDCB5564-EE02-4D59-BB4E-333378E83E73}"/>
    <dgm:cxn modelId="{1CA3D526-A650-4B00-BA81-99C4E317CA17}" srcId="{7DE60D60-CE0C-4FC9-A921-F68930F10031}" destId="{500A731B-B1AA-4392-A085-1024C02208F6}" srcOrd="1" destOrd="0" parTransId="{CAD99AB2-8AD0-48F9-A126-78EED537E3B9}" sibTransId="{CF18451B-DD6A-496F-A436-F8A6B94B39D8}"/>
    <dgm:cxn modelId="{43CFFE28-2B6E-4802-A773-284AD8863A86}" type="presOf" srcId="{6A7BE561-8976-4E3E-8C61-86FF192C3751}" destId="{D9DA779B-A875-4D34-91AA-9BC687668A80}" srcOrd="0" destOrd="0" presId="urn:microsoft.com/office/officeart/2018/2/layout/IconVerticalSolidList"/>
    <dgm:cxn modelId="{4022F62C-B9D4-4E71-A2E7-A9D3B1FB8D6A}" srcId="{7DE60D60-CE0C-4FC9-A921-F68930F10031}" destId="{33B4AC9F-338E-4B4E-B270-3CB198AD13B3}" srcOrd="2" destOrd="0" parTransId="{8A629A9B-8C79-4CCB-B49E-09FC57A174EC}" sibTransId="{1C217DC2-2023-4FAE-A1C8-21A8D704857E}"/>
    <dgm:cxn modelId="{B085AB30-3DD4-4ABB-A90C-092BDC8E663B}" type="presOf" srcId="{33B4AC9F-338E-4B4E-B270-3CB198AD13B3}" destId="{1E4774F8-6AB8-4564-A071-01B49E0550B9}" srcOrd="0" destOrd="0" presId="urn:microsoft.com/office/officeart/2018/2/layout/IconVerticalSolidList"/>
    <dgm:cxn modelId="{F7C6AF49-1085-4C78-A802-C032746570A4}" type="presOf" srcId="{D4FB8EEF-CB39-4839-8910-421962024962}" destId="{EF295847-203C-4A76-A957-5DCC09FA0CFE}" srcOrd="0" destOrd="0" presId="urn:microsoft.com/office/officeart/2018/2/layout/IconVerticalSolidList"/>
    <dgm:cxn modelId="{5867544A-9347-4BEB-8C10-FFE438B957DE}" type="presOf" srcId="{E3403551-8DE7-4401-999B-5023CF237CE0}" destId="{AD55B52D-C83A-4AB1-B9D2-529BDAF98A41}" srcOrd="0" destOrd="0" presId="urn:microsoft.com/office/officeart/2018/2/layout/IconVerticalSolidList"/>
    <dgm:cxn modelId="{0214E884-8BAE-47A9-8987-C66801190516}" type="presOf" srcId="{40E883B5-C599-4F93-ACC3-42797744053B}" destId="{6E65E191-D2A8-4DCC-88C8-0328F6DAC633}" srcOrd="0" destOrd="0" presId="urn:microsoft.com/office/officeart/2018/2/layout/IconVerticalSolidList"/>
    <dgm:cxn modelId="{529FB78D-ABE7-4D2E-881E-2DE3117626B6}" type="presOf" srcId="{500A731B-B1AA-4392-A085-1024C02208F6}" destId="{33BC1317-7494-4B9A-ADA9-E9C6CFA783BC}" srcOrd="0" destOrd="0" presId="urn:microsoft.com/office/officeart/2018/2/layout/IconVerticalSolidList"/>
    <dgm:cxn modelId="{E00E89A2-9B93-4139-BAEA-D6E8A1A921B7}" type="presOf" srcId="{7DE60D60-CE0C-4FC9-A921-F68930F10031}" destId="{482108D8-F4B8-4F42-8392-2AC7AFB56B49}" srcOrd="0" destOrd="0" presId="urn:microsoft.com/office/officeart/2018/2/layout/IconVerticalSolidList"/>
    <dgm:cxn modelId="{F5D225AE-1A7E-45C8-A961-AFD076475A74}" srcId="{33B4AC9F-338E-4B4E-B270-3CB198AD13B3}" destId="{6B561FA3-34A2-486D-A4F7-287C423C5FC7}" srcOrd="0" destOrd="0" parTransId="{5CFF873E-4DAC-4E43-A194-D50B3F216697}" sibTransId="{F33E0C44-9CD4-4837-B6E4-C90F26434C91}"/>
    <dgm:cxn modelId="{08E2E4C3-4B59-432C-AD5B-5F0B636674ED}" srcId="{7DE60D60-CE0C-4FC9-A921-F68930F10031}" destId="{545CB79F-3B05-475A-9781-49040DBCDF6A}" srcOrd="3" destOrd="0" parTransId="{7D75FAC1-06C5-4DF0-9870-31DC05D241A5}" sibTransId="{5999FD0F-89C9-4EB1-879B-92A3A232E122}"/>
    <dgm:cxn modelId="{DDE283C5-9F16-400B-B77F-92C1AEBD487F}" srcId="{545CB79F-3B05-475A-9781-49040DBCDF6A}" destId="{D4FB8EEF-CB39-4839-8910-421962024962}" srcOrd="0" destOrd="0" parTransId="{D4BD71D2-1E20-4274-ADC9-2F6C35302356}" sibTransId="{2B59325A-2E2E-4FB6-B10C-94389251AC24}"/>
    <dgm:cxn modelId="{B8DC1DD0-607B-472A-BC39-DC3DE7B4C437}" type="presOf" srcId="{6B561FA3-34A2-486D-A4F7-287C423C5FC7}" destId="{D9E514ED-426A-4A07-9DA3-B25921578E68}" srcOrd="0" destOrd="0" presId="urn:microsoft.com/office/officeart/2018/2/layout/IconVerticalSolidList"/>
    <dgm:cxn modelId="{42806FDA-8195-428B-9402-F1AD7C47BD1B}" type="presOf" srcId="{545CB79F-3B05-475A-9781-49040DBCDF6A}" destId="{8BBBBB7B-6F21-4FDD-B871-D253B739DD0E}" srcOrd="0" destOrd="0" presId="urn:microsoft.com/office/officeart/2018/2/layout/IconVerticalSolidList"/>
    <dgm:cxn modelId="{DC9E33ED-4B02-4869-890B-68DE5440075D}" srcId="{500A731B-B1AA-4392-A085-1024C02208F6}" destId="{E3403551-8DE7-4401-999B-5023CF237CE0}" srcOrd="0" destOrd="0" parTransId="{4B2075CF-614E-45B9-914D-4FF56B875AF4}" sibTransId="{ADCD0288-E2C2-45BA-8671-84111CA95B72}"/>
    <dgm:cxn modelId="{92E431F4-2856-4BB3-8F4A-B56F85DC599F}" srcId="{6A7BE561-8976-4E3E-8C61-86FF192C3751}" destId="{40E883B5-C599-4F93-ACC3-42797744053B}" srcOrd="0" destOrd="0" parTransId="{6A9C562E-C4B1-475A-A5A6-9751A0E16C55}" sibTransId="{8535397F-EBF9-4693-A5EE-DAF4AAEDD754}"/>
    <dgm:cxn modelId="{7E53A070-7412-4051-9A8C-178237347B5C}" type="presParOf" srcId="{482108D8-F4B8-4F42-8392-2AC7AFB56B49}" destId="{2DB77FBF-5560-48D0-AFC0-81220304B7BA}" srcOrd="0" destOrd="0" presId="urn:microsoft.com/office/officeart/2018/2/layout/IconVerticalSolidList"/>
    <dgm:cxn modelId="{BFCC3A95-B3BD-49CB-936B-49F64754FA3F}" type="presParOf" srcId="{2DB77FBF-5560-48D0-AFC0-81220304B7BA}" destId="{C1ECEF34-0A3C-4044-A172-79C4B74370B8}" srcOrd="0" destOrd="0" presId="urn:microsoft.com/office/officeart/2018/2/layout/IconVerticalSolidList"/>
    <dgm:cxn modelId="{D1815E56-D111-437C-BB6D-746ABAF03FE8}" type="presParOf" srcId="{2DB77FBF-5560-48D0-AFC0-81220304B7BA}" destId="{D0FB05DE-005A-471A-9199-F484346E3050}" srcOrd="1" destOrd="0" presId="urn:microsoft.com/office/officeart/2018/2/layout/IconVerticalSolidList"/>
    <dgm:cxn modelId="{7DC486EA-D208-441C-901E-3FD5AE0D6101}" type="presParOf" srcId="{2DB77FBF-5560-48D0-AFC0-81220304B7BA}" destId="{6F296C87-B448-464F-9683-1BAB7086356A}" srcOrd="2" destOrd="0" presId="urn:microsoft.com/office/officeart/2018/2/layout/IconVerticalSolidList"/>
    <dgm:cxn modelId="{E86EB42B-3484-4D6B-85CF-AE2AF3FF13BA}" type="presParOf" srcId="{2DB77FBF-5560-48D0-AFC0-81220304B7BA}" destId="{D9DA779B-A875-4D34-91AA-9BC687668A80}" srcOrd="3" destOrd="0" presId="urn:microsoft.com/office/officeart/2018/2/layout/IconVerticalSolidList"/>
    <dgm:cxn modelId="{B689E430-A78B-48EB-99B2-5CC57B1AF2FD}" type="presParOf" srcId="{2DB77FBF-5560-48D0-AFC0-81220304B7BA}" destId="{6E65E191-D2A8-4DCC-88C8-0328F6DAC633}" srcOrd="4" destOrd="0" presId="urn:microsoft.com/office/officeart/2018/2/layout/IconVerticalSolidList"/>
    <dgm:cxn modelId="{AAE2C9B0-C32B-4603-A473-6D1779B80831}" type="presParOf" srcId="{482108D8-F4B8-4F42-8392-2AC7AFB56B49}" destId="{B1D6C399-C11F-483D-9B03-40963F8C0F35}" srcOrd="1" destOrd="0" presId="urn:microsoft.com/office/officeart/2018/2/layout/IconVerticalSolidList"/>
    <dgm:cxn modelId="{E11DE95C-9B0B-4339-9B7A-4B8F342AF5AF}" type="presParOf" srcId="{482108D8-F4B8-4F42-8392-2AC7AFB56B49}" destId="{95543332-677F-4151-AEBA-A71EA775A440}" srcOrd="2" destOrd="0" presId="urn:microsoft.com/office/officeart/2018/2/layout/IconVerticalSolidList"/>
    <dgm:cxn modelId="{B496533A-6D78-4062-B9C0-AB032495A8B6}" type="presParOf" srcId="{95543332-677F-4151-AEBA-A71EA775A440}" destId="{60068A57-F5DC-41E1-9CBD-98491988D445}" srcOrd="0" destOrd="0" presId="urn:microsoft.com/office/officeart/2018/2/layout/IconVerticalSolidList"/>
    <dgm:cxn modelId="{CBFEA8C3-29DD-4FD7-9027-27B9F0C71A94}" type="presParOf" srcId="{95543332-677F-4151-AEBA-A71EA775A440}" destId="{E51BF461-BF0E-4165-980A-8DE06F5A9195}" srcOrd="1" destOrd="0" presId="urn:microsoft.com/office/officeart/2018/2/layout/IconVerticalSolidList"/>
    <dgm:cxn modelId="{E515F3CC-42D4-45F2-960B-EF78D7FE4124}" type="presParOf" srcId="{95543332-677F-4151-AEBA-A71EA775A440}" destId="{DCC7046D-E9F6-4413-B161-D89846A4CF56}" srcOrd="2" destOrd="0" presId="urn:microsoft.com/office/officeart/2018/2/layout/IconVerticalSolidList"/>
    <dgm:cxn modelId="{FCADAAB8-8DFF-4BCF-A54F-647FFFF64B53}" type="presParOf" srcId="{95543332-677F-4151-AEBA-A71EA775A440}" destId="{33BC1317-7494-4B9A-ADA9-E9C6CFA783BC}" srcOrd="3" destOrd="0" presId="urn:microsoft.com/office/officeart/2018/2/layout/IconVerticalSolidList"/>
    <dgm:cxn modelId="{145345EF-10B8-4E91-9846-22B4AAC46A16}" type="presParOf" srcId="{95543332-677F-4151-AEBA-A71EA775A440}" destId="{AD55B52D-C83A-4AB1-B9D2-529BDAF98A41}" srcOrd="4" destOrd="0" presId="urn:microsoft.com/office/officeart/2018/2/layout/IconVerticalSolidList"/>
    <dgm:cxn modelId="{B60FB581-951D-4243-8875-06BE478FB3BF}" type="presParOf" srcId="{482108D8-F4B8-4F42-8392-2AC7AFB56B49}" destId="{34C9CD40-0189-4588-A605-D474508BE6C2}" srcOrd="3" destOrd="0" presId="urn:microsoft.com/office/officeart/2018/2/layout/IconVerticalSolidList"/>
    <dgm:cxn modelId="{C81BD98B-B4DB-47C8-9697-258B3787CE98}" type="presParOf" srcId="{482108D8-F4B8-4F42-8392-2AC7AFB56B49}" destId="{01E0C5F4-CC9C-46B6-84A1-A8F6A39FEA55}" srcOrd="4" destOrd="0" presId="urn:microsoft.com/office/officeart/2018/2/layout/IconVerticalSolidList"/>
    <dgm:cxn modelId="{A66006DA-53F3-4441-8340-B8163007AAB1}" type="presParOf" srcId="{01E0C5F4-CC9C-46B6-84A1-A8F6A39FEA55}" destId="{85FF2269-563E-4C8D-A676-463A62DCC450}" srcOrd="0" destOrd="0" presId="urn:microsoft.com/office/officeart/2018/2/layout/IconVerticalSolidList"/>
    <dgm:cxn modelId="{067D7FA1-FE4C-4B23-AAFA-FB546EA5D6DD}" type="presParOf" srcId="{01E0C5F4-CC9C-46B6-84A1-A8F6A39FEA55}" destId="{15B19B66-85A4-4836-A2BC-70F48B07040D}" srcOrd="1" destOrd="0" presId="urn:microsoft.com/office/officeart/2018/2/layout/IconVerticalSolidList"/>
    <dgm:cxn modelId="{29A05E8E-4F7C-4438-96C9-3679EED46C79}" type="presParOf" srcId="{01E0C5F4-CC9C-46B6-84A1-A8F6A39FEA55}" destId="{A84FB0BA-77D6-44FB-8AB0-6FCBFB432910}" srcOrd="2" destOrd="0" presId="urn:microsoft.com/office/officeart/2018/2/layout/IconVerticalSolidList"/>
    <dgm:cxn modelId="{30218EFD-4D1A-431F-8701-93893163FB2B}" type="presParOf" srcId="{01E0C5F4-CC9C-46B6-84A1-A8F6A39FEA55}" destId="{1E4774F8-6AB8-4564-A071-01B49E0550B9}" srcOrd="3" destOrd="0" presId="urn:microsoft.com/office/officeart/2018/2/layout/IconVerticalSolidList"/>
    <dgm:cxn modelId="{853B4C6D-08C1-4187-BCAF-7EABF15AB04A}" type="presParOf" srcId="{01E0C5F4-CC9C-46B6-84A1-A8F6A39FEA55}" destId="{D9E514ED-426A-4A07-9DA3-B25921578E68}" srcOrd="4" destOrd="0" presId="urn:microsoft.com/office/officeart/2018/2/layout/IconVerticalSolidList"/>
    <dgm:cxn modelId="{D8B85640-1DCE-4ABF-814C-3049A471D4F1}" type="presParOf" srcId="{482108D8-F4B8-4F42-8392-2AC7AFB56B49}" destId="{21E7A792-4337-4A64-BBD7-959E7EDC1CF1}" srcOrd="5" destOrd="0" presId="urn:microsoft.com/office/officeart/2018/2/layout/IconVerticalSolidList"/>
    <dgm:cxn modelId="{D12681CD-4A7C-4A69-838B-EC5F9AE773B0}" type="presParOf" srcId="{482108D8-F4B8-4F42-8392-2AC7AFB56B49}" destId="{653803DD-EBCF-435A-B548-875F5B27F869}" srcOrd="6" destOrd="0" presId="urn:microsoft.com/office/officeart/2018/2/layout/IconVerticalSolidList"/>
    <dgm:cxn modelId="{5BC19EFE-DA79-40B1-9733-365BC0073059}" type="presParOf" srcId="{653803DD-EBCF-435A-B548-875F5B27F869}" destId="{581A4CED-189C-4D6C-AD53-0D49CC0330F2}" srcOrd="0" destOrd="0" presId="urn:microsoft.com/office/officeart/2018/2/layout/IconVerticalSolidList"/>
    <dgm:cxn modelId="{DF71C5BB-1D66-4621-BDE1-D4F12266ABA8}" type="presParOf" srcId="{653803DD-EBCF-435A-B548-875F5B27F869}" destId="{AC867557-88CC-4C17-95E9-113D9C5577E3}" srcOrd="1" destOrd="0" presId="urn:microsoft.com/office/officeart/2018/2/layout/IconVerticalSolidList"/>
    <dgm:cxn modelId="{7AE1154E-4660-4E3B-A66A-C73DBB7D432E}" type="presParOf" srcId="{653803DD-EBCF-435A-B548-875F5B27F869}" destId="{65DF0E03-34D1-4D66-B461-DBAB0E785662}" srcOrd="2" destOrd="0" presId="urn:microsoft.com/office/officeart/2018/2/layout/IconVerticalSolidList"/>
    <dgm:cxn modelId="{83B5396B-EF92-47BC-BC49-0331586BB124}" type="presParOf" srcId="{653803DD-EBCF-435A-B548-875F5B27F869}" destId="{8BBBBB7B-6F21-4FDD-B871-D253B739DD0E}" srcOrd="3" destOrd="0" presId="urn:microsoft.com/office/officeart/2018/2/layout/IconVerticalSolidList"/>
    <dgm:cxn modelId="{F04BF3B8-A243-4E38-B063-4083EFE92149}" type="presParOf" srcId="{653803DD-EBCF-435A-B548-875F5B27F869}" destId="{EF295847-203C-4A76-A957-5DCC09FA0CFE}"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33B294-743A-4DC3-8417-DB05B36E931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206E451-F98C-4E38-9CD0-E57845535CC2}">
      <dgm:prSet/>
      <dgm:spPr/>
      <dgm:t>
        <a:bodyPr/>
        <a:lstStyle/>
        <a:p>
          <a:r>
            <a:rPr lang="en-US" dirty="0"/>
            <a:t>USA Hockey Certification </a:t>
          </a:r>
        </a:p>
      </dgm:t>
    </dgm:pt>
    <dgm:pt modelId="{143B7823-6DFA-496B-BEDB-36192A057F8F}" type="parTrans" cxnId="{BF770FC3-C325-4B0D-9504-8BA5324F3E31}">
      <dgm:prSet/>
      <dgm:spPr/>
      <dgm:t>
        <a:bodyPr/>
        <a:lstStyle/>
        <a:p>
          <a:endParaRPr lang="en-US"/>
        </a:p>
      </dgm:t>
    </dgm:pt>
    <dgm:pt modelId="{B9C5736E-8FA9-4B01-AD31-0522DDBB48E3}" type="sibTrans" cxnId="{BF770FC3-C325-4B0D-9504-8BA5324F3E31}">
      <dgm:prSet/>
      <dgm:spPr/>
      <dgm:t>
        <a:bodyPr/>
        <a:lstStyle/>
        <a:p>
          <a:endParaRPr lang="en-US"/>
        </a:p>
      </dgm:t>
    </dgm:pt>
    <dgm:pt modelId="{2F6E1D05-936D-4DE7-93AF-7D1A14199487}">
      <dgm:prSet/>
      <dgm:spPr/>
      <dgm:t>
        <a:bodyPr/>
        <a:lstStyle/>
        <a:p>
          <a:r>
            <a:rPr lang="en-US"/>
            <a:t>Level 1 – 4 </a:t>
          </a:r>
        </a:p>
      </dgm:t>
    </dgm:pt>
    <dgm:pt modelId="{6017D730-BDE1-42EF-85F7-978AFD42DDDC}" type="parTrans" cxnId="{B167D4C7-17E6-45A4-9D4B-5CA2B3DB64AD}">
      <dgm:prSet/>
      <dgm:spPr/>
      <dgm:t>
        <a:bodyPr/>
        <a:lstStyle/>
        <a:p>
          <a:endParaRPr lang="en-US"/>
        </a:p>
      </dgm:t>
    </dgm:pt>
    <dgm:pt modelId="{A3115F5A-C0EA-4556-9B92-C583FE33CE8F}" type="sibTrans" cxnId="{B167D4C7-17E6-45A4-9D4B-5CA2B3DB64AD}">
      <dgm:prSet/>
      <dgm:spPr/>
      <dgm:t>
        <a:bodyPr/>
        <a:lstStyle/>
        <a:p>
          <a:endParaRPr lang="en-US"/>
        </a:p>
      </dgm:t>
    </dgm:pt>
    <dgm:pt modelId="{E3998052-72B7-4CF7-80D8-B851BA9C99F3}">
      <dgm:prSet/>
      <dgm:spPr/>
      <dgm:t>
        <a:bodyPr/>
        <a:lstStyle/>
        <a:p>
          <a:r>
            <a:rPr lang="en-US" dirty="0"/>
            <a:t>USA Hockey SafeSport Certification</a:t>
          </a:r>
        </a:p>
      </dgm:t>
    </dgm:pt>
    <dgm:pt modelId="{5C6CC277-E591-48FD-ADEA-9959EFA250CC}" type="parTrans" cxnId="{20515C9A-4FD4-4E5E-8CDD-011084B551C8}">
      <dgm:prSet/>
      <dgm:spPr/>
      <dgm:t>
        <a:bodyPr/>
        <a:lstStyle/>
        <a:p>
          <a:endParaRPr lang="en-US"/>
        </a:p>
      </dgm:t>
    </dgm:pt>
    <dgm:pt modelId="{041A1048-297A-42DD-A8D8-78A9F867FADE}" type="sibTrans" cxnId="{20515C9A-4FD4-4E5E-8CDD-011084B551C8}">
      <dgm:prSet/>
      <dgm:spPr/>
      <dgm:t>
        <a:bodyPr/>
        <a:lstStyle/>
        <a:p>
          <a:endParaRPr lang="en-US"/>
        </a:p>
      </dgm:t>
    </dgm:pt>
    <dgm:pt modelId="{66E86843-71C6-401F-86E1-26DE38F923C2}">
      <dgm:prSet/>
      <dgm:spPr/>
      <dgm:t>
        <a:bodyPr/>
        <a:lstStyle/>
        <a:p>
          <a:r>
            <a:rPr lang="en-US" dirty="0"/>
            <a:t>USA Hockey/Affiliate Background Screening </a:t>
          </a:r>
        </a:p>
      </dgm:t>
    </dgm:pt>
    <dgm:pt modelId="{0CB586CF-DD8C-44E8-9612-CE27951868EC}" type="parTrans" cxnId="{E566D4E8-CAA1-4C06-98A0-A790A0055075}">
      <dgm:prSet/>
      <dgm:spPr/>
      <dgm:t>
        <a:bodyPr/>
        <a:lstStyle/>
        <a:p>
          <a:endParaRPr lang="en-US"/>
        </a:p>
      </dgm:t>
    </dgm:pt>
    <dgm:pt modelId="{795847E8-D12A-472D-A1BB-79DB08BAD9AF}" type="sibTrans" cxnId="{E566D4E8-CAA1-4C06-98A0-A790A0055075}">
      <dgm:prSet/>
      <dgm:spPr/>
      <dgm:t>
        <a:bodyPr/>
        <a:lstStyle/>
        <a:p>
          <a:endParaRPr lang="en-US"/>
        </a:p>
      </dgm:t>
    </dgm:pt>
    <dgm:pt modelId="{E1D3962D-6924-4726-9D79-78B7EB105C3A}" type="pres">
      <dgm:prSet presAssocID="{AD33B294-743A-4DC3-8417-DB05B36E9312}" presName="root" presStyleCnt="0">
        <dgm:presLayoutVars>
          <dgm:dir/>
          <dgm:resizeHandles val="exact"/>
        </dgm:presLayoutVars>
      </dgm:prSet>
      <dgm:spPr/>
    </dgm:pt>
    <dgm:pt modelId="{BD8447BB-119B-40E1-920E-1608C567F3E0}" type="pres">
      <dgm:prSet presAssocID="{0206E451-F98C-4E38-9CD0-E57845535CC2}" presName="compNode" presStyleCnt="0"/>
      <dgm:spPr/>
    </dgm:pt>
    <dgm:pt modelId="{9C8C293F-9D15-438D-B851-C64326CC86BB}" type="pres">
      <dgm:prSet presAssocID="{0206E451-F98C-4E38-9CD0-E57845535CC2}" presName="bgRect" presStyleLbl="bgShp" presStyleIdx="0" presStyleCnt="3"/>
      <dgm:spPr>
        <a:ln w="25400">
          <a:solidFill>
            <a:schemeClr val="accent1">
              <a:shade val="50000"/>
            </a:schemeClr>
          </a:solidFill>
        </a:ln>
      </dgm:spPr>
    </dgm:pt>
    <dgm:pt modelId="{A5202CEE-8E5A-4E0B-8823-A2C734800FF1}" type="pres">
      <dgm:prSet presAssocID="{0206E451-F98C-4E38-9CD0-E57845535CC2}" presName="iconRect" presStyleLbl="node1" presStyleIdx="0" presStyleCnt="3"/>
      <dgm:spPr>
        <a:ln>
          <a:noFill/>
        </a:ln>
      </dgm:spPr>
    </dgm:pt>
    <dgm:pt modelId="{3C4BCC79-0ABE-4826-9EDF-9C5BA9F43045}" type="pres">
      <dgm:prSet presAssocID="{0206E451-F98C-4E38-9CD0-E57845535CC2}" presName="spaceRect" presStyleCnt="0"/>
      <dgm:spPr/>
    </dgm:pt>
    <dgm:pt modelId="{A53D508B-3373-45BA-A932-2C279E4D5654}" type="pres">
      <dgm:prSet presAssocID="{0206E451-F98C-4E38-9CD0-E57845535CC2}" presName="parTx" presStyleLbl="revTx" presStyleIdx="0" presStyleCnt="4">
        <dgm:presLayoutVars>
          <dgm:chMax val="0"/>
          <dgm:chPref val="0"/>
        </dgm:presLayoutVars>
      </dgm:prSet>
      <dgm:spPr/>
    </dgm:pt>
    <dgm:pt modelId="{78EAFD12-29A5-4431-B796-C2B70B7AE435}" type="pres">
      <dgm:prSet presAssocID="{0206E451-F98C-4E38-9CD0-E57845535CC2}" presName="desTx" presStyleLbl="revTx" presStyleIdx="1" presStyleCnt="4">
        <dgm:presLayoutVars/>
      </dgm:prSet>
      <dgm:spPr/>
    </dgm:pt>
    <dgm:pt modelId="{C5551889-47D0-4F77-90BE-4B1243E1BEF9}" type="pres">
      <dgm:prSet presAssocID="{B9C5736E-8FA9-4B01-AD31-0522DDBB48E3}" presName="sibTrans" presStyleCnt="0"/>
      <dgm:spPr/>
    </dgm:pt>
    <dgm:pt modelId="{F787E4D4-131C-43B4-B328-3775EAD0B64D}" type="pres">
      <dgm:prSet presAssocID="{E3998052-72B7-4CF7-80D8-B851BA9C99F3}" presName="compNode" presStyleCnt="0"/>
      <dgm:spPr/>
    </dgm:pt>
    <dgm:pt modelId="{031D67EA-021D-4FCD-8827-41945565127D}" type="pres">
      <dgm:prSet presAssocID="{E3998052-72B7-4CF7-80D8-B851BA9C99F3}" presName="bgRect" presStyleLbl="bgShp" presStyleIdx="1" presStyleCnt="3"/>
      <dgm:spPr>
        <a:solidFill>
          <a:schemeClr val="bg1"/>
        </a:solidFill>
        <a:ln w="25400">
          <a:solidFill>
            <a:schemeClr val="accent1">
              <a:shade val="50000"/>
            </a:schemeClr>
          </a:solidFill>
        </a:ln>
      </dgm:spPr>
    </dgm:pt>
    <dgm:pt modelId="{06C0BF4A-4C6E-4E66-B1A0-1876513137E3}" type="pres">
      <dgm:prSet presAssocID="{E3998052-72B7-4CF7-80D8-B851BA9C99F3}" presName="iconRect" presStyleLbl="node1" presStyleIdx="1" presStyleCnt="3" custLinFactX="-65676" custLinFactY="100000" custLinFactNeighborX="-100000" custLinFactNeighborY="161995"/>
      <dgm:spPr>
        <a:ln>
          <a:noFill/>
        </a:ln>
      </dgm:spPr>
    </dgm:pt>
    <dgm:pt modelId="{C1A0D93E-4C97-4308-9A41-BE10745B5243}" type="pres">
      <dgm:prSet presAssocID="{E3998052-72B7-4CF7-80D8-B851BA9C99F3}" presName="spaceRect" presStyleCnt="0"/>
      <dgm:spPr/>
    </dgm:pt>
    <dgm:pt modelId="{409E3371-1F1F-4018-BDBC-E21A83815D9D}" type="pres">
      <dgm:prSet presAssocID="{E3998052-72B7-4CF7-80D8-B851BA9C99F3}" presName="parTx" presStyleLbl="revTx" presStyleIdx="2" presStyleCnt="4">
        <dgm:presLayoutVars>
          <dgm:chMax val="0"/>
          <dgm:chPref val="0"/>
        </dgm:presLayoutVars>
      </dgm:prSet>
      <dgm:spPr/>
    </dgm:pt>
    <dgm:pt modelId="{2E292D82-5A3C-4F1B-8486-21BFD8EB9B5A}" type="pres">
      <dgm:prSet presAssocID="{041A1048-297A-42DD-A8D8-78A9F867FADE}" presName="sibTrans" presStyleCnt="0"/>
      <dgm:spPr/>
    </dgm:pt>
    <dgm:pt modelId="{223663AF-275F-44B0-9C6E-6C6C8B2AF66B}" type="pres">
      <dgm:prSet presAssocID="{66E86843-71C6-401F-86E1-26DE38F923C2}" presName="compNode" presStyleCnt="0"/>
      <dgm:spPr/>
    </dgm:pt>
    <dgm:pt modelId="{4D4C8862-601D-42CE-A395-31837CD908D2}" type="pres">
      <dgm:prSet presAssocID="{66E86843-71C6-401F-86E1-26DE38F923C2}" presName="bgRect" presStyleLbl="bgShp" presStyleIdx="2" presStyleCnt="3" custLinFactNeighborX="-88" custLinFactNeighborY="684"/>
      <dgm:spPr>
        <a:ln w="25400">
          <a:solidFill>
            <a:schemeClr val="accent1">
              <a:shade val="50000"/>
            </a:schemeClr>
          </a:solidFill>
        </a:ln>
      </dgm:spPr>
    </dgm:pt>
    <dgm:pt modelId="{B3ABB635-B278-49ED-84CE-6EBA12BB9198}" type="pres">
      <dgm:prSet presAssocID="{66E86843-71C6-401F-86E1-26DE38F923C2}" presName="iconRect" presStyleLbl="node1" presStyleIdx="2" presStyleCnt="3" custLinFactNeighborX="13953" custLinFactNeighborY="-237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rcRect/>
          <a:stretch>
            <a:fillRect/>
          </a:stretch>
        </a:blipFill>
        <a:ln>
          <a:noFill/>
        </a:ln>
      </dgm:spPr>
      <dgm:extLst>
        <a:ext uri="{E40237B7-FDA0-4F09-8148-C483321AD2D9}">
          <dgm14:cNvPr xmlns:dgm14="http://schemas.microsoft.com/office/drawing/2010/diagram" id="0" name="" descr="Ice hockey"/>
        </a:ext>
      </dgm:extLst>
    </dgm:pt>
    <dgm:pt modelId="{6A31E2A9-65D1-4808-9226-64C53EA3D22B}" type="pres">
      <dgm:prSet presAssocID="{66E86843-71C6-401F-86E1-26DE38F923C2}" presName="spaceRect" presStyleCnt="0"/>
      <dgm:spPr/>
    </dgm:pt>
    <dgm:pt modelId="{65C89862-12D3-4ACD-B33C-B9470FF84795}" type="pres">
      <dgm:prSet presAssocID="{66E86843-71C6-401F-86E1-26DE38F923C2}" presName="parTx" presStyleLbl="revTx" presStyleIdx="3" presStyleCnt="4">
        <dgm:presLayoutVars>
          <dgm:chMax val="0"/>
          <dgm:chPref val="0"/>
        </dgm:presLayoutVars>
      </dgm:prSet>
      <dgm:spPr/>
    </dgm:pt>
  </dgm:ptLst>
  <dgm:cxnLst>
    <dgm:cxn modelId="{73060F01-6A97-4D32-BC25-1550CB69FD7E}" type="presOf" srcId="{E3998052-72B7-4CF7-80D8-B851BA9C99F3}" destId="{409E3371-1F1F-4018-BDBC-E21A83815D9D}" srcOrd="0" destOrd="0" presId="urn:microsoft.com/office/officeart/2018/2/layout/IconVerticalSolidList"/>
    <dgm:cxn modelId="{873D2C25-C404-4CE0-91DA-0F5DABAE5045}" type="presOf" srcId="{66E86843-71C6-401F-86E1-26DE38F923C2}" destId="{65C89862-12D3-4ACD-B33C-B9470FF84795}" srcOrd="0" destOrd="0" presId="urn:microsoft.com/office/officeart/2018/2/layout/IconVerticalSolidList"/>
    <dgm:cxn modelId="{6A23663F-B60F-4564-804F-55D5F0DF40AC}" type="presOf" srcId="{0206E451-F98C-4E38-9CD0-E57845535CC2}" destId="{A53D508B-3373-45BA-A932-2C279E4D5654}" srcOrd="0" destOrd="0" presId="urn:microsoft.com/office/officeart/2018/2/layout/IconVerticalSolidList"/>
    <dgm:cxn modelId="{687F1892-2B2D-4A01-A6CA-1BFBFB3FD5E4}" type="presOf" srcId="{2F6E1D05-936D-4DE7-93AF-7D1A14199487}" destId="{78EAFD12-29A5-4431-B796-C2B70B7AE435}" srcOrd="0" destOrd="0" presId="urn:microsoft.com/office/officeart/2018/2/layout/IconVerticalSolidList"/>
    <dgm:cxn modelId="{DCD18296-98B2-4120-9E98-EEDCB03DFA48}" type="presOf" srcId="{AD33B294-743A-4DC3-8417-DB05B36E9312}" destId="{E1D3962D-6924-4726-9D79-78B7EB105C3A}" srcOrd="0" destOrd="0" presId="urn:microsoft.com/office/officeart/2018/2/layout/IconVerticalSolidList"/>
    <dgm:cxn modelId="{20515C9A-4FD4-4E5E-8CDD-011084B551C8}" srcId="{AD33B294-743A-4DC3-8417-DB05B36E9312}" destId="{E3998052-72B7-4CF7-80D8-B851BA9C99F3}" srcOrd="1" destOrd="0" parTransId="{5C6CC277-E591-48FD-ADEA-9959EFA250CC}" sibTransId="{041A1048-297A-42DD-A8D8-78A9F867FADE}"/>
    <dgm:cxn modelId="{BF770FC3-C325-4B0D-9504-8BA5324F3E31}" srcId="{AD33B294-743A-4DC3-8417-DB05B36E9312}" destId="{0206E451-F98C-4E38-9CD0-E57845535CC2}" srcOrd="0" destOrd="0" parTransId="{143B7823-6DFA-496B-BEDB-36192A057F8F}" sibTransId="{B9C5736E-8FA9-4B01-AD31-0522DDBB48E3}"/>
    <dgm:cxn modelId="{B167D4C7-17E6-45A4-9D4B-5CA2B3DB64AD}" srcId="{0206E451-F98C-4E38-9CD0-E57845535CC2}" destId="{2F6E1D05-936D-4DE7-93AF-7D1A14199487}" srcOrd="0" destOrd="0" parTransId="{6017D730-BDE1-42EF-85F7-978AFD42DDDC}" sibTransId="{A3115F5A-C0EA-4556-9B92-C583FE33CE8F}"/>
    <dgm:cxn modelId="{E566D4E8-CAA1-4C06-98A0-A790A0055075}" srcId="{AD33B294-743A-4DC3-8417-DB05B36E9312}" destId="{66E86843-71C6-401F-86E1-26DE38F923C2}" srcOrd="2" destOrd="0" parTransId="{0CB586CF-DD8C-44E8-9612-CE27951868EC}" sibTransId="{795847E8-D12A-472D-A1BB-79DB08BAD9AF}"/>
    <dgm:cxn modelId="{28265522-50C5-4648-AE9F-73DEF43CEC41}" type="presParOf" srcId="{E1D3962D-6924-4726-9D79-78B7EB105C3A}" destId="{BD8447BB-119B-40E1-920E-1608C567F3E0}" srcOrd="0" destOrd="0" presId="urn:microsoft.com/office/officeart/2018/2/layout/IconVerticalSolidList"/>
    <dgm:cxn modelId="{7EFA810B-CAFC-4D1C-8B5D-6FB7DC76B2B0}" type="presParOf" srcId="{BD8447BB-119B-40E1-920E-1608C567F3E0}" destId="{9C8C293F-9D15-438D-B851-C64326CC86BB}" srcOrd="0" destOrd="0" presId="urn:microsoft.com/office/officeart/2018/2/layout/IconVerticalSolidList"/>
    <dgm:cxn modelId="{7937A83B-76CA-4817-828C-0FE192A8EEB6}" type="presParOf" srcId="{BD8447BB-119B-40E1-920E-1608C567F3E0}" destId="{A5202CEE-8E5A-4E0B-8823-A2C734800FF1}" srcOrd="1" destOrd="0" presId="urn:microsoft.com/office/officeart/2018/2/layout/IconVerticalSolidList"/>
    <dgm:cxn modelId="{FA57EB9E-0025-4FC1-B62F-5A0BBC24C4A3}" type="presParOf" srcId="{BD8447BB-119B-40E1-920E-1608C567F3E0}" destId="{3C4BCC79-0ABE-4826-9EDF-9C5BA9F43045}" srcOrd="2" destOrd="0" presId="urn:microsoft.com/office/officeart/2018/2/layout/IconVerticalSolidList"/>
    <dgm:cxn modelId="{1942C0F4-1653-49A7-8977-1FAEF720B0B5}" type="presParOf" srcId="{BD8447BB-119B-40E1-920E-1608C567F3E0}" destId="{A53D508B-3373-45BA-A932-2C279E4D5654}" srcOrd="3" destOrd="0" presId="urn:microsoft.com/office/officeart/2018/2/layout/IconVerticalSolidList"/>
    <dgm:cxn modelId="{F081AA59-A9BF-4AA8-966C-0B6A88BD9778}" type="presParOf" srcId="{BD8447BB-119B-40E1-920E-1608C567F3E0}" destId="{78EAFD12-29A5-4431-B796-C2B70B7AE435}" srcOrd="4" destOrd="0" presId="urn:microsoft.com/office/officeart/2018/2/layout/IconVerticalSolidList"/>
    <dgm:cxn modelId="{3685C66D-F32F-4867-B8CB-BC6BB4C94B21}" type="presParOf" srcId="{E1D3962D-6924-4726-9D79-78B7EB105C3A}" destId="{C5551889-47D0-4F77-90BE-4B1243E1BEF9}" srcOrd="1" destOrd="0" presId="urn:microsoft.com/office/officeart/2018/2/layout/IconVerticalSolidList"/>
    <dgm:cxn modelId="{13553637-AEA4-4092-9EB2-318EC6039235}" type="presParOf" srcId="{E1D3962D-6924-4726-9D79-78B7EB105C3A}" destId="{F787E4D4-131C-43B4-B328-3775EAD0B64D}" srcOrd="2" destOrd="0" presId="urn:microsoft.com/office/officeart/2018/2/layout/IconVerticalSolidList"/>
    <dgm:cxn modelId="{67EB34B4-FC86-409D-9A2B-3DBDCFC0E595}" type="presParOf" srcId="{F787E4D4-131C-43B4-B328-3775EAD0B64D}" destId="{031D67EA-021D-4FCD-8827-41945565127D}" srcOrd="0" destOrd="0" presId="urn:microsoft.com/office/officeart/2018/2/layout/IconVerticalSolidList"/>
    <dgm:cxn modelId="{7C27349E-09CC-4CA5-AF25-853CA85EBA3C}" type="presParOf" srcId="{F787E4D4-131C-43B4-B328-3775EAD0B64D}" destId="{06C0BF4A-4C6E-4E66-B1A0-1876513137E3}" srcOrd="1" destOrd="0" presId="urn:microsoft.com/office/officeart/2018/2/layout/IconVerticalSolidList"/>
    <dgm:cxn modelId="{3081D81E-7C74-404B-A8BA-980D794AED6F}" type="presParOf" srcId="{F787E4D4-131C-43B4-B328-3775EAD0B64D}" destId="{C1A0D93E-4C97-4308-9A41-BE10745B5243}" srcOrd="2" destOrd="0" presId="urn:microsoft.com/office/officeart/2018/2/layout/IconVerticalSolidList"/>
    <dgm:cxn modelId="{47169492-F2F3-49BC-9F9A-8703E2FC9949}" type="presParOf" srcId="{F787E4D4-131C-43B4-B328-3775EAD0B64D}" destId="{409E3371-1F1F-4018-BDBC-E21A83815D9D}" srcOrd="3" destOrd="0" presId="urn:microsoft.com/office/officeart/2018/2/layout/IconVerticalSolidList"/>
    <dgm:cxn modelId="{BA7D07C1-F4DC-4E98-BA9E-D39D59E00738}" type="presParOf" srcId="{E1D3962D-6924-4726-9D79-78B7EB105C3A}" destId="{2E292D82-5A3C-4F1B-8486-21BFD8EB9B5A}" srcOrd="3" destOrd="0" presId="urn:microsoft.com/office/officeart/2018/2/layout/IconVerticalSolidList"/>
    <dgm:cxn modelId="{40C4836F-2BEC-438A-8B36-30A749F5FE55}" type="presParOf" srcId="{E1D3962D-6924-4726-9D79-78B7EB105C3A}" destId="{223663AF-275F-44B0-9C6E-6C6C8B2AF66B}" srcOrd="4" destOrd="0" presId="urn:microsoft.com/office/officeart/2018/2/layout/IconVerticalSolidList"/>
    <dgm:cxn modelId="{F774A084-9F3F-438B-98EF-4E5AC26BD137}" type="presParOf" srcId="{223663AF-275F-44B0-9C6E-6C6C8B2AF66B}" destId="{4D4C8862-601D-42CE-A395-31837CD908D2}" srcOrd="0" destOrd="0" presId="urn:microsoft.com/office/officeart/2018/2/layout/IconVerticalSolidList"/>
    <dgm:cxn modelId="{7E411FEF-8E36-4497-B873-612A670CCB2B}" type="presParOf" srcId="{223663AF-275F-44B0-9C6E-6C6C8B2AF66B}" destId="{B3ABB635-B278-49ED-84CE-6EBA12BB9198}" srcOrd="1" destOrd="0" presId="urn:microsoft.com/office/officeart/2018/2/layout/IconVerticalSolidList"/>
    <dgm:cxn modelId="{8F8255E3-DBA9-4629-8774-2B8C572B9C73}" type="presParOf" srcId="{223663AF-275F-44B0-9C6E-6C6C8B2AF66B}" destId="{6A31E2A9-65D1-4808-9226-64C53EA3D22B}" srcOrd="2" destOrd="0" presId="urn:microsoft.com/office/officeart/2018/2/layout/IconVerticalSolidList"/>
    <dgm:cxn modelId="{907792B8-ED3E-4F32-ADEA-6CA0D14389EF}" type="presParOf" srcId="{223663AF-275F-44B0-9C6E-6C6C8B2AF66B}" destId="{65C89862-12D3-4ACD-B33C-B9470FF84795}" srcOrd="3" destOrd="0" presId="urn:microsoft.com/office/officeart/2018/2/layout/IconVerticalSolidList"/>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D33B294-743A-4DC3-8417-DB05B36E931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206E451-F98C-4E38-9CD0-E57845535CC2}">
      <dgm:prSet/>
      <dgm:spPr/>
      <dgm:t>
        <a:bodyPr/>
        <a:lstStyle/>
        <a:p>
          <a:r>
            <a:rPr lang="en-US" dirty="0"/>
            <a:t>USA Hockey Certification </a:t>
          </a:r>
        </a:p>
      </dgm:t>
    </dgm:pt>
    <dgm:pt modelId="{143B7823-6DFA-496B-BEDB-36192A057F8F}" type="parTrans" cxnId="{BF770FC3-C325-4B0D-9504-8BA5324F3E31}">
      <dgm:prSet/>
      <dgm:spPr/>
      <dgm:t>
        <a:bodyPr/>
        <a:lstStyle/>
        <a:p>
          <a:endParaRPr lang="en-US"/>
        </a:p>
      </dgm:t>
    </dgm:pt>
    <dgm:pt modelId="{B9C5736E-8FA9-4B01-AD31-0522DDBB48E3}" type="sibTrans" cxnId="{BF770FC3-C325-4B0D-9504-8BA5324F3E31}">
      <dgm:prSet/>
      <dgm:spPr/>
      <dgm:t>
        <a:bodyPr/>
        <a:lstStyle/>
        <a:p>
          <a:endParaRPr lang="en-US"/>
        </a:p>
      </dgm:t>
    </dgm:pt>
    <dgm:pt modelId="{2F6E1D05-936D-4DE7-93AF-7D1A14199487}">
      <dgm:prSet/>
      <dgm:spPr/>
      <dgm:t>
        <a:bodyPr/>
        <a:lstStyle/>
        <a:p>
          <a:r>
            <a:rPr lang="en-US" dirty="0"/>
            <a:t>Level 1 – 4 </a:t>
          </a:r>
        </a:p>
      </dgm:t>
    </dgm:pt>
    <dgm:pt modelId="{6017D730-BDE1-42EF-85F7-978AFD42DDDC}" type="parTrans" cxnId="{B167D4C7-17E6-45A4-9D4B-5CA2B3DB64AD}">
      <dgm:prSet/>
      <dgm:spPr/>
      <dgm:t>
        <a:bodyPr/>
        <a:lstStyle/>
        <a:p>
          <a:endParaRPr lang="en-US"/>
        </a:p>
      </dgm:t>
    </dgm:pt>
    <dgm:pt modelId="{A3115F5A-C0EA-4556-9B92-C583FE33CE8F}" type="sibTrans" cxnId="{B167D4C7-17E6-45A4-9D4B-5CA2B3DB64AD}">
      <dgm:prSet/>
      <dgm:spPr/>
      <dgm:t>
        <a:bodyPr/>
        <a:lstStyle/>
        <a:p>
          <a:endParaRPr lang="en-US"/>
        </a:p>
      </dgm:t>
    </dgm:pt>
    <dgm:pt modelId="{E3998052-72B7-4CF7-80D8-B851BA9C99F3}">
      <dgm:prSet/>
      <dgm:spPr/>
      <dgm:t>
        <a:bodyPr/>
        <a:lstStyle/>
        <a:p>
          <a:r>
            <a:rPr lang="en-US" dirty="0"/>
            <a:t>USA Hockey SafeSport Certification</a:t>
          </a:r>
        </a:p>
      </dgm:t>
    </dgm:pt>
    <dgm:pt modelId="{5C6CC277-E591-48FD-ADEA-9959EFA250CC}" type="parTrans" cxnId="{20515C9A-4FD4-4E5E-8CDD-011084B551C8}">
      <dgm:prSet/>
      <dgm:spPr/>
      <dgm:t>
        <a:bodyPr/>
        <a:lstStyle/>
        <a:p>
          <a:endParaRPr lang="en-US"/>
        </a:p>
      </dgm:t>
    </dgm:pt>
    <dgm:pt modelId="{041A1048-297A-42DD-A8D8-78A9F867FADE}" type="sibTrans" cxnId="{20515C9A-4FD4-4E5E-8CDD-011084B551C8}">
      <dgm:prSet/>
      <dgm:spPr/>
      <dgm:t>
        <a:bodyPr/>
        <a:lstStyle/>
        <a:p>
          <a:endParaRPr lang="en-US"/>
        </a:p>
      </dgm:t>
    </dgm:pt>
    <dgm:pt modelId="{66E86843-71C6-401F-86E1-26DE38F923C2}">
      <dgm:prSet/>
      <dgm:spPr/>
      <dgm:t>
        <a:bodyPr/>
        <a:lstStyle/>
        <a:p>
          <a:r>
            <a:rPr lang="en-US" dirty="0"/>
            <a:t>USA Hockey/Affiliate Background Screening </a:t>
          </a:r>
        </a:p>
      </dgm:t>
    </dgm:pt>
    <dgm:pt modelId="{0CB586CF-DD8C-44E8-9612-CE27951868EC}" type="parTrans" cxnId="{E566D4E8-CAA1-4C06-98A0-A790A0055075}">
      <dgm:prSet/>
      <dgm:spPr/>
      <dgm:t>
        <a:bodyPr/>
        <a:lstStyle/>
        <a:p>
          <a:endParaRPr lang="en-US"/>
        </a:p>
      </dgm:t>
    </dgm:pt>
    <dgm:pt modelId="{795847E8-D12A-472D-A1BB-79DB08BAD9AF}" type="sibTrans" cxnId="{E566D4E8-CAA1-4C06-98A0-A790A0055075}">
      <dgm:prSet/>
      <dgm:spPr/>
      <dgm:t>
        <a:bodyPr/>
        <a:lstStyle/>
        <a:p>
          <a:endParaRPr lang="en-US"/>
        </a:p>
      </dgm:t>
    </dgm:pt>
    <dgm:pt modelId="{E1D3962D-6924-4726-9D79-78B7EB105C3A}" type="pres">
      <dgm:prSet presAssocID="{AD33B294-743A-4DC3-8417-DB05B36E9312}" presName="root" presStyleCnt="0">
        <dgm:presLayoutVars>
          <dgm:dir/>
          <dgm:resizeHandles val="exact"/>
        </dgm:presLayoutVars>
      </dgm:prSet>
      <dgm:spPr/>
    </dgm:pt>
    <dgm:pt modelId="{BD8447BB-119B-40E1-920E-1608C567F3E0}" type="pres">
      <dgm:prSet presAssocID="{0206E451-F98C-4E38-9CD0-E57845535CC2}" presName="compNode" presStyleCnt="0"/>
      <dgm:spPr/>
    </dgm:pt>
    <dgm:pt modelId="{9C8C293F-9D15-438D-B851-C64326CC86BB}" type="pres">
      <dgm:prSet presAssocID="{0206E451-F98C-4E38-9CD0-E57845535CC2}" presName="bgRect" presStyleLbl="bgShp" presStyleIdx="0" presStyleCnt="3" custLinFactNeighborX="-162" custLinFactNeighborY="-26317"/>
      <dgm:spPr>
        <a:ln w="25400">
          <a:solidFill>
            <a:schemeClr val="accent1">
              <a:shade val="50000"/>
            </a:schemeClr>
          </a:solidFill>
        </a:ln>
      </dgm:spPr>
    </dgm:pt>
    <dgm:pt modelId="{A5202CEE-8E5A-4E0B-8823-A2C734800FF1}" type="pres">
      <dgm:prSet presAssocID="{0206E451-F98C-4E38-9CD0-E57845535CC2}" presName="iconRect" presStyleLbl="node1" presStyleIdx="0" presStyleCnt="3"/>
      <dgm:spPr>
        <a:ln>
          <a:noFill/>
        </a:ln>
      </dgm:spPr>
    </dgm:pt>
    <dgm:pt modelId="{3C4BCC79-0ABE-4826-9EDF-9C5BA9F43045}" type="pres">
      <dgm:prSet presAssocID="{0206E451-F98C-4E38-9CD0-E57845535CC2}" presName="spaceRect" presStyleCnt="0"/>
      <dgm:spPr/>
    </dgm:pt>
    <dgm:pt modelId="{A53D508B-3373-45BA-A932-2C279E4D5654}" type="pres">
      <dgm:prSet presAssocID="{0206E451-F98C-4E38-9CD0-E57845535CC2}" presName="parTx" presStyleLbl="revTx" presStyleIdx="0" presStyleCnt="4">
        <dgm:presLayoutVars>
          <dgm:chMax val="0"/>
          <dgm:chPref val="0"/>
        </dgm:presLayoutVars>
      </dgm:prSet>
      <dgm:spPr/>
    </dgm:pt>
    <dgm:pt modelId="{78EAFD12-29A5-4431-B796-C2B70B7AE435}" type="pres">
      <dgm:prSet presAssocID="{0206E451-F98C-4E38-9CD0-E57845535CC2}" presName="desTx" presStyleLbl="revTx" presStyleIdx="1" presStyleCnt="4">
        <dgm:presLayoutVars/>
      </dgm:prSet>
      <dgm:spPr/>
    </dgm:pt>
    <dgm:pt modelId="{C5551889-47D0-4F77-90BE-4B1243E1BEF9}" type="pres">
      <dgm:prSet presAssocID="{B9C5736E-8FA9-4B01-AD31-0522DDBB48E3}" presName="sibTrans" presStyleCnt="0"/>
      <dgm:spPr/>
    </dgm:pt>
    <dgm:pt modelId="{F787E4D4-131C-43B4-B328-3775EAD0B64D}" type="pres">
      <dgm:prSet presAssocID="{E3998052-72B7-4CF7-80D8-B851BA9C99F3}" presName="compNode" presStyleCnt="0"/>
      <dgm:spPr/>
    </dgm:pt>
    <dgm:pt modelId="{031D67EA-021D-4FCD-8827-41945565127D}" type="pres">
      <dgm:prSet presAssocID="{E3998052-72B7-4CF7-80D8-B851BA9C99F3}" presName="bgRect" presStyleLbl="bgShp" presStyleIdx="1" presStyleCnt="3"/>
      <dgm:spPr>
        <a:solidFill>
          <a:schemeClr val="bg1"/>
        </a:solidFill>
        <a:ln w="25400">
          <a:solidFill>
            <a:schemeClr val="accent1">
              <a:shade val="50000"/>
            </a:schemeClr>
          </a:solidFill>
        </a:ln>
      </dgm:spPr>
    </dgm:pt>
    <dgm:pt modelId="{06C0BF4A-4C6E-4E66-B1A0-1876513137E3}" type="pres">
      <dgm:prSet presAssocID="{E3998052-72B7-4CF7-80D8-B851BA9C99F3}" presName="iconRect" presStyleLbl="node1" presStyleIdx="1" presStyleCnt="3" custLinFactX="-65676" custLinFactY="100000" custLinFactNeighborX="-100000" custLinFactNeighborY="161995"/>
      <dgm:spPr>
        <a:ln>
          <a:noFill/>
        </a:ln>
      </dgm:spPr>
    </dgm:pt>
    <dgm:pt modelId="{C1A0D93E-4C97-4308-9A41-BE10745B5243}" type="pres">
      <dgm:prSet presAssocID="{E3998052-72B7-4CF7-80D8-B851BA9C99F3}" presName="spaceRect" presStyleCnt="0"/>
      <dgm:spPr/>
    </dgm:pt>
    <dgm:pt modelId="{409E3371-1F1F-4018-BDBC-E21A83815D9D}" type="pres">
      <dgm:prSet presAssocID="{E3998052-72B7-4CF7-80D8-B851BA9C99F3}" presName="parTx" presStyleLbl="revTx" presStyleIdx="2" presStyleCnt="4">
        <dgm:presLayoutVars>
          <dgm:chMax val="0"/>
          <dgm:chPref val="0"/>
        </dgm:presLayoutVars>
      </dgm:prSet>
      <dgm:spPr/>
    </dgm:pt>
    <dgm:pt modelId="{2E292D82-5A3C-4F1B-8486-21BFD8EB9B5A}" type="pres">
      <dgm:prSet presAssocID="{041A1048-297A-42DD-A8D8-78A9F867FADE}" presName="sibTrans" presStyleCnt="0"/>
      <dgm:spPr/>
    </dgm:pt>
    <dgm:pt modelId="{223663AF-275F-44B0-9C6E-6C6C8B2AF66B}" type="pres">
      <dgm:prSet presAssocID="{66E86843-71C6-401F-86E1-26DE38F923C2}" presName="compNode" presStyleCnt="0"/>
      <dgm:spPr/>
    </dgm:pt>
    <dgm:pt modelId="{4D4C8862-601D-42CE-A395-31837CD908D2}" type="pres">
      <dgm:prSet presAssocID="{66E86843-71C6-401F-86E1-26DE38F923C2}" presName="bgRect" presStyleLbl="bgShp" presStyleIdx="2" presStyleCnt="3" custLinFactNeighborX="1270" custLinFactNeighborY="-1470"/>
      <dgm:spPr>
        <a:ln w="25400">
          <a:solidFill>
            <a:schemeClr val="accent1">
              <a:shade val="50000"/>
            </a:schemeClr>
          </a:solidFill>
        </a:ln>
      </dgm:spPr>
    </dgm:pt>
    <dgm:pt modelId="{B3ABB635-B278-49ED-84CE-6EBA12BB9198}" type="pres">
      <dgm:prSet presAssocID="{66E86843-71C6-401F-86E1-26DE38F923C2}" presName="iconRect" presStyleLbl="node1" presStyleIdx="2" presStyleCnt="3" custLinFactNeighborX="13953" custLinFactNeighborY="-237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rcRect/>
          <a:stretch>
            <a:fillRect/>
          </a:stretch>
        </a:blipFill>
        <a:ln>
          <a:noFill/>
        </a:ln>
      </dgm:spPr>
      <dgm:extLst>
        <a:ext uri="{E40237B7-FDA0-4F09-8148-C483321AD2D9}">
          <dgm14:cNvPr xmlns:dgm14="http://schemas.microsoft.com/office/drawing/2010/diagram" id="0" name="" descr="Ice hockey"/>
        </a:ext>
      </dgm:extLst>
    </dgm:pt>
    <dgm:pt modelId="{6A31E2A9-65D1-4808-9226-64C53EA3D22B}" type="pres">
      <dgm:prSet presAssocID="{66E86843-71C6-401F-86E1-26DE38F923C2}" presName="spaceRect" presStyleCnt="0"/>
      <dgm:spPr/>
    </dgm:pt>
    <dgm:pt modelId="{65C89862-12D3-4ACD-B33C-B9470FF84795}" type="pres">
      <dgm:prSet presAssocID="{66E86843-71C6-401F-86E1-26DE38F923C2}" presName="parTx" presStyleLbl="revTx" presStyleIdx="3" presStyleCnt="4">
        <dgm:presLayoutVars>
          <dgm:chMax val="0"/>
          <dgm:chPref val="0"/>
        </dgm:presLayoutVars>
      </dgm:prSet>
      <dgm:spPr/>
    </dgm:pt>
  </dgm:ptLst>
  <dgm:cxnLst>
    <dgm:cxn modelId="{73060F01-6A97-4D32-BC25-1550CB69FD7E}" type="presOf" srcId="{E3998052-72B7-4CF7-80D8-B851BA9C99F3}" destId="{409E3371-1F1F-4018-BDBC-E21A83815D9D}" srcOrd="0" destOrd="0" presId="urn:microsoft.com/office/officeart/2018/2/layout/IconVerticalSolidList"/>
    <dgm:cxn modelId="{873D2C25-C404-4CE0-91DA-0F5DABAE5045}" type="presOf" srcId="{66E86843-71C6-401F-86E1-26DE38F923C2}" destId="{65C89862-12D3-4ACD-B33C-B9470FF84795}" srcOrd="0" destOrd="0" presId="urn:microsoft.com/office/officeart/2018/2/layout/IconVerticalSolidList"/>
    <dgm:cxn modelId="{6A23663F-B60F-4564-804F-55D5F0DF40AC}" type="presOf" srcId="{0206E451-F98C-4E38-9CD0-E57845535CC2}" destId="{A53D508B-3373-45BA-A932-2C279E4D5654}" srcOrd="0" destOrd="0" presId="urn:microsoft.com/office/officeart/2018/2/layout/IconVerticalSolidList"/>
    <dgm:cxn modelId="{687F1892-2B2D-4A01-A6CA-1BFBFB3FD5E4}" type="presOf" srcId="{2F6E1D05-936D-4DE7-93AF-7D1A14199487}" destId="{78EAFD12-29A5-4431-B796-C2B70B7AE435}" srcOrd="0" destOrd="0" presId="urn:microsoft.com/office/officeart/2018/2/layout/IconVerticalSolidList"/>
    <dgm:cxn modelId="{DCD18296-98B2-4120-9E98-EEDCB03DFA48}" type="presOf" srcId="{AD33B294-743A-4DC3-8417-DB05B36E9312}" destId="{E1D3962D-6924-4726-9D79-78B7EB105C3A}" srcOrd="0" destOrd="0" presId="urn:microsoft.com/office/officeart/2018/2/layout/IconVerticalSolidList"/>
    <dgm:cxn modelId="{20515C9A-4FD4-4E5E-8CDD-011084B551C8}" srcId="{AD33B294-743A-4DC3-8417-DB05B36E9312}" destId="{E3998052-72B7-4CF7-80D8-B851BA9C99F3}" srcOrd="1" destOrd="0" parTransId="{5C6CC277-E591-48FD-ADEA-9959EFA250CC}" sibTransId="{041A1048-297A-42DD-A8D8-78A9F867FADE}"/>
    <dgm:cxn modelId="{BF770FC3-C325-4B0D-9504-8BA5324F3E31}" srcId="{AD33B294-743A-4DC3-8417-DB05B36E9312}" destId="{0206E451-F98C-4E38-9CD0-E57845535CC2}" srcOrd="0" destOrd="0" parTransId="{143B7823-6DFA-496B-BEDB-36192A057F8F}" sibTransId="{B9C5736E-8FA9-4B01-AD31-0522DDBB48E3}"/>
    <dgm:cxn modelId="{B167D4C7-17E6-45A4-9D4B-5CA2B3DB64AD}" srcId="{0206E451-F98C-4E38-9CD0-E57845535CC2}" destId="{2F6E1D05-936D-4DE7-93AF-7D1A14199487}" srcOrd="0" destOrd="0" parTransId="{6017D730-BDE1-42EF-85F7-978AFD42DDDC}" sibTransId="{A3115F5A-C0EA-4556-9B92-C583FE33CE8F}"/>
    <dgm:cxn modelId="{E566D4E8-CAA1-4C06-98A0-A790A0055075}" srcId="{AD33B294-743A-4DC3-8417-DB05B36E9312}" destId="{66E86843-71C6-401F-86E1-26DE38F923C2}" srcOrd="2" destOrd="0" parTransId="{0CB586CF-DD8C-44E8-9612-CE27951868EC}" sibTransId="{795847E8-D12A-472D-A1BB-79DB08BAD9AF}"/>
    <dgm:cxn modelId="{28265522-50C5-4648-AE9F-73DEF43CEC41}" type="presParOf" srcId="{E1D3962D-6924-4726-9D79-78B7EB105C3A}" destId="{BD8447BB-119B-40E1-920E-1608C567F3E0}" srcOrd="0" destOrd="0" presId="urn:microsoft.com/office/officeart/2018/2/layout/IconVerticalSolidList"/>
    <dgm:cxn modelId="{7EFA810B-CAFC-4D1C-8B5D-6FB7DC76B2B0}" type="presParOf" srcId="{BD8447BB-119B-40E1-920E-1608C567F3E0}" destId="{9C8C293F-9D15-438D-B851-C64326CC86BB}" srcOrd="0" destOrd="0" presId="urn:microsoft.com/office/officeart/2018/2/layout/IconVerticalSolidList"/>
    <dgm:cxn modelId="{7937A83B-76CA-4817-828C-0FE192A8EEB6}" type="presParOf" srcId="{BD8447BB-119B-40E1-920E-1608C567F3E0}" destId="{A5202CEE-8E5A-4E0B-8823-A2C734800FF1}" srcOrd="1" destOrd="0" presId="urn:microsoft.com/office/officeart/2018/2/layout/IconVerticalSolidList"/>
    <dgm:cxn modelId="{FA57EB9E-0025-4FC1-B62F-5A0BBC24C4A3}" type="presParOf" srcId="{BD8447BB-119B-40E1-920E-1608C567F3E0}" destId="{3C4BCC79-0ABE-4826-9EDF-9C5BA9F43045}" srcOrd="2" destOrd="0" presId="urn:microsoft.com/office/officeart/2018/2/layout/IconVerticalSolidList"/>
    <dgm:cxn modelId="{1942C0F4-1653-49A7-8977-1FAEF720B0B5}" type="presParOf" srcId="{BD8447BB-119B-40E1-920E-1608C567F3E0}" destId="{A53D508B-3373-45BA-A932-2C279E4D5654}" srcOrd="3" destOrd="0" presId="urn:microsoft.com/office/officeart/2018/2/layout/IconVerticalSolidList"/>
    <dgm:cxn modelId="{F081AA59-A9BF-4AA8-966C-0B6A88BD9778}" type="presParOf" srcId="{BD8447BB-119B-40E1-920E-1608C567F3E0}" destId="{78EAFD12-29A5-4431-B796-C2B70B7AE435}" srcOrd="4" destOrd="0" presId="urn:microsoft.com/office/officeart/2018/2/layout/IconVerticalSolidList"/>
    <dgm:cxn modelId="{3685C66D-F32F-4867-B8CB-BC6BB4C94B21}" type="presParOf" srcId="{E1D3962D-6924-4726-9D79-78B7EB105C3A}" destId="{C5551889-47D0-4F77-90BE-4B1243E1BEF9}" srcOrd="1" destOrd="0" presId="urn:microsoft.com/office/officeart/2018/2/layout/IconVerticalSolidList"/>
    <dgm:cxn modelId="{13553637-AEA4-4092-9EB2-318EC6039235}" type="presParOf" srcId="{E1D3962D-6924-4726-9D79-78B7EB105C3A}" destId="{F787E4D4-131C-43B4-B328-3775EAD0B64D}" srcOrd="2" destOrd="0" presId="urn:microsoft.com/office/officeart/2018/2/layout/IconVerticalSolidList"/>
    <dgm:cxn modelId="{67EB34B4-FC86-409D-9A2B-3DBDCFC0E595}" type="presParOf" srcId="{F787E4D4-131C-43B4-B328-3775EAD0B64D}" destId="{031D67EA-021D-4FCD-8827-41945565127D}" srcOrd="0" destOrd="0" presId="urn:microsoft.com/office/officeart/2018/2/layout/IconVerticalSolidList"/>
    <dgm:cxn modelId="{7C27349E-09CC-4CA5-AF25-853CA85EBA3C}" type="presParOf" srcId="{F787E4D4-131C-43B4-B328-3775EAD0B64D}" destId="{06C0BF4A-4C6E-4E66-B1A0-1876513137E3}" srcOrd="1" destOrd="0" presId="urn:microsoft.com/office/officeart/2018/2/layout/IconVerticalSolidList"/>
    <dgm:cxn modelId="{3081D81E-7C74-404B-A8BA-980D794AED6F}" type="presParOf" srcId="{F787E4D4-131C-43B4-B328-3775EAD0B64D}" destId="{C1A0D93E-4C97-4308-9A41-BE10745B5243}" srcOrd="2" destOrd="0" presId="urn:microsoft.com/office/officeart/2018/2/layout/IconVerticalSolidList"/>
    <dgm:cxn modelId="{47169492-F2F3-49BC-9F9A-8703E2FC9949}" type="presParOf" srcId="{F787E4D4-131C-43B4-B328-3775EAD0B64D}" destId="{409E3371-1F1F-4018-BDBC-E21A83815D9D}" srcOrd="3" destOrd="0" presId="urn:microsoft.com/office/officeart/2018/2/layout/IconVerticalSolidList"/>
    <dgm:cxn modelId="{BA7D07C1-F4DC-4E98-BA9E-D39D59E00738}" type="presParOf" srcId="{E1D3962D-6924-4726-9D79-78B7EB105C3A}" destId="{2E292D82-5A3C-4F1B-8486-21BFD8EB9B5A}" srcOrd="3" destOrd="0" presId="urn:microsoft.com/office/officeart/2018/2/layout/IconVerticalSolidList"/>
    <dgm:cxn modelId="{40C4836F-2BEC-438A-8B36-30A749F5FE55}" type="presParOf" srcId="{E1D3962D-6924-4726-9D79-78B7EB105C3A}" destId="{223663AF-275F-44B0-9C6E-6C6C8B2AF66B}" srcOrd="4" destOrd="0" presId="urn:microsoft.com/office/officeart/2018/2/layout/IconVerticalSolidList"/>
    <dgm:cxn modelId="{F774A084-9F3F-438B-98EF-4E5AC26BD137}" type="presParOf" srcId="{223663AF-275F-44B0-9C6E-6C6C8B2AF66B}" destId="{4D4C8862-601D-42CE-A395-31837CD908D2}" srcOrd="0" destOrd="0" presId="urn:microsoft.com/office/officeart/2018/2/layout/IconVerticalSolidList"/>
    <dgm:cxn modelId="{7E411FEF-8E36-4497-B873-612A670CCB2B}" type="presParOf" srcId="{223663AF-275F-44B0-9C6E-6C6C8B2AF66B}" destId="{B3ABB635-B278-49ED-84CE-6EBA12BB9198}" srcOrd="1" destOrd="0" presId="urn:microsoft.com/office/officeart/2018/2/layout/IconVerticalSolidList"/>
    <dgm:cxn modelId="{8F8255E3-DBA9-4629-8774-2B8C572B9C73}" type="presParOf" srcId="{223663AF-275F-44B0-9C6E-6C6C8B2AF66B}" destId="{6A31E2A9-65D1-4808-9226-64C53EA3D22B}" srcOrd="2" destOrd="0" presId="urn:microsoft.com/office/officeart/2018/2/layout/IconVerticalSolidList"/>
    <dgm:cxn modelId="{907792B8-ED3E-4F32-ADEA-6CA0D14389EF}" type="presParOf" srcId="{223663AF-275F-44B0-9C6E-6C6C8B2AF66B}" destId="{65C89862-12D3-4ACD-B33C-B9470FF84795}" srcOrd="3" destOrd="0" presId="urn:microsoft.com/office/officeart/2018/2/layout/IconVerticalSolidList"/>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C293F-9D15-438D-B851-C64326CC86BB}">
      <dsp:nvSpPr>
        <dsp:cNvPr id="0" name=""/>
        <dsp:cNvSpPr/>
      </dsp:nvSpPr>
      <dsp:spPr>
        <a:xfrm>
          <a:off x="0" y="526"/>
          <a:ext cx="6628804" cy="1231838"/>
        </a:xfrm>
        <a:prstGeom prst="roundRect">
          <a:avLst>
            <a:gd name="adj" fmla="val 10000"/>
          </a:avLst>
        </a:prstGeom>
        <a:solidFill>
          <a:schemeClr val="bg1">
            <a:lumMod val="95000"/>
            <a:hueOff val="0"/>
            <a:satOff val="0"/>
            <a:lumOff val="0"/>
            <a:alphaOff val="0"/>
          </a:schemeClr>
        </a:solidFill>
        <a:ln w="25400">
          <a:solidFill>
            <a:schemeClr val="accent1">
              <a:shade val="50000"/>
            </a:schemeClr>
          </a:solidFill>
        </a:ln>
        <a:effectLst/>
      </dsp:spPr>
      <dsp:style>
        <a:lnRef idx="0">
          <a:scrgbClr r="0" g="0" b="0"/>
        </a:lnRef>
        <a:fillRef idx="1">
          <a:scrgbClr r="0" g="0" b="0"/>
        </a:fillRef>
        <a:effectRef idx="0">
          <a:scrgbClr r="0" g="0" b="0"/>
        </a:effectRef>
        <a:fontRef idx="minor"/>
      </dsp:style>
    </dsp:sp>
    <dsp:sp modelId="{A5202CEE-8E5A-4E0B-8823-A2C734800FF1}">
      <dsp:nvSpPr>
        <dsp:cNvPr id="0" name=""/>
        <dsp:cNvSpPr/>
      </dsp:nvSpPr>
      <dsp:spPr>
        <a:xfrm>
          <a:off x="372631" y="277690"/>
          <a:ext cx="677511" cy="677511"/>
        </a:xfrm>
        <a:prstGeom prst="rect">
          <a:avLst/>
        </a:prstGeom>
        <a:solidFill>
          <a:schemeClr val="accent2">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53D508B-3373-45BA-A932-2C279E4D5654}">
      <dsp:nvSpPr>
        <dsp:cNvPr id="0" name=""/>
        <dsp:cNvSpPr/>
      </dsp:nvSpPr>
      <dsp:spPr>
        <a:xfrm>
          <a:off x="2086303" y="0"/>
          <a:ext cx="3776489" cy="1231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370" tIns="130370" rIns="130370" bIns="130370" numCol="1" spcCol="1270" anchor="ctr" anchorCtr="0">
          <a:noAutofit/>
        </a:bodyPr>
        <a:lstStyle/>
        <a:p>
          <a:pPr marL="0" lvl="0" indent="0" algn="l" defTabSz="933450">
            <a:lnSpc>
              <a:spcPct val="90000"/>
            </a:lnSpc>
            <a:spcBef>
              <a:spcPct val="0"/>
            </a:spcBef>
            <a:spcAft>
              <a:spcPct val="35000"/>
            </a:spcAft>
            <a:buNone/>
          </a:pPr>
          <a:r>
            <a:rPr lang="en-US" sz="2100" kern="1200" dirty="0"/>
            <a:t>USA Officials &amp; Coaching        Hockey Certification </a:t>
          </a:r>
        </a:p>
      </dsp:txBody>
      <dsp:txXfrm>
        <a:off x="2086303" y="0"/>
        <a:ext cx="3776489" cy="1231838"/>
      </dsp:txXfrm>
    </dsp:sp>
    <dsp:sp modelId="{78EAFD12-29A5-4431-B796-C2B70B7AE435}">
      <dsp:nvSpPr>
        <dsp:cNvPr id="0" name=""/>
        <dsp:cNvSpPr/>
      </dsp:nvSpPr>
      <dsp:spPr>
        <a:xfrm flipH="1">
          <a:off x="5261450" y="526"/>
          <a:ext cx="511639" cy="1231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370" tIns="130370" rIns="130370" bIns="130370" numCol="1" spcCol="1270" anchor="ctr" anchorCtr="0">
          <a:noAutofit/>
        </a:bodyPr>
        <a:lstStyle/>
        <a:p>
          <a:pPr marL="0" lvl="0" indent="0" algn="l" defTabSz="711200">
            <a:lnSpc>
              <a:spcPct val="90000"/>
            </a:lnSpc>
            <a:spcBef>
              <a:spcPct val="0"/>
            </a:spcBef>
            <a:spcAft>
              <a:spcPct val="35000"/>
            </a:spcAft>
            <a:buNone/>
          </a:pPr>
          <a:endParaRPr lang="en-US" sz="1600" kern="1200" dirty="0"/>
        </a:p>
      </dsp:txBody>
      <dsp:txXfrm>
        <a:off x="5261450" y="526"/>
        <a:ext cx="511639" cy="1231838"/>
      </dsp:txXfrm>
    </dsp:sp>
    <dsp:sp modelId="{031D67EA-021D-4FCD-8827-41945565127D}">
      <dsp:nvSpPr>
        <dsp:cNvPr id="0" name=""/>
        <dsp:cNvSpPr/>
      </dsp:nvSpPr>
      <dsp:spPr>
        <a:xfrm>
          <a:off x="0" y="1303442"/>
          <a:ext cx="6628804" cy="1231838"/>
        </a:xfrm>
        <a:prstGeom prst="roundRect">
          <a:avLst>
            <a:gd name="adj" fmla="val 10000"/>
          </a:avLst>
        </a:prstGeom>
        <a:solidFill>
          <a:schemeClr val="bg1"/>
        </a:solidFill>
        <a:ln w="25400">
          <a:solidFill>
            <a:schemeClr val="accent1">
              <a:shade val="50000"/>
            </a:schemeClr>
          </a:solidFill>
        </a:ln>
        <a:effectLst/>
      </dsp:spPr>
      <dsp:style>
        <a:lnRef idx="0">
          <a:scrgbClr r="0" g="0" b="0"/>
        </a:lnRef>
        <a:fillRef idx="1">
          <a:scrgbClr r="0" g="0" b="0"/>
        </a:fillRef>
        <a:effectRef idx="0">
          <a:scrgbClr r="0" g="0" b="0"/>
        </a:effectRef>
        <a:fontRef idx="minor"/>
      </dsp:style>
    </dsp:sp>
    <dsp:sp modelId="{06C0BF4A-4C6E-4E66-B1A0-1876513137E3}">
      <dsp:nvSpPr>
        <dsp:cNvPr id="0" name=""/>
        <dsp:cNvSpPr/>
      </dsp:nvSpPr>
      <dsp:spPr>
        <a:xfrm>
          <a:off x="0" y="3592533"/>
          <a:ext cx="677511" cy="677511"/>
        </a:xfrm>
        <a:prstGeom prst="rect">
          <a:avLst/>
        </a:prstGeom>
        <a:solidFill>
          <a:schemeClr val="accent3">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09E3371-1F1F-4018-BDBC-E21A83815D9D}">
      <dsp:nvSpPr>
        <dsp:cNvPr id="0" name=""/>
        <dsp:cNvSpPr/>
      </dsp:nvSpPr>
      <dsp:spPr>
        <a:xfrm>
          <a:off x="2157917" y="1279901"/>
          <a:ext cx="4470886" cy="1231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370" tIns="130370" rIns="130370" bIns="130370" numCol="1" spcCol="1270" anchor="ctr" anchorCtr="0">
          <a:noAutofit/>
        </a:bodyPr>
        <a:lstStyle/>
        <a:p>
          <a:pPr marL="0" lvl="0" indent="0" algn="l" defTabSz="933450">
            <a:lnSpc>
              <a:spcPct val="100000"/>
            </a:lnSpc>
            <a:spcBef>
              <a:spcPct val="0"/>
            </a:spcBef>
            <a:spcAft>
              <a:spcPts val="0"/>
            </a:spcAft>
            <a:buNone/>
          </a:pPr>
          <a:r>
            <a:rPr lang="en-US" sz="2100" kern="1200" dirty="0"/>
            <a:t>USA Hockey SafeSport </a:t>
          </a:r>
        </a:p>
        <a:p>
          <a:pPr marL="0" lvl="0" indent="0" algn="l" defTabSz="933450">
            <a:lnSpc>
              <a:spcPct val="100000"/>
            </a:lnSpc>
            <a:spcBef>
              <a:spcPct val="0"/>
            </a:spcBef>
            <a:spcAft>
              <a:spcPts val="0"/>
            </a:spcAft>
            <a:buNone/>
          </a:pPr>
          <a:r>
            <a:rPr lang="en-US" sz="2100" kern="1200" dirty="0"/>
            <a:t>Certification, Locker Room Monitors</a:t>
          </a:r>
        </a:p>
      </dsp:txBody>
      <dsp:txXfrm>
        <a:off x="2157917" y="1279901"/>
        <a:ext cx="4470886" cy="1231838"/>
      </dsp:txXfrm>
    </dsp:sp>
    <dsp:sp modelId="{4D4C8862-601D-42CE-A395-31837CD908D2}">
      <dsp:nvSpPr>
        <dsp:cNvPr id="0" name=""/>
        <dsp:cNvSpPr/>
      </dsp:nvSpPr>
      <dsp:spPr>
        <a:xfrm>
          <a:off x="0" y="2654707"/>
          <a:ext cx="6628804" cy="1231838"/>
        </a:xfrm>
        <a:prstGeom prst="roundRect">
          <a:avLst>
            <a:gd name="adj" fmla="val 10000"/>
          </a:avLst>
        </a:prstGeom>
        <a:solidFill>
          <a:schemeClr val="bg1">
            <a:lumMod val="95000"/>
            <a:hueOff val="0"/>
            <a:satOff val="0"/>
            <a:lumOff val="0"/>
            <a:alphaOff val="0"/>
          </a:schemeClr>
        </a:solidFill>
        <a:ln w="25400">
          <a:solidFill>
            <a:schemeClr val="accent1">
              <a:shade val="50000"/>
            </a:schemeClr>
          </a:solidFill>
        </a:ln>
        <a:effectLst/>
      </dsp:spPr>
      <dsp:style>
        <a:lnRef idx="0">
          <a:scrgbClr r="0" g="0" b="0"/>
        </a:lnRef>
        <a:fillRef idx="1">
          <a:scrgbClr r="0" g="0" b="0"/>
        </a:fillRef>
        <a:effectRef idx="0">
          <a:scrgbClr r="0" g="0" b="0"/>
        </a:effectRef>
        <a:fontRef idx="minor"/>
      </dsp:style>
    </dsp:sp>
    <dsp:sp modelId="{B3ABB635-B278-49ED-84CE-6EBA12BB9198}">
      <dsp:nvSpPr>
        <dsp:cNvPr id="0" name=""/>
        <dsp:cNvSpPr/>
      </dsp:nvSpPr>
      <dsp:spPr>
        <a:xfrm>
          <a:off x="436595" y="2711079"/>
          <a:ext cx="1163327" cy="107042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5C89862-12D3-4ACD-B33C-B9470FF84795}">
      <dsp:nvSpPr>
        <dsp:cNvPr id="0" name=""/>
        <dsp:cNvSpPr/>
      </dsp:nvSpPr>
      <dsp:spPr>
        <a:xfrm>
          <a:off x="2222497" y="2654707"/>
          <a:ext cx="3606581" cy="1231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370" tIns="130370" rIns="130370" bIns="130370" numCol="1" spcCol="1270" anchor="ctr" anchorCtr="0">
          <a:noAutofit/>
        </a:bodyPr>
        <a:lstStyle/>
        <a:p>
          <a:pPr marL="0" lvl="0" indent="0" algn="l" defTabSz="933450">
            <a:lnSpc>
              <a:spcPct val="90000"/>
            </a:lnSpc>
            <a:spcBef>
              <a:spcPct val="0"/>
            </a:spcBef>
            <a:spcAft>
              <a:spcPct val="35000"/>
            </a:spcAft>
            <a:buNone/>
          </a:pPr>
          <a:r>
            <a:rPr lang="en-US" sz="2100" kern="1200" dirty="0"/>
            <a:t>USA Hockey/Affiliate Background Screening </a:t>
          </a:r>
        </a:p>
      </dsp:txBody>
      <dsp:txXfrm>
        <a:off x="2222497" y="2654707"/>
        <a:ext cx="3606581" cy="12318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ECEF34-0A3C-4044-A172-79C4B74370B8}">
      <dsp:nvSpPr>
        <dsp:cNvPr id="0" name=""/>
        <dsp:cNvSpPr/>
      </dsp:nvSpPr>
      <dsp:spPr>
        <a:xfrm>
          <a:off x="0" y="2066"/>
          <a:ext cx="6628804" cy="104746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FB05DE-005A-471A-9199-F484346E3050}">
      <dsp:nvSpPr>
        <dsp:cNvPr id="0" name=""/>
        <dsp:cNvSpPr/>
      </dsp:nvSpPr>
      <dsp:spPr>
        <a:xfrm>
          <a:off x="316857" y="237745"/>
          <a:ext cx="576104" cy="57610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9DA779B-A875-4D34-91AA-9BC687668A80}">
      <dsp:nvSpPr>
        <dsp:cNvPr id="0" name=""/>
        <dsp:cNvSpPr/>
      </dsp:nvSpPr>
      <dsp:spPr>
        <a:xfrm>
          <a:off x="1209819" y="2066"/>
          <a:ext cx="2982961" cy="1047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856" tIns="110856" rIns="110856" bIns="110856" numCol="1" spcCol="1270" anchor="ctr" anchorCtr="0">
          <a:noAutofit/>
        </a:bodyPr>
        <a:lstStyle/>
        <a:p>
          <a:pPr marL="0" lvl="0" indent="0" algn="l" defTabSz="889000">
            <a:lnSpc>
              <a:spcPct val="90000"/>
            </a:lnSpc>
            <a:spcBef>
              <a:spcPct val="0"/>
            </a:spcBef>
            <a:spcAft>
              <a:spcPct val="35000"/>
            </a:spcAft>
            <a:buNone/>
          </a:pPr>
          <a:r>
            <a:rPr lang="en-US" sz="2000" kern="1200" dirty="0"/>
            <a:t>USA Hockey Coaching Education Program</a:t>
          </a:r>
        </a:p>
      </dsp:txBody>
      <dsp:txXfrm>
        <a:off x="1209819" y="2066"/>
        <a:ext cx="2982961" cy="1047462"/>
      </dsp:txXfrm>
    </dsp:sp>
    <dsp:sp modelId="{6E65E191-D2A8-4DCC-88C8-0328F6DAC633}">
      <dsp:nvSpPr>
        <dsp:cNvPr id="0" name=""/>
        <dsp:cNvSpPr/>
      </dsp:nvSpPr>
      <dsp:spPr>
        <a:xfrm>
          <a:off x="4192781" y="2066"/>
          <a:ext cx="2436022" cy="1047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856" tIns="110856" rIns="110856" bIns="110856" numCol="1" spcCol="1270" anchor="ctr" anchorCtr="0">
          <a:noAutofit/>
        </a:bodyPr>
        <a:lstStyle/>
        <a:p>
          <a:pPr marL="0" lvl="0" indent="0" algn="l" defTabSz="666750">
            <a:lnSpc>
              <a:spcPct val="90000"/>
            </a:lnSpc>
            <a:spcBef>
              <a:spcPct val="0"/>
            </a:spcBef>
            <a:spcAft>
              <a:spcPct val="35000"/>
            </a:spcAft>
            <a:buNone/>
          </a:pPr>
          <a:r>
            <a:rPr lang="en-US" sz="1500" kern="1200" dirty="0"/>
            <a:t>Levels 1-5 – certified every year</a:t>
          </a:r>
        </a:p>
      </dsp:txBody>
      <dsp:txXfrm>
        <a:off x="4192781" y="2066"/>
        <a:ext cx="2436022" cy="1047462"/>
      </dsp:txXfrm>
    </dsp:sp>
    <dsp:sp modelId="{60068A57-F5DC-41E1-9CBD-98491988D445}">
      <dsp:nvSpPr>
        <dsp:cNvPr id="0" name=""/>
        <dsp:cNvSpPr/>
      </dsp:nvSpPr>
      <dsp:spPr>
        <a:xfrm>
          <a:off x="0" y="1311395"/>
          <a:ext cx="6628804" cy="104746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1BF461-BF0E-4165-980A-8DE06F5A9195}">
      <dsp:nvSpPr>
        <dsp:cNvPr id="0" name=""/>
        <dsp:cNvSpPr/>
      </dsp:nvSpPr>
      <dsp:spPr>
        <a:xfrm>
          <a:off x="316857" y="1547074"/>
          <a:ext cx="576104" cy="57610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3BC1317-7494-4B9A-ADA9-E9C6CFA783BC}">
      <dsp:nvSpPr>
        <dsp:cNvPr id="0" name=""/>
        <dsp:cNvSpPr/>
      </dsp:nvSpPr>
      <dsp:spPr>
        <a:xfrm>
          <a:off x="1209819" y="1311395"/>
          <a:ext cx="2982961" cy="1047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856" tIns="110856" rIns="110856" bIns="110856" numCol="1" spcCol="1270" anchor="ctr" anchorCtr="0">
          <a:noAutofit/>
        </a:bodyPr>
        <a:lstStyle/>
        <a:p>
          <a:pPr marL="0" lvl="0" indent="0" algn="l" defTabSz="889000">
            <a:lnSpc>
              <a:spcPct val="90000"/>
            </a:lnSpc>
            <a:spcBef>
              <a:spcPct val="0"/>
            </a:spcBef>
            <a:spcAft>
              <a:spcPct val="35000"/>
            </a:spcAft>
            <a:buNone/>
          </a:pPr>
          <a:r>
            <a:rPr lang="en-US" sz="2000" kern="1200" dirty="0"/>
            <a:t>USA Hockey Age Specific Modules </a:t>
          </a:r>
        </a:p>
      </dsp:txBody>
      <dsp:txXfrm>
        <a:off x="1209819" y="1311395"/>
        <a:ext cx="2982961" cy="1047462"/>
      </dsp:txXfrm>
    </dsp:sp>
    <dsp:sp modelId="{AD55B52D-C83A-4AB1-B9D2-529BDAF98A41}">
      <dsp:nvSpPr>
        <dsp:cNvPr id="0" name=""/>
        <dsp:cNvSpPr/>
      </dsp:nvSpPr>
      <dsp:spPr>
        <a:xfrm>
          <a:off x="4192781" y="1311395"/>
          <a:ext cx="2436022" cy="1047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856" tIns="110856" rIns="110856" bIns="110856" numCol="1" spcCol="1270" anchor="ctr" anchorCtr="0">
          <a:noAutofit/>
        </a:bodyPr>
        <a:lstStyle/>
        <a:p>
          <a:pPr marL="0" lvl="0" indent="0" algn="l" defTabSz="666750">
            <a:lnSpc>
              <a:spcPct val="90000"/>
            </a:lnSpc>
            <a:spcBef>
              <a:spcPct val="0"/>
            </a:spcBef>
            <a:spcAft>
              <a:spcPct val="35000"/>
            </a:spcAft>
            <a:buNone/>
          </a:pPr>
          <a:r>
            <a:rPr lang="en-US" sz="1500" kern="1200" dirty="0"/>
            <a:t>8U – 18U</a:t>
          </a:r>
        </a:p>
      </dsp:txBody>
      <dsp:txXfrm>
        <a:off x="4192781" y="1311395"/>
        <a:ext cx="2436022" cy="1047462"/>
      </dsp:txXfrm>
    </dsp:sp>
    <dsp:sp modelId="{85FF2269-563E-4C8D-A676-463A62DCC450}">
      <dsp:nvSpPr>
        <dsp:cNvPr id="0" name=""/>
        <dsp:cNvSpPr/>
      </dsp:nvSpPr>
      <dsp:spPr>
        <a:xfrm>
          <a:off x="0" y="2620723"/>
          <a:ext cx="6628804" cy="104746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B19B66-85A4-4836-A2BC-70F48B07040D}">
      <dsp:nvSpPr>
        <dsp:cNvPr id="0" name=""/>
        <dsp:cNvSpPr/>
      </dsp:nvSpPr>
      <dsp:spPr>
        <a:xfrm>
          <a:off x="316857" y="2856402"/>
          <a:ext cx="576104" cy="57610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E4774F8-6AB8-4564-A071-01B49E0550B9}">
      <dsp:nvSpPr>
        <dsp:cNvPr id="0" name=""/>
        <dsp:cNvSpPr/>
      </dsp:nvSpPr>
      <dsp:spPr>
        <a:xfrm>
          <a:off x="1209819" y="2620723"/>
          <a:ext cx="2982961" cy="1047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856" tIns="110856" rIns="110856" bIns="110856" numCol="1" spcCol="1270" anchor="ctr" anchorCtr="0">
          <a:noAutofit/>
        </a:bodyPr>
        <a:lstStyle/>
        <a:p>
          <a:pPr marL="0" lvl="0" indent="0" algn="l" defTabSz="889000">
            <a:lnSpc>
              <a:spcPct val="90000"/>
            </a:lnSpc>
            <a:spcBef>
              <a:spcPct val="0"/>
            </a:spcBef>
            <a:spcAft>
              <a:spcPct val="35000"/>
            </a:spcAft>
            <a:buNone/>
          </a:pPr>
          <a:r>
            <a:rPr lang="en-US" sz="2000" kern="1200" dirty="0"/>
            <a:t>USA Hockey SafeSport Certification </a:t>
          </a:r>
        </a:p>
      </dsp:txBody>
      <dsp:txXfrm>
        <a:off x="1209819" y="2620723"/>
        <a:ext cx="2982961" cy="1047462"/>
      </dsp:txXfrm>
    </dsp:sp>
    <dsp:sp modelId="{D9E514ED-426A-4A07-9DA3-B25921578E68}">
      <dsp:nvSpPr>
        <dsp:cNvPr id="0" name=""/>
        <dsp:cNvSpPr/>
      </dsp:nvSpPr>
      <dsp:spPr>
        <a:xfrm>
          <a:off x="4192781" y="2620723"/>
          <a:ext cx="2436022" cy="1047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856" tIns="110856" rIns="110856" bIns="110856" numCol="1" spcCol="1270" anchor="ctr" anchorCtr="0">
          <a:noAutofit/>
        </a:bodyPr>
        <a:lstStyle/>
        <a:p>
          <a:pPr marL="0" lvl="0" indent="0" algn="l" defTabSz="666750">
            <a:lnSpc>
              <a:spcPct val="90000"/>
            </a:lnSpc>
            <a:spcBef>
              <a:spcPct val="0"/>
            </a:spcBef>
            <a:spcAft>
              <a:spcPct val="35000"/>
            </a:spcAft>
            <a:buNone/>
          </a:pPr>
          <a:r>
            <a:rPr lang="en-US" sz="1500" kern="1200" dirty="0"/>
            <a:t>Initial Class with recertification every year</a:t>
          </a:r>
        </a:p>
      </dsp:txBody>
      <dsp:txXfrm>
        <a:off x="4192781" y="2620723"/>
        <a:ext cx="2436022" cy="1047462"/>
      </dsp:txXfrm>
    </dsp:sp>
    <dsp:sp modelId="{581A4CED-189C-4D6C-AD53-0D49CC0330F2}">
      <dsp:nvSpPr>
        <dsp:cNvPr id="0" name=""/>
        <dsp:cNvSpPr/>
      </dsp:nvSpPr>
      <dsp:spPr>
        <a:xfrm>
          <a:off x="0" y="3930051"/>
          <a:ext cx="6628804" cy="1047462"/>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867557-88CC-4C17-95E9-113D9C5577E3}">
      <dsp:nvSpPr>
        <dsp:cNvPr id="0" name=""/>
        <dsp:cNvSpPr/>
      </dsp:nvSpPr>
      <dsp:spPr>
        <a:xfrm>
          <a:off x="316857" y="4165730"/>
          <a:ext cx="576104" cy="57610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BBBBB7B-6F21-4FDD-B871-D253B739DD0E}">
      <dsp:nvSpPr>
        <dsp:cNvPr id="0" name=""/>
        <dsp:cNvSpPr/>
      </dsp:nvSpPr>
      <dsp:spPr>
        <a:xfrm>
          <a:off x="1185299" y="3910998"/>
          <a:ext cx="2982961" cy="1047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856" tIns="110856" rIns="110856" bIns="110856" numCol="1" spcCol="1270" anchor="ctr" anchorCtr="0">
          <a:noAutofit/>
        </a:bodyPr>
        <a:lstStyle/>
        <a:p>
          <a:pPr marL="0" lvl="0" indent="0" algn="l" defTabSz="889000">
            <a:lnSpc>
              <a:spcPct val="90000"/>
            </a:lnSpc>
            <a:spcBef>
              <a:spcPct val="0"/>
            </a:spcBef>
            <a:spcAft>
              <a:spcPct val="35000"/>
            </a:spcAft>
            <a:buNone/>
          </a:pPr>
          <a:r>
            <a:rPr lang="en-US" sz="2000" kern="1200" dirty="0"/>
            <a:t>Affiliate Background Screening by reputable third party </a:t>
          </a:r>
        </a:p>
      </dsp:txBody>
      <dsp:txXfrm>
        <a:off x="1185299" y="3910998"/>
        <a:ext cx="2982961" cy="1047462"/>
      </dsp:txXfrm>
    </dsp:sp>
    <dsp:sp modelId="{EF295847-203C-4A76-A957-5DCC09FA0CFE}">
      <dsp:nvSpPr>
        <dsp:cNvPr id="0" name=""/>
        <dsp:cNvSpPr/>
      </dsp:nvSpPr>
      <dsp:spPr>
        <a:xfrm>
          <a:off x="4192781" y="3930051"/>
          <a:ext cx="2436022" cy="1047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856" tIns="110856" rIns="110856" bIns="110856" numCol="1" spcCol="1270" anchor="ctr" anchorCtr="0">
          <a:noAutofit/>
        </a:bodyPr>
        <a:lstStyle/>
        <a:p>
          <a:pPr marL="0" lvl="0" indent="0" algn="l" defTabSz="666750">
            <a:lnSpc>
              <a:spcPct val="90000"/>
            </a:lnSpc>
            <a:spcBef>
              <a:spcPct val="0"/>
            </a:spcBef>
            <a:spcAft>
              <a:spcPct val="35000"/>
            </a:spcAft>
            <a:buNone/>
          </a:pPr>
          <a:r>
            <a:rPr lang="en-US" sz="1500" kern="1200" dirty="0"/>
            <a:t>Required to renew every other year</a:t>
          </a:r>
        </a:p>
      </dsp:txBody>
      <dsp:txXfrm>
        <a:off x="4192781" y="3930051"/>
        <a:ext cx="2436022" cy="10474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C293F-9D15-438D-B851-C64326CC86BB}">
      <dsp:nvSpPr>
        <dsp:cNvPr id="0" name=""/>
        <dsp:cNvSpPr/>
      </dsp:nvSpPr>
      <dsp:spPr>
        <a:xfrm>
          <a:off x="0" y="607"/>
          <a:ext cx="6628804" cy="1422390"/>
        </a:xfrm>
        <a:prstGeom prst="roundRect">
          <a:avLst>
            <a:gd name="adj" fmla="val 10000"/>
          </a:avLst>
        </a:prstGeom>
        <a:solidFill>
          <a:schemeClr val="bg1">
            <a:lumMod val="95000"/>
            <a:hueOff val="0"/>
            <a:satOff val="0"/>
            <a:lumOff val="0"/>
            <a:alphaOff val="0"/>
          </a:schemeClr>
        </a:solidFill>
        <a:ln w="25400">
          <a:solidFill>
            <a:schemeClr val="accent1">
              <a:shade val="50000"/>
            </a:schemeClr>
          </a:solidFill>
        </a:ln>
        <a:effectLst/>
      </dsp:spPr>
      <dsp:style>
        <a:lnRef idx="0">
          <a:scrgbClr r="0" g="0" b="0"/>
        </a:lnRef>
        <a:fillRef idx="1">
          <a:scrgbClr r="0" g="0" b="0"/>
        </a:fillRef>
        <a:effectRef idx="0">
          <a:scrgbClr r="0" g="0" b="0"/>
        </a:effectRef>
        <a:fontRef idx="minor"/>
      </dsp:style>
    </dsp:sp>
    <dsp:sp modelId="{A5202CEE-8E5A-4E0B-8823-A2C734800FF1}">
      <dsp:nvSpPr>
        <dsp:cNvPr id="0" name=""/>
        <dsp:cNvSpPr/>
      </dsp:nvSpPr>
      <dsp:spPr>
        <a:xfrm>
          <a:off x="430272" y="320645"/>
          <a:ext cx="782314" cy="782314"/>
        </a:xfrm>
        <a:prstGeom prst="rect">
          <a:avLst/>
        </a:prstGeom>
        <a:solidFill>
          <a:schemeClr val="accent2">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53D508B-3373-45BA-A932-2C279E4D5654}">
      <dsp:nvSpPr>
        <dsp:cNvPr id="0" name=""/>
        <dsp:cNvSpPr/>
      </dsp:nvSpPr>
      <dsp:spPr>
        <a:xfrm>
          <a:off x="1642860" y="607"/>
          <a:ext cx="2982961" cy="1422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536" tIns="150536" rIns="150536" bIns="150536" numCol="1" spcCol="1270" anchor="ctr" anchorCtr="0">
          <a:noAutofit/>
        </a:bodyPr>
        <a:lstStyle/>
        <a:p>
          <a:pPr marL="0" lvl="0" indent="0" algn="l" defTabSz="1111250">
            <a:lnSpc>
              <a:spcPct val="90000"/>
            </a:lnSpc>
            <a:spcBef>
              <a:spcPct val="0"/>
            </a:spcBef>
            <a:spcAft>
              <a:spcPct val="35000"/>
            </a:spcAft>
            <a:buNone/>
          </a:pPr>
          <a:r>
            <a:rPr lang="en-US" sz="2500" kern="1200" dirty="0"/>
            <a:t>USA Hockey Certification </a:t>
          </a:r>
        </a:p>
      </dsp:txBody>
      <dsp:txXfrm>
        <a:off x="1642860" y="607"/>
        <a:ext cx="2982961" cy="1422390"/>
      </dsp:txXfrm>
    </dsp:sp>
    <dsp:sp modelId="{78EAFD12-29A5-4431-B796-C2B70B7AE435}">
      <dsp:nvSpPr>
        <dsp:cNvPr id="0" name=""/>
        <dsp:cNvSpPr/>
      </dsp:nvSpPr>
      <dsp:spPr>
        <a:xfrm>
          <a:off x="4625822" y="607"/>
          <a:ext cx="2002981" cy="1422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536" tIns="150536" rIns="150536" bIns="150536" numCol="1" spcCol="1270" anchor="ctr" anchorCtr="0">
          <a:noAutofit/>
        </a:bodyPr>
        <a:lstStyle/>
        <a:p>
          <a:pPr marL="0" lvl="0" indent="0" algn="l" defTabSz="800100">
            <a:lnSpc>
              <a:spcPct val="90000"/>
            </a:lnSpc>
            <a:spcBef>
              <a:spcPct val="0"/>
            </a:spcBef>
            <a:spcAft>
              <a:spcPct val="35000"/>
            </a:spcAft>
            <a:buNone/>
          </a:pPr>
          <a:r>
            <a:rPr lang="en-US" sz="1800" kern="1200"/>
            <a:t>Level 1 – 4 </a:t>
          </a:r>
        </a:p>
      </dsp:txBody>
      <dsp:txXfrm>
        <a:off x="4625822" y="607"/>
        <a:ext cx="2002981" cy="1422390"/>
      </dsp:txXfrm>
    </dsp:sp>
    <dsp:sp modelId="{031D67EA-021D-4FCD-8827-41945565127D}">
      <dsp:nvSpPr>
        <dsp:cNvPr id="0" name=""/>
        <dsp:cNvSpPr/>
      </dsp:nvSpPr>
      <dsp:spPr>
        <a:xfrm>
          <a:off x="0" y="1778595"/>
          <a:ext cx="6628804" cy="1422390"/>
        </a:xfrm>
        <a:prstGeom prst="roundRect">
          <a:avLst>
            <a:gd name="adj" fmla="val 10000"/>
          </a:avLst>
        </a:prstGeom>
        <a:solidFill>
          <a:schemeClr val="bg1"/>
        </a:solidFill>
        <a:ln w="25400">
          <a:solidFill>
            <a:schemeClr val="accent1">
              <a:shade val="50000"/>
            </a:schemeClr>
          </a:solidFill>
        </a:ln>
        <a:effectLst/>
      </dsp:spPr>
      <dsp:style>
        <a:lnRef idx="0">
          <a:scrgbClr r="0" g="0" b="0"/>
        </a:lnRef>
        <a:fillRef idx="1">
          <a:scrgbClr r="0" g="0" b="0"/>
        </a:fillRef>
        <a:effectRef idx="0">
          <a:scrgbClr r="0" g="0" b="0"/>
        </a:effectRef>
        <a:fontRef idx="minor"/>
      </dsp:style>
    </dsp:sp>
    <dsp:sp modelId="{06C0BF4A-4C6E-4E66-B1A0-1876513137E3}">
      <dsp:nvSpPr>
        <dsp:cNvPr id="0" name=""/>
        <dsp:cNvSpPr/>
      </dsp:nvSpPr>
      <dsp:spPr>
        <a:xfrm>
          <a:off x="0" y="4148258"/>
          <a:ext cx="782314" cy="782314"/>
        </a:xfrm>
        <a:prstGeom prst="rect">
          <a:avLst/>
        </a:prstGeom>
        <a:solidFill>
          <a:schemeClr val="accent3">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09E3371-1F1F-4018-BDBC-E21A83815D9D}">
      <dsp:nvSpPr>
        <dsp:cNvPr id="0" name=""/>
        <dsp:cNvSpPr/>
      </dsp:nvSpPr>
      <dsp:spPr>
        <a:xfrm>
          <a:off x="1642860" y="1778595"/>
          <a:ext cx="4985943" cy="1422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536" tIns="150536" rIns="150536" bIns="150536" numCol="1" spcCol="1270" anchor="ctr" anchorCtr="0">
          <a:noAutofit/>
        </a:bodyPr>
        <a:lstStyle/>
        <a:p>
          <a:pPr marL="0" lvl="0" indent="0" algn="l" defTabSz="1111250">
            <a:lnSpc>
              <a:spcPct val="90000"/>
            </a:lnSpc>
            <a:spcBef>
              <a:spcPct val="0"/>
            </a:spcBef>
            <a:spcAft>
              <a:spcPct val="35000"/>
            </a:spcAft>
            <a:buNone/>
          </a:pPr>
          <a:r>
            <a:rPr lang="en-US" sz="2500" kern="1200" dirty="0"/>
            <a:t>USA Hockey SafeSport Certification</a:t>
          </a:r>
        </a:p>
      </dsp:txBody>
      <dsp:txXfrm>
        <a:off x="1642860" y="1778595"/>
        <a:ext cx="4985943" cy="1422390"/>
      </dsp:txXfrm>
    </dsp:sp>
    <dsp:sp modelId="{4D4C8862-601D-42CE-A395-31837CD908D2}">
      <dsp:nvSpPr>
        <dsp:cNvPr id="0" name=""/>
        <dsp:cNvSpPr/>
      </dsp:nvSpPr>
      <dsp:spPr>
        <a:xfrm>
          <a:off x="0" y="3557190"/>
          <a:ext cx="6628804" cy="1422390"/>
        </a:xfrm>
        <a:prstGeom prst="roundRect">
          <a:avLst>
            <a:gd name="adj" fmla="val 10000"/>
          </a:avLst>
        </a:prstGeom>
        <a:solidFill>
          <a:schemeClr val="bg1">
            <a:lumMod val="95000"/>
            <a:hueOff val="0"/>
            <a:satOff val="0"/>
            <a:lumOff val="0"/>
            <a:alphaOff val="0"/>
          </a:schemeClr>
        </a:solidFill>
        <a:ln w="25400">
          <a:solidFill>
            <a:schemeClr val="accent1">
              <a:shade val="50000"/>
            </a:schemeClr>
          </a:solidFill>
        </a:ln>
        <a:effectLst/>
      </dsp:spPr>
      <dsp:style>
        <a:lnRef idx="0">
          <a:scrgbClr r="0" g="0" b="0"/>
        </a:lnRef>
        <a:fillRef idx="1">
          <a:scrgbClr r="0" g="0" b="0"/>
        </a:fillRef>
        <a:effectRef idx="0">
          <a:scrgbClr r="0" g="0" b="0"/>
        </a:effectRef>
        <a:fontRef idx="minor"/>
      </dsp:style>
    </dsp:sp>
    <dsp:sp modelId="{B3ABB635-B278-49ED-84CE-6EBA12BB9198}">
      <dsp:nvSpPr>
        <dsp:cNvPr id="0" name=""/>
        <dsp:cNvSpPr/>
      </dsp:nvSpPr>
      <dsp:spPr>
        <a:xfrm>
          <a:off x="539429" y="3858056"/>
          <a:ext cx="782314" cy="78231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5C89862-12D3-4ACD-B33C-B9470FF84795}">
      <dsp:nvSpPr>
        <dsp:cNvPr id="0" name=""/>
        <dsp:cNvSpPr/>
      </dsp:nvSpPr>
      <dsp:spPr>
        <a:xfrm>
          <a:off x="1642860" y="3556583"/>
          <a:ext cx="4985943" cy="1422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536" tIns="150536" rIns="150536" bIns="150536" numCol="1" spcCol="1270" anchor="ctr" anchorCtr="0">
          <a:noAutofit/>
        </a:bodyPr>
        <a:lstStyle/>
        <a:p>
          <a:pPr marL="0" lvl="0" indent="0" algn="l" defTabSz="1111250">
            <a:lnSpc>
              <a:spcPct val="90000"/>
            </a:lnSpc>
            <a:spcBef>
              <a:spcPct val="0"/>
            </a:spcBef>
            <a:spcAft>
              <a:spcPct val="35000"/>
            </a:spcAft>
            <a:buNone/>
          </a:pPr>
          <a:r>
            <a:rPr lang="en-US" sz="2500" kern="1200" dirty="0"/>
            <a:t>USA Hockey/Affiliate Background Screening </a:t>
          </a:r>
        </a:p>
      </dsp:txBody>
      <dsp:txXfrm>
        <a:off x="1642860" y="3556583"/>
        <a:ext cx="4985943" cy="14223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C293F-9D15-438D-B851-C64326CC86BB}">
      <dsp:nvSpPr>
        <dsp:cNvPr id="0" name=""/>
        <dsp:cNvSpPr/>
      </dsp:nvSpPr>
      <dsp:spPr>
        <a:xfrm>
          <a:off x="0" y="0"/>
          <a:ext cx="6628804" cy="1422390"/>
        </a:xfrm>
        <a:prstGeom prst="roundRect">
          <a:avLst>
            <a:gd name="adj" fmla="val 10000"/>
          </a:avLst>
        </a:prstGeom>
        <a:solidFill>
          <a:schemeClr val="bg1">
            <a:lumMod val="95000"/>
            <a:hueOff val="0"/>
            <a:satOff val="0"/>
            <a:lumOff val="0"/>
            <a:alphaOff val="0"/>
          </a:schemeClr>
        </a:solidFill>
        <a:ln w="25400">
          <a:solidFill>
            <a:schemeClr val="accent1">
              <a:shade val="50000"/>
            </a:schemeClr>
          </a:solidFill>
        </a:ln>
        <a:effectLst/>
      </dsp:spPr>
      <dsp:style>
        <a:lnRef idx="0">
          <a:scrgbClr r="0" g="0" b="0"/>
        </a:lnRef>
        <a:fillRef idx="1">
          <a:scrgbClr r="0" g="0" b="0"/>
        </a:fillRef>
        <a:effectRef idx="0">
          <a:scrgbClr r="0" g="0" b="0"/>
        </a:effectRef>
        <a:fontRef idx="minor"/>
      </dsp:style>
    </dsp:sp>
    <dsp:sp modelId="{A5202CEE-8E5A-4E0B-8823-A2C734800FF1}">
      <dsp:nvSpPr>
        <dsp:cNvPr id="0" name=""/>
        <dsp:cNvSpPr/>
      </dsp:nvSpPr>
      <dsp:spPr>
        <a:xfrm>
          <a:off x="430272" y="320645"/>
          <a:ext cx="782314" cy="782314"/>
        </a:xfrm>
        <a:prstGeom prst="rect">
          <a:avLst/>
        </a:prstGeom>
        <a:solidFill>
          <a:schemeClr val="accent2">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53D508B-3373-45BA-A932-2C279E4D5654}">
      <dsp:nvSpPr>
        <dsp:cNvPr id="0" name=""/>
        <dsp:cNvSpPr/>
      </dsp:nvSpPr>
      <dsp:spPr>
        <a:xfrm>
          <a:off x="1642860" y="607"/>
          <a:ext cx="2982961" cy="1422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536" tIns="150536" rIns="150536" bIns="150536" numCol="1" spcCol="1270" anchor="ctr" anchorCtr="0">
          <a:noAutofit/>
        </a:bodyPr>
        <a:lstStyle/>
        <a:p>
          <a:pPr marL="0" lvl="0" indent="0" algn="l" defTabSz="1111250">
            <a:lnSpc>
              <a:spcPct val="90000"/>
            </a:lnSpc>
            <a:spcBef>
              <a:spcPct val="0"/>
            </a:spcBef>
            <a:spcAft>
              <a:spcPct val="35000"/>
            </a:spcAft>
            <a:buNone/>
          </a:pPr>
          <a:r>
            <a:rPr lang="en-US" sz="2500" kern="1200" dirty="0"/>
            <a:t>USA Hockey Certification </a:t>
          </a:r>
        </a:p>
      </dsp:txBody>
      <dsp:txXfrm>
        <a:off x="1642860" y="607"/>
        <a:ext cx="2982961" cy="1422390"/>
      </dsp:txXfrm>
    </dsp:sp>
    <dsp:sp modelId="{78EAFD12-29A5-4431-B796-C2B70B7AE435}">
      <dsp:nvSpPr>
        <dsp:cNvPr id="0" name=""/>
        <dsp:cNvSpPr/>
      </dsp:nvSpPr>
      <dsp:spPr>
        <a:xfrm>
          <a:off x="4625822" y="607"/>
          <a:ext cx="2002981" cy="1422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536" tIns="150536" rIns="150536" bIns="150536" numCol="1" spcCol="1270" anchor="ctr" anchorCtr="0">
          <a:noAutofit/>
        </a:bodyPr>
        <a:lstStyle/>
        <a:p>
          <a:pPr marL="0" lvl="0" indent="0" algn="l" defTabSz="800100">
            <a:lnSpc>
              <a:spcPct val="90000"/>
            </a:lnSpc>
            <a:spcBef>
              <a:spcPct val="0"/>
            </a:spcBef>
            <a:spcAft>
              <a:spcPct val="35000"/>
            </a:spcAft>
            <a:buNone/>
          </a:pPr>
          <a:r>
            <a:rPr lang="en-US" sz="1800" kern="1200" dirty="0"/>
            <a:t>Level 1 – 4 </a:t>
          </a:r>
        </a:p>
      </dsp:txBody>
      <dsp:txXfrm>
        <a:off x="4625822" y="607"/>
        <a:ext cx="2002981" cy="1422390"/>
      </dsp:txXfrm>
    </dsp:sp>
    <dsp:sp modelId="{031D67EA-021D-4FCD-8827-41945565127D}">
      <dsp:nvSpPr>
        <dsp:cNvPr id="0" name=""/>
        <dsp:cNvSpPr/>
      </dsp:nvSpPr>
      <dsp:spPr>
        <a:xfrm>
          <a:off x="0" y="1778595"/>
          <a:ext cx="6628804" cy="1422390"/>
        </a:xfrm>
        <a:prstGeom prst="roundRect">
          <a:avLst>
            <a:gd name="adj" fmla="val 10000"/>
          </a:avLst>
        </a:prstGeom>
        <a:solidFill>
          <a:schemeClr val="bg1"/>
        </a:solidFill>
        <a:ln w="25400">
          <a:solidFill>
            <a:schemeClr val="accent1">
              <a:shade val="50000"/>
            </a:schemeClr>
          </a:solidFill>
        </a:ln>
        <a:effectLst/>
      </dsp:spPr>
      <dsp:style>
        <a:lnRef idx="0">
          <a:scrgbClr r="0" g="0" b="0"/>
        </a:lnRef>
        <a:fillRef idx="1">
          <a:scrgbClr r="0" g="0" b="0"/>
        </a:fillRef>
        <a:effectRef idx="0">
          <a:scrgbClr r="0" g="0" b="0"/>
        </a:effectRef>
        <a:fontRef idx="minor"/>
      </dsp:style>
    </dsp:sp>
    <dsp:sp modelId="{06C0BF4A-4C6E-4E66-B1A0-1876513137E3}">
      <dsp:nvSpPr>
        <dsp:cNvPr id="0" name=""/>
        <dsp:cNvSpPr/>
      </dsp:nvSpPr>
      <dsp:spPr>
        <a:xfrm>
          <a:off x="0" y="4148258"/>
          <a:ext cx="782314" cy="782314"/>
        </a:xfrm>
        <a:prstGeom prst="rect">
          <a:avLst/>
        </a:prstGeom>
        <a:solidFill>
          <a:schemeClr val="accent3">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09E3371-1F1F-4018-BDBC-E21A83815D9D}">
      <dsp:nvSpPr>
        <dsp:cNvPr id="0" name=""/>
        <dsp:cNvSpPr/>
      </dsp:nvSpPr>
      <dsp:spPr>
        <a:xfrm>
          <a:off x="1642860" y="1778595"/>
          <a:ext cx="4985943" cy="1422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536" tIns="150536" rIns="150536" bIns="150536" numCol="1" spcCol="1270" anchor="ctr" anchorCtr="0">
          <a:noAutofit/>
        </a:bodyPr>
        <a:lstStyle/>
        <a:p>
          <a:pPr marL="0" lvl="0" indent="0" algn="l" defTabSz="1111250">
            <a:lnSpc>
              <a:spcPct val="90000"/>
            </a:lnSpc>
            <a:spcBef>
              <a:spcPct val="0"/>
            </a:spcBef>
            <a:spcAft>
              <a:spcPct val="35000"/>
            </a:spcAft>
            <a:buNone/>
          </a:pPr>
          <a:r>
            <a:rPr lang="en-US" sz="2500" kern="1200" dirty="0"/>
            <a:t>USA Hockey SafeSport Certification</a:t>
          </a:r>
        </a:p>
      </dsp:txBody>
      <dsp:txXfrm>
        <a:off x="1642860" y="1778595"/>
        <a:ext cx="4985943" cy="1422390"/>
      </dsp:txXfrm>
    </dsp:sp>
    <dsp:sp modelId="{4D4C8862-601D-42CE-A395-31837CD908D2}">
      <dsp:nvSpPr>
        <dsp:cNvPr id="0" name=""/>
        <dsp:cNvSpPr/>
      </dsp:nvSpPr>
      <dsp:spPr>
        <a:xfrm>
          <a:off x="0" y="3535673"/>
          <a:ext cx="6628804" cy="1422390"/>
        </a:xfrm>
        <a:prstGeom prst="roundRect">
          <a:avLst>
            <a:gd name="adj" fmla="val 10000"/>
          </a:avLst>
        </a:prstGeom>
        <a:solidFill>
          <a:schemeClr val="bg1">
            <a:lumMod val="95000"/>
            <a:hueOff val="0"/>
            <a:satOff val="0"/>
            <a:lumOff val="0"/>
            <a:alphaOff val="0"/>
          </a:schemeClr>
        </a:solidFill>
        <a:ln w="25400">
          <a:solidFill>
            <a:schemeClr val="accent1">
              <a:shade val="50000"/>
            </a:schemeClr>
          </a:solidFill>
        </a:ln>
        <a:effectLst/>
      </dsp:spPr>
      <dsp:style>
        <a:lnRef idx="0">
          <a:scrgbClr r="0" g="0" b="0"/>
        </a:lnRef>
        <a:fillRef idx="1">
          <a:scrgbClr r="0" g="0" b="0"/>
        </a:fillRef>
        <a:effectRef idx="0">
          <a:scrgbClr r="0" g="0" b="0"/>
        </a:effectRef>
        <a:fontRef idx="minor"/>
      </dsp:style>
    </dsp:sp>
    <dsp:sp modelId="{B3ABB635-B278-49ED-84CE-6EBA12BB9198}">
      <dsp:nvSpPr>
        <dsp:cNvPr id="0" name=""/>
        <dsp:cNvSpPr/>
      </dsp:nvSpPr>
      <dsp:spPr>
        <a:xfrm>
          <a:off x="539429" y="3858056"/>
          <a:ext cx="782314" cy="78231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5C89862-12D3-4ACD-B33C-B9470FF84795}">
      <dsp:nvSpPr>
        <dsp:cNvPr id="0" name=""/>
        <dsp:cNvSpPr/>
      </dsp:nvSpPr>
      <dsp:spPr>
        <a:xfrm>
          <a:off x="1642860" y="3556583"/>
          <a:ext cx="4985943" cy="1422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536" tIns="150536" rIns="150536" bIns="150536" numCol="1" spcCol="1270" anchor="ctr" anchorCtr="0">
          <a:noAutofit/>
        </a:bodyPr>
        <a:lstStyle/>
        <a:p>
          <a:pPr marL="0" lvl="0" indent="0" algn="l" defTabSz="1111250">
            <a:lnSpc>
              <a:spcPct val="90000"/>
            </a:lnSpc>
            <a:spcBef>
              <a:spcPct val="0"/>
            </a:spcBef>
            <a:spcAft>
              <a:spcPct val="35000"/>
            </a:spcAft>
            <a:buNone/>
          </a:pPr>
          <a:r>
            <a:rPr lang="en-US" sz="2500" kern="1200" dirty="0"/>
            <a:t>USA Hockey/Affiliate Background Screening </a:t>
          </a:r>
        </a:p>
      </dsp:txBody>
      <dsp:txXfrm>
        <a:off x="1642860" y="3556583"/>
        <a:ext cx="4985943" cy="142239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03T15:43:34.851"/>
    </inkml:context>
    <inkml:brush xml:id="br0">
      <inkml:brushProperty name="width" value="0.2" units="cm"/>
      <inkml:brushProperty name="height" value="0.4" units="cm"/>
      <inkml:brushProperty name="color" value="#EF0C4D"/>
      <inkml:brushProperty name="tip" value="rectangle"/>
      <inkml:brushProperty name="rasterOp" value="maskPen"/>
      <inkml:brushProperty name="ignorePressure" value="1"/>
    </inkml:brush>
  </inkml:definitions>
  <inkml:trace contextRef="#ctx0" brushRef="#br0">2094 28,'-95'2,"-103"-4,117-11,53 8,-49-4,-286 9,171 1,179 1,0 0,0 0,0 2,1-1,0 2,-1 0,1 0,1 1,-16 10,7-5,-14 9,1 3,-59 50,-251 226,305-266,22-21,1 1,1 1,0 0,0 1,2 1,-20 29,-17 34,30-49,-20 38,33-57,2 1,-1-1,2 1,-1 0,2 0,0 0,-2 18,4-13,0 2,-1-1,-1 0,0 0,-1 0,-1 0,-8 21,4-12,0 0,-6 44,-9 31,15-71,1-1,1 1,-2 58,8 97,3-72,-3 310,0-412,1 0,1 0,0-1,0 1,2-1,-1 1,10 19,4 3,25 35,-19-31,17 42,-33-68,0 1,-2 0,1 0,3 14,-4-12,0-1,1 1,9 14,1-2,1 0,2-2,41 46,-49-59,-1 0,-1 1,0-1,11 22,-11-17,2 0,14 18,-20-30,0-1,0 1,1-1,-1 0,1 0,0 0,0-1,1 0,-1-1,1 1,6 1,14 3,41 4,-28-4,45 3,0-3,143-8,-88-1,507 2,-630-1,-1 0,0-1,0-1,0-1,0 0,-1-1,0 0,22-12,11-9,53-39,-2 2,-72 46,0-1,0-1,-2-2,0-1,-2 0,0-2,-2-1,31-45,62-126,-93 156,-2-2,26-84,1-94,-25 124,10-31,-25 107,-1-1,-1 1,-1-1,1-26,-6-86,0 49,1-513,0 578,-1 0,0 0,-2 0,-1 1,0-1,-1 1,-1 0,0 1,-11-18,13 24,1-1,0 1,1-1,0 0,-1-14,2 14,0-1,-1 1,0 0,-8-18,4 15,4 7,-1 0,1 0,-1 0,-1 1,1 0,-2 0,1 0,-1 0,1 1,-11-8,-67-53,26 20,52 43,-1 0,0 1,0 0,0 0,-1 0,1 1,-1 0,0 0,-12-2,-7 2,-35 0,40 3,-1-2,-26-4,-53-19,79 17</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18T18:00:17.5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13,'5'0,"2"-6,0-1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18T18:00:18.4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0,'5'0,"2"0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18T18:00:27.8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1,'1137'0,"-1107"1,0 2,34 8,-32-5,51 3,488-8,-275-3,-245 2,1 2,84 14,-84-8,1-4,101-2,-86-3,-42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8T18:00:30.6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31 0,'1554'-31'0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18T17:59:54.60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1,'958'0,"-934"1,1 2,43 10,-5-1,-6 1,-31-6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18T17:59:57.4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94,'12'-1,"0"-1,0 0,0-1,0 0,-1-1,20-9,-15 6,-1 1,31-7,7 7,0 2,96 6,-49 0,-56-1,-21 0,0-1,1 0,-1-2,44-9,-39 4,-1 2,0 0,39 0,86 7,-59 0,-13-4,-42 0,1 1,-1 3,43 6,-67-4,0 0,0 1,-1 1,0 0,15 10,-15-9,1 0,-1 0,2-1,18 5,-11-6</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18T17:59:59.44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18T18:00:06.5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1,'1'1,"-1"0,0 0,1 0,-1 0,0 0,1 0,-1 0,1 0,0 0,-1 0,1 0,0-1,-1 1,1 0,0 0,0-1,0 1,0 0,-1-1,1 1,0-1,0 1,0-1,0 0,1 1,1-1,31 7,-30-7,38 3,60-3,24 1,-53 13,-54-9,0-1,21 1,50-5,-66-1,0 1,1 1,-1 0,45 11,-42-6,1 0,0-2,39 2,87-8,-57 0,21 2,-92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18T18:00:09.39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64,'4'-3,"0"-1,0 2,1-1,0 1,-1-1,1 1,0 0,0 1,0-1,0 1,0 0,5 0,70-2,-56 3,31-2,91-15,-70 8,1 4,119 6,-72 1,28-3,305 14,-19 6,-421-18,1 1,-1 0,25 7,-22-4,39 4,-11-6,81 8,27 3,-70-9,-5 8,-54-7,38 2,381-5,-229-5,649 2,-849-2,0 1,0-2,31-9,-46 12,18-5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18T18:00:11.68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1 223,'420'0,"-406"-1,-1 0,1 0,-1-1,0-1,0 0,13-6,71-35,-31 12,-48 25,1 1,29-6,-31 9,1-2,-1 0,27-11,-32 10,0 1,0 1,1 0,0 1,0 0,21-2,79 4,-10 1,-27-14,-57 10,39-5,-7 1,-32 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18T18:00:12.97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1,'5'0,"7"0,6 0,5 0,5 0,1 0,2 0,0 0,0 0,-5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18T18:00:14.0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169920" cy="481727"/>
          </a:xfrm>
          <a:prstGeom prst="rect">
            <a:avLst/>
          </a:prstGeom>
        </p:spPr>
        <p:txBody>
          <a:bodyPr vert="horz" lIns="95655" tIns="47828" rIns="95655" bIns="47828" rtlCol="0"/>
          <a:lstStyle>
            <a:lvl1pPr algn="l">
              <a:defRPr sz="1300"/>
            </a:lvl1pPr>
          </a:lstStyle>
          <a:p>
            <a:endParaRPr lang="en-US"/>
          </a:p>
        </p:txBody>
      </p:sp>
      <p:sp>
        <p:nvSpPr>
          <p:cNvPr id="3" name="Date Placeholder 2"/>
          <p:cNvSpPr>
            <a:spLocks noGrp="1"/>
          </p:cNvSpPr>
          <p:nvPr>
            <p:ph type="dt" idx="1"/>
          </p:nvPr>
        </p:nvSpPr>
        <p:spPr>
          <a:xfrm>
            <a:off x="4143587" y="2"/>
            <a:ext cx="3169920" cy="481727"/>
          </a:xfrm>
          <a:prstGeom prst="rect">
            <a:avLst/>
          </a:prstGeom>
        </p:spPr>
        <p:txBody>
          <a:bodyPr vert="horz" lIns="95655" tIns="47828" rIns="95655" bIns="47828" rtlCol="0"/>
          <a:lstStyle>
            <a:lvl1pPr algn="r">
              <a:defRPr sz="1300"/>
            </a:lvl1pPr>
          </a:lstStyle>
          <a:p>
            <a:fld id="{D778022A-39CE-4936-87A3-B754522BAEA0}" type="datetimeFigureOut">
              <a:rPr lang="en-US" smtClean="0"/>
              <a:t>4/14/2026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5655" tIns="47828" rIns="95655" bIns="47828" rtlCol="0" anchor="ctr"/>
          <a:lstStyle/>
          <a:p>
            <a:endParaRPr lang="en-US"/>
          </a:p>
        </p:txBody>
      </p:sp>
      <p:sp>
        <p:nvSpPr>
          <p:cNvPr id="5" name="Notes Placeholder 4"/>
          <p:cNvSpPr>
            <a:spLocks noGrp="1"/>
          </p:cNvSpPr>
          <p:nvPr>
            <p:ph type="body" sz="quarter" idx="3"/>
          </p:nvPr>
        </p:nvSpPr>
        <p:spPr>
          <a:xfrm>
            <a:off x="731520" y="4620577"/>
            <a:ext cx="5852160" cy="3780472"/>
          </a:xfrm>
          <a:prstGeom prst="rect">
            <a:avLst/>
          </a:prstGeom>
        </p:spPr>
        <p:txBody>
          <a:bodyPr vert="horz" lIns="95655" tIns="47828" rIns="95655" bIns="4782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6"/>
            <a:ext cx="3169920" cy="481726"/>
          </a:xfrm>
          <a:prstGeom prst="rect">
            <a:avLst/>
          </a:prstGeom>
        </p:spPr>
        <p:txBody>
          <a:bodyPr vert="horz" lIns="95655" tIns="47828" rIns="95655" bIns="47828"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6"/>
            <a:ext cx="3169920" cy="481726"/>
          </a:xfrm>
          <a:prstGeom prst="rect">
            <a:avLst/>
          </a:prstGeom>
        </p:spPr>
        <p:txBody>
          <a:bodyPr vert="horz" lIns="95655" tIns="47828" rIns="95655" bIns="47828" rtlCol="0" anchor="b"/>
          <a:lstStyle>
            <a:lvl1pPr algn="r">
              <a:defRPr sz="1300"/>
            </a:lvl1pPr>
          </a:lstStyle>
          <a:p>
            <a:fld id="{969B20F2-763E-4BAF-B5E3-2FBE386CF8B5}" type="slidenum">
              <a:rPr lang="en-US" smtClean="0"/>
              <a:t>‹#›</a:t>
            </a:fld>
            <a:endParaRPr lang="en-US"/>
          </a:p>
        </p:txBody>
      </p:sp>
    </p:spTree>
    <p:extLst>
      <p:ext uri="{BB962C8B-B14F-4D97-AF65-F5344CB8AC3E}">
        <p14:creationId xmlns:p14="http://schemas.microsoft.com/office/powerpoint/2010/main" val="270724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9A483-2B35-8369-2A43-2F6E5F4DD1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5564EA-FFE3-BDDE-E85D-AF83B7C125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282B2E-ECC9-E1E5-DB4D-07BFF9DA0EF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C5E113B-DD85-4A1F-E22D-4C88DCB45B9A}"/>
              </a:ext>
            </a:extLst>
          </p:cNvPr>
          <p:cNvSpPr>
            <a:spLocks noGrp="1"/>
          </p:cNvSpPr>
          <p:nvPr>
            <p:ph type="sldNum" sz="quarter" idx="5"/>
          </p:nvPr>
        </p:nvSpPr>
        <p:spPr/>
        <p:txBody>
          <a:bodyPr/>
          <a:lstStyle/>
          <a:p>
            <a:fld id="{969B20F2-763E-4BAF-B5E3-2FBE386CF8B5}" type="slidenum">
              <a:rPr lang="en-US" smtClean="0"/>
              <a:t>1</a:t>
            </a:fld>
            <a:endParaRPr lang="en-US"/>
          </a:p>
        </p:txBody>
      </p:sp>
    </p:spTree>
    <p:extLst>
      <p:ext uri="{BB962C8B-B14F-4D97-AF65-F5344CB8AC3E}">
        <p14:creationId xmlns:p14="http://schemas.microsoft.com/office/powerpoint/2010/main" val="2489179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590E2-05E0-8CD7-C9AC-05EC35F270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7AB089-9954-BFE6-4AB4-93264951D0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0C4CFD-4EDC-7661-736C-5C97171DFB2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AA62C62-A7A5-7ACA-8EE4-534674FBFEE2}"/>
              </a:ext>
            </a:extLst>
          </p:cNvPr>
          <p:cNvSpPr>
            <a:spLocks noGrp="1"/>
          </p:cNvSpPr>
          <p:nvPr>
            <p:ph type="sldNum" sz="quarter" idx="5"/>
          </p:nvPr>
        </p:nvSpPr>
        <p:spPr/>
        <p:txBody>
          <a:bodyPr/>
          <a:lstStyle/>
          <a:p>
            <a:fld id="{969B20F2-763E-4BAF-B5E3-2FBE386CF8B5}" type="slidenum">
              <a:rPr lang="en-US" smtClean="0"/>
              <a:t>22</a:t>
            </a:fld>
            <a:endParaRPr lang="en-US"/>
          </a:p>
        </p:txBody>
      </p:sp>
    </p:spTree>
    <p:extLst>
      <p:ext uri="{BB962C8B-B14F-4D97-AF65-F5344CB8AC3E}">
        <p14:creationId xmlns:p14="http://schemas.microsoft.com/office/powerpoint/2010/main" val="3380813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BDFC8-9152-1470-13FA-CD4F9FF6C2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778582-7DA7-6EF2-495F-4F3CC1AC5B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EFE9EE-4777-FCF4-F97C-DAC9C53E46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599EF0-C7AE-36F8-9139-2437DC5AC86D}"/>
              </a:ext>
            </a:extLst>
          </p:cNvPr>
          <p:cNvSpPr>
            <a:spLocks noGrp="1"/>
          </p:cNvSpPr>
          <p:nvPr>
            <p:ph type="sldNum" sz="quarter" idx="5"/>
          </p:nvPr>
        </p:nvSpPr>
        <p:spPr/>
        <p:txBody>
          <a:bodyPr/>
          <a:lstStyle/>
          <a:p>
            <a:fld id="{969B20F2-763E-4BAF-B5E3-2FBE386CF8B5}" type="slidenum">
              <a:rPr lang="en-US" smtClean="0"/>
              <a:t>23</a:t>
            </a:fld>
            <a:endParaRPr lang="en-US"/>
          </a:p>
        </p:txBody>
      </p:sp>
    </p:spTree>
    <p:extLst>
      <p:ext uri="{BB962C8B-B14F-4D97-AF65-F5344CB8AC3E}">
        <p14:creationId xmlns:p14="http://schemas.microsoft.com/office/powerpoint/2010/main" val="3425038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F0AAE-5925-154C-4186-CDF5FB8DE7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21D404-FF01-6AB3-B5C5-77AF5D1E89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0ABC5D-D8C9-95CE-8D72-C08C589C59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F3AC6A0-2A54-3760-5700-2CCEB2D8DCDE}"/>
              </a:ext>
            </a:extLst>
          </p:cNvPr>
          <p:cNvSpPr>
            <a:spLocks noGrp="1"/>
          </p:cNvSpPr>
          <p:nvPr>
            <p:ph type="sldNum" sz="quarter" idx="5"/>
          </p:nvPr>
        </p:nvSpPr>
        <p:spPr/>
        <p:txBody>
          <a:bodyPr/>
          <a:lstStyle/>
          <a:p>
            <a:fld id="{969B20F2-763E-4BAF-B5E3-2FBE386CF8B5}" type="slidenum">
              <a:rPr lang="en-US" smtClean="0"/>
              <a:t>24</a:t>
            </a:fld>
            <a:endParaRPr lang="en-US"/>
          </a:p>
        </p:txBody>
      </p:sp>
    </p:spTree>
    <p:extLst>
      <p:ext uri="{BB962C8B-B14F-4D97-AF65-F5344CB8AC3E}">
        <p14:creationId xmlns:p14="http://schemas.microsoft.com/office/powerpoint/2010/main" val="1720623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16941-F1E1-85C7-A5AE-288FEEDC91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F90CF1-399B-D105-9EC1-FB6EC10B0A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BA3B91-ABC3-73C8-0424-2505BF10CF6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D51D07-6F7D-1057-73EF-D035EA379E4A}"/>
              </a:ext>
            </a:extLst>
          </p:cNvPr>
          <p:cNvSpPr>
            <a:spLocks noGrp="1"/>
          </p:cNvSpPr>
          <p:nvPr>
            <p:ph type="sldNum" sz="quarter" idx="5"/>
          </p:nvPr>
        </p:nvSpPr>
        <p:spPr/>
        <p:txBody>
          <a:bodyPr/>
          <a:lstStyle/>
          <a:p>
            <a:fld id="{969B20F2-763E-4BAF-B5E3-2FBE386CF8B5}" type="slidenum">
              <a:rPr lang="en-US" smtClean="0"/>
              <a:t>25</a:t>
            </a:fld>
            <a:endParaRPr lang="en-US"/>
          </a:p>
        </p:txBody>
      </p:sp>
    </p:spTree>
    <p:extLst>
      <p:ext uri="{BB962C8B-B14F-4D97-AF65-F5344CB8AC3E}">
        <p14:creationId xmlns:p14="http://schemas.microsoft.com/office/powerpoint/2010/main" val="4234205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549BB-5503-65E4-B574-BBEA4636A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A9B8C3-B027-FCDC-C4F0-F01BFC5CD8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370A88-8117-C88C-03F4-6E5AF2E6895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9A1502-E726-C961-92D7-B34EE9235667}"/>
              </a:ext>
            </a:extLst>
          </p:cNvPr>
          <p:cNvSpPr>
            <a:spLocks noGrp="1"/>
          </p:cNvSpPr>
          <p:nvPr>
            <p:ph type="sldNum" sz="quarter" idx="5"/>
          </p:nvPr>
        </p:nvSpPr>
        <p:spPr/>
        <p:txBody>
          <a:bodyPr/>
          <a:lstStyle/>
          <a:p>
            <a:fld id="{969B20F2-763E-4BAF-B5E3-2FBE386CF8B5}" type="slidenum">
              <a:rPr lang="en-US" smtClean="0"/>
              <a:t>26</a:t>
            </a:fld>
            <a:endParaRPr lang="en-US"/>
          </a:p>
        </p:txBody>
      </p:sp>
    </p:spTree>
    <p:extLst>
      <p:ext uri="{BB962C8B-B14F-4D97-AF65-F5344CB8AC3E}">
        <p14:creationId xmlns:p14="http://schemas.microsoft.com/office/powerpoint/2010/main" val="1312101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8701F-6FC7-46A0-7BD5-13BB3085EA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D91EE1-0CD9-4A92-875A-128E341273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3D6163-8E1C-46B3-1E5E-E2F8E451C3D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879BB6-9E85-EEB7-9F8E-98F9E30A9C06}"/>
              </a:ext>
            </a:extLst>
          </p:cNvPr>
          <p:cNvSpPr>
            <a:spLocks noGrp="1"/>
          </p:cNvSpPr>
          <p:nvPr>
            <p:ph type="sldNum" sz="quarter" idx="5"/>
          </p:nvPr>
        </p:nvSpPr>
        <p:spPr/>
        <p:txBody>
          <a:bodyPr/>
          <a:lstStyle/>
          <a:p>
            <a:fld id="{969B20F2-763E-4BAF-B5E3-2FBE386CF8B5}" type="slidenum">
              <a:rPr lang="en-US" smtClean="0"/>
              <a:t>27</a:t>
            </a:fld>
            <a:endParaRPr lang="en-US"/>
          </a:p>
        </p:txBody>
      </p:sp>
    </p:spTree>
    <p:extLst>
      <p:ext uri="{BB962C8B-B14F-4D97-AF65-F5344CB8AC3E}">
        <p14:creationId xmlns:p14="http://schemas.microsoft.com/office/powerpoint/2010/main" val="399204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hockey players, what is the average age they reach their peak?  Ask the group for their ideas. OK….lets look….</a:t>
            </a:r>
          </a:p>
        </p:txBody>
      </p:sp>
      <p:sp>
        <p:nvSpPr>
          <p:cNvPr id="4" name="Slide Number Placeholder 3"/>
          <p:cNvSpPr>
            <a:spLocks noGrp="1"/>
          </p:cNvSpPr>
          <p:nvPr>
            <p:ph type="sldNum" sz="quarter" idx="5"/>
          </p:nvPr>
        </p:nvSpPr>
        <p:spPr/>
        <p:txBody>
          <a:bodyPr/>
          <a:lstStyle/>
          <a:p>
            <a:fld id="{969B20F2-763E-4BAF-B5E3-2FBE386CF8B5}" type="slidenum">
              <a:rPr lang="en-US" smtClean="0"/>
              <a:t>30</a:t>
            </a:fld>
            <a:endParaRPr lang="en-US"/>
          </a:p>
        </p:txBody>
      </p:sp>
    </p:spTree>
    <p:extLst>
      <p:ext uri="{BB962C8B-B14F-4D97-AF65-F5344CB8AC3E}">
        <p14:creationId xmlns:p14="http://schemas.microsoft.com/office/powerpoint/2010/main" val="842042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73711-8ECF-9555-681A-7A21BD5C7D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C8AF5F-B7A8-A631-1058-F8743B3FA9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12DB8C-B4AF-0B15-5C40-1521AAB052D4}"/>
              </a:ext>
            </a:extLst>
          </p:cNvPr>
          <p:cNvSpPr>
            <a:spLocks noGrp="1"/>
          </p:cNvSpPr>
          <p:nvPr>
            <p:ph type="body" idx="1"/>
          </p:nvPr>
        </p:nvSpPr>
        <p:spPr/>
        <p:txBody>
          <a:bodyPr/>
          <a:lstStyle/>
          <a:p>
            <a:r>
              <a:rPr lang="en-US" dirty="0"/>
              <a:t>Looking at hockey players, what is the average age they reach their peak?  Ask the group for their ideas. OK….lets look….</a:t>
            </a:r>
          </a:p>
        </p:txBody>
      </p:sp>
      <p:sp>
        <p:nvSpPr>
          <p:cNvPr id="4" name="Slide Number Placeholder 3">
            <a:extLst>
              <a:ext uri="{FF2B5EF4-FFF2-40B4-BE49-F238E27FC236}">
                <a16:creationId xmlns:a16="http://schemas.microsoft.com/office/drawing/2014/main" id="{DEEE4DF5-B7C2-D367-A7A4-2203B8592E82}"/>
              </a:ext>
            </a:extLst>
          </p:cNvPr>
          <p:cNvSpPr>
            <a:spLocks noGrp="1"/>
          </p:cNvSpPr>
          <p:nvPr>
            <p:ph type="sldNum" sz="quarter" idx="5"/>
          </p:nvPr>
        </p:nvSpPr>
        <p:spPr/>
        <p:txBody>
          <a:bodyPr/>
          <a:lstStyle/>
          <a:p>
            <a:fld id="{969B20F2-763E-4BAF-B5E3-2FBE386CF8B5}" type="slidenum">
              <a:rPr lang="en-US" smtClean="0"/>
              <a:t>31</a:t>
            </a:fld>
            <a:endParaRPr lang="en-US"/>
          </a:p>
        </p:txBody>
      </p:sp>
    </p:spTree>
    <p:extLst>
      <p:ext uri="{BB962C8B-B14F-4D97-AF65-F5344CB8AC3E}">
        <p14:creationId xmlns:p14="http://schemas.microsoft.com/office/powerpoint/2010/main" val="869060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26 is the average age for peak development. This is one chart that shows this but there are many more.  Its about 25-27 or average of 26.  So what does this mean for you and your child?</a:t>
            </a:r>
          </a:p>
        </p:txBody>
      </p:sp>
      <p:sp>
        <p:nvSpPr>
          <p:cNvPr id="4" name="Slide Number Placeholder 3"/>
          <p:cNvSpPr>
            <a:spLocks noGrp="1"/>
          </p:cNvSpPr>
          <p:nvPr>
            <p:ph type="sldNum" sz="quarter" idx="5"/>
          </p:nvPr>
        </p:nvSpPr>
        <p:spPr/>
        <p:txBody>
          <a:bodyPr/>
          <a:lstStyle/>
          <a:p>
            <a:fld id="{969B20F2-763E-4BAF-B5E3-2FBE386CF8B5}" type="slidenum">
              <a:rPr lang="en-US" smtClean="0"/>
              <a:t>32</a:t>
            </a:fld>
            <a:endParaRPr lang="en-US"/>
          </a:p>
        </p:txBody>
      </p:sp>
    </p:spTree>
    <p:extLst>
      <p:ext uri="{BB962C8B-B14F-4D97-AF65-F5344CB8AC3E}">
        <p14:creationId xmlns:p14="http://schemas.microsoft.com/office/powerpoint/2010/main" val="38884622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F2AFD-2E1D-FB81-A2CF-95F5FB538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B9B2B0-F5F3-96EE-5EFC-7A8321C0C3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627F1E-4964-18FF-1575-48FF5560BEFC}"/>
              </a:ext>
            </a:extLst>
          </p:cNvPr>
          <p:cNvSpPr>
            <a:spLocks noGrp="1"/>
          </p:cNvSpPr>
          <p:nvPr>
            <p:ph type="body" idx="1"/>
          </p:nvPr>
        </p:nvSpPr>
        <p:spPr/>
        <p:txBody>
          <a:bodyPr/>
          <a:lstStyle/>
          <a:p>
            <a:r>
              <a:rPr lang="en-US" dirty="0"/>
              <a:t>26 is the average age for peak development. This is one chart that shows this but there are many more.  Its about 25-27 or average of 26.  So what does this mean for you and your child?</a:t>
            </a:r>
          </a:p>
        </p:txBody>
      </p:sp>
      <p:sp>
        <p:nvSpPr>
          <p:cNvPr id="4" name="Slide Number Placeholder 3">
            <a:extLst>
              <a:ext uri="{FF2B5EF4-FFF2-40B4-BE49-F238E27FC236}">
                <a16:creationId xmlns:a16="http://schemas.microsoft.com/office/drawing/2014/main" id="{D4702E6C-0D11-0711-E887-C971E6546E0C}"/>
              </a:ext>
            </a:extLst>
          </p:cNvPr>
          <p:cNvSpPr>
            <a:spLocks noGrp="1"/>
          </p:cNvSpPr>
          <p:nvPr>
            <p:ph type="sldNum" sz="quarter" idx="5"/>
          </p:nvPr>
        </p:nvSpPr>
        <p:spPr/>
        <p:txBody>
          <a:bodyPr/>
          <a:lstStyle/>
          <a:p>
            <a:fld id="{969B20F2-763E-4BAF-B5E3-2FBE386CF8B5}" type="slidenum">
              <a:rPr lang="en-US" smtClean="0"/>
              <a:t>33</a:t>
            </a:fld>
            <a:endParaRPr lang="en-US"/>
          </a:p>
        </p:txBody>
      </p:sp>
    </p:spTree>
    <p:extLst>
      <p:ext uri="{BB962C8B-B14F-4D97-AF65-F5344CB8AC3E}">
        <p14:creationId xmlns:p14="http://schemas.microsoft.com/office/powerpoint/2010/main" val="3865624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64E99-E8D4-E3F5-A04D-238CB81D40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379517-3953-6C24-E619-084E7CC5FE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BB9D08-84AC-C273-FE5A-1010391A6B9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1278D6E-B5B4-5E6B-444A-CA5F70CA88D9}"/>
              </a:ext>
            </a:extLst>
          </p:cNvPr>
          <p:cNvSpPr>
            <a:spLocks noGrp="1"/>
          </p:cNvSpPr>
          <p:nvPr>
            <p:ph type="sldNum" sz="quarter" idx="5"/>
          </p:nvPr>
        </p:nvSpPr>
        <p:spPr/>
        <p:txBody>
          <a:bodyPr/>
          <a:lstStyle/>
          <a:p>
            <a:fld id="{969B20F2-763E-4BAF-B5E3-2FBE386CF8B5}" type="slidenum">
              <a:rPr lang="en-US" smtClean="0"/>
              <a:t>2</a:t>
            </a:fld>
            <a:endParaRPr lang="en-US"/>
          </a:p>
        </p:txBody>
      </p:sp>
    </p:spTree>
    <p:extLst>
      <p:ext uri="{BB962C8B-B14F-4D97-AF65-F5344CB8AC3E}">
        <p14:creationId xmlns:p14="http://schemas.microsoft.com/office/powerpoint/2010/main" val="3119489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LTAD and how might you think about it as a parent?  </a:t>
            </a:r>
          </a:p>
          <a:p>
            <a:r>
              <a:rPr lang="en-US" dirty="0"/>
              <a:t>It is an athlete-centered framework that uses practice/training, competition, and recovery depending on where the child is in their stage of development.</a:t>
            </a:r>
          </a:p>
          <a:p>
            <a:r>
              <a:rPr lang="en-US" dirty="0"/>
              <a:t>Defines 7 stages and this helps to develop athletes to their individual potential and it helps to improve sports programs.</a:t>
            </a:r>
          </a:p>
          <a:p>
            <a:r>
              <a:rPr lang="en-US" dirty="0"/>
              <a:t>KEY POINTS include gradual improvement, individual focus, programs for individual, and helps coaches.  </a:t>
            </a:r>
          </a:p>
          <a:p>
            <a:r>
              <a:rPr lang="en-US" dirty="0"/>
              <a:t>2 takeaways – Create the experience so they develop and keep playing, do the right thing at the right time and not be in a hurry.  Details…</a:t>
            </a:r>
          </a:p>
        </p:txBody>
      </p:sp>
      <p:sp>
        <p:nvSpPr>
          <p:cNvPr id="4" name="Slide Number Placeholder 3"/>
          <p:cNvSpPr>
            <a:spLocks noGrp="1"/>
          </p:cNvSpPr>
          <p:nvPr>
            <p:ph type="sldNum" sz="quarter" idx="5"/>
          </p:nvPr>
        </p:nvSpPr>
        <p:spPr/>
        <p:txBody>
          <a:bodyPr/>
          <a:lstStyle/>
          <a:p>
            <a:fld id="{969B20F2-763E-4BAF-B5E3-2FBE386CF8B5}" type="slidenum">
              <a:rPr lang="en-US" smtClean="0"/>
              <a:t>34</a:t>
            </a:fld>
            <a:endParaRPr lang="en-US"/>
          </a:p>
        </p:txBody>
      </p:sp>
    </p:spTree>
    <p:extLst>
      <p:ext uri="{BB962C8B-B14F-4D97-AF65-F5344CB8AC3E}">
        <p14:creationId xmlns:p14="http://schemas.microsoft.com/office/powerpoint/2010/main" val="31318840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9342C-14D8-B6C4-E0BB-8EBB68CDDE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C8BDBD-5BB9-CF25-FA6D-B948F79448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6771A3-9E9C-C3D5-43D0-EB95505B1B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5CF063B-7F00-5CCF-2CC3-5A483E231A1B}"/>
              </a:ext>
            </a:extLst>
          </p:cNvPr>
          <p:cNvSpPr>
            <a:spLocks noGrp="1"/>
          </p:cNvSpPr>
          <p:nvPr>
            <p:ph type="sldNum" sz="quarter" idx="5"/>
          </p:nvPr>
        </p:nvSpPr>
        <p:spPr/>
        <p:txBody>
          <a:bodyPr/>
          <a:lstStyle/>
          <a:p>
            <a:fld id="{969B20F2-763E-4BAF-B5E3-2FBE386CF8B5}" type="slidenum">
              <a:rPr lang="en-US" smtClean="0"/>
              <a:t>37</a:t>
            </a:fld>
            <a:endParaRPr lang="en-US"/>
          </a:p>
        </p:txBody>
      </p:sp>
    </p:spTree>
    <p:extLst>
      <p:ext uri="{BB962C8B-B14F-4D97-AF65-F5344CB8AC3E}">
        <p14:creationId xmlns:p14="http://schemas.microsoft.com/office/powerpoint/2010/main" val="854416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9B20F2-763E-4BAF-B5E3-2FBE386CF8B5}" type="slidenum">
              <a:rPr lang="en-US" smtClean="0"/>
              <a:t>38</a:t>
            </a:fld>
            <a:endParaRPr lang="en-US"/>
          </a:p>
        </p:txBody>
      </p:sp>
    </p:spTree>
    <p:extLst>
      <p:ext uri="{BB962C8B-B14F-4D97-AF65-F5344CB8AC3E}">
        <p14:creationId xmlns:p14="http://schemas.microsoft.com/office/powerpoint/2010/main" val="23614749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FDA01-E19F-4C0D-BB74-40FDCE2E4F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55E6D1-6783-41C6-446F-2F4C2275F5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B5BCE6-8F7E-13AB-9D00-AB80108D39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656363E-8EFE-38E8-4EB6-D795600D0BDF}"/>
              </a:ext>
            </a:extLst>
          </p:cNvPr>
          <p:cNvSpPr>
            <a:spLocks noGrp="1"/>
          </p:cNvSpPr>
          <p:nvPr>
            <p:ph type="sldNum" sz="quarter" idx="5"/>
          </p:nvPr>
        </p:nvSpPr>
        <p:spPr/>
        <p:txBody>
          <a:bodyPr/>
          <a:lstStyle/>
          <a:p>
            <a:fld id="{969B20F2-763E-4BAF-B5E3-2FBE386CF8B5}" type="slidenum">
              <a:rPr lang="en-US" smtClean="0"/>
              <a:t>39</a:t>
            </a:fld>
            <a:endParaRPr lang="en-US"/>
          </a:p>
        </p:txBody>
      </p:sp>
    </p:spTree>
    <p:extLst>
      <p:ext uri="{BB962C8B-B14F-4D97-AF65-F5344CB8AC3E}">
        <p14:creationId xmlns:p14="http://schemas.microsoft.com/office/powerpoint/2010/main" val="8309007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1D9ED-4280-CD68-3536-E4E8532EC4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3DA942-9C72-7D86-9910-288B338BB0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342BA3-325F-267C-9B7C-F00ECC6F42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E19BA8-D786-05AE-11DF-8C68E6EBE794}"/>
              </a:ext>
            </a:extLst>
          </p:cNvPr>
          <p:cNvSpPr>
            <a:spLocks noGrp="1"/>
          </p:cNvSpPr>
          <p:nvPr>
            <p:ph type="sldNum" sz="quarter" idx="5"/>
          </p:nvPr>
        </p:nvSpPr>
        <p:spPr/>
        <p:txBody>
          <a:bodyPr/>
          <a:lstStyle/>
          <a:p>
            <a:fld id="{969B20F2-763E-4BAF-B5E3-2FBE386CF8B5}" type="slidenum">
              <a:rPr lang="en-US" smtClean="0"/>
              <a:t>49</a:t>
            </a:fld>
            <a:endParaRPr lang="en-US"/>
          </a:p>
        </p:txBody>
      </p:sp>
    </p:spTree>
    <p:extLst>
      <p:ext uri="{BB962C8B-B14F-4D97-AF65-F5344CB8AC3E}">
        <p14:creationId xmlns:p14="http://schemas.microsoft.com/office/powerpoint/2010/main" val="16713209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9FC66-FA6B-65CB-7770-50CC31E95B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8E136E-EBB0-0011-115A-6016342EF3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5F8845-1843-B21D-8300-0586A5D17AC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BE837A-6CD3-1143-E47F-10B325AD7E61}"/>
              </a:ext>
            </a:extLst>
          </p:cNvPr>
          <p:cNvSpPr>
            <a:spLocks noGrp="1"/>
          </p:cNvSpPr>
          <p:nvPr>
            <p:ph type="sldNum" sz="quarter" idx="5"/>
          </p:nvPr>
        </p:nvSpPr>
        <p:spPr/>
        <p:txBody>
          <a:bodyPr/>
          <a:lstStyle/>
          <a:p>
            <a:fld id="{969B20F2-763E-4BAF-B5E3-2FBE386CF8B5}" type="slidenum">
              <a:rPr lang="en-US" smtClean="0"/>
              <a:t>51</a:t>
            </a:fld>
            <a:endParaRPr lang="en-US"/>
          </a:p>
        </p:txBody>
      </p:sp>
    </p:spTree>
    <p:extLst>
      <p:ext uri="{BB962C8B-B14F-4D97-AF65-F5344CB8AC3E}">
        <p14:creationId xmlns:p14="http://schemas.microsoft.com/office/powerpoint/2010/main" val="37099374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41456-DC5F-FC66-DFD0-88F17D930B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101B49-C666-C131-1C9E-A6FB3B32B2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263992-B789-D0D1-EDAD-FD1844A083C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609D24-58DC-6631-A2F7-A95549B527C0}"/>
              </a:ext>
            </a:extLst>
          </p:cNvPr>
          <p:cNvSpPr>
            <a:spLocks noGrp="1"/>
          </p:cNvSpPr>
          <p:nvPr>
            <p:ph type="sldNum" sz="quarter" idx="5"/>
          </p:nvPr>
        </p:nvSpPr>
        <p:spPr/>
        <p:txBody>
          <a:bodyPr/>
          <a:lstStyle/>
          <a:p>
            <a:fld id="{969B20F2-763E-4BAF-B5E3-2FBE386CF8B5}" type="slidenum">
              <a:rPr lang="en-US" smtClean="0"/>
              <a:t>61</a:t>
            </a:fld>
            <a:endParaRPr lang="en-US"/>
          </a:p>
        </p:txBody>
      </p:sp>
    </p:spTree>
    <p:extLst>
      <p:ext uri="{BB962C8B-B14F-4D97-AF65-F5344CB8AC3E}">
        <p14:creationId xmlns:p14="http://schemas.microsoft.com/office/powerpoint/2010/main" val="30096578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BC4E6-CF5F-8CD6-2A32-053C746E7F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BC169-04CB-D609-E83A-365CED6D09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1102F8-85C6-E71F-4130-1391707A3F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C94A98-D8A0-A8AD-A62D-FD768B9A485D}"/>
              </a:ext>
            </a:extLst>
          </p:cNvPr>
          <p:cNvSpPr>
            <a:spLocks noGrp="1"/>
          </p:cNvSpPr>
          <p:nvPr>
            <p:ph type="sldNum" sz="quarter" idx="5"/>
          </p:nvPr>
        </p:nvSpPr>
        <p:spPr/>
        <p:txBody>
          <a:bodyPr/>
          <a:lstStyle/>
          <a:p>
            <a:fld id="{969B20F2-763E-4BAF-B5E3-2FBE386CF8B5}" type="slidenum">
              <a:rPr lang="en-US" smtClean="0"/>
              <a:t>62</a:t>
            </a:fld>
            <a:endParaRPr lang="en-US"/>
          </a:p>
        </p:txBody>
      </p:sp>
    </p:spTree>
    <p:extLst>
      <p:ext uri="{BB962C8B-B14F-4D97-AF65-F5344CB8AC3E}">
        <p14:creationId xmlns:p14="http://schemas.microsoft.com/office/powerpoint/2010/main" val="17213582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BC4E6-CF5F-8CD6-2A32-053C746E7F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BC169-04CB-D609-E83A-365CED6D09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1102F8-85C6-E71F-4130-1391707A3F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C94A98-D8A0-A8AD-A62D-FD768B9A485D}"/>
              </a:ext>
            </a:extLst>
          </p:cNvPr>
          <p:cNvSpPr>
            <a:spLocks noGrp="1"/>
          </p:cNvSpPr>
          <p:nvPr>
            <p:ph type="sldNum" sz="quarter" idx="5"/>
          </p:nvPr>
        </p:nvSpPr>
        <p:spPr/>
        <p:txBody>
          <a:bodyPr/>
          <a:lstStyle/>
          <a:p>
            <a:fld id="{969B20F2-763E-4BAF-B5E3-2FBE386CF8B5}" type="slidenum">
              <a:rPr lang="en-US" smtClean="0"/>
              <a:t>63</a:t>
            </a:fld>
            <a:endParaRPr lang="en-US"/>
          </a:p>
        </p:txBody>
      </p:sp>
    </p:spTree>
    <p:extLst>
      <p:ext uri="{BB962C8B-B14F-4D97-AF65-F5344CB8AC3E}">
        <p14:creationId xmlns:p14="http://schemas.microsoft.com/office/powerpoint/2010/main" val="31967284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9B20F2-763E-4BAF-B5E3-2FBE386CF8B5}" type="slidenum">
              <a:rPr lang="en-US" smtClean="0"/>
              <a:t>69</a:t>
            </a:fld>
            <a:endParaRPr lang="en-US"/>
          </a:p>
        </p:txBody>
      </p:sp>
    </p:spTree>
    <p:extLst>
      <p:ext uri="{BB962C8B-B14F-4D97-AF65-F5344CB8AC3E}">
        <p14:creationId xmlns:p14="http://schemas.microsoft.com/office/powerpoint/2010/main" val="3019230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p12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0" name="Google Shape;950;p126: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pPr marL="0" indent="0"/>
            <a:endParaRPr/>
          </a:p>
        </p:txBody>
      </p:sp>
      <p:sp>
        <p:nvSpPr>
          <p:cNvPr id="951" name="Google Shape;951;p126: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pPr algn="r">
              <a:buSzPts val="1400"/>
            </a:pPr>
            <a:fld id="{00000000-1234-1234-1234-123412341234}" type="slidenum">
              <a:rPr lang="en-US">
                <a:latin typeface="Arial"/>
                <a:ea typeface="Arial"/>
                <a:cs typeface="Arial"/>
                <a:sym typeface="Arial"/>
              </a:rPr>
              <a:pPr algn="r">
                <a:buSzPts val="1400"/>
              </a:pPr>
              <a:t>11</a:t>
            </a:fld>
            <a:endParaRPr>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C19B0-CB3F-2319-7BBE-7D5186FAB9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A88165-6049-A49A-D7FC-F44D705607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71F402-629F-D109-6B50-BAC458F18FE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4764F0E-E1D7-B792-9CD9-26745E147037}"/>
              </a:ext>
            </a:extLst>
          </p:cNvPr>
          <p:cNvSpPr>
            <a:spLocks noGrp="1"/>
          </p:cNvSpPr>
          <p:nvPr>
            <p:ph type="sldNum" sz="quarter" idx="5"/>
          </p:nvPr>
        </p:nvSpPr>
        <p:spPr/>
        <p:txBody>
          <a:bodyPr/>
          <a:lstStyle/>
          <a:p>
            <a:fld id="{969B20F2-763E-4BAF-B5E3-2FBE386CF8B5}" type="slidenum">
              <a:rPr lang="en-US" smtClean="0"/>
              <a:t>76</a:t>
            </a:fld>
            <a:endParaRPr lang="en-US"/>
          </a:p>
        </p:txBody>
      </p:sp>
    </p:spTree>
    <p:extLst>
      <p:ext uri="{BB962C8B-B14F-4D97-AF65-F5344CB8AC3E}">
        <p14:creationId xmlns:p14="http://schemas.microsoft.com/office/powerpoint/2010/main" val="1650964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800E9-AF54-3A37-321C-6034678C46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DB73BB-A742-32F8-3BE2-3725E60219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42171F-1DE8-B2CE-E4F5-2717DDC924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4B72A24-F56A-D38D-5FFA-A7C7D36AEF06}"/>
              </a:ext>
            </a:extLst>
          </p:cNvPr>
          <p:cNvSpPr>
            <a:spLocks noGrp="1"/>
          </p:cNvSpPr>
          <p:nvPr>
            <p:ph type="sldNum" sz="quarter" idx="5"/>
          </p:nvPr>
        </p:nvSpPr>
        <p:spPr/>
        <p:txBody>
          <a:bodyPr/>
          <a:lstStyle/>
          <a:p>
            <a:fld id="{969B20F2-763E-4BAF-B5E3-2FBE386CF8B5}" type="slidenum">
              <a:rPr lang="en-US" smtClean="0"/>
              <a:t>77</a:t>
            </a:fld>
            <a:endParaRPr lang="en-US"/>
          </a:p>
        </p:txBody>
      </p:sp>
    </p:spTree>
    <p:extLst>
      <p:ext uri="{BB962C8B-B14F-4D97-AF65-F5344CB8AC3E}">
        <p14:creationId xmlns:p14="http://schemas.microsoft.com/office/powerpoint/2010/main" val="32489053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ABCs: Agility, Balance, Coordination,</a:t>
            </a:r>
            <a:r>
              <a:rPr lang="en-US" baseline="0" dirty="0"/>
              <a:t> Speed/Suppleness</a:t>
            </a:r>
            <a:endParaRPr lang="en-US" dirty="0"/>
          </a:p>
        </p:txBody>
      </p:sp>
      <p:sp>
        <p:nvSpPr>
          <p:cNvPr id="4" name="Slide Number Placeholder 3"/>
          <p:cNvSpPr>
            <a:spLocks noGrp="1"/>
          </p:cNvSpPr>
          <p:nvPr>
            <p:ph type="sldNum" sz="quarter" idx="10"/>
          </p:nvPr>
        </p:nvSpPr>
        <p:spPr/>
        <p:txBody>
          <a:bodyPr/>
          <a:lstStyle/>
          <a:p>
            <a:pPr marL="0" marR="0" lvl="0" indent="0" algn="r" defTabSz="928261" rtl="0" eaLnBrk="1" fontAlgn="base" latinLnBrk="0" hangingPunct="1">
              <a:lnSpc>
                <a:spcPct val="100000"/>
              </a:lnSpc>
              <a:spcBef>
                <a:spcPct val="0"/>
              </a:spcBef>
              <a:spcAft>
                <a:spcPct val="0"/>
              </a:spcAft>
              <a:buClrTx/>
              <a:buSzTx/>
              <a:buFontTx/>
              <a:buNone/>
              <a:tabLst/>
              <a:defRPr/>
            </a:pPr>
            <a:fld id="{54F0F8E6-82A1-401E-8227-7040C900A890}" type="slidenum">
              <a:rPr kumimoji="0" 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Arial" pitchFamily="34" charset="0"/>
              </a:rPr>
              <a:pPr marL="0" marR="0" lvl="0" indent="0" algn="r" defTabSz="928261"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14643344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b="1" dirty="0">
                <a:ea typeface="ＭＳ Ｐゴシック" pitchFamily="34" charset="-128"/>
              </a:rPr>
              <a:t>Key Coaching Points—10U/12U</a:t>
            </a:r>
          </a:p>
          <a:p>
            <a:pPr eaLnBrk="1" hangingPunct="1">
              <a:defRPr/>
            </a:pPr>
            <a:endParaRPr lang="en-US" dirty="0">
              <a:solidFill>
                <a:srgbClr val="000066"/>
              </a:solidFill>
              <a:ea typeface="ＭＳ Ｐゴシック" pitchFamily="34" charset="-128"/>
            </a:endParaRPr>
          </a:p>
          <a:p>
            <a:pPr eaLnBrk="1" hangingPunct="1">
              <a:defRPr/>
            </a:pPr>
            <a:r>
              <a:rPr lang="en-US" dirty="0">
                <a:solidFill>
                  <a:srgbClr val="000066"/>
                </a:solidFill>
              </a:rPr>
              <a:t>Quality skill demonstrations create proper mental picture</a:t>
            </a:r>
          </a:p>
          <a:p>
            <a:pPr eaLnBrk="1" hangingPunct="1">
              <a:defRPr/>
            </a:pPr>
            <a:r>
              <a:rPr lang="en-US" dirty="0">
                <a:solidFill>
                  <a:srgbClr val="000066"/>
                </a:solidFill>
              </a:rPr>
              <a:t>Under-speed training</a:t>
            </a:r>
          </a:p>
          <a:p>
            <a:pPr lvl="1" eaLnBrk="1" hangingPunct="1">
              <a:defRPr/>
            </a:pPr>
            <a:r>
              <a:rPr lang="en-US" b="0" dirty="0">
                <a:solidFill>
                  <a:srgbClr val="000066"/>
                </a:solidFill>
              </a:rPr>
              <a:t>High volume of reps at reduced intensity increase success</a:t>
            </a:r>
          </a:p>
          <a:p>
            <a:pPr eaLnBrk="1" hangingPunct="1">
              <a:defRPr/>
            </a:pPr>
            <a:r>
              <a:rPr lang="en-US" dirty="0">
                <a:solidFill>
                  <a:srgbClr val="000066"/>
                </a:solidFill>
              </a:rPr>
              <a:t>Teach</a:t>
            </a:r>
          </a:p>
          <a:p>
            <a:pPr eaLnBrk="1" hangingPunct="1">
              <a:defRPr/>
            </a:pPr>
            <a:r>
              <a:rPr lang="en-US" dirty="0">
                <a:solidFill>
                  <a:srgbClr val="000066"/>
                </a:solidFill>
              </a:rPr>
              <a:t>Encourage fun!</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54F0F8E6-82A1-401E-8227-7040C900A890}" type="slidenum">
              <a:rPr lang="en-US" smtClean="0"/>
              <a:pPr>
                <a:defRPr/>
              </a:pPr>
              <a:t>81</a:t>
            </a:fld>
            <a:endParaRPr lang="en-US"/>
          </a:p>
        </p:txBody>
      </p:sp>
    </p:spTree>
    <p:extLst>
      <p:ext uri="{BB962C8B-B14F-4D97-AF65-F5344CB8AC3E}">
        <p14:creationId xmlns:p14="http://schemas.microsoft.com/office/powerpoint/2010/main" val="5677360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14U/16U Key Coaching Points</a:t>
            </a:r>
          </a:p>
          <a:p>
            <a:endParaRPr lang="en-US" dirty="0"/>
          </a:p>
          <a:p>
            <a:pPr>
              <a:defRPr/>
            </a:pPr>
            <a:r>
              <a:rPr lang="en-US" dirty="0"/>
              <a:t>Emphasize small area games &amp; competitive drills</a:t>
            </a:r>
          </a:p>
          <a:p>
            <a:pPr>
              <a:defRPr/>
            </a:pPr>
            <a:r>
              <a:rPr lang="en-US" dirty="0"/>
              <a:t>Continue to teach body checking</a:t>
            </a:r>
          </a:p>
          <a:p>
            <a:pPr lvl="1">
              <a:defRPr/>
            </a:pPr>
            <a:r>
              <a:rPr lang="en-US" dirty="0"/>
              <a:t>On-ice</a:t>
            </a:r>
          </a:p>
          <a:p>
            <a:pPr lvl="1">
              <a:defRPr/>
            </a:pPr>
            <a:r>
              <a:rPr lang="en-US" dirty="0"/>
              <a:t>Dry land training</a:t>
            </a:r>
          </a:p>
          <a:p>
            <a:pPr>
              <a:defRPr/>
            </a:pPr>
            <a:r>
              <a:rPr lang="en-US" dirty="0"/>
              <a:t>Don’t abandon station-based practices</a:t>
            </a:r>
          </a:p>
          <a:p>
            <a:pPr lvl="1">
              <a:defRPr/>
            </a:pPr>
            <a:r>
              <a:rPr lang="en-US" dirty="0"/>
              <a:t>Create progressions</a:t>
            </a:r>
          </a:p>
          <a:p>
            <a:pPr lvl="1">
              <a:defRPr/>
            </a:pPr>
            <a:r>
              <a:rPr lang="en-US" dirty="0"/>
              <a:t>Emphasize smart skills</a:t>
            </a:r>
          </a:p>
          <a:p>
            <a:pPr>
              <a:defRPr/>
            </a:pPr>
            <a:r>
              <a:rPr lang="en-US" dirty="0"/>
              <a:t>Over speed skills</a:t>
            </a:r>
          </a:p>
          <a:p>
            <a:pPr>
              <a:defRPr/>
            </a:pPr>
            <a:r>
              <a:rPr lang="en-US" dirty="0"/>
              <a:t>Under speed skills</a:t>
            </a:r>
          </a:p>
          <a:p>
            <a:pPr>
              <a:defRPr/>
            </a:pPr>
            <a:r>
              <a:rPr lang="en-US" dirty="0"/>
              <a:t>Don’t waste time on conditioning alone</a:t>
            </a:r>
          </a:p>
          <a:p>
            <a:pPr>
              <a:defRPr/>
            </a:pPr>
            <a:r>
              <a:rPr lang="en-US" dirty="0"/>
              <a:t>Practice should still be fun</a:t>
            </a:r>
          </a:p>
          <a:p>
            <a:r>
              <a:rPr lang="en-US" dirty="0"/>
              <a:t>Points</a:t>
            </a:r>
          </a:p>
        </p:txBody>
      </p:sp>
      <p:sp>
        <p:nvSpPr>
          <p:cNvPr id="4" name="Slide Number Placeholder 3"/>
          <p:cNvSpPr>
            <a:spLocks noGrp="1"/>
          </p:cNvSpPr>
          <p:nvPr>
            <p:ph type="sldNum" sz="quarter" idx="10"/>
          </p:nvPr>
        </p:nvSpPr>
        <p:spPr/>
        <p:txBody>
          <a:bodyPr/>
          <a:lstStyle/>
          <a:p>
            <a:pPr>
              <a:defRPr/>
            </a:pPr>
            <a:fld id="{54F0F8E6-82A1-401E-8227-7040C900A890}" type="slidenum">
              <a:rPr lang="en-US" smtClean="0"/>
              <a:pPr>
                <a:defRPr/>
              </a:pPr>
              <a:t>82</a:t>
            </a:fld>
            <a:endParaRPr lang="en-US"/>
          </a:p>
        </p:txBody>
      </p:sp>
    </p:spTree>
    <p:extLst>
      <p:ext uri="{BB962C8B-B14F-4D97-AF65-F5344CB8AC3E}">
        <p14:creationId xmlns:p14="http://schemas.microsoft.com/office/powerpoint/2010/main" val="1741932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12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2" name="Google Shape;872;p121: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pPr marL="483306" indent="-241653"/>
            <a:endParaRPr/>
          </a:p>
        </p:txBody>
      </p:sp>
      <p:sp>
        <p:nvSpPr>
          <p:cNvPr id="873" name="Google Shape;873;p121: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pPr>
              <a:buSzPts val="1400"/>
            </a:pPr>
            <a:fld id="{00000000-1234-1234-1234-123412341234}" type="slidenum">
              <a:rPr lang="en-US">
                <a:latin typeface="Arial"/>
                <a:ea typeface="Arial"/>
                <a:cs typeface="Arial"/>
                <a:sym typeface="Arial"/>
              </a:rPr>
              <a:pPr>
                <a:buSzPts val="1400"/>
              </a:pPr>
              <a:t>16</a:t>
            </a:fld>
            <a:endParaRPr>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AA50C-2C3D-004B-C7D5-604B32DBF5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78D70A-E602-5F7A-CE83-1FCFB88A02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00B106-F079-FD2B-3862-27EF64F17A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6528FB-97CC-46F0-541E-B95F5639770F}"/>
              </a:ext>
            </a:extLst>
          </p:cNvPr>
          <p:cNvSpPr>
            <a:spLocks noGrp="1"/>
          </p:cNvSpPr>
          <p:nvPr>
            <p:ph type="sldNum" sz="quarter" idx="5"/>
          </p:nvPr>
        </p:nvSpPr>
        <p:spPr/>
        <p:txBody>
          <a:bodyPr/>
          <a:lstStyle/>
          <a:p>
            <a:fld id="{969B20F2-763E-4BAF-B5E3-2FBE386CF8B5}" type="slidenum">
              <a:rPr lang="en-US" smtClean="0"/>
              <a:t>17</a:t>
            </a:fld>
            <a:endParaRPr lang="en-US"/>
          </a:p>
        </p:txBody>
      </p:sp>
    </p:spTree>
    <p:extLst>
      <p:ext uri="{BB962C8B-B14F-4D97-AF65-F5344CB8AC3E}">
        <p14:creationId xmlns:p14="http://schemas.microsoft.com/office/powerpoint/2010/main" val="3136660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52539-8835-4D63-887E-C2CB2571AF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17FC5E-500D-5A2F-00EA-5ECBCE26C2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B4836E-BCD0-55ED-CA9F-324DDA15A3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7914EDF-BD66-F398-EF7B-2A0957673FD3}"/>
              </a:ext>
            </a:extLst>
          </p:cNvPr>
          <p:cNvSpPr>
            <a:spLocks noGrp="1"/>
          </p:cNvSpPr>
          <p:nvPr>
            <p:ph type="sldNum" sz="quarter" idx="5"/>
          </p:nvPr>
        </p:nvSpPr>
        <p:spPr/>
        <p:txBody>
          <a:bodyPr/>
          <a:lstStyle/>
          <a:p>
            <a:fld id="{969B20F2-763E-4BAF-B5E3-2FBE386CF8B5}" type="slidenum">
              <a:rPr lang="en-US" smtClean="0"/>
              <a:t>18</a:t>
            </a:fld>
            <a:endParaRPr lang="en-US"/>
          </a:p>
        </p:txBody>
      </p:sp>
    </p:spTree>
    <p:extLst>
      <p:ext uri="{BB962C8B-B14F-4D97-AF65-F5344CB8AC3E}">
        <p14:creationId xmlns:p14="http://schemas.microsoft.com/office/powerpoint/2010/main" val="1844679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C3339-1C64-C522-4DFD-D62C46C6CB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374FD7-5BD1-201C-8A84-95E9535F82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05990D-B61A-62B4-AD38-DC0271FDB34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9525239-F98F-D97B-88A9-5D3C55FDF38D}"/>
              </a:ext>
            </a:extLst>
          </p:cNvPr>
          <p:cNvSpPr>
            <a:spLocks noGrp="1"/>
          </p:cNvSpPr>
          <p:nvPr>
            <p:ph type="sldNum" sz="quarter" idx="5"/>
          </p:nvPr>
        </p:nvSpPr>
        <p:spPr/>
        <p:txBody>
          <a:bodyPr/>
          <a:lstStyle/>
          <a:p>
            <a:fld id="{969B20F2-763E-4BAF-B5E3-2FBE386CF8B5}" type="slidenum">
              <a:rPr lang="en-US" smtClean="0"/>
              <a:t>19</a:t>
            </a:fld>
            <a:endParaRPr lang="en-US"/>
          </a:p>
        </p:txBody>
      </p:sp>
    </p:spTree>
    <p:extLst>
      <p:ext uri="{BB962C8B-B14F-4D97-AF65-F5344CB8AC3E}">
        <p14:creationId xmlns:p14="http://schemas.microsoft.com/office/powerpoint/2010/main" val="1709612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0A00E-13E4-15BC-7616-80F4CD8FFA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84E61C-AAD1-0CC1-2101-6E5DAE0805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6C01F2-3277-5DB9-C841-22E08FB57B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D5990E4-A527-345E-4D78-D1C670A4A87D}"/>
              </a:ext>
            </a:extLst>
          </p:cNvPr>
          <p:cNvSpPr>
            <a:spLocks noGrp="1"/>
          </p:cNvSpPr>
          <p:nvPr>
            <p:ph type="sldNum" sz="quarter" idx="5"/>
          </p:nvPr>
        </p:nvSpPr>
        <p:spPr/>
        <p:txBody>
          <a:bodyPr/>
          <a:lstStyle/>
          <a:p>
            <a:fld id="{969B20F2-763E-4BAF-B5E3-2FBE386CF8B5}" type="slidenum">
              <a:rPr lang="en-US" smtClean="0"/>
              <a:t>20</a:t>
            </a:fld>
            <a:endParaRPr lang="en-US"/>
          </a:p>
        </p:txBody>
      </p:sp>
    </p:spTree>
    <p:extLst>
      <p:ext uri="{BB962C8B-B14F-4D97-AF65-F5344CB8AC3E}">
        <p14:creationId xmlns:p14="http://schemas.microsoft.com/office/powerpoint/2010/main" val="3628952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8D620-F37D-14BF-0C93-F5E111DDFB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F91B89-A3F1-42F4-117E-BEAD36EC7F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A4FEE6-29FA-77DC-2D58-AD7D5A41706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C34FBE-BA2F-51A0-2FBA-F4CAC0046C28}"/>
              </a:ext>
            </a:extLst>
          </p:cNvPr>
          <p:cNvSpPr>
            <a:spLocks noGrp="1"/>
          </p:cNvSpPr>
          <p:nvPr>
            <p:ph type="sldNum" sz="quarter" idx="5"/>
          </p:nvPr>
        </p:nvSpPr>
        <p:spPr/>
        <p:txBody>
          <a:bodyPr/>
          <a:lstStyle/>
          <a:p>
            <a:fld id="{969B20F2-763E-4BAF-B5E3-2FBE386CF8B5}" type="slidenum">
              <a:rPr lang="en-US" smtClean="0"/>
              <a:t>21</a:t>
            </a:fld>
            <a:endParaRPr lang="en-US"/>
          </a:p>
        </p:txBody>
      </p:sp>
    </p:spTree>
    <p:extLst>
      <p:ext uri="{BB962C8B-B14F-4D97-AF65-F5344CB8AC3E}">
        <p14:creationId xmlns:p14="http://schemas.microsoft.com/office/powerpoint/2010/main" val="875942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6.wmf"/><Relationship Id="rId4" Type="http://schemas.openxmlformats.org/officeDocument/2006/relationships/image" Target="../media/image5.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22583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96798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133553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003310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44100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813353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991074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34930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9" descr="USAH Commercial1"/>
          <p:cNvPicPr>
            <a:picLocks noChangeAspect="1" noChangeArrowheads="1"/>
          </p:cNvPicPr>
          <p:nvPr userDrawn="1"/>
        </p:nvPicPr>
        <p:blipFill>
          <a:blip r:embed="rId2">
            <a:lum bright="56000" contrast="-32000"/>
            <a:extLst>
              <a:ext uri="{28A0092B-C50C-407E-A947-70E740481C1C}">
                <a14:useLocalDpi xmlns:a14="http://schemas.microsoft.com/office/drawing/2010/main" val="0"/>
              </a:ext>
            </a:extLst>
          </a:blip>
          <a:srcRect/>
          <a:stretch>
            <a:fillRect/>
          </a:stretch>
        </p:blipFill>
        <p:spPr bwMode="auto">
          <a:xfrm rot="20994740">
            <a:off x="6239933" y="2649538"/>
            <a:ext cx="6129867" cy="22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6"/>
          <p:cNvSpPr>
            <a:spLocks noChangeArrowheads="1"/>
          </p:cNvSpPr>
          <p:nvPr/>
        </p:nvSpPr>
        <p:spPr bwMode="auto">
          <a:xfrm>
            <a:off x="0" y="5589588"/>
            <a:ext cx="12192000" cy="1268412"/>
          </a:xfrm>
          <a:prstGeom prst="rect">
            <a:avLst/>
          </a:prstGeom>
          <a:solidFill>
            <a:srgbClr val="00245D"/>
          </a:solidFill>
          <a:ln w="9525">
            <a:noFill/>
            <a:miter lim="800000"/>
            <a:headEnd/>
            <a:tailEnd/>
          </a:ln>
          <a:effectLst/>
        </p:spPr>
        <p:txBody>
          <a:bodyPr wrap="none" anchor="ctr"/>
          <a:lstStyle/>
          <a:p>
            <a:pPr>
              <a:defRPr/>
            </a:pPr>
            <a:endParaRPr lang="en-US" sz="1800" dirty="0">
              <a:solidFill>
                <a:srgbClr val="000000"/>
              </a:solidFill>
              <a:effectLst>
                <a:outerShdw blurRad="38100" dist="38100" dir="2700000" algn="tl">
                  <a:srgbClr val="000000">
                    <a:alpha val="43137"/>
                  </a:srgbClr>
                </a:outerShdw>
              </a:effectLst>
              <a:latin typeface="Arial" charset="0"/>
              <a:ea typeface="+mn-ea"/>
            </a:endParaRPr>
          </a:p>
        </p:txBody>
      </p:sp>
      <p:pic>
        <p:nvPicPr>
          <p:cNvPr id="6" name="Picture 49" descr="USAH Commercial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4433" y="163514"/>
            <a:ext cx="3168651"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2"/>
          <p:cNvSpPr txBox="1">
            <a:spLocks noChangeArrowheads="1"/>
          </p:cNvSpPr>
          <p:nvPr userDrawn="1"/>
        </p:nvSpPr>
        <p:spPr bwMode="auto">
          <a:xfrm>
            <a:off x="3217333" y="6092825"/>
            <a:ext cx="1822451" cy="274638"/>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b="1" dirty="0">
                <a:solidFill>
                  <a:srgbClr val="FFFFFF"/>
                </a:solidFill>
                <a:latin typeface="Arial Black" pitchFamily="34" charset="0"/>
                <a:ea typeface="+mn-ea"/>
              </a:rPr>
              <a:t>Presented by:</a:t>
            </a:r>
          </a:p>
        </p:txBody>
      </p:sp>
      <p:pic>
        <p:nvPicPr>
          <p:cNvPr id="8" name="Picture 2" descr="C:\Users\alisonr\Desktop\2013 USAH Presentations\LMI_Masterbrand_V_RGB_rev.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906434" y="5646738"/>
            <a:ext cx="23241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C:\Users\alisonr\Desktop\2013 USAH Presentations\Total Hockey.eps"/>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584017" y="5837238"/>
            <a:ext cx="18288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Rectangle 5"/>
          <p:cNvSpPr>
            <a:spLocks noGrp="1" noChangeArrowheads="1"/>
          </p:cNvSpPr>
          <p:nvPr>
            <p:ph type="ctrTitle"/>
          </p:nvPr>
        </p:nvSpPr>
        <p:spPr>
          <a:xfrm>
            <a:off x="1529093" y="2132856"/>
            <a:ext cx="9751483" cy="2741612"/>
          </a:xfrm>
        </p:spPr>
        <p:txBody>
          <a:bodyPr/>
          <a:lstStyle>
            <a:lvl1pPr>
              <a:defRPr sz="5100"/>
            </a:lvl1pPr>
          </a:lstStyle>
          <a:p>
            <a:r>
              <a:rPr lang="en-US" dirty="0"/>
              <a:t>Click to edit title</a:t>
            </a:r>
          </a:p>
        </p:txBody>
      </p:sp>
      <p:sp>
        <p:nvSpPr>
          <p:cNvPr id="25606" name="Rectangle 6"/>
          <p:cNvSpPr>
            <a:spLocks noGrp="1" noChangeArrowheads="1"/>
          </p:cNvSpPr>
          <p:nvPr>
            <p:ph type="subTitle" idx="1"/>
          </p:nvPr>
        </p:nvSpPr>
        <p:spPr>
          <a:xfrm>
            <a:off x="1487488" y="3789040"/>
            <a:ext cx="9751483" cy="1143000"/>
          </a:xfrm>
        </p:spPr>
        <p:txBody>
          <a:bodyPr/>
          <a:lstStyle>
            <a:lvl1pPr marL="0" indent="0">
              <a:buFontTx/>
              <a:buNone/>
              <a:defRPr sz="4400"/>
            </a:lvl1pPr>
          </a:lstStyle>
          <a:p>
            <a:r>
              <a:rPr lang="en-US" dirty="0"/>
              <a:t>Click to edit subtitle</a:t>
            </a:r>
          </a:p>
        </p:txBody>
      </p:sp>
    </p:spTree>
    <p:extLst>
      <p:ext uri="{BB962C8B-B14F-4D97-AF65-F5344CB8AC3E}">
        <p14:creationId xmlns:p14="http://schemas.microsoft.com/office/powerpoint/2010/main" val="19231459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3" name="Content Placeholder 2"/>
          <p:cNvSpPr>
            <a:spLocks noGrp="1"/>
          </p:cNvSpPr>
          <p:nvPr>
            <p:ph idx="1"/>
          </p:nvPr>
        </p:nvSpPr>
        <p:spPr/>
        <p:txBody>
          <a:bodyPr/>
          <a:lstStyle>
            <a:lvl1pPr>
              <a:defRPr sz="2400"/>
            </a:lvl1pPr>
            <a:lvl2pPr>
              <a:defRPr sz="20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7"/>
          <p:cNvSpPr>
            <a:spLocks noGrp="1" noChangeArrowheads="1"/>
          </p:cNvSpPr>
          <p:nvPr>
            <p:ph type="ftr" sz="quarter" idx="11"/>
          </p:nvPr>
        </p:nvSpPr>
        <p:spPr>
          <a:ln/>
        </p:spPr>
        <p:txBody>
          <a:bodyPr/>
          <a:lstStyle>
            <a:lvl1pPr>
              <a:defRPr/>
            </a:lvl1pPr>
          </a:lstStyle>
          <a:p>
            <a:pPr>
              <a:defRPr/>
            </a:pPr>
            <a:r>
              <a:rPr lang="de-CH">
                <a:solidFill>
                  <a:srgbClr val="000000"/>
                </a:solidFill>
              </a:rPr>
              <a:t>Title of Presentation</a:t>
            </a:r>
            <a:endParaRPr lang="en-US" dirty="0">
              <a:solidFill>
                <a:srgbClr val="000000"/>
              </a:solidFill>
            </a:endParaRPr>
          </a:p>
        </p:txBody>
      </p:sp>
    </p:spTree>
    <p:extLst>
      <p:ext uri="{BB962C8B-B14F-4D97-AF65-F5344CB8AC3E}">
        <p14:creationId xmlns:p14="http://schemas.microsoft.com/office/powerpoint/2010/main" val="28783341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3" name="Content Placeholder 2"/>
          <p:cNvSpPr>
            <a:spLocks noGrp="1"/>
          </p:cNvSpPr>
          <p:nvPr>
            <p:ph sz="half" idx="1"/>
          </p:nvPr>
        </p:nvSpPr>
        <p:spPr>
          <a:xfrm>
            <a:off x="1960033" y="1444625"/>
            <a:ext cx="4709584" cy="4867275"/>
          </a:xfr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872818" y="1444625"/>
            <a:ext cx="4709583" cy="4867275"/>
          </a:xfr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7"/>
          <p:cNvSpPr>
            <a:spLocks noGrp="1" noChangeArrowheads="1"/>
          </p:cNvSpPr>
          <p:nvPr>
            <p:ph type="ftr" sz="quarter" idx="11"/>
          </p:nvPr>
        </p:nvSpPr>
        <p:spPr>
          <a:ln/>
        </p:spPr>
        <p:txBody>
          <a:bodyPr/>
          <a:lstStyle>
            <a:lvl1pPr>
              <a:defRPr/>
            </a:lvl1pPr>
          </a:lstStyle>
          <a:p>
            <a:pPr>
              <a:defRPr/>
            </a:pPr>
            <a:r>
              <a:rPr lang="de-CH">
                <a:solidFill>
                  <a:srgbClr val="000000"/>
                </a:solidFill>
              </a:rPr>
              <a:t>Title of Presentation</a:t>
            </a:r>
            <a:endParaRPr lang="en-US" dirty="0">
              <a:solidFill>
                <a:srgbClr val="000000"/>
              </a:solidFill>
            </a:endParaRPr>
          </a:p>
        </p:txBody>
      </p:sp>
    </p:spTree>
    <p:extLst>
      <p:ext uri="{BB962C8B-B14F-4D97-AF65-F5344CB8AC3E}">
        <p14:creationId xmlns:p14="http://schemas.microsoft.com/office/powerpoint/2010/main" val="3517549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800"/>
            </a:lvl1pPr>
            <a:lvl2pPr>
              <a:defRPr sz="2400"/>
            </a:lvl2pPr>
            <a:lvl3pPr>
              <a:defRPr sz="20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4/14/2026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67255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7"/>
          <p:cNvSpPr>
            <a:spLocks noGrp="1" noChangeArrowheads="1"/>
          </p:cNvSpPr>
          <p:nvPr>
            <p:ph type="ftr" sz="quarter" idx="11"/>
          </p:nvPr>
        </p:nvSpPr>
        <p:spPr>
          <a:ln/>
        </p:spPr>
        <p:txBody>
          <a:bodyPr/>
          <a:lstStyle>
            <a:lvl1pPr>
              <a:defRPr/>
            </a:lvl1pPr>
          </a:lstStyle>
          <a:p>
            <a:pPr>
              <a:defRPr/>
            </a:pPr>
            <a:r>
              <a:rPr lang="de-CH">
                <a:solidFill>
                  <a:srgbClr val="000000"/>
                </a:solidFill>
              </a:rPr>
              <a:t>Title of Presentation</a:t>
            </a:r>
            <a:endParaRPr lang="en-US" dirty="0">
              <a:solidFill>
                <a:srgbClr val="000000"/>
              </a:solidFill>
            </a:endParaRPr>
          </a:p>
        </p:txBody>
      </p:sp>
    </p:spTree>
    <p:extLst>
      <p:ext uri="{BB962C8B-B14F-4D97-AF65-F5344CB8AC3E}">
        <p14:creationId xmlns:p14="http://schemas.microsoft.com/office/powerpoint/2010/main" val="32223626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951567" y="654050"/>
            <a:ext cx="9622367" cy="533400"/>
          </a:xfrm>
        </p:spPr>
        <p:txBody>
          <a:bodyPr/>
          <a:lstStyle/>
          <a:p>
            <a:r>
              <a:rPr lang="en-US"/>
              <a:t>Click to edit Master title style</a:t>
            </a:r>
          </a:p>
        </p:txBody>
      </p:sp>
      <p:sp>
        <p:nvSpPr>
          <p:cNvPr id="3" name="Text Placeholder 2"/>
          <p:cNvSpPr>
            <a:spLocks noGrp="1"/>
          </p:cNvSpPr>
          <p:nvPr>
            <p:ph type="body" sz="half" idx="1"/>
          </p:nvPr>
        </p:nvSpPr>
        <p:spPr>
          <a:xfrm>
            <a:off x="1960033" y="1444625"/>
            <a:ext cx="4709584" cy="4867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872818" y="1444625"/>
            <a:ext cx="4709583" cy="4867275"/>
          </a:xfrm>
        </p:spPr>
        <p:txBody>
          <a:bodyPr/>
          <a:lstStyle/>
          <a:p>
            <a:pPr lvl="0"/>
            <a:endParaRPr lang="en-US" noProof="0" dirty="0"/>
          </a:p>
        </p:txBody>
      </p:sp>
      <p:sp>
        <p:nvSpPr>
          <p:cNvPr id="5" name="Rectangle 2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7"/>
          <p:cNvSpPr>
            <a:spLocks noGrp="1" noChangeArrowheads="1"/>
          </p:cNvSpPr>
          <p:nvPr>
            <p:ph type="ftr" sz="quarter" idx="11"/>
          </p:nvPr>
        </p:nvSpPr>
        <p:spPr>
          <a:ln/>
        </p:spPr>
        <p:txBody>
          <a:bodyPr/>
          <a:lstStyle>
            <a:lvl1pPr>
              <a:defRPr/>
            </a:lvl1pPr>
          </a:lstStyle>
          <a:p>
            <a:pPr>
              <a:defRPr/>
            </a:pPr>
            <a:r>
              <a:rPr lang="de-CH">
                <a:solidFill>
                  <a:srgbClr val="000000"/>
                </a:solidFill>
              </a:rPr>
              <a:t>Title of Presentation</a:t>
            </a:r>
            <a:endParaRPr lang="en-US" dirty="0">
              <a:solidFill>
                <a:srgbClr val="000000"/>
              </a:solidFill>
            </a:endParaRPr>
          </a:p>
        </p:txBody>
      </p:sp>
    </p:spTree>
    <p:extLst>
      <p:ext uri="{BB962C8B-B14F-4D97-AF65-F5344CB8AC3E}">
        <p14:creationId xmlns:p14="http://schemas.microsoft.com/office/powerpoint/2010/main" val="42420479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1951567" y="654050"/>
            <a:ext cx="9622367" cy="533400"/>
          </a:xfrm>
        </p:spPr>
        <p:txBody>
          <a:bodyPr/>
          <a:lstStyle/>
          <a:p>
            <a:r>
              <a:rPr lang="en-US"/>
              <a:t>Click to edit Master title style</a:t>
            </a:r>
          </a:p>
        </p:txBody>
      </p:sp>
      <p:sp>
        <p:nvSpPr>
          <p:cNvPr id="3" name="Media Placeholder 2"/>
          <p:cNvSpPr>
            <a:spLocks noGrp="1"/>
          </p:cNvSpPr>
          <p:nvPr>
            <p:ph type="media" sz="half" idx="1"/>
          </p:nvPr>
        </p:nvSpPr>
        <p:spPr>
          <a:xfrm>
            <a:off x="1960033" y="1444625"/>
            <a:ext cx="4709584" cy="4867275"/>
          </a:xfrm>
        </p:spPr>
        <p:txBody>
          <a:bodyPr/>
          <a:lstStyle/>
          <a:p>
            <a:pPr lvl="0"/>
            <a:endParaRPr lang="en-US" noProof="0" dirty="0"/>
          </a:p>
        </p:txBody>
      </p:sp>
      <p:sp>
        <p:nvSpPr>
          <p:cNvPr id="4" name="Text Placeholder 3"/>
          <p:cNvSpPr>
            <a:spLocks noGrp="1"/>
          </p:cNvSpPr>
          <p:nvPr>
            <p:ph type="body" sz="half" idx="2"/>
          </p:nvPr>
        </p:nvSpPr>
        <p:spPr>
          <a:xfrm>
            <a:off x="6872818" y="1444625"/>
            <a:ext cx="4709583" cy="4867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7"/>
          <p:cNvSpPr>
            <a:spLocks noGrp="1" noChangeArrowheads="1"/>
          </p:cNvSpPr>
          <p:nvPr>
            <p:ph type="ftr" sz="quarter" idx="11"/>
          </p:nvPr>
        </p:nvSpPr>
        <p:spPr>
          <a:ln/>
        </p:spPr>
        <p:txBody>
          <a:bodyPr/>
          <a:lstStyle>
            <a:lvl1pPr>
              <a:defRPr/>
            </a:lvl1pPr>
          </a:lstStyle>
          <a:p>
            <a:pPr>
              <a:defRPr/>
            </a:pPr>
            <a:r>
              <a:rPr lang="de-CH">
                <a:solidFill>
                  <a:srgbClr val="000000"/>
                </a:solidFill>
              </a:rPr>
              <a:t>Title of Presentation</a:t>
            </a:r>
            <a:endParaRPr lang="en-US" dirty="0">
              <a:solidFill>
                <a:srgbClr val="000000"/>
              </a:solidFill>
            </a:endParaRPr>
          </a:p>
        </p:txBody>
      </p:sp>
    </p:spTree>
    <p:extLst>
      <p:ext uri="{BB962C8B-B14F-4D97-AF65-F5344CB8AC3E}">
        <p14:creationId xmlns:p14="http://schemas.microsoft.com/office/powerpoint/2010/main" val="36584048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Text, and 2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19603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3749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4/14/2026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28216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4/14/2026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54142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4/14/2026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08016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4/14/2026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1009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81838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34119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image" Target="../media/image2.png"/><Relationship Id="rId4" Type="http://schemas.openxmlformats.org/officeDocument/2006/relationships/slideLayout" Target="../slideLayouts/slideLayout20.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4/14/2026</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19603679"/>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 name="Rectangle 10"/>
          <p:cNvSpPr>
            <a:spLocks noGrp="1" noChangeArrowheads="1"/>
          </p:cNvSpPr>
          <p:nvPr>
            <p:ph type="title"/>
          </p:nvPr>
        </p:nvSpPr>
        <p:spPr bwMode="auto">
          <a:xfrm>
            <a:off x="1951567" y="654050"/>
            <a:ext cx="9622367" cy="5334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title</a:t>
            </a:r>
          </a:p>
        </p:txBody>
      </p:sp>
      <p:sp>
        <p:nvSpPr>
          <p:cNvPr id="1027" name="Rectangle 15"/>
          <p:cNvSpPr>
            <a:spLocks noChangeArrowheads="1"/>
          </p:cNvSpPr>
          <p:nvPr/>
        </p:nvSpPr>
        <p:spPr bwMode="auto">
          <a:xfrm>
            <a:off x="0" y="0"/>
            <a:ext cx="1625600" cy="6858000"/>
          </a:xfrm>
          <a:prstGeom prst="rect">
            <a:avLst/>
          </a:prstGeom>
          <a:gradFill rotWithShape="1">
            <a:gsLst>
              <a:gs pos="0">
                <a:srgbClr val="00245D">
                  <a:alpha val="62999"/>
                </a:srgbClr>
              </a:gs>
              <a:gs pos="100000">
                <a:srgbClr val="000F26"/>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GB" sz="1800">
              <a:solidFill>
                <a:srgbClr val="000000"/>
              </a:solidFill>
            </a:endParaRPr>
          </a:p>
        </p:txBody>
      </p:sp>
      <p:sp>
        <p:nvSpPr>
          <p:cNvPr id="1048" name="Rectangle 24"/>
          <p:cNvSpPr>
            <a:spLocks noGrp="1" noChangeArrowheads="1"/>
          </p:cNvSpPr>
          <p:nvPr>
            <p:ph type="body" idx="1"/>
          </p:nvPr>
        </p:nvSpPr>
        <p:spPr bwMode="auto">
          <a:xfrm>
            <a:off x="1960034" y="1444625"/>
            <a:ext cx="9622367" cy="48672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dirty="0"/>
              <a:t> Bullet level 1</a:t>
            </a:r>
          </a:p>
          <a:p>
            <a:pPr lvl="1"/>
            <a:r>
              <a:rPr lang="fr-CH" dirty="0"/>
              <a:t> Bullet </a:t>
            </a:r>
            <a:r>
              <a:rPr lang="fr-CH" dirty="0" err="1"/>
              <a:t>level</a:t>
            </a:r>
            <a:r>
              <a:rPr lang="fr-CH" dirty="0"/>
              <a:t> 2</a:t>
            </a:r>
          </a:p>
          <a:p>
            <a:pPr lvl="2"/>
            <a:r>
              <a:rPr lang="en-US" dirty="0"/>
              <a:t> Bullet level 3</a:t>
            </a:r>
          </a:p>
        </p:txBody>
      </p:sp>
      <p:sp>
        <p:nvSpPr>
          <p:cNvPr id="1050" name="Rectangle 26"/>
          <p:cNvSpPr>
            <a:spLocks noGrp="1" noChangeArrowheads="1"/>
          </p:cNvSpPr>
          <p:nvPr>
            <p:ph type="dt" sz="half" idx="2"/>
          </p:nvPr>
        </p:nvSpPr>
        <p:spPr bwMode="auto">
          <a:xfrm>
            <a:off x="8411633" y="6570664"/>
            <a:ext cx="3160184" cy="179387"/>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a:defRPr sz="900">
                <a:effectLst/>
                <a:latin typeface="Verdana" pitchFamily="34" charset="0"/>
                <a:ea typeface="+mn-ea"/>
                <a:cs typeface="+mn-cs"/>
              </a:defRPr>
            </a:lvl1pPr>
          </a:lstStyle>
          <a:p>
            <a:pPr>
              <a:defRPr/>
            </a:pPr>
            <a:endParaRPr lang="en-US">
              <a:solidFill>
                <a:srgbClr val="000000"/>
              </a:solidFill>
            </a:endParaRPr>
          </a:p>
        </p:txBody>
      </p:sp>
      <p:sp>
        <p:nvSpPr>
          <p:cNvPr id="1051" name="Rectangle 27"/>
          <p:cNvSpPr>
            <a:spLocks noGrp="1" noChangeArrowheads="1"/>
          </p:cNvSpPr>
          <p:nvPr>
            <p:ph type="ftr" sz="quarter" idx="3"/>
          </p:nvPr>
        </p:nvSpPr>
        <p:spPr bwMode="auto">
          <a:xfrm>
            <a:off x="1981200" y="6570664"/>
            <a:ext cx="6434667" cy="179387"/>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900">
                <a:effectLst/>
                <a:latin typeface="Verdana" pitchFamily="34" charset="0"/>
                <a:ea typeface="+mn-ea"/>
                <a:cs typeface="+mn-cs"/>
              </a:defRPr>
            </a:lvl1pPr>
          </a:lstStyle>
          <a:p>
            <a:pPr>
              <a:defRPr/>
            </a:pPr>
            <a:r>
              <a:rPr lang="de-CH">
                <a:solidFill>
                  <a:srgbClr val="000000"/>
                </a:solidFill>
              </a:rPr>
              <a:t>Title of Presentation</a:t>
            </a:r>
            <a:endParaRPr lang="en-US" dirty="0">
              <a:solidFill>
                <a:srgbClr val="000000"/>
              </a:solidFill>
            </a:endParaRPr>
          </a:p>
        </p:txBody>
      </p:sp>
      <p:sp>
        <p:nvSpPr>
          <p:cNvPr id="1032" name="Text Box 33"/>
          <p:cNvSpPr txBox="1">
            <a:spLocks noChangeArrowheads="1"/>
          </p:cNvSpPr>
          <p:nvPr userDrawn="1"/>
        </p:nvSpPr>
        <p:spPr bwMode="auto">
          <a:xfrm rot="-5400000">
            <a:off x="-2344472" y="3391178"/>
            <a:ext cx="62658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800" dirty="0">
                <a:solidFill>
                  <a:srgbClr val="FFFFFF"/>
                </a:solidFill>
                <a:latin typeface="Arial Black" pitchFamily="34" charset="0"/>
                <a:ea typeface="+mn-ea"/>
              </a:rPr>
              <a:t>USA Hockey Coaching Education Program</a:t>
            </a:r>
          </a:p>
        </p:txBody>
      </p:sp>
      <p:sp>
        <p:nvSpPr>
          <p:cNvPr id="1058" name="Line 34"/>
          <p:cNvSpPr>
            <a:spLocks noChangeShapeType="1"/>
          </p:cNvSpPr>
          <p:nvPr userDrawn="1"/>
        </p:nvSpPr>
        <p:spPr bwMode="auto">
          <a:xfrm flipV="1">
            <a:off x="1871134" y="1196975"/>
            <a:ext cx="9793817" cy="0"/>
          </a:xfrm>
          <a:prstGeom prst="line">
            <a:avLst/>
          </a:prstGeom>
          <a:noFill/>
          <a:ln w="57150" cmpd="thinThick">
            <a:solidFill>
              <a:srgbClr val="CF0E03"/>
            </a:solidFill>
            <a:round/>
            <a:headEnd/>
            <a:tailEnd/>
          </a:ln>
          <a:effectLst/>
        </p:spPr>
        <p:txBody>
          <a:bodyPr/>
          <a:lstStyle/>
          <a:p>
            <a:pPr>
              <a:defRPr/>
            </a:pPr>
            <a:endParaRPr lang="en-US" sz="1800" dirty="0">
              <a:solidFill>
                <a:srgbClr val="000000"/>
              </a:solidFill>
              <a:effectLst>
                <a:outerShdw blurRad="38100" dist="38100" dir="2700000" algn="tl">
                  <a:srgbClr val="000000">
                    <a:alpha val="43137"/>
                  </a:srgbClr>
                </a:outerShdw>
              </a:effectLst>
              <a:latin typeface="Arial" charset="0"/>
              <a:ea typeface="+mn-ea"/>
            </a:endParaRPr>
          </a:p>
        </p:txBody>
      </p:sp>
      <p:pic>
        <p:nvPicPr>
          <p:cNvPr id="10" name="Picture 9" descr="Commercial.eps"/>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0828" y="691442"/>
            <a:ext cx="1358304" cy="505534"/>
          </a:xfrm>
          <a:prstGeom prst="rect">
            <a:avLst/>
          </a:prstGeom>
        </p:spPr>
      </p:pic>
    </p:spTree>
    <p:extLst>
      <p:ext uri="{BB962C8B-B14F-4D97-AF65-F5344CB8AC3E}">
        <p14:creationId xmlns:p14="http://schemas.microsoft.com/office/powerpoint/2010/main" val="3458595872"/>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Lst>
  <p:txStyles>
    <p:titleStyle>
      <a:lvl1pPr algn="l" rtl="0" eaLnBrk="0" fontAlgn="base" hangingPunct="0">
        <a:spcBef>
          <a:spcPct val="0"/>
        </a:spcBef>
        <a:spcAft>
          <a:spcPct val="0"/>
        </a:spcAft>
        <a:defRPr sz="3600">
          <a:solidFill>
            <a:srgbClr val="CF0E03"/>
          </a:solidFill>
          <a:effectLst>
            <a:outerShdw blurRad="38100" dist="38100" dir="2700000" algn="tl">
              <a:srgbClr val="C0C0C0"/>
            </a:outerShdw>
          </a:effectLst>
          <a:latin typeface="+mj-lt"/>
          <a:ea typeface="ＭＳ Ｐゴシック" charset="0"/>
          <a:cs typeface="ＭＳ Ｐゴシック" charset="0"/>
        </a:defRPr>
      </a:lvl1pPr>
      <a:lvl2pPr algn="l" rtl="0" eaLnBrk="0" fontAlgn="base" hangingPunct="0">
        <a:spcBef>
          <a:spcPct val="0"/>
        </a:spcBef>
        <a:spcAft>
          <a:spcPct val="0"/>
        </a:spcAft>
        <a:defRPr sz="3600">
          <a:solidFill>
            <a:srgbClr val="CF0E03"/>
          </a:solidFill>
          <a:effectLst>
            <a:outerShdw blurRad="38100" dist="38100" dir="2700000" algn="tl">
              <a:srgbClr val="C0C0C0"/>
            </a:outerShdw>
          </a:effectLst>
          <a:latin typeface="Arial Black" pitchFamily="34" charset="0"/>
          <a:ea typeface="ＭＳ Ｐゴシック" charset="0"/>
          <a:cs typeface="ＭＳ Ｐゴシック" charset="0"/>
        </a:defRPr>
      </a:lvl2pPr>
      <a:lvl3pPr algn="l" rtl="0" eaLnBrk="0" fontAlgn="base" hangingPunct="0">
        <a:spcBef>
          <a:spcPct val="0"/>
        </a:spcBef>
        <a:spcAft>
          <a:spcPct val="0"/>
        </a:spcAft>
        <a:defRPr sz="3600">
          <a:solidFill>
            <a:srgbClr val="CF0E03"/>
          </a:solidFill>
          <a:effectLst>
            <a:outerShdw blurRad="38100" dist="38100" dir="2700000" algn="tl">
              <a:srgbClr val="C0C0C0"/>
            </a:outerShdw>
          </a:effectLst>
          <a:latin typeface="Arial Black" pitchFamily="34" charset="0"/>
          <a:ea typeface="ＭＳ Ｐゴシック" charset="0"/>
          <a:cs typeface="ＭＳ Ｐゴシック" charset="0"/>
        </a:defRPr>
      </a:lvl3pPr>
      <a:lvl4pPr algn="l" rtl="0" eaLnBrk="0" fontAlgn="base" hangingPunct="0">
        <a:spcBef>
          <a:spcPct val="0"/>
        </a:spcBef>
        <a:spcAft>
          <a:spcPct val="0"/>
        </a:spcAft>
        <a:defRPr sz="3600">
          <a:solidFill>
            <a:srgbClr val="CF0E03"/>
          </a:solidFill>
          <a:effectLst>
            <a:outerShdw blurRad="38100" dist="38100" dir="2700000" algn="tl">
              <a:srgbClr val="C0C0C0"/>
            </a:outerShdw>
          </a:effectLst>
          <a:latin typeface="Arial Black" pitchFamily="34" charset="0"/>
          <a:ea typeface="ＭＳ Ｐゴシック" charset="0"/>
          <a:cs typeface="ＭＳ Ｐゴシック" charset="0"/>
        </a:defRPr>
      </a:lvl4pPr>
      <a:lvl5pPr algn="l" rtl="0" eaLnBrk="0" fontAlgn="base" hangingPunct="0">
        <a:spcBef>
          <a:spcPct val="0"/>
        </a:spcBef>
        <a:spcAft>
          <a:spcPct val="0"/>
        </a:spcAft>
        <a:defRPr sz="3600">
          <a:solidFill>
            <a:srgbClr val="CF0E03"/>
          </a:solidFill>
          <a:effectLst>
            <a:outerShdw blurRad="38100" dist="38100" dir="2700000" algn="tl">
              <a:srgbClr val="C0C0C0"/>
            </a:outerShdw>
          </a:effectLst>
          <a:latin typeface="Arial Black" pitchFamily="34" charset="0"/>
          <a:ea typeface="ＭＳ Ｐゴシック" charset="0"/>
          <a:cs typeface="ＭＳ Ｐゴシック" charset="0"/>
        </a:defRPr>
      </a:lvl5pPr>
      <a:lvl6pPr marL="457200" algn="l" rtl="0" fontAlgn="base">
        <a:spcBef>
          <a:spcPct val="0"/>
        </a:spcBef>
        <a:spcAft>
          <a:spcPct val="0"/>
        </a:spcAft>
        <a:defRPr sz="3600">
          <a:solidFill>
            <a:srgbClr val="CF0E03"/>
          </a:solidFill>
          <a:effectLst>
            <a:outerShdw blurRad="38100" dist="38100" dir="2700000" algn="tl">
              <a:srgbClr val="C0C0C0"/>
            </a:outerShdw>
          </a:effectLst>
          <a:latin typeface="Arial Black" pitchFamily="34" charset="0"/>
        </a:defRPr>
      </a:lvl6pPr>
      <a:lvl7pPr marL="914400" algn="l" rtl="0" fontAlgn="base">
        <a:spcBef>
          <a:spcPct val="0"/>
        </a:spcBef>
        <a:spcAft>
          <a:spcPct val="0"/>
        </a:spcAft>
        <a:defRPr sz="3600">
          <a:solidFill>
            <a:srgbClr val="CF0E03"/>
          </a:solidFill>
          <a:effectLst>
            <a:outerShdw blurRad="38100" dist="38100" dir="2700000" algn="tl">
              <a:srgbClr val="C0C0C0"/>
            </a:outerShdw>
          </a:effectLst>
          <a:latin typeface="Arial Black" pitchFamily="34" charset="0"/>
        </a:defRPr>
      </a:lvl7pPr>
      <a:lvl8pPr marL="1371600" algn="l" rtl="0" fontAlgn="base">
        <a:spcBef>
          <a:spcPct val="0"/>
        </a:spcBef>
        <a:spcAft>
          <a:spcPct val="0"/>
        </a:spcAft>
        <a:defRPr sz="3600">
          <a:solidFill>
            <a:srgbClr val="CF0E03"/>
          </a:solidFill>
          <a:effectLst>
            <a:outerShdw blurRad="38100" dist="38100" dir="2700000" algn="tl">
              <a:srgbClr val="C0C0C0"/>
            </a:outerShdw>
          </a:effectLst>
          <a:latin typeface="Arial Black" pitchFamily="34" charset="0"/>
        </a:defRPr>
      </a:lvl8pPr>
      <a:lvl9pPr marL="1828800" algn="l" rtl="0" fontAlgn="base">
        <a:spcBef>
          <a:spcPct val="0"/>
        </a:spcBef>
        <a:spcAft>
          <a:spcPct val="0"/>
        </a:spcAft>
        <a:defRPr sz="3600">
          <a:solidFill>
            <a:srgbClr val="CF0E03"/>
          </a:solidFill>
          <a:effectLst>
            <a:outerShdw blurRad="38100" dist="38100" dir="2700000" algn="tl">
              <a:srgbClr val="C0C0C0"/>
            </a:outerShdw>
          </a:effectLst>
          <a:latin typeface="Arial Black" pitchFamily="34" charset="0"/>
        </a:defRPr>
      </a:lvl9pPr>
    </p:titleStyle>
    <p:bodyStyle>
      <a:lvl1pPr marL="263525" indent="-263525" algn="l" defTabSz="987425" rtl="0" eaLnBrk="0" fontAlgn="base" hangingPunct="0">
        <a:spcBef>
          <a:spcPct val="0"/>
        </a:spcBef>
        <a:spcAft>
          <a:spcPct val="25000"/>
        </a:spcAft>
        <a:buSzPct val="90000"/>
        <a:buBlip>
          <a:blip r:embed="rId10"/>
        </a:buBlip>
        <a:defRPr sz="2400">
          <a:solidFill>
            <a:srgbClr val="00245D"/>
          </a:solidFill>
          <a:effectLst>
            <a:outerShdw blurRad="38100" dist="38100" dir="2700000" algn="tl">
              <a:srgbClr val="C0C0C0"/>
            </a:outerShdw>
          </a:effectLst>
          <a:latin typeface="+mn-lt"/>
          <a:ea typeface="ＭＳ Ｐゴシック" charset="0"/>
          <a:cs typeface="ＭＳ Ｐゴシック" charset="0"/>
        </a:defRPr>
      </a:lvl1pPr>
      <a:lvl2pPr marL="711200" indent="-268288" algn="l" defTabSz="987425" rtl="0" eaLnBrk="0" fontAlgn="base" hangingPunct="0">
        <a:spcBef>
          <a:spcPct val="0"/>
        </a:spcBef>
        <a:spcAft>
          <a:spcPct val="25000"/>
        </a:spcAft>
        <a:buClr>
          <a:srgbClr val="D90700"/>
        </a:buClr>
        <a:buSzPct val="90000"/>
        <a:buFont typeface="Verdana" pitchFamily="34" charset="0"/>
        <a:buBlip>
          <a:blip r:embed="rId10"/>
        </a:buBlip>
        <a:defRPr sz="2000">
          <a:solidFill>
            <a:srgbClr val="00245D"/>
          </a:solidFill>
          <a:effectLst>
            <a:outerShdw blurRad="38100" dist="38100" dir="2700000" algn="tl">
              <a:srgbClr val="C0C0C0"/>
            </a:outerShdw>
          </a:effectLst>
          <a:latin typeface="+mn-lt"/>
          <a:ea typeface="ＭＳ Ｐゴシック" charset="0"/>
        </a:defRPr>
      </a:lvl2pPr>
      <a:lvl3pPr marL="1162050" indent="-261938" algn="l" defTabSz="987425" rtl="0" eaLnBrk="0" fontAlgn="base" hangingPunct="0">
        <a:spcBef>
          <a:spcPct val="0"/>
        </a:spcBef>
        <a:spcAft>
          <a:spcPct val="25000"/>
        </a:spcAft>
        <a:buClr>
          <a:srgbClr val="D90700"/>
        </a:buClr>
        <a:buSzPct val="90000"/>
        <a:buFont typeface="Verdana" pitchFamily="34" charset="0"/>
        <a:buBlip>
          <a:blip r:embed="rId10"/>
        </a:buBlip>
        <a:defRPr sz="2000">
          <a:solidFill>
            <a:srgbClr val="00245D"/>
          </a:solidFill>
          <a:effectLst>
            <a:outerShdw blurRad="38100" dist="38100" dir="2700000" algn="tl">
              <a:srgbClr val="C0C0C0"/>
            </a:outerShdw>
          </a:effectLst>
          <a:latin typeface="+mn-lt"/>
          <a:ea typeface="ＭＳ Ｐゴシック" charset="0"/>
        </a:defRPr>
      </a:lvl3pPr>
      <a:lvl4pPr marL="1341438" indent="30163" algn="l" defTabSz="987425" rtl="0" eaLnBrk="0" fontAlgn="base" hangingPunct="0">
        <a:spcBef>
          <a:spcPct val="50000"/>
        </a:spcBef>
        <a:spcAft>
          <a:spcPct val="0"/>
        </a:spcAft>
        <a:buChar char="–"/>
        <a:defRPr sz="1600">
          <a:solidFill>
            <a:schemeClr val="tx1"/>
          </a:solidFill>
          <a:latin typeface="Verdana" pitchFamily="34" charset="0"/>
          <a:ea typeface="ＭＳ Ｐゴシック" charset="0"/>
        </a:defRPr>
      </a:lvl4pPr>
      <a:lvl5pPr marL="1520825" indent="307975" algn="l" defTabSz="987425" rtl="0" eaLnBrk="0" fontAlgn="base" hangingPunct="0">
        <a:spcBef>
          <a:spcPct val="50000"/>
        </a:spcBef>
        <a:spcAft>
          <a:spcPct val="0"/>
        </a:spcAft>
        <a:buChar char="»"/>
        <a:defRPr sz="1600">
          <a:solidFill>
            <a:schemeClr val="tx1"/>
          </a:solidFill>
          <a:latin typeface="Verdana" pitchFamily="34" charset="0"/>
          <a:ea typeface="ＭＳ Ｐゴシック" charset="0"/>
        </a:defRPr>
      </a:lvl5pPr>
      <a:lvl6pPr marL="1978025" algn="l" defTabSz="987425" rtl="0" fontAlgn="base">
        <a:spcBef>
          <a:spcPct val="50000"/>
        </a:spcBef>
        <a:spcAft>
          <a:spcPct val="0"/>
        </a:spcAft>
        <a:defRPr sz="1600">
          <a:solidFill>
            <a:schemeClr val="tx1"/>
          </a:solidFill>
          <a:latin typeface="Verdana" pitchFamily="34" charset="0"/>
        </a:defRPr>
      </a:lvl6pPr>
      <a:lvl7pPr marL="2435225" algn="l" defTabSz="987425" rtl="0" fontAlgn="base">
        <a:spcBef>
          <a:spcPct val="50000"/>
        </a:spcBef>
        <a:spcAft>
          <a:spcPct val="0"/>
        </a:spcAft>
        <a:defRPr sz="1600">
          <a:solidFill>
            <a:schemeClr val="tx1"/>
          </a:solidFill>
          <a:latin typeface="Verdana" pitchFamily="34" charset="0"/>
        </a:defRPr>
      </a:lvl7pPr>
      <a:lvl8pPr marL="2892425" algn="l" defTabSz="987425" rtl="0" fontAlgn="base">
        <a:spcBef>
          <a:spcPct val="50000"/>
        </a:spcBef>
        <a:spcAft>
          <a:spcPct val="0"/>
        </a:spcAft>
        <a:defRPr sz="1600">
          <a:solidFill>
            <a:schemeClr val="tx1"/>
          </a:solidFill>
          <a:latin typeface="Verdana" pitchFamily="34" charset="0"/>
        </a:defRPr>
      </a:lvl8pPr>
      <a:lvl9pPr marL="3349625" algn="l" defTabSz="987425" rtl="0" fontAlgn="base">
        <a:spcBef>
          <a:spcPct val="50000"/>
        </a:spcBef>
        <a:spcAft>
          <a:spcPct val="0"/>
        </a:spcAft>
        <a:defRPr sz="1600">
          <a:solidFill>
            <a:schemeClr val="tx1"/>
          </a:solidFill>
          <a:latin typeface="Verdana"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video" Target="https://www.youtube.com/embed/J_AQbSsxCbc?feature=oembed" TargetMode="Externa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40.png"/><Relationship Id="rId5" Type="http://schemas.openxmlformats.org/officeDocument/2006/relationships/customXml" Target="../ink/ink1.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390.png"/><Relationship Id="rId18" Type="http://schemas.openxmlformats.org/officeDocument/2006/relationships/customXml" Target="../ink/ink9.xml"/><Relationship Id="rId26" Type="http://schemas.openxmlformats.org/officeDocument/2006/relationships/image" Target="../media/image45.png"/><Relationship Id="rId3" Type="http://schemas.openxmlformats.org/officeDocument/2006/relationships/image" Target="../media/image9.png"/><Relationship Id="rId21" Type="http://schemas.openxmlformats.org/officeDocument/2006/relationships/customXml" Target="../ink/ink11.xml"/><Relationship Id="rId7" Type="http://schemas.openxmlformats.org/officeDocument/2006/relationships/image" Target="../media/image360.png"/><Relationship Id="rId12" Type="http://schemas.openxmlformats.org/officeDocument/2006/relationships/customXml" Target="../ink/ink6.xml"/><Relationship Id="rId17" Type="http://schemas.openxmlformats.org/officeDocument/2006/relationships/image" Target="../media/image41.png"/><Relationship Id="rId25" Type="http://schemas.openxmlformats.org/officeDocument/2006/relationships/customXml" Target="../ink/ink13.xml"/><Relationship Id="rId2" Type="http://schemas.openxmlformats.org/officeDocument/2006/relationships/image" Target="../media/image40.png"/><Relationship Id="rId16" Type="http://schemas.openxmlformats.org/officeDocument/2006/relationships/customXml" Target="../ink/ink8.xml"/><Relationship Id="rId20"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customXml" Target="../ink/ink3.xml"/><Relationship Id="rId11" Type="http://schemas.openxmlformats.org/officeDocument/2006/relationships/image" Target="../media/image380.png"/><Relationship Id="rId24" Type="http://schemas.openxmlformats.org/officeDocument/2006/relationships/image" Target="../media/image44.png"/><Relationship Id="rId5" Type="http://schemas.openxmlformats.org/officeDocument/2006/relationships/image" Target="../media/image350.png"/><Relationship Id="rId15" Type="http://schemas.openxmlformats.org/officeDocument/2006/relationships/image" Target="../media/image400.png"/><Relationship Id="rId23" Type="http://schemas.openxmlformats.org/officeDocument/2006/relationships/customXml" Target="../ink/ink12.xml"/><Relationship Id="rId10" Type="http://schemas.openxmlformats.org/officeDocument/2006/relationships/customXml" Target="../ink/ink5.xml"/><Relationship Id="rId19" Type="http://schemas.openxmlformats.org/officeDocument/2006/relationships/customXml" Target="../ink/ink10.xml"/><Relationship Id="rId4" Type="http://schemas.openxmlformats.org/officeDocument/2006/relationships/customXml" Target="../ink/ink2.xml"/><Relationship Id="rId9" Type="http://schemas.openxmlformats.org/officeDocument/2006/relationships/image" Target="../media/image370.png"/><Relationship Id="rId14" Type="http://schemas.openxmlformats.org/officeDocument/2006/relationships/customXml" Target="../ink/ink7.xml"/><Relationship Id="rId22"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16.png"/><Relationship Id="rId5" Type="http://schemas.openxmlformats.org/officeDocument/2006/relationships/diagramColors" Target="../diagrams/colors1.xml"/><Relationship Id="rId10" Type="http://schemas.openxmlformats.org/officeDocument/2006/relationships/image" Target="../media/image15.png"/><Relationship Id="rId4" Type="http://schemas.openxmlformats.org/officeDocument/2006/relationships/diagramQuickStyle" Target="../diagrams/quickStyle1.xml"/><Relationship Id="rId9"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4.tmp"/><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5.tmp"/><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Layout" Target="../diagrams/layout2.xml"/><Relationship Id="rId7" Type="http://schemas.openxmlformats.org/officeDocument/2006/relationships/image" Target="../media/image21.jp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6.png"/><Relationship Id="rId4" Type="http://schemas.openxmlformats.org/officeDocument/2006/relationships/image" Target="../media/image9.png"/></Relationships>
</file>

<file path=ppt/slides/_rels/slide51.xml.rels><?xml version="1.0" encoding="UTF-8" standalone="yes"?>
<Relationships xmlns="http://schemas.openxmlformats.org/package/2006/relationships"><Relationship Id="rId3" Type="http://schemas.openxmlformats.org/officeDocument/2006/relationships/image" Target="../media/image55.tmp"/><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diagramLayout" Target="../diagrams/layout3.xml"/><Relationship Id="rId7" Type="http://schemas.openxmlformats.org/officeDocument/2006/relationships/image" Target="../media/image9.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22.png"/></Relationships>
</file>

<file path=ppt/slides/_rels/slide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video" Target="https://www.youtube.com/embed/koit20P0il4?feature=oembed" TargetMode="External"/><Relationship Id="rId5" Type="http://schemas.openxmlformats.org/officeDocument/2006/relationships/image" Target="../media/image64.png"/><Relationship Id="rId4" Type="http://schemas.openxmlformats.org/officeDocument/2006/relationships/image" Target="../media/image63.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video" Target="https://www.youtube.com/embed/OamLGU04mYU?feature=oembed" TargetMode="Externa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9.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video" Target="https://www.youtube.com/embed/4pwCuU_c99U?feature=oembed" TargetMode="External"/><Relationship Id="rId5" Type="http://schemas.openxmlformats.org/officeDocument/2006/relationships/image" Target="../media/image68.png"/><Relationship Id="rId4" Type="http://schemas.openxmlformats.org/officeDocument/2006/relationships/image" Target="../media/image67.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video" Target="https://www.youtube.com/embed/yFaez1LhLJs?list=PLA87lsoyc68KgZAaWAn4S9cfo8v4LjuD7" TargetMode="External"/><Relationship Id="rId5" Type="http://schemas.openxmlformats.org/officeDocument/2006/relationships/image" Target="../media/image68.png"/><Relationship Id="rId4" Type="http://schemas.openxmlformats.org/officeDocument/2006/relationships/image" Target="../media/image69.jpeg"/></Relationships>
</file>

<file path=ppt/slides/_rels/slide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video" Target="https://www.youtube.com/embed/s7iOGBVF_sM?feature=oembed" TargetMode="External"/><Relationship Id="rId5" Type="http://schemas.openxmlformats.org/officeDocument/2006/relationships/image" Target="../media/image68.png"/><Relationship Id="rId4" Type="http://schemas.openxmlformats.org/officeDocument/2006/relationships/image" Target="../media/image70.jpeg"/></Relationships>
</file>

<file path=ppt/slides/_rels/slide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1.png"/></Relationships>
</file>

<file path=ppt/slides/_rels/slide6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1.xml"/><Relationship Id="rId1" Type="http://schemas.openxmlformats.org/officeDocument/2006/relationships/video" Target="https://www.youtube.com/embed/aa3ooCmhCBI?feature=oembed" TargetMode="External"/><Relationship Id="rId4" Type="http://schemas.openxmlformats.org/officeDocument/2006/relationships/image" Target="../media/image68.png"/></Relationships>
</file>

<file path=ppt/slides/_rels/slide6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1.xml"/><Relationship Id="rId1" Type="http://schemas.openxmlformats.org/officeDocument/2006/relationships/video" Target="https://www.youtube.com/embed/koiGzyiiLAU?feature=oembed" TargetMode="External"/><Relationship Id="rId4" Type="http://schemas.openxmlformats.org/officeDocument/2006/relationships/image" Target="../media/image68.png"/></Relationships>
</file>

<file path=ppt/slides/_rels/slide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74.tmp"/></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diagramLayout" Target="../diagrams/layout4.xml"/><Relationship Id="rId7" Type="http://schemas.openxmlformats.org/officeDocument/2006/relationships/image" Target="../media/image9.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image" Target="../media/image23.png"/><Relationship Id="rId4" Type="http://schemas.openxmlformats.org/officeDocument/2006/relationships/diagramQuickStyle" Target="../diagrams/quickStyle4.xml"/><Relationship Id="rId9" Type="http://schemas.openxmlformats.org/officeDocument/2006/relationships/image" Target="../media/image22.png"/></Relationships>
</file>

<file path=ppt/slides/_rels/slide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hyperlink" Target="https://www.carolinahockey.org/coachingcorner" TargetMode="External"/><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9.png"/><Relationship Id="rId7"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81.png"/></Relationships>
</file>

<file path=ppt/slides/_rels/slide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78.xml.rels><?xml version="1.0" encoding="UTF-8" standalone="yes"?>
<Relationships xmlns="http://schemas.openxmlformats.org/package/2006/relationships"><Relationship Id="rId3" Type="http://schemas.openxmlformats.org/officeDocument/2006/relationships/hyperlink" Target="http://www.positivecoach.org/" TargetMode="External"/><Relationship Id="rId7" Type="http://schemas.openxmlformats.org/officeDocument/2006/relationships/hyperlink" Target="https://www.usahockey.com/learningcenter" TargetMode="External"/><Relationship Id="rId2" Type="http://schemas.openxmlformats.org/officeDocument/2006/relationships/hyperlink" Target="https://www.carolinahockey.org/coachingcorner" TargetMode="External"/><Relationship Id="rId1" Type="http://schemas.openxmlformats.org/officeDocument/2006/relationships/slideLayout" Target="../slideLayouts/slideLayout2.xml"/><Relationship Id="rId6" Type="http://schemas.openxmlformats.org/officeDocument/2006/relationships/hyperlink" Target="https://www.youtube.com/usahockey" TargetMode="External"/><Relationship Id="rId5" Type="http://schemas.openxmlformats.org/officeDocument/2006/relationships/hyperlink" Target="https://www.usahockey.com/smallareagames" TargetMode="External"/><Relationship Id="rId4" Type="http://schemas.openxmlformats.org/officeDocument/2006/relationships/hyperlink" Target="http://www.usahockey.org/" TargetMode="External"/></Relationships>
</file>

<file path=ppt/slides/_rels/slide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ED363F-1C41-F875-3CD2-472F923715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09412C-7F52-BA80-E2C4-196ACA873FE7}"/>
              </a:ext>
            </a:extLst>
          </p:cNvPr>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932C4881-BB95-5273-20F9-BF89FEE8CF38}"/>
              </a:ext>
            </a:extLst>
          </p:cNvPr>
          <p:cNvSpPr>
            <a:spLocks noGrp="1"/>
          </p:cNvSpPr>
          <p:nvPr>
            <p:ph type="subTitle" idx="1"/>
          </p:nvPr>
        </p:nvSpPr>
        <p:spPr>
          <a:xfrm>
            <a:off x="985969" y="2603040"/>
            <a:ext cx="8288032" cy="3516111"/>
          </a:xfrm>
        </p:spPr>
        <p:txBody>
          <a:bodyPr>
            <a:normAutofit/>
          </a:bodyPr>
          <a:lstStyle/>
          <a:p>
            <a:pPr algn="ctr"/>
            <a:r>
              <a:rPr lang="en-US" dirty="0"/>
              <a:t> </a:t>
            </a:r>
            <a:endParaRPr lang="en-US"/>
          </a:p>
        </p:txBody>
      </p:sp>
      <p:pic>
        <p:nvPicPr>
          <p:cNvPr id="13" name="Picture 12" descr="A blue and red logo&#10;&#10;AI-generated content may be incorrect.">
            <a:extLst>
              <a:ext uri="{FF2B5EF4-FFF2-40B4-BE49-F238E27FC236}">
                <a16:creationId xmlns:a16="http://schemas.microsoft.com/office/drawing/2014/main" id="{CB0DB12B-68F6-7088-02C3-CBD7F60D8F61}"/>
              </a:ext>
            </a:extLst>
          </p:cNvPr>
          <p:cNvPicPr>
            <a:picLocks noChangeAspect="1"/>
          </p:cNvPicPr>
          <p:nvPr/>
        </p:nvPicPr>
        <p:blipFill>
          <a:blip r:embed="rId3"/>
          <a:stretch>
            <a:fillRect/>
          </a:stretch>
        </p:blipFill>
        <p:spPr>
          <a:xfrm>
            <a:off x="1470064" y="301825"/>
            <a:ext cx="4947863" cy="3630475"/>
          </a:xfrm>
          <a:prstGeom prst="rect">
            <a:avLst/>
          </a:prstGeom>
        </p:spPr>
      </p:pic>
      <p:sp>
        <p:nvSpPr>
          <p:cNvPr id="14" name="TextBox 13">
            <a:extLst>
              <a:ext uri="{FF2B5EF4-FFF2-40B4-BE49-F238E27FC236}">
                <a16:creationId xmlns:a16="http://schemas.microsoft.com/office/drawing/2014/main" id="{69D006D4-8A0B-FAEB-8198-DE8296ACFEC4}"/>
              </a:ext>
            </a:extLst>
          </p:cNvPr>
          <p:cNvSpPr txBox="1"/>
          <p:nvPr/>
        </p:nvSpPr>
        <p:spPr>
          <a:xfrm>
            <a:off x="7316498" y="582067"/>
            <a:ext cx="4515619" cy="5693866"/>
          </a:xfrm>
          <a:prstGeom prst="rect">
            <a:avLst/>
          </a:prstGeom>
          <a:solidFill>
            <a:schemeClr val="accent3">
              <a:lumMod val="20000"/>
              <a:lumOff val="80000"/>
            </a:schemeClr>
          </a:solidFill>
        </p:spPr>
        <p:txBody>
          <a:bodyPr wrap="square">
            <a:spAutoFit/>
          </a:bodyPr>
          <a:lstStyle/>
          <a:p>
            <a:pPr algn="ctr"/>
            <a:r>
              <a:rPr lang="en-US" sz="2800" b="1" dirty="0">
                <a:solidFill>
                  <a:srgbClr val="FF0000"/>
                </a:solidFill>
              </a:rPr>
              <a:t>Rick Daniel</a:t>
            </a:r>
          </a:p>
          <a:p>
            <a:pPr algn="ctr"/>
            <a:r>
              <a:rPr lang="en-US" sz="2800" b="1" dirty="0">
                <a:solidFill>
                  <a:srgbClr val="FF0000"/>
                </a:solidFill>
              </a:rPr>
              <a:t>CAHA President</a:t>
            </a:r>
          </a:p>
          <a:p>
            <a:pPr algn="ctr"/>
            <a:endParaRPr lang="en-US" sz="2800" b="1" dirty="0">
              <a:solidFill>
                <a:srgbClr val="FF0000"/>
              </a:solidFill>
            </a:endParaRPr>
          </a:p>
          <a:p>
            <a:pPr algn="ctr"/>
            <a:r>
              <a:rPr lang="en-US" sz="2800" b="1" dirty="0">
                <a:solidFill>
                  <a:srgbClr val="FF0000"/>
                </a:solidFill>
              </a:rPr>
              <a:t>Graham Bundy</a:t>
            </a:r>
          </a:p>
          <a:p>
            <a:pPr algn="ctr"/>
            <a:r>
              <a:rPr lang="en-US" sz="2800" b="1" dirty="0">
                <a:solidFill>
                  <a:srgbClr val="FF0000"/>
                </a:solidFill>
              </a:rPr>
              <a:t>CAHA Vice President </a:t>
            </a:r>
          </a:p>
          <a:p>
            <a:pPr algn="ctr"/>
            <a:r>
              <a:rPr lang="en-US" sz="2800" b="1" dirty="0">
                <a:solidFill>
                  <a:srgbClr val="FF0000"/>
                </a:solidFill>
              </a:rPr>
              <a:t>&amp; Discipline Chair</a:t>
            </a:r>
          </a:p>
          <a:p>
            <a:pPr algn="ctr"/>
            <a:endParaRPr lang="en-US" sz="2800" b="1" dirty="0">
              <a:solidFill>
                <a:srgbClr val="FF0000"/>
              </a:solidFill>
            </a:endParaRPr>
          </a:p>
          <a:p>
            <a:pPr algn="ctr"/>
            <a:r>
              <a:rPr lang="en-US" sz="2800" b="1" dirty="0">
                <a:solidFill>
                  <a:srgbClr val="FF0000"/>
                </a:solidFill>
              </a:rPr>
              <a:t>Matt Hurley</a:t>
            </a:r>
          </a:p>
          <a:p>
            <a:pPr algn="ctr"/>
            <a:r>
              <a:rPr lang="en-US" sz="2800" b="1" dirty="0">
                <a:solidFill>
                  <a:srgbClr val="FF0000"/>
                </a:solidFill>
              </a:rPr>
              <a:t>CAHA Board Member</a:t>
            </a:r>
          </a:p>
          <a:p>
            <a:pPr algn="ctr"/>
            <a:r>
              <a:rPr lang="en-US" sz="2800" b="1" dirty="0">
                <a:solidFill>
                  <a:srgbClr val="FF0000"/>
                </a:solidFill>
              </a:rPr>
              <a:t> &amp; SafeSport Coordinator</a:t>
            </a:r>
          </a:p>
          <a:p>
            <a:pPr algn="ctr"/>
            <a:endParaRPr lang="en-US" sz="2800" b="1" dirty="0">
              <a:solidFill>
                <a:srgbClr val="FF0000"/>
              </a:solidFill>
            </a:endParaRPr>
          </a:p>
          <a:p>
            <a:pPr algn="ctr"/>
            <a:r>
              <a:rPr lang="en-US" sz="2800" b="1" dirty="0">
                <a:solidFill>
                  <a:srgbClr val="FF0000"/>
                </a:solidFill>
              </a:rPr>
              <a:t>Brad Hoffman</a:t>
            </a:r>
          </a:p>
          <a:p>
            <a:pPr algn="ctr"/>
            <a:r>
              <a:rPr lang="en-US" sz="2800" b="1" dirty="0">
                <a:solidFill>
                  <a:srgbClr val="FF0000"/>
                </a:solidFill>
              </a:rPr>
              <a:t>Executive Director, CAHA</a:t>
            </a:r>
          </a:p>
        </p:txBody>
      </p:sp>
      <p:pic>
        <p:nvPicPr>
          <p:cNvPr id="4" name="Picture 3">
            <a:extLst>
              <a:ext uri="{FF2B5EF4-FFF2-40B4-BE49-F238E27FC236}">
                <a16:creationId xmlns:a16="http://schemas.microsoft.com/office/drawing/2014/main" id="{E62DEAA2-C9FC-C4BE-327F-3E94E11D98DC}"/>
              </a:ext>
            </a:extLst>
          </p:cNvPr>
          <p:cNvPicPr>
            <a:picLocks noChangeAspect="1"/>
          </p:cNvPicPr>
          <p:nvPr/>
        </p:nvPicPr>
        <p:blipFill>
          <a:blip r:embed="rId4"/>
          <a:stretch>
            <a:fillRect/>
          </a:stretch>
        </p:blipFill>
        <p:spPr>
          <a:xfrm>
            <a:off x="1470064" y="4039875"/>
            <a:ext cx="4463895" cy="2301215"/>
          </a:xfrm>
          <a:prstGeom prst="rect">
            <a:avLst/>
          </a:prstGeom>
        </p:spPr>
      </p:pic>
    </p:spTree>
    <p:extLst>
      <p:ext uri="{BB962C8B-B14F-4D97-AF65-F5344CB8AC3E}">
        <p14:creationId xmlns:p14="http://schemas.microsoft.com/office/powerpoint/2010/main" val="2320124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0F50C-AAD4-A722-A86A-CF4E89CF6B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D8B364-E9E8-A8D3-7EE8-3A1B23D6E1D6}"/>
              </a:ext>
            </a:extLst>
          </p:cNvPr>
          <p:cNvSpPr>
            <a:spLocks noGrp="1"/>
          </p:cNvSpPr>
          <p:nvPr>
            <p:ph type="title"/>
          </p:nvPr>
        </p:nvSpPr>
        <p:spPr>
          <a:xfrm>
            <a:off x="3881918" y="155390"/>
            <a:ext cx="5100717" cy="1667472"/>
          </a:xfrm>
          <a:solidFill>
            <a:schemeClr val="bg1"/>
          </a:solidFill>
        </p:spPr>
        <p:txBody>
          <a:bodyPr anchor="ctr">
            <a:normAutofit/>
          </a:bodyPr>
          <a:lstStyle/>
          <a:p>
            <a:pPr algn="ctr"/>
            <a:r>
              <a:rPr lang="en-US" b="1" dirty="0">
                <a:solidFill>
                  <a:srgbClr val="FF0000"/>
                </a:solidFill>
              </a:rPr>
              <a:t>What risk if coach</a:t>
            </a:r>
            <a:br>
              <a:rPr lang="en-US" b="1" dirty="0">
                <a:solidFill>
                  <a:srgbClr val="FF0000"/>
                </a:solidFill>
              </a:rPr>
            </a:br>
            <a:r>
              <a:rPr lang="en-US" b="1" dirty="0">
                <a:solidFill>
                  <a:srgbClr val="FF0000"/>
                </a:solidFill>
              </a:rPr>
              <a:t> isn’t certified?</a:t>
            </a:r>
          </a:p>
        </p:txBody>
      </p:sp>
      <p:pic>
        <p:nvPicPr>
          <p:cNvPr id="3" name="Picture 2">
            <a:extLst>
              <a:ext uri="{FF2B5EF4-FFF2-40B4-BE49-F238E27FC236}">
                <a16:creationId xmlns:a16="http://schemas.microsoft.com/office/drawing/2014/main" id="{FECDE795-7C65-AE9A-E30E-35EE5F410C20}"/>
              </a:ext>
            </a:extLst>
          </p:cNvPr>
          <p:cNvPicPr>
            <a:picLocks noChangeAspect="1"/>
          </p:cNvPicPr>
          <p:nvPr/>
        </p:nvPicPr>
        <p:blipFill>
          <a:blip r:embed="rId2"/>
          <a:stretch>
            <a:fillRect/>
          </a:stretch>
        </p:blipFill>
        <p:spPr>
          <a:xfrm>
            <a:off x="184566" y="0"/>
            <a:ext cx="3535986" cy="1822862"/>
          </a:xfrm>
          <a:prstGeom prst="rect">
            <a:avLst/>
          </a:prstGeom>
        </p:spPr>
      </p:pic>
      <p:sp>
        <p:nvSpPr>
          <p:cNvPr id="4" name="Title 1">
            <a:extLst>
              <a:ext uri="{FF2B5EF4-FFF2-40B4-BE49-F238E27FC236}">
                <a16:creationId xmlns:a16="http://schemas.microsoft.com/office/drawing/2014/main" id="{EF375561-3F4D-1CFE-4BD4-EC40A8A238F7}"/>
              </a:ext>
            </a:extLst>
          </p:cNvPr>
          <p:cNvSpPr txBox="1">
            <a:spLocks/>
          </p:cNvSpPr>
          <p:nvPr/>
        </p:nvSpPr>
        <p:spPr>
          <a:xfrm>
            <a:off x="623943" y="2883646"/>
            <a:ext cx="8993393" cy="3818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71500" indent="-571500">
              <a:buFont typeface="Wingdings" panose="05000000000000000000" pitchFamily="2" charset="2"/>
              <a:buChar char="Ø"/>
            </a:pPr>
            <a:r>
              <a:rPr lang="en-US" sz="3600" b="1" dirty="0"/>
              <a:t>No Coaching Education</a:t>
            </a:r>
          </a:p>
          <a:p>
            <a:pPr marL="571500" indent="-571500">
              <a:buFont typeface="Wingdings" panose="05000000000000000000" pitchFamily="2" charset="2"/>
              <a:buChar char="Ø"/>
            </a:pPr>
            <a:r>
              <a:rPr lang="en-US" sz="3600" b="1" dirty="0"/>
              <a:t>No age-appropriate training</a:t>
            </a:r>
          </a:p>
          <a:p>
            <a:pPr marL="571500" indent="-571500">
              <a:buFont typeface="Wingdings" panose="05000000000000000000" pitchFamily="2" charset="2"/>
              <a:buChar char="Ø"/>
            </a:pPr>
            <a:r>
              <a:rPr lang="en-US" sz="3600" b="1" dirty="0"/>
              <a:t>No background check</a:t>
            </a:r>
          </a:p>
          <a:p>
            <a:pPr marL="571500" indent="-571500">
              <a:buFont typeface="Wingdings" panose="05000000000000000000" pitchFamily="2" charset="2"/>
              <a:buChar char="Ø"/>
            </a:pPr>
            <a:r>
              <a:rPr lang="en-US" sz="3600" b="1" dirty="0"/>
              <a:t>No Safesport Training on bullying, sexual abuse, hazing, etc.</a:t>
            </a:r>
          </a:p>
          <a:p>
            <a:pPr marL="571500" indent="-571500">
              <a:buFont typeface="Wingdings" panose="05000000000000000000" pitchFamily="2" charset="2"/>
              <a:buChar char="Ø"/>
            </a:pPr>
            <a:r>
              <a:rPr lang="en-US" sz="3600" b="1" dirty="0"/>
              <a:t>Not subject to USAH Discipline</a:t>
            </a:r>
          </a:p>
          <a:p>
            <a:pPr marL="571500" indent="-571500">
              <a:buFont typeface="Wingdings" panose="05000000000000000000" pitchFamily="2" charset="2"/>
              <a:buChar char="Ø"/>
            </a:pPr>
            <a:r>
              <a:rPr lang="en-US" sz="3600" b="1" dirty="0"/>
              <a:t>Player USAH insurance coverage at risk</a:t>
            </a:r>
          </a:p>
          <a:p>
            <a:pPr algn="ctr">
              <a:lnSpc>
                <a:spcPct val="150000"/>
              </a:lnSpc>
            </a:pPr>
            <a:endParaRPr lang="en-US" sz="4000" b="1" dirty="0"/>
          </a:p>
        </p:txBody>
      </p:sp>
    </p:spTree>
    <p:extLst>
      <p:ext uri="{BB962C8B-B14F-4D97-AF65-F5344CB8AC3E}">
        <p14:creationId xmlns:p14="http://schemas.microsoft.com/office/powerpoint/2010/main" val="437395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Google Shape;953;p126"/>
          <p:cNvSpPr txBox="1">
            <a:spLocks noGrp="1"/>
          </p:cNvSpPr>
          <p:nvPr>
            <p:ph type="ctrTitle"/>
          </p:nvPr>
        </p:nvSpPr>
        <p:spPr>
          <a:xfrm>
            <a:off x="985969" y="4553712"/>
            <a:ext cx="8288032" cy="1096316"/>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accent1"/>
              </a:buClr>
              <a:buSzPct val="100000"/>
              <a:buFont typeface="Trebuchet MS"/>
              <a:buNone/>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sz="1200"/>
          </a:p>
        </p:txBody>
      </p:sp>
      <p:pic>
        <p:nvPicPr>
          <p:cNvPr id="954" name="Google Shape;954;p126"/>
          <p:cNvPicPr preferRelativeResize="0"/>
          <p:nvPr/>
        </p:nvPicPr>
        <p:blipFill rotWithShape="1">
          <a:blip r:embed="rId3">
            <a:alphaModFix/>
          </a:blip>
          <a:srcRect/>
          <a:stretch/>
        </p:blipFill>
        <p:spPr>
          <a:xfrm>
            <a:off x="10384050" y="5536951"/>
            <a:ext cx="1807950" cy="1321049"/>
          </a:xfrm>
          <a:prstGeom prst="rect">
            <a:avLst/>
          </a:prstGeom>
          <a:noFill/>
          <a:ln>
            <a:noFill/>
          </a:ln>
        </p:spPr>
      </p:pic>
      <p:pic>
        <p:nvPicPr>
          <p:cNvPr id="955" name="Google Shape;955;p126"/>
          <p:cNvPicPr preferRelativeResize="0"/>
          <p:nvPr/>
        </p:nvPicPr>
        <p:blipFill rotWithShape="1">
          <a:blip r:embed="rId4">
            <a:alphaModFix/>
          </a:blip>
          <a:srcRect/>
          <a:stretch/>
        </p:blipFill>
        <p:spPr>
          <a:xfrm>
            <a:off x="10215345" y="5126586"/>
            <a:ext cx="1981372" cy="1731414"/>
          </a:xfrm>
          <a:prstGeom prst="rect">
            <a:avLst/>
          </a:prstGeom>
          <a:noFill/>
          <a:ln>
            <a:noFill/>
          </a:ln>
        </p:spPr>
      </p:pic>
      <p:sp>
        <p:nvSpPr>
          <p:cNvPr id="956" name="Google Shape;956;p126"/>
          <p:cNvSpPr txBox="1"/>
          <p:nvPr/>
        </p:nvSpPr>
        <p:spPr>
          <a:xfrm>
            <a:off x="656318" y="1073313"/>
            <a:ext cx="8947333" cy="5509160"/>
          </a:xfrm>
          <a:prstGeom prst="rect">
            <a:avLst/>
          </a:prstGeom>
          <a:noFill/>
          <a:ln>
            <a:noFill/>
          </a:ln>
        </p:spPr>
        <p:txBody>
          <a:bodyPr spcFirstLastPara="1" wrap="square" lIns="91425" tIns="45700" rIns="91425" bIns="45700" anchor="t" anchorCtr="0">
            <a:spAutoFit/>
          </a:bodyPr>
          <a:lstStyle/>
          <a:p>
            <a:endParaRPr lang="en-US" sz="4000" b="1" i="1" dirty="0">
              <a:solidFill>
                <a:schemeClr val="accent2"/>
              </a:solidFill>
              <a:latin typeface="Trebuchet MS"/>
              <a:sym typeface="Trebuchet MS"/>
            </a:endParaRPr>
          </a:p>
          <a:p>
            <a:r>
              <a:rPr lang="en-US" sz="2400" b="1" dirty="0">
                <a:solidFill>
                  <a:schemeClr val="accent2"/>
                </a:solidFill>
                <a:latin typeface="Trebuchet MS" panose="020B0603020202020204" pitchFamily="34" charset="0"/>
              </a:rPr>
              <a:t>“GAME MISCONDUCT” </a:t>
            </a:r>
            <a:endParaRPr lang="en-US" sz="2400" dirty="0">
              <a:solidFill>
                <a:schemeClr val="accent1"/>
              </a:solidFill>
              <a:latin typeface="Trebuchet MS" panose="020B0603020202020204" pitchFamily="34" charset="0"/>
            </a:endParaRPr>
          </a:p>
          <a:p>
            <a:r>
              <a:rPr lang="en-US" sz="2400" dirty="0">
                <a:solidFill>
                  <a:schemeClr val="accent1"/>
                </a:solidFill>
                <a:latin typeface="Trebuchet MS" panose="020B0603020202020204" pitchFamily="34" charset="0"/>
              </a:rPr>
              <a:t>suspension of a player or Team Official for the balance of the game with immediate substitution taking place on ice.  A player or Team Official incurring a game misconduct penalty shall also be suspended for the team’s next game….the game the penalty occurred in does not count.</a:t>
            </a:r>
          </a:p>
          <a:p>
            <a:endParaRPr lang="en-US" sz="2400" b="1" dirty="0">
              <a:solidFill>
                <a:schemeClr val="accent1"/>
              </a:solidFill>
              <a:latin typeface="Trebuchet MS" panose="020B0603020202020204" pitchFamily="34" charset="0"/>
            </a:endParaRPr>
          </a:p>
          <a:p>
            <a:r>
              <a:rPr lang="en-US" sz="2400" b="1" dirty="0">
                <a:solidFill>
                  <a:schemeClr val="accent2"/>
                </a:solidFill>
                <a:latin typeface="Trebuchet MS" panose="020B0603020202020204" pitchFamily="34" charset="0"/>
              </a:rPr>
              <a:t>“MATCH” </a:t>
            </a:r>
            <a:r>
              <a:rPr lang="en-US" sz="2400" dirty="0">
                <a:solidFill>
                  <a:schemeClr val="accent1"/>
                </a:solidFill>
                <a:latin typeface="Trebuchet MS" panose="020B0603020202020204" pitchFamily="34" charset="0"/>
              </a:rPr>
              <a:t>penalty involves the immediate removal of a player or Team Official for the balance of the game and a five-minute time penalty, or the designated match penalty time, shall be assessed.  A player or Team Official incurring a match penalty shall be suspended from participating in all USA Hockey activities until their case has been heard.</a:t>
            </a:r>
            <a:endParaRPr lang="en-US" sz="2400" i="1" dirty="0">
              <a:solidFill>
                <a:schemeClr val="accent1"/>
              </a:solidFill>
              <a:latin typeface="Trebuchet MS"/>
              <a:sym typeface="Trebuchet MS"/>
            </a:endParaRPr>
          </a:p>
        </p:txBody>
      </p:sp>
      <p:pic>
        <p:nvPicPr>
          <p:cNvPr id="3" name="Picture 2">
            <a:extLst>
              <a:ext uri="{FF2B5EF4-FFF2-40B4-BE49-F238E27FC236}">
                <a16:creationId xmlns:a16="http://schemas.microsoft.com/office/drawing/2014/main" id="{7EAE4A1B-C75E-7B49-BF17-F4B1A9930653}"/>
              </a:ext>
            </a:extLst>
          </p:cNvPr>
          <p:cNvPicPr>
            <a:picLocks noChangeAspect="1"/>
          </p:cNvPicPr>
          <p:nvPr/>
        </p:nvPicPr>
        <p:blipFill>
          <a:blip r:embed="rId5"/>
          <a:stretch>
            <a:fillRect/>
          </a:stretch>
        </p:blipFill>
        <p:spPr>
          <a:xfrm>
            <a:off x="9393693" y="0"/>
            <a:ext cx="2798307" cy="1438781"/>
          </a:xfrm>
          <a:prstGeom prst="rect">
            <a:avLst/>
          </a:prstGeom>
        </p:spPr>
      </p:pic>
      <p:sp>
        <p:nvSpPr>
          <p:cNvPr id="2" name="Google Shape;877;p121">
            <a:extLst>
              <a:ext uri="{FF2B5EF4-FFF2-40B4-BE49-F238E27FC236}">
                <a16:creationId xmlns:a16="http://schemas.microsoft.com/office/drawing/2014/main" id="{8F0D6E20-D1E2-797B-F4D2-579839F1FB77}"/>
              </a:ext>
            </a:extLst>
          </p:cNvPr>
          <p:cNvSpPr txBox="1"/>
          <p:nvPr/>
        </p:nvSpPr>
        <p:spPr>
          <a:xfrm>
            <a:off x="1270359" y="365467"/>
            <a:ext cx="7299333" cy="707846"/>
          </a:xfrm>
          <a:prstGeom prst="rect">
            <a:avLst/>
          </a:prstGeom>
          <a:noFill/>
          <a:ln w="381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lvl="0" algn="ctr">
              <a:buSzPts val="4000"/>
            </a:pPr>
            <a:r>
              <a:rPr lang="en-US" sz="4000" b="1" i="1" dirty="0">
                <a:solidFill>
                  <a:schemeClr val="accent2"/>
                </a:solidFill>
                <a:latin typeface="Trebuchet MS"/>
                <a:ea typeface="Trebuchet MS"/>
                <a:cs typeface="Trebuchet MS"/>
                <a:sym typeface="Trebuchet MS"/>
              </a:rPr>
              <a:t>Discipline Updates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7AC6FF-7BBD-A72B-0F58-34FD2AF14310}"/>
              </a:ext>
            </a:extLst>
          </p:cNvPr>
          <p:cNvSpPr>
            <a:spLocks noGrp="1"/>
          </p:cNvSpPr>
          <p:nvPr>
            <p:ph type="body" idx="1"/>
          </p:nvPr>
        </p:nvSpPr>
        <p:spPr>
          <a:xfrm>
            <a:off x="474649" y="1356059"/>
            <a:ext cx="9110415" cy="4453069"/>
          </a:xfrm>
        </p:spPr>
        <p:txBody>
          <a:bodyPr>
            <a:noAutofit/>
          </a:bodyPr>
          <a:lstStyle/>
          <a:p>
            <a:r>
              <a:rPr lang="en-US" sz="2400" dirty="0">
                <a:solidFill>
                  <a:schemeClr val="accent2"/>
                </a:solidFill>
                <a:latin typeface="Trebuchet MS" panose="020B0603020202020204" pitchFamily="34" charset="0"/>
              </a:rPr>
              <a:t>Suspensions for Fighting (Rule 615) </a:t>
            </a:r>
            <a:r>
              <a:rPr lang="en-US" sz="2400" dirty="0">
                <a:solidFill>
                  <a:schemeClr val="accent1"/>
                </a:solidFill>
                <a:latin typeface="Trebuchet MS" panose="020B0603020202020204" pitchFamily="34" charset="0"/>
              </a:rPr>
              <a:t>- player is assessed a major and game misconduct penalty for Fighting (Rule 615), they are subject to the following progressive discipline: </a:t>
            </a:r>
          </a:p>
          <a:p>
            <a:pPr lvl="2"/>
            <a:r>
              <a:rPr lang="en-US" sz="2000" dirty="0">
                <a:solidFill>
                  <a:schemeClr val="accent1"/>
                </a:solidFill>
                <a:latin typeface="Trebuchet MS" panose="020B0603020202020204" pitchFamily="34" charset="0"/>
              </a:rPr>
              <a:t>First Offense: 2 game suspension, </a:t>
            </a:r>
          </a:p>
          <a:p>
            <a:pPr lvl="2"/>
            <a:r>
              <a:rPr lang="en-US" sz="2000" dirty="0">
                <a:solidFill>
                  <a:schemeClr val="accent1"/>
                </a:solidFill>
                <a:latin typeface="Trebuchet MS" panose="020B0603020202020204" pitchFamily="34" charset="0"/>
              </a:rPr>
              <a:t>Second Offense: 6 game suspension</a:t>
            </a:r>
            <a:endParaRPr lang="en-US" sz="2000" dirty="0">
              <a:solidFill>
                <a:schemeClr val="accent1"/>
              </a:solidFill>
            </a:endParaRPr>
          </a:p>
          <a:p>
            <a:r>
              <a:rPr lang="en-US" sz="2400" dirty="0">
                <a:solidFill>
                  <a:schemeClr val="accent2"/>
                </a:solidFill>
              </a:rPr>
              <a:t>Abuse of Officials (Rule 601d) </a:t>
            </a:r>
            <a:r>
              <a:rPr lang="en-US" sz="2400" dirty="0">
                <a:solidFill>
                  <a:schemeClr val="accent1"/>
                </a:solidFill>
              </a:rPr>
              <a:t>- should the Abusive Conduct occur in a game where any of the assigned game officials are 17 or younger, the stated penalties (game misconduct, suspensions) shall double, regardless of whether the abusive conduct is directed at any official 17 or younger. This applies to coaches, players, and spectators.</a:t>
            </a:r>
          </a:p>
        </p:txBody>
      </p:sp>
      <p:sp>
        <p:nvSpPr>
          <p:cNvPr id="6" name="Google Shape;877;p121">
            <a:extLst>
              <a:ext uri="{FF2B5EF4-FFF2-40B4-BE49-F238E27FC236}">
                <a16:creationId xmlns:a16="http://schemas.microsoft.com/office/drawing/2014/main" id="{3E3B4188-F4C7-387B-5234-73BFEBB65216}"/>
              </a:ext>
            </a:extLst>
          </p:cNvPr>
          <p:cNvSpPr txBox="1"/>
          <p:nvPr/>
        </p:nvSpPr>
        <p:spPr>
          <a:xfrm>
            <a:off x="1257470" y="449944"/>
            <a:ext cx="7299333" cy="707846"/>
          </a:xfrm>
          <a:prstGeom prst="rect">
            <a:avLst/>
          </a:prstGeom>
          <a:noFill/>
          <a:ln w="381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lvl="0" algn="ctr">
              <a:buSzPts val="4000"/>
            </a:pPr>
            <a:r>
              <a:rPr lang="en-US" sz="4000" b="1" i="1" dirty="0">
                <a:solidFill>
                  <a:schemeClr val="accent2"/>
                </a:solidFill>
                <a:latin typeface="Trebuchet MS"/>
                <a:ea typeface="Trebuchet MS"/>
                <a:cs typeface="Trebuchet MS"/>
                <a:sym typeface="Trebuchet MS"/>
              </a:rPr>
              <a:t>Discipline Updates</a:t>
            </a:r>
          </a:p>
        </p:txBody>
      </p:sp>
    </p:spTree>
    <p:extLst>
      <p:ext uri="{BB962C8B-B14F-4D97-AF65-F5344CB8AC3E}">
        <p14:creationId xmlns:p14="http://schemas.microsoft.com/office/powerpoint/2010/main" val="1632717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E6C11-FA3D-A695-4D4E-0BE699F663E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08B3126-7026-B0A8-0113-128616D26C24}"/>
              </a:ext>
            </a:extLst>
          </p:cNvPr>
          <p:cNvSpPr>
            <a:spLocks noGrp="1"/>
          </p:cNvSpPr>
          <p:nvPr>
            <p:ph type="body" idx="1"/>
          </p:nvPr>
        </p:nvSpPr>
        <p:spPr>
          <a:xfrm>
            <a:off x="240468" y="1721821"/>
            <a:ext cx="9290807" cy="3880772"/>
          </a:xfrm>
        </p:spPr>
        <p:txBody>
          <a:bodyPr>
            <a:normAutofit fontScale="70000" lnSpcReduction="20000"/>
          </a:bodyPr>
          <a:lstStyle/>
          <a:p>
            <a:r>
              <a:rPr lang="en-US" sz="3100" dirty="0">
                <a:solidFill>
                  <a:schemeClr val="accent2"/>
                </a:solidFill>
              </a:rPr>
              <a:t>Twelve (12) or More Penalties in a Game </a:t>
            </a:r>
            <a:r>
              <a:rPr lang="en-US" sz="3100" dirty="0">
                <a:solidFill>
                  <a:schemeClr val="accent1"/>
                </a:solidFill>
              </a:rPr>
              <a:t>(Rule 401 (b)) Automatic CAHA Discipline - whereas a team is assessed twelve (12) or more penalties during one game, they are subject to the following progressive discipline: </a:t>
            </a:r>
          </a:p>
          <a:p>
            <a:pPr marL="914400" lvl="2" indent="0">
              <a:buNone/>
            </a:pPr>
            <a:r>
              <a:rPr lang="en-US" sz="2900" dirty="0">
                <a:solidFill>
                  <a:schemeClr val="accent1"/>
                </a:solidFill>
              </a:rPr>
              <a:t>First Offense - Head Coach will serve the one (1) game suspension mandated by USA Hockey. </a:t>
            </a:r>
          </a:p>
          <a:p>
            <a:pPr marL="914400" lvl="2" indent="0">
              <a:buNone/>
            </a:pPr>
            <a:r>
              <a:rPr lang="en-US" sz="2900" dirty="0">
                <a:solidFill>
                  <a:schemeClr val="accent1"/>
                </a:solidFill>
              </a:rPr>
              <a:t>Second Offense - Head Coach will serve the one (1) game suspension</a:t>
            </a:r>
          </a:p>
          <a:p>
            <a:pPr marL="914400" lvl="2" indent="0">
              <a:buNone/>
            </a:pPr>
            <a:endParaRPr lang="en-US" sz="2900" dirty="0">
              <a:solidFill>
                <a:schemeClr val="accent1"/>
              </a:solidFill>
            </a:endParaRPr>
          </a:p>
          <a:p>
            <a:r>
              <a:rPr lang="en-US" sz="3100" dirty="0">
                <a:solidFill>
                  <a:schemeClr val="accent2"/>
                </a:solidFill>
              </a:rPr>
              <a:t>Any Match Penalties</a:t>
            </a:r>
            <a:r>
              <a:rPr lang="en-US" sz="3100" dirty="0">
                <a:solidFill>
                  <a:schemeClr val="accent1"/>
                </a:solidFill>
              </a:rPr>
              <a:t> assessed under Rule 601(e.1) (Physical Assault of Official) and Rule 601(e.3) Uses language that is hateful or discriminatory in nature:  Any hearing resulting from a match penalty assessed under either of these rules shall reside with the Affiliate</a:t>
            </a:r>
          </a:p>
          <a:p>
            <a:endParaRPr lang="en-US" dirty="0"/>
          </a:p>
        </p:txBody>
      </p:sp>
      <p:sp>
        <p:nvSpPr>
          <p:cNvPr id="6" name="Google Shape;877;p121">
            <a:extLst>
              <a:ext uri="{FF2B5EF4-FFF2-40B4-BE49-F238E27FC236}">
                <a16:creationId xmlns:a16="http://schemas.microsoft.com/office/drawing/2014/main" id="{D9BA5A2C-C87A-0C69-06E0-1ADC83AAEFAA}"/>
              </a:ext>
            </a:extLst>
          </p:cNvPr>
          <p:cNvSpPr txBox="1"/>
          <p:nvPr/>
        </p:nvSpPr>
        <p:spPr>
          <a:xfrm>
            <a:off x="1257470" y="449944"/>
            <a:ext cx="7299333" cy="707846"/>
          </a:xfrm>
          <a:prstGeom prst="rect">
            <a:avLst/>
          </a:prstGeom>
          <a:noFill/>
          <a:ln w="381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lvl="0" algn="ctr">
              <a:buSzPts val="4000"/>
            </a:pPr>
            <a:r>
              <a:rPr lang="en-US" sz="4000" b="1" i="1" dirty="0">
                <a:solidFill>
                  <a:schemeClr val="accent2"/>
                </a:solidFill>
                <a:latin typeface="Trebuchet MS"/>
                <a:ea typeface="Trebuchet MS"/>
                <a:cs typeface="Trebuchet MS"/>
                <a:sym typeface="Trebuchet MS"/>
              </a:rPr>
              <a:t>Discipline Updates</a:t>
            </a:r>
          </a:p>
        </p:txBody>
      </p:sp>
    </p:spTree>
    <p:extLst>
      <p:ext uri="{BB962C8B-B14F-4D97-AF65-F5344CB8AC3E}">
        <p14:creationId xmlns:p14="http://schemas.microsoft.com/office/powerpoint/2010/main" val="3717183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036DC-88AF-9910-5538-7C119FDD8DB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BBEDC60-6095-335F-5F03-B0766DA3C37A}"/>
              </a:ext>
            </a:extLst>
          </p:cNvPr>
          <p:cNvSpPr>
            <a:spLocks noGrp="1"/>
          </p:cNvSpPr>
          <p:nvPr>
            <p:ph type="body" idx="1"/>
          </p:nvPr>
        </p:nvSpPr>
        <p:spPr>
          <a:xfrm>
            <a:off x="376251" y="1413456"/>
            <a:ext cx="9180344" cy="5333031"/>
          </a:xfrm>
        </p:spPr>
        <p:txBody>
          <a:bodyPr>
            <a:normAutofit/>
          </a:bodyPr>
          <a:lstStyle/>
          <a:p>
            <a:pPr marL="0" indent="0">
              <a:buNone/>
            </a:pPr>
            <a:r>
              <a:rPr lang="en-US" sz="2400" b="1" dirty="0">
                <a:solidFill>
                  <a:schemeClr val="accent1"/>
                </a:solidFill>
              </a:rPr>
              <a:t>Locker Room Monitor Automatic CAHA Discipline </a:t>
            </a:r>
            <a:r>
              <a:rPr lang="en-US" sz="2400" dirty="0">
                <a:solidFill>
                  <a:schemeClr val="accent1"/>
                </a:solidFill>
              </a:rPr>
              <a:t>- for no locker room monitors in any USA Hockey event (game, practice, off-ice):</a:t>
            </a:r>
          </a:p>
          <a:p>
            <a:pPr lvl="1">
              <a:buFont typeface="Arial" panose="020B0604020202020204" pitchFamily="34" charset="0"/>
              <a:buChar char="•"/>
            </a:pPr>
            <a:r>
              <a:rPr lang="en-US" sz="2400" dirty="0">
                <a:solidFill>
                  <a:schemeClr val="accent1"/>
                </a:solidFill>
              </a:rPr>
              <a:t>First Offence: Automatic $500 fine payable by the Association to CAHA and automatic 2-game suspension of head coach</a:t>
            </a:r>
          </a:p>
          <a:p>
            <a:pPr lvl="1">
              <a:buFont typeface="Arial" panose="020B0604020202020204" pitchFamily="34" charset="0"/>
              <a:buChar char="•"/>
            </a:pPr>
            <a:r>
              <a:rPr lang="en-US" sz="2400" dirty="0">
                <a:solidFill>
                  <a:schemeClr val="accent1"/>
                </a:solidFill>
              </a:rPr>
              <a:t>Second Offence within the same season: Automatic $1000 fine payable by the Association to CAHA and a mandatory discipline hearing that may include discipline up to and including permanent suspension from all USA Hockey events for the Head Coach and the President of the Association</a:t>
            </a:r>
          </a:p>
          <a:p>
            <a:pPr>
              <a:buFont typeface="Wingdings" panose="05000000000000000000" pitchFamily="2" charset="2"/>
              <a:buChar char="v"/>
            </a:pPr>
            <a:endParaRPr lang="en-US" dirty="0"/>
          </a:p>
        </p:txBody>
      </p:sp>
      <p:sp>
        <p:nvSpPr>
          <p:cNvPr id="5" name="Google Shape;877;p121">
            <a:extLst>
              <a:ext uri="{FF2B5EF4-FFF2-40B4-BE49-F238E27FC236}">
                <a16:creationId xmlns:a16="http://schemas.microsoft.com/office/drawing/2014/main" id="{13AD6F75-8EBA-D113-0D22-1D4042551292}"/>
              </a:ext>
            </a:extLst>
          </p:cNvPr>
          <p:cNvSpPr txBox="1"/>
          <p:nvPr/>
        </p:nvSpPr>
        <p:spPr>
          <a:xfrm>
            <a:off x="1257470" y="449944"/>
            <a:ext cx="7299333" cy="707846"/>
          </a:xfrm>
          <a:prstGeom prst="rect">
            <a:avLst/>
          </a:prstGeom>
          <a:noFill/>
          <a:ln w="381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lvl="0" algn="ctr">
              <a:buSzPts val="4000"/>
            </a:pPr>
            <a:r>
              <a:rPr lang="en-US" sz="4000" b="1" i="1" dirty="0">
                <a:solidFill>
                  <a:schemeClr val="accent2"/>
                </a:solidFill>
                <a:latin typeface="Trebuchet MS"/>
                <a:ea typeface="Trebuchet MS"/>
                <a:cs typeface="Trebuchet MS"/>
                <a:sym typeface="Trebuchet MS"/>
              </a:rPr>
              <a:t>Discipline Updates</a:t>
            </a:r>
          </a:p>
        </p:txBody>
      </p:sp>
    </p:spTree>
    <p:extLst>
      <p:ext uri="{BB962C8B-B14F-4D97-AF65-F5344CB8AC3E}">
        <p14:creationId xmlns:p14="http://schemas.microsoft.com/office/powerpoint/2010/main" val="3136014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E7A638-1A2F-1E18-9EA2-50A48DB36F9A}"/>
              </a:ext>
            </a:extLst>
          </p:cNvPr>
          <p:cNvSpPr>
            <a:spLocks noGrp="1"/>
          </p:cNvSpPr>
          <p:nvPr>
            <p:ph type="body" idx="1"/>
          </p:nvPr>
        </p:nvSpPr>
        <p:spPr>
          <a:xfrm>
            <a:off x="316964" y="1338153"/>
            <a:ext cx="9180344" cy="5333031"/>
          </a:xfrm>
        </p:spPr>
        <p:txBody>
          <a:bodyPr>
            <a:noAutofit/>
          </a:bodyPr>
          <a:lstStyle/>
          <a:p>
            <a:pPr marL="0" indent="0">
              <a:buNone/>
            </a:pPr>
            <a:r>
              <a:rPr lang="en-US" sz="2000" b="1" dirty="0">
                <a:solidFill>
                  <a:schemeClr val="accent1"/>
                </a:solidFill>
              </a:rPr>
              <a:t>Spectator Policy: </a:t>
            </a:r>
            <a:r>
              <a:rPr lang="en-US" sz="2000" dirty="0">
                <a:solidFill>
                  <a:schemeClr val="accent1"/>
                </a:solidFill>
              </a:rPr>
              <a:t>Any participant attending a sanctioned USA Hockey event removed from the venue by a USA Hockey official, security personnel, facility personnel, or Association personnel over a period of two consecutive seasons will be subject to mandatory suspension from ALL USA Hockey events for the following periods:</a:t>
            </a:r>
          </a:p>
          <a:p>
            <a:pPr lvl="1">
              <a:buFont typeface="Arial" panose="020B0604020202020204" pitchFamily="34" charset="0"/>
              <a:buChar char="•"/>
            </a:pPr>
            <a:r>
              <a:rPr lang="en-US" sz="2000" dirty="0">
                <a:solidFill>
                  <a:schemeClr val="accent1"/>
                </a:solidFill>
              </a:rPr>
              <a:t>1st offense automatic 30-day suspension from all events involving the Association and may be subject to additional supplemental discipline review as determined by the association/CAHA based on the event.</a:t>
            </a:r>
          </a:p>
          <a:p>
            <a:pPr lvl="1">
              <a:buFont typeface="Arial" panose="020B0604020202020204" pitchFamily="34" charset="0"/>
              <a:buChar char="•"/>
            </a:pPr>
            <a:r>
              <a:rPr lang="en-US" sz="2000" dirty="0">
                <a:solidFill>
                  <a:schemeClr val="accent1"/>
                </a:solidFill>
              </a:rPr>
              <a:t>2nd offense, automatic 60-day suspension from all events involving the Association and required hearing with the CAHA Discipline committee subject to additional supplemental discipline up to and including permanent lifetime suspension from all USA Hockey events.</a:t>
            </a:r>
          </a:p>
          <a:p>
            <a:pPr marL="457200" lvl="1" indent="0">
              <a:buNone/>
            </a:pPr>
            <a:r>
              <a:rPr lang="en-US" sz="2000" i="1" dirty="0">
                <a:solidFill>
                  <a:schemeClr val="accent1"/>
                </a:solidFill>
              </a:rPr>
              <a:t>Note: If an Official 17 years old or younger is officiating the game where the incident occurred, the fines and suspensions will be doubled. This is regardless of whether the behavior was directed at the Official 17 years old or younger or not.</a:t>
            </a:r>
          </a:p>
        </p:txBody>
      </p:sp>
      <p:sp>
        <p:nvSpPr>
          <p:cNvPr id="5" name="Google Shape;877;p121">
            <a:extLst>
              <a:ext uri="{FF2B5EF4-FFF2-40B4-BE49-F238E27FC236}">
                <a16:creationId xmlns:a16="http://schemas.microsoft.com/office/drawing/2014/main" id="{1C03ED54-6ECD-638D-1F7F-D69965495494}"/>
              </a:ext>
            </a:extLst>
          </p:cNvPr>
          <p:cNvSpPr txBox="1"/>
          <p:nvPr/>
        </p:nvSpPr>
        <p:spPr>
          <a:xfrm>
            <a:off x="1257470" y="449944"/>
            <a:ext cx="7299333" cy="707846"/>
          </a:xfrm>
          <a:prstGeom prst="rect">
            <a:avLst/>
          </a:prstGeom>
          <a:noFill/>
          <a:ln w="381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lvl="0" algn="ctr">
              <a:buSzPts val="4000"/>
            </a:pPr>
            <a:r>
              <a:rPr lang="en-US" sz="4000" b="1" i="1" dirty="0">
                <a:solidFill>
                  <a:schemeClr val="accent2"/>
                </a:solidFill>
                <a:latin typeface="Trebuchet MS"/>
                <a:ea typeface="Trebuchet MS"/>
                <a:cs typeface="Trebuchet MS"/>
                <a:sym typeface="Trebuchet MS"/>
              </a:rPr>
              <a:t>Discipline Updates</a:t>
            </a:r>
          </a:p>
        </p:txBody>
      </p:sp>
    </p:spTree>
    <p:extLst>
      <p:ext uri="{BB962C8B-B14F-4D97-AF65-F5344CB8AC3E}">
        <p14:creationId xmlns:p14="http://schemas.microsoft.com/office/powerpoint/2010/main" val="1491245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p121"/>
          <p:cNvSpPr txBox="1">
            <a:spLocks noGrp="1"/>
          </p:cNvSpPr>
          <p:nvPr>
            <p:ph type="ctrTitle"/>
          </p:nvPr>
        </p:nvSpPr>
        <p:spPr>
          <a:xfrm>
            <a:off x="1074720" y="2453055"/>
            <a:ext cx="7664834" cy="3991708"/>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4000"/>
              <a:buNone/>
            </a:pPr>
            <a:br>
              <a:rPr lang="en-US" sz="3600" b="1"/>
            </a:br>
            <a:br>
              <a:rPr lang="en-US" sz="3600" b="1"/>
            </a:br>
            <a:br>
              <a:rPr lang="en-US" sz="3600" b="1"/>
            </a:br>
            <a:br>
              <a:rPr lang="en-US" sz="3600" b="1"/>
            </a:br>
            <a:br>
              <a:rPr lang="en-US" sz="3600" b="1"/>
            </a:br>
            <a:br>
              <a:rPr lang="en-US" sz="3600" b="1"/>
            </a:br>
            <a:br>
              <a:rPr lang="en-US" sz="3600" b="1"/>
            </a:br>
            <a:br>
              <a:rPr lang="en-US" sz="3600" b="1"/>
            </a:br>
            <a:br>
              <a:rPr lang="en-US" sz="3600" b="1"/>
            </a:br>
            <a:br>
              <a:rPr lang="en-US" sz="3600" b="1"/>
            </a:br>
            <a:br>
              <a:rPr lang="en-US" sz="3600" b="1"/>
            </a:br>
            <a:br>
              <a:rPr lang="en-US" sz="3600" b="1"/>
            </a:br>
            <a:br>
              <a:rPr lang="en-US" sz="3600" b="1"/>
            </a:br>
            <a:br>
              <a:rPr lang="en-US" sz="3600" b="1"/>
            </a:br>
            <a:br>
              <a:rPr lang="en-US" sz="3600" b="1"/>
            </a:br>
            <a:br>
              <a:rPr lang="en-US" sz="3600" b="1"/>
            </a:br>
            <a:br>
              <a:rPr lang="en-US" sz="3600" b="1"/>
            </a:br>
            <a:br>
              <a:rPr lang="en-US" sz="3600" b="1"/>
            </a:br>
            <a:br>
              <a:rPr lang="en-US" sz="3600" b="1"/>
            </a:br>
            <a:br>
              <a:rPr lang="en-US" sz="3600" b="1"/>
            </a:br>
            <a:endParaRPr sz="2000"/>
          </a:p>
        </p:txBody>
      </p:sp>
      <p:sp>
        <p:nvSpPr>
          <p:cNvPr id="876" name="Google Shape;876;p121"/>
          <p:cNvSpPr txBox="1">
            <a:spLocks noGrp="1"/>
          </p:cNvSpPr>
          <p:nvPr>
            <p:ph type="subTitle" idx="1"/>
          </p:nvPr>
        </p:nvSpPr>
        <p:spPr>
          <a:xfrm>
            <a:off x="1240872" y="1453897"/>
            <a:ext cx="8089736" cy="3693836"/>
          </a:xfrm>
          <a:prstGeom prst="rect">
            <a:avLst/>
          </a:prstGeom>
          <a:noFill/>
          <a:ln>
            <a:noFill/>
          </a:ln>
        </p:spPr>
        <p:txBody>
          <a:bodyPr spcFirstLastPara="1" wrap="square" lIns="91425" tIns="45700" rIns="91425" bIns="45700" anchor="t" anchorCtr="0">
            <a:normAutofit/>
          </a:bodyPr>
          <a:lstStyle/>
          <a:p>
            <a:pPr marL="457200" lvl="0" indent="-320040" algn="r" rtl="0">
              <a:lnSpc>
                <a:spcPct val="100000"/>
              </a:lnSpc>
              <a:spcBef>
                <a:spcPts val="1000"/>
              </a:spcBef>
              <a:spcAft>
                <a:spcPts val="0"/>
              </a:spcAft>
              <a:buSzPts val="1440"/>
              <a:buNone/>
            </a:pPr>
            <a:r>
              <a:rPr lang="en-US"/>
              <a:t> </a:t>
            </a:r>
            <a:endParaRPr/>
          </a:p>
        </p:txBody>
      </p:sp>
      <p:sp>
        <p:nvSpPr>
          <p:cNvPr id="877" name="Google Shape;877;p121"/>
          <p:cNvSpPr txBox="1"/>
          <p:nvPr/>
        </p:nvSpPr>
        <p:spPr>
          <a:xfrm>
            <a:off x="1257470" y="449944"/>
            <a:ext cx="7299333" cy="707846"/>
          </a:xfrm>
          <a:prstGeom prst="rect">
            <a:avLst/>
          </a:prstGeom>
          <a:solidFill>
            <a:srgbClr val="00B050"/>
          </a:solidFill>
          <a:ln w="381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a:solidFill>
                  <a:schemeClr val="lt1"/>
                </a:solidFill>
                <a:latin typeface="Arial"/>
                <a:ea typeface="Arial"/>
                <a:cs typeface="Arial"/>
                <a:sym typeface="Arial"/>
              </a:rPr>
              <a:t>Green Armband Initiative</a:t>
            </a:r>
            <a:endParaRPr sz="1400" b="0" i="0" u="none" strike="noStrike" cap="none" dirty="0">
              <a:solidFill>
                <a:srgbClr val="000000"/>
              </a:solidFill>
              <a:latin typeface="Arial"/>
              <a:ea typeface="Arial"/>
              <a:cs typeface="Arial"/>
              <a:sym typeface="Arial"/>
            </a:endParaRPr>
          </a:p>
        </p:txBody>
      </p:sp>
      <p:sp>
        <p:nvSpPr>
          <p:cNvPr id="879" name="Google Shape;879;p121"/>
          <p:cNvSpPr txBox="1"/>
          <p:nvPr/>
        </p:nvSpPr>
        <p:spPr>
          <a:xfrm>
            <a:off x="91233" y="1750856"/>
            <a:ext cx="7846286" cy="5103921"/>
          </a:xfrm>
          <a:prstGeom prst="rect">
            <a:avLst/>
          </a:prstGeom>
          <a:solidFill>
            <a:srgbClr val="00B050"/>
          </a:solid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US" sz="2400" b="1" i="0" u="none" strike="noStrike" cap="none" dirty="0">
                <a:solidFill>
                  <a:schemeClr val="lt1"/>
                </a:solidFill>
                <a:latin typeface="Arial"/>
                <a:ea typeface="Arial"/>
                <a:cs typeface="Arial"/>
                <a:sym typeface="Arial"/>
              </a:rPr>
              <a:t>The Green Arm Band Initiative aims to enhance the safety and development of young (17 and under) ice hockey officials by clearly identifying them on the ice. Increase awareness that certain officials are minors.  Not a reflection of experience, only of age.</a:t>
            </a:r>
            <a:endParaRPr sz="2400" b="1" i="0" u="none" strike="noStrike" cap="none" dirty="0">
              <a:solidFill>
                <a:schemeClr val="lt1"/>
              </a:solidFill>
              <a:latin typeface="Arial"/>
              <a:ea typeface="Arial"/>
              <a:cs typeface="Arial"/>
              <a:sym typeface="Arial"/>
            </a:endParaRPr>
          </a:p>
          <a:p>
            <a:pPr marL="342900" marR="0" lvl="0" indent="-342900" algn="l" rtl="0">
              <a:lnSpc>
                <a:spcPct val="115000"/>
              </a:lnSpc>
              <a:spcBef>
                <a:spcPts val="800"/>
              </a:spcBef>
              <a:spcAft>
                <a:spcPts val="0"/>
              </a:spcAft>
              <a:buClr>
                <a:srgbClr val="000000"/>
              </a:buClr>
              <a:buSzPts val="1000"/>
              <a:buFont typeface="Noto Sans Symbols"/>
              <a:buChar char="∙"/>
            </a:pPr>
            <a:r>
              <a:rPr lang="en-US" sz="2000" b="1" i="0" u="none" strike="noStrike" cap="none" dirty="0">
                <a:solidFill>
                  <a:schemeClr val="lt1"/>
                </a:solidFill>
                <a:latin typeface="Arial"/>
                <a:ea typeface="Arial"/>
                <a:cs typeface="Arial"/>
                <a:sym typeface="Arial"/>
              </a:rPr>
              <a:t>Encourage respect and appropriate behavior from </a:t>
            </a:r>
            <a:r>
              <a:rPr lang="en-US" sz="2000" b="1" i="1" u="none" strike="noStrike" cap="none" dirty="0">
                <a:solidFill>
                  <a:schemeClr val="lt1"/>
                </a:solidFill>
                <a:latin typeface="Arial"/>
                <a:ea typeface="Arial"/>
                <a:cs typeface="Arial"/>
                <a:sym typeface="Arial"/>
              </a:rPr>
              <a:t>players, coaches</a:t>
            </a:r>
            <a:r>
              <a:rPr lang="en-US" sz="2000" b="1" i="0" u="none" strike="noStrike" cap="none" dirty="0">
                <a:solidFill>
                  <a:schemeClr val="lt1"/>
                </a:solidFill>
                <a:latin typeface="Arial"/>
                <a:ea typeface="Arial"/>
                <a:cs typeface="Arial"/>
                <a:sym typeface="Arial"/>
              </a:rPr>
              <a:t>, and </a:t>
            </a:r>
            <a:r>
              <a:rPr lang="en-US" sz="2000" b="1" i="1" u="none" strike="noStrike" cap="none" dirty="0">
                <a:solidFill>
                  <a:schemeClr val="lt1"/>
                </a:solidFill>
                <a:latin typeface="Arial"/>
                <a:ea typeface="Arial"/>
                <a:cs typeface="Arial"/>
                <a:sym typeface="Arial"/>
              </a:rPr>
              <a:t>spectators</a:t>
            </a:r>
            <a:r>
              <a:rPr lang="en-US" sz="2000" b="1" i="0" u="none" strike="noStrike" cap="none" dirty="0">
                <a:solidFill>
                  <a:schemeClr val="lt1"/>
                </a:solidFill>
                <a:latin typeface="Arial"/>
                <a:ea typeface="Arial"/>
                <a:cs typeface="Arial"/>
                <a:sym typeface="Arial"/>
              </a:rPr>
              <a:t>.</a:t>
            </a:r>
            <a:endParaRPr sz="2000" b="1" i="0" u="none" strike="noStrike" cap="none" dirty="0">
              <a:solidFill>
                <a:schemeClr val="lt1"/>
              </a:solidFill>
              <a:latin typeface="Arial"/>
              <a:ea typeface="Arial"/>
              <a:cs typeface="Arial"/>
              <a:sym typeface="Arial"/>
            </a:endParaRPr>
          </a:p>
          <a:p>
            <a:pPr marL="342900" marR="0" lvl="0" indent="-342900" algn="l" rtl="0">
              <a:lnSpc>
                <a:spcPct val="115000"/>
              </a:lnSpc>
              <a:spcBef>
                <a:spcPts val="800"/>
              </a:spcBef>
              <a:spcAft>
                <a:spcPts val="0"/>
              </a:spcAft>
              <a:buClr>
                <a:srgbClr val="000000"/>
              </a:buClr>
              <a:buSzPts val="1000"/>
              <a:buFont typeface="Noto Sans Symbols"/>
              <a:buChar char="∙"/>
            </a:pPr>
            <a:r>
              <a:rPr lang="en-US" sz="2000" b="1" i="0" u="none" strike="noStrike" cap="none" dirty="0">
                <a:solidFill>
                  <a:schemeClr val="lt1"/>
                </a:solidFill>
                <a:latin typeface="Arial"/>
                <a:ea typeface="Arial"/>
                <a:cs typeface="Arial"/>
                <a:sym typeface="Arial"/>
              </a:rPr>
              <a:t>Reduce verbal abuse and intimidation of young officials.</a:t>
            </a:r>
            <a:endParaRPr sz="2000" b="1" i="0" u="none" strike="noStrike" cap="none" dirty="0">
              <a:solidFill>
                <a:schemeClr val="lt1"/>
              </a:solidFill>
              <a:latin typeface="Arial"/>
              <a:ea typeface="Arial"/>
              <a:cs typeface="Arial"/>
              <a:sym typeface="Arial"/>
            </a:endParaRPr>
          </a:p>
          <a:p>
            <a:pPr marL="342900" marR="0" lvl="0" indent="-342900" algn="l" rtl="0">
              <a:lnSpc>
                <a:spcPct val="115000"/>
              </a:lnSpc>
              <a:spcBef>
                <a:spcPts val="800"/>
              </a:spcBef>
              <a:spcAft>
                <a:spcPts val="0"/>
              </a:spcAft>
              <a:buClr>
                <a:srgbClr val="000000"/>
              </a:buClr>
              <a:buSzPts val="1000"/>
              <a:buFont typeface="Noto Sans Symbols"/>
              <a:buChar char="∙"/>
            </a:pPr>
            <a:r>
              <a:rPr lang="en-US" sz="2000" b="1" i="0" u="none" strike="noStrike" cap="none" dirty="0">
                <a:solidFill>
                  <a:schemeClr val="lt1"/>
                </a:solidFill>
                <a:latin typeface="Arial"/>
                <a:ea typeface="Arial"/>
                <a:cs typeface="Arial"/>
                <a:sym typeface="Arial"/>
              </a:rPr>
              <a:t>Create a safer and more supportive officiating environment to improve retention.</a:t>
            </a:r>
            <a:endParaRPr sz="2000" b="1" i="0" u="none" strike="noStrike" cap="none" dirty="0">
              <a:solidFill>
                <a:schemeClr val="lt1"/>
              </a:solidFill>
              <a:latin typeface="Arial"/>
              <a:ea typeface="Arial"/>
              <a:cs typeface="Arial"/>
              <a:sym typeface="Arial"/>
            </a:endParaRPr>
          </a:p>
          <a:p>
            <a:pPr marL="342900" marR="0" lvl="0" indent="-342900" algn="l" rtl="0">
              <a:lnSpc>
                <a:spcPct val="115000"/>
              </a:lnSpc>
              <a:spcBef>
                <a:spcPts val="800"/>
              </a:spcBef>
              <a:spcAft>
                <a:spcPts val="0"/>
              </a:spcAft>
              <a:buClr>
                <a:srgbClr val="000000"/>
              </a:buClr>
              <a:buSzPts val="1000"/>
              <a:buFont typeface="Noto Sans Symbols"/>
              <a:buChar char="∙"/>
            </a:pPr>
            <a:r>
              <a:rPr lang="en-US" sz="2000" b="1" i="0" u="none" strike="noStrike" cap="none" dirty="0">
                <a:solidFill>
                  <a:schemeClr val="lt1"/>
                </a:solidFill>
                <a:latin typeface="Arial"/>
                <a:ea typeface="Arial"/>
                <a:cs typeface="Arial"/>
                <a:sym typeface="Arial"/>
              </a:rPr>
              <a:t>Provide a visual cue for coaches, players, and spectators to exercise greater patience and understanding.</a:t>
            </a:r>
            <a:endParaRPr sz="2000" b="1" i="0" u="none" strike="noStrike" cap="none" dirty="0">
              <a:solidFill>
                <a:schemeClr val="lt1"/>
              </a:solidFill>
              <a:latin typeface="Arial"/>
              <a:ea typeface="Arial"/>
              <a:cs typeface="Arial"/>
              <a:sym typeface="Arial"/>
            </a:endParaRPr>
          </a:p>
        </p:txBody>
      </p:sp>
      <p:pic>
        <p:nvPicPr>
          <p:cNvPr id="878" name="Google Shape;878;p121"/>
          <p:cNvPicPr preferRelativeResize="0"/>
          <p:nvPr/>
        </p:nvPicPr>
        <p:blipFill rotWithShape="1">
          <a:blip r:embed="rId3">
            <a:alphaModFix/>
          </a:blip>
          <a:srcRect/>
          <a:stretch/>
        </p:blipFill>
        <p:spPr>
          <a:xfrm>
            <a:off x="8236908" y="1750856"/>
            <a:ext cx="3326906" cy="2386246"/>
          </a:xfrm>
          <a:prstGeom prst="rect">
            <a:avLst/>
          </a:prstGeom>
          <a:noFill/>
          <a:ln>
            <a:noFill/>
          </a:ln>
        </p:spPr>
      </p:pic>
      <p:pic>
        <p:nvPicPr>
          <p:cNvPr id="3" name="Picture 2" descr="A picture containing text, floor, indoor, building&#10;&#10;AI-generated content may be incorrect.">
            <a:extLst>
              <a:ext uri="{FF2B5EF4-FFF2-40B4-BE49-F238E27FC236}">
                <a16:creationId xmlns:a16="http://schemas.microsoft.com/office/drawing/2014/main" id="{B90C0987-CB89-0024-C841-10339064B654}"/>
              </a:ext>
            </a:extLst>
          </p:cNvPr>
          <p:cNvPicPr>
            <a:picLocks noChangeAspect="1"/>
          </p:cNvPicPr>
          <p:nvPr/>
        </p:nvPicPr>
        <p:blipFill>
          <a:blip r:embed="rId4"/>
          <a:srcRect l="14196" t="5929" r="16129" b="49719"/>
          <a:stretch>
            <a:fillRect/>
          </a:stretch>
        </p:blipFill>
        <p:spPr>
          <a:xfrm>
            <a:off x="8236908" y="4231207"/>
            <a:ext cx="3326907" cy="250966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0F46007-92F5-9510-8823-BFE26A29B1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CA2C3B-339F-104E-C809-50A5FA8EB98D}"/>
              </a:ext>
            </a:extLst>
          </p:cNvPr>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B7E6C5A7-10A2-FA16-4B0C-948F5CE6CDC9}"/>
              </a:ext>
            </a:extLst>
          </p:cNvPr>
          <p:cNvSpPr>
            <a:spLocks noGrp="1"/>
          </p:cNvSpPr>
          <p:nvPr>
            <p:ph type="subTitle" idx="1"/>
          </p:nvPr>
        </p:nvSpPr>
        <p:spPr>
          <a:xfrm>
            <a:off x="985969" y="2603040"/>
            <a:ext cx="8288032" cy="3516111"/>
          </a:xfrm>
        </p:spPr>
        <p:txBody>
          <a:bodyPr>
            <a:normAutofit/>
          </a:bodyPr>
          <a:lstStyle/>
          <a:p>
            <a:pPr algn="ctr"/>
            <a:r>
              <a:rPr lang="en-US" dirty="0"/>
              <a:t> </a:t>
            </a:r>
            <a:endParaRPr lang="en-US"/>
          </a:p>
        </p:txBody>
      </p:sp>
      <p:pic>
        <p:nvPicPr>
          <p:cNvPr id="5" name="Picture 4" descr="Logo, company name&#10;&#10;Description automatically generated">
            <a:extLst>
              <a:ext uri="{FF2B5EF4-FFF2-40B4-BE49-F238E27FC236}">
                <a16:creationId xmlns:a16="http://schemas.microsoft.com/office/drawing/2014/main" id="{80AEA16F-A14A-BFED-DC66-B56BFE37A797}"/>
              </a:ext>
            </a:extLst>
          </p:cNvPr>
          <p:cNvPicPr>
            <a:picLocks noChangeAspect="1"/>
          </p:cNvPicPr>
          <p:nvPr/>
        </p:nvPicPr>
        <p:blipFill>
          <a:blip r:embed="rId4"/>
          <a:stretch>
            <a:fillRect/>
          </a:stretch>
        </p:blipFill>
        <p:spPr>
          <a:xfrm>
            <a:off x="2592594" y="9459"/>
            <a:ext cx="2000922" cy="1029228"/>
          </a:xfrm>
          <a:prstGeom prst="rect">
            <a:avLst/>
          </a:prstGeom>
        </p:spPr>
      </p:pic>
      <p:pic>
        <p:nvPicPr>
          <p:cNvPr id="8" name="Online Media 7" title="USA Hockey SafeSport Program Overview">
            <a:hlinkClick r:id="" action="ppaction://media"/>
            <a:extLst>
              <a:ext uri="{FF2B5EF4-FFF2-40B4-BE49-F238E27FC236}">
                <a16:creationId xmlns:a16="http://schemas.microsoft.com/office/drawing/2014/main" id="{B55ADEB0-2A12-77C3-CC62-F2D63723950B}"/>
              </a:ext>
            </a:extLst>
          </p:cNvPr>
          <p:cNvPicPr>
            <a:picLocks noRot="1" noChangeAspect="1"/>
          </p:cNvPicPr>
          <p:nvPr>
            <a:videoFile r:link="rId1"/>
          </p:nvPr>
        </p:nvPicPr>
        <p:blipFill>
          <a:blip r:embed="rId5"/>
          <a:stretch>
            <a:fillRect/>
          </a:stretch>
        </p:blipFill>
        <p:spPr>
          <a:xfrm>
            <a:off x="1041940" y="1115275"/>
            <a:ext cx="10164091" cy="5742725"/>
          </a:xfrm>
          <a:prstGeom prst="rect">
            <a:avLst/>
          </a:prstGeom>
        </p:spPr>
      </p:pic>
      <p:pic>
        <p:nvPicPr>
          <p:cNvPr id="3" name="Picture 2">
            <a:extLst>
              <a:ext uri="{FF2B5EF4-FFF2-40B4-BE49-F238E27FC236}">
                <a16:creationId xmlns:a16="http://schemas.microsoft.com/office/drawing/2014/main" id="{4843C96F-298D-24FF-D92C-D5BB3EBE3A8E}"/>
              </a:ext>
            </a:extLst>
          </p:cNvPr>
          <p:cNvPicPr>
            <a:picLocks noChangeAspect="1"/>
          </p:cNvPicPr>
          <p:nvPr/>
        </p:nvPicPr>
        <p:blipFill>
          <a:blip r:embed="rId6"/>
          <a:srcRect t="1468" b="11387"/>
          <a:stretch>
            <a:fillRect/>
          </a:stretch>
        </p:blipFill>
        <p:spPr>
          <a:xfrm>
            <a:off x="5533163" y="76587"/>
            <a:ext cx="3026337" cy="894971"/>
          </a:xfrm>
          <a:prstGeom prst="rect">
            <a:avLst/>
          </a:prstGeom>
        </p:spPr>
      </p:pic>
    </p:spTree>
    <p:extLst>
      <p:ext uri="{BB962C8B-B14F-4D97-AF65-F5344CB8AC3E}">
        <p14:creationId xmlns:p14="http://schemas.microsoft.com/office/powerpoint/2010/main" val="255768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893D268-BA59-F748-91DA-A6C1B23367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69603F-EFCE-B7F7-7390-7DE394A2F374}"/>
              </a:ext>
            </a:extLst>
          </p:cNvPr>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B8F519FC-6A24-0487-9B0F-6FED11356E7E}"/>
              </a:ext>
            </a:extLst>
          </p:cNvPr>
          <p:cNvSpPr>
            <a:spLocks noGrp="1"/>
          </p:cNvSpPr>
          <p:nvPr>
            <p:ph type="subTitle" idx="1"/>
          </p:nvPr>
        </p:nvSpPr>
        <p:spPr>
          <a:xfrm>
            <a:off x="985969" y="2603040"/>
            <a:ext cx="8288032" cy="3516111"/>
          </a:xfrm>
        </p:spPr>
        <p:txBody>
          <a:bodyPr>
            <a:normAutofit/>
          </a:bodyPr>
          <a:lstStyle/>
          <a:p>
            <a:pPr algn="ctr"/>
            <a:r>
              <a:rPr lang="en-US" dirty="0"/>
              <a:t> </a:t>
            </a:r>
            <a:endParaRPr lang="en-US"/>
          </a:p>
        </p:txBody>
      </p:sp>
      <p:sp>
        <p:nvSpPr>
          <p:cNvPr id="6" name="TextBox 5">
            <a:extLst>
              <a:ext uri="{FF2B5EF4-FFF2-40B4-BE49-F238E27FC236}">
                <a16:creationId xmlns:a16="http://schemas.microsoft.com/office/drawing/2014/main" id="{5B576E7E-1E97-F5FF-D368-2B2B73E68BA7}"/>
              </a:ext>
            </a:extLst>
          </p:cNvPr>
          <p:cNvSpPr txBox="1"/>
          <p:nvPr/>
        </p:nvSpPr>
        <p:spPr>
          <a:xfrm>
            <a:off x="633295" y="1348143"/>
            <a:ext cx="9180786" cy="3970318"/>
          </a:xfrm>
          <a:prstGeom prst="rect">
            <a:avLst/>
          </a:prstGeom>
          <a:noFill/>
        </p:spPr>
        <p:txBody>
          <a:bodyPr wrap="square">
            <a:spAutoFit/>
          </a:bodyPr>
          <a:lstStyle/>
          <a:p>
            <a:r>
              <a:rPr lang="en-US" sz="2800" dirty="0">
                <a:solidFill>
                  <a:schemeClr val="accent1"/>
                </a:solidFill>
                <a:cs typeface="Aparajita" panose="020B0604020202020204" pitchFamily="34" charset="0"/>
              </a:rPr>
              <a:t>The USA Hockey SafeSport program was developed to give all participants (and their parents) confidence that they are playing our sport in the safest possible environment, both on and off the ice.</a:t>
            </a:r>
          </a:p>
          <a:p>
            <a:pPr>
              <a:buNone/>
            </a:pPr>
            <a:endParaRPr lang="en-US" sz="2800" dirty="0">
              <a:solidFill>
                <a:schemeClr val="accent1"/>
              </a:solidFill>
              <a:cs typeface="Aparajita" panose="020B0604020202020204" pitchFamily="34" charset="0"/>
            </a:endParaRPr>
          </a:p>
          <a:p>
            <a:r>
              <a:rPr lang="en-US" sz="2800" dirty="0">
                <a:solidFill>
                  <a:schemeClr val="accent1"/>
                </a:solidFill>
                <a:cs typeface="Aparajita" panose="020B0604020202020204" pitchFamily="34" charset="0"/>
              </a:rPr>
              <a:t>USA Hockey has implemented policies addressing certain types of abuse and misconduct, and certain policies intended to reduce, monitor and govern the areas where potential abuse and misconduct can occur.</a:t>
            </a:r>
          </a:p>
        </p:txBody>
      </p:sp>
      <p:pic>
        <p:nvPicPr>
          <p:cNvPr id="5" name="Picture 4" descr="Logo, company name&#10;&#10;Description automatically generated">
            <a:extLst>
              <a:ext uri="{FF2B5EF4-FFF2-40B4-BE49-F238E27FC236}">
                <a16:creationId xmlns:a16="http://schemas.microsoft.com/office/drawing/2014/main" id="{951717EF-9514-3E74-8484-04959254C6D8}"/>
              </a:ext>
            </a:extLst>
          </p:cNvPr>
          <p:cNvPicPr>
            <a:picLocks noChangeAspect="1"/>
          </p:cNvPicPr>
          <p:nvPr/>
        </p:nvPicPr>
        <p:blipFill>
          <a:blip r:embed="rId3"/>
          <a:stretch>
            <a:fillRect/>
          </a:stretch>
        </p:blipFill>
        <p:spPr>
          <a:xfrm>
            <a:off x="0" y="-13354"/>
            <a:ext cx="2290763" cy="1178316"/>
          </a:xfrm>
          <a:prstGeom prst="rect">
            <a:avLst/>
          </a:prstGeom>
        </p:spPr>
      </p:pic>
      <p:pic>
        <p:nvPicPr>
          <p:cNvPr id="3" name="Picture 2">
            <a:extLst>
              <a:ext uri="{FF2B5EF4-FFF2-40B4-BE49-F238E27FC236}">
                <a16:creationId xmlns:a16="http://schemas.microsoft.com/office/drawing/2014/main" id="{6A436FF8-C943-77FD-550E-EF7791C5495C}"/>
              </a:ext>
            </a:extLst>
          </p:cNvPr>
          <p:cNvPicPr>
            <a:picLocks noChangeAspect="1"/>
          </p:cNvPicPr>
          <p:nvPr/>
        </p:nvPicPr>
        <p:blipFill>
          <a:blip r:embed="rId4"/>
          <a:srcRect t="1468" b="11387"/>
          <a:stretch>
            <a:fillRect/>
          </a:stretch>
        </p:blipFill>
        <p:spPr>
          <a:xfrm>
            <a:off x="3069663" y="129555"/>
            <a:ext cx="4120644" cy="1218588"/>
          </a:xfrm>
          <a:prstGeom prst="rect">
            <a:avLst/>
          </a:prstGeom>
        </p:spPr>
      </p:pic>
      <p:pic>
        <p:nvPicPr>
          <p:cNvPr id="9" name="Picture 8">
            <a:extLst>
              <a:ext uri="{FF2B5EF4-FFF2-40B4-BE49-F238E27FC236}">
                <a16:creationId xmlns:a16="http://schemas.microsoft.com/office/drawing/2014/main" id="{39E04AB8-1926-C33E-60C0-7573CC89A191}"/>
              </a:ext>
            </a:extLst>
          </p:cNvPr>
          <p:cNvPicPr>
            <a:picLocks noChangeAspect="1"/>
          </p:cNvPicPr>
          <p:nvPr/>
        </p:nvPicPr>
        <p:blipFill>
          <a:blip r:embed="rId5"/>
          <a:srcRect l="1822" t="7744" r="5098" b="6505"/>
          <a:stretch>
            <a:fillRect/>
          </a:stretch>
        </p:blipFill>
        <p:spPr>
          <a:xfrm>
            <a:off x="2377919" y="5611565"/>
            <a:ext cx="5212418" cy="1232541"/>
          </a:xfrm>
          <a:prstGeom prst="rect">
            <a:avLst/>
          </a:prstGeom>
        </p:spPr>
      </p:pic>
    </p:spTree>
    <p:extLst>
      <p:ext uri="{BB962C8B-B14F-4D97-AF65-F5344CB8AC3E}">
        <p14:creationId xmlns:p14="http://schemas.microsoft.com/office/powerpoint/2010/main" val="2288380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6194E6C-B21F-1F2A-805D-CF1805F1E1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91CD13-BA44-ED32-53FB-E01809C3FD47}"/>
              </a:ext>
            </a:extLst>
          </p:cNvPr>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81E4A97E-317A-0E41-F819-801E94F49AB6}"/>
              </a:ext>
            </a:extLst>
          </p:cNvPr>
          <p:cNvSpPr>
            <a:spLocks noGrp="1"/>
          </p:cNvSpPr>
          <p:nvPr>
            <p:ph type="subTitle" idx="1"/>
          </p:nvPr>
        </p:nvSpPr>
        <p:spPr>
          <a:xfrm>
            <a:off x="985969" y="2603040"/>
            <a:ext cx="8288032" cy="3516111"/>
          </a:xfrm>
        </p:spPr>
        <p:txBody>
          <a:bodyPr>
            <a:normAutofit/>
          </a:bodyPr>
          <a:lstStyle/>
          <a:p>
            <a:pPr algn="ctr"/>
            <a:r>
              <a:rPr lang="en-US" dirty="0"/>
              <a:t> </a:t>
            </a:r>
            <a:endParaRPr lang="en-US"/>
          </a:p>
        </p:txBody>
      </p:sp>
      <p:sp>
        <p:nvSpPr>
          <p:cNvPr id="6" name="TextBox 5">
            <a:extLst>
              <a:ext uri="{FF2B5EF4-FFF2-40B4-BE49-F238E27FC236}">
                <a16:creationId xmlns:a16="http://schemas.microsoft.com/office/drawing/2014/main" id="{1E11ED44-07AA-1170-0A31-65DA9C174605}"/>
              </a:ext>
            </a:extLst>
          </p:cNvPr>
          <p:cNvSpPr txBox="1"/>
          <p:nvPr/>
        </p:nvSpPr>
        <p:spPr>
          <a:xfrm>
            <a:off x="2367953" y="329541"/>
            <a:ext cx="8432724" cy="646331"/>
          </a:xfrm>
          <a:prstGeom prst="rect">
            <a:avLst/>
          </a:prstGeom>
          <a:solidFill>
            <a:schemeClr val="bg1"/>
          </a:solidFill>
        </p:spPr>
        <p:txBody>
          <a:bodyPr wrap="square">
            <a:spAutoFit/>
          </a:bodyPr>
          <a:lstStyle/>
          <a:p>
            <a:pPr algn="ctr"/>
            <a:r>
              <a:rPr lang="en-US" sz="3600" b="1" dirty="0">
                <a:solidFill>
                  <a:srgbClr val="FF0000"/>
                </a:solidFill>
              </a:rPr>
              <a:t>What Topics Does SafeSport Address?</a:t>
            </a:r>
          </a:p>
        </p:txBody>
      </p:sp>
      <p:pic>
        <p:nvPicPr>
          <p:cNvPr id="5" name="Picture 4" descr="Logo, company name&#10;&#10;Description automatically generated">
            <a:extLst>
              <a:ext uri="{FF2B5EF4-FFF2-40B4-BE49-F238E27FC236}">
                <a16:creationId xmlns:a16="http://schemas.microsoft.com/office/drawing/2014/main" id="{3E1972BC-5690-B2C7-DC2D-FA6EEA532EE7}"/>
              </a:ext>
            </a:extLst>
          </p:cNvPr>
          <p:cNvPicPr>
            <a:picLocks noChangeAspect="1"/>
          </p:cNvPicPr>
          <p:nvPr/>
        </p:nvPicPr>
        <p:blipFill>
          <a:blip r:embed="rId3"/>
          <a:stretch>
            <a:fillRect/>
          </a:stretch>
        </p:blipFill>
        <p:spPr>
          <a:xfrm>
            <a:off x="0" y="-13354"/>
            <a:ext cx="2290763" cy="1178316"/>
          </a:xfrm>
          <a:prstGeom prst="rect">
            <a:avLst/>
          </a:prstGeom>
        </p:spPr>
      </p:pic>
      <p:sp>
        <p:nvSpPr>
          <p:cNvPr id="4" name="TextBox 3">
            <a:extLst>
              <a:ext uri="{FF2B5EF4-FFF2-40B4-BE49-F238E27FC236}">
                <a16:creationId xmlns:a16="http://schemas.microsoft.com/office/drawing/2014/main" id="{E60A931B-9A16-E8C7-6D39-F9152FB8D8E3}"/>
              </a:ext>
            </a:extLst>
          </p:cNvPr>
          <p:cNvSpPr txBox="1"/>
          <p:nvPr/>
        </p:nvSpPr>
        <p:spPr>
          <a:xfrm>
            <a:off x="862406" y="1808661"/>
            <a:ext cx="4701091" cy="3539430"/>
          </a:xfrm>
          <a:prstGeom prst="rect">
            <a:avLst/>
          </a:prstGeom>
          <a:solidFill>
            <a:schemeClr val="bg1"/>
          </a:solidFill>
        </p:spPr>
        <p:txBody>
          <a:bodyPr wrap="square">
            <a:spAutoFit/>
          </a:bodyPr>
          <a:lstStyle/>
          <a:p>
            <a:pPr>
              <a:buClr>
                <a:srgbClr val="C00000"/>
              </a:buClr>
              <a:buFont typeface="Wingdings" panose="05000000000000000000" pitchFamily="2" charset="2"/>
              <a:buChar char="v"/>
            </a:pPr>
            <a:r>
              <a:rPr lang="en-US" sz="2800" dirty="0">
                <a:solidFill>
                  <a:schemeClr val="accent1"/>
                </a:solidFill>
                <a:cs typeface="Aparajita" panose="020B0604020202020204" pitchFamily="34" charset="0"/>
              </a:rPr>
              <a:t>Sexual, Physical and Emotional Abuse</a:t>
            </a:r>
          </a:p>
          <a:p>
            <a:pPr>
              <a:buClr>
                <a:srgbClr val="C00000"/>
              </a:buClr>
              <a:buSzPct val="100000"/>
              <a:buFont typeface="Wingdings" pitchFamily="2" charset="2"/>
              <a:buChar char="v"/>
            </a:pPr>
            <a:r>
              <a:rPr lang="en-US" sz="2800" dirty="0">
                <a:solidFill>
                  <a:schemeClr val="accent1"/>
                </a:solidFill>
                <a:cs typeface="Aparajita" panose="020B0604020202020204" pitchFamily="34" charset="0"/>
              </a:rPr>
              <a:t>Bullying, Threats and Harassment</a:t>
            </a:r>
          </a:p>
          <a:p>
            <a:pPr>
              <a:buClr>
                <a:srgbClr val="C00000"/>
              </a:buClr>
              <a:buSzPct val="100000"/>
              <a:buFont typeface="Wingdings" pitchFamily="2" charset="2"/>
              <a:buChar char="v"/>
            </a:pPr>
            <a:r>
              <a:rPr lang="en-US" sz="2800" dirty="0">
                <a:solidFill>
                  <a:schemeClr val="accent1"/>
                </a:solidFill>
                <a:cs typeface="Aparajita" panose="020B0604020202020204" pitchFamily="34" charset="0"/>
              </a:rPr>
              <a:t>Hazing</a:t>
            </a:r>
          </a:p>
          <a:p>
            <a:pPr>
              <a:buClr>
                <a:srgbClr val="C00000"/>
              </a:buClr>
              <a:buSzPct val="100000"/>
              <a:buFont typeface="Wingdings" pitchFamily="2" charset="2"/>
              <a:buChar char="v"/>
            </a:pPr>
            <a:r>
              <a:rPr lang="en-US" sz="2800" dirty="0">
                <a:solidFill>
                  <a:schemeClr val="accent1"/>
                </a:solidFill>
                <a:cs typeface="Aparajita" panose="020B0604020202020204" pitchFamily="34" charset="0"/>
              </a:rPr>
              <a:t>Locker room, social media, and travel guidelines</a:t>
            </a:r>
          </a:p>
        </p:txBody>
      </p:sp>
      <p:sp>
        <p:nvSpPr>
          <p:cNvPr id="3" name="Content Placeholder 2">
            <a:extLst>
              <a:ext uri="{FF2B5EF4-FFF2-40B4-BE49-F238E27FC236}">
                <a16:creationId xmlns:a16="http://schemas.microsoft.com/office/drawing/2014/main" id="{FFD0E736-7BE6-9FA0-F727-047270CEE6FF}"/>
              </a:ext>
            </a:extLst>
          </p:cNvPr>
          <p:cNvSpPr txBox="1">
            <a:spLocks/>
          </p:cNvSpPr>
          <p:nvPr/>
        </p:nvSpPr>
        <p:spPr>
          <a:xfrm>
            <a:off x="5563497" y="1716935"/>
            <a:ext cx="6345219" cy="4995838"/>
          </a:xfrm>
          <a:prstGeom prst="rect">
            <a:avLst/>
          </a:prstGeom>
          <a:solidFill>
            <a:schemeClr val="bg1"/>
          </a:solidFill>
        </p:spPr>
        <p:txBody>
          <a:bodyPr vert="horz" lIns="91440" tIns="45720" rIns="91440" bIns="45720" rtlCol="0" anchor="t">
            <a:no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l">
              <a:buClr>
                <a:srgbClr val="C00000"/>
              </a:buClr>
              <a:buSzPct val="100000"/>
              <a:buFont typeface="Wingdings" pitchFamily="2" charset="2"/>
              <a:buChar char="v"/>
            </a:pPr>
            <a:r>
              <a:rPr lang="en-US" sz="2800" dirty="0">
                <a:solidFill>
                  <a:schemeClr val="accent1"/>
                </a:solidFill>
                <a:cs typeface="Aparajita" panose="020B0604020202020204" pitchFamily="34" charset="0"/>
              </a:rPr>
              <a:t>Coaching Style </a:t>
            </a:r>
          </a:p>
          <a:p>
            <a:pPr algn="l">
              <a:buClr>
                <a:srgbClr val="C00000"/>
              </a:buClr>
              <a:buSzPct val="100000"/>
              <a:buFont typeface="Wingdings" pitchFamily="2" charset="2"/>
              <a:buChar char="v"/>
            </a:pPr>
            <a:r>
              <a:rPr lang="en-US" sz="2800" dirty="0">
                <a:solidFill>
                  <a:schemeClr val="accent1"/>
                </a:solidFill>
                <a:cs typeface="Aparajita" panose="020B0604020202020204" pitchFamily="34" charset="0"/>
              </a:rPr>
              <a:t>Structure/Plan of Game Play</a:t>
            </a:r>
          </a:p>
          <a:p>
            <a:pPr algn="l">
              <a:buClr>
                <a:srgbClr val="C00000"/>
              </a:buClr>
              <a:buSzPct val="100000"/>
              <a:buFont typeface="Wingdings" pitchFamily="2" charset="2"/>
              <a:buChar char="v"/>
            </a:pPr>
            <a:r>
              <a:rPr lang="en-US" sz="2800" dirty="0">
                <a:solidFill>
                  <a:schemeClr val="accent1"/>
                </a:solidFill>
                <a:cs typeface="Aparajita" panose="020B0604020202020204" pitchFamily="34" charset="0"/>
              </a:rPr>
              <a:t>Distribution of Playing Time</a:t>
            </a:r>
          </a:p>
          <a:p>
            <a:pPr algn="l">
              <a:buClr>
                <a:srgbClr val="C00000"/>
              </a:buClr>
              <a:buSzPct val="100000"/>
              <a:buFont typeface="Wingdings" pitchFamily="2" charset="2"/>
              <a:buChar char="v"/>
            </a:pPr>
            <a:r>
              <a:rPr lang="en-US" sz="2800" dirty="0">
                <a:solidFill>
                  <a:schemeClr val="accent1"/>
                </a:solidFill>
                <a:cs typeface="Aparajita" panose="020B0604020202020204" pitchFamily="34" charset="0"/>
              </a:rPr>
              <a:t>Player Position Assignments</a:t>
            </a:r>
          </a:p>
          <a:p>
            <a:pPr algn="l">
              <a:buClr>
                <a:srgbClr val="C00000"/>
              </a:buClr>
              <a:buSzPct val="100000"/>
              <a:buFont typeface="Wingdings" pitchFamily="2" charset="2"/>
              <a:buChar char="v"/>
            </a:pPr>
            <a:r>
              <a:rPr lang="en-US" sz="2800" dirty="0">
                <a:solidFill>
                  <a:schemeClr val="accent1"/>
                </a:solidFill>
                <a:cs typeface="Aparajita" panose="020B0604020202020204" pitchFamily="34" charset="0"/>
              </a:rPr>
              <a:t>Disputes between parent/player expectations and coaches' expectations</a:t>
            </a:r>
          </a:p>
          <a:p>
            <a:pPr algn="l">
              <a:buClr>
                <a:srgbClr val="C00000"/>
              </a:buClr>
              <a:buSzPct val="100000"/>
              <a:buFont typeface="Wingdings" pitchFamily="2" charset="2"/>
              <a:buChar char="v"/>
            </a:pPr>
            <a:r>
              <a:rPr lang="en-US" sz="2800" dirty="0">
                <a:solidFill>
                  <a:schemeClr val="accent1"/>
                </a:solidFill>
                <a:cs typeface="Aparajita" panose="020B0604020202020204" pitchFamily="34" charset="0"/>
              </a:rPr>
              <a:t>Incidents that occur outside the realm of USA Hockey activities (i.e. neighborhood, school, etc.)</a:t>
            </a:r>
          </a:p>
          <a:p>
            <a:pPr>
              <a:buClr>
                <a:srgbClr val="C00000"/>
              </a:buClr>
            </a:pPr>
            <a:endParaRPr lang="en-US" dirty="0">
              <a:latin typeface="Aparajita" panose="020B0604020202020204" pitchFamily="34" charset="0"/>
              <a:cs typeface="Aparajita" panose="020B0604020202020204" pitchFamily="34" charset="0"/>
            </a:endParaRPr>
          </a:p>
        </p:txBody>
      </p:sp>
      <p:sp>
        <p:nvSpPr>
          <p:cNvPr id="8" name="TextBox 7">
            <a:extLst>
              <a:ext uri="{FF2B5EF4-FFF2-40B4-BE49-F238E27FC236}">
                <a16:creationId xmlns:a16="http://schemas.microsoft.com/office/drawing/2014/main" id="{6335282E-3CD7-7F7E-B0D4-A2BE147BD106}"/>
              </a:ext>
            </a:extLst>
          </p:cNvPr>
          <p:cNvSpPr txBox="1"/>
          <p:nvPr/>
        </p:nvSpPr>
        <p:spPr>
          <a:xfrm>
            <a:off x="985969" y="1163646"/>
            <a:ext cx="8432724" cy="646331"/>
          </a:xfrm>
          <a:prstGeom prst="rect">
            <a:avLst/>
          </a:prstGeom>
          <a:solidFill>
            <a:schemeClr val="bg1"/>
          </a:solidFill>
        </p:spPr>
        <p:txBody>
          <a:bodyPr wrap="square">
            <a:spAutoFit/>
          </a:bodyPr>
          <a:lstStyle/>
          <a:p>
            <a:pPr algn="ctr"/>
            <a:r>
              <a:rPr lang="en-US" sz="3600" b="1" u="sng" dirty="0">
                <a:solidFill>
                  <a:srgbClr val="FF0000"/>
                </a:solidFill>
              </a:rPr>
              <a:t>YES</a:t>
            </a:r>
            <a:r>
              <a:rPr lang="en-US" sz="3600" b="1" dirty="0">
                <a:solidFill>
                  <a:srgbClr val="FF0000"/>
                </a:solidFill>
              </a:rPr>
              <a:t>                                     </a:t>
            </a:r>
            <a:r>
              <a:rPr lang="en-US" sz="3600" b="1" u="sng" dirty="0">
                <a:solidFill>
                  <a:srgbClr val="FF0000"/>
                </a:solidFill>
              </a:rPr>
              <a:t>NO</a:t>
            </a:r>
          </a:p>
        </p:txBody>
      </p:sp>
    </p:spTree>
    <p:extLst>
      <p:ext uri="{BB962C8B-B14F-4D97-AF65-F5344CB8AC3E}">
        <p14:creationId xmlns:p14="http://schemas.microsoft.com/office/powerpoint/2010/main" val="1205340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E817C2A-7EF5-9504-B2BA-5EF0A450AD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2DC69C-BF62-FD55-BEA4-DBAF63F16BC5}"/>
              </a:ext>
            </a:extLst>
          </p:cNvPr>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5C97F8D1-BA90-1F6D-08EF-B0ACDD862386}"/>
              </a:ext>
            </a:extLst>
          </p:cNvPr>
          <p:cNvSpPr>
            <a:spLocks noGrp="1"/>
          </p:cNvSpPr>
          <p:nvPr>
            <p:ph type="subTitle" idx="1"/>
          </p:nvPr>
        </p:nvSpPr>
        <p:spPr>
          <a:xfrm>
            <a:off x="985969" y="2603040"/>
            <a:ext cx="8288032" cy="3516111"/>
          </a:xfrm>
        </p:spPr>
        <p:txBody>
          <a:bodyPr>
            <a:normAutofit/>
          </a:bodyPr>
          <a:lstStyle/>
          <a:p>
            <a:pPr algn="ctr"/>
            <a:r>
              <a:rPr lang="en-US" dirty="0"/>
              <a:t> </a:t>
            </a:r>
            <a:endParaRPr lang="en-US"/>
          </a:p>
        </p:txBody>
      </p:sp>
      <p:pic>
        <p:nvPicPr>
          <p:cNvPr id="13" name="Picture 12" descr="A blue and red logo&#10;&#10;AI-generated content may be incorrect.">
            <a:extLst>
              <a:ext uri="{FF2B5EF4-FFF2-40B4-BE49-F238E27FC236}">
                <a16:creationId xmlns:a16="http://schemas.microsoft.com/office/drawing/2014/main" id="{12D95315-8A7B-D3D6-6433-8F2AC339D464}"/>
              </a:ext>
            </a:extLst>
          </p:cNvPr>
          <p:cNvPicPr>
            <a:picLocks noChangeAspect="1"/>
          </p:cNvPicPr>
          <p:nvPr/>
        </p:nvPicPr>
        <p:blipFill>
          <a:blip r:embed="rId3"/>
          <a:stretch>
            <a:fillRect/>
          </a:stretch>
        </p:blipFill>
        <p:spPr>
          <a:xfrm>
            <a:off x="1470064" y="301825"/>
            <a:ext cx="4947863" cy="3630475"/>
          </a:xfrm>
          <a:prstGeom prst="rect">
            <a:avLst/>
          </a:prstGeom>
        </p:spPr>
      </p:pic>
      <p:sp>
        <p:nvSpPr>
          <p:cNvPr id="14" name="TextBox 13">
            <a:extLst>
              <a:ext uri="{FF2B5EF4-FFF2-40B4-BE49-F238E27FC236}">
                <a16:creationId xmlns:a16="http://schemas.microsoft.com/office/drawing/2014/main" id="{64E35C65-CC0B-004C-96A3-E59F136CD884}"/>
              </a:ext>
            </a:extLst>
          </p:cNvPr>
          <p:cNvSpPr txBox="1"/>
          <p:nvPr/>
        </p:nvSpPr>
        <p:spPr>
          <a:xfrm>
            <a:off x="6655161" y="1102393"/>
            <a:ext cx="5237679" cy="5016758"/>
          </a:xfrm>
          <a:prstGeom prst="rect">
            <a:avLst/>
          </a:prstGeom>
          <a:solidFill>
            <a:schemeClr val="accent3">
              <a:lumMod val="20000"/>
              <a:lumOff val="80000"/>
            </a:schemeClr>
          </a:solidFill>
        </p:spPr>
        <p:txBody>
          <a:bodyPr wrap="square">
            <a:spAutoFit/>
          </a:bodyPr>
          <a:lstStyle/>
          <a:p>
            <a:pPr marL="571500" indent="-571500">
              <a:buFont typeface="Arial" panose="020B0604020202020204" pitchFamily="34" charset="0"/>
              <a:buChar char="•"/>
            </a:pPr>
            <a:r>
              <a:rPr lang="en-US" sz="4000" b="1" dirty="0">
                <a:solidFill>
                  <a:srgbClr val="FF0000"/>
                </a:solidFill>
              </a:rPr>
              <a:t>USA Hockey &amp; You</a:t>
            </a:r>
          </a:p>
          <a:p>
            <a:pPr marL="571500" indent="-571500">
              <a:buFont typeface="Arial" panose="020B0604020202020204" pitchFamily="34" charset="0"/>
              <a:buChar char="•"/>
            </a:pPr>
            <a:r>
              <a:rPr lang="en-US" sz="4000" b="1" dirty="0">
                <a:solidFill>
                  <a:srgbClr val="FF0000"/>
                </a:solidFill>
              </a:rPr>
              <a:t>Coaching Certification</a:t>
            </a:r>
          </a:p>
          <a:p>
            <a:pPr marL="571500" indent="-571500">
              <a:buFont typeface="Arial" panose="020B0604020202020204" pitchFamily="34" charset="0"/>
              <a:buChar char="•"/>
            </a:pPr>
            <a:r>
              <a:rPr lang="en-US" sz="4000" b="1" dirty="0">
                <a:solidFill>
                  <a:srgbClr val="FF0000"/>
                </a:solidFill>
              </a:rPr>
              <a:t>Rules &amp; Discipline </a:t>
            </a:r>
          </a:p>
          <a:p>
            <a:pPr marL="571500" indent="-571500">
              <a:buFont typeface="Arial" panose="020B0604020202020204" pitchFamily="34" charset="0"/>
              <a:buChar char="•"/>
            </a:pPr>
            <a:r>
              <a:rPr lang="en-US" sz="4000" b="1" dirty="0">
                <a:solidFill>
                  <a:srgbClr val="FF0000"/>
                </a:solidFill>
              </a:rPr>
              <a:t>SafeSport</a:t>
            </a:r>
          </a:p>
          <a:p>
            <a:pPr marL="571500" indent="-571500">
              <a:buFont typeface="Arial" panose="020B0604020202020204" pitchFamily="34" charset="0"/>
              <a:buChar char="•"/>
            </a:pPr>
            <a:r>
              <a:rPr lang="en-US" sz="4000" b="1" dirty="0">
                <a:solidFill>
                  <a:srgbClr val="FF0000"/>
                </a:solidFill>
              </a:rPr>
              <a:t>Modern Practice Planning Concepts &amp; Examples</a:t>
            </a:r>
          </a:p>
        </p:txBody>
      </p:sp>
      <p:pic>
        <p:nvPicPr>
          <p:cNvPr id="4" name="Picture 3">
            <a:extLst>
              <a:ext uri="{FF2B5EF4-FFF2-40B4-BE49-F238E27FC236}">
                <a16:creationId xmlns:a16="http://schemas.microsoft.com/office/drawing/2014/main" id="{CBE43CCA-D328-E45E-7C1A-7B73F9E7B109}"/>
              </a:ext>
            </a:extLst>
          </p:cNvPr>
          <p:cNvPicPr>
            <a:picLocks noChangeAspect="1"/>
          </p:cNvPicPr>
          <p:nvPr/>
        </p:nvPicPr>
        <p:blipFill>
          <a:blip r:embed="rId4"/>
          <a:stretch>
            <a:fillRect/>
          </a:stretch>
        </p:blipFill>
        <p:spPr>
          <a:xfrm>
            <a:off x="1470064" y="4039875"/>
            <a:ext cx="4463895" cy="2301215"/>
          </a:xfrm>
          <a:prstGeom prst="rect">
            <a:avLst/>
          </a:prstGeom>
        </p:spPr>
      </p:pic>
    </p:spTree>
    <p:extLst>
      <p:ext uri="{BB962C8B-B14F-4D97-AF65-F5344CB8AC3E}">
        <p14:creationId xmlns:p14="http://schemas.microsoft.com/office/powerpoint/2010/main" val="3157352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D5065BF-CA33-FB45-50EB-698F00A784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B9B888-A70C-0E92-7ADA-99F87860129D}"/>
              </a:ext>
            </a:extLst>
          </p:cNvPr>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1C4EEAF4-765B-170A-EE90-4AFE7A5B576B}"/>
              </a:ext>
            </a:extLst>
          </p:cNvPr>
          <p:cNvSpPr>
            <a:spLocks noGrp="1"/>
          </p:cNvSpPr>
          <p:nvPr>
            <p:ph type="subTitle" idx="1"/>
          </p:nvPr>
        </p:nvSpPr>
        <p:spPr>
          <a:xfrm>
            <a:off x="985969" y="2603040"/>
            <a:ext cx="8288032" cy="3516111"/>
          </a:xfrm>
        </p:spPr>
        <p:txBody>
          <a:bodyPr>
            <a:normAutofit/>
          </a:bodyPr>
          <a:lstStyle/>
          <a:p>
            <a:pPr algn="ctr"/>
            <a:r>
              <a:rPr lang="en-US" dirty="0"/>
              <a:t> </a:t>
            </a:r>
            <a:endParaRPr lang="en-US"/>
          </a:p>
        </p:txBody>
      </p:sp>
      <p:sp>
        <p:nvSpPr>
          <p:cNvPr id="6" name="TextBox 5">
            <a:extLst>
              <a:ext uri="{FF2B5EF4-FFF2-40B4-BE49-F238E27FC236}">
                <a16:creationId xmlns:a16="http://schemas.microsoft.com/office/drawing/2014/main" id="{09C2D615-ADC3-0F1D-9374-4B8B41BDD456}"/>
              </a:ext>
            </a:extLst>
          </p:cNvPr>
          <p:cNvSpPr txBox="1"/>
          <p:nvPr/>
        </p:nvSpPr>
        <p:spPr>
          <a:xfrm>
            <a:off x="2895077" y="252638"/>
            <a:ext cx="3946787" cy="646331"/>
          </a:xfrm>
          <a:prstGeom prst="rect">
            <a:avLst/>
          </a:prstGeom>
          <a:solidFill>
            <a:schemeClr val="bg1"/>
          </a:solidFill>
        </p:spPr>
        <p:txBody>
          <a:bodyPr wrap="square">
            <a:spAutoFit/>
          </a:bodyPr>
          <a:lstStyle/>
          <a:p>
            <a:pPr algn="ctr"/>
            <a:r>
              <a:rPr lang="en-US" sz="3600" b="1" dirty="0">
                <a:solidFill>
                  <a:srgbClr val="FF0000"/>
                </a:solidFill>
              </a:rPr>
              <a:t>KEY POINTS</a:t>
            </a:r>
          </a:p>
        </p:txBody>
      </p:sp>
      <p:pic>
        <p:nvPicPr>
          <p:cNvPr id="5" name="Picture 4" descr="Logo, company name&#10;&#10;Description automatically generated">
            <a:extLst>
              <a:ext uri="{FF2B5EF4-FFF2-40B4-BE49-F238E27FC236}">
                <a16:creationId xmlns:a16="http://schemas.microsoft.com/office/drawing/2014/main" id="{F5791102-F300-A4FB-D244-B47D5B796B1F}"/>
              </a:ext>
            </a:extLst>
          </p:cNvPr>
          <p:cNvPicPr>
            <a:picLocks noChangeAspect="1"/>
          </p:cNvPicPr>
          <p:nvPr/>
        </p:nvPicPr>
        <p:blipFill>
          <a:blip r:embed="rId3"/>
          <a:stretch>
            <a:fillRect/>
          </a:stretch>
        </p:blipFill>
        <p:spPr>
          <a:xfrm>
            <a:off x="1" y="-13354"/>
            <a:ext cx="2000922" cy="1029228"/>
          </a:xfrm>
          <a:prstGeom prst="rect">
            <a:avLst/>
          </a:prstGeom>
        </p:spPr>
      </p:pic>
      <p:sp>
        <p:nvSpPr>
          <p:cNvPr id="3" name="Content Placeholder 2">
            <a:extLst>
              <a:ext uri="{FF2B5EF4-FFF2-40B4-BE49-F238E27FC236}">
                <a16:creationId xmlns:a16="http://schemas.microsoft.com/office/drawing/2014/main" id="{B31035E3-ABE6-5F8D-7BB6-9506F5F20772}"/>
              </a:ext>
            </a:extLst>
          </p:cNvPr>
          <p:cNvSpPr txBox="1">
            <a:spLocks/>
          </p:cNvSpPr>
          <p:nvPr/>
        </p:nvSpPr>
        <p:spPr>
          <a:xfrm>
            <a:off x="114748" y="1015874"/>
            <a:ext cx="11962504" cy="5718413"/>
          </a:xfrm>
          <a:prstGeom prst="rect">
            <a:avLst/>
          </a:prstGeom>
          <a:solidFill>
            <a:schemeClr val="bg1"/>
          </a:solidFill>
        </p:spPr>
        <p:txBody>
          <a:bodyPr vert="horz" lIns="91440" tIns="45720" rIns="91440" bIns="45720" rtlCol="0" anchor="t">
            <a:no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l">
              <a:buClr>
                <a:srgbClr val="C00000"/>
              </a:buClr>
              <a:buSzPct val="100000"/>
              <a:buFont typeface="Wingdings" pitchFamily="2" charset="2"/>
              <a:buChar char="v"/>
            </a:pPr>
            <a:r>
              <a:rPr lang="en-US" sz="2100" dirty="0">
                <a:solidFill>
                  <a:schemeClr val="accent1"/>
                </a:solidFill>
                <a:cs typeface="Aparajita" panose="020B0604020202020204" pitchFamily="34" charset="0"/>
              </a:rPr>
              <a:t>Safe Sport applies to ALL participants:  parents, players, coaches and community members.</a:t>
            </a:r>
          </a:p>
          <a:p>
            <a:pPr algn="l">
              <a:buClr>
                <a:srgbClr val="C00000"/>
              </a:buClr>
              <a:buSzPct val="100000"/>
              <a:buFont typeface="Wingdings" pitchFamily="2" charset="2"/>
              <a:buChar char="v"/>
            </a:pPr>
            <a:r>
              <a:rPr lang="en-US" sz="2100" dirty="0">
                <a:solidFill>
                  <a:schemeClr val="accent1"/>
                </a:solidFill>
                <a:cs typeface="Aparajita" panose="020B0604020202020204" pitchFamily="34" charset="0"/>
              </a:rPr>
              <a:t>Players should not enter a locker room until a coach/locker room supervisor is present.</a:t>
            </a:r>
          </a:p>
          <a:p>
            <a:pPr algn="l">
              <a:buClr>
                <a:srgbClr val="C00000"/>
              </a:buClr>
              <a:buSzPct val="100000"/>
              <a:buFont typeface="Wingdings" pitchFamily="2" charset="2"/>
              <a:buChar char="v"/>
            </a:pPr>
            <a:r>
              <a:rPr lang="en-US" sz="2100" dirty="0">
                <a:solidFill>
                  <a:schemeClr val="accent1"/>
                </a:solidFill>
                <a:cs typeface="Aparajita" panose="020B0604020202020204" pitchFamily="34" charset="0"/>
              </a:rPr>
              <a:t>NO electronic devices are allowed in locker rooms (i.e. </a:t>
            </a:r>
            <a:r>
              <a:rPr lang="en-US" sz="2100" dirty="0" err="1">
                <a:solidFill>
                  <a:schemeClr val="accent1"/>
                </a:solidFill>
                <a:cs typeface="Aparajita" panose="020B0604020202020204" pitchFamily="34" charset="0"/>
              </a:rPr>
              <a:t>ipads</a:t>
            </a:r>
            <a:r>
              <a:rPr lang="en-US" sz="2100" dirty="0">
                <a:solidFill>
                  <a:schemeClr val="accent1"/>
                </a:solidFill>
                <a:cs typeface="Aparajita" panose="020B0604020202020204" pitchFamily="34" charset="0"/>
              </a:rPr>
              <a:t>, phones, cameras, etc.).</a:t>
            </a:r>
          </a:p>
          <a:p>
            <a:pPr algn="l">
              <a:buClr>
                <a:srgbClr val="C00000"/>
              </a:buClr>
              <a:buSzPct val="100000"/>
              <a:buFont typeface="Wingdings" pitchFamily="2" charset="2"/>
              <a:buChar char="v"/>
            </a:pPr>
            <a:r>
              <a:rPr lang="en-US" sz="2100" dirty="0">
                <a:solidFill>
                  <a:schemeClr val="accent1"/>
                </a:solidFill>
                <a:cs typeface="Aparajita" panose="020B0604020202020204" pitchFamily="34" charset="0"/>
              </a:rPr>
              <a:t>NO one-on-one contact. </a:t>
            </a:r>
          </a:p>
          <a:p>
            <a:pPr algn="l">
              <a:buClr>
                <a:srgbClr val="C00000"/>
              </a:buClr>
              <a:buSzPct val="100000"/>
              <a:buFont typeface="Wingdings" pitchFamily="2" charset="2"/>
              <a:buChar char="v"/>
            </a:pPr>
            <a:r>
              <a:rPr lang="en-US" sz="2100" dirty="0">
                <a:solidFill>
                  <a:schemeClr val="accent1"/>
                </a:solidFill>
                <a:cs typeface="Aparajita" panose="020B0604020202020204" pitchFamily="34" charset="0"/>
              </a:rPr>
              <a:t>NO text messages, snapchat </a:t>
            </a:r>
            <a:r>
              <a:rPr lang="en-US" sz="2100" dirty="0" err="1">
                <a:solidFill>
                  <a:schemeClr val="accent1"/>
                </a:solidFill>
                <a:cs typeface="Aparajita" panose="020B0604020202020204" pitchFamily="34" charset="0"/>
              </a:rPr>
              <a:t>etc</a:t>
            </a:r>
            <a:r>
              <a:rPr lang="en-US" sz="2100" dirty="0">
                <a:solidFill>
                  <a:schemeClr val="accent1"/>
                </a:solidFill>
                <a:cs typeface="Aparajita" panose="020B0604020202020204" pitchFamily="34" charset="0"/>
              </a:rPr>
              <a:t> messages from a coach to a player. Parents or Guardians must be included in the messages. </a:t>
            </a:r>
          </a:p>
          <a:p>
            <a:pPr algn="l">
              <a:buClr>
                <a:srgbClr val="C00000"/>
              </a:buClr>
              <a:buSzPct val="100000"/>
              <a:buFont typeface="Wingdings" pitchFamily="2" charset="2"/>
              <a:buChar char="v"/>
            </a:pPr>
            <a:r>
              <a:rPr lang="en-US" sz="2100" dirty="0">
                <a:solidFill>
                  <a:schemeClr val="accent1"/>
                </a:solidFill>
                <a:cs typeface="Aparajita" panose="020B0604020202020204" pitchFamily="34" charset="0"/>
              </a:rPr>
              <a:t>Any misconduct on the part of a participant/s that violates these guidelines will be reported immediately and investigated.</a:t>
            </a:r>
          </a:p>
          <a:p>
            <a:pPr algn="l">
              <a:buClr>
                <a:srgbClr val="C00000"/>
              </a:buClr>
              <a:buSzPct val="100000"/>
              <a:buFont typeface="Wingdings" pitchFamily="2" charset="2"/>
              <a:buChar char="v"/>
            </a:pPr>
            <a:r>
              <a:rPr lang="en-US" sz="2100" dirty="0">
                <a:solidFill>
                  <a:schemeClr val="accent1"/>
                </a:solidFill>
                <a:cs typeface="Aparajita" panose="020B0604020202020204" pitchFamily="34" charset="0"/>
              </a:rPr>
              <a:t>Misconduct that allegedly violates any legal statute (i.e. sexual abuse) will immediately be referred to local law enforcement agencies and the Department of Social Services which would have primary jurisdiction. Safe Sport involvement will be suspended pending the outcome of the local law enforcement’s investigation.</a:t>
            </a:r>
          </a:p>
          <a:p>
            <a:pPr algn="l">
              <a:buClr>
                <a:srgbClr val="C00000"/>
              </a:buClr>
              <a:buSzPct val="100000"/>
              <a:buFont typeface="Wingdings" pitchFamily="2" charset="2"/>
              <a:buChar char="v"/>
            </a:pPr>
            <a:r>
              <a:rPr lang="en-US" sz="2100" dirty="0">
                <a:solidFill>
                  <a:schemeClr val="accent1"/>
                </a:solidFill>
                <a:cs typeface="Aparajita" panose="020B0604020202020204" pitchFamily="34" charset="0"/>
              </a:rPr>
              <a:t>A report made in “bad faith” may result in disciplinary action for the participant filing the allegation. Abuse of Process is strictly prohibited. </a:t>
            </a:r>
          </a:p>
          <a:p>
            <a:pPr algn="l">
              <a:buClr>
                <a:srgbClr val="C00000"/>
              </a:buClr>
              <a:buSzPct val="100000"/>
              <a:buFont typeface="Wingdings" pitchFamily="2" charset="2"/>
              <a:buChar char="v"/>
            </a:pPr>
            <a:endParaRPr lang="en-US" sz="2000" dirty="0">
              <a:solidFill>
                <a:schemeClr val="accent1"/>
              </a:solidFill>
              <a:cs typeface="Aparajita" panose="020B0604020202020204" pitchFamily="34" charset="0"/>
            </a:endParaRPr>
          </a:p>
          <a:p>
            <a:pPr>
              <a:buClr>
                <a:srgbClr val="C00000"/>
              </a:buClr>
            </a:pPr>
            <a:endParaRPr lang="en-US" dirty="0">
              <a:latin typeface="Aparajita" panose="020B0604020202020204" pitchFamily="34" charset="0"/>
              <a:cs typeface="Aparajita" panose="020B0604020202020204" pitchFamily="34" charset="0"/>
            </a:endParaRPr>
          </a:p>
        </p:txBody>
      </p:sp>
    </p:spTree>
    <p:extLst>
      <p:ext uri="{BB962C8B-B14F-4D97-AF65-F5344CB8AC3E}">
        <p14:creationId xmlns:p14="http://schemas.microsoft.com/office/powerpoint/2010/main" val="4187417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7DF73E-4CDC-5769-2373-17A979BA46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2A11AA-5FF2-496B-A921-7A21115396CF}"/>
              </a:ext>
            </a:extLst>
          </p:cNvPr>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00617E3D-EA01-416B-0377-5908D18A6767}"/>
              </a:ext>
            </a:extLst>
          </p:cNvPr>
          <p:cNvSpPr>
            <a:spLocks noGrp="1"/>
          </p:cNvSpPr>
          <p:nvPr>
            <p:ph type="subTitle" idx="1"/>
          </p:nvPr>
        </p:nvSpPr>
        <p:spPr>
          <a:xfrm>
            <a:off x="985969" y="2603040"/>
            <a:ext cx="8288032" cy="3516111"/>
          </a:xfrm>
        </p:spPr>
        <p:txBody>
          <a:bodyPr>
            <a:normAutofit/>
          </a:bodyPr>
          <a:lstStyle/>
          <a:p>
            <a:pPr algn="ctr"/>
            <a:r>
              <a:rPr lang="en-US" dirty="0"/>
              <a:t> </a:t>
            </a:r>
            <a:endParaRPr lang="en-US"/>
          </a:p>
        </p:txBody>
      </p:sp>
      <p:sp>
        <p:nvSpPr>
          <p:cNvPr id="6" name="TextBox 5">
            <a:extLst>
              <a:ext uri="{FF2B5EF4-FFF2-40B4-BE49-F238E27FC236}">
                <a16:creationId xmlns:a16="http://schemas.microsoft.com/office/drawing/2014/main" id="{9FDB64B4-EEC6-C924-F84B-C543A28D482C}"/>
              </a:ext>
            </a:extLst>
          </p:cNvPr>
          <p:cNvSpPr txBox="1"/>
          <p:nvPr/>
        </p:nvSpPr>
        <p:spPr>
          <a:xfrm>
            <a:off x="2367953" y="329541"/>
            <a:ext cx="5560434" cy="646331"/>
          </a:xfrm>
          <a:prstGeom prst="rect">
            <a:avLst/>
          </a:prstGeom>
          <a:solidFill>
            <a:schemeClr val="bg1"/>
          </a:solidFill>
        </p:spPr>
        <p:txBody>
          <a:bodyPr wrap="square">
            <a:spAutoFit/>
          </a:bodyPr>
          <a:lstStyle/>
          <a:p>
            <a:pPr algn="ctr"/>
            <a:r>
              <a:rPr lang="en-US" sz="3600" b="1" dirty="0">
                <a:solidFill>
                  <a:srgbClr val="FF0000"/>
                </a:solidFill>
              </a:rPr>
              <a:t>REMEMBER!!</a:t>
            </a:r>
          </a:p>
        </p:txBody>
      </p:sp>
      <p:pic>
        <p:nvPicPr>
          <p:cNvPr id="5" name="Picture 4" descr="Logo, company name&#10;&#10;Description automatically generated">
            <a:extLst>
              <a:ext uri="{FF2B5EF4-FFF2-40B4-BE49-F238E27FC236}">
                <a16:creationId xmlns:a16="http://schemas.microsoft.com/office/drawing/2014/main" id="{5E87B82A-CAC5-30C1-EC2E-92C1607A0AF7}"/>
              </a:ext>
            </a:extLst>
          </p:cNvPr>
          <p:cNvPicPr>
            <a:picLocks noChangeAspect="1"/>
          </p:cNvPicPr>
          <p:nvPr/>
        </p:nvPicPr>
        <p:blipFill>
          <a:blip r:embed="rId3"/>
          <a:stretch>
            <a:fillRect/>
          </a:stretch>
        </p:blipFill>
        <p:spPr>
          <a:xfrm>
            <a:off x="0" y="-13354"/>
            <a:ext cx="2290763" cy="1178316"/>
          </a:xfrm>
          <a:prstGeom prst="rect">
            <a:avLst/>
          </a:prstGeom>
        </p:spPr>
      </p:pic>
      <p:sp>
        <p:nvSpPr>
          <p:cNvPr id="3" name="Content Placeholder 2">
            <a:extLst>
              <a:ext uri="{FF2B5EF4-FFF2-40B4-BE49-F238E27FC236}">
                <a16:creationId xmlns:a16="http://schemas.microsoft.com/office/drawing/2014/main" id="{CA14214A-800E-7909-7157-81B77E39EADB}"/>
              </a:ext>
            </a:extLst>
          </p:cNvPr>
          <p:cNvSpPr txBox="1">
            <a:spLocks/>
          </p:cNvSpPr>
          <p:nvPr/>
        </p:nvSpPr>
        <p:spPr>
          <a:xfrm>
            <a:off x="521745" y="1583864"/>
            <a:ext cx="11148509" cy="4406195"/>
          </a:xfrm>
          <a:prstGeom prst="rect">
            <a:avLst/>
          </a:prstGeom>
          <a:solidFill>
            <a:schemeClr val="bg1"/>
          </a:solidFill>
        </p:spPr>
        <p:txBody>
          <a:bodyPr vert="horz" lIns="91440" tIns="45720" rIns="91440" bIns="45720" rtlCol="0" anchor="t">
            <a:no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l">
              <a:buClr>
                <a:srgbClr val="C00000"/>
              </a:buClr>
              <a:buSzPct val="100000"/>
              <a:buFont typeface="Wingdings" pitchFamily="2" charset="2"/>
              <a:buChar char="v"/>
            </a:pPr>
            <a:r>
              <a:rPr lang="en-US" sz="3200" dirty="0">
                <a:solidFill>
                  <a:schemeClr val="accent1"/>
                </a:solidFill>
                <a:cs typeface="Aparajita" panose="020B0604020202020204" pitchFamily="34" charset="0"/>
              </a:rPr>
              <a:t>Abuse or misconduct is not limited to interactions between coaches and their players.</a:t>
            </a:r>
          </a:p>
          <a:p>
            <a:pPr algn="l">
              <a:buClr>
                <a:srgbClr val="C00000"/>
              </a:buClr>
              <a:buSzPct val="100000"/>
              <a:buFont typeface="Wingdings" pitchFamily="2" charset="2"/>
              <a:buChar char="v"/>
            </a:pPr>
            <a:r>
              <a:rPr lang="en-US" sz="3200" dirty="0">
                <a:solidFill>
                  <a:schemeClr val="accent1"/>
                </a:solidFill>
                <a:cs typeface="Aparajita" panose="020B0604020202020204" pitchFamily="34" charset="0"/>
              </a:rPr>
              <a:t>Watch for abuse or misconduct among players and ensure that participants are being safe and respectful of one another at all times (locker room, parking lot, lobby, etc.).</a:t>
            </a:r>
          </a:p>
          <a:p>
            <a:pPr algn="l">
              <a:buClr>
                <a:srgbClr val="C00000"/>
              </a:buClr>
              <a:buSzPct val="100000"/>
              <a:buFont typeface="Wingdings" pitchFamily="2" charset="2"/>
              <a:buChar char="v"/>
            </a:pPr>
            <a:r>
              <a:rPr lang="en-US" sz="3200" dirty="0">
                <a:solidFill>
                  <a:schemeClr val="accent1"/>
                </a:solidFill>
                <a:cs typeface="Aparajita" panose="020B0604020202020204" pitchFamily="34" charset="0"/>
              </a:rPr>
              <a:t>Guidelines apply to all participants within the association, even those who are not directly involved in the coaching or playing of the game. CAHA has a spectator policy. </a:t>
            </a:r>
          </a:p>
          <a:p>
            <a:pPr>
              <a:buClr>
                <a:srgbClr val="C00000"/>
              </a:buClr>
            </a:pPr>
            <a:endParaRPr lang="en-US" dirty="0">
              <a:latin typeface="Aparajita" panose="020B0604020202020204" pitchFamily="34" charset="0"/>
              <a:cs typeface="Aparajita" panose="020B0604020202020204" pitchFamily="34" charset="0"/>
            </a:endParaRPr>
          </a:p>
        </p:txBody>
      </p:sp>
    </p:spTree>
    <p:extLst>
      <p:ext uri="{BB962C8B-B14F-4D97-AF65-F5344CB8AC3E}">
        <p14:creationId xmlns:p14="http://schemas.microsoft.com/office/powerpoint/2010/main" val="15560052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1F0CA6F-024F-467F-2BD0-385B413289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D18363-9C27-9EC8-445F-6B6AD906727F}"/>
              </a:ext>
            </a:extLst>
          </p:cNvPr>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CF439184-96F1-8FBE-6481-E12F1C99ACB3}"/>
              </a:ext>
            </a:extLst>
          </p:cNvPr>
          <p:cNvSpPr>
            <a:spLocks noGrp="1"/>
          </p:cNvSpPr>
          <p:nvPr>
            <p:ph type="subTitle" idx="1"/>
          </p:nvPr>
        </p:nvSpPr>
        <p:spPr>
          <a:xfrm>
            <a:off x="985969" y="2603040"/>
            <a:ext cx="8288032" cy="3516111"/>
          </a:xfrm>
        </p:spPr>
        <p:txBody>
          <a:bodyPr>
            <a:normAutofit/>
          </a:bodyPr>
          <a:lstStyle/>
          <a:p>
            <a:pPr algn="ctr"/>
            <a:r>
              <a:rPr lang="en-US" dirty="0"/>
              <a:t> </a:t>
            </a:r>
            <a:endParaRPr lang="en-US"/>
          </a:p>
        </p:txBody>
      </p:sp>
      <p:sp>
        <p:nvSpPr>
          <p:cNvPr id="6" name="TextBox 5">
            <a:extLst>
              <a:ext uri="{FF2B5EF4-FFF2-40B4-BE49-F238E27FC236}">
                <a16:creationId xmlns:a16="http://schemas.microsoft.com/office/drawing/2014/main" id="{1B7A201D-035E-C16F-F0E1-00615CE95089}"/>
              </a:ext>
            </a:extLst>
          </p:cNvPr>
          <p:cNvSpPr txBox="1"/>
          <p:nvPr/>
        </p:nvSpPr>
        <p:spPr>
          <a:xfrm>
            <a:off x="2367953" y="329541"/>
            <a:ext cx="8260602" cy="646331"/>
          </a:xfrm>
          <a:prstGeom prst="rect">
            <a:avLst/>
          </a:prstGeom>
          <a:solidFill>
            <a:schemeClr val="bg1"/>
          </a:solidFill>
        </p:spPr>
        <p:txBody>
          <a:bodyPr wrap="square">
            <a:spAutoFit/>
          </a:bodyPr>
          <a:lstStyle/>
          <a:p>
            <a:pPr algn="ctr"/>
            <a:r>
              <a:rPr lang="en-US" sz="3600" b="1" dirty="0">
                <a:solidFill>
                  <a:srgbClr val="FF0000"/>
                </a:solidFill>
              </a:rPr>
              <a:t>WHO MUST BE SAFESPORT TRAINED?</a:t>
            </a:r>
          </a:p>
        </p:txBody>
      </p:sp>
      <p:pic>
        <p:nvPicPr>
          <p:cNvPr id="5" name="Picture 4" descr="Logo, company name&#10;&#10;Description automatically generated">
            <a:extLst>
              <a:ext uri="{FF2B5EF4-FFF2-40B4-BE49-F238E27FC236}">
                <a16:creationId xmlns:a16="http://schemas.microsoft.com/office/drawing/2014/main" id="{E614D802-7C6D-67D3-F444-010759A2EBFE}"/>
              </a:ext>
            </a:extLst>
          </p:cNvPr>
          <p:cNvPicPr>
            <a:picLocks noChangeAspect="1"/>
          </p:cNvPicPr>
          <p:nvPr/>
        </p:nvPicPr>
        <p:blipFill>
          <a:blip r:embed="rId3"/>
          <a:stretch>
            <a:fillRect/>
          </a:stretch>
        </p:blipFill>
        <p:spPr>
          <a:xfrm>
            <a:off x="0" y="-13354"/>
            <a:ext cx="2290763" cy="1178316"/>
          </a:xfrm>
          <a:prstGeom prst="rect">
            <a:avLst/>
          </a:prstGeom>
        </p:spPr>
      </p:pic>
      <p:sp>
        <p:nvSpPr>
          <p:cNvPr id="3" name="Content Placeholder 2">
            <a:extLst>
              <a:ext uri="{FF2B5EF4-FFF2-40B4-BE49-F238E27FC236}">
                <a16:creationId xmlns:a16="http://schemas.microsoft.com/office/drawing/2014/main" id="{1C66E263-BE1D-5D08-4559-9B0A7327A325}"/>
              </a:ext>
            </a:extLst>
          </p:cNvPr>
          <p:cNvSpPr txBox="1">
            <a:spLocks/>
          </p:cNvSpPr>
          <p:nvPr/>
        </p:nvSpPr>
        <p:spPr>
          <a:xfrm>
            <a:off x="1319456" y="1870386"/>
            <a:ext cx="7336348" cy="3117228"/>
          </a:xfrm>
          <a:prstGeom prst="rect">
            <a:avLst/>
          </a:prstGeom>
          <a:solidFill>
            <a:schemeClr val="bg1"/>
          </a:solidFill>
        </p:spPr>
        <p:txBody>
          <a:bodyPr vert="horz" lIns="91440" tIns="45720" rIns="91440" bIns="45720" rtlCol="0" anchor="t">
            <a:no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l">
              <a:buClr>
                <a:srgbClr val="C00000"/>
              </a:buClr>
              <a:buSzPct val="100000"/>
              <a:buFont typeface="Wingdings" pitchFamily="2" charset="2"/>
              <a:buChar char="v"/>
            </a:pPr>
            <a:r>
              <a:rPr lang="en-US" sz="4000" dirty="0">
                <a:solidFill>
                  <a:schemeClr val="accent1"/>
                </a:solidFill>
                <a:cs typeface="Aparajita" panose="020B0604020202020204" pitchFamily="34" charset="0"/>
              </a:rPr>
              <a:t>Coaches</a:t>
            </a:r>
          </a:p>
          <a:p>
            <a:pPr algn="l">
              <a:buClr>
                <a:srgbClr val="C00000"/>
              </a:buClr>
              <a:buSzPct val="100000"/>
              <a:buFont typeface="Wingdings" pitchFamily="2" charset="2"/>
              <a:buChar char="v"/>
            </a:pPr>
            <a:r>
              <a:rPr lang="en-US" sz="4000" dirty="0">
                <a:solidFill>
                  <a:schemeClr val="accent1"/>
                </a:solidFill>
                <a:cs typeface="Aparajita" panose="020B0604020202020204" pitchFamily="34" charset="0"/>
              </a:rPr>
              <a:t>Volunteers</a:t>
            </a:r>
          </a:p>
          <a:p>
            <a:pPr algn="l">
              <a:buClr>
                <a:srgbClr val="C00000"/>
              </a:buClr>
              <a:buSzPct val="100000"/>
              <a:buFont typeface="Wingdings" pitchFamily="2" charset="2"/>
              <a:buChar char="v"/>
            </a:pPr>
            <a:r>
              <a:rPr lang="en-US" sz="4000" dirty="0">
                <a:solidFill>
                  <a:schemeClr val="accent1"/>
                </a:solidFill>
                <a:cs typeface="Aparajita" panose="020B0604020202020204" pitchFamily="34" charset="0"/>
              </a:rPr>
              <a:t>Managers</a:t>
            </a:r>
          </a:p>
          <a:p>
            <a:pPr algn="l">
              <a:buClr>
                <a:srgbClr val="C00000"/>
              </a:buClr>
              <a:buSzPct val="100000"/>
              <a:buFont typeface="Wingdings" pitchFamily="2" charset="2"/>
              <a:buChar char="v"/>
            </a:pPr>
            <a:r>
              <a:rPr lang="en-US" sz="4000" dirty="0">
                <a:solidFill>
                  <a:schemeClr val="accent1"/>
                </a:solidFill>
                <a:cs typeface="Aparajita" panose="020B0604020202020204" pitchFamily="34" charset="0"/>
              </a:rPr>
              <a:t>Locker Room Monitors</a:t>
            </a:r>
          </a:p>
          <a:p>
            <a:pPr algn="l">
              <a:buClr>
                <a:srgbClr val="C00000"/>
              </a:buClr>
              <a:buSzPct val="100000"/>
              <a:buFont typeface="Wingdings" pitchFamily="2" charset="2"/>
              <a:buChar char="v"/>
            </a:pPr>
            <a:r>
              <a:rPr lang="en-US" sz="4000" dirty="0">
                <a:solidFill>
                  <a:schemeClr val="accent1"/>
                </a:solidFill>
                <a:cs typeface="Aparajita" panose="020B0604020202020204" pitchFamily="34" charset="0"/>
              </a:rPr>
              <a:t>Players turning 17 years old during the playing season</a:t>
            </a:r>
          </a:p>
          <a:p>
            <a:pPr>
              <a:buClr>
                <a:srgbClr val="C00000"/>
              </a:buClr>
            </a:pPr>
            <a:endParaRPr lang="en-US" dirty="0">
              <a:latin typeface="Aparajita" panose="020B0604020202020204" pitchFamily="34" charset="0"/>
              <a:cs typeface="Aparajita" panose="020B0604020202020204" pitchFamily="34" charset="0"/>
            </a:endParaRPr>
          </a:p>
        </p:txBody>
      </p:sp>
    </p:spTree>
    <p:extLst>
      <p:ext uri="{BB962C8B-B14F-4D97-AF65-F5344CB8AC3E}">
        <p14:creationId xmlns:p14="http://schemas.microsoft.com/office/powerpoint/2010/main" val="30910971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4A855C4-13EA-CEB6-D777-891298B428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342B64-3FAB-7002-335A-73159BC1098D}"/>
              </a:ext>
            </a:extLst>
          </p:cNvPr>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ED6AAE05-2C15-7C4D-1192-40A38F47EC12}"/>
              </a:ext>
            </a:extLst>
          </p:cNvPr>
          <p:cNvSpPr>
            <a:spLocks noGrp="1"/>
          </p:cNvSpPr>
          <p:nvPr>
            <p:ph type="subTitle" idx="1"/>
          </p:nvPr>
        </p:nvSpPr>
        <p:spPr>
          <a:xfrm>
            <a:off x="985969" y="2603040"/>
            <a:ext cx="8288032" cy="3516111"/>
          </a:xfrm>
        </p:spPr>
        <p:txBody>
          <a:bodyPr>
            <a:normAutofit/>
          </a:bodyPr>
          <a:lstStyle/>
          <a:p>
            <a:pPr algn="ctr"/>
            <a:r>
              <a:rPr lang="en-US" dirty="0"/>
              <a:t> </a:t>
            </a:r>
            <a:endParaRPr lang="en-US"/>
          </a:p>
        </p:txBody>
      </p:sp>
      <p:sp>
        <p:nvSpPr>
          <p:cNvPr id="6" name="TextBox 5">
            <a:extLst>
              <a:ext uri="{FF2B5EF4-FFF2-40B4-BE49-F238E27FC236}">
                <a16:creationId xmlns:a16="http://schemas.microsoft.com/office/drawing/2014/main" id="{A7B1A287-3AD4-0F90-303E-83B598BE4EC6}"/>
              </a:ext>
            </a:extLst>
          </p:cNvPr>
          <p:cNvSpPr txBox="1"/>
          <p:nvPr/>
        </p:nvSpPr>
        <p:spPr>
          <a:xfrm>
            <a:off x="2367952" y="329541"/>
            <a:ext cx="6464075" cy="646331"/>
          </a:xfrm>
          <a:prstGeom prst="rect">
            <a:avLst/>
          </a:prstGeom>
          <a:solidFill>
            <a:schemeClr val="bg1"/>
          </a:solidFill>
        </p:spPr>
        <p:txBody>
          <a:bodyPr wrap="square">
            <a:spAutoFit/>
          </a:bodyPr>
          <a:lstStyle/>
          <a:p>
            <a:pPr algn="ctr"/>
            <a:r>
              <a:rPr lang="en-US" sz="3600" b="1" dirty="0">
                <a:solidFill>
                  <a:srgbClr val="FF0000"/>
                </a:solidFill>
              </a:rPr>
              <a:t>POTENTIAL CONSEQUENCES</a:t>
            </a:r>
          </a:p>
        </p:txBody>
      </p:sp>
      <p:pic>
        <p:nvPicPr>
          <p:cNvPr id="5" name="Picture 4" descr="Logo, company name&#10;&#10;Description automatically generated">
            <a:extLst>
              <a:ext uri="{FF2B5EF4-FFF2-40B4-BE49-F238E27FC236}">
                <a16:creationId xmlns:a16="http://schemas.microsoft.com/office/drawing/2014/main" id="{DD3C3C71-E727-D1FA-D936-3B1CD44C2B49}"/>
              </a:ext>
            </a:extLst>
          </p:cNvPr>
          <p:cNvPicPr>
            <a:picLocks noChangeAspect="1"/>
          </p:cNvPicPr>
          <p:nvPr/>
        </p:nvPicPr>
        <p:blipFill>
          <a:blip r:embed="rId3"/>
          <a:stretch>
            <a:fillRect/>
          </a:stretch>
        </p:blipFill>
        <p:spPr>
          <a:xfrm>
            <a:off x="0" y="-13354"/>
            <a:ext cx="2290763" cy="1178316"/>
          </a:xfrm>
          <a:prstGeom prst="rect">
            <a:avLst/>
          </a:prstGeom>
        </p:spPr>
      </p:pic>
      <p:sp>
        <p:nvSpPr>
          <p:cNvPr id="3" name="Content Placeholder 2">
            <a:extLst>
              <a:ext uri="{FF2B5EF4-FFF2-40B4-BE49-F238E27FC236}">
                <a16:creationId xmlns:a16="http://schemas.microsoft.com/office/drawing/2014/main" id="{2B1A62A9-1EF3-6D47-9AE7-67667F0AD05D}"/>
              </a:ext>
            </a:extLst>
          </p:cNvPr>
          <p:cNvSpPr txBox="1">
            <a:spLocks/>
          </p:cNvSpPr>
          <p:nvPr/>
        </p:nvSpPr>
        <p:spPr>
          <a:xfrm>
            <a:off x="736898" y="1390226"/>
            <a:ext cx="8009069" cy="4406195"/>
          </a:xfrm>
          <a:prstGeom prst="rect">
            <a:avLst/>
          </a:prstGeom>
          <a:solidFill>
            <a:schemeClr val="bg1"/>
          </a:solidFill>
        </p:spPr>
        <p:txBody>
          <a:bodyPr vert="horz" lIns="91440" tIns="45720" rIns="91440" bIns="45720" rtlCol="0" anchor="t">
            <a:no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l">
              <a:buClr>
                <a:srgbClr val="C00000"/>
              </a:buClr>
              <a:buSzPct val="100000"/>
              <a:buFont typeface="Wingdings" pitchFamily="2" charset="2"/>
              <a:buChar char="v"/>
            </a:pPr>
            <a:r>
              <a:rPr lang="en-US" sz="3200" dirty="0">
                <a:solidFill>
                  <a:schemeClr val="accent1"/>
                </a:solidFill>
                <a:cs typeface="Aparajita" panose="020B0604020202020204" pitchFamily="34" charset="0"/>
              </a:rPr>
              <a:t>Temporary Suspension</a:t>
            </a:r>
          </a:p>
          <a:p>
            <a:pPr algn="l">
              <a:buClr>
                <a:srgbClr val="C00000"/>
              </a:buClr>
              <a:buSzPct val="100000"/>
              <a:buFont typeface="Wingdings" pitchFamily="2" charset="2"/>
              <a:buChar char="v"/>
            </a:pPr>
            <a:r>
              <a:rPr lang="en-US" sz="3200" dirty="0">
                <a:solidFill>
                  <a:schemeClr val="accent1"/>
                </a:solidFill>
                <a:cs typeface="Aparajita" panose="020B0604020202020204" pitchFamily="34" charset="0"/>
              </a:rPr>
              <a:t>Permanent Suspension</a:t>
            </a:r>
          </a:p>
          <a:p>
            <a:pPr algn="l">
              <a:buClr>
                <a:srgbClr val="C00000"/>
              </a:buClr>
              <a:buSzPct val="100000"/>
              <a:buFont typeface="Wingdings" pitchFamily="2" charset="2"/>
              <a:buChar char="v"/>
            </a:pPr>
            <a:r>
              <a:rPr lang="en-US" sz="3200" dirty="0">
                <a:solidFill>
                  <a:schemeClr val="accent1"/>
                </a:solidFill>
                <a:cs typeface="Aparajita" panose="020B0604020202020204" pitchFamily="34" charset="0"/>
              </a:rPr>
              <a:t>Removal from all USA Hockey events</a:t>
            </a:r>
          </a:p>
          <a:p>
            <a:pPr algn="l">
              <a:buClr>
                <a:srgbClr val="C00000"/>
              </a:buClr>
              <a:buSzPct val="100000"/>
              <a:buFont typeface="Wingdings" pitchFamily="2" charset="2"/>
              <a:buChar char="v"/>
            </a:pPr>
            <a:r>
              <a:rPr lang="en-US" sz="3200" dirty="0">
                <a:solidFill>
                  <a:schemeClr val="accent1"/>
                </a:solidFill>
                <a:cs typeface="Aparajita" panose="020B0604020202020204" pitchFamily="34" charset="0"/>
              </a:rPr>
              <a:t>Referral to law enforcement authorities</a:t>
            </a:r>
          </a:p>
          <a:p>
            <a:pPr algn="l">
              <a:buClr>
                <a:srgbClr val="C00000"/>
              </a:buClr>
              <a:buSzPct val="100000"/>
              <a:buFont typeface="Wingdings" pitchFamily="2" charset="2"/>
              <a:buChar char="v"/>
            </a:pPr>
            <a:r>
              <a:rPr lang="en-US" sz="3200" dirty="0">
                <a:solidFill>
                  <a:schemeClr val="accent1"/>
                </a:solidFill>
                <a:cs typeface="Aparajita" panose="020B0604020202020204" pitchFamily="34" charset="0"/>
              </a:rPr>
              <a:t>Legal charges</a:t>
            </a:r>
          </a:p>
          <a:p>
            <a:pPr algn="l">
              <a:buClr>
                <a:srgbClr val="C00000"/>
              </a:buClr>
              <a:buSzPct val="100000"/>
              <a:buFont typeface="Wingdings" pitchFamily="2" charset="2"/>
              <a:buChar char="v"/>
            </a:pPr>
            <a:r>
              <a:rPr lang="en-US" sz="3200" dirty="0">
                <a:solidFill>
                  <a:schemeClr val="accent1"/>
                </a:solidFill>
                <a:cs typeface="Aparajita" panose="020B0604020202020204" pitchFamily="34" charset="0"/>
              </a:rPr>
              <a:t>Permanent criminal record</a:t>
            </a:r>
            <a:endParaRPr lang="en-US" dirty="0">
              <a:latin typeface="Aparajita" panose="020B0604020202020204" pitchFamily="34" charset="0"/>
              <a:cs typeface="Aparajita" panose="020B0604020202020204" pitchFamily="34" charset="0"/>
            </a:endParaRPr>
          </a:p>
        </p:txBody>
      </p:sp>
    </p:spTree>
    <p:extLst>
      <p:ext uri="{BB962C8B-B14F-4D97-AF65-F5344CB8AC3E}">
        <p14:creationId xmlns:p14="http://schemas.microsoft.com/office/powerpoint/2010/main" val="7421002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A7D368E-458A-5F65-1399-259C7F0734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D6FB7C-6E78-DFFF-8214-AA37E710C487}"/>
              </a:ext>
            </a:extLst>
          </p:cNvPr>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68DC6634-7AA8-A283-F8D9-B0D55DD6F43E}"/>
              </a:ext>
            </a:extLst>
          </p:cNvPr>
          <p:cNvSpPr>
            <a:spLocks noGrp="1"/>
          </p:cNvSpPr>
          <p:nvPr>
            <p:ph type="subTitle" idx="1"/>
          </p:nvPr>
        </p:nvSpPr>
        <p:spPr>
          <a:xfrm>
            <a:off x="985969" y="2603040"/>
            <a:ext cx="8288032" cy="3516111"/>
          </a:xfrm>
        </p:spPr>
        <p:txBody>
          <a:bodyPr>
            <a:normAutofit/>
          </a:bodyPr>
          <a:lstStyle/>
          <a:p>
            <a:pPr algn="ctr"/>
            <a:r>
              <a:rPr lang="en-US" dirty="0"/>
              <a:t> </a:t>
            </a:r>
            <a:endParaRPr lang="en-US"/>
          </a:p>
        </p:txBody>
      </p:sp>
      <p:sp>
        <p:nvSpPr>
          <p:cNvPr id="6" name="TextBox 5">
            <a:extLst>
              <a:ext uri="{FF2B5EF4-FFF2-40B4-BE49-F238E27FC236}">
                <a16:creationId xmlns:a16="http://schemas.microsoft.com/office/drawing/2014/main" id="{AF21103C-A457-9CBE-9A9B-B941CE02F538}"/>
              </a:ext>
            </a:extLst>
          </p:cNvPr>
          <p:cNvSpPr txBox="1"/>
          <p:nvPr/>
        </p:nvSpPr>
        <p:spPr>
          <a:xfrm>
            <a:off x="2367952" y="329541"/>
            <a:ext cx="6464075" cy="646331"/>
          </a:xfrm>
          <a:prstGeom prst="rect">
            <a:avLst/>
          </a:prstGeom>
          <a:solidFill>
            <a:schemeClr val="bg1"/>
          </a:solidFill>
        </p:spPr>
        <p:txBody>
          <a:bodyPr wrap="square">
            <a:spAutoFit/>
          </a:bodyPr>
          <a:lstStyle/>
          <a:p>
            <a:pPr algn="ctr"/>
            <a:r>
              <a:rPr lang="en-US" sz="3600" b="1" dirty="0">
                <a:solidFill>
                  <a:srgbClr val="FF0000"/>
                </a:solidFill>
              </a:rPr>
              <a:t>CONTACTS</a:t>
            </a:r>
          </a:p>
        </p:txBody>
      </p:sp>
      <p:pic>
        <p:nvPicPr>
          <p:cNvPr id="5" name="Picture 4" descr="Logo, company name&#10;&#10;Description automatically generated">
            <a:extLst>
              <a:ext uri="{FF2B5EF4-FFF2-40B4-BE49-F238E27FC236}">
                <a16:creationId xmlns:a16="http://schemas.microsoft.com/office/drawing/2014/main" id="{1E6BD499-5268-71EC-FA61-6C04004ECD59}"/>
              </a:ext>
            </a:extLst>
          </p:cNvPr>
          <p:cNvPicPr>
            <a:picLocks noChangeAspect="1"/>
          </p:cNvPicPr>
          <p:nvPr/>
        </p:nvPicPr>
        <p:blipFill>
          <a:blip r:embed="rId3"/>
          <a:stretch>
            <a:fillRect/>
          </a:stretch>
        </p:blipFill>
        <p:spPr>
          <a:xfrm>
            <a:off x="0" y="-13354"/>
            <a:ext cx="2290763" cy="1178316"/>
          </a:xfrm>
          <a:prstGeom prst="rect">
            <a:avLst/>
          </a:prstGeom>
        </p:spPr>
      </p:pic>
      <p:pic>
        <p:nvPicPr>
          <p:cNvPr id="8" name="Picture 7">
            <a:extLst>
              <a:ext uri="{FF2B5EF4-FFF2-40B4-BE49-F238E27FC236}">
                <a16:creationId xmlns:a16="http://schemas.microsoft.com/office/drawing/2014/main" id="{4B5C5CD4-9650-D8CA-3823-66C164583B84}"/>
              </a:ext>
            </a:extLst>
          </p:cNvPr>
          <p:cNvPicPr>
            <a:picLocks noChangeAspect="1"/>
          </p:cNvPicPr>
          <p:nvPr/>
        </p:nvPicPr>
        <p:blipFill>
          <a:blip r:embed="rId4"/>
          <a:stretch>
            <a:fillRect/>
          </a:stretch>
        </p:blipFill>
        <p:spPr>
          <a:xfrm>
            <a:off x="665991" y="1344706"/>
            <a:ext cx="10540039" cy="5183753"/>
          </a:xfrm>
          <a:prstGeom prst="rect">
            <a:avLst/>
          </a:prstGeom>
        </p:spPr>
      </p:pic>
    </p:spTree>
    <p:extLst>
      <p:ext uri="{BB962C8B-B14F-4D97-AF65-F5344CB8AC3E}">
        <p14:creationId xmlns:p14="http://schemas.microsoft.com/office/powerpoint/2010/main" val="9652548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98FBD-53A2-C403-14C4-C5F7FECB2B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C9E894-8ECD-0A9D-56EA-D84081EE00F0}"/>
              </a:ext>
            </a:extLst>
          </p:cNvPr>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43073803-184A-21E7-8350-72E338366ABE}"/>
              </a:ext>
            </a:extLst>
          </p:cNvPr>
          <p:cNvSpPr>
            <a:spLocks noGrp="1"/>
          </p:cNvSpPr>
          <p:nvPr>
            <p:ph type="subTitle" idx="1"/>
          </p:nvPr>
        </p:nvSpPr>
        <p:spPr>
          <a:xfrm>
            <a:off x="985969" y="2603040"/>
            <a:ext cx="8288032" cy="3516111"/>
          </a:xfrm>
        </p:spPr>
        <p:txBody>
          <a:bodyPr>
            <a:normAutofit/>
          </a:bodyPr>
          <a:lstStyle/>
          <a:p>
            <a:pPr algn="ctr"/>
            <a:r>
              <a:rPr lang="en-US" dirty="0"/>
              <a:t> </a:t>
            </a:r>
            <a:endParaRPr lang="en-US"/>
          </a:p>
        </p:txBody>
      </p:sp>
      <p:sp>
        <p:nvSpPr>
          <p:cNvPr id="6" name="TextBox 5">
            <a:extLst>
              <a:ext uri="{FF2B5EF4-FFF2-40B4-BE49-F238E27FC236}">
                <a16:creationId xmlns:a16="http://schemas.microsoft.com/office/drawing/2014/main" id="{83035F28-36D0-9274-ADE8-8A2E0097D821}"/>
              </a:ext>
            </a:extLst>
          </p:cNvPr>
          <p:cNvSpPr txBox="1"/>
          <p:nvPr/>
        </p:nvSpPr>
        <p:spPr>
          <a:xfrm>
            <a:off x="1819314" y="236884"/>
            <a:ext cx="7750006" cy="2123658"/>
          </a:xfrm>
          <a:prstGeom prst="rect">
            <a:avLst/>
          </a:prstGeom>
          <a:noFill/>
        </p:spPr>
        <p:txBody>
          <a:bodyPr wrap="square">
            <a:spAutoFit/>
          </a:bodyPr>
          <a:lstStyle/>
          <a:p>
            <a:pPr algn="ctr"/>
            <a:r>
              <a:rPr lang="en-US" sz="6600" b="1" dirty="0">
                <a:solidFill>
                  <a:srgbClr val="FF0000"/>
                </a:solidFill>
              </a:rPr>
              <a:t>I’m a coach….</a:t>
            </a:r>
          </a:p>
          <a:p>
            <a:pPr algn="ctr"/>
            <a:r>
              <a:rPr lang="en-US" sz="6600" b="1" dirty="0">
                <a:solidFill>
                  <a:srgbClr val="FF0000"/>
                </a:solidFill>
              </a:rPr>
              <a:t>what now?!?</a:t>
            </a:r>
          </a:p>
        </p:txBody>
      </p:sp>
      <p:pic>
        <p:nvPicPr>
          <p:cNvPr id="5" name="Picture 4" descr="Logo, company name&#10;&#10;Description automatically generated">
            <a:extLst>
              <a:ext uri="{FF2B5EF4-FFF2-40B4-BE49-F238E27FC236}">
                <a16:creationId xmlns:a16="http://schemas.microsoft.com/office/drawing/2014/main" id="{02FC125A-A1DE-F64A-C0DD-A4D2CA21DC7A}"/>
              </a:ext>
            </a:extLst>
          </p:cNvPr>
          <p:cNvPicPr>
            <a:picLocks noChangeAspect="1"/>
          </p:cNvPicPr>
          <p:nvPr/>
        </p:nvPicPr>
        <p:blipFill>
          <a:blip r:embed="rId3"/>
          <a:stretch>
            <a:fillRect/>
          </a:stretch>
        </p:blipFill>
        <p:spPr>
          <a:xfrm>
            <a:off x="0" y="-13354"/>
            <a:ext cx="2290763" cy="1178316"/>
          </a:xfrm>
          <a:prstGeom prst="rect">
            <a:avLst/>
          </a:prstGeom>
        </p:spPr>
      </p:pic>
      <p:pic>
        <p:nvPicPr>
          <p:cNvPr id="11" name="Picture 10">
            <a:extLst>
              <a:ext uri="{FF2B5EF4-FFF2-40B4-BE49-F238E27FC236}">
                <a16:creationId xmlns:a16="http://schemas.microsoft.com/office/drawing/2014/main" id="{73E9313E-1BF9-05EE-90F2-4B24EECCBE72}"/>
              </a:ext>
            </a:extLst>
          </p:cNvPr>
          <p:cNvPicPr>
            <a:picLocks noChangeAspect="1"/>
          </p:cNvPicPr>
          <p:nvPr/>
        </p:nvPicPr>
        <p:blipFill>
          <a:blip r:embed="rId4"/>
          <a:stretch>
            <a:fillRect/>
          </a:stretch>
        </p:blipFill>
        <p:spPr>
          <a:xfrm>
            <a:off x="2290763" y="2736791"/>
            <a:ext cx="5912335" cy="3547401"/>
          </a:xfrm>
          <a:prstGeom prst="rect">
            <a:avLst/>
          </a:prstGeom>
        </p:spPr>
      </p:pic>
    </p:spTree>
    <p:extLst>
      <p:ext uri="{BB962C8B-B14F-4D97-AF65-F5344CB8AC3E}">
        <p14:creationId xmlns:p14="http://schemas.microsoft.com/office/powerpoint/2010/main" val="3142476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C7715C7-71FC-068C-90AB-CDF1509578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51D5AC-C8C0-6A67-747C-843D0939804C}"/>
              </a:ext>
            </a:extLst>
          </p:cNvPr>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60E8711A-86AD-C3E3-0459-B4E0BA05F6C9}"/>
              </a:ext>
            </a:extLst>
          </p:cNvPr>
          <p:cNvSpPr>
            <a:spLocks noGrp="1"/>
          </p:cNvSpPr>
          <p:nvPr>
            <p:ph type="subTitle" idx="1"/>
          </p:nvPr>
        </p:nvSpPr>
        <p:spPr>
          <a:xfrm>
            <a:off x="985969" y="2603040"/>
            <a:ext cx="8288032" cy="3516111"/>
          </a:xfrm>
        </p:spPr>
        <p:txBody>
          <a:bodyPr>
            <a:normAutofit/>
          </a:bodyPr>
          <a:lstStyle/>
          <a:p>
            <a:pPr algn="ctr"/>
            <a:r>
              <a:rPr lang="en-US" dirty="0"/>
              <a:t> </a:t>
            </a:r>
            <a:endParaRPr lang="en-US"/>
          </a:p>
        </p:txBody>
      </p:sp>
      <p:sp>
        <p:nvSpPr>
          <p:cNvPr id="6" name="TextBox 5">
            <a:extLst>
              <a:ext uri="{FF2B5EF4-FFF2-40B4-BE49-F238E27FC236}">
                <a16:creationId xmlns:a16="http://schemas.microsoft.com/office/drawing/2014/main" id="{267EC06B-4AD1-F5FF-64F1-DFADDB4FE7F5}"/>
              </a:ext>
            </a:extLst>
          </p:cNvPr>
          <p:cNvSpPr txBox="1"/>
          <p:nvPr/>
        </p:nvSpPr>
        <p:spPr>
          <a:xfrm>
            <a:off x="453092" y="1330003"/>
            <a:ext cx="9353785" cy="1107996"/>
          </a:xfrm>
          <a:prstGeom prst="rect">
            <a:avLst/>
          </a:prstGeom>
          <a:noFill/>
        </p:spPr>
        <p:txBody>
          <a:bodyPr wrap="square">
            <a:spAutoFit/>
          </a:bodyPr>
          <a:lstStyle/>
          <a:p>
            <a:pPr algn="ctr"/>
            <a:r>
              <a:rPr lang="en-US" sz="6600" b="1" dirty="0">
                <a:solidFill>
                  <a:srgbClr val="FF0000"/>
                </a:solidFill>
              </a:rPr>
              <a:t>Why Do You Coach?</a:t>
            </a:r>
          </a:p>
        </p:txBody>
      </p:sp>
      <p:pic>
        <p:nvPicPr>
          <p:cNvPr id="5" name="Picture 4" descr="Logo, company name&#10;&#10;Description automatically generated">
            <a:extLst>
              <a:ext uri="{FF2B5EF4-FFF2-40B4-BE49-F238E27FC236}">
                <a16:creationId xmlns:a16="http://schemas.microsoft.com/office/drawing/2014/main" id="{0B8A463B-B739-14B5-2F93-9FC82C725EF9}"/>
              </a:ext>
            </a:extLst>
          </p:cNvPr>
          <p:cNvPicPr>
            <a:picLocks noChangeAspect="1"/>
          </p:cNvPicPr>
          <p:nvPr/>
        </p:nvPicPr>
        <p:blipFill>
          <a:blip r:embed="rId3"/>
          <a:stretch>
            <a:fillRect/>
          </a:stretch>
        </p:blipFill>
        <p:spPr>
          <a:xfrm>
            <a:off x="0" y="-13354"/>
            <a:ext cx="2290763" cy="1178316"/>
          </a:xfrm>
          <a:prstGeom prst="rect">
            <a:avLst/>
          </a:prstGeom>
        </p:spPr>
      </p:pic>
      <p:pic>
        <p:nvPicPr>
          <p:cNvPr id="10" name="Picture 9">
            <a:extLst>
              <a:ext uri="{FF2B5EF4-FFF2-40B4-BE49-F238E27FC236}">
                <a16:creationId xmlns:a16="http://schemas.microsoft.com/office/drawing/2014/main" id="{2DEB0ADF-87CC-6652-13D1-E4BC713CE941}"/>
              </a:ext>
            </a:extLst>
          </p:cNvPr>
          <p:cNvPicPr>
            <a:picLocks noChangeAspect="1"/>
          </p:cNvPicPr>
          <p:nvPr/>
        </p:nvPicPr>
        <p:blipFill>
          <a:blip r:embed="rId4"/>
          <a:stretch>
            <a:fillRect/>
          </a:stretch>
        </p:blipFill>
        <p:spPr>
          <a:xfrm>
            <a:off x="2094074" y="2768976"/>
            <a:ext cx="6363588" cy="3515216"/>
          </a:xfrm>
          <a:prstGeom prst="rect">
            <a:avLst/>
          </a:prstGeom>
        </p:spPr>
      </p:pic>
    </p:spTree>
    <p:extLst>
      <p:ext uri="{BB962C8B-B14F-4D97-AF65-F5344CB8AC3E}">
        <p14:creationId xmlns:p14="http://schemas.microsoft.com/office/powerpoint/2010/main" val="6287742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2EFC99-84B7-6276-04BF-E1C0EE0AF4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17CD68-2D55-2EBE-F75E-1BD8A8A4B852}"/>
              </a:ext>
            </a:extLst>
          </p:cNvPr>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dirty="0"/>
            </a:br>
            <a:br>
              <a:rPr lang="en-US" sz="1200" b="1" dirty="0"/>
            </a:br>
            <a:br>
              <a:rPr lang="en-US" sz="1200" b="1" dirty="0"/>
            </a:br>
            <a:br>
              <a:rPr lang="en-US" sz="1200" b="1" dirty="0"/>
            </a:br>
            <a:br>
              <a:rPr lang="en-US" sz="1200" b="1" dirty="0"/>
            </a:br>
            <a:br>
              <a:rPr lang="en-US" sz="1200" b="1" dirty="0"/>
            </a:br>
            <a:br>
              <a:rPr lang="en-US" sz="1200" b="1" dirty="0"/>
            </a:br>
            <a:br>
              <a:rPr lang="en-US" sz="1200" b="1" dirty="0"/>
            </a:br>
            <a:br>
              <a:rPr lang="en-US" sz="1200" b="1" dirty="0"/>
            </a:br>
            <a:br>
              <a:rPr lang="en-US" sz="1200" b="1" dirty="0"/>
            </a:br>
            <a:br>
              <a:rPr lang="en-US" sz="1200" b="1" dirty="0"/>
            </a:br>
            <a:br>
              <a:rPr lang="en-US" sz="1200" b="1" dirty="0"/>
            </a:br>
            <a:br>
              <a:rPr lang="en-US" sz="1200" b="1" dirty="0"/>
            </a:br>
            <a:br>
              <a:rPr lang="en-US" sz="1200" b="1" dirty="0"/>
            </a:br>
            <a:br>
              <a:rPr lang="en-US" sz="1200" b="1" dirty="0"/>
            </a:br>
            <a:br>
              <a:rPr lang="en-US" sz="1200" b="1" dirty="0"/>
            </a:br>
            <a:br>
              <a:rPr lang="en-US" sz="1200" b="1" dirty="0"/>
            </a:br>
            <a:br>
              <a:rPr lang="en-US" sz="1200" b="1" dirty="0"/>
            </a:br>
            <a:br>
              <a:rPr lang="en-US" sz="1200" b="1" dirty="0"/>
            </a:br>
            <a:br>
              <a:rPr lang="en-US" sz="1200" b="1" dirty="0"/>
            </a:br>
            <a:endParaRPr lang="en-US" sz="1200" dirty="0"/>
          </a:p>
        </p:txBody>
      </p:sp>
      <p:sp>
        <p:nvSpPr>
          <p:cNvPr id="6" name="TextBox 5">
            <a:extLst>
              <a:ext uri="{FF2B5EF4-FFF2-40B4-BE49-F238E27FC236}">
                <a16:creationId xmlns:a16="http://schemas.microsoft.com/office/drawing/2014/main" id="{10BF748E-EE02-84D4-7291-5369C45602BA}"/>
              </a:ext>
            </a:extLst>
          </p:cNvPr>
          <p:cNvSpPr txBox="1"/>
          <p:nvPr/>
        </p:nvSpPr>
        <p:spPr>
          <a:xfrm>
            <a:off x="660481" y="245920"/>
            <a:ext cx="9353785" cy="830997"/>
          </a:xfrm>
          <a:prstGeom prst="rect">
            <a:avLst/>
          </a:prstGeom>
          <a:noFill/>
        </p:spPr>
        <p:txBody>
          <a:bodyPr wrap="square">
            <a:spAutoFit/>
          </a:bodyPr>
          <a:lstStyle/>
          <a:p>
            <a:pPr algn="ctr"/>
            <a:r>
              <a:rPr lang="en-US" sz="4800" b="1" dirty="0">
                <a:solidFill>
                  <a:srgbClr val="FF0000"/>
                </a:solidFill>
              </a:rPr>
              <a:t>What’s important?</a:t>
            </a:r>
          </a:p>
        </p:txBody>
      </p:sp>
      <p:pic>
        <p:nvPicPr>
          <p:cNvPr id="5" name="Picture 4" descr="Logo, company name&#10;&#10;Description automatically generated">
            <a:extLst>
              <a:ext uri="{FF2B5EF4-FFF2-40B4-BE49-F238E27FC236}">
                <a16:creationId xmlns:a16="http://schemas.microsoft.com/office/drawing/2014/main" id="{D2DF6D7E-5851-8034-42B4-5302091EA96E}"/>
              </a:ext>
            </a:extLst>
          </p:cNvPr>
          <p:cNvPicPr>
            <a:picLocks noChangeAspect="1"/>
          </p:cNvPicPr>
          <p:nvPr/>
        </p:nvPicPr>
        <p:blipFill>
          <a:blip r:embed="rId3"/>
          <a:stretch>
            <a:fillRect/>
          </a:stretch>
        </p:blipFill>
        <p:spPr>
          <a:xfrm>
            <a:off x="0" y="-13354"/>
            <a:ext cx="2290763" cy="1178316"/>
          </a:xfrm>
          <a:prstGeom prst="rect">
            <a:avLst/>
          </a:prstGeom>
        </p:spPr>
      </p:pic>
      <p:sp>
        <p:nvSpPr>
          <p:cNvPr id="3" name="Subtitle 6">
            <a:extLst>
              <a:ext uri="{FF2B5EF4-FFF2-40B4-BE49-F238E27FC236}">
                <a16:creationId xmlns:a16="http://schemas.microsoft.com/office/drawing/2014/main" id="{E4069047-8823-4236-09C4-BED16D0E0A15}"/>
              </a:ext>
            </a:extLst>
          </p:cNvPr>
          <p:cNvSpPr txBox="1">
            <a:spLocks/>
          </p:cNvSpPr>
          <p:nvPr/>
        </p:nvSpPr>
        <p:spPr>
          <a:xfrm>
            <a:off x="1131065" y="1336191"/>
            <a:ext cx="8733066" cy="5185189"/>
          </a:xfrm>
          <a:prstGeom prst="rect">
            <a:avLst/>
          </a:prstGeom>
        </p:spPr>
        <p:txBody>
          <a:bodyPr vert="horz" lIns="91440" tIns="45720" rIns="91440" bIns="45720" rtlCol="0" anchor="t">
            <a:normAutofit fontScale="77500" lnSpcReduction="20000"/>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l">
              <a:spcAft>
                <a:spcPts val="1200"/>
              </a:spcAft>
              <a:buSzPct val="100000"/>
            </a:pPr>
            <a:r>
              <a:rPr lang="en-US" sz="6300" b="1" i="1" dirty="0">
                <a:solidFill>
                  <a:srgbClr val="FF0000"/>
                </a:solidFill>
              </a:rPr>
              <a:t>RESPECT</a:t>
            </a:r>
          </a:p>
          <a:p>
            <a:pPr marL="571500" indent="-571500" algn="l">
              <a:spcAft>
                <a:spcPts val="1200"/>
              </a:spcAft>
              <a:buSzPct val="100000"/>
              <a:buFont typeface="Wingdings" panose="05000000000000000000" pitchFamily="2" charset="2"/>
              <a:buChar char="Ø"/>
            </a:pPr>
            <a:r>
              <a:rPr lang="en-US" sz="5800" b="1" i="1" dirty="0">
                <a:solidFill>
                  <a:srgbClr val="FF0000"/>
                </a:solidFill>
              </a:rPr>
              <a:t>R</a:t>
            </a:r>
            <a:r>
              <a:rPr lang="en-US" sz="5800" b="1" i="1" dirty="0">
                <a:solidFill>
                  <a:schemeClr val="accent1"/>
                </a:solidFill>
              </a:rPr>
              <a:t>ULES</a:t>
            </a:r>
          </a:p>
          <a:p>
            <a:pPr marL="571500" indent="-571500" algn="l">
              <a:spcAft>
                <a:spcPts val="1200"/>
              </a:spcAft>
              <a:buSzPct val="100000"/>
              <a:buFont typeface="Wingdings" panose="05000000000000000000" pitchFamily="2" charset="2"/>
              <a:buChar char="Ø"/>
            </a:pPr>
            <a:r>
              <a:rPr lang="en-US" sz="5800" b="1" i="1" dirty="0">
                <a:solidFill>
                  <a:srgbClr val="FF0000"/>
                </a:solidFill>
              </a:rPr>
              <a:t>O</a:t>
            </a:r>
            <a:r>
              <a:rPr lang="en-US" sz="5800" b="1" i="1" dirty="0">
                <a:solidFill>
                  <a:schemeClr val="accent1"/>
                </a:solidFill>
              </a:rPr>
              <a:t>FFICIALS</a:t>
            </a:r>
          </a:p>
          <a:p>
            <a:pPr marL="571500" indent="-571500" algn="l">
              <a:spcAft>
                <a:spcPts val="1200"/>
              </a:spcAft>
              <a:buSzPct val="100000"/>
              <a:buFont typeface="Wingdings" panose="05000000000000000000" pitchFamily="2" charset="2"/>
              <a:buChar char="Ø"/>
            </a:pPr>
            <a:r>
              <a:rPr lang="en-US" sz="5800" b="1" i="1" dirty="0">
                <a:solidFill>
                  <a:srgbClr val="FF0000"/>
                </a:solidFill>
              </a:rPr>
              <a:t>O</a:t>
            </a:r>
            <a:r>
              <a:rPr lang="en-US" sz="5800" b="1" i="1" dirty="0">
                <a:solidFill>
                  <a:schemeClr val="accent1"/>
                </a:solidFill>
              </a:rPr>
              <a:t>PPONENTS</a:t>
            </a:r>
          </a:p>
          <a:p>
            <a:pPr marL="571500" indent="-571500" algn="l">
              <a:spcAft>
                <a:spcPts val="1200"/>
              </a:spcAft>
              <a:buSzPct val="100000"/>
              <a:buFont typeface="Wingdings" panose="05000000000000000000" pitchFamily="2" charset="2"/>
              <a:buChar char="Ø"/>
            </a:pPr>
            <a:r>
              <a:rPr lang="en-US" sz="5800" b="1" i="1" dirty="0">
                <a:solidFill>
                  <a:srgbClr val="FF0000"/>
                </a:solidFill>
              </a:rPr>
              <a:t>T</a:t>
            </a:r>
            <a:r>
              <a:rPr lang="en-US" sz="5800" b="1" i="1" dirty="0">
                <a:solidFill>
                  <a:schemeClr val="accent1"/>
                </a:solidFill>
              </a:rPr>
              <a:t>EAMMATES</a:t>
            </a:r>
          </a:p>
          <a:p>
            <a:pPr marL="571500" indent="-571500" algn="l">
              <a:spcAft>
                <a:spcPts val="1200"/>
              </a:spcAft>
              <a:buSzPct val="100000"/>
              <a:buFont typeface="Wingdings" panose="05000000000000000000" pitchFamily="2" charset="2"/>
              <a:buChar char="Ø"/>
            </a:pPr>
            <a:r>
              <a:rPr lang="en-US" sz="5800" b="1" i="1" dirty="0">
                <a:solidFill>
                  <a:srgbClr val="FF0000"/>
                </a:solidFill>
              </a:rPr>
              <a:t>S</a:t>
            </a:r>
            <a:r>
              <a:rPr lang="en-US" sz="5800" b="1" i="1" dirty="0">
                <a:solidFill>
                  <a:schemeClr val="accent1"/>
                </a:solidFill>
              </a:rPr>
              <a:t>ELF</a:t>
            </a:r>
          </a:p>
          <a:p>
            <a:pPr algn="l">
              <a:spcAft>
                <a:spcPts val="1200"/>
              </a:spcAft>
              <a:buSzPct val="100000"/>
            </a:pPr>
            <a:endParaRPr lang="en-US" sz="4000" b="1" i="1" dirty="0">
              <a:solidFill>
                <a:schemeClr val="accent1"/>
              </a:solidFill>
            </a:endParaRPr>
          </a:p>
        </p:txBody>
      </p:sp>
      <p:pic>
        <p:nvPicPr>
          <p:cNvPr id="8" name="Picture 7" descr="A colorful text on a white background&#10;&#10;AI-generated content may be incorrect.">
            <a:extLst>
              <a:ext uri="{FF2B5EF4-FFF2-40B4-BE49-F238E27FC236}">
                <a16:creationId xmlns:a16="http://schemas.microsoft.com/office/drawing/2014/main" id="{EE7B22D2-141F-5658-BF46-C02E81FD99EC}"/>
              </a:ext>
            </a:extLst>
          </p:cNvPr>
          <p:cNvPicPr>
            <a:picLocks noChangeAspect="1"/>
          </p:cNvPicPr>
          <p:nvPr/>
        </p:nvPicPr>
        <p:blipFill>
          <a:blip r:embed="rId4"/>
          <a:stretch>
            <a:fillRect/>
          </a:stretch>
        </p:blipFill>
        <p:spPr>
          <a:xfrm>
            <a:off x="8832651" y="245920"/>
            <a:ext cx="3054549" cy="2667898"/>
          </a:xfrm>
          <a:prstGeom prst="rect">
            <a:avLst/>
          </a:prstGeom>
        </p:spPr>
      </p:pic>
      <p:sp>
        <p:nvSpPr>
          <p:cNvPr id="4" name="Title 1">
            <a:extLst>
              <a:ext uri="{FF2B5EF4-FFF2-40B4-BE49-F238E27FC236}">
                <a16:creationId xmlns:a16="http://schemas.microsoft.com/office/drawing/2014/main" id="{D06E6829-C9BE-222B-128B-488E937093E3}"/>
              </a:ext>
            </a:extLst>
          </p:cNvPr>
          <p:cNvSpPr txBox="1">
            <a:spLocks/>
          </p:cNvSpPr>
          <p:nvPr/>
        </p:nvSpPr>
        <p:spPr>
          <a:xfrm>
            <a:off x="6540649" y="3539264"/>
            <a:ext cx="5153224" cy="2567205"/>
          </a:xfrm>
          <a:prstGeom prst="rect">
            <a:avLst/>
          </a:prstGeom>
          <a:solidFill>
            <a:schemeClr val="accent3">
              <a:lumMod val="40000"/>
              <a:lumOff val="60000"/>
            </a:schemeClr>
          </a:solidFill>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b="1" dirty="0"/>
              <a:t>It’s how much you </a:t>
            </a:r>
            <a:r>
              <a:rPr lang="en-US" sz="4000" b="1" dirty="0">
                <a:solidFill>
                  <a:srgbClr val="FF0000"/>
                </a:solidFill>
              </a:rPr>
              <a:t>CARE</a:t>
            </a:r>
            <a:r>
              <a:rPr lang="en-US" sz="4000" b="1" dirty="0"/>
              <a:t> not how much you </a:t>
            </a:r>
            <a:r>
              <a:rPr lang="en-US" sz="4000" b="1" dirty="0">
                <a:solidFill>
                  <a:srgbClr val="FF0000"/>
                </a:solidFill>
              </a:rPr>
              <a:t>KNOW </a:t>
            </a:r>
            <a:r>
              <a:rPr lang="en-US" sz="4000" b="1" dirty="0"/>
              <a:t>that counts to the kids</a:t>
            </a:r>
            <a:endParaRPr lang="en-US" sz="4000" dirty="0"/>
          </a:p>
        </p:txBody>
      </p:sp>
    </p:spTree>
    <p:extLst>
      <p:ext uri="{BB962C8B-B14F-4D97-AF65-F5344CB8AC3E}">
        <p14:creationId xmlns:p14="http://schemas.microsoft.com/office/powerpoint/2010/main" val="30191256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576256-9276-295A-8BA0-4EA9BEB2E4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7874F9-E795-443F-AF8B-207C8F1FA158}"/>
              </a:ext>
            </a:extLst>
          </p:cNvPr>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EF50E87D-0BBE-95DB-E463-4CAD92EACAB5}"/>
              </a:ext>
            </a:extLst>
          </p:cNvPr>
          <p:cNvSpPr>
            <a:spLocks noGrp="1"/>
          </p:cNvSpPr>
          <p:nvPr>
            <p:ph type="subTitle" idx="1"/>
          </p:nvPr>
        </p:nvSpPr>
        <p:spPr>
          <a:xfrm>
            <a:off x="985969" y="2290120"/>
            <a:ext cx="8288032" cy="3829032"/>
          </a:xfrm>
        </p:spPr>
        <p:txBody>
          <a:bodyPr>
            <a:normAutofit/>
          </a:bodyPr>
          <a:lstStyle/>
          <a:p>
            <a:pPr algn="ctr"/>
            <a:r>
              <a:rPr lang="en-US" dirty="0"/>
              <a:t> </a:t>
            </a:r>
          </a:p>
        </p:txBody>
      </p:sp>
      <p:sp>
        <p:nvSpPr>
          <p:cNvPr id="6" name="TextBox 5">
            <a:extLst>
              <a:ext uri="{FF2B5EF4-FFF2-40B4-BE49-F238E27FC236}">
                <a16:creationId xmlns:a16="http://schemas.microsoft.com/office/drawing/2014/main" id="{C1699BCF-14BD-C232-64DB-5511C45217FF}"/>
              </a:ext>
            </a:extLst>
          </p:cNvPr>
          <p:cNvSpPr txBox="1"/>
          <p:nvPr/>
        </p:nvSpPr>
        <p:spPr>
          <a:xfrm>
            <a:off x="522514" y="204015"/>
            <a:ext cx="10359851" cy="6524863"/>
          </a:xfrm>
          <a:prstGeom prst="rect">
            <a:avLst/>
          </a:prstGeom>
          <a:noFill/>
        </p:spPr>
        <p:txBody>
          <a:bodyPr wrap="square">
            <a:spAutoFit/>
          </a:bodyPr>
          <a:lstStyle/>
          <a:p>
            <a:pPr algn="ctr"/>
            <a:r>
              <a:rPr lang="en-US" sz="4400" b="1" dirty="0">
                <a:solidFill>
                  <a:srgbClr val="FF0000"/>
                </a:solidFill>
              </a:rPr>
              <a:t>If you SHOW you care, you </a:t>
            </a:r>
          </a:p>
          <a:p>
            <a:pPr algn="ctr"/>
            <a:r>
              <a:rPr lang="en-US" sz="4400" b="1" dirty="0">
                <a:solidFill>
                  <a:srgbClr val="FF0000"/>
                </a:solidFill>
              </a:rPr>
              <a:t>are already a great coach</a:t>
            </a:r>
          </a:p>
          <a:p>
            <a:pPr algn="ctr"/>
            <a:endParaRPr lang="en-US" sz="1000" b="1" dirty="0">
              <a:solidFill>
                <a:srgbClr val="FF0000"/>
              </a:solidFill>
            </a:endParaRPr>
          </a:p>
          <a:p>
            <a:pPr marL="342900" indent="-342900">
              <a:buFont typeface="Wingdings" panose="05000000000000000000" pitchFamily="2" charset="2"/>
              <a:buChar char="§"/>
            </a:pPr>
            <a:r>
              <a:rPr lang="en-US" sz="3200" dirty="0">
                <a:solidFill>
                  <a:schemeClr val="accent1"/>
                </a:solidFill>
              </a:rPr>
              <a:t>You </a:t>
            </a:r>
            <a:r>
              <a:rPr lang="en-US" sz="3200" dirty="0">
                <a:solidFill>
                  <a:srgbClr val="FF0000"/>
                </a:solidFill>
              </a:rPr>
              <a:t>ARE</a:t>
            </a:r>
            <a:r>
              <a:rPr lang="en-US" sz="3200" dirty="0">
                <a:solidFill>
                  <a:schemeClr val="accent1"/>
                </a:solidFill>
              </a:rPr>
              <a:t> a role model</a:t>
            </a:r>
          </a:p>
          <a:p>
            <a:pPr marL="342900" indent="-342900">
              <a:buFont typeface="Wingdings" panose="05000000000000000000" pitchFamily="2" charset="2"/>
              <a:buChar char="§"/>
            </a:pPr>
            <a:r>
              <a:rPr lang="en-US" sz="3200" dirty="0">
                <a:solidFill>
                  <a:schemeClr val="accent1"/>
                </a:solidFill>
              </a:rPr>
              <a:t>Learn their names</a:t>
            </a:r>
          </a:p>
          <a:p>
            <a:pPr marL="342900" indent="-342900">
              <a:buFont typeface="Wingdings" panose="05000000000000000000" pitchFamily="2" charset="2"/>
              <a:buChar char="§"/>
            </a:pPr>
            <a:r>
              <a:rPr lang="en-US" sz="3200" dirty="0">
                <a:solidFill>
                  <a:schemeClr val="accent1"/>
                </a:solidFill>
              </a:rPr>
              <a:t>Enthusiasm - fake it until you make it</a:t>
            </a:r>
          </a:p>
          <a:p>
            <a:pPr marL="342900" indent="-342900">
              <a:buFont typeface="Wingdings" panose="05000000000000000000" pitchFamily="2" charset="2"/>
              <a:buChar char="§"/>
            </a:pPr>
            <a:r>
              <a:rPr lang="en-US" sz="3200" dirty="0">
                <a:solidFill>
                  <a:schemeClr val="accent1"/>
                </a:solidFill>
              </a:rPr>
              <a:t>Engage with each one every practice and game</a:t>
            </a:r>
          </a:p>
          <a:p>
            <a:pPr marL="342900" indent="-342900">
              <a:buFont typeface="Wingdings" panose="05000000000000000000" pitchFamily="2" charset="2"/>
              <a:buChar char="§"/>
            </a:pPr>
            <a:r>
              <a:rPr lang="en-US" sz="3200" dirty="0">
                <a:solidFill>
                  <a:schemeClr val="accent1"/>
                </a:solidFill>
              </a:rPr>
              <a:t>EVERY kid has value as a person – look for it</a:t>
            </a:r>
          </a:p>
          <a:p>
            <a:pPr marL="342900" indent="-342900">
              <a:buFont typeface="Wingdings" panose="05000000000000000000" pitchFamily="2" charset="2"/>
              <a:buChar char="§"/>
            </a:pPr>
            <a:r>
              <a:rPr lang="en-US" sz="3200" dirty="0">
                <a:solidFill>
                  <a:schemeClr val="accent1"/>
                </a:solidFill>
              </a:rPr>
              <a:t>Learn about them – pre-season questionnaire</a:t>
            </a:r>
          </a:p>
          <a:p>
            <a:pPr marL="342900" indent="-342900">
              <a:buFont typeface="Wingdings" panose="05000000000000000000" pitchFamily="2" charset="2"/>
              <a:buChar char="§"/>
            </a:pPr>
            <a:r>
              <a:rPr lang="en-US" sz="3200" dirty="0">
                <a:solidFill>
                  <a:schemeClr val="accent1"/>
                </a:solidFill>
              </a:rPr>
              <a:t>Play ALL the kids ALL the time</a:t>
            </a:r>
          </a:p>
          <a:p>
            <a:pPr marL="342900" indent="-342900">
              <a:buFont typeface="Wingdings" panose="05000000000000000000" pitchFamily="2" charset="2"/>
              <a:buChar char="§"/>
            </a:pPr>
            <a:r>
              <a:rPr lang="en-US" sz="3200" dirty="0">
                <a:solidFill>
                  <a:schemeClr val="accent1"/>
                </a:solidFill>
              </a:rPr>
              <a:t>Safe environment</a:t>
            </a:r>
          </a:p>
          <a:p>
            <a:pPr marL="342900" indent="-342900">
              <a:buFont typeface="Wingdings" panose="05000000000000000000" pitchFamily="2" charset="2"/>
              <a:buChar char="§"/>
            </a:pPr>
            <a:r>
              <a:rPr lang="en-US" sz="3200" dirty="0">
                <a:solidFill>
                  <a:schemeClr val="accent1"/>
                </a:solidFill>
              </a:rPr>
              <a:t>Winning is 10% of the goal</a:t>
            </a:r>
          </a:p>
          <a:p>
            <a:pPr marL="342900" indent="-342900">
              <a:buFont typeface="Wingdings" panose="05000000000000000000" pitchFamily="2" charset="2"/>
              <a:buChar char="§"/>
            </a:pPr>
            <a:r>
              <a:rPr lang="en-US" sz="3200" dirty="0">
                <a:solidFill>
                  <a:schemeClr val="accent1"/>
                </a:solidFill>
              </a:rPr>
              <a:t>Understand your biases</a:t>
            </a:r>
          </a:p>
        </p:txBody>
      </p:sp>
      <p:pic>
        <p:nvPicPr>
          <p:cNvPr id="9" name="Picture 8" descr="Logo, company name&#10;&#10;Description automatically generated">
            <a:extLst>
              <a:ext uri="{FF2B5EF4-FFF2-40B4-BE49-F238E27FC236}">
                <a16:creationId xmlns:a16="http://schemas.microsoft.com/office/drawing/2014/main" id="{8CBAFDB2-494F-0153-5193-0227104CD88A}"/>
              </a:ext>
            </a:extLst>
          </p:cNvPr>
          <p:cNvPicPr>
            <a:picLocks noChangeAspect="1"/>
          </p:cNvPicPr>
          <p:nvPr/>
        </p:nvPicPr>
        <p:blipFill>
          <a:blip r:embed="rId2"/>
          <a:stretch>
            <a:fillRect/>
          </a:stretch>
        </p:blipFill>
        <p:spPr>
          <a:xfrm>
            <a:off x="8831655" y="5020348"/>
            <a:ext cx="3360345" cy="1728484"/>
          </a:xfrm>
          <a:prstGeom prst="rect">
            <a:avLst/>
          </a:prstGeom>
        </p:spPr>
      </p:pic>
    </p:spTree>
    <p:extLst>
      <p:ext uri="{BB962C8B-B14F-4D97-AF65-F5344CB8AC3E}">
        <p14:creationId xmlns:p14="http://schemas.microsoft.com/office/powerpoint/2010/main" val="12451046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70C9FA9-8C0B-FE84-AC94-4507DEDC4B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88EE99-07F3-A909-1CC8-953EB72CFD0D}"/>
              </a:ext>
            </a:extLst>
          </p:cNvPr>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727E6C18-5D74-4B3A-73D2-149FE877C6B9}"/>
              </a:ext>
            </a:extLst>
          </p:cNvPr>
          <p:cNvSpPr>
            <a:spLocks noGrp="1"/>
          </p:cNvSpPr>
          <p:nvPr>
            <p:ph type="subTitle" idx="1"/>
          </p:nvPr>
        </p:nvSpPr>
        <p:spPr>
          <a:xfrm>
            <a:off x="985969" y="2290120"/>
            <a:ext cx="8288032" cy="3829032"/>
          </a:xfrm>
        </p:spPr>
        <p:txBody>
          <a:bodyPr>
            <a:normAutofit/>
          </a:bodyPr>
          <a:lstStyle/>
          <a:p>
            <a:pPr algn="ctr"/>
            <a:r>
              <a:rPr lang="en-US" dirty="0"/>
              <a:t> </a:t>
            </a:r>
          </a:p>
        </p:txBody>
      </p:sp>
      <p:sp>
        <p:nvSpPr>
          <p:cNvPr id="6" name="TextBox 5">
            <a:extLst>
              <a:ext uri="{FF2B5EF4-FFF2-40B4-BE49-F238E27FC236}">
                <a16:creationId xmlns:a16="http://schemas.microsoft.com/office/drawing/2014/main" id="{5001A0B1-75C5-8620-0111-2C2C56643E39}"/>
              </a:ext>
            </a:extLst>
          </p:cNvPr>
          <p:cNvSpPr txBox="1"/>
          <p:nvPr/>
        </p:nvSpPr>
        <p:spPr>
          <a:xfrm>
            <a:off x="654943" y="102468"/>
            <a:ext cx="9316752" cy="5663089"/>
          </a:xfrm>
          <a:prstGeom prst="rect">
            <a:avLst/>
          </a:prstGeom>
          <a:noFill/>
        </p:spPr>
        <p:txBody>
          <a:bodyPr wrap="square">
            <a:spAutoFit/>
          </a:bodyPr>
          <a:lstStyle/>
          <a:p>
            <a:pPr algn="ctr"/>
            <a:r>
              <a:rPr lang="en-US" sz="4400" b="1" dirty="0">
                <a:solidFill>
                  <a:srgbClr val="FF0000"/>
                </a:solidFill>
              </a:rPr>
              <a:t>PLAYER SAFETY:</a:t>
            </a:r>
          </a:p>
          <a:p>
            <a:pPr algn="ctr"/>
            <a:r>
              <a:rPr lang="en-US" sz="4400" b="1" dirty="0">
                <a:solidFill>
                  <a:srgbClr val="FF0000"/>
                </a:solidFill>
              </a:rPr>
              <a:t> you owe it to them</a:t>
            </a:r>
          </a:p>
          <a:p>
            <a:pPr algn="ctr"/>
            <a:endParaRPr lang="en-US" sz="1000" b="1" dirty="0">
              <a:solidFill>
                <a:srgbClr val="FF0000"/>
              </a:solidFill>
            </a:endParaRPr>
          </a:p>
          <a:p>
            <a:pPr marL="342900" indent="-342900">
              <a:buFont typeface="Wingdings" panose="05000000000000000000" pitchFamily="2" charset="2"/>
              <a:buChar char="§"/>
            </a:pPr>
            <a:r>
              <a:rPr lang="en-US" sz="4000" dirty="0">
                <a:solidFill>
                  <a:schemeClr val="accent1"/>
                </a:solidFill>
              </a:rPr>
              <a:t>Equipment fits</a:t>
            </a:r>
          </a:p>
          <a:p>
            <a:pPr marL="342900" indent="-342900">
              <a:buFont typeface="Wingdings" panose="05000000000000000000" pitchFamily="2" charset="2"/>
              <a:buChar char="§"/>
            </a:pPr>
            <a:r>
              <a:rPr lang="en-US" sz="4000" dirty="0">
                <a:solidFill>
                  <a:schemeClr val="accent1"/>
                </a:solidFill>
              </a:rPr>
              <a:t>Neck Guards – no exceptions</a:t>
            </a:r>
          </a:p>
          <a:p>
            <a:pPr marL="342900" indent="-342900">
              <a:buFont typeface="Wingdings" panose="05000000000000000000" pitchFamily="2" charset="2"/>
              <a:buChar char="§"/>
            </a:pPr>
            <a:r>
              <a:rPr lang="en-US" sz="4000" dirty="0">
                <a:solidFill>
                  <a:schemeClr val="accent1"/>
                </a:solidFill>
              </a:rPr>
              <a:t>Locker Room Monitors – Be there</a:t>
            </a:r>
          </a:p>
          <a:p>
            <a:pPr marL="342900" indent="-342900">
              <a:buFont typeface="Wingdings" panose="05000000000000000000" pitchFamily="2" charset="2"/>
              <a:buChar char="§"/>
            </a:pPr>
            <a:r>
              <a:rPr lang="en-US" sz="4000" dirty="0">
                <a:solidFill>
                  <a:schemeClr val="accent1"/>
                </a:solidFill>
              </a:rPr>
              <a:t>Safe from bullying, emotional &amp; physical abuse</a:t>
            </a:r>
          </a:p>
          <a:p>
            <a:pPr marL="342900" indent="-342900">
              <a:buFont typeface="Wingdings" panose="05000000000000000000" pitchFamily="2" charset="2"/>
              <a:buChar char="§"/>
            </a:pPr>
            <a:r>
              <a:rPr lang="en-US" sz="4000" dirty="0">
                <a:solidFill>
                  <a:schemeClr val="accent1"/>
                </a:solidFill>
              </a:rPr>
              <a:t>Fulfill Coaching Requirements</a:t>
            </a:r>
          </a:p>
          <a:p>
            <a:pPr marL="342900" indent="-342900">
              <a:buFont typeface="Wingdings" panose="05000000000000000000" pitchFamily="2" charset="2"/>
              <a:buChar char="§"/>
            </a:pPr>
            <a:endParaRPr lang="en-US" sz="2400" dirty="0">
              <a:solidFill>
                <a:schemeClr val="accent1"/>
              </a:solidFill>
            </a:endParaRPr>
          </a:p>
        </p:txBody>
      </p:sp>
      <p:pic>
        <p:nvPicPr>
          <p:cNvPr id="9" name="Picture 8" descr="Logo, company name&#10;&#10;Description automatically generated">
            <a:extLst>
              <a:ext uri="{FF2B5EF4-FFF2-40B4-BE49-F238E27FC236}">
                <a16:creationId xmlns:a16="http://schemas.microsoft.com/office/drawing/2014/main" id="{D9B93CE5-B5CD-7F07-50FD-813FCAEC863F}"/>
              </a:ext>
            </a:extLst>
          </p:cNvPr>
          <p:cNvPicPr>
            <a:picLocks noChangeAspect="1"/>
          </p:cNvPicPr>
          <p:nvPr/>
        </p:nvPicPr>
        <p:blipFill>
          <a:blip r:embed="rId2"/>
          <a:stretch>
            <a:fillRect/>
          </a:stretch>
        </p:blipFill>
        <p:spPr>
          <a:xfrm>
            <a:off x="8228810" y="4804035"/>
            <a:ext cx="3963190" cy="2038574"/>
          </a:xfrm>
          <a:prstGeom prst="rect">
            <a:avLst/>
          </a:prstGeom>
        </p:spPr>
      </p:pic>
    </p:spTree>
    <p:extLst>
      <p:ext uri="{BB962C8B-B14F-4D97-AF65-F5344CB8AC3E}">
        <p14:creationId xmlns:p14="http://schemas.microsoft.com/office/powerpoint/2010/main" val="1531927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481" y="1382486"/>
            <a:ext cx="3547581" cy="4093028"/>
          </a:xfrm>
        </p:spPr>
        <p:txBody>
          <a:bodyPr anchor="ctr">
            <a:normAutofit/>
          </a:bodyPr>
          <a:lstStyle/>
          <a:p>
            <a:r>
              <a:rPr lang="en-US" dirty="0"/>
              <a:t> </a:t>
            </a:r>
          </a:p>
        </p:txBody>
      </p:sp>
      <p:pic>
        <p:nvPicPr>
          <p:cNvPr id="3" name="Picture 2" descr="A picture containing drawing&#10;&#10;Description automatically generated">
            <a:extLst>
              <a:ext uri="{FF2B5EF4-FFF2-40B4-BE49-F238E27FC236}">
                <a16:creationId xmlns:a16="http://schemas.microsoft.com/office/drawing/2014/main" id="{7A31A4B6-F9C2-4F90-909B-9C2B73B0F5CA}"/>
              </a:ext>
            </a:extLst>
          </p:cNvPr>
          <p:cNvPicPr>
            <a:picLocks noChangeAspect="1"/>
          </p:cNvPicPr>
          <p:nvPr/>
        </p:nvPicPr>
        <p:blipFill>
          <a:blip r:embed="rId2"/>
          <a:stretch>
            <a:fillRect/>
          </a:stretch>
        </p:blipFill>
        <p:spPr>
          <a:xfrm>
            <a:off x="1017312" y="124252"/>
            <a:ext cx="2559660" cy="1316630"/>
          </a:xfrm>
          <a:prstGeom prst="rect">
            <a:avLst/>
          </a:prstGeom>
        </p:spPr>
      </p:pic>
      <p:pic>
        <p:nvPicPr>
          <p:cNvPr id="4" name="Picture 3" descr="A picture containing drawing, food&#10;&#10;Description automatically generated">
            <a:extLst>
              <a:ext uri="{FF2B5EF4-FFF2-40B4-BE49-F238E27FC236}">
                <a16:creationId xmlns:a16="http://schemas.microsoft.com/office/drawing/2014/main" id="{385AE43D-483D-4A3E-8BF5-FE231C541188}"/>
              </a:ext>
            </a:extLst>
          </p:cNvPr>
          <p:cNvPicPr>
            <a:picLocks noChangeAspect="1"/>
          </p:cNvPicPr>
          <p:nvPr/>
        </p:nvPicPr>
        <p:blipFill>
          <a:blip r:embed="rId3"/>
          <a:stretch>
            <a:fillRect/>
          </a:stretch>
        </p:blipFill>
        <p:spPr>
          <a:xfrm>
            <a:off x="1428663" y="1735575"/>
            <a:ext cx="1570174" cy="1570174"/>
          </a:xfrm>
          <a:prstGeom prst="rect">
            <a:avLst/>
          </a:prstGeom>
        </p:spPr>
      </p:pic>
      <p:sp>
        <p:nvSpPr>
          <p:cNvPr id="16" name="Flowchart: Punched Tape 15">
            <a:extLst>
              <a:ext uri="{FF2B5EF4-FFF2-40B4-BE49-F238E27FC236}">
                <a16:creationId xmlns:a16="http://schemas.microsoft.com/office/drawing/2014/main" id="{7E01327D-204F-4274-AB83-BE1B6BF981FA}"/>
              </a:ext>
            </a:extLst>
          </p:cNvPr>
          <p:cNvSpPr/>
          <p:nvPr/>
        </p:nvSpPr>
        <p:spPr>
          <a:xfrm>
            <a:off x="1179606" y="5662855"/>
            <a:ext cx="2485460" cy="890117"/>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ln w="22225">
                  <a:solidFill>
                    <a:schemeClr val="accent2"/>
                  </a:solidFill>
                  <a:prstDash val="solid"/>
                </a:ln>
                <a:solidFill>
                  <a:schemeClr val="bg1"/>
                </a:solidFill>
                <a:latin typeface="Arial Rounded MT Bold" panose="020F0704030504030204" pitchFamily="34" charset="0"/>
              </a:rPr>
              <a:t>Your Association</a:t>
            </a:r>
          </a:p>
        </p:txBody>
      </p:sp>
      <p:sp>
        <p:nvSpPr>
          <p:cNvPr id="13" name="Arrow: Down 12">
            <a:extLst>
              <a:ext uri="{FF2B5EF4-FFF2-40B4-BE49-F238E27FC236}">
                <a16:creationId xmlns:a16="http://schemas.microsoft.com/office/drawing/2014/main" id="{CBD0907F-8291-417F-BAF0-A2585C3E955C}"/>
              </a:ext>
            </a:extLst>
          </p:cNvPr>
          <p:cNvSpPr/>
          <p:nvPr/>
        </p:nvSpPr>
        <p:spPr>
          <a:xfrm>
            <a:off x="2056468" y="1410687"/>
            <a:ext cx="314565" cy="2858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DE53F6F4-BC2E-4CFF-9BC4-F7C897A4C9D6}"/>
              </a:ext>
            </a:extLst>
          </p:cNvPr>
          <p:cNvSpPr/>
          <p:nvPr/>
        </p:nvSpPr>
        <p:spPr>
          <a:xfrm>
            <a:off x="2056468" y="5371691"/>
            <a:ext cx="314565" cy="2858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6C9AF268-C773-4EB6-AE66-38B8214B9263}"/>
              </a:ext>
            </a:extLst>
          </p:cNvPr>
          <p:cNvSpPr/>
          <p:nvPr/>
        </p:nvSpPr>
        <p:spPr>
          <a:xfrm>
            <a:off x="2046703" y="3364780"/>
            <a:ext cx="314565" cy="2858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13B0121-3164-441E-AE59-482E02B217F9}"/>
              </a:ext>
            </a:extLst>
          </p:cNvPr>
          <p:cNvSpPr txBox="1"/>
          <p:nvPr/>
        </p:nvSpPr>
        <p:spPr>
          <a:xfrm>
            <a:off x="4165599" y="601155"/>
            <a:ext cx="5439494" cy="5878532"/>
          </a:xfrm>
          <a:prstGeom prst="rect">
            <a:avLst/>
          </a:prstGeom>
          <a:noFill/>
        </p:spPr>
        <p:txBody>
          <a:bodyPr wrap="square">
            <a:spAutoFit/>
          </a:bodyPr>
          <a:lstStyle/>
          <a:p>
            <a:r>
              <a:rPr lang="en-US" sz="2400" dirty="0">
                <a:solidFill>
                  <a:schemeClr val="accent1"/>
                </a:solidFill>
              </a:rPr>
              <a:t>National Governing Body with US Olympic Committee oversight </a:t>
            </a:r>
          </a:p>
          <a:p>
            <a:endParaRPr lang="en-US" sz="2400" dirty="0">
              <a:solidFill>
                <a:schemeClr val="accent1"/>
              </a:solidFill>
            </a:endParaRPr>
          </a:p>
          <a:p>
            <a:endParaRPr lang="en-US" sz="2400" dirty="0">
              <a:solidFill>
                <a:schemeClr val="accent1"/>
              </a:solidFill>
            </a:endParaRPr>
          </a:p>
          <a:p>
            <a:r>
              <a:rPr lang="en-US" sz="2400" dirty="0">
                <a:solidFill>
                  <a:schemeClr val="accent1"/>
                </a:solidFill>
              </a:rPr>
              <a:t>Districts – Coordination of National Strategies &amp; Policies (12 districts) </a:t>
            </a:r>
          </a:p>
          <a:p>
            <a:endParaRPr lang="en-US" sz="2400" dirty="0">
              <a:solidFill>
                <a:schemeClr val="accent1"/>
              </a:solidFill>
            </a:endParaRPr>
          </a:p>
          <a:p>
            <a:endParaRPr lang="en-US" sz="2400" dirty="0">
              <a:solidFill>
                <a:schemeClr val="accent1"/>
              </a:solidFill>
            </a:endParaRPr>
          </a:p>
          <a:p>
            <a:r>
              <a:rPr lang="en-US" sz="2400" dirty="0">
                <a:solidFill>
                  <a:schemeClr val="accent1"/>
                </a:solidFill>
              </a:rPr>
              <a:t>Affiliate – Enforcement of National Goals, Rules and Priorities (34 affiliates) and supporting Associations with programs and funding</a:t>
            </a:r>
          </a:p>
          <a:p>
            <a:endParaRPr lang="en-US" sz="2400" dirty="0">
              <a:solidFill>
                <a:schemeClr val="accent1"/>
              </a:solidFill>
            </a:endParaRPr>
          </a:p>
          <a:p>
            <a:endParaRPr lang="en-US" sz="1600" dirty="0">
              <a:solidFill>
                <a:schemeClr val="accent1"/>
              </a:solidFill>
            </a:endParaRPr>
          </a:p>
          <a:p>
            <a:r>
              <a:rPr lang="en-US" sz="2400" dirty="0">
                <a:solidFill>
                  <a:schemeClr val="accent1"/>
                </a:solidFill>
              </a:rPr>
              <a:t>Your Association – Who you play with and for (Polar)</a:t>
            </a:r>
          </a:p>
        </p:txBody>
      </p:sp>
      <p:sp>
        <p:nvSpPr>
          <p:cNvPr id="21" name="TextBox 20">
            <a:extLst>
              <a:ext uri="{FF2B5EF4-FFF2-40B4-BE49-F238E27FC236}">
                <a16:creationId xmlns:a16="http://schemas.microsoft.com/office/drawing/2014/main" id="{D2971BD1-4513-4CCA-B216-577297020723}"/>
              </a:ext>
            </a:extLst>
          </p:cNvPr>
          <p:cNvSpPr txBox="1"/>
          <p:nvPr/>
        </p:nvSpPr>
        <p:spPr>
          <a:xfrm>
            <a:off x="438964" y="478044"/>
            <a:ext cx="401072" cy="6001643"/>
          </a:xfrm>
          <a:prstGeom prst="rect">
            <a:avLst/>
          </a:prstGeom>
          <a:solidFill>
            <a:srgbClr val="FFFF00"/>
          </a:solidFill>
          <a:ln w="25400">
            <a:solidFill>
              <a:schemeClr val="accent1"/>
            </a:solidFill>
          </a:ln>
        </p:spPr>
        <p:txBody>
          <a:bodyPr wrap="none" rtlCol="0">
            <a:spAutoFit/>
          </a:bodyPr>
          <a:lstStyle/>
          <a:p>
            <a:r>
              <a:rPr lang="en-US" sz="2400" b="1" dirty="0">
                <a:solidFill>
                  <a:srgbClr val="FF0000"/>
                </a:solidFill>
              </a:rPr>
              <a:t>H</a:t>
            </a:r>
          </a:p>
          <a:p>
            <a:r>
              <a:rPr lang="en-US" sz="2400" b="1" dirty="0">
                <a:solidFill>
                  <a:srgbClr val="FF0000"/>
                </a:solidFill>
              </a:rPr>
              <a:t>O</a:t>
            </a:r>
          </a:p>
          <a:p>
            <a:r>
              <a:rPr lang="en-US" sz="2400" b="1" dirty="0">
                <a:solidFill>
                  <a:srgbClr val="FF0000"/>
                </a:solidFill>
              </a:rPr>
              <a:t>C</a:t>
            </a:r>
          </a:p>
          <a:p>
            <a:r>
              <a:rPr lang="en-US" sz="2400" b="1" dirty="0">
                <a:solidFill>
                  <a:srgbClr val="FF0000"/>
                </a:solidFill>
              </a:rPr>
              <a:t>K</a:t>
            </a:r>
          </a:p>
          <a:p>
            <a:r>
              <a:rPr lang="en-US" sz="2400" b="1" dirty="0">
                <a:solidFill>
                  <a:srgbClr val="FF0000"/>
                </a:solidFill>
              </a:rPr>
              <a:t>E</a:t>
            </a:r>
          </a:p>
          <a:p>
            <a:r>
              <a:rPr lang="en-US" sz="2400" b="1" dirty="0">
                <a:solidFill>
                  <a:srgbClr val="FF0000"/>
                </a:solidFill>
              </a:rPr>
              <a:t>Y</a:t>
            </a:r>
          </a:p>
          <a:p>
            <a:endParaRPr lang="en-US" sz="2400" b="1" dirty="0">
              <a:solidFill>
                <a:srgbClr val="FF0000"/>
              </a:solidFill>
            </a:endParaRPr>
          </a:p>
          <a:p>
            <a:r>
              <a:rPr lang="en-US" sz="2400" b="1" dirty="0">
                <a:solidFill>
                  <a:srgbClr val="FF0000"/>
                </a:solidFill>
              </a:rPr>
              <a:t>S</a:t>
            </a:r>
          </a:p>
          <a:p>
            <a:r>
              <a:rPr lang="en-US" sz="2400" b="1" dirty="0">
                <a:solidFill>
                  <a:srgbClr val="FF0000"/>
                </a:solidFill>
              </a:rPr>
              <a:t>T</a:t>
            </a:r>
          </a:p>
          <a:p>
            <a:r>
              <a:rPr lang="en-US" sz="2400" b="1" dirty="0">
                <a:solidFill>
                  <a:srgbClr val="FF0000"/>
                </a:solidFill>
              </a:rPr>
              <a:t>R</a:t>
            </a:r>
          </a:p>
          <a:p>
            <a:r>
              <a:rPr lang="en-US" sz="2400" b="1" dirty="0">
                <a:solidFill>
                  <a:srgbClr val="FF0000"/>
                </a:solidFill>
              </a:rPr>
              <a:t>U</a:t>
            </a:r>
          </a:p>
          <a:p>
            <a:r>
              <a:rPr lang="en-US" sz="2400" b="1" dirty="0">
                <a:solidFill>
                  <a:srgbClr val="FF0000"/>
                </a:solidFill>
              </a:rPr>
              <a:t>C</a:t>
            </a:r>
          </a:p>
          <a:p>
            <a:r>
              <a:rPr lang="en-US" sz="2400" b="1" dirty="0">
                <a:solidFill>
                  <a:srgbClr val="FF0000"/>
                </a:solidFill>
              </a:rPr>
              <a:t>T</a:t>
            </a:r>
          </a:p>
          <a:p>
            <a:r>
              <a:rPr lang="en-US" sz="2400" b="1" dirty="0">
                <a:solidFill>
                  <a:srgbClr val="FF0000"/>
                </a:solidFill>
              </a:rPr>
              <a:t>U</a:t>
            </a:r>
          </a:p>
          <a:p>
            <a:r>
              <a:rPr lang="en-US" sz="2400" b="1" dirty="0">
                <a:solidFill>
                  <a:srgbClr val="FF0000"/>
                </a:solidFill>
              </a:rPr>
              <a:t>R</a:t>
            </a:r>
          </a:p>
          <a:p>
            <a:r>
              <a:rPr lang="en-US" sz="2400" b="1" dirty="0">
                <a:solidFill>
                  <a:srgbClr val="FF0000"/>
                </a:solidFill>
              </a:rPr>
              <a:t>E</a:t>
            </a:r>
          </a:p>
        </p:txBody>
      </p:sp>
      <p:pic>
        <p:nvPicPr>
          <p:cNvPr id="5" name="Picture 4">
            <a:extLst>
              <a:ext uri="{FF2B5EF4-FFF2-40B4-BE49-F238E27FC236}">
                <a16:creationId xmlns:a16="http://schemas.microsoft.com/office/drawing/2014/main" id="{AF6BDCCC-DCF3-1135-027E-12D816DAFCBB}"/>
              </a:ext>
            </a:extLst>
          </p:cNvPr>
          <p:cNvPicPr>
            <a:picLocks noChangeAspect="1"/>
          </p:cNvPicPr>
          <p:nvPr/>
        </p:nvPicPr>
        <p:blipFill>
          <a:blip r:embed="rId4"/>
          <a:stretch>
            <a:fillRect/>
          </a:stretch>
        </p:blipFill>
        <p:spPr>
          <a:xfrm>
            <a:off x="1160919" y="3734390"/>
            <a:ext cx="2205036" cy="1538861"/>
          </a:xfrm>
          <a:prstGeom prst="rect">
            <a:avLst/>
          </a:prstGeom>
        </p:spPr>
      </p:pic>
    </p:spTree>
    <p:extLst>
      <p:ext uri="{BB962C8B-B14F-4D97-AF65-F5344CB8AC3E}">
        <p14:creationId xmlns:p14="http://schemas.microsoft.com/office/powerpoint/2010/main" val="5268291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E1DB10-F950-71DD-A591-CC362213433B}"/>
              </a:ext>
            </a:extLst>
          </p:cNvPr>
          <p:cNvPicPr>
            <a:picLocks noChangeAspect="1"/>
          </p:cNvPicPr>
          <p:nvPr/>
        </p:nvPicPr>
        <p:blipFill rotWithShape="1">
          <a:blip r:embed="rId3"/>
          <a:srcRect l="48842"/>
          <a:stretch/>
        </p:blipFill>
        <p:spPr>
          <a:xfrm>
            <a:off x="482741" y="774550"/>
            <a:ext cx="3430808" cy="5023222"/>
          </a:xfrm>
          <a:prstGeom prst="rect">
            <a:avLst/>
          </a:prstGeom>
        </p:spPr>
      </p:pic>
      <p:sp>
        <p:nvSpPr>
          <p:cNvPr id="7" name="Subtitle 6">
            <a:extLst>
              <a:ext uri="{FF2B5EF4-FFF2-40B4-BE49-F238E27FC236}">
                <a16:creationId xmlns:a16="http://schemas.microsoft.com/office/drawing/2014/main" id="{745E51D6-036B-4D3D-8229-F9F23A9B1502}"/>
              </a:ext>
            </a:extLst>
          </p:cNvPr>
          <p:cNvSpPr>
            <a:spLocks noGrp="1"/>
          </p:cNvSpPr>
          <p:nvPr>
            <p:ph type="subTitle" idx="1"/>
          </p:nvPr>
        </p:nvSpPr>
        <p:spPr/>
        <p:txBody>
          <a:bodyPr/>
          <a:lstStyle/>
          <a:p>
            <a:r>
              <a:rPr lang="en-US" dirty="0"/>
              <a:t> </a:t>
            </a:r>
          </a:p>
        </p:txBody>
      </p:sp>
      <p:sp>
        <p:nvSpPr>
          <p:cNvPr id="6" name="Title 5">
            <a:extLst>
              <a:ext uri="{FF2B5EF4-FFF2-40B4-BE49-F238E27FC236}">
                <a16:creationId xmlns:a16="http://schemas.microsoft.com/office/drawing/2014/main" id="{28E45D36-5B25-0CA2-570D-1B4BA6B57A11}"/>
              </a:ext>
            </a:extLst>
          </p:cNvPr>
          <p:cNvSpPr>
            <a:spLocks noGrp="1"/>
          </p:cNvSpPr>
          <p:nvPr>
            <p:ph type="ctrTitle"/>
          </p:nvPr>
        </p:nvSpPr>
        <p:spPr>
          <a:xfrm>
            <a:off x="3506993" y="688489"/>
            <a:ext cx="6486862" cy="4386813"/>
          </a:xfrm>
        </p:spPr>
        <p:txBody>
          <a:bodyPr/>
          <a:lstStyle/>
          <a:p>
            <a:pPr algn="ctr"/>
            <a:r>
              <a:rPr lang="en-US" sz="6600" b="1" dirty="0"/>
              <a:t>Let’s talk about developing hockey players</a:t>
            </a:r>
          </a:p>
        </p:txBody>
      </p:sp>
    </p:spTree>
    <p:extLst>
      <p:ext uri="{BB962C8B-B14F-4D97-AF65-F5344CB8AC3E}">
        <p14:creationId xmlns:p14="http://schemas.microsoft.com/office/powerpoint/2010/main" val="25760868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56CE3-FCF2-A042-81C8-F8F86F27B76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5C90228-F9F3-14CB-DD3F-D82FA85B4A86}"/>
              </a:ext>
            </a:extLst>
          </p:cNvPr>
          <p:cNvPicPr>
            <a:picLocks noChangeAspect="1"/>
          </p:cNvPicPr>
          <p:nvPr/>
        </p:nvPicPr>
        <p:blipFill rotWithShape="1">
          <a:blip r:embed="rId3"/>
          <a:srcRect l="48842"/>
          <a:stretch/>
        </p:blipFill>
        <p:spPr>
          <a:xfrm>
            <a:off x="621736" y="1656221"/>
            <a:ext cx="2769857" cy="4055490"/>
          </a:xfrm>
          <a:prstGeom prst="rect">
            <a:avLst/>
          </a:prstGeom>
        </p:spPr>
      </p:pic>
      <p:sp>
        <p:nvSpPr>
          <p:cNvPr id="2" name="Title 1">
            <a:extLst>
              <a:ext uri="{FF2B5EF4-FFF2-40B4-BE49-F238E27FC236}">
                <a16:creationId xmlns:a16="http://schemas.microsoft.com/office/drawing/2014/main" id="{4F9D0658-5CDE-B120-2367-05142044A92C}"/>
              </a:ext>
            </a:extLst>
          </p:cNvPr>
          <p:cNvSpPr>
            <a:spLocks noGrp="1"/>
          </p:cNvSpPr>
          <p:nvPr>
            <p:ph type="ctrTitle"/>
          </p:nvPr>
        </p:nvSpPr>
        <p:spPr>
          <a:xfrm>
            <a:off x="2392398" y="828419"/>
            <a:ext cx="7766936" cy="4958804"/>
          </a:xfrm>
        </p:spPr>
        <p:txBody>
          <a:bodyPr/>
          <a:lstStyle/>
          <a:p>
            <a:pPr algn="ctr"/>
            <a:r>
              <a:rPr lang="en-US" sz="7200" b="1" dirty="0"/>
              <a:t>What is the age that a hockey player reaches their peak? </a:t>
            </a:r>
            <a:endParaRPr lang="en-US" sz="7200" dirty="0">
              <a:solidFill>
                <a:srgbClr val="FF0000"/>
              </a:solidFill>
            </a:endParaRPr>
          </a:p>
        </p:txBody>
      </p:sp>
      <p:sp>
        <p:nvSpPr>
          <p:cNvPr id="7" name="Subtitle 6">
            <a:extLst>
              <a:ext uri="{FF2B5EF4-FFF2-40B4-BE49-F238E27FC236}">
                <a16:creationId xmlns:a16="http://schemas.microsoft.com/office/drawing/2014/main" id="{080C44FF-4A97-54CD-BAE1-CBCD6C0CB8DF}"/>
              </a:ext>
            </a:extLst>
          </p:cNvPr>
          <p:cNvSpPr>
            <a:spLocks noGrp="1"/>
          </p:cNvSpPr>
          <p:nvPr>
            <p:ph type="subTitle" idx="1"/>
          </p:nvPr>
        </p:nvSpPr>
        <p:spPr/>
        <p:txBody>
          <a:bodyPr/>
          <a:lstStyle/>
          <a:p>
            <a:r>
              <a:rPr lang="en-US" dirty="0"/>
              <a:t> </a:t>
            </a:r>
          </a:p>
        </p:txBody>
      </p:sp>
    </p:spTree>
    <p:extLst>
      <p:ext uri="{BB962C8B-B14F-4D97-AF65-F5344CB8AC3E}">
        <p14:creationId xmlns:p14="http://schemas.microsoft.com/office/powerpoint/2010/main" val="34511013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0063" y="222280"/>
            <a:ext cx="7766936" cy="4958804"/>
          </a:xfrm>
        </p:spPr>
        <p:txBody>
          <a:bodyPr/>
          <a:lstStyle/>
          <a:p>
            <a:pPr algn="ctr"/>
            <a:r>
              <a:rPr lang="en-US" sz="30000" b="1" dirty="0"/>
              <a:t>28</a:t>
            </a:r>
            <a:endParaRPr lang="en-US" sz="30000" dirty="0">
              <a:solidFill>
                <a:srgbClr val="FF0000"/>
              </a:solidFill>
            </a:endParaRPr>
          </a:p>
        </p:txBody>
      </p:sp>
      <p:pic>
        <p:nvPicPr>
          <p:cNvPr id="7" name="Picture 6">
            <a:extLst>
              <a:ext uri="{FF2B5EF4-FFF2-40B4-BE49-F238E27FC236}">
                <a16:creationId xmlns:a16="http://schemas.microsoft.com/office/drawing/2014/main" id="{D3428B44-51BA-20D1-8E22-CC244824495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096000" y="268838"/>
            <a:ext cx="5886372" cy="5219699"/>
          </a:xfrm>
          <a:prstGeom prst="rect">
            <a:avLst/>
          </a:prstGeom>
        </p:spPr>
      </p:pic>
      <p:sp>
        <p:nvSpPr>
          <p:cNvPr id="8" name="TextBox 7">
            <a:extLst>
              <a:ext uri="{FF2B5EF4-FFF2-40B4-BE49-F238E27FC236}">
                <a16:creationId xmlns:a16="http://schemas.microsoft.com/office/drawing/2014/main" id="{2D6D5CDA-2E22-18AB-F1CD-A576CF1834C1}"/>
              </a:ext>
            </a:extLst>
          </p:cNvPr>
          <p:cNvSpPr txBox="1"/>
          <p:nvPr/>
        </p:nvSpPr>
        <p:spPr>
          <a:xfrm>
            <a:off x="6550175" y="5535095"/>
            <a:ext cx="2175596" cy="338554"/>
          </a:xfrm>
          <a:prstGeom prst="rect">
            <a:avLst/>
          </a:prstGeom>
          <a:noFill/>
        </p:spPr>
        <p:txBody>
          <a:bodyPr wrap="none" rtlCol="0">
            <a:spAutoFit/>
          </a:bodyPr>
          <a:lstStyle/>
          <a:p>
            <a:r>
              <a:rPr lang="en-US" sz="1600" dirty="0"/>
              <a:t>Source: sbnation.com</a:t>
            </a:r>
          </a:p>
        </p:txBody>
      </p:sp>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E0D3DF08-0EE5-D4E6-24B2-EAD3B2FC9870}"/>
                  </a:ext>
                </a:extLst>
              </p14:cNvPr>
              <p14:cNvContentPartPr/>
              <p14:nvPr/>
            </p14:nvContentPartPr>
            <p14:xfrm>
              <a:off x="9714822" y="1585682"/>
              <a:ext cx="1012320" cy="1116000"/>
            </p14:xfrm>
          </p:contentPart>
        </mc:Choice>
        <mc:Fallback xmlns="">
          <p:pic>
            <p:nvPicPr>
              <p:cNvPr id="9" name="Ink 8">
                <a:extLst>
                  <a:ext uri="{FF2B5EF4-FFF2-40B4-BE49-F238E27FC236}">
                    <a16:creationId xmlns:a16="http://schemas.microsoft.com/office/drawing/2014/main" id="{E0D3DF08-0EE5-D4E6-24B2-EAD3B2FC9870}"/>
                  </a:ext>
                </a:extLst>
              </p:cNvPr>
              <p:cNvPicPr/>
              <p:nvPr/>
            </p:nvPicPr>
            <p:blipFill>
              <a:blip r:embed="rId6"/>
              <a:stretch>
                <a:fillRect/>
              </a:stretch>
            </p:blipFill>
            <p:spPr>
              <a:xfrm>
                <a:off x="9678822" y="1513682"/>
                <a:ext cx="1083960" cy="1259640"/>
              </a:xfrm>
              <a:prstGeom prst="rect">
                <a:avLst/>
              </a:prstGeom>
            </p:spPr>
          </p:pic>
        </mc:Fallback>
      </mc:AlternateContent>
      <p:sp>
        <p:nvSpPr>
          <p:cNvPr id="3" name="TextBox 2">
            <a:extLst>
              <a:ext uri="{FF2B5EF4-FFF2-40B4-BE49-F238E27FC236}">
                <a16:creationId xmlns:a16="http://schemas.microsoft.com/office/drawing/2014/main" id="{CF1670B2-A25F-38B3-A1E9-08438788D6D9}"/>
              </a:ext>
            </a:extLst>
          </p:cNvPr>
          <p:cNvSpPr txBox="1"/>
          <p:nvPr/>
        </p:nvSpPr>
        <p:spPr>
          <a:xfrm>
            <a:off x="-139849" y="5989389"/>
            <a:ext cx="9353785" cy="646331"/>
          </a:xfrm>
          <a:prstGeom prst="rect">
            <a:avLst/>
          </a:prstGeom>
          <a:noFill/>
        </p:spPr>
        <p:txBody>
          <a:bodyPr wrap="square">
            <a:spAutoFit/>
          </a:bodyPr>
          <a:lstStyle/>
          <a:p>
            <a:pPr algn="ctr"/>
            <a:r>
              <a:rPr lang="en-US" sz="3600" b="1" dirty="0">
                <a:solidFill>
                  <a:srgbClr val="FF0000"/>
                </a:solidFill>
              </a:rPr>
              <a:t>It takes a LONG time to reach your peak</a:t>
            </a:r>
          </a:p>
        </p:txBody>
      </p:sp>
    </p:spTree>
    <p:extLst>
      <p:ext uri="{BB962C8B-B14F-4D97-AF65-F5344CB8AC3E}">
        <p14:creationId xmlns:p14="http://schemas.microsoft.com/office/powerpoint/2010/main" val="12558967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20217-2D00-56A7-6761-98C5FD7762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E40461-EAE7-E78B-E706-6134B388B376}"/>
              </a:ext>
            </a:extLst>
          </p:cNvPr>
          <p:cNvSpPr>
            <a:spLocks noGrp="1"/>
          </p:cNvSpPr>
          <p:nvPr>
            <p:ph type="ctrTitle"/>
          </p:nvPr>
        </p:nvSpPr>
        <p:spPr>
          <a:xfrm>
            <a:off x="9025666" y="3872752"/>
            <a:ext cx="2420813" cy="1871832"/>
          </a:xfrm>
          <a:solidFill>
            <a:schemeClr val="bg1"/>
          </a:solidFill>
        </p:spPr>
        <p:txBody>
          <a:bodyPr/>
          <a:lstStyle/>
          <a:p>
            <a:pPr algn="ctr"/>
            <a:r>
              <a:rPr lang="en-US" sz="12000" b="1" dirty="0"/>
              <a:t>28</a:t>
            </a:r>
            <a:endParaRPr lang="en-US" sz="12000" dirty="0">
              <a:solidFill>
                <a:srgbClr val="FF0000"/>
              </a:solidFill>
            </a:endParaRPr>
          </a:p>
        </p:txBody>
      </p:sp>
      <p:pic>
        <p:nvPicPr>
          <p:cNvPr id="7" name="Picture 6">
            <a:extLst>
              <a:ext uri="{FF2B5EF4-FFF2-40B4-BE49-F238E27FC236}">
                <a16:creationId xmlns:a16="http://schemas.microsoft.com/office/drawing/2014/main" id="{235751C0-091F-F365-2DAC-F1820FC05F4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8725771" y="222280"/>
            <a:ext cx="3265821" cy="2895944"/>
          </a:xfrm>
          <a:prstGeom prst="rect">
            <a:avLst/>
          </a:prstGeom>
        </p:spPr>
      </p:pic>
      <p:sp>
        <p:nvSpPr>
          <p:cNvPr id="8" name="TextBox 7">
            <a:extLst>
              <a:ext uri="{FF2B5EF4-FFF2-40B4-BE49-F238E27FC236}">
                <a16:creationId xmlns:a16="http://schemas.microsoft.com/office/drawing/2014/main" id="{C5CFB0F4-F244-DF34-57A4-DDF85AE9769C}"/>
              </a:ext>
            </a:extLst>
          </p:cNvPr>
          <p:cNvSpPr txBox="1"/>
          <p:nvPr/>
        </p:nvSpPr>
        <p:spPr>
          <a:xfrm>
            <a:off x="9270883" y="3090446"/>
            <a:ext cx="2175596" cy="338554"/>
          </a:xfrm>
          <a:prstGeom prst="rect">
            <a:avLst/>
          </a:prstGeom>
          <a:noFill/>
        </p:spPr>
        <p:txBody>
          <a:bodyPr wrap="none" rtlCol="0">
            <a:spAutoFit/>
          </a:bodyPr>
          <a:lstStyle/>
          <a:p>
            <a:r>
              <a:rPr lang="en-US" sz="1600" dirty="0"/>
              <a:t>Source: sbnation.com</a:t>
            </a:r>
          </a:p>
        </p:txBody>
      </p:sp>
      <p:sp>
        <p:nvSpPr>
          <p:cNvPr id="3" name="TextBox 2">
            <a:extLst>
              <a:ext uri="{FF2B5EF4-FFF2-40B4-BE49-F238E27FC236}">
                <a16:creationId xmlns:a16="http://schemas.microsoft.com/office/drawing/2014/main" id="{9E724E3D-6BD6-E6C0-4194-55865DD712AA}"/>
              </a:ext>
            </a:extLst>
          </p:cNvPr>
          <p:cNvSpPr txBox="1"/>
          <p:nvPr/>
        </p:nvSpPr>
        <p:spPr>
          <a:xfrm>
            <a:off x="903642" y="1197620"/>
            <a:ext cx="7697108" cy="3785652"/>
          </a:xfrm>
          <a:prstGeom prst="rect">
            <a:avLst/>
          </a:prstGeom>
          <a:noFill/>
        </p:spPr>
        <p:txBody>
          <a:bodyPr wrap="square">
            <a:spAutoFit/>
          </a:bodyPr>
          <a:lstStyle/>
          <a:p>
            <a:pPr algn="ctr"/>
            <a:r>
              <a:rPr lang="en-US" sz="6000" b="1" dirty="0">
                <a:solidFill>
                  <a:srgbClr val="FF0000"/>
                </a:solidFill>
              </a:rPr>
              <a:t>How many years </a:t>
            </a:r>
          </a:p>
          <a:p>
            <a:pPr algn="ctr"/>
            <a:r>
              <a:rPr lang="en-US" sz="6000" b="1" dirty="0">
                <a:solidFill>
                  <a:srgbClr val="FF0000"/>
                </a:solidFill>
              </a:rPr>
              <a:t>until the group </a:t>
            </a:r>
          </a:p>
          <a:p>
            <a:pPr algn="ctr"/>
            <a:r>
              <a:rPr lang="en-US" sz="6000" b="1" dirty="0">
                <a:solidFill>
                  <a:srgbClr val="FF0000"/>
                </a:solidFill>
              </a:rPr>
              <a:t>you are coaching </a:t>
            </a:r>
          </a:p>
          <a:p>
            <a:pPr algn="ctr"/>
            <a:r>
              <a:rPr lang="en-US" sz="6000" b="1" dirty="0">
                <a:solidFill>
                  <a:srgbClr val="FF0000"/>
                </a:solidFill>
              </a:rPr>
              <a:t>reaches their peak?</a:t>
            </a:r>
          </a:p>
        </p:txBody>
      </p:sp>
      <p:sp>
        <p:nvSpPr>
          <p:cNvPr id="4" name="TextBox 3">
            <a:extLst>
              <a:ext uri="{FF2B5EF4-FFF2-40B4-BE49-F238E27FC236}">
                <a16:creationId xmlns:a16="http://schemas.microsoft.com/office/drawing/2014/main" id="{47363EAC-59BE-B8F1-0AFA-9920710549A7}"/>
              </a:ext>
            </a:extLst>
          </p:cNvPr>
          <p:cNvSpPr txBox="1"/>
          <p:nvPr/>
        </p:nvSpPr>
        <p:spPr>
          <a:xfrm>
            <a:off x="521757" y="5744584"/>
            <a:ext cx="7697108" cy="769441"/>
          </a:xfrm>
          <a:prstGeom prst="rect">
            <a:avLst/>
          </a:prstGeom>
          <a:noFill/>
        </p:spPr>
        <p:txBody>
          <a:bodyPr wrap="square">
            <a:spAutoFit/>
          </a:bodyPr>
          <a:lstStyle/>
          <a:p>
            <a:pPr algn="ctr"/>
            <a:r>
              <a:rPr lang="en-US" sz="4400" b="1" i="1" dirty="0">
                <a:solidFill>
                  <a:schemeClr val="accent1"/>
                </a:solidFill>
              </a:rPr>
              <a:t>It’s a long process…</a:t>
            </a:r>
          </a:p>
        </p:txBody>
      </p:sp>
    </p:spTree>
    <p:extLst>
      <p:ext uri="{BB962C8B-B14F-4D97-AF65-F5344CB8AC3E}">
        <p14:creationId xmlns:p14="http://schemas.microsoft.com/office/powerpoint/2010/main" val="9746318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481" y="1382486"/>
            <a:ext cx="3547581" cy="4093028"/>
          </a:xfrm>
        </p:spPr>
        <p:txBody>
          <a:bodyPr anchor="ctr">
            <a:normAutofit/>
          </a:bodyPr>
          <a:lstStyle/>
          <a:p>
            <a:r>
              <a:rPr lang="en-US" dirty="0"/>
              <a:t> </a:t>
            </a:r>
          </a:p>
        </p:txBody>
      </p:sp>
      <p:pic>
        <p:nvPicPr>
          <p:cNvPr id="3" name="Picture 2" descr="A picture containing drawing&#10;&#10;Description automatically generated">
            <a:extLst>
              <a:ext uri="{FF2B5EF4-FFF2-40B4-BE49-F238E27FC236}">
                <a16:creationId xmlns:a16="http://schemas.microsoft.com/office/drawing/2014/main" id="{7A31A4B6-F9C2-4F90-909B-9C2B73B0F5CA}"/>
              </a:ext>
            </a:extLst>
          </p:cNvPr>
          <p:cNvPicPr>
            <a:picLocks noChangeAspect="1"/>
          </p:cNvPicPr>
          <p:nvPr/>
        </p:nvPicPr>
        <p:blipFill>
          <a:blip r:embed="rId3"/>
          <a:stretch>
            <a:fillRect/>
          </a:stretch>
        </p:blipFill>
        <p:spPr>
          <a:xfrm>
            <a:off x="9485605" y="147260"/>
            <a:ext cx="2559660" cy="1316630"/>
          </a:xfrm>
          <a:prstGeom prst="rect">
            <a:avLst/>
          </a:prstGeom>
        </p:spPr>
      </p:pic>
      <p:sp>
        <p:nvSpPr>
          <p:cNvPr id="20" name="TextBox 19">
            <a:extLst>
              <a:ext uri="{FF2B5EF4-FFF2-40B4-BE49-F238E27FC236}">
                <a16:creationId xmlns:a16="http://schemas.microsoft.com/office/drawing/2014/main" id="{B13B0121-3164-441E-AE59-482E02B217F9}"/>
              </a:ext>
            </a:extLst>
          </p:cNvPr>
          <p:cNvSpPr txBox="1"/>
          <p:nvPr/>
        </p:nvSpPr>
        <p:spPr>
          <a:xfrm>
            <a:off x="146735" y="147260"/>
            <a:ext cx="9470794" cy="4985980"/>
          </a:xfrm>
          <a:prstGeom prst="rect">
            <a:avLst/>
          </a:prstGeom>
          <a:noFill/>
        </p:spPr>
        <p:txBody>
          <a:bodyPr wrap="square">
            <a:spAutoFit/>
          </a:bodyPr>
          <a:lstStyle/>
          <a:p>
            <a:pPr algn="ctr"/>
            <a:r>
              <a:rPr lang="en-US" sz="4400" b="1" dirty="0">
                <a:solidFill>
                  <a:schemeClr val="accent1"/>
                </a:solidFill>
                <a:highlight>
                  <a:srgbClr val="FFFF00"/>
                </a:highlight>
              </a:rPr>
              <a:t>Long-Term</a:t>
            </a:r>
            <a:r>
              <a:rPr lang="en-US" sz="4400" b="1" dirty="0">
                <a:solidFill>
                  <a:schemeClr val="accent1"/>
                </a:solidFill>
              </a:rPr>
              <a:t> Athlete Development </a:t>
            </a:r>
            <a:r>
              <a:rPr lang="en-US" sz="4000" b="1" dirty="0">
                <a:solidFill>
                  <a:srgbClr val="FF0000"/>
                </a:solidFill>
              </a:rPr>
              <a:t>is the foundation of learning &amp; development</a:t>
            </a:r>
          </a:p>
          <a:p>
            <a:endParaRPr lang="en-US" sz="1400" b="1" dirty="0">
              <a:solidFill>
                <a:schemeClr val="accent1"/>
              </a:solidFill>
            </a:endParaRPr>
          </a:p>
          <a:p>
            <a:pPr algn="just"/>
            <a:r>
              <a:rPr lang="en-US" sz="2800" b="1" dirty="0">
                <a:solidFill>
                  <a:schemeClr val="accent1"/>
                </a:solidFill>
              </a:rPr>
              <a:t>The Long-Term Athlete Development (LTAD) model is an </a:t>
            </a:r>
            <a:r>
              <a:rPr lang="en-US" sz="2800" b="1" dirty="0">
                <a:solidFill>
                  <a:srgbClr val="FF0000"/>
                </a:solidFill>
              </a:rPr>
              <a:t>athlete-centered</a:t>
            </a:r>
            <a:r>
              <a:rPr lang="en-US" sz="2800" b="1" dirty="0">
                <a:solidFill>
                  <a:schemeClr val="accent1"/>
                </a:solidFill>
              </a:rPr>
              <a:t> framework that uses training, competition, and recovery depending on the participants stage in their athletic development.  </a:t>
            </a:r>
            <a:r>
              <a:rPr lang="en-US" sz="2800" b="1" dirty="0">
                <a:solidFill>
                  <a:srgbClr val="FF0000"/>
                </a:solidFill>
              </a:rPr>
              <a:t>Age-specific</a:t>
            </a:r>
            <a:r>
              <a:rPr lang="en-US" sz="2800" b="1" dirty="0">
                <a:solidFill>
                  <a:schemeClr val="accent1"/>
                </a:solidFill>
              </a:rPr>
              <a:t> stages of development.</a:t>
            </a:r>
          </a:p>
          <a:p>
            <a:r>
              <a:rPr lang="en-US" sz="1200" b="1" dirty="0">
                <a:solidFill>
                  <a:schemeClr val="accent1"/>
                </a:solidFill>
              </a:rPr>
              <a:t> </a:t>
            </a:r>
          </a:p>
          <a:p>
            <a:r>
              <a:rPr lang="en-US" sz="2800" b="1" dirty="0">
                <a:solidFill>
                  <a:schemeClr val="accent1"/>
                </a:solidFill>
              </a:rPr>
              <a:t>		</a:t>
            </a:r>
            <a:endParaRPr lang="en-US" sz="4000" b="1" dirty="0">
              <a:solidFill>
                <a:srgbClr val="FF0000"/>
              </a:solidFill>
            </a:endParaRPr>
          </a:p>
        </p:txBody>
      </p:sp>
      <p:pic>
        <p:nvPicPr>
          <p:cNvPr id="4" name="Picture 3">
            <a:extLst>
              <a:ext uri="{FF2B5EF4-FFF2-40B4-BE49-F238E27FC236}">
                <a16:creationId xmlns:a16="http://schemas.microsoft.com/office/drawing/2014/main" id="{4E5F6CCD-FAC0-88E9-848E-CE0A33963646}"/>
              </a:ext>
            </a:extLst>
          </p:cNvPr>
          <p:cNvPicPr>
            <a:picLocks noChangeAspect="1"/>
          </p:cNvPicPr>
          <p:nvPr/>
        </p:nvPicPr>
        <p:blipFill>
          <a:blip r:embed="rId4"/>
          <a:srcRect l="2543" t="55487" r="3341" b="9576"/>
          <a:stretch>
            <a:fillRect/>
          </a:stretch>
        </p:blipFill>
        <p:spPr>
          <a:xfrm>
            <a:off x="336632" y="4708143"/>
            <a:ext cx="11450642" cy="1916393"/>
          </a:xfrm>
          <a:prstGeom prst="rect">
            <a:avLst/>
          </a:prstGeom>
        </p:spPr>
      </p:pic>
    </p:spTree>
    <p:extLst>
      <p:ext uri="{BB962C8B-B14F-4D97-AF65-F5344CB8AC3E}">
        <p14:creationId xmlns:p14="http://schemas.microsoft.com/office/powerpoint/2010/main" val="6052425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47AD6B4-887B-37B5-4001-96F4252D26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4F5CF9-4D96-5D34-4E0B-B8DC31E3B956}"/>
              </a:ext>
            </a:extLst>
          </p:cNvPr>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126857A8-24BC-78CB-9D17-2116D959C1BB}"/>
              </a:ext>
            </a:extLst>
          </p:cNvPr>
          <p:cNvSpPr>
            <a:spLocks noGrp="1"/>
          </p:cNvSpPr>
          <p:nvPr>
            <p:ph type="subTitle" idx="1"/>
          </p:nvPr>
        </p:nvSpPr>
        <p:spPr>
          <a:xfrm>
            <a:off x="985969" y="2603040"/>
            <a:ext cx="8288032" cy="3516111"/>
          </a:xfrm>
        </p:spPr>
        <p:txBody>
          <a:bodyPr>
            <a:normAutofit/>
          </a:bodyPr>
          <a:lstStyle/>
          <a:p>
            <a:pPr algn="ctr"/>
            <a:r>
              <a:rPr lang="en-US" dirty="0"/>
              <a:t> </a:t>
            </a:r>
          </a:p>
        </p:txBody>
      </p:sp>
      <p:pic>
        <p:nvPicPr>
          <p:cNvPr id="9" name="Picture 8" descr="Logo, company name&#10;&#10;Description automatically generated">
            <a:extLst>
              <a:ext uri="{FF2B5EF4-FFF2-40B4-BE49-F238E27FC236}">
                <a16:creationId xmlns:a16="http://schemas.microsoft.com/office/drawing/2014/main" id="{11D4189E-C02B-B48C-68B2-B9C1FF8AB31B}"/>
              </a:ext>
            </a:extLst>
          </p:cNvPr>
          <p:cNvPicPr>
            <a:picLocks noChangeAspect="1"/>
          </p:cNvPicPr>
          <p:nvPr/>
        </p:nvPicPr>
        <p:blipFill>
          <a:blip r:embed="rId2"/>
          <a:stretch>
            <a:fillRect/>
          </a:stretch>
        </p:blipFill>
        <p:spPr>
          <a:xfrm>
            <a:off x="0" y="-13354"/>
            <a:ext cx="2290763" cy="1178316"/>
          </a:xfrm>
          <a:prstGeom prst="rect">
            <a:avLst/>
          </a:prstGeom>
        </p:spPr>
      </p:pic>
      <p:sp>
        <p:nvSpPr>
          <p:cNvPr id="4" name="TextBox 3">
            <a:extLst>
              <a:ext uri="{FF2B5EF4-FFF2-40B4-BE49-F238E27FC236}">
                <a16:creationId xmlns:a16="http://schemas.microsoft.com/office/drawing/2014/main" id="{346A99E8-1A54-080F-9653-3079CE19A223}"/>
              </a:ext>
            </a:extLst>
          </p:cNvPr>
          <p:cNvSpPr txBox="1"/>
          <p:nvPr/>
        </p:nvSpPr>
        <p:spPr>
          <a:xfrm>
            <a:off x="768308" y="320181"/>
            <a:ext cx="9316752" cy="6186309"/>
          </a:xfrm>
          <a:prstGeom prst="rect">
            <a:avLst/>
          </a:prstGeom>
          <a:noFill/>
        </p:spPr>
        <p:txBody>
          <a:bodyPr wrap="square">
            <a:spAutoFit/>
          </a:bodyPr>
          <a:lstStyle/>
          <a:p>
            <a:pPr algn="ctr"/>
            <a:r>
              <a:rPr lang="en-US" sz="3600" b="1" dirty="0">
                <a:solidFill>
                  <a:srgbClr val="FF0000"/>
                </a:solidFill>
              </a:rPr>
              <a:t>AGE-APPROPRIATE</a:t>
            </a:r>
          </a:p>
          <a:p>
            <a:pPr algn="ctr"/>
            <a:endParaRPr lang="en-US" sz="3600" b="1" dirty="0">
              <a:solidFill>
                <a:srgbClr val="FF0000"/>
              </a:solidFill>
            </a:endParaRPr>
          </a:p>
          <a:p>
            <a:pPr algn="ctr"/>
            <a:r>
              <a:rPr lang="en-US" sz="9600" b="1" dirty="0">
                <a:solidFill>
                  <a:srgbClr val="FF0000"/>
                </a:solidFill>
              </a:rPr>
              <a:t>Kids Are </a:t>
            </a:r>
            <a:r>
              <a:rPr lang="en-US" sz="9600" b="1" dirty="0">
                <a:solidFill>
                  <a:schemeClr val="accent1"/>
                </a:solidFill>
              </a:rPr>
              <a:t>NOT</a:t>
            </a:r>
            <a:r>
              <a:rPr lang="en-US" sz="9600" b="1" dirty="0">
                <a:solidFill>
                  <a:srgbClr val="FF0000"/>
                </a:solidFill>
              </a:rPr>
              <a:t> Little Adults</a:t>
            </a:r>
          </a:p>
          <a:p>
            <a:pPr algn="ctr"/>
            <a:endParaRPr lang="en-US" sz="3600" b="1" i="1" dirty="0">
              <a:solidFill>
                <a:schemeClr val="accent1"/>
              </a:solidFill>
            </a:endParaRPr>
          </a:p>
          <a:p>
            <a:pPr algn="ctr"/>
            <a:r>
              <a:rPr lang="en-US" sz="3600" b="1" i="1" dirty="0">
                <a:solidFill>
                  <a:schemeClr val="accent1"/>
                </a:solidFill>
              </a:rPr>
              <a:t>Kids don’t make the NHL at 8U or 10U but </a:t>
            </a:r>
          </a:p>
          <a:p>
            <a:pPr algn="ctr"/>
            <a:r>
              <a:rPr lang="en-US" sz="3600" b="1" i="1" dirty="0">
                <a:solidFill>
                  <a:schemeClr val="accent1"/>
                </a:solidFill>
              </a:rPr>
              <a:t>they can quit the sport entirely </a:t>
            </a:r>
          </a:p>
          <a:p>
            <a:pPr algn="ctr"/>
            <a:endParaRPr lang="en-US" sz="2400" b="1" dirty="0">
              <a:solidFill>
                <a:schemeClr val="accent1"/>
              </a:solidFill>
            </a:endParaRPr>
          </a:p>
        </p:txBody>
      </p:sp>
    </p:spTree>
    <p:extLst>
      <p:ext uri="{BB962C8B-B14F-4D97-AF65-F5344CB8AC3E}">
        <p14:creationId xmlns:p14="http://schemas.microsoft.com/office/powerpoint/2010/main" val="32281933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CED5D-EA51-5592-9B59-9B7225CD70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2AA93B-FA52-EE07-314A-FC04C52C22FA}"/>
              </a:ext>
            </a:extLst>
          </p:cNvPr>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EB45F971-6F85-1548-01F5-69F427308ED6}"/>
              </a:ext>
            </a:extLst>
          </p:cNvPr>
          <p:cNvSpPr>
            <a:spLocks noGrp="1"/>
          </p:cNvSpPr>
          <p:nvPr>
            <p:ph type="subTitle" idx="1"/>
          </p:nvPr>
        </p:nvSpPr>
        <p:spPr>
          <a:xfrm>
            <a:off x="985969" y="2290120"/>
            <a:ext cx="8288032" cy="3829032"/>
          </a:xfrm>
        </p:spPr>
        <p:txBody>
          <a:bodyPr>
            <a:normAutofit/>
          </a:bodyPr>
          <a:lstStyle/>
          <a:p>
            <a:pPr algn="ctr"/>
            <a:r>
              <a:rPr lang="en-US" dirty="0"/>
              <a:t> </a:t>
            </a:r>
          </a:p>
        </p:txBody>
      </p:sp>
      <p:sp>
        <p:nvSpPr>
          <p:cNvPr id="3" name="TextBox 2">
            <a:extLst>
              <a:ext uri="{FF2B5EF4-FFF2-40B4-BE49-F238E27FC236}">
                <a16:creationId xmlns:a16="http://schemas.microsoft.com/office/drawing/2014/main" id="{F34A9C2F-5BD7-1EB3-CD0E-B5A83DAB3362}"/>
              </a:ext>
            </a:extLst>
          </p:cNvPr>
          <p:cNvSpPr txBox="1"/>
          <p:nvPr/>
        </p:nvSpPr>
        <p:spPr>
          <a:xfrm>
            <a:off x="875261" y="351572"/>
            <a:ext cx="9068845" cy="923330"/>
          </a:xfrm>
          <a:prstGeom prst="rect">
            <a:avLst/>
          </a:prstGeom>
          <a:noFill/>
        </p:spPr>
        <p:txBody>
          <a:bodyPr wrap="square">
            <a:spAutoFit/>
          </a:bodyPr>
          <a:lstStyle/>
          <a:p>
            <a:pPr algn="ctr"/>
            <a:endParaRPr lang="en-US" sz="1400" b="1" i="1" dirty="0">
              <a:solidFill>
                <a:schemeClr val="accent1"/>
              </a:solidFill>
              <a:latin typeface="Arial Narrow" panose="020B0606020202030204" pitchFamily="34" charset="0"/>
            </a:endParaRPr>
          </a:p>
          <a:p>
            <a:pPr algn="ctr"/>
            <a:endParaRPr lang="en-US" sz="2000" b="1" i="1" u="none" strike="noStrike" baseline="0" dirty="0">
              <a:solidFill>
                <a:srgbClr val="002060"/>
              </a:solidFill>
              <a:latin typeface="Arial Narrow" panose="020B0606020202030204" pitchFamily="34" charset="0"/>
            </a:endParaRPr>
          </a:p>
          <a:p>
            <a:endParaRPr lang="en-US" sz="2000" b="1" i="0" u="none" strike="noStrike" baseline="0" dirty="0">
              <a:solidFill>
                <a:srgbClr val="002060"/>
              </a:solidFill>
              <a:latin typeface="Arial Narrow" panose="020B0606020202030204" pitchFamily="34" charset="0"/>
            </a:endParaRPr>
          </a:p>
        </p:txBody>
      </p:sp>
      <p:pic>
        <p:nvPicPr>
          <p:cNvPr id="4" name="Picture 3">
            <a:extLst>
              <a:ext uri="{FF2B5EF4-FFF2-40B4-BE49-F238E27FC236}">
                <a16:creationId xmlns:a16="http://schemas.microsoft.com/office/drawing/2014/main" id="{CCE36F9E-183D-BB2F-3E0D-B87C098335C3}"/>
              </a:ext>
            </a:extLst>
          </p:cNvPr>
          <p:cNvPicPr>
            <a:picLocks noChangeAspect="1"/>
          </p:cNvPicPr>
          <p:nvPr/>
        </p:nvPicPr>
        <p:blipFill>
          <a:blip r:embed="rId2"/>
          <a:stretch>
            <a:fillRect/>
          </a:stretch>
        </p:blipFill>
        <p:spPr>
          <a:xfrm>
            <a:off x="500742" y="677664"/>
            <a:ext cx="11499538" cy="5979977"/>
          </a:xfrm>
          <a:prstGeom prst="rect">
            <a:avLst/>
          </a:prstGeom>
        </p:spPr>
      </p:pic>
      <p:pic>
        <p:nvPicPr>
          <p:cNvPr id="9" name="Picture 8" descr="Logo, company name&#10;&#10;Description automatically generated">
            <a:extLst>
              <a:ext uri="{FF2B5EF4-FFF2-40B4-BE49-F238E27FC236}">
                <a16:creationId xmlns:a16="http://schemas.microsoft.com/office/drawing/2014/main" id="{234869CD-1337-A486-A287-2FA166ADC112}"/>
              </a:ext>
            </a:extLst>
          </p:cNvPr>
          <p:cNvPicPr>
            <a:picLocks noChangeAspect="1"/>
          </p:cNvPicPr>
          <p:nvPr/>
        </p:nvPicPr>
        <p:blipFill>
          <a:blip r:embed="rId3"/>
          <a:stretch>
            <a:fillRect/>
          </a:stretch>
        </p:blipFill>
        <p:spPr>
          <a:xfrm>
            <a:off x="9494707" y="5354314"/>
            <a:ext cx="2290763" cy="1178316"/>
          </a:xfrm>
          <a:prstGeom prst="rect">
            <a:avLst/>
          </a:prstGeom>
        </p:spPr>
      </p:pic>
      <p:sp>
        <p:nvSpPr>
          <p:cNvPr id="5" name="TextBox 4">
            <a:extLst>
              <a:ext uri="{FF2B5EF4-FFF2-40B4-BE49-F238E27FC236}">
                <a16:creationId xmlns:a16="http://schemas.microsoft.com/office/drawing/2014/main" id="{7412C383-8C74-D430-899F-E82A96D391BD}"/>
              </a:ext>
            </a:extLst>
          </p:cNvPr>
          <p:cNvSpPr txBox="1"/>
          <p:nvPr/>
        </p:nvSpPr>
        <p:spPr>
          <a:xfrm>
            <a:off x="707743" y="92889"/>
            <a:ext cx="10776514" cy="584775"/>
          </a:xfrm>
          <a:prstGeom prst="rect">
            <a:avLst/>
          </a:prstGeom>
          <a:solidFill>
            <a:schemeClr val="bg2">
              <a:lumMod val="90000"/>
            </a:schemeClr>
          </a:solidFill>
        </p:spPr>
        <p:txBody>
          <a:bodyPr wrap="square">
            <a:spAutoFit/>
          </a:bodyPr>
          <a:lstStyle/>
          <a:p>
            <a:pPr algn="ctr"/>
            <a:r>
              <a:rPr lang="en-US" sz="3200" b="1" dirty="0">
                <a:solidFill>
                  <a:srgbClr val="FF0000"/>
                </a:solidFill>
              </a:rPr>
              <a:t>Right Thing at the Right Time: Concepts not Systems</a:t>
            </a:r>
          </a:p>
        </p:txBody>
      </p:sp>
      <p:sp>
        <p:nvSpPr>
          <p:cNvPr id="10" name="Arrow: Left 9">
            <a:extLst>
              <a:ext uri="{FF2B5EF4-FFF2-40B4-BE49-F238E27FC236}">
                <a16:creationId xmlns:a16="http://schemas.microsoft.com/office/drawing/2014/main" id="{87817F4F-6CFC-F9FB-1588-E9DEE769110F}"/>
              </a:ext>
            </a:extLst>
          </p:cNvPr>
          <p:cNvSpPr/>
          <p:nvPr/>
        </p:nvSpPr>
        <p:spPr>
          <a:xfrm>
            <a:off x="4527866" y="1734963"/>
            <a:ext cx="866705" cy="758591"/>
          </a:xfrm>
          <a:prstGeom prst="leftArrow">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4E7ADC5-A341-C01A-213F-A121DD347A20}"/>
              </a:ext>
            </a:extLst>
          </p:cNvPr>
          <p:cNvSpPr/>
          <p:nvPr/>
        </p:nvSpPr>
        <p:spPr>
          <a:xfrm>
            <a:off x="5400111" y="1601627"/>
            <a:ext cx="1892173" cy="794795"/>
          </a:xfrm>
          <a:prstGeom prst="ellipse">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9EA5040E-7F7A-B5D2-0C90-0C26173B43C9}"/>
                  </a:ext>
                </a:extLst>
              </p14:cNvPr>
              <p14:cNvContentPartPr/>
              <p14:nvPr/>
            </p14:nvContentPartPr>
            <p14:xfrm>
              <a:off x="4173671" y="3205419"/>
              <a:ext cx="439560" cy="18000"/>
            </p14:xfrm>
          </p:contentPart>
        </mc:Choice>
        <mc:Fallback xmlns="">
          <p:pic>
            <p:nvPicPr>
              <p:cNvPr id="13" name="Ink 12">
                <a:extLst>
                  <a:ext uri="{FF2B5EF4-FFF2-40B4-BE49-F238E27FC236}">
                    <a16:creationId xmlns:a16="http://schemas.microsoft.com/office/drawing/2014/main" id="{9EA5040E-7F7A-B5D2-0C90-0C26173B43C9}"/>
                  </a:ext>
                </a:extLst>
              </p:cNvPr>
              <p:cNvPicPr/>
              <p:nvPr/>
            </p:nvPicPr>
            <p:blipFill>
              <a:blip r:embed="rId5"/>
              <a:stretch>
                <a:fillRect/>
              </a:stretch>
            </p:blipFill>
            <p:spPr>
              <a:xfrm>
                <a:off x="4119715" y="3097419"/>
                <a:ext cx="547112" cy="2336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 name="Ink 13">
                <a:extLst>
                  <a:ext uri="{FF2B5EF4-FFF2-40B4-BE49-F238E27FC236}">
                    <a16:creationId xmlns:a16="http://schemas.microsoft.com/office/drawing/2014/main" id="{040A57C0-A854-DC00-10C7-E1B1384E845F}"/>
                  </a:ext>
                </a:extLst>
              </p14:cNvPr>
              <p14:cNvContentPartPr/>
              <p14:nvPr/>
            </p14:nvContentPartPr>
            <p14:xfrm>
              <a:off x="3130031" y="3408459"/>
              <a:ext cx="580680" cy="34200"/>
            </p14:xfrm>
          </p:contentPart>
        </mc:Choice>
        <mc:Fallback xmlns="">
          <p:pic>
            <p:nvPicPr>
              <p:cNvPr id="14" name="Ink 13">
                <a:extLst>
                  <a:ext uri="{FF2B5EF4-FFF2-40B4-BE49-F238E27FC236}">
                    <a16:creationId xmlns:a16="http://schemas.microsoft.com/office/drawing/2014/main" id="{040A57C0-A854-DC00-10C7-E1B1384E845F}"/>
                  </a:ext>
                </a:extLst>
              </p:cNvPr>
              <p:cNvPicPr/>
              <p:nvPr/>
            </p:nvPicPr>
            <p:blipFill>
              <a:blip r:embed="rId7"/>
              <a:stretch>
                <a:fillRect/>
              </a:stretch>
            </p:blipFill>
            <p:spPr>
              <a:xfrm>
                <a:off x="3076064" y="3300459"/>
                <a:ext cx="688253" cy="2498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8EB9911D-060B-CF53-3B40-DD593BDEAD8F}"/>
                  </a:ext>
                </a:extLst>
              </p14:cNvPr>
              <p14:cNvContentPartPr/>
              <p14:nvPr/>
            </p14:nvContentPartPr>
            <p14:xfrm>
              <a:off x="4141271" y="3194619"/>
              <a:ext cx="360" cy="360"/>
            </p14:xfrm>
          </p:contentPart>
        </mc:Choice>
        <mc:Fallback xmlns="">
          <p:pic>
            <p:nvPicPr>
              <p:cNvPr id="15" name="Ink 14">
                <a:extLst>
                  <a:ext uri="{FF2B5EF4-FFF2-40B4-BE49-F238E27FC236}">
                    <a16:creationId xmlns:a16="http://schemas.microsoft.com/office/drawing/2014/main" id="{8EB9911D-060B-CF53-3B40-DD593BDEAD8F}"/>
                  </a:ext>
                </a:extLst>
              </p:cNvPr>
              <p:cNvPicPr/>
              <p:nvPr/>
            </p:nvPicPr>
            <p:blipFill>
              <a:blip r:embed="rId9"/>
              <a:stretch>
                <a:fillRect/>
              </a:stretch>
            </p:blipFill>
            <p:spPr>
              <a:xfrm>
                <a:off x="4087271" y="3086619"/>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Ink 15">
                <a:extLst>
                  <a:ext uri="{FF2B5EF4-FFF2-40B4-BE49-F238E27FC236}">
                    <a16:creationId xmlns:a16="http://schemas.microsoft.com/office/drawing/2014/main" id="{A26AD088-202A-61F6-5CFD-5F756F9CE8D1}"/>
                  </a:ext>
                </a:extLst>
              </p14:cNvPr>
              <p14:cNvContentPartPr/>
              <p14:nvPr/>
            </p14:nvContentPartPr>
            <p14:xfrm>
              <a:off x="6379031" y="1763619"/>
              <a:ext cx="461520" cy="34200"/>
            </p14:xfrm>
          </p:contentPart>
        </mc:Choice>
        <mc:Fallback xmlns="">
          <p:pic>
            <p:nvPicPr>
              <p:cNvPr id="16" name="Ink 15">
                <a:extLst>
                  <a:ext uri="{FF2B5EF4-FFF2-40B4-BE49-F238E27FC236}">
                    <a16:creationId xmlns:a16="http://schemas.microsoft.com/office/drawing/2014/main" id="{A26AD088-202A-61F6-5CFD-5F756F9CE8D1}"/>
                  </a:ext>
                </a:extLst>
              </p:cNvPr>
              <p:cNvPicPr/>
              <p:nvPr/>
            </p:nvPicPr>
            <p:blipFill>
              <a:blip r:embed="rId11"/>
              <a:stretch>
                <a:fillRect/>
              </a:stretch>
            </p:blipFill>
            <p:spPr>
              <a:xfrm>
                <a:off x="6325073" y="1655619"/>
                <a:ext cx="569076" cy="2498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7" name="Ink 16">
                <a:extLst>
                  <a:ext uri="{FF2B5EF4-FFF2-40B4-BE49-F238E27FC236}">
                    <a16:creationId xmlns:a16="http://schemas.microsoft.com/office/drawing/2014/main" id="{8802E3A6-2CE5-E2F9-7397-ACBE363FDB37}"/>
                  </a:ext>
                </a:extLst>
              </p14:cNvPr>
              <p14:cNvContentPartPr/>
              <p14:nvPr/>
            </p14:nvContentPartPr>
            <p14:xfrm>
              <a:off x="5475071" y="1967019"/>
              <a:ext cx="1550880" cy="45360"/>
            </p14:xfrm>
          </p:contentPart>
        </mc:Choice>
        <mc:Fallback xmlns="">
          <p:pic>
            <p:nvPicPr>
              <p:cNvPr id="17" name="Ink 16">
                <a:extLst>
                  <a:ext uri="{FF2B5EF4-FFF2-40B4-BE49-F238E27FC236}">
                    <a16:creationId xmlns:a16="http://schemas.microsoft.com/office/drawing/2014/main" id="{8802E3A6-2CE5-E2F9-7397-ACBE363FDB37}"/>
                  </a:ext>
                </a:extLst>
              </p:cNvPr>
              <p:cNvPicPr/>
              <p:nvPr/>
            </p:nvPicPr>
            <p:blipFill>
              <a:blip r:embed="rId13"/>
              <a:stretch>
                <a:fillRect/>
              </a:stretch>
            </p:blipFill>
            <p:spPr>
              <a:xfrm>
                <a:off x="5421058" y="1859019"/>
                <a:ext cx="1658545" cy="261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id="{F13597A1-BCE1-6D2F-73A3-69E668F69270}"/>
                  </a:ext>
                </a:extLst>
              </p14:cNvPr>
              <p14:cNvContentPartPr/>
              <p14:nvPr/>
            </p14:nvContentPartPr>
            <p14:xfrm>
              <a:off x="5475071" y="2114259"/>
              <a:ext cx="510840" cy="80280"/>
            </p14:xfrm>
          </p:contentPart>
        </mc:Choice>
        <mc:Fallback xmlns="">
          <p:pic>
            <p:nvPicPr>
              <p:cNvPr id="18" name="Ink 17">
                <a:extLst>
                  <a:ext uri="{FF2B5EF4-FFF2-40B4-BE49-F238E27FC236}">
                    <a16:creationId xmlns:a16="http://schemas.microsoft.com/office/drawing/2014/main" id="{F13597A1-BCE1-6D2F-73A3-69E668F69270}"/>
                  </a:ext>
                </a:extLst>
              </p:cNvPr>
              <p:cNvPicPr/>
              <p:nvPr/>
            </p:nvPicPr>
            <p:blipFill>
              <a:blip r:embed="rId15"/>
              <a:stretch>
                <a:fillRect/>
              </a:stretch>
            </p:blipFill>
            <p:spPr>
              <a:xfrm>
                <a:off x="5421071" y="2006259"/>
                <a:ext cx="618480" cy="2959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9" name="Ink 18">
                <a:extLst>
                  <a:ext uri="{FF2B5EF4-FFF2-40B4-BE49-F238E27FC236}">
                    <a16:creationId xmlns:a16="http://schemas.microsoft.com/office/drawing/2014/main" id="{2C999D4A-892A-5489-A64F-239268FBBD53}"/>
                  </a:ext>
                </a:extLst>
              </p14:cNvPr>
              <p14:cNvContentPartPr/>
              <p14:nvPr/>
            </p14:nvContentPartPr>
            <p14:xfrm>
              <a:off x="5884031" y="2215779"/>
              <a:ext cx="84600" cy="360"/>
            </p14:xfrm>
          </p:contentPart>
        </mc:Choice>
        <mc:Fallback xmlns="">
          <p:pic>
            <p:nvPicPr>
              <p:cNvPr id="19" name="Ink 18">
                <a:extLst>
                  <a:ext uri="{FF2B5EF4-FFF2-40B4-BE49-F238E27FC236}">
                    <a16:creationId xmlns:a16="http://schemas.microsoft.com/office/drawing/2014/main" id="{2C999D4A-892A-5489-A64F-239268FBBD53}"/>
                  </a:ext>
                </a:extLst>
              </p:cNvPr>
              <p:cNvPicPr/>
              <p:nvPr/>
            </p:nvPicPr>
            <p:blipFill>
              <a:blip r:embed="rId17"/>
              <a:stretch>
                <a:fillRect/>
              </a:stretch>
            </p:blipFill>
            <p:spPr>
              <a:xfrm>
                <a:off x="5830031" y="2107779"/>
                <a:ext cx="1922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0" name="Ink 19">
                <a:extLst>
                  <a:ext uri="{FF2B5EF4-FFF2-40B4-BE49-F238E27FC236}">
                    <a16:creationId xmlns:a16="http://schemas.microsoft.com/office/drawing/2014/main" id="{427A9518-C310-1E54-CC40-995024857542}"/>
                  </a:ext>
                </a:extLst>
              </p14:cNvPr>
              <p14:cNvContentPartPr/>
              <p14:nvPr/>
            </p14:nvContentPartPr>
            <p14:xfrm>
              <a:off x="5819591" y="2194179"/>
              <a:ext cx="360" cy="360"/>
            </p14:xfrm>
          </p:contentPart>
        </mc:Choice>
        <mc:Fallback xmlns="">
          <p:pic>
            <p:nvPicPr>
              <p:cNvPr id="20" name="Ink 19">
                <a:extLst>
                  <a:ext uri="{FF2B5EF4-FFF2-40B4-BE49-F238E27FC236}">
                    <a16:creationId xmlns:a16="http://schemas.microsoft.com/office/drawing/2014/main" id="{427A9518-C310-1E54-CC40-995024857542}"/>
                  </a:ext>
                </a:extLst>
              </p:cNvPr>
              <p:cNvPicPr/>
              <p:nvPr/>
            </p:nvPicPr>
            <p:blipFill>
              <a:blip r:embed="rId9"/>
              <a:stretch>
                <a:fillRect/>
              </a:stretch>
            </p:blipFill>
            <p:spPr>
              <a:xfrm>
                <a:off x="5765591" y="2086179"/>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1" name="Ink 20">
                <a:extLst>
                  <a:ext uri="{FF2B5EF4-FFF2-40B4-BE49-F238E27FC236}">
                    <a16:creationId xmlns:a16="http://schemas.microsoft.com/office/drawing/2014/main" id="{872CA7A9-91E1-FC1C-8771-FBE0CA470DEC}"/>
                  </a:ext>
                </a:extLst>
              </p14:cNvPr>
              <p14:cNvContentPartPr/>
              <p14:nvPr/>
            </p14:nvContentPartPr>
            <p14:xfrm>
              <a:off x="6529511" y="1953339"/>
              <a:ext cx="7200" cy="4680"/>
            </p14:xfrm>
          </p:contentPart>
        </mc:Choice>
        <mc:Fallback xmlns="">
          <p:pic>
            <p:nvPicPr>
              <p:cNvPr id="21" name="Ink 20">
                <a:extLst>
                  <a:ext uri="{FF2B5EF4-FFF2-40B4-BE49-F238E27FC236}">
                    <a16:creationId xmlns:a16="http://schemas.microsoft.com/office/drawing/2014/main" id="{872CA7A9-91E1-FC1C-8771-FBE0CA470DEC}"/>
                  </a:ext>
                </a:extLst>
              </p:cNvPr>
              <p:cNvPicPr/>
              <p:nvPr/>
            </p:nvPicPr>
            <p:blipFill>
              <a:blip r:embed="rId20"/>
              <a:stretch>
                <a:fillRect/>
              </a:stretch>
            </p:blipFill>
            <p:spPr>
              <a:xfrm>
                <a:off x="6475511" y="1853053"/>
                <a:ext cx="114840" cy="204917"/>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2" name="Ink 21">
                <a:extLst>
                  <a:ext uri="{FF2B5EF4-FFF2-40B4-BE49-F238E27FC236}">
                    <a16:creationId xmlns:a16="http://schemas.microsoft.com/office/drawing/2014/main" id="{3F0095B0-57A5-0A94-0B92-389ABC343498}"/>
                  </a:ext>
                </a:extLst>
              </p14:cNvPr>
              <p14:cNvContentPartPr/>
              <p14:nvPr/>
            </p14:nvContentPartPr>
            <p14:xfrm>
              <a:off x="6443831" y="1850019"/>
              <a:ext cx="4680" cy="360"/>
            </p14:xfrm>
          </p:contentPart>
        </mc:Choice>
        <mc:Fallback xmlns="">
          <p:pic>
            <p:nvPicPr>
              <p:cNvPr id="22" name="Ink 21">
                <a:extLst>
                  <a:ext uri="{FF2B5EF4-FFF2-40B4-BE49-F238E27FC236}">
                    <a16:creationId xmlns:a16="http://schemas.microsoft.com/office/drawing/2014/main" id="{3F0095B0-57A5-0A94-0B92-389ABC343498}"/>
                  </a:ext>
                </a:extLst>
              </p:cNvPr>
              <p:cNvPicPr/>
              <p:nvPr/>
            </p:nvPicPr>
            <p:blipFill>
              <a:blip r:embed="rId22"/>
              <a:stretch>
                <a:fillRect/>
              </a:stretch>
            </p:blipFill>
            <p:spPr>
              <a:xfrm>
                <a:off x="6389831" y="1742019"/>
                <a:ext cx="1123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3" name="Ink 22">
                <a:extLst>
                  <a:ext uri="{FF2B5EF4-FFF2-40B4-BE49-F238E27FC236}">
                    <a16:creationId xmlns:a16="http://schemas.microsoft.com/office/drawing/2014/main" id="{F0D1247A-AE69-BB3F-C1C5-0B19F1F1F0EF}"/>
                  </a:ext>
                </a:extLst>
              </p14:cNvPr>
              <p14:cNvContentPartPr/>
              <p14:nvPr/>
            </p14:nvContentPartPr>
            <p14:xfrm>
              <a:off x="1494911" y="2592339"/>
              <a:ext cx="1020960" cy="22320"/>
            </p14:xfrm>
          </p:contentPart>
        </mc:Choice>
        <mc:Fallback xmlns="">
          <p:pic>
            <p:nvPicPr>
              <p:cNvPr id="23" name="Ink 22">
                <a:extLst>
                  <a:ext uri="{FF2B5EF4-FFF2-40B4-BE49-F238E27FC236}">
                    <a16:creationId xmlns:a16="http://schemas.microsoft.com/office/drawing/2014/main" id="{F0D1247A-AE69-BB3F-C1C5-0B19F1F1F0EF}"/>
                  </a:ext>
                </a:extLst>
              </p:cNvPr>
              <p:cNvPicPr/>
              <p:nvPr/>
            </p:nvPicPr>
            <p:blipFill>
              <a:blip r:embed="rId24"/>
              <a:stretch>
                <a:fillRect/>
              </a:stretch>
            </p:blipFill>
            <p:spPr>
              <a:xfrm>
                <a:off x="1440911" y="2484339"/>
                <a:ext cx="1128600" cy="2379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5" name="Ink 24">
                <a:extLst>
                  <a:ext uri="{FF2B5EF4-FFF2-40B4-BE49-F238E27FC236}">
                    <a16:creationId xmlns:a16="http://schemas.microsoft.com/office/drawing/2014/main" id="{6B0AEEE1-CA85-1B06-52E8-1208E0F3A965}"/>
                  </a:ext>
                </a:extLst>
              </p14:cNvPr>
              <p14:cNvContentPartPr/>
              <p14:nvPr/>
            </p14:nvContentPartPr>
            <p14:xfrm>
              <a:off x="849431" y="2796459"/>
              <a:ext cx="559800" cy="11160"/>
            </p14:xfrm>
          </p:contentPart>
        </mc:Choice>
        <mc:Fallback xmlns="">
          <p:pic>
            <p:nvPicPr>
              <p:cNvPr id="25" name="Ink 24">
                <a:extLst>
                  <a:ext uri="{FF2B5EF4-FFF2-40B4-BE49-F238E27FC236}">
                    <a16:creationId xmlns:a16="http://schemas.microsoft.com/office/drawing/2014/main" id="{6B0AEEE1-CA85-1B06-52E8-1208E0F3A965}"/>
                  </a:ext>
                </a:extLst>
              </p:cNvPr>
              <p:cNvPicPr/>
              <p:nvPr/>
            </p:nvPicPr>
            <p:blipFill>
              <a:blip r:embed="rId26"/>
              <a:stretch>
                <a:fillRect/>
              </a:stretch>
            </p:blipFill>
            <p:spPr>
              <a:xfrm>
                <a:off x="795431" y="2691834"/>
                <a:ext cx="667440" cy="220061"/>
              </a:xfrm>
              <a:prstGeom prst="rect">
                <a:avLst/>
              </a:prstGeom>
            </p:spPr>
          </p:pic>
        </mc:Fallback>
      </mc:AlternateContent>
      <p:sp>
        <p:nvSpPr>
          <p:cNvPr id="6" name="Rectangle 5">
            <a:extLst>
              <a:ext uri="{FF2B5EF4-FFF2-40B4-BE49-F238E27FC236}">
                <a16:creationId xmlns:a16="http://schemas.microsoft.com/office/drawing/2014/main" id="{E8079139-B522-0557-46BC-7EDC272E52D8}"/>
              </a:ext>
            </a:extLst>
          </p:cNvPr>
          <p:cNvSpPr/>
          <p:nvPr/>
        </p:nvSpPr>
        <p:spPr>
          <a:xfrm>
            <a:off x="494852" y="3629877"/>
            <a:ext cx="1775012" cy="1838235"/>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75F9929-69A4-2D5F-041F-1A21B2A2698A}"/>
              </a:ext>
            </a:extLst>
          </p:cNvPr>
          <p:cNvSpPr txBox="1"/>
          <p:nvPr/>
        </p:nvSpPr>
        <p:spPr>
          <a:xfrm>
            <a:off x="106448" y="3442659"/>
            <a:ext cx="300082" cy="2308324"/>
          </a:xfrm>
          <a:prstGeom prst="rect">
            <a:avLst/>
          </a:prstGeom>
          <a:solidFill>
            <a:srgbClr val="FFFF00"/>
          </a:solidFill>
        </p:spPr>
        <p:txBody>
          <a:bodyPr wrap="none" rtlCol="0">
            <a:spAutoFit/>
          </a:bodyPr>
          <a:lstStyle/>
          <a:p>
            <a:r>
              <a:rPr lang="en-US" sz="1200" b="1" dirty="0">
                <a:solidFill>
                  <a:srgbClr val="FF0000"/>
                </a:solidFill>
              </a:rPr>
              <a:t>F</a:t>
            </a:r>
          </a:p>
          <a:p>
            <a:r>
              <a:rPr lang="en-US" sz="1200" b="1" dirty="0">
                <a:solidFill>
                  <a:srgbClr val="FF0000"/>
                </a:solidFill>
              </a:rPr>
              <a:t>U</a:t>
            </a:r>
          </a:p>
          <a:p>
            <a:r>
              <a:rPr lang="en-US" sz="1200" b="1" dirty="0">
                <a:solidFill>
                  <a:srgbClr val="FF0000"/>
                </a:solidFill>
              </a:rPr>
              <a:t>N</a:t>
            </a:r>
          </a:p>
          <a:p>
            <a:r>
              <a:rPr lang="en-US" sz="1200" b="1" dirty="0">
                <a:solidFill>
                  <a:schemeClr val="accent1"/>
                </a:solidFill>
              </a:rPr>
              <a:t>D</a:t>
            </a:r>
          </a:p>
          <a:p>
            <a:r>
              <a:rPr lang="en-US" sz="1200" b="1" dirty="0">
                <a:solidFill>
                  <a:schemeClr val="accent1"/>
                </a:solidFill>
              </a:rPr>
              <a:t>A</a:t>
            </a:r>
          </a:p>
          <a:p>
            <a:r>
              <a:rPr lang="en-US" sz="1200" b="1" dirty="0">
                <a:solidFill>
                  <a:schemeClr val="accent1"/>
                </a:solidFill>
              </a:rPr>
              <a:t>M</a:t>
            </a:r>
          </a:p>
          <a:p>
            <a:r>
              <a:rPr lang="en-US" sz="1200" b="1" dirty="0">
                <a:solidFill>
                  <a:schemeClr val="accent1"/>
                </a:solidFill>
              </a:rPr>
              <a:t>E</a:t>
            </a:r>
          </a:p>
          <a:p>
            <a:r>
              <a:rPr lang="en-US" sz="1200" b="1" dirty="0">
                <a:solidFill>
                  <a:schemeClr val="accent1"/>
                </a:solidFill>
              </a:rPr>
              <a:t>N</a:t>
            </a:r>
          </a:p>
          <a:p>
            <a:r>
              <a:rPr lang="en-US" sz="1200" b="1" dirty="0">
                <a:solidFill>
                  <a:schemeClr val="accent1"/>
                </a:solidFill>
              </a:rPr>
              <a:t>T</a:t>
            </a:r>
          </a:p>
          <a:p>
            <a:r>
              <a:rPr lang="en-US" sz="1200" b="1" dirty="0">
                <a:solidFill>
                  <a:schemeClr val="accent1"/>
                </a:solidFill>
              </a:rPr>
              <a:t>A</a:t>
            </a:r>
          </a:p>
          <a:p>
            <a:r>
              <a:rPr lang="en-US" sz="1200" b="1" dirty="0">
                <a:solidFill>
                  <a:schemeClr val="accent1"/>
                </a:solidFill>
              </a:rPr>
              <a:t>L</a:t>
            </a:r>
          </a:p>
          <a:p>
            <a:r>
              <a:rPr lang="en-US" sz="1200" b="1" dirty="0">
                <a:solidFill>
                  <a:schemeClr val="accent1"/>
                </a:solidFill>
              </a:rPr>
              <a:t>S</a:t>
            </a:r>
          </a:p>
        </p:txBody>
      </p:sp>
      <p:sp>
        <p:nvSpPr>
          <p:cNvPr id="12" name="TextBox 11">
            <a:extLst>
              <a:ext uri="{FF2B5EF4-FFF2-40B4-BE49-F238E27FC236}">
                <a16:creationId xmlns:a16="http://schemas.microsoft.com/office/drawing/2014/main" id="{BC02874E-36F9-AF11-86BD-BA3DB8C98975}"/>
              </a:ext>
            </a:extLst>
          </p:cNvPr>
          <p:cNvSpPr txBox="1"/>
          <p:nvPr/>
        </p:nvSpPr>
        <p:spPr>
          <a:xfrm>
            <a:off x="224312" y="5895663"/>
            <a:ext cx="2628054" cy="954107"/>
          </a:xfrm>
          <a:prstGeom prst="rect">
            <a:avLst/>
          </a:prstGeom>
          <a:solidFill>
            <a:srgbClr val="FFFF00"/>
          </a:solidFill>
        </p:spPr>
        <p:txBody>
          <a:bodyPr wrap="square" rtlCol="0">
            <a:spAutoFit/>
          </a:bodyPr>
          <a:lstStyle/>
          <a:p>
            <a:pPr algn="ctr"/>
            <a:r>
              <a:rPr lang="en-US" sz="1400" b="1" dirty="0"/>
              <a:t>Once a player has some skill competency, introduce game complexity and learning </a:t>
            </a:r>
          </a:p>
          <a:p>
            <a:pPr algn="ctr"/>
            <a:r>
              <a:rPr lang="en-US" sz="1400" b="1" dirty="0"/>
              <a:t>skills in context</a:t>
            </a:r>
          </a:p>
        </p:txBody>
      </p:sp>
      <p:sp>
        <p:nvSpPr>
          <p:cNvPr id="24" name="TextBox 23">
            <a:extLst>
              <a:ext uri="{FF2B5EF4-FFF2-40B4-BE49-F238E27FC236}">
                <a16:creationId xmlns:a16="http://schemas.microsoft.com/office/drawing/2014/main" id="{74D605E7-11AE-DD37-BB1A-DD606D2BDB3C}"/>
              </a:ext>
            </a:extLst>
          </p:cNvPr>
          <p:cNvSpPr txBox="1"/>
          <p:nvPr/>
        </p:nvSpPr>
        <p:spPr>
          <a:xfrm>
            <a:off x="4481017" y="1981308"/>
            <a:ext cx="1014765" cy="307777"/>
          </a:xfrm>
          <a:prstGeom prst="rect">
            <a:avLst/>
          </a:prstGeom>
          <a:noFill/>
        </p:spPr>
        <p:txBody>
          <a:bodyPr wrap="none" rtlCol="0">
            <a:spAutoFit/>
          </a:bodyPr>
          <a:lstStyle/>
          <a:p>
            <a:r>
              <a:rPr lang="en-US" sz="1400" dirty="0">
                <a:solidFill>
                  <a:schemeClr val="accent2"/>
                </a:solidFill>
              </a:rPr>
              <a:t>TOO SOON</a:t>
            </a:r>
          </a:p>
        </p:txBody>
      </p:sp>
    </p:spTree>
    <p:extLst>
      <p:ext uri="{BB962C8B-B14F-4D97-AF65-F5344CB8AC3E}">
        <p14:creationId xmlns:p14="http://schemas.microsoft.com/office/powerpoint/2010/main" val="7061265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97E21-224A-E52E-4C8E-9F45F8C84E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23D9B0-4A9C-DFEB-095D-3AF4C4A763E0}"/>
              </a:ext>
            </a:extLst>
          </p:cNvPr>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9F69422F-B3E6-3D89-0834-04A625584BE8}"/>
              </a:ext>
            </a:extLst>
          </p:cNvPr>
          <p:cNvSpPr>
            <a:spLocks noGrp="1"/>
          </p:cNvSpPr>
          <p:nvPr>
            <p:ph type="subTitle" idx="1"/>
          </p:nvPr>
        </p:nvSpPr>
        <p:spPr>
          <a:xfrm>
            <a:off x="985969" y="2603040"/>
            <a:ext cx="8288032" cy="3516111"/>
          </a:xfrm>
        </p:spPr>
        <p:txBody>
          <a:bodyPr>
            <a:normAutofit/>
          </a:bodyPr>
          <a:lstStyle/>
          <a:p>
            <a:pPr algn="ctr"/>
            <a:r>
              <a:rPr lang="en-US" dirty="0"/>
              <a:t> </a:t>
            </a:r>
          </a:p>
        </p:txBody>
      </p:sp>
      <p:sp>
        <p:nvSpPr>
          <p:cNvPr id="6" name="TextBox 5">
            <a:extLst>
              <a:ext uri="{FF2B5EF4-FFF2-40B4-BE49-F238E27FC236}">
                <a16:creationId xmlns:a16="http://schemas.microsoft.com/office/drawing/2014/main" id="{205C02AE-E35D-26DE-A14A-984078555261}"/>
              </a:ext>
            </a:extLst>
          </p:cNvPr>
          <p:cNvSpPr txBox="1"/>
          <p:nvPr/>
        </p:nvSpPr>
        <p:spPr>
          <a:xfrm>
            <a:off x="151514" y="1207972"/>
            <a:ext cx="8938697" cy="5016758"/>
          </a:xfrm>
          <a:prstGeom prst="rect">
            <a:avLst/>
          </a:prstGeom>
          <a:noFill/>
        </p:spPr>
        <p:txBody>
          <a:bodyPr wrap="square">
            <a:spAutoFit/>
          </a:bodyPr>
          <a:lstStyle/>
          <a:p>
            <a:pPr algn="ctr"/>
            <a:r>
              <a:rPr lang="en-US" sz="6600" b="1" i="1" dirty="0">
                <a:solidFill>
                  <a:srgbClr val="FF0000"/>
                </a:solidFill>
              </a:rPr>
              <a:t>How to Create the Best Learning Environment for </a:t>
            </a:r>
          </a:p>
          <a:p>
            <a:pPr algn="ctr"/>
            <a:r>
              <a:rPr lang="en-US" sz="6600" b="1" i="1" dirty="0">
                <a:solidFill>
                  <a:srgbClr val="FF0000"/>
                </a:solidFill>
              </a:rPr>
              <a:t>your Players </a:t>
            </a:r>
          </a:p>
          <a:p>
            <a:pPr algn="ctr"/>
            <a:endParaRPr lang="en-US" sz="2400" b="1" i="1" dirty="0">
              <a:solidFill>
                <a:srgbClr val="FF0000"/>
              </a:solidFill>
            </a:endParaRPr>
          </a:p>
          <a:p>
            <a:pPr algn="ctr"/>
            <a:r>
              <a:rPr lang="en-US" sz="3200" b="1" i="1" dirty="0">
                <a:solidFill>
                  <a:schemeClr val="accent1"/>
                </a:solidFill>
              </a:rPr>
              <a:t>Developing players as hockey </a:t>
            </a:r>
            <a:r>
              <a:rPr lang="en-US" sz="3200" b="1" i="1" dirty="0">
                <a:solidFill>
                  <a:srgbClr val="FF0000"/>
                </a:solidFill>
              </a:rPr>
              <a:t>GAME</a:t>
            </a:r>
            <a:r>
              <a:rPr lang="en-US" sz="3200" b="1" i="1" dirty="0">
                <a:solidFill>
                  <a:schemeClr val="accent1"/>
                </a:solidFill>
              </a:rPr>
              <a:t> players</a:t>
            </a:r>
          </a:p>
        </p:txBody>
      </p:sp>
      <p:pic>
        <p:nvPicPr>
          <p:cNvPr id="5" name="Picture 4" descr="Logo, company name&#10;&#10;Description automatically generated">
            <a:extLst>
              <a:ext uri="{FF2B5EF4-FFF2-40B4-BE49-F238E27FC236}">
                <a16:creationId xmlns:a16="http://schemas.microsoft.com/office/drawing/2014/main" id="{8781B6B3-C563-0810-6200-24DE627B35A8}"/>
              </a:ext>
            </a:extLst>
          </p:cNvPr>
          <p:cNvPicPr>
            <a:picLocks noChangeAspect="1"/>
          </p:cNvPicPr>
          <p:nvPr/>
        </p:nvPicPr>
        <p:blipFill>
          <a:blip r:embed="rId3"/>
          <a:stretch>
            <a:fillRect/>
          </a:stretch>
        </p:blipFill>
        <p:spPr>
          <a:xfrm>
            <a:off x="0" y="-13354"/>
            <a:ext cx="2290763" cy="1178316"/>
          </a:xfrm>
          <a:prstGeom prst="rect">
            <a:avLst/>
          </a:prstGeom>
        </p:spPr>
      </p:pic>
      <p:pic>
        <p:nvPicPr>
          <p:cNvPr id="4" name="Picture 3" descr="A hockey player with a stick and a logo&#10;&#10;AI-generated content may be incorrect.">
            <a:extLst>
              <a:ext uri="{FF2B5EF4-FFF2-40B4-BE49-F238E27FC236}">
                <a16:creationId xmlns:a16="http://schemas.microsoft.com/office/drawing/2014/main" id="{8576F4E8-A34E-1FCC-0062-92B3CECC83B0}"/>
              </a:ext>
            </a:extLst>
          </p:cNvPr>
          <p:cNvPicPr>
            <a:picLocks noChangeAspect="1"/>
          </p:cNvPicPr>
          <p:nvPr/>
        </p:nvPicPr>
        <p:blipFill>
          <a:blip r:embed="rId4"/>
          <a:srcRect l="53687"/>
          <a:stretch>
            <a:fillRect/>
          </a:stretch>
        </p:blipFill>
        <p:spPr>
          <a:xfrm>
            <a:off x="8551421" y="2486121"/>
            <a:ext cx="3489064" cy="2650710"/>
          </a:xfrm>
          <a:prstGeom prst="rect">
            <a:avLst/>
          </a:prstGeom>
        </p:spPr>
      </p:pic>
    </p:spTree>
    <p:extLst>
      <p:ext uri="{BB962C8B-B14F-4D97-AF65-F5344CB8AC3E}">
        <p14:creationId xmlns:p14="http://schemas.microsoft.com/office/powerpoint/2010/main" val="36876301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745E51D6-036B-4D3D-8229-F9F23A9B1502}"/>
              </a:ext>
            </a:extLst>
          </p:cNvPr>
          <p:cNvSpPr>
            <a:spLocks noGrp="1"/>
          </p:cNvSpPr>
          <p:nvPr>
            <p:ph type="subTitle" idx="1"/>
          </p:nvPr>
        </p:nvSpPr>
        <p:spPr>
          <a:xfrm>
            <a:off x="985969" y="2603040"/>
            <a:ext cx="8288032" cy="3516111"/>
          </a:xfrm>
        </p:spPr>
        <p:txBody>
          <a:bodyPr>
            <a:normAutofit/>
          </a:bodyPr>
          <a:lstStyle/>
          <a:p>
            <a:pPr algn="ctr"/>
            <a:r>
              <a:rPr lang="en-US" dirty="0"/>
              <a:t> </a:t>
            </a:r>
            <a:endParaRPr lang="en-US"/>
          </a:p>
        </p:txBody>
      </p:sp>
      <p:sp>
        <p:nvSpPr>
          <p:cNvPr id="6" name="TextBox 5">
            <a:extLst>
              <a:ext uri="{FF2B5EF4-FFF2-40B4-BE49-F238E27FC236}">
                <a16:creationId xmlns:a16="http://schemas.microsoft.com/office/drawing/2014/main" id="{61E498DD-A91D-4763-830A-E893B69E4A66}"/>
              </a:ext>
            </a:extLst>
          </p:cNvPr>
          <p:cNvSpPr txBox="1"/>
          <p:nvPr/>
        </p:nvSpPr>
        <p:spPr>
          <a:xfrm>
            <a:off x="792731" y="98502"/>
            <a:ext cx="9353785" cy="1754326"/>
          </a:xfrm>
          <a:prstGeom prst="rect">
            <a:avLst/>
          </a:prstGeom>
          <a:noFill/>
        </p:spPr>
        <p:txBody>
          <a:bodyPr wrap="square">
            <a:spAutoFit/>
          </a:bodyPr>
          <a:lstStyle/>
          <a:p>
            <a:pPr algn="ctr"/>
            <a:r>
              <a:rPr lang="en-US" sz="3600" b="1" dirty="0">
                <a:solidFill>
                  <a:srgbClr val="FF0000"/>
                </a:solidFill>
              </a:rPr>
              <a:t>Modern Coaching Concepts</a:t>
            </a:r>
          </a:p>
          <a:p>
            <a:pPr algn="ctr"/>
            <a:r>
              <a:rPr lang="en-US" sz="3600" b="1" dirty="0">
                <a:solidFill>
                  <a:schemeClr val="accent1"/>
                </a:solidFill>
              </a:rPr>
              <a:t>“Always done it this way”</a:t>
            </a:r>
          </a:p>
          <a:p>
            <a:pPr algn="ctr"/>
            <a:r>
              <a:rPr lang="en-US" sz="3600" b="1" dirty="0">
                <a:solidFill>
                  <a:schemeClr val="accent1"/>
                </a:solidFill>
              </a:rPr>
              <a:t>vs adopting new methods</a:t>
            </a:r>
          </a:p>
        </p:txBody>
      </p:sp>
      <p:pic>
        <p:nvPicPr>
          <p:cNvPr id="5" name="Picture 4" descr="Logo, company name&#10;&#10;Description automatically generated">
            <a:extLst>
              <a:ext uri="{FF2B5EF4-FFF2-40B4-BE49-F238E27FC236}">
                <a16:creationId xmlns:a16="http://schemas.microsoft.com/office/drawing/2014/main" id="{5B24DA17-9B1E-4A97-8E18-BF921A21E0A7}"/>
              </a:ext>
            </a:extLst>
          </p:cNvPr>
          <p:cNvPicPr>
            <a:picLocks noChangeAspect="1"/>
          </p:cNvPicPr>
          <p:nvPr/>
        </p:nvPicPr>
        <p:blipFill>
          <a:blip r:embed="rId3"/>
          <a:stretch>
            <a:fillRect/>
          </a:stretch>
        </p:blipFill>
        <p:spPr>
          <a:xfrm>
            <a:off x="0" y="-13354"/>
            <a:ext cx="2290763" cy="1178316"/>
          </a:xfrm>
          <a:prstGeom prst="rect">
            <a:avLst/>
          </a:prstGeom>
        </p:spPr>
      </p:pic>
      <p:pic>
        <p:nvPicPr>
          <p:cNvPr id="3" name="Picture 2">
            <a:extLst>
              <a:ext uri="{FF2B5EF4-FFF2-40B4-BE49-F238E27FC236}">
                <a16:creationId xmlns:a16="http://schemas.microsoft.com/office/drawing/2014/main" id="{B4E4575F-F265-559F-D103-70DAB779C011}"/>
              </a:ext>
            </a:extLst>
          </p:cNvPr>
          <p:cNvPicPr>
            <a:picLocks noChangeAspect="1"/>
          </p:cNvPicPr>
          <p:nvPr/>
        </p:nvPicPr>
        <p:blipFill>
          <a:blip r:embed="rId4"/>
          <a:stretch>
            <a:fillRect/>
          </a:stretch>
        </p:blipFill>
        <p:spPr>
          <a:xfrm>
            <a:off x="659680" y="2015527"/>
            <a:ext cx="4297493" cy="4297493"/>
          </a:xfrm>
          <a:prstGeom prst="rect">
            <a:avLst/>
          </a:prstGeom>
        </p:spPr>
      </p:pic>
      <p:pic>
        <p:nvPicPr>
          <p:cNvPr id="8" name="Picture 7">
            <a:extLst>
              <a:ext uri="{FF2B5EF4-FFF2-40B4-BE49-F238E27FC236}">
                <a16:creationId xmlns:a16="http://schemas.microsoft.com/office/drawing/2014/main" id="{45471ED0-0A85-C858-6F80-6860B5E21BE9}"/>
              </a:ext>
            </a:extLst>
          </p:cNvPr>
          <p:cNvPicPr>
            <a:picLocks noChangeAspect="1"/>
          </p:cNvPicPr>
          <p:nvPr/>
        </p:nvPicPr>
        <p:blipFill>
          <a:blip r:embed="rId5"/>
          <a:stretch>
            <a:fillRect/>
          </a:stretch>
        </p:blipFill>
        <p:spPr>
          <a:xfrm>
            <a:off x="5627497" y="1933260"/>
            <a:ext cx="3646504" cy="2426582"/>
          </a:xfrm>
          <a:prstGeom prst="rect">
            <a:avLst/>
          </a:prstGeom>
        </p:spPr>
      </p:pic>
      <p:sp>
        <p:nvSpPr>
          <p:cNvPr id="9" name="TextBox 8">
            <a:extLst>
              <a:ext uri="{FF2B5EF4-FFF2-40B4-BE49-F238E27FC236}">
                <a16:creationId xmlns:a16="http://schemas.microsoft.com/office/drawing/2014/main" id="{596CC66B-CB30-A46D-DD2B-E4A78C029EF0}"/>
              </a:ext>
            </a:extLst>
          </p:cNvPr>
          <p:cNvSpPr txBox="1"/>
          <p:nvPr/>
        </p:nvSpPr>
        <p:spPr>
          <a:xfrm>
            <a:off x="5696637" y="4644539"/>
            <a:ext cx="5835683" cy="1754326"/>
          </a:xfrm>
          <a:prstGeom prst="rect">
            <a:avLst/>
          </a:prstGeom>
          <a:solidFill>
            <a:schemeClr val="bg1"/>
          </a:solidFill>
        </p:spPr>
        <p:txBody>
          <a:bodyPr wrap="square">
            <a:spAutoFit/>
          </a:bodyPr>
          <a:lstStyle/>
          <a:p>
            <a:pPr algn="ctr"/>
            <a:r>
              <a:rPr lang="en-US" sz="3600" b="1" dirty="0">
                <a:solidFill>
                  <a:srgbClr val="FF0000"/>
                </a:solidFill>
              </a:rPr>
              <a:t>WHICH DOCTOR WOULD YOU HAVE OPERATE ON YOUR KNEE TODAY?</a:t>
            </a:r>
          </a:p>
        </p:txBody>
      </p:sp>
    </p:spTree>
    <p:extLst>
      <p:ext uri="{BB962C8B-B14F-4D97-AF65-F5344CB8AC3E}">
        <p14:creationId xmlns:p14="http://schemas.microsoft.com/office/powerpoint/2010/main" val="6932913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2CE65-D657-1F76-71F9-E2227090C3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97D26D-9C64-0AF3-6E79-0F20063EB9E8}"/>
              </a:ext>
            </a:extLst>
          </p:cNvPr>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C0424060-7DBD-7E76-BC3C-B826B9F15282}"/>
              </a:ext>
            </a:extLst>
          </p:cNvPr>
          <p:cNvSpPr>
            <a:spLocks noGrp="1"/>
          </p:cNvSpPr>
          <p:nvPr>
            <p:ph type="subTitle" idx="1"/>
          </p:nvPr>
        </p:nvSpPr>
        <p:spPr>
          <a:xfrm>
            <a:off x="985969" y="2603040"/>
            <a:ext cx="8288032" cy="3516111"/>
          </a:xfrm>
        </p:spPr>
        <p:txBody>
          <a:bodyPr>
            <a:normAutofit/>
          </a:bodyPr>
          <a:lstStyle/>
          <a:p>
            <a:pPr algn="ctr"/>
            <a:r>
              <a:rPr lang="en-US" dirty="0"/>
              <a:t> </a:t>
            </a:r>
            <a:endParaRPr lang="en-US"/>
          </a:p>
        </p:txBody>
      </p:sp>
      <p:sp>
        <p:nvSpPr>
          <p:cNvPr id="6" name="TextBox 5">
            <a:extLst>
              <a:ext uri="{FF2B5EF4-FFF2-40B4-BE49-F238E27FC236}">
                <a16:creationId xmlns:a16="http://schemas.microsoft.com/office/drawing/2014/main" id="{12FFC1A0-2F0A-0C3F-D5CA-7944EA4716F1}"/>
              </a:ext>
            </a:extLst>
          </p:cNvPr>
          <p:cNvSpPr txBox="1"/>
          <p:nvPr/>
        </p:nvSpPr>
        <p:spPr>
          <a:xfrm>
            <a:off x="2135084" y="184850"/>
            <a:ext cx="7320887" cy="1107996"/>
          </a:xfrm>
          <a:prstGeom prst="rect">
            <a:avLst/>
          </a:prstGeom>
          <a:noFill/>
        </p:spPr>
        <p:txBody>
          <a:bodyPr wrap="square">
            <a:spAutoFit/>
          </a:bodyPr>
          <a:lstStyle/>
          <a:p>
            <a:pPr algn="ctr"/>
            <a:r>
              <a:rPr lang="en-US" sz="6600" b="1" dirty="0">
                <a:solidFill>
                  <a:srgbClr val="FF0000"/>
                </a:solidFill>
              </a:rPr>
              <a:t>What is Learning?</a:t>
            </a:r>
          </a:p>
        </p:txBody>
      </p:sp>
      <p:pic>
        <p:nvPicPr>
          <p:cNvPr id="5" name="Picture 4" descr="Logo, company name&#10;&#10;Description automatically generated">
            <a:extLst>
              <a:ext uri="{FF2B5EF4-FFF2-40B4-BE49-F238E27FC236}">
                <a16:creationId xmlns:a16="http://schemas.microsoft.com/office/drawing/2014/main" id="{925CB1B7-0838-3A8B-8583-8E74953AF9FC}"/>
              </a:ext>
            </a:extLst>
          </p:cNvPr>
          <p:cNvPicPr>
            <a:picLocks noChangeAspect="1"/>
          </p:cNvPicPr>
          <p:nvPr/>
        </p:nvPicPr>
        <p:blipFill>
          <a:blip r:embed="rId3"/>
          <a:stretch>
            <a:fillRect/>
          </a:stretch>
        </p:blipFill>
        <p:spPr>
          <a:xfrm>
            <a:off x="0" y="-13354"/>
            <a:ext cx="2290763" cy="1178316"/>
          </a:xfrm>
          <a:prstGeom prst="rect">
            <a:avLst/>
          </a:prstGeom>
        </p:spPr>
      </p:pic>
      <p:sp>
        <p:nvSpPr>
          <p:cNvPr id="4" name="TextBox 3">
            <a:extLst>
              <a:ext uri="{FF2B5EF4-FFF2-40B4-BE49-F238E27FC236}">
                <a16:creationId xmlns:a16="http://schemas.microsoft.com/office/drawing/2014/main" id="{F9474BE1-9B55-A950-BD21-D13330560A21}"/>
              </a:ext>
            </a:extLst>
          </p:cNvPr>
          <p:cNvSpPr txBox="1"/>
          <p:nvPr/>
        </p:nvSpPr>
        <p:spPr>
          <a:xfrm>
            <a:off x="808844" y="5616239"/>
            <a:ext cx="2963837" cy="830997"/>
          </a:xfrm>
          <a:prstGeom prst="rect">
            <a:avLst/>
          </a:prstGeom>
          <a:solidFill>
            <a:schemeClr val="accent2"/>
          </a:solidFill>
        </p:spPr>
        <p:txBody>
          <a:bodyPr wrap="square" rtlCol="0">
            <a:spAutoFit/>
          </a:bodyPr>
          <a:lstStyle/>
          <a:p>
            <a:r>
              <a:rPr lang="en-US" sz="4800" dirty="0">
                <a:solidFill>
                  <a:schemeClr val="bg1"/>
                </a:solidFill>
              </a:rPr>
              <a:t>PRACTICE</a:t>
            </a:r>
          </a:p>
        </p:txBody>
      </p:sp>
      <p:sp>
        <p:nvSpPr>
          <p:cNvPr id="9" name="TextBox 8">
            <a:extLst>
              <a:ext uri="{FF2B5EF4-FFF2-40B4-BE49-F238E27FC236}">
                <a16:creationId xmlns:a16="http://schemas.microsoft.com/office/drawing/2014/main" id="{D424BB29-B8A5-BA08-FDA6-DF6333828542}"/>
              </a:ext>
            </a:extLst>
          </p:cNvPr>
          <p:cNvSpPr txBox="1"/>
          <p:nvPr/>
        </p:nvSpPr>
        <p:spPr>
          <a:xfrm>
            <a:off x="5064443" y="5626847"/>
            <a:ext cx="1835214" cy="830997"/>
          </a:xfrm>
          <a:prstGeom prst="rect">
            <a:avLst/>
          </a:prstGeom>
          <a:solidFill>
            <a:schemeClr val="accent2"/>
          </a:solidFill>
        </p:spPr>
        <p:txBody>
          <a:bodyPr wrap="square" rtlCol="0">
            <a:spAutoFit/>
          </a:bodyPr>
          <a:lstStyle/>
          <a:p>
            <a:r>
              <a:rPr lang="en-US" sz="4800" dirty="0">
                <a:solidFill>
                  <a:schemeClr val="bg1"/>
                </a:solidFill>
              </a:rPr>
              <a:t>GAME</a:t>
            </a:r>
          </a:p>
        </p:txBody>
      </p:sp>
      <p:pic>
        <p:nvPicPr>
          <p:cNvPr id="11" name="Picture 10">
            <a:extLst>
              <a:ext uri="{FF2B5EF4-FFF2-40B4-BE49-F238E27FC236}">
                <a16:creationId xmlns:a16="http://schemas.microsoft.com/office/drawing/2014/main" id="{6EF09355-3748-C611-0569-3968DBE3067B}"/>
              </a:ext>
            </a:extLst>
          </p:cNvPr>
          <p:cNvPicPr>
            <a:picLocks noChangeAspect="1"/>
          </p:cNvPicPr>
          <p:nvPr/>
        </p:nvPicPr>
        <p:blipFill>
          <a:blip r:embed="rId4"/>
          <a:stretch>
            <a:fillRect/>
          </a:stretch>
        </p:blipFill>
        <p:spPr>
          <a:xfrm>
            <a:off x="7546445" y="5462382"/>
            <a:ext cx="4645555" cy="1286367"/>
          </a:xfrm>
          <a:prstGeom prst="rect">
            <a:avLst/>
          </a:prstGeom>
        </p:spPr>
      </p:pic>
      <p:pic>
        <p:nvPicPr>
          <p:cNvPr id="13" name="Picture 12">
            <a:extLst>
              <a:ext uri="{FF2B5EF4-FFF2-40B4-BE49-F238E27FC236}">
                <a16:creationId xmlns:a16="http://schemas.microsoft.com/office/drawing/2014/main" id="{63603E67-D101-356D-C009-5BC9A79AF4CF}"/>
              </a:ext>
            </a:extLst>
          </p:cNvPr>
          <p:cNvPicPr>
            <a:picLocks noChangeAspect="1"/>
          </p:cNvPicPr>
          <p:nvPr/>
        </p:nvPicPr>
        <p:blipFill>
          <a:blip r:embed="rId5"/>
          <a:stretch>
            <a:fillRect/>
          </a:stretch>
        </p:blipFill>
        <p:spPr>
          <a:xfrm>
            <a:off x="476632" y="1376365"/>
            <a:ext cx="11053412" cy="4105269"/>
          </a:xfrm>
          <a:prstGeom prst="rect">
            <a:avLst/>
          </a:prstGeom>
        </p:spPr>
      </p:pic>
    </p:spTree>
    <p:extLst>
      <p:ext uri="{BB962C8B-B14F-4D97-AF65-F5344CB8AC3E}">
        <p14:creationId xmlns:p14="http://schemas.microsoft.com/office/powerpoint/2010/main" val="637962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2C26E-68D8-5091-7C24-70809BBD85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CB0D04-6374-6FD7-8CD5-FA24BA26B6F6}"/>
              </a:ext>
            </a:extLst>
          </p:cNvPr>
          <p:cNvSpPr>
            <a:spLocks noGrp="1"/>
          </p:cNvSpPr>
          <p:nvPr>
            <p:ph type="title"/>
          </p:nvPr>
        </p:nvSpPr>
        <p:spPr>
          <a:xfrm>
            <a:off x="632941" y="2052656"/>
            <a:ext cx="3547581" cy="4093028"/>
          </a:xfrm>
        </p:spPr>
        <p:txBody>
          <a:bodyPr anchor="ctr">
            <a:normAutofit/>
          </a:bodyPr>
          <a:lstStyle/>
          <a:p>
            <a:pPr algn="ctr"/>
            <a:r>
              <a:rPr lang="en-US" b="1" dirty="0"/>
              <a:t>Invests in Safety for Players</a:t>
            </a:r>
          </a:p>
        </p:txBody>
      </p:sp>
      <p:graphicFrame>
        <p:nvGraphicFramePr>
          <p:cNvPr id="5" name="Content Placeholder 2">
            <a:extLst>
              <a:ext uri="{FF2B5EF4-FFF2-40B4-BE49-F238E27FC236}">
                <a16:creationId xmlns:a16="http://schemas.microsoft.com/office/drawing/2014/main" id="{783E1EAF-1BFA-2128-27C8-AFDB109038C8}"/>
              </a:ext>
            </a:extLst>
          </p:cNvPr>
          <p:cNvGraphicFramePr>
            <a:graphicFrameLocks noGrp="1"/>
          </p:cNvGraphicFramePr>
          <p:nvPr>
            <p:ph idx="1"/>
          </p:nvPr>
        </p:nvGraphicFramePr>
        <p:xfrm>
          <a:off x="4859244" y="269241"/>
          <a:ext cx="6628804" cy="4312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picture containing drawing&#10;&#10;Description automatically generated">
            <a:extLst>
              <a:ext uri="{FF2B5EF4-FFF2-40B4-BE49-F238E27FC236}">
                <a16:creationId xmlns:a16="http://schemas.microsoft.com/office/drawing/2014/main" id="{E871D7C8-591D-7AAB-0CD5-12231D604CA2}"/>
              </a:ext>
            </a:extLst>
          </p:cNvPr>
          <p:cNvPicPr>
            <a:picLocks noChangeAspect="1"/>
          </p:cNvPicPr>
          <p:nvPr/>
        </p:nvPicPr>
        <p:blipFill>
          <a:blip r:embed="rId7"/>
          <a:stretch>
            <a:fillRect/>
          </a:stretch>
        </p:blipFill>
        <p:spPr>
          <a:xfrm>
            <a:off x="5031097" y="481113"/>
            <a:ext cx="1692810" cy="870743"/>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DC827666-E1EC-7922-C692-E98F4BDBE48B}"/>
              </a:ext>
            </a:extLst>
          </p:cNvPr>
          <p:cNvPicPr>
            <a:picLocks noChangeAspect="1"/>
          </p:cNvPicPr>
          <p:nvPr/>
        </p:nvPicPr>
        <p:blipFill>
          <a:blip r:embed="rId8"/>
          <a:stretch>
            <a:fillRect/>
          </a:stretch>
        </p:blipFill>
        <p:spPr>
          <a:xfrm>
            <a:off x="5106752" y="1904407"/>
            <a:ext cx="1692809" cy="569717"/>
          </a:xfrm>
          <a:prstGeom prst="rect">
            <a:avLst/>
          </a:prstGeom>
        </p:spPr>
      </p:pic>
      <p:sp>
        <p:nvSpPr>
          <p:cNvPr id="9" name="Rectangle: Rounded Corners 8">
            <a:extLst>
              <a:ext uri="{FF2B5EF4-FFF2-40B4-BE49-F238E27FC236}">
                <a16:creationId xmlns:a16="http://schemas.microsoft.com/office/drawing/2014/main" id="{86D8F369-D2B3-064B-11CA-BD28B79BCD47}"/>
              </a:ext>
            </a:extLst>
          </p:cNvPr>
          <p:cNvSpPr/>
          <p:nvPr/>
        </p:nvSpPr>
        <p:spPr>
          <a:xfrm>
            <a:off x="4859244" y="5531773"/>
            <a:ext cx="6628804" cy="1231838"/>
          </a:xfrm>
          <a:prstGeom prst="roundRect">
            <a:avLst>
              <a:gd name="adj" fmla="val 10000"/>
            </a:avLst>
          </a:prstGeom>
          <a:ln w="25400">
            <a:solidFill>
              <a:schemeClr val="accent1">
                <a:shade val="50000"/>
              </a:schemeClr>
            </a:solidFill>
          </a:ln>
        </p:spPr>
        <p:style>
          <a:lnRef idx="0">
            <a:scrgbClr r="0" g="0" b="0"/>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Rectangle: Rounded Corners 9">
            <a:extLst>
              <a:ext uri="{FF2B5EF4-FFF2-40B4-BE49-F238E27FC236}">
                <a16:creationId xmlns:a16="http://schemas.microsoft.com/office/drawing/2014/main" id="{97D64C57-41C7-8239-B25A-39C12C9A2F78}"/>
              </a:ext>
            </a:extLst>
          </p:cNvPr>
          <p:cNvSpPr/>
          <p:nvPr/>
        </p:nvSpPr>
        <p:spPr>
          <a:xfrm>
            <a:off x="4859244" y="4228674"/>
            <a:ext cx="6628804" cy="1231838"/>
          </a:xfrm>
          <a:prstGeom prst="roundRect">
            <a:avLst>
              <a:gd name="adj" fmla="val 10000"/>
            </a:avLst>
          </a:prstGeom>
          <a:solidFill>
            <a:schemeClr val="bg1"/>
          </a:solidFill>
          <a:ln w="25400">
            <a:solidFill>
              <a:schemeClr val="accent1">
                <a:shade val="50000"/>
              </a:schemeClr>
            </a:solidFill>
          </a:ln>
        </p:spPr>
        <p:style>
          <a:lnRef idx="0">
            <a:scrgbClr r="0" g="0" b="0"/>
          </a:lnRef>
          <a:fillRef idx="1">
            <a:scrgbClr r="0" g="0" b="0"/>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1" name="Group 10">
            <a:extLst>
              <a:ext uri="{FF2B5EF4-FFF2-40B4-BE49-F238E27FC236}">
                <a16:creationId xmlns:a16="http://schemas.microsoft.com/office/drawing/2014/main" id="{EAE26E8B-5860-4485-FDAE-D84EE869068D}"/>
              </a:ext>
            </a:extLst>
          </p:cNvPr>
          <p:cNvGrpSpPr/>
          <p:nvPr/>
        </p:nvGrpSpPr>
        <p:grpSpPr>
          <a:xfrm>
            <a:off x="7162369" y="4230682"/>
            <a:ext cx="3606581" cy="1231838"/>
            <a:chOff x="2222497" y="2654707"/>
            <a:chExt cx="3606581" cy="1231838"/>
          </a:xfrm>
        </p:grpSpPr>
        <p:sp>
          <p:nvSpPr>
            <p:cNvPr id="12" name="Rectangle 11">
              <a:extLst>
                <a:ext uri="{FF2B5EF4-FFF2-40B4-BE49-F238E27FC236}">
                  <a16:creationId xmlns:a16="http://schemas.microsoft.com/office/drawing/2014/main" id="{5FFA14FF-7130-FF50-DABE-D0353A2D4A56}"/>
                </a:ext>
              </a:extLst>
            </p:cNvPr>
            <p:cNvSpPr/>
            <p:nvPr/>
          </p:nvSpPr>
          <p:spPr>
            <a:xfrm>
              <a:off x="2222497" y="2654707"/>
              <a:ext cx="3606581" cy="123183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3" name="TextBox 12">
              <a:extLst>
                <a:ext uri="{FF2B5EF4-FFF2-40B4-BE49-F238E27FC236}">
                  <a16:creationId xmlns:a16="http://schemas.microsoft.com/office/drawing/2014/main" id="{6D684F85-E7AE-8AED-86F0-5EB7C257FE33}"/>
                </a:ext>
              </a:extLst>
            </p:cNvPr>
            <p:cNvSpPr txBox="1"/>
            <p:nvPr/>
          </p:nvSpPr>
          <p:spPr>
            <a:xfrm>
              <a:off x="2222497" y="2654707"/>
              <a:ext cx="3606581" cy="12318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30370" tIns="130370" rIns="130370" bIns="130370" numCol="1" spcCol="1270" anchor="ctr" anchorCtr="0">
              <a:noAutofit/>
            </a:bodyPr>
            <a:lstStyle/>
            <a:p>
              <a:pPr marL="0" lvl="0" indent="0" algn="l" defTabSz="1022350">
                <a:lnSpc>
                  <a:spcPct val="90000"/>
                </a:lnSpc>
                <a:spcBef>
                  <a:spcPct val="0"/>
                </a:spcBef>
                <a:spcAft>
                  <a:spcPct val="35000"/>
                </a:spcAft>
                <a:buNone/>
              </a:pPr>
              <a:r>
                <a:rPr lang="en-US" sz="2300" kern="1200" dirty="0"/>
                <a:t>USA Hockey</a:t>
              </a:r>
              <a:r>
                <a:rPr lang="en-US" sz="2300" dirty="0"/>
                <a:t> Supplemental Insurance</a:t>
              </a:r>
              <a:r>
                <a:rPr lang="en-US" sz="2300" kern="1200" dirty="0"/>
                <a:t> </a:t>
              </a:r>
            </a:p>
          </p:txBody>
        </p:sp>
      </p:grpSp>
      <p:grpSp>
        <p:nvGrpSpPr>
          <p:cNvPr id="14" name="Group 13">
            <a:extLst>
              <a:ext uri="{FF2B5EF4-FFF2-40B4-BE49-F238E27FC236}">
                <a16:creationId xmlns:a16="http://schemas.microsoft.com/office/drawing/2014/main" id="{2ED18FD8-E013-AFB2-0239-246103325736}"/>
              </a:ext>
            </a:extLst>
          </p:cNvPr>
          <p:cNvGrpSpPr/>
          <p:nvPr/>
        </p:nvGrpSpPr>
        <p:grpSpPr>
          <a:xfrm>
            <a:off x="7314769" y="5529765"/>
            <a:ext cx="3959588" cy="1231838"/>
            <a:chOff x="2222497" y="2654707"/>
            <a:chExt cx="3959588" cy="1231838"/>
          </a:xfrm>
        </p:grpSpPr>
        <p:sp>
          <p:nvSpPr>
            <p:cNvPr id="15" name="Rectangle 14">
              <a:extLst>
                <a:ext uri="{FF2B5EF4-FFF2-40B4-BE49-F238E27FC236}">
                  <a16:creationId xmlns:a16="http://schemas.microsoft.com/office/drawing/2014/main" id="{1B3DB803-E984-A0D6-891E-A0EF76119757}"/>
                </a:ext>
              </a:extLst>
            </p:cNvPr>
            <p:cNvSpPr/>
            <p:nvPr/>
          </p:nvSpPr>
          <p:spPr>
            <a:xfrm>
              <a:off x="2222497" y="2654707"/>
              <a:ext cx="3606581" cy="123183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6" name="TextBox 15">
              <a:extLst>
                <a:ext uri="{FF2B5EF4-FFF2-40B4-BE49-F238E27FC236}">
                  <a16:creationId xmlns:a16="http://schemas.microsoft.com/office/drawing/2014/main" id="{9C4A2E89-50E5-D694-56DC-6E7597D3CB43}"/>
                </a:ext>
              </a:extLst>
            </p:cNvPr>
            <p:cNvSpPr txBox="1"/>
            <p:nvPr/>
          </p:nvSpPr>
          <p:spPr>
            <a:xfrm>
              <a:off x="2222497" y="2654707"/>
              <a:ext cx="3959588" cy="12318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30370" tIns="130370" rIns="130370" bIns="130370" numCol="1" spcCol="1270" anchor="ctr" anchorCtr="0">
              <a:noAutofit/>
            </a:bodyPr>
            <a:lstStyle/>
            <a:p>
              <a:pPr marL="0" lvl="0" indent="0" algn="l" defTabSz="1022350">
                <a:lnSpc>
                  <a:spcPct val="90000"/>
                </a:lnSpc>
                <a:spcBef>
                  <a:spcPct val="0"/>
                </a:spcBef>
                <a:spcAft>
                  <a:spcPct val="35000"/>
                </a:spcAft>
                <a:buNone/>
              </a:pPr>
              <a:r>
                <a:rPr lang="en-US" sz="2300" kern="1200" dirty="0"/>
                <a:t>Neck Guards, Mouth Guards, Helmets, Body Checking, Rules &amp; Policies</a:t>
              </a:r>
            </a:p>
          </p:txBody>
        </p:sp>
      </p:grpSp>
      <p:pic>
        <p:nvPicPr>
          <p:cNvPr id="17" name="Picture 16">
            <a:extLst>
              <a:ext uri="{FF2B5EF4-FFF2-40B4-BE49-F238E27FC236}">
                <a16:creationId xmlns:a16="http://schemas.microsoft.com/office/drawing/2014/main" id="{5E7D3B89-71A9-B7FD-4933-AC25573114D4}"/>
              </a:ext>
            </a:extLst>
          </p:cNvPr>
          <p:cNvPicPr>
            <a:picLocks noChangeAspect="1"/>
          </p:cNvPicPr>
          <p:nvPr/>
        </p:nvPicPr>
        <p:blipFill>
          <a:blip r:embed="rId9"/>
          <a:stretch>
            <a:fillRect/>
          </a:stretch>
        </p:blipFill>
        <p:spPr>
          <a:xfrm>
            <a:off x="5487730" y="4364544"/>
            <a:ext cx="1078440" cy="858114"/>
          </a:xfrm>
          <a:prstGeom prst="rect">
            <a:avLst/>
          </a:prstGeom>
        </p:spPr>
      </p:pic>
      <p:pic>
        <p:nvPicPr>
          <p:cNvPr id="19" name="Picture 18">
            <a:extLst>
              <a:ext uri="{FF2B5EF4-FFF2-40B4-BE49-F238E27FC236}">
                <a16:creationId xmlns:a16="http://schemas.microsoft.com/office/drawing/2014/main" id="{E546930E-4504-E666-DC08-98B9F0F2D36F}"/>
              </a:ext>
            </a:extLst>
          </p:cNvPr>
          <p:cNvPicPr>
            <a:picLocks noChangeAspect="1"/>
          </p:cNvPicPr>
          <p:nvPr/>
        </p:nvPicPr>
        <p:blipFill>
          <a:blip r:embed="rId10"/>
          <a:stretch>
            <a:fillRect/>
          </a:stretch>
        </p:blipFill>
        <p:spPr>
          <a:xfrm>
            <a:off x="5207108" y="5834226"/>
            <a:ext cx="1955261" cy="622916"/>
          </a:xfrm>
          <a:prstGeom prst="rect">
            <a:avLst/>
          </a:prstGeom>
        </p:spPr>
      </p:pic>
      <p:pic>
        <p:nvPicPr>
          <p:cNvPr id="3" name="Picture 2">
            <a:extLst>
              <a:ext uri="{FF2B5EF4-FFF2-40B4-BE49-F238E27FC236}">
                <a16:creationId xmlns:a16="http://schemas.microsoft.com/office/drawing/2014/main" id="{063B20B1-FD01-2F0E-BF55-0EFC4F9DB4FC}"/>
              </a:ext>
            </a:extLst>
          </p:cNvPr>
          <p:cNvPicPr>
            <a:picLocks noChangeAspect="1"/>
          </p:cNvPicPr>
          <p:nvPr/>
        </p:nvPicPr>
        <p:blipFill>
          <a:blip r:embed="rId11"/>
          <a:stretch>
            <a:fillRect/>
          </a:stretch>
        </p:blipFill>
        <p:spPr>
          <a:xfrm>
            <a:off x="674020" y="916484"/>
            <a:ext cx="3539805" cy="1820836"/>
          </a:xfrm>
          <a:prstGeom prst="rect">
            <a:avLst/>
          </a:prstGeom>
        </p:spPr>
      </p:pic>
    </p:spTree>
    <p:extLst>
      <p:ext uri="{BB962C8B-B14F-4D97-AF65-F5344CB8AC3E}">
        <p14:creationId xmlns:p14="http://schemas.microsoft.com/office/powerpoint/2010/main" val="18661985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12B5D-BCC1-2861-CFD2-9EC09F91F3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B4AE1C-3C2C-EAC1-6D23-A46E2A34247B}"/>
              </a:ext>
            </a:extLst>
          </p:cNvPr>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49CFCDC1-A5D1-F9E2-E42E-F90C43A52A00}"/>
              </a:ext>
            </a:extLst>
          </p:cNvPr>
          <p:cNvSpPr>
            <a:spLocks noGrp="1"/>
          </p:cNvSpPr>
          <p:nvPr>
            <p:ph type="subTitle" idx="1"/>
          </p:nvPr>
        </p:nvSpPr>
        <p:spPr>
          <a:xfrm>
            <a:off x="985969" y="2603040"/>
            <a:ext cx="8288032" cy="3516111"/>
          </a:xfrm>
        </p:spPr>
        <p:txBody>
          <a:bodyPr>
            <a:normAutofit/>
          </a:bodyPr>
          <a:lstStyle/>
          <a:p>
            <a:pPr algn="ctr"/>
            <a:r>
              <a:rPr lang="en-US" dirty="0"/>
              <a:t> </a:t>
            </a:r>
          </a:p>
        </p:txBody>
      </p:sp>
      <p:pic>
        <p:nvPicPr>
          <p:cNvPr id="4" name="Picture 3">
            <a:extLst>
              <a:ext uri="{FF2B5EF4-FFF2-40B4-BE49-F238E27FC236}">
                <a16:creationId xmlns:a16="http://schemas.microsoft.com/office/drawing/2014/main" id="{3E811206-BC22-9732-6C59-CA9C31C25998}"/>
              </a:ext>
            </a:extLst>
          </p:cNvPr>
          <p:cNvPicPr>
            <a:picLocks noChangeAspect="1"/>
          </p:cNvPicPr>
          <p:nvPr/>
        </p:nvPicPr>
        <p:blipFill>
          <a:blip r:embed="rId2"/>
          <a:stretch>
            <a:fillRect/>
          </a:stretch>
        </p:blipFill>
        <p:spPr>
          <a:xfrm>
            <a:off x="693206" y="660564"/>
            <a:ext cx="10598886" cy="5966147"/>
          </a:xfrm>
          <a:prstGeom prst="rect">
            <a:avLst/>
          </a:prstGeom>
        </p:spPr>
      </p:pic>
      <p:pic>
        <p:nvPicPr>
          <p:cNvPr id="9" name="Picture 8" descr="Logo, company name&#10;&#10;Description automatically generated">
            <a:extLst>
              <a:ext uri="{FF2B5EF4-FFF2-40B4-BE49-F238E27FC236}">
                <a16:creationId xmlns:a16="http://schemas.microsoft.com/office/drawing/2014/main" id="{BB55362A-DB1C-2DBC-1DD5-8E98E57F602B}"/>
              </a:ext>
            </a:extLst>
          </p:cNvPr>
          <p:cNvPicPr>
            <a:picLocks noChangeAspect="1"/>
          </p:cNvPicPr>
          <p:nvPr/>
        </p:nvPicPr>
        <p:blipFill>
          <a:blip r:embed="rId3"/>
          <a:stretch>
            <a:fillRect/>
          </a:stretch>
        </p:blipFill>
        <p:spPr>
          <a:xfrm>
            <a:off x="0" y="-13354"/>
            <a:ext cx="2290763" cy="1178316"/>
          </a:xfrm>
          <a:prstGeom prst="rect">
            <a:avLst/>
          </a:prstGeom>
        </p:spPr>
      </p:pic>
      <p:sp>
        <p:nvSpPr>
          <p:cNvPr id="5" name="Oval 4">
            <a:extLst>
              <a:ext uri="{FF2B5EF4-FFF2-40B4-BE49-F238E27FC236}">
                <a16:creationId xmlns:a16="http://schemas.microsoft.com/office/drawing/2014/main" id="{CDBF34BC-F47A-BD61-D025-0D84501344A3}"/>
              </a:ext>
            </a:extLst>
          </p:cNvPr>
          <p:cNvSpPr/>
          <p:nvPr/>
        </p:nvSpPr>
        <p:spPr>
          <a:xfrm>
            <a:off x="6217920" y="1207972"/>
            <a:ext cx="4980790" cy="1234014"/>
          </a:xfrm>
          <a:prstGeom prst="ellipse">
            <a:avLst/>
          </a:prstGeom>
          <a:noFill/>
          <a:ln w="666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26610883-4CA0-9469-02BC-B8E2DD8B60C7}"/>
              </a:ext>
            </a:extLst>
          </p:cNvPr>
          <p:cNvSpPr/>
          <p:nvPr/>
        </p:nvSpPr>
        <p:spPr>
          <a:xfrm>
            <a:off x="899908" y="1207972"/>
            <a:ext cx="4980790" cy="1234014"/>
          </a:xfrm>
          <a:prstGeom prst="ellipse">
            <a:avLst/>
          </a:prstGeom>
          <a:noFill/>
          <a:ln w="666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3E435F8-BABF-F85D-4CC7-62EC59C21FAA}"/>
              </a:ext>
            </a:extLst>
          </p:cNvPr>
          <p:cNvSpPr/>
          <p:nvPr/>
        </p:nvSpPr>
        <p:spPr>
          <a:xfrm>
            <a:off x="6225241" y="4168117"/>
            <a:ext cx="4980790" cy="1234014"/>
          </a:xfrm>
          <a:prstGeom prst="ellipse">
            <a:avLst/>
          </a:prstGeom>
          <a:noFill/>
          <a:ln w="666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22118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745E51D6-036B-4D3D-8229-F9F23A9B1502}"/>
              </a:ext>
            </a:extLst>
          </p:cNvPr>
          <p:cNvSpPr>
            <a:spLocks noGrp="1"/>
          </p:cNvSpPr>
          <p:nvPr>
            <p:ph type="subTitle" idx="1"/>
          </p:nvPr>
        </p:nvSpPr>
        <p:spPr>
          <a:xfrm>
            <a:off x="985969" y="2603040"/>
            <a:ext cx="8288032" cy="3516111"/>
          </a:xfrm>
        </p:spPr>
        <p:txBody>
          <a:bodyPr>
            <a:normAutofit/>
          </a:bodyPr>
          <a:lstStyle/>
          <a:p>
            <a:pPr algn="ctr"/>
            <a:r>
              <a:rPr lang="en-US" dirty="0"/>
              <a:t> </a:t>
            </a:r>
          </a:p>
        </p:txBody>
      </p:sp>
      <p:sp>
        <p:nvSpPr>
          <p:cNvPr id="12" name="TextBox 11">
            <a:extLst>
              <a:ext uri="{FF2B5EF4-FFF2-40B4-BE49-F238E27FC236}">
                <a16:creationId xmlns:a16="http://schemas.microsoft.com/office/drawing/2014/main" id="{3A9351D2-C529-4F18-B440-A24B96A1D41F}"/>
              </a:ext>
            </a:extLst>
          </p:cNvPr>
          <p:cNvSpPr txBox="1"/>
          <p:nvPr/>
        </p:nvSpPr>
        <p:spPr>
          <a:xfrm>
            <a:off x="9664407" y="2603040"/>
            <a:ext cx="2472424" cy="2369880"/>
          </a:xfrm>
          <a:prstGeom prst="rect">
            <a:avLst/>
          </a:prstGeom>
          <a:solidFill>
            <a:schemeClr val="accent3">
              <a:lumMod val="40000"/>
              <a:lumOff val="60000"/>
            </a:schemeClr>
          </a:solidFill>
        </p:spPr>
        <p:txBody>
          <a:bodyPr wrap="square" rtlCol="0">
            <a:spAutoFit/>
          </a:bodyPr>
          <a:lstStyle/>
          <a:p>
            <a:pPr marL="457200" indent="-457200">
              <a:buFont typeface="Wingdings" panose="05000000000000000000" pitchFamily="2" charset="2"/>
              <a:buChar char="Ø"/>
            </a:pPr>
            <a:endParaRPr lang="en-US" sz="800" b="1" dirty="0">
              <a:solidFill>
                <a:schemeClr val="accent1"/>
              </a:solidFill>
            </a:endParaRPr>
          </a:p>
          <a:p>
            <a:pPr algn="ctr"/>
            <a:r>
              <a:rPr lang="en-US" sz="2000" b="1" dirty="0">
                <a:solidFill>
                  <a:schemeClr val="accent1"/>
                </a:solidFill>
              </a:rPr>
              <a:t>“All great players </a:t>
            </a:r>
            <a:r>
              <a:rPr lang="en-US" sz="2000" b="1" dirty="0">
                <a:solidFill>
                  <a:srgbClr val="FF0000"/>
                </a:solidFill>
              </a:rPr>
              <a:t>are</a:t>
            </a:r>
            <a:r>
              <a:rPr lang="en-US" sz="2000" b="1" dirty="0">
                <a:solidFill>
                  <a:schemeClr val="accent1"/>
                </a:solidFill>
              </a:rPr>
              <a:t> great jugglers of the ball, </a:t>
            </a:r>
          </a:p>
          <a:p>
            <a:pPr algn="ctr"/>
            <a:r>
              <a:rPr lang="en-US" sz="2000" b="1" dirty="0">
                <a:solidFill>
                  <a:schemeClr val="accent1"/>
                </a:solidFill>
              </a:rPr>
              <a:t>but all great jugglers of the ball </a:t>
            </a:r>
            <a:r>
              <a:rPr lang="en-US" sz="2000" b="1" dirty="0">
                <a:solidFill>
                  <a:srgbClr val="FF0000"/>
                </a:solidFill>
              </a:rPr>
              <a:t>are not </a:t>
            </a:r>
            <a:r>
              <a:rPr lang="en-US" sz="2000" b="1" dirty="0">
                <a:solidFill>
                  <a:schemeClr val="accent1"/>
                </a:solidFill>
              </a:rPr>
              <a:t>great players”</a:t>
            </a:r>
          </a:p>
        </p:txBody>
      </p:sp>
      <p:sp>
        <p:nvSpPr>
          <p:cNvPr id="6" name="TextBox 5">
            <a:extLst>
              <a:ext uri="{FF2B5EF4-FFF2-40B4-BE49-F238E27FC236}">
                <a16:creationId xmlns:a16="http://schemas.microsoft.com/office/drawing/2014/main" id="{61E498DD-A91D-4763-830A-E893B69E4A66}"/>
              </a:ext>
            </a:extLst>
          </p:cNvPr>
          <p:cNvSpPr txBox="1"/>
          <p:nvPr/>
        </p:nvSpPr>
        <p:spPr>
          <a:xfrm>
            <a:off x="824882" y="252638"/>
            <a:ext cx="9316752" cy="646331"/>
          </a:xfrm>
          <a:prstGeom prst="rect">
            <a:avLst/>
          </a:prstGeom>
          <a:noFill/>
        </p:spPr>
        <p:txBody>
          <a:bodyPr wrap="square">
            <a:spAutoFit/>
          </a:bodyPr>
          <a:lstStyle/>
          <a:p>
            <a:pPr algn="ctr"/>
            <a:r>
              <a:rPr lang="en-US" sz="3600" b="1" dirty="0">
                <a:solidFill>
                  <a:srgbClr val="FF0000"/>
                </a:solidFill>
              </a:rPr>
              <a:t>HOW KIDS LEARN</a:t>
            </a:r>
          </a:p>
        </p:txBody>
      </p:sp>
      <p:pic>
        <p:nvPicPr>
          <p:cNvPr id="9" name="Picture 8" descr="Logo, company name&#10;&#10;Description automatically generated">
            <a:extLst>
              <a:ext uri="{FF2B5EF4-FFF2-40B4-BE49-F238E27FC236}">
                <a16:creationId xmlns:a16="http://schemas.microsoft.com/office/drawing/2014/main" id="{D5D728C3-02ED-4097-BFEA-9F7887EDDEB7}"/>
              </a:ext>
            </a:extLst>
          </p:cNvPr>
          <p:cNvPicPr>
            <a:picLocks noChangeAspect="1"/>
          </p:cNvPicPr>
          <p:nvPr/>
        </p:nvPicPr>
        <p:blipFill>
          <a:blip r:embed="rId2"/>
          <a:stretch>
            <a:fillRect/>
          </a:stretch>
        </p:blipFill>
        <p:spPr>
          <a:xfrm>
            <a:off x="0" y="-13354"/>
            <a:ext cx="2290763" cy="1178316"/>
          </a:xfrm>
          <a:prstGeom prst="rect">
            <a:avLst/>
          </a:prstGeom>
        </p:spPr>
      </p:pic>
      <p:sp>
        <p:nvSpPr>
          <p:cNvPr id="8" name="TextBox 7">
            <a:extLst>
              <a:ext uri="{FF2B5EF4-FFF2-40B4-BE49-F238E27FC236}">
                <a16:creationId xmlns:a16="http://schemas.microsoft.com/office/drawing/2014/main" id="{ABC49D21-0702-3BDF-E2CD-BE48FE31A70B}"/>
              </a:ext>
            </a:extLst>
          </p:cNvPr>
          <p:cNvSpPr txBox="1"/>
          <p:nvPr/>
        </p:nvSpPr>
        <p:spPr>
          <a:xfrm>
            <a:off x="595562" y="1207972"/>
            <a:ext cx="9068845" cy="5755422"/>
          </a:xfrm>
          <a:prstGeom prst="rect">
            <a:avLst/>
          </a:prstGeom>
          <a:noFill/>
        </p:spPr>
        <p:txBody>
          <a:bodyPr wrap="square">
            <a:spAutoFit/>
          </a:bodyPr>
          <a:lstStyle/>
          <a:p>
            <a:pPr algn="ctr"/>
            <a:r>
              <a:rPr lang="en-US" sz="4400" b="1" i="1" dirty="0">
                <a:solidFill>
                  <a:srgbClr val="FF0000"/>
                </a:solidFill>
                <a:latin typeface="Arial Narrow" panose="020B0606020202030204" pitchFamily="34" charset="0"/>
              </a:rPr>
              <a:t>THE </a:t>
            </a:r>
            <a:r>
              <a:rPr lang="en-US" sz="4400" b="1" i="1" dirty="0">
                <a:solidFill>
                  <a:schemeClr val="accent1"/>
                </a:solidFill>
                <a:latin typeface="Arial Narrow" panose="020B0606020202030204" pitchFamily="34" charset="0"/>
              </a:rPr>
              <a:t>ENVIRONMENT </a:t>
            </a:r>
            <a:r>
              <a:rPr lang="en-US" sz="4400" b="1" i="1" dirty="0">
                <a:solidFill>
                  <a:srgbClr val="FF0000"/>
                </a:solidFill>
                <a:latin typeface="Arial Narrow" panose="020B0606020202030204" pitchFamily="34" charset="0"/>
              </a:rPr>
              <a:t>IS </a:t>
            </a:r>
          </a:p>
          <a:p>
            <a:pPr algn="ctr"/>
            <a:r>
              <a:rPr lang="en-US" sz="4400" b="1" i="1" dirty="0">
                <a:solidFill>
                  <a:srgbClr val="FF0000"/>
                </a:solidFill>
                <a:highlight>
                  <a:srgbClr val="FFFF00"/>
                </a:highlight>
                <a:latin typeface="Arial Narrow" panose="020B0606020202030204" pitchFamily="34" charset="0"/>
              </a:rPr>
              <a:t>ALWAYS</a:t>
            </a:r>
            <a:r>
              <a:rPr lang="en-US" sz="4400" b="1" i="1" dirty="0">
                <a:solidFill>
                  <a:srgbClr val="FF0000"/>
                </a:solidFill>
                <a:latin typeface="Arial Narrow" panose="020B0606020202030204" pitchFamily="34" charset="0"/>
              </a:rPr>
              <a:t> THE BEST TEACHER</a:t>
            </a:r>
          </a:p>
          <a:p>
            <a:pPr algn="ctr"/>
            <a:endParaRPr lang="en-US" sz="2000" b="1" i="1" u="none" strike="noStrike" baseline="0" dirty="0">
              <a:solidFill>
                <a:srgbClr val="002060"/>
              </a:solidFill>
              <a:latin typeface="Arial Narrow" panose="020B0606020202030204" pitchFamily="34" charset="0"/>
            </a:endParaRPr>
          </a:p>
          <a:p>
            <a:pPr algn="ctr"/>
            <a:endParaRPr lang="en-US" sz="2000" b="1" i="1" u="none" strike="noStrike" baseline="0" dirty="0">
              <a:solidFill>
                <a:srgbClr val="002060"/>
              </a:solidFill>
              <a:latin typeface="Arial Narrow" panose="020B0606020202030204" pitchFamily="34" charset="0"/>
            </a:endParaRPr>
          </a:p>
          <a:p>
            <a:pPr marL="571500" indent="-571500">
              <a:buFont typeface="Arial" panose="020B0604020202020204" pitchFamily="34" charset="0"/>
              <a:buChar char="•"/>
            </a:pPr>
            <a:r>
              <a:rPr lang="en-US" sz="4000" b="1" i="1" u="none" strike="noStrike" baseline="0" dirty="0">
                <a:solidFill>
                  <a:schemeClr val="accent2"/>
                </a:solidFill>
                <a:latin typeface="Arial Narrow" panose="020B0606020202030204" pitchFamily="34" charset="0"/>
              </a:rPr>
              <a:t>Triggers and Cues </a:t>
            </a:r>
            <a:r>
              <a:rPr lang="en-US" sz="4000" b="1" i="1" u="none" strike="noStrike" baseline="0" dirty="0">
                <a:solidFill>
                  <a:schemeClr val="accent1"/>
                </a:solidFill>
                <a:latin typeface="Arial Narrow" panose="020B0606020202030204" pitchFamily="34" charset="0"/>
              </a:rPr>
              <a:t>in the game determine what </a:t>
            </a:r>
            <a:r>
              <a:rPr lang="en-US" sz="4000" b="1" i="1" dirty="0">
                <a:solidFill>
                  <a:schemeClr val="accent1"/>
                </a:solidFill>
                <a:latin typeface="Arial Narrow" panose="020B0606020202030204" pitchFamily="34" charset="0"/>
              </a:rPr>
              <a:t>decisions are made to take action to solve game problems.</a:t>
            </a:r>
          </a:p>
          <a:p>
            <a:pPr marL="571500" indent="-571500">
              <a:buFont typeface="Arial" panose="020B0604020202020204" pitchFamily="34" charset="0"/>
              <a:buChar char="•"/>
            </a:pPr>
            <a:r>
              <a:rPr lang="en-US" sz="4000" b="1" i="1" dirty="0">
                <a:solidFill>
                  <a:srgbClr val="FF0000"/>
                </a:solidFill>
                <a:latin typeface="Arial Narrow" panose="020B0606020202030204" pitchFamily="34" charset="0"/>
              </a:rPr>
              <a:t>Coaches</a:t>
            </a:r>
            <a:r>
              <a:rPr lang="en-US" sz="4000" b="1" i="1" dirty="0">
                <a:solidFill>
                  <a:schemeClr val="accent1"/>
                </a:solidFill>
                <a:latin typeface="Arial Narrow" panose="020B0606020202030204" pitchFamily="34" charset="0"/>
              </a:rPr>
              <a:t> create the environment where the kids can experience and learn</a:t>
            </a:r>
            <a:endParaRPr lang="en-US" b="1" i="1" dirty="0">
              <a:solidFill>
                <a:schemeClr val="accent1"/>
              </a:solidFill>
              <a:latin typeface="Arial Narrow" panose="020B0606020202030204" pitchFamily="34" charset="0"/>
            </a:endParaRPr>
          </a:p>
          <a:p>
            <a:endParaRPr lang="en-US" sz="2000" b="1" i="1" dirty="0">
              <a:solidFill>
                <a:srgbClr val="002060"/>
              </a:solidFill>
              <a:latin typeface="Arial Narrow" panose="020B0606020202030204" pitchFamily="34" charset="0"/>
            </a:endParaRPr>
          </a:p>
          <a:p>
            <a:endParaRPr lang="en-US" sz="2000" b="1" i="0" u="none" strike="noStrike" baseline="0" dirty="0">
              <a:solidFill>
                <a:srgbClr val="002060"/>
              </a:solidFill>
              <a:latin typeface="Arial Narrow" panose="020B0606020202030204" pitchFamily="34" charset="0"/>
            </a:endParaRPr>
          </a:p>
        </p:txBody>
      </p:sp>
    </p:spTree>
    <p:extLst>
      <p:ext uri="{BB962C8B-B14F-4D97-AF65-F5344CB8AC3E}">
        <p14:creationId xmlns:p14="http://schemas.microsoft.com/office/powerpoint/2010/main" val="27008491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3F076-2EAA-BE54-F278-C684BE1D87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A26F7B-4966-5E06-F855-0998F9D15E01}"/>
              </a:ext>
            </a:extLst>
          </p:cNvPr>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67BA753F-4189-4ED3-7974-93934E8BE5B7}"/>
              </a:ext>
            </a:extLst>
          </p:cNvPr>
          <p:cNvSpPr>
            <a:spLocks noGrp="1"/>
          </p:cNvSpPr>
          <p:nvPr>
            <p:ph type="subTitle" idx="1"/>
          </p:nvPr>
        </p:nvSpPr>
        <p:spPr>
          <a:xfrm>
            <a:off x="985969" y="2603040"/>
            <a:ext cx="8288032" cy="3516111"/>
          </a:xfrm>
        </p:spPr>
        <p:txBody>
          <a:bodyPr>
            <a:normAutofit/>
          </a:bodyPr>
          <a:lstStyle/>
          <a:p>
            <a:pPr algn="ctr"/>
            <a:r>
              <a:rPr lang="en-US" dirty="0"/>
              <a:t> </a:t>
            </a:r>
          </a:p>
        </p:txBody>
      </p:sp>
      <p:pic>
        <p:nvPicPr>
          <p:cNvPr id="9" name="Picture 8" descr="Logo, company name&#10;&#10;Description automatically generated">
            <a:extLst>
              <a:ext uri="{FF2B5EF4-FFF2-40B4-BE49-F238E27FC236}">
                <a16:creationId xmlns:a16="http://schemas.microsoft.com/office/drawing/2014/main" id="{C5C649CE-B836-8AA3-F6EA-9B0E93D3E04F}"/>
              </a:ext>
            </a:extLst>
          </p:cNvPr>
          <p:cNvPicPr>
            <a:picLocks noChangeAspect="1"/>
          </p:cNvPicPr>
          <p:nvPr/>
        </p:nvPicPr>
        <p:blipFill>
          <a:blip r:embed="rId2"/>
          <a:stretch>
            <a:fillRect/>
          </a:stretch>
        </p:blipFill>
        <p:spPr>
          <a:xfrm>
            <a:off x="0" y="-13354"/>
            <a:ext cx="2290763" cy="1178316"/>
          </a:xfrm>
          <a:prstGeom prst="rect">
            <a:avLst/>
          </a:prstGeom>
        </p:spPr>
      </p:pic>
      <p:sp>
        <p:nvSpPr>
          <p:cNvPr id="8" name="TextBox 7">
            <a:extLst>
              <a:ext uri="{FF2B5EF4-FFF2-40B4-BE49-F238E27FC236}">
                <a16:creationId xmlns:a16="http://schemas.microsoft.com/office/drawing/2014/main" id="{724A8E80-DBB3-FDCC-13FE-569292279C65}"/>
              </a:ext>
            </a:extLst>
          </p:cNvPr>
          <p:cNvSpPr txBox="1"/>
          <p:nvPr/>
        </p:nvSpPr>
        <p:spPr>
          <a:xfrm>
            <a:off x="1145381" y="1536174"/>
            <a:ext cx="7964393" cy="3785652"/>
          </a:xfrm>
          <a:prstGeom prst="rect">
            <a:avLst/>
          </a:prstGeom>
          <a:solidFill>
            <a:schemeClr val="bg1"/>
          </a:solidFill>
        </p:spPr>
        <p:txBody>
          <a:bodyPr wrap="square">
            <a:spAutoFit/>
          </a:bodyPr>
          <a:lstStyle/>
          <a:p>
            <a:pPr algn="ctr"/>
            <a:r>
              <a:rPr lang="en-US" sz="8000" b="1" i="1" dirty="0">
                <a:solidFill>
                  <a:schemeClr val="accent1"/>
                </a:solidFill>
                <a:latin typeface="Arial Narrow" panose="020B0606020202030204" pitchFamily="34" charset="0"/>
              </a:rPr>
              <a:t>5 Steps to create the best learning environment</a:t>
            </a:r>
          </a:p>
        </p:txBody>
      </p:sp>
    </p:spTree>
    <p:extLst>
      <p:ext uri="{BB962C8B-B14F-4D97-AF65-F5344CB8AC3E}">
        <p14:creationId xmlns:p14="http://schemas.microsoft.com/office/powerpoint/2010/main" val="10604979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745E51D6-036B-4D3D-8229-F9F23A9B1502}"/>
              </a:ext>
            </a:extLst>
          </p:cNvPr>
          <p:cNvSpPr>
            <a:spLocks noGrp="1"/>
          </p:cNvSpPr>
          <p:nvPr>
            <p:ph type="subTitle" idx="1"/>
          </p:nvPr>
        </p:nvSpPr>
        <p:spPr>
          <a:xfrm>
            <a:off x="985969" y="2290120"/>
            <a:ext cx="8288032" cy="3829032"/>
          </a:xfrm>
        </p:spPr>
        <p:txBody>
          <a:bodyPr>
            <a:normAutofit/>
          </a:bodyPr>
          <a:lstStyle/>
          <a:p>
            <a:pPr algn="ctr"/>
            <a:r>
              <a:rPr lang="en-US" dirty="0"/>
              <a:t> </a:t>
            </a:r>
          </a:p>
        </p:txBody>
      </p:sp>
      <p:sp>
        <p:nvSpPr>
          <p:cNvPr id="10" name="Content Placeholder 4">
            <a:extLst>
              <a:ext uri="{FF2B5EF4-FFF2-40B4-BE49-F238E27FC236}">
                <a16:creationId xmlns:a16="http://schemas.microsoft.com/office/drawing/2014/main" id="{070866AF-3D1C-4110-968E-B9D3BE18CF1B}"/>
              </a:ext>
            </a:extLst>
          </p:cNvPr>
          <p:cNvSpPr txBox="1">
            <a:spLocks/>
          </p:cNvSpPr>
          <p:nvPr/>
        </p:nvSpPr>
        <p:spPr>
          <a:xfrm>
            <a:off x="527125" y="313687"/>
            <a:ext cx="11048103" cy="6230625"/>
          </a:xfrm>
          <a:prstGeom prst="rect">
            <a:avLst/>
          </a:prstGeom>
          <a:solidFill>
            <a:schemeClr val="bg1"/>
          </a:solidFill>
          <a:ln w="31750">
            <a:solidFill>
              <a:schemeClr val="accent1"/>
            </a:solidFill>
          </a:ln>
        </p:spPr>
        <p:txBody>
          <a:bodyPr vert="horz" lIns="91440" tIns="45720" rIns="91440" bIns="45720" rtlCol="0" anchor="t">
            <a:no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ctr">
              <a:spcBef>
                <a:spcPts val="600"/>
              </a:spcBef>
            </a:pPr>
            <a:r>
              <a:rPr lang="en-US" sz="3600" b="1" dirty="0">
                <a:solidFill>
                  <a:srgbClr val="FF0000"/>
                </a:solidFill>
                <a:highlight>
                  <a:srgbClr val="FFFF00"/>
                </a:highlight>
              </a:rPr>
              <a:t>Be Intentional </a:t>
            </a:r>
            <a:r>
              <a:rPr lang="en-US" sz="3600" b="1" dirty="0">
                <a:solidFill>
                  <a:srgbClr val="FF0000"/>
                </a:solidFill>
              </a:rPr>
              <a:t>with Practice &amp; Activity Design</a:t>
            </a:r>
          </a:p>
          <a:p>
            <a:pPr algn="ctr">
              <a:spcBef>
                <a:spcPts val="600"/>
              </a:spcBef>
            </a:pPr>
            <a:endParaRPr lang="en-US" sz="900" b="1" dirty="0">
              <a:solidFill>
                <a:srgbClr val="FF0000"/>
              </a:solidFill>
            </a:endParaRPr>
          </a:p>
          <a:p>
            <a:pPr marL="742950" indent="-742950" algn="l">
              <a:spcBef>
                <a:spcPts val="600"/>
              </a:spcBef>
              <a:buFont typeface="+mj-lt"/>
              <a:buAutoNum type="arabicParenR"/>
            </a:pPr>
            <a:r>
              <a:rPr lang="en-US" sz="3600" i="1" dirty="0">
                <a:solidFill>
                  <a:schemeClr val="accent2"/>
                </a:solidFill>
              </a:rPr>
              <a:t>Start</a:t>
            </a:r>
            <a:r>
              <a:rPr lang="en-US" sz="3600" dirty="0">
                <a:solidFill>
                  <a:schemeClr val="accent2"/>
                </a:solidFill>
              </a:rPr>
              <a:t> </a:t>
            </a:r>
            <a:r>
              <a:rPr lang="en-US" sz="3600" dirty="0">
                <a:solidFill>
                  <a:schemeClr val="accent1"/>
                </a:solidFill>
              </a:rPr>
              <a:t>with the end in mind – set specific learning objectives for practice &amp; each activity</a:t>
            </a:r>
          </a:p>
          <a:p>
            <a:pPr marL="742950" indent="-742950" algn="l">
              <a:spcBef>
                <a:spcPts val="600"/>
              </a:spcBef>
              <a:buFont typeface="+mj-lt"/>
              <a:buAutoNum type="arabicParenR"/>
            </a:pPr>
            <a:r>
              <a:rPr lang="en-US" sz="3600" i="1" dirty="0">
                <a:solidFill>
                  <a:schemeClr val="accent2"/>
                </a:solidFill>
              </a:rPr>
              <a:t>Identify</a:t>
            </a:r>
            <a:r>
              <a:rPr lang="en-US" sz="3600" dirty="0">
                <a:solidFill>
                  <a:srgbClr val="003776"/>
                </a:solidFill>
              </a:rPr>
              <a:t> </a:t>
            </a:r>
            <a:r>
              <a:rPr lang="en-US" sz="3600" dirty="0">
                <a:solidFill>
                  <a:schemeClr val="accent1"/>
                </a:solidFill>
              </a:rPr>
              <a:t>the game problem or what you want players to learn</a:t>
            </a:r>
          </a:p>
          <a:p>
            <a:pPr marL="742950" indent="-742950" algn="l">
              <a:spcBef>
                <a:spcPts val="600"/>
              </a:spcBef>
              <a:buFont typeface="+mj-lt"/>
              <a:buAutoNum type="arabicParenR"/>
            </a:pPr>
            <a:r>
              <a:rPr lang="en-US" sz="3600" i="1" dirty="0">
                <a:solidFill>
                  <a:schemeClr val="accent2"/>
                </a:solidFill>
              </a:rPr>
              <a:t>Analyze</a:t>
            </a:r>
            <a:r>
              <a:rPr lang="en-US" sz="3600" dirty="0">
                <a:solidFill>
                  <a:srgbClr val="003776"/>
                </a:solidFill>
              </a:rPr>
              <a:t> </a:t>
            </a:r>
            <a:r>
              <a:rPr lang="en-US" sz="3600" dirty="0">
                <a:solidFill>
                  <a:schemeClr val="accent1"/>
                </a:solidFill>
              </a:rPr>
              <a:t>the underlying issues</a:t>
            </a:r>
          </a:p>
          <a:p>
            <a:pPr marL="742950" indent="-742950" algn="l">
              <a:spcBef>
                <a:spcPts val="600"/>
              </a:spcBef>
              <a:buFont typeface="+mj-lt"/>
              <a:buAutoNum type="arabicParenR"/>
            </a:pPr>
            <a:r>
              <a:rPr lang="en-US" sz="3600" i="1" dirty="0">
                <a:solidFill>
                  <a:schemeClr val="accent2"/>
                </a:solidFill>
              </a:rPr>
              <a:t>Design</a:t>
            </a:r>
            <a:r>
              <a:rPr lang="en-US" sz="3600" dirty="0">
                <a:solidFill>
                  <a:srgbClr val="003776"/>
                </a:solidFill>
              </a:rPr>
              <a:t> </a:t>
            </a:r>
            <a:r>
              <a:rPr lang="en-US" sz="3600" dirty="0">
                <a:solidFill>
                  <a:schemeClr val="accent1"/>
                </a:solidFill>
              </a:rPr>
              <a:t>practice environment/activity to address the underlying issues</a:t>
            </a:r>
          </a:p>
          <a:p>
            <a:pPr marL="742950" indent="-742950" algn="l">
              <a:spcBef>
                <a:spcPts val="600"/>
              </a:spcBef>
              <a:buFont typeface="+mj-lt"/>
              <a:buAutoNum type="arabicParenR"/>
            </a:pPr>
            <a:r>
              <a:rPr lang="en-US" sz="3600" i="1" dirty="0">
                <a:solidFill>
                  <a:schemeClr val="accent2"/>
                </a:solidFill>
              </a:rPr>
              <a:t>Reflect</a:t>
            </a:r>
            <a:r>
              <a:rPr lang="en-US" sz="3600" dirty="0">
                <a:solidFill>
                  <a:schemeClr val="accent1"/>
                </a:solidFill>
              </a:rPr>
              <a:t> on what went well and what needs to improve</a:t>
            </a:r>
          </a:p>
        </p:txBody>
      </p:sp>
    </p:spTree>
    <p:extLst>
      <p:ext uri="{BB962C8B-B14F-4D97-AF65-F5344CB8AC3E}">
        <p14:creationId xmlns:p14="http://schemas.microsoft.com/office/powerpoint/2010/main" val="40821458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B8312-DB01-6CB4-CFB5-DAB297C848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0FB1FE-32A1-29EE-D8DA-EA61805E8C4C}"/>
              </a:ext>
            </a:extLst>
          </p:cNvPr>
          <p:cNvSpPr>
            <a:spLocks noGrp="1"/>
          </p:cNvSpPr>
          <p:nvPr>
            <p:ph type="ctrTitle"/>
          </p:nvPr>
        </p:nvSpPr>
        <p:spPr>
          <a:xfrm>
            <a:off x="968187" y="1174689"/>
            <a:ext cx="9309627" cy="5379718"/>
          </a:xfrm>
        </p:spPr>
        <p:txBody>
          <a:bodyPr>
            <a:normAutofit fontScale="90000"/>
          </a:bodyPr>
          <a:lstStyle/>
          <a:p>
            <a:pPr algn="ctr">
              <a:lnSpc>
                <a:spcPct val="90000"/>
              </a:lnSpc>
            </a:pPr>
            <a:br>
              <a:rPr lang="en-US" sz="1200" b="1" dirty="0"/>
            </a:br>
            <a:br>
              <a:rPr lang="en-US" sz="1200" b="1" dirty="0"/>
            </a:br>
            <a:br>
              <a:rPr lang="en-US" sz="1200" b="1" dirty="0"/>
            </a:br>
            <a:br>
              <a:rPr lang="en-US" sz="1200" b="1" dirty="0"/>
            </a:br>
            <a:br>
              <a:rPr lang="en-US" sz="1200" b="1" dirty="0"/>
            </a:br>
            <a:br>
              <a:rPr lang="en-US" sz="1200" b="1" dirty="0"/>
            </a:br>
            <a:br>
              <a:rPr lang="en-US" sz="1200" b="1" dirty="0"/>
            </a:br>
            <a:br>
              <a:rPr lang="en-US" sz="1200" b="1" dirty="0"/>
            </a:br>
            <a:br>
              <a:rPr lang="en-US" sz="1200" b="1" dirty="0"/>
            </a:br>
            <a:br>
              <a:rPr lang="en-US" sz="1200" b="1" dirty="0"/>
            </a:br>
            <a:br>
              <a:rPr lang="en-US" sz="1200" b="1" dirty="0"/>
            </a:br>
            <a:br>
              <a:rPr lang="en-US" sz="1200" b="1" dirty="0"/>
            </a:br>
            <a:br>
              <a:rPr lang="en-US" sz="1200" b="1" dirty="0"/>
            </a:br>
            <a:br>
              <a:rPr lang="en-US" sz="1200" b="1" dirty="0"/>
            </a:br>
            <a:br>
              <a:rPr lang="en-US" sz="1200" b="1" dirty="0"/>
            </a:br>
            <a:br>
              <a:rPr lang="en-US" sz="5300" b="1" dirty="0"/>
            </a:br>
            <a:r>
              <a:rPr lang="en-US" sz="4400" b="1" dirty="0">
                <a:solidFill>
                  <a:srgbClr val="FF0000"/>
                </a:solidFill>
              </a:rPr>
              <a:t>Specific Learning Objectives: goal</a:t>
            </a:r>
            <a:br>
              <a:rPr lang="en-US" sz="4400" b="1" dirty="0">
                <a:solidFill>
                  <a:srgbClr val="FF0000"/>
                </a:solidFill>
              </a:rPr>
            </a:br>
            <a:r>
              <a:rPr lang="en-US" sz="4400" b="1" dirty="0">
                <a:solidFill>
                  <a:srgbClr val="FF0000"/>
                </a:solidFill>
              </a:rPr>
              <a:t> of each practice and activity</a:t>
            </a:r>
            <a:br>
              <a:rPr lang="en-US" sz="4400" b="1" dirty="0"/>
            </a:br>
            <a:br>
              <a:rPr lang="en-US" sz="5300" b="1" dirty="0"/>
            </a:br>
            <a:r>
              <a:rPr lang="en-US" sz="4400" b="1" dirty="0"/>
              <a:t>&gt; Is it age-appropriate?</a:t>
            </a:r>
            <a:br>
              <a:rPr lang="en-US" sz="4400" b="1" dirty="0"/>
            </a:br>
            <a:br>
              <a:rPr lang="en-US" sz="4400" b="1" dirty="0"/>
            </a:br>
            <a:r>
              <a:rPr lang="en-US" sz="4400" b="1" dirty="0"/>
              <a:t>&gt; does it apply to the game?</a:t>
            </a:r>
            <a:br>
              <a:rPr lang="en-US" sz="4400" b="1" dirty="0"/>
            </a:br>
            <a:br>
              <a:rPr lang="en-US" sz="4400" b="1" dirty="0"/>
            </a:br>
            <a:r>
              <a:rPr lang="en-US" sz="4400" b="1" dirty="0"/>
              <a:t>&gt; What do we want them to learn?</a:t>
            </a:r>
            <a:br>
              <a:rPr lang="en-US" sz="5300" b="1" dirty="0"/>
            </a:br>
            <a:br>
              <a:rPr lang="en-US" sz="1200" b="1" dirty="0"/>
            </a:br>
            <a:br>
              <a:rPr lang="en-US" sz="1200" b="1" dirty="0"/>
            </a:br>
            <a:endParaRPr lang="en-US" sz="1200" dirty="0"/>
          </a:p>
        </p:txBody>
      </p:sp>
      <p:sp>
        <p:nvSpPr>
          <p:cNvPr id="7" name="Subtitle 6">
            <a:extLst>
              <a:ext uri="{FF2B5EF4-FFF2-40B4-BE49-F238E27FC236}">
                <a16:creationId xmlns:a16="http://schemas.microsoft.com/office/drawing/2014/main" id="{745DB14A-B95D-23C8-E229-98B378BF47F9}"/>
              </a:ext>
            </a:extLst>
          </p:cNvPr>
          <p:cNvSpPr>
            <a:spLocks noGrp="1"/>
          </p:cNvSpPr>
          <p:nvPr>
            <p:ph type="subTitle" idx="1"/>
          </p:nvPr>
        </p:nvSpPr>
        <p:spPr>
          <a:xfrm>
            <a:off x="1520073" y="298535"/>
            <a:ext cx="8757742" cy="876155"/>
          </a:xfrm>
          <a:solidFill>
            <a:schemeClr val="bg1"/>
          </a:solidFill>
        </p:spPr>
        <p:txBody>
          <a:bodyPr>
            <a:normAutofit lnSpcReduction="10000"/>
          </a:bodyPr>
          <a:lstStyle/>
          <a:p>
            <a:pPr algn="ctr"/>
            <a:r>
              <a:rPr lang="en-US" dirty="0"/>
              <a:t> </a:t>
            </a:r>
            <a:r>
              <a:rPr lang="en-US" sz="5200" b="1" i="1" dirty="0">
                <a:solidFill>
                  <a:srgbClr val="FF0000"/>
                </a:solidFill>
              </a:rPr>
              <a:t>Begin with the end in mind</a:t>
            </a:r>
          </a:p>
        </p:txBody>
      </p:sp>
      <p:pic>
        <p:nvPicPr>
          <p:cNvPr id="9" name="Picture 8" descr="Logo, company name&#10;&#10;Description automatically generated">
            <a:extLst>
              <a:ext uri="{FF2B5EF4-FFF2-40B4-BE49-F238E27FC236}">
                <a16:creationId xmlns:a16="http://schemas.microsoft.com/office/drawing/2014/main" id="{931B75E9-007E-5DBE-A9DE-7C1C39B74505}"/>
              </a:ext>
            </a:extLst>
          </p:cNvPr>
          <p:cNvPicPr>
            <a:picLocks noChangeAspect="1"/>
          </p:cNvPicPr>
          <p:nvPr/>
        </p:nvPicPr>
        <p:blipFill>
          <a:blip r:embed="rId2"/>
          <a:stretch>
            <a:fillRect/>
          </a:stretch>
        </p:blipFill>
        <p:spPr>
          <a:xfrm>
            <a:off x="10057140" y="5718193"/>
            <a:ext cx="2055663" cy="1057386"/>
          </a:xfrm>
          <a:prstGeom prst="rect">
            <a:avLst/>
          </a:prstGeom>
        </p:spPr>
      </p:pic>
      <p:sp>
        <p:nvSpPr>
          <p:cNvPr id="3" name="Title 1">
            <a:extLst>
              <a:ext uri="{FF2B5EF4-FFF2-40B4-BE49-F238E27FC236}">
                <a16:creationId xmlns:a16="http://schemas.microsoft.com/office/drawing/2014/main" id="{DA5449FF-97A4-E019-D386-43D6B7465E69}"/>
              </a:ext>
            </a:extLst>
          </p:cNvPr>
          <p:cNvSpPr txBox="1">
            <a:spLocks/>
          </p:cNvSpPr>
          <p:nvPr/>
        </p:nvSpPr>
        <p:spPr>
          <a:xfrm>
            <a:off x="161364" y="65737"/>
            <a:ext cx="1194099" cy="2268672"/>
          </a:xfrm>
          <a:prstGeom prst="rect">
            <a:avLst/>
          </a:prstGeom>
          <a:solidFill>
            <a:schemeClr val="bg1"/>
          </a:solidFill>
          <a:ln w="47625">
            <a:solidFill>
              <a:schemeClr val="accent1"/>
            </a:solidFill>
          </a:ln>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5000" b="1" dirty="0">
                <a:solidFill>
                  <a:srgbClr val="FF0000"/>
                </a:solidFill>
              </a:rPr>
              <a:t>1</a:t>
            </a:r>
            <a:endParaRPr lang="en-US" sz="15000" dirty="0">
              <a:solidFill>
                <a:srgbClr val="FF0000"/>
              </a:solidFill>
            </a:endParaRPr>
          </a:p>
        </p:txBody>
      </p:sp>
    </p:spTree>
    <p:extLst>
      <p:ext uri="{BB962C8B-B14F-4D97-AF65-F5344CB8AC3E}">
        <p14:creationId xmlns:p14="http://schemas.microsoft.com/office/powerpoint/2010/main" val="42467297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24831-7E8A-3587-CFA3-0275C10DD3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29F967-C314-663A-14A7-B68C830392D9}"/>
              </a:ext>
            </a:extLst>
          </p:cNvPr>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A5796452-FCAA-682A-F5CD-193CC44ED99C}"/>
              </a:ext>
            </a:extLst>
          </p:cNvPr>
          <p:cNvSpPr>
            <a:spLocks noGrp="1"/>
          </p:cNvSpPr>
          <p:nvPr>
            <p:ph type="subTitle" idx="1"/>
          </p:nvPr>
        </p:nvSpPr>
        <p:spPr>
          <a:xfrm>
            <a:off x="1581065" y="522726"/>
            <a:ext cx="7293994" cy="1303926"/>
          </a:xfrm>
          <a:solidFill>
            <a:schemeClr val="bg1"/>
          </a:solidFill>
        </p:spPr>
        <p:txBody>
          <a:bodyPr>
            <a:normAutofit fontScale="55000" lnSpcReduction="20000"/>
          </a:bodyPr>
          <a:lstStyle/>
          <a:p>
            <a:pPr algn="ctr"/>
            <a:r>
              <a:rPr lang="en-US" dirty="0"/>
              <a:t> </a:t>
            </a:r>
            <a:r>
              <a:rPr lang="en-US" sz="7700" b="1" i="1" dirty="0">
                <a:solidFill>
                  <a:srgbClr val="FF0000"/>
                </a:solidFill>
              </a:rPr>
              <a:t>What Game problem are </a:t>
            </a:r>
          </a:p>
          <a:p>
            <a:pPr algn="ctr"/>
            <a:r>
              <a:rPr lang="en-US" sz="7700" b="1" i="1" dirty="0">
                <a:solidFill>
                  <a:srgbClr val="FF0000"/>
                </a:solidFill>
              </a:rPr>
              <a:t>we trying to solve?</a:t>
            </a:r>
          </a:p>
        </p:txBody>
      </p:sp>
      <p:pic>
        <p:nvPicPr>
          <p:cNvPr id="9" name="Picture 8" descr="Logo, company name&#10;&#10;Description automatically generated">
            <a:extLst>
              <a:ext uri="{FF2B5EF4-FFF2-40B4-BE49-F238E27FC236}">
                <a16:creationId xmlns:a16="http://schemas.microsoft.com/office/drawing/2014/main" id="{1B3272F1-6D40-ABCB-FEB7-764FD1A1227E}"/>
              </a:ext>
            </a:extLst>
          </p:cNvPr>
          <p:cNvPicPr>
            <a:picLocks noChangeAspect="1"/>
          </p:cNvPicPr>
          <p:nvPr/>
        </p:nvPicPr>
        <p:blipFill>
          <a:blip r:embed="rId2"/>
          <a:stretch>
            <a:fillRect/>
          </a:stretch>
        </p:blipFill>
        <p:spPr>
          <a:xfrm>
            <a:off x="10000034" y="5700846"/>
            <a:ext cx="2191966" cy="1127497"/>
          </a:xfrm>
          <a:prstGeom prst="rect">
            <a:avLst/>
          </a:prstGeom>
        </p:spPr>
      </p:pic>
      <p:pic>
        <p:nvPicPr>
          <p:cNvPr id="5" name="Picture 4">
            <a:extLst>
              <a:ext uri="{FF2B5EF4-FFF2-40B4-BE49-F238E27FC236}">
                <a16:creationId xmlns:a16="http://schemas.microsoft.com/office/drawing/2014/main" id="{0120A539-B88C-5336-FA2F-7C675E855BE0}"/>
              </a:ext>
            </a:extLst>
          </p:cNvPr>
          <p:cNvPicPr>
            <a:picLocks noChangeAspect="1"/>
          </p:cNvPicPr>
          <p:nvPr/>
        </p:nvPicPr>
        <p:blipFill>
          <a:blip r:embed="rId3"/>
          <a:srcRect l="3554" t="21260" r="42593" b="39759"/>
          <a:stretch>
            <a:fillRect/>
          </a:stretch>
        </p:blipFill>
        <p:spPr>
          <a:xfrm>
            <a:off x="650520" y="2428866"/>
            <a:ext cx="4954213" cy="3466325"/>
          </a:xfrm>
          <a:prstGeom prst="rect">
            <a:avLst/>
          </a:prstGeom>
        </p:spPr>
      </p:pic>
      <p:pic>
        <p:nvPicPr>
          <p:cNvPr id="6" name="Picture 5">
            <a:extLst>
              <a:ext uri="{FF2B5EF4-FFF2-40B4-BE49-F238E27FC236}">
                <a16:creationId xmlns:a16="http://schemas.microsoft.com/office/drawing/2014/main" id="{8AEA294E-9070-D50D-B810-598E17FA230A}"/>
              </a:ext>
            </a:extLst>
          </p:cNvPr>
          <p:cNvPicPr>
            <a:picLocks noChangeAspect="1"/>
          </p:cNvPicPr>
          <p:nvPr/>
        </p:nvPicPr>
        <p:blipFill>
          <a:blip r:embed="rId4"/>
          <a:srcRect l="3585" t="2815" r="30505" b="59435"/>
          <a:stretch>
            <a:fillRect/>
          </a:stretch>
        </p:blipFill>
        <p:spPr>
          <a:xfrm>
            <a:off x="5751756" y="2525685"/>
            <a:ext cx="5307732" cy="3369506"/>
          </a:xfrm>
          <a:prstGeom prst="rect">
            <a:avLst/>
          </a:prstGeom>
        </p:spPr>
      </p:pic>
      <p:sp>
        <p:nvSpPr>
          <p:cNvPr id="3" name="Title 1">
            <a:extLst>
              <a:ext uri="{FF2B5EF4-FFF2-40B4-BE49-F238E27FC236}">
                <a16:creationId xmlns:a16="http://schemas.microsoft.com/office/drawing/2014/main" id="{57CFFA27-7D1C-84DF-1F3D-811E0AA147EF}"/>
              </a:ext>
            </a:extLst>
          </p:cNvPr>
          <p:cNvSpPr txBox="1">
            <a:spLocks/>
          </p:cNvSpPr>
          <p:nvPr/>
        </p:nvSpPr>
        <p:spPr>
          <a:xfrm>
            <a:off x="161365" y="65737"/>
            <a:ext cx="1140838" cy="2217905"/>
          </a:xfrm>
          <a:prstGeom prst="rect">
            <a:avLst/>
          </a:prstGeom>
          <a:solidFill>
            <a:schemeClr val="bg1"/>
          </a:solidFill>
          <a:ln w="47625">
            <a:solidFill>
              <a:schemeClr val="accent1"/>
            </a:solidFill>
          </a:ln>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5000" b="1" dirty="0">
                <a:solidFill>
                  <a:srgbClr val="FF0000"/>
                </a:solidFill>
              </a:rPr>
              <a:t>2</a:t>
            </a:r>
            <a:endParaRPr lang="en-US" sz="15000" dirty="0">
              <a:solidFill>
                <a:srgbClr val="FF0000"/>
              </a:solidFill>
            </a:endParaRPr>
          </a:p>
        </p:txBody>
      </p:sp>
    </p:spTree>
    <p:extLst>
      <p:ext uri="{BB962C8B-B14F-4D97-AF65-F5344CB8AC3E}">
        <p14:creationId xmlns:p14="http://schemas.microsoft.com/office/powerpoint/2010/main" val="26811506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17061-D81A-930D-93BB-213ACD95D1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39BB3D-FF59-5062-CD6A-A1BF9AE1D475}"/>
              </a:ext>
            </a:extLst>
          </p:cNvPr>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85EB361E-81E5-9F68-8D0F-7E8D8257B917}"/>
              </a:ext>
            </a:extLst>
          </p:cNvPr>
          <p:cNvSpPr>
            <a:spLocks noGrp="1"/>
          </p:cNvSpPr>
          <p:nvPr>
            <p:ph type="subTitle" idx="1"/>
          </p:nvPr>
        </p:nvSpPr>
        <p:spPr>
          <a:xfrm>
            <a:off x="985969" y="2290120"/>
            <a:ext cx="8288032" cy="3829032"/>
          </a:xfrm>
        </p:spPr>
        <p:txBody>
          <a:bodyPr>
            <a:normAutofit/>
          </a:bodyPr>
          <a:lstStyle/>
          <a:p>
            <a:pPr algn="ctr"/>
            <a:r>
              <a:rPr lang="en-US" dirty="0"/>
              <a:t> </a:t>
            </a:r>
          </a:p>
        </p:txBody>
      </p:sp>
      <p:pic>
        <p:nvPicPr>
          <p:cNvPr id="9" name="Picture 8" descr="Logo, company name&#10;&#10;Description automatically generated">
            <a:extLst>
              <a:ext uri="{FF2B5EF4-FFF2-40B4-BE49-F238E27FC236}">
                <a16:creationId xmlns:a16="http://schemas.microsoft.com/office/drawing/2014/main" id="{E0003CB8-3B86-2185-71D7-40350EF9FA49}"/>
              </a:ext>
            </a:extLst>
          </p:cNvPr>
          <p:cNvPicPr>
            <a:picLocks noChangeAspect="1"/>
          </p:cNvPicPr>
          <p:nvPr/>
        </p:nvPicPr>
        <p:blipFill>
          <a:blip r:embed="rId2"/>
          <a:stretch>
            <a:fillRect/>
          </a:stretch>
        </p:blipFill>
        <p:spPr>
          <a:xfrm>
            <a:off x="0" y="-13354"/>
            <a:ext cx="2290763" cy="1178316"/>
          </a:xfrm>
          <a:prstGeom prst="rect">
            <a:avLst/>
          </a:prstGeom>
        </p:spPr>
      </p:pic>
      <p:sp>
        <p:nvSpPr>
          <p:cNvPr id="3" name="TextBox 2">
            <a:extLst>
              <a:ext uri="{FF2B5EF4-FFF2-40B4-BE49-F238E27FC236}">
                <a16:creationId xmlns:a16="http://schemas.microsoft.com/office/drawing/2014/main" id="{CE180870-FF51-BB6F-C2EA-ACA491127D6A}"/>
              </a:ext>
            </a:extLst>
          </p:cNvPr>
          <p:cNvSpPr txBox="1"/>
          <p:nvPr/>
        </p:nvSpPr>
        <p:spPr>
          <a:xfrm>
            <a:off x="75305" y="120402"/>
            <a:ext cx="11980432" cy="6678751"/>
          </a:xfrm>
          <a:prstGeom prst="rect">
            <a:avLst/>
          </a:prstGeom>
          <a:solidFill>
            <a:schemeClr val="bg1"/>
          </a:solidFill>
        </p:spPr>
        <p:txBody>
          <a:bodyPr wrap="square">
            <a:spAutoFit/>
          </a:bodyPr>
          <a:lstStyle/>
          <a:p>
            <a:pPr algn="ctr"/>
            <a:r>
              <a:rPr lang="en-US" sz="4800" b="1" i="1" dirty="0">
                <a:solidFill>
                  <a:srgbClr val="FF0000"/>
                </a:solidFill>
              </a:rPr>
              <a:t>What are the Underlying issues?</a:t>
            </a:r>
          </a:p>
          <a:p>
            <a:pPr algn="ctr"/>
            <a:endParaRPr lang="en-US" sz="800" b="1" i="1" dirty="0">
              <a:solidFill>
                <a:schemeClr val="accent1"/>
              </a:solidFill>
              <a:latin typeface="Arial Narrow" panose="020B0606020202030204" pitchFamily="34" charset="0"/>
            </a:endParaRPr>
          </a:p>
          <a:p>
            <a:pPr algn="ctr"/>
            <a:r>
              <a:rPr lang="en-US" sz="3600" b="1" i="1" dirty="0">
                <a:solidFill>
                  <a:schemeClr val="accent1"/>
                </a:solidFill>
                <a:latin typeface="Arial Narrow" panose="020B0606020202030204" pitchFamily="34" charset="0"/>
              </a:rPr>
              <a:t>What is the game telling us? </a:t>
            </a:r>
          </a:p>
          <a:p>
            <a:pPr algn="ctr"/>
            <a:r>
              <a:rPr lang="en-US" sz="3600" b="1" i="1" u="none" strike="noStrike" baseline="0" dirty="0">
                <a:solidFill>
                  <a:schemeClr val="accent1"/>
                </a:solidFill>
                <a:latin typeface="Arial Narrow" panose="020B0606020202030204" pitchFamily="34" charset="0"/>
              </a:rPr>
              <a:t>What cues are we responding to successfully or not?</a:t>
            </a:r>
          </a:p>
          <a:p>
            <a:pPr algn="ctr"/>
            <a:endParaRPr lang="en-US" sz="800" b="1" i="1" dirty="0">
              <a:solidFill>
                <a:srgbClr val="FF0000"/>
              </a:solidFill>
              <a:latin typeface="Arial Narrow" panose="020B0606020202030204" pitchFamily="34" charset="0"/>
            </a:endParaRPr>
          </a:p>
          <a:p>
            <a:pPr algn="ctr"/>
            <a:r>
              <a:rPr lang="en-US" sz="3600" b="1" i="1" dirty="0">
                <a:solidFill>
                  <a:schemeClr val="accent2"/>
                </a:solidFill>
                <a:latin typeface="Arial Narrow" panose="020B0606020202030204" pitchFamily="34" charset="0"/>
              </a:rPr>
              <a:t>Examples</a:t>
            </a:r>
          </a:p>
          <a:p>
            <a:pPr marL="571500" indent="-571500">
              <a:buFont typeface="Wingdings" panose="05000000000000000000" pitchFamily="2" charset="2"/>
              <a:buChar char="Ø"/>
            </a:pPr>
            <a:r>
              <a:rPr lang="en-US" sz="3200" b="1" i="1" dirty="0">
                <a:solidFill>
                  <a:srgbClr val="FF0000"/>
                </a:solidFill>
                <a:latin typeface="Arial Narrow" panose="020B0606020202030204" pitchFamily="34" charset="0"/>
              </a:rPr>
              <a:t>Supporting the Puck </a:t>
            </a:r>
            <a:r>
              <a:rPr lang="en-US" sz="3200" b="1" i="1" dirty="0">
                <a:solidFill>
                  <a:schemeClr val="accent1"/>
                </a:solidFill>
                <a:latin typeface="Arial Narrow" panose="020B0606020202030204" pitchFamily="34" charset="0"/>
              </a:rPr>
              <a:t>– players are standing still after passing, players too tight together or too far apart, F1-F2-F3 concepts</a:t>
            </a:r>
          </a:p>
          <a:p>
            <a:pPr marL="571500" indent="-571500">
              <a:buFont typeface="Wingdings" panose="05000000000000000000" pitchFamily="2" charset="2"/>
              <a:buChar char="Ø"/>
            </a:pPr>
            <a:r>
              <a:rPr lang="en-US" sz="3200" b="1" i="1" dirty="0">
                <a:solidFill>
                  <a:srgbClr val="FF0000"/>
                </a:solidFill>
                <a:latin typeface="Arial Narrow" panose="020B0606020202030204" pitchFamily="34" charset="0"/>
              </a:rPr>
              <a:t>Getting beat to pucks </a:t>
            </a:r>
            <a:r>
              <a:rPr lang="en-US" sz="3200" b="1" i="1" dirty="0">
                <a:solidFill>
                  <a:schemeClr val="accent1"/>
                </a:solidFill>
                <a:latin typeface="Arial Narrow" panose="020B0606020202030204" pitchFamily="34" charset="0"/>
              </a:rPr>
              <a:t>– awareness, scanning, transitioning quickly, skating, body position</a:t>
            </a:r>
          </a:p>
          <a:p>
            <a:pPr marL="571500" indent="-571500">
              <a:buFont typeface="Wingdings" panose="05000000000000000000" pitchFamily="2" charset="2"/>
              <a:buChar char="Ø"/>
            </a:pPr>
            <a:r>
              <a:rPr lang="en-US" sz="3200" b="1" i="1" dirty="0">
                <a:solidFill>
                  <a:srgbClr val="FF0000"/>
                </a:solidFill>
                <a:latin typeface="Arial Narrow" panose="020B0606020202030204" pitchFamily="34" charset="0"/>
              </a:rPr>
              <a:t>Not passing to open players </a:t>
            </a:r>
            <a:r>
              <a:rPr lang="en-US" sz="3200" b="1" i="1" dirty="0">
                <a:solidFill>
                  <a:schemeClr val="accent1"/>
                </a:solidFill>
                <a:latin typeface="Arial Narrow" panose="020B0606020202030204" pitchFamily="34" charset="0"/>
              </a:rPr>
              <a:t>– can’t stickhandle with head up, awareness, scanning, confidence, going to open space</a:t>
            </a:r>
          </a:p>
          <a:p>
            <a:pPr marL="571500" indent="-571500">
              <a:buFont typeface="Wingdings" panose="05000000000000000000" pitchFamily="2" charset="2"/>
              <a:buChar char="Ø"/>
            </a:pPr>
            <a:r>
              <a:rPr lang="en-US" sz="3200" b="1" i="1" dirty="0">
                <a:solidFill>
                  <a:srgbClr val="FF0000"/>
                </a:solidFill>
                <a:latin typeface="Arial Narrow" panose="020B0606020202030204" pitchFamily="34" charset="0"/>
              </a:rPr>
              <a:t>Can’t breakout </a:t>
            </a:r>
            <a:r>
              <a:rPr lang="en-US" sz="3200" b="1" i="1" dirty="0">
                <a:solidFill>
                  <a:schemeClr val="accent1"/>
                </a:solidFill>
                <a:latin typeface="Arial Narrow" panose="020B0606020202030204" pitchFamily="34" charset="0"/>
              </a:rPr>
              <a:t>– getting to open space, body position, skating, passing, catching a pass, puck protection</a:t>
            </a:r>
          </a:p>
        </p:txBody>
      </p:sp>
      <p:sp>
        <p:nvSpPr>
          <p:cNvPr id="4" name="Title 1">
            <a:extLst>
              <a:ext uri="{FF2B5EF4-FFF2-40B4-BE49-F238E27FC236}">
                <a16:creationId xmlns:a16="http://schemas.microsoft.com/office/drawing/2014/main" id="{5619A57B-0D6A-17EC-89C3-6DE07EA7DC0E}"/>
              </a:ext>
            </a:extLst>
          </p:cNvPr>
          <p:cNvSpPr txBox="1">
            <a:spLocks/>
          </p:cNvSpPr>
          <p:nvPr/>
        </p:nvSpPr>
        <p:spPr>
          <a:xfrm>
            <a:off x="14456" y="5337"/>
            <a:ext cx="1140838" cy="2217905"/>
          </a:xfrm>
          <a:prstGeom prst="rect">
            <a:avLst/>
          </a:prstGeom>
          <a:solidFill>
            <a:schemeClr val="bg1"/>
          </a:solidFill>
          <a:ln w="47625">
            <a:solidFill>
              <a:schemeClr val="accent1"/>
            </a:solidFill>
          </a:ln>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5000" b="1" dirty="0">
                <a:solidFill>
                  <a:srgbClr val="FF0000"/>
                </a:solidFill>
              </a:rPr>
              <a:t>3</a:t>
            </a:r>
            <a:endParaRPr lang="en-US" sz="15000" dirty="0">
              <a:solidFill>
                <a:srgbClr val="FF0000"/>
              </a:solidFill>
            </a:endParaRPr>
          </a:p>
        </p:txBody>
      </p:sp>
    </p:spTree>
    <p:extLst>
      <p:ext uri="{BB962C8B-B14F-4D97-AF65-F5344CB8AC3E}">
        <p14:creationId xmlns:p14="http://schemas.microsoft.com/office/powerpoint/2010/main" val="5003956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176AD0E-4152-472E-8CCE-F7C457151B38}"/>
              </a:ext>
            </a:extLst>
          </p:cNvPr>
          <p:cNvSpPr txBox="1">
            <a:spLocks noGrp="1"/>
          </p:cNvSpPr>
          <p:nvPr>
            <p:ph type="title"/>
          </p:nvPr>
        </p:nvSpPr>
        <p:spPr>
          <a:xfrm>
            <a:off x="1137616" y="156281"/>
            <a:ext cx="9916767" cy="1261884"/>
          </a:xfrm>
          <a:prstGeom prst="rect">
            <a:avLst/>
          </a:prstGeom>
          <a:solidFill>
            <a:schemeClr val="bg1"/>
          </a:solidFill>
        </p:spPr>
        <p:txBody>
          <a:bodyPr wrap="square">
            <a:spAutoFit/>
          </a:bodyPr>
          <a:lstStyle/>
          <a:p>
            <a:pPr algn="ctr"/>
            <a:r>
              <a:rPr lang="en-US" sz="4800" b="1" i="1" dirty="0">
                <a:solidFill>
                  <a:srgbClr val="FF0000"/>
                </a:solidFill>
              </a:rPr>
              <a:t>Select Activities</a:t>
            </a:r>
            <a:br>
              <a:rPr lang="en-US" sz="3600" b="1" dirty="0">
                <a:solidFill>
                  <a:srgbClr val="FF0000"/>
                </a:solidFill>
              </a:rPr>
            </a:br>
            <a:r>
              <a:rPr lang="en-US" sz="2800" b="1" dirty="0"/>
              <a:t>Select the type of activity to maximize the learning</a:t>
            </a:r>
          </a:p>
        </p:txBody>
      </p:sp>
      <p:pic>
        <p:nvPicPr>
          <p:cNvPr id="5" name="Content Placeholder 4" descr="Graphical user interface, timeline&#10;&#10;Description automatically generated">
            <a:extLst>
              <a:ext uri="{FF2B5EF4-FFF2-40B4-BE49-F238E27FC236}">
                <a16:creationId xmlns:a16="http://schemas.microsoft.com/office/drawing/2014/main" id="{87014403-12DF-4F70-88FA-89476F50759C}"/>
              </a:ext>
            </a:extLst>
          </p:cNvPr>
          <p:cNvPicPr>
            <a:picLocks noGrp="1" noChangeAspect="1"/>
          </p:cNvPicPr>
          <p:nvPr>
            <p:ph idx="1"/>
          </p:nvPr>
        </p:nvPicPr>
        <p:blipFill rotWithShape="1">
          <a:blip r:embed="rId2"/>
          <a:srcRect l="27784" t="19720" r="14236" b="22413"/>
          <a:stretch>
            <a:fillRect/>
          </a:stretch>
        </p:blipFill>
        <p:spPr>
          <a:xfrm>
            <a:off x="593014" y="2374186"/>
            <a:ext cx="7378212" cy="4135625"/>
          </a:xfrm>
        </p:spPr>
      </p:pic>
      <p:sp>
        <p:nvSpPr>
          <p:cNvPr id="8" name="TextBox 7">
            <a:extLst>
              <a:ext uri="{FF2B5EF4-FFF2-40B4-BE49-F238E27FC236}">
                <a16:creationId xmlns:a16="http://schemas.microsoft.com/office/drawing/2014/main" id="{C898A9EF-DC70-4F1E-8677-8B584D5FABC4}"/>
              </a:ext>
            </a:extLst>
          </p:cNvPr>
          <p:cNvSpPr txBox="1"/>
          <p:nvPr/>
        </p:nvSpPr>
        <p:spPr>
          <a:xfrm>
            <a:off x="8056129" y="1665930"/>
            <a:ext cx="3962399" cy="5078313"/>
          </a:xfrm>
          <a:prstGeom prst="rect">
            <a:avLst/>
          </a:prstGeom>
          <a:solidFill>
            <a:schemeClr val="accent1"/>
          </a:solidFill>
          <a:ln w="31750">
            <a:solidFill>
              <a:schemeClr val="bg1"/>
            </a:solidFill>
          </a:ln>
        </p:spPr>
        <p:txBody>
          <a:bodyPr wrap="square" rtlCol="0">
            <a:spAutoFit/>
          </a:bodyPr>
          <a:lstStyle/>
          <a:p>
            <a:pPr algn="ctr"/>
            <a:r>
              <a:rPr lang="en-US" sz="2400" b="1" dirty="0">
                <a:solidFill>
                  <a:schemeClr val="bg1"/>
                </a:solidFill>
              </a:rPr>
              <a:t>What drill type you use depends on desired outcome:</a:t>
            </a:r>
          </a:p>
          <a:p>
            <a:pPr marL="285750" indent="-285750">
              <a:buFont typeface="Arial" panose="020B0604020202020204" pitchFamily="34" charset="0"/>
              <a:buChar char="•"/>
            </a:pPr>
            <a:r>
              <a:rPr lang="en-US" dirty="0">
                <a:solidFill>
                  <a:schemeClr val="bg1"/>
                </a:solidFill>
              </a:rPr>
              <a:t>Unopposed (blocked) drills are best for early technical skill acquisition (</a:t>
            </a:r>
            <a:r>
              <a:rPr lang="en-US" dirty="0" err="1">
                <a:solidFill>
                  <a:schemeClr val="bg1"/>
                </a:solidFill>
              </a:rPr>
              <a:t>ie</a:t>
            </a:r>
            <a:r>
              <a:rPr lang="en-US" dirty="0">
                <a:solidFill>
                  <a:schemeClr val="bg1"/>
                </a:solidFill>
              </a:rPr>
              <a:t> skating, passing)</a:t>
            </a:r>
          </a:p>
          <a:p>
            <a:pPr marL="285750" indent="-285750">
              <a:buFont typeface="Arial" panose="020B0604020202020204" pitchFamily="34" charset="0"/>
              <a:buChar char="•"/>
            </a:pPr>
            <a:r>
              <a:rPr lang="en-US" dirty="0">
                <a:solidFill>
                  <a:schemeClr val="bg1"/>
                </a:solidFill>
              </a:rPr>
              <a:t>Increasing complexity results in greater skill acquisition – drill with opposition (</a:t>
            </a:r>
            <a:r>
              <a:rPr lang="en-US" dirty="0" err="1">
                <a:solidFill>
                  <a:schemeClr val="bg1"/>
                </a:solidFill>
              </a:rPr>
              <a:t>ie</a:t>
            </a:r>
            <a:r>
              <a:rPr lang="en-US" dirty="0">
                <a:solidFill>
                  <a:schemeClr val="bg1"/>
                </a:solidFill>
              </a:rPr>
              <a:t> edgework while evading opponent in a drill)</a:t>
            </a:r>
          </a:p>
          <a:p>
            <a:pPr marL="285750" indent="-285750">
              <a:buFont typeface="Arial" panose="020B0604020202020204" pitchFamily="34" charset="0"/>
              <a:buChar char="•"/>
            </a:pPr>
            <a:r>
              <a:rPr lang="en-US" dirty="0">
                <a:solidFill>
                  <a:schemeClr val="bg1"/>
                </a:solidFill>
              </a:rPr>
              <a:t>Moving up to small unit play (</a:t>
            </a:r>
            <a:r>
              <a:rPr lang="en-US" dirty="0" err="1">
                <a:solidFill>
                  <a:schemeClr val="bg1"/>
                </a:solidFill>
              </a:rPr>
              <a:t>ie</a:t>
            </a:r>
            <a:r>
              <a:rPr lang="en-US" dirty="0">
                <a:solidFill>
                  <a:schemeClr val="bg1"/>
                </a:solidFill>
              </a:rPr>
              <a:t> 2v2 in tight spaces) increases skill acquisition</a:t>
            </a:r>
          </a:p>
          <a:p>
            <a:pPr marL="285750" indent="-285750">
              <a:buFont typeface="Arial" panose="020B0604020202020204" pitchFamily="34" charset="0"/>
              <a:buChar char="•"/>
            </a:pPr>
            <a:r>
              <a:rPr lang="en-US" dirty="0">
                <a:solidFill>
                  <a:schemeClr val="bg1"/>
                </a:solidFill>
              </a:rPr>
              <a:t>Next level is small game (</a:t>
            </a:r>
            <a:r>
              <a:rPr lang="en-US" dirty="0" err="1">
                <a:solidFill>
                  <a:schemeClr val="bg1"/>
                </a:solidFill>
              </a:rPr>
              <a:t>ie</a:t>
            </a:r>
            <a:r>
              <a:rPr lang="en-US" dirty="0">
                <a:solidFill>
                  <a:schemeClr val="bg1"/>
                </a:solidFill>
              </a:rPr>
              <a:t> 3v3 in small game w/focus on evasion and puck protection)</a:t>
            </a:r>
          </a:p>
          <a:p>
            <a:pPr marL="285750" indent="-285750">
              <a:buFont typeface="Arial" panose="020B0604020202020204" pitchFamily="34" charset="0"/>
              <a:buChar char="•"/>
            </a:pPr>
            <a:r>
              <a:rPr lang="en-US" dirty="0">
                <a:solidFill>
                  <a:schemeClr val="bg1"/>
                </a:solidFill>
              </a:rPr>
              <a:t>The game is final step</a:t>
            </a:r>
          </a:p>
        </p:txBody>
      </p:sp>
      <p:sp>
        <p:nvSpPr>
          <p:cNvPr id="3" name="Oval 2">
            <a:extLst>
              <a:ext uri="{FF2B5EF4-FFF2-40B4-BE49-F238E27FC236}">
                <a16:creationId xmlns:a16="http://schemas.microsoft.com/office/drawing/2014/main" id="{33860318-1E19-B2BD-19CD-A9294B1BDC46}"/>
              </a:ext>
            </a:extLst>
          </p:cNvPr>
          <p:cNvSpPr/>
          <p:nvPr/>
        </p:nvSpPr>
        <p:spPr>
          <a:xfrm>
            <a:off x="2657004" y="3429000"/>
            <a:ext cx="4023360" cy="1928309"/>
          </a:xfrm>
          <a:prstGeom prst="ellipse">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Left-Right 1">
            <a:extLst>
              <a:ext uri="{FF2B5EF4-FFF2-40B4-BE49-F238E27FC236}">
                <a16:creationId xmlns:a16="http://schemas.microsoft.com/office/drawing/2014/main" id="{849873FE-598A-FBC5-FC44-40DE9C6221C9}"/>
              </a:ext>
            </a:extLst>
          </p:cNvPr>
          <p:cNvSpPr/>
          <p:nvPr/>
        </p:nvSpPr>
        <p:spPr>
          <a:xfrm rot="19250856">
            <a:off x="4432151" y="4247926"/>
            <a:ext cx="4073562" cy="290456"/>
          </a:xfrm>
          <a:prstGeom prst="lef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E3784D1-E232-CE7C-B120-25689909CA1B}"/>
              </a:ext>
            </a:extLst>
          </p:cNvPr>
          <p:cNvSpPr txBox="1"/>
          <p:nvPr/>
        </p:nvSpPr>
        <p:spPr>
          <a:xfrm rot="19190331">
            <a:off x="5332326" y="4624890"/>
            <a:ext cx="3047968" cy="369332"/>
          </a:xfrm>
          <a:prstGeom prst="rect">
            <a:avLst/>
          </a:prstGeom>
          <a:solidFill>
            <a:schemeClr val="accent3">
              <a:lumMod val="40000"/>
              <a:lumOff val="60000"/>
            </a:schemeClr>
          </a:solidFill>
        </p:spPr>
        <p:txBody>
          <a:bodyPr wrap="square" rtlCol="0">
            <a:spAutoFit/>
          </a:bodyPr>
          <a:lstStyle/>
          <a:p>
            <a:r>
              <a:rPr lang="en-US" b="1" dirty="0">
                <a:solidFill>
                  <a:srgbClr val="FF0000"/>
                </a:solidFill>
              </a:rPr>
              <a:t>REGRESS       PROGRESS</a:t>
            </a:r>
          </a:p>
        </p:txBody>
      </p:sp>
      <p:sp>
        <p:nvSpPr>
          <p:cNvPr id="6" name="Title 1">
            <a:extLst>
              <a:ext uri="{FF2B5EF4-FFF2-40B4-BE49-F238E27FC236}">
                <a16:creationId xmlns:a16="http://schemas.microsoft.com/office/drawing/2014/main" id="{3084EED1-69D8-0EEA-1C57-C3DF5058A3B5}"/>
              </a:ext>
            </a:extLst>
          </p:cNvPr>
          <p:cNvSpPr txBox="1">
            <a:spLocks/>
          </p:cNvSpPr>
          <p:nvPr/>
        </p:nvSpPr>
        <p:spPr>
          <a:xfrm>
            <a:off x="22595" y="0"/>
            <a:ext cx="1140838" cy="2217905"/>
          </a:xfrm>
          <a:prstGeom prst="rect">
            <a:avLst/>
          </a:prstGeom>
          <a:solidFill>
            <a:schemeClr val="bg1"/>
          </a:solidFill>
          <a:ln w="47625">
            <a:solidFill>
              <a:schemeClr val="accent1"/>
            </a:solidFill>
          </a:ln>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5000" b="1" dirty="0">
                <a:solidFill>
                  <a:srgbClr val="FF0000"/>
                </a:solidFill>
              </a:rPr>
              <a:t>4</a:t>
            </a:r>
            <a:endParaRPr lang="en-US" sz="15000" dirty="0">
              <a:solidFill>
                <a:srgbClr val="FF0000"/>
              </a:solidFill>
            </a:endParaRPr>
          </a:p>
        </p:txBody>
      </p:sp>
    </p:spTree>
    <p:extLst>
      <p:ext uri="{BB962C8B-B14F-4D97-AF65-F5344CB8AC3E}">
        <p14:creationId xmlns:p14="http://schemas.microsoft.com/office/powerpoint/2010/main" val="20735088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93BAC6-D644-5A04-B81D-9841DD4EA2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B0992E-BD9F-9B95-9728-ABC3B0E9567F}"/>
              </a:ext>
            </a:extLst>
          </p:cNvPr>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06C0256B-819E-8A9B-EC14-949E6AC9A7C9}"/>
              </a:ext>
            </a:extLst>
          </p:cNvPr>
          <p:cNvSpPr>
            <a:spLocks noGrp="1"/>
          </p:cNvSpPr>
          <p:nvPr>
            <p:ph type="subTitle" idx="1"/>
          </p:nvPr>
        </p:nvSpPr>
        <p:spPr>
          <a:xfrm>
            <a:off x="985969" y="2603040"/>
            <a:ext cx="8288032" cy="3516111"/>
          </a:xfrm>
        </p:spPr>
        <p:txBody>
          <a:bodyPr>
            <a:normAutofit/>
          </a:bodyPr>
          <a:lstStyle/>
          <a:p>
            <a:pPr algn="ctr"/>
            <a:r>
              <a:rPr lang="en-US" dirty="0"/>
              <a:t> </a:t>
            </a:r>
          </a:p>
        </p:txBody>
      </p:sp>
      <p:sp>
        <p:nvSpPr>
          <p:cNvPr id="6" name="TextBox 5">
            <a:extLst>
              <a:ext uri="{FF2B5EF4-FFF2-40B4-BE49-F238E27FC236}">
                <a16:creationId xmlns:a16="http://schemas.microsoft.com/office/drawing/2014/main" id="{FCF6CCAD-1D43-2AC7-EB55-6DC755ECE469}"/>
              </a:ext>
            </a:extLst>
          </p:cNvPr>
          <p:cNvSpPr txBox="1"/>
          <p:nvPr/>
        </p:nvSpPr>
        <p:spPr>
          <a:xfrm>
            <a:off x="1145381" y="383860"/>
            <a:ext cx="9316752" cy="1015663"/>
          </a:xfrm>
          <a:prstGeom prst="rect">
            <a:avLst/>
          </a:prstGeom>
          <a:noFill/>
        </p:spPr>
        <p:txBody>
          <a:bodyPr wrap="square">
            <a:spAutoFit/>
          </a:bodyPr>
          <a:lstStyle/>
          <a:p>
            <a:pPr algn="ctr"/>
            <a:r>
              <a:rPr lang="en-US" sz="3600" b="1" dirty="0">
                <a:solidFill>
                  <a:srgbClr val="FF0000"/>
                </a:solidFill>
              </a:rPr>
              <a:t>BEST LEARNING ENVIRONMENT</a:t>
            </a:r>
          </a:p>
          <a:p>
            <a:pPr algn="ctr"/>
            <a:endParaRPr lang="en-US" sz="2400" b="1" dirty="0">
              <a:solidFill>
                <a:schemeClr val="accent1"/>
              </a:solidFill>
            </a:endParaRPr>
          </a:p>
        </p:txBody>
      </p:sp>
      <p:pic>
        <p:nvPicPr>
          <p:cNvPr id="9" name="Picture 8" descr="Logo, company name&#10;&#10;Description automatically generated">
            <a:extLst>
              <a:ext uri="{FF2B5EF4-FFF2-40B4-BE49-F238E27FC236}">
                <a16:creationId xmlns:a16="http://schemas.microsoft.com/office/drawing/2014/main" id="{E0E8FE1B-1742-48DF-A098-460F91C8D4A2}"/>
              </a:ext>
            </a:extLst>
          </p:cNvPr>
          <p:cNvPicPr>
            <a:picLocks noChangeAspect="1"/>
          </p:cNvPicPr>
          <p:nvPr/>
        </p:nvPicPr>
        <p:blipFill>
          <a:blip r:embed="rId2"/>
          <a:stretch>
            <a:fillRect/>
          </a:stretch>
        </p:blipFill>
        <p:spPr>
          <a:xfrm>
            <a:off x="0" y="-13354"/>
            <a:ext cx="2290763" cy="1178316"/>
          </a:xfrm>
          <a:prstGeom prst="rect">
            <a:avLst/>
          </a:prstGeom>
        </p:spPr>
      </p:pic>
      <p:sp>
        <p:nvSpPr>
          <p:cNvPr id="13" name="TextBox 12">
            <a:extLst>
              <a:ext uri="{FF2B5EF4-FFF2-40B4-BE49-F238E27FC236}">
                <a16:creationId xmlns:a16="http://schemas.microsoft.com/office/drawing/2014/main" id="{FE31DBE4-2085-9AB8-6CD3-1F2E094DCFEC}"/>
              </a:ext>
            </a:extLst>
          </p:cNvPr>
          <p:cNvSpPr txBox="1"/>
          <p:nvPr/>
        </p:nvSpPr>
        <p:spPr>
          <a:xfrm>
            <a:off x="716908" y="2024105"/>
            <a:ext cx="4711337" cy="3108543"/>
          </a:xfrm>
          <a:prstGeom prst="rect">
            <a:avLst/>
          </a:prstGeom>
          <a:noFill/>
        </p:spPr>
        <p:txBody>
          <a:bodyPr wrap="square">
            <a:spAutoFit/>
          </a:bodyPr>
          <a:lstStyle/>
          <a:p>
            <a:r>
              <a:rPr lang="en-US" sz="2800" b="1" i="1" u="none" strike="noStrike" baseline="0" dirty="0">
                <a:solidFill>
                  <a:schemeClr val="accent2"/>
                </a:solidFill>
                <a:latin typeface="Arial Narrow" panose="020B0606020202030204" pitchFamily="34" charset="0"/>
              </a:rPr>
              <a:t>Blocked</a:t>
            </a:r>
            <a:r>
              <a:rPr lang="en-US" sz="2800" b="1" i="1" u="none" strike="noStrike" baseline="0" dirty="0">
                <a:solidFill>
                  <a:srgbClr val="002060"/>
                </a:solidFill>
                <a:latin typeface="Arial Narrow" panose="020B0606020202030204" pitchFamily="34" charset="0"/>
              </a:rPr>
              <a:t> drills are repetitive, have pre-determined paths and outcomes, very little decision making and a narrow focus of awareness (meaning they don’t have to scan and read the environment). </a:t>
            </a:r>
          </a:p>
        </p:txBody>
      </p:sp>
      <p:sp>
        <p:nvSpPr>
          <p:cNvPr id="5" name="TextBox 4">
            <a:extLst>
              <a:ext uri="{FF2B5EF4-FFF2-40B4-BE49-F238E27FC236}">
                <a16:creationId xmlns:a16="http://schemas.microsoft.com/office/drawing/2014/main" id="{94CD35BC-AFF1-22D4-89CD-0221DCC09CF7}"/>
              </a:ext>
            </a:extLst>
          </p:cNvPr>
          <p:cNvSpPr txBox="1"/>
          <p:nvPr/>
        </p:nvSpPr>
        <p:spPr>
          <a:xfrm>
            <a:off x="2740424" y="1211885"/>
            <a:ext cx="6126665" cy="523220"/>
          </a:xfrm>
          <a:prstGeom prst="rect">
            <a:avLst/>
          </a:prstGeom>
          <a:noFill/>
        </p:spPr>
        <p:txBody>
          <a:bodyPr wrap="square">
            <a:spAutoFit/>
          </a:bodyPr>
          <a:lstStyle/>
          <a:p>
            <a:r>
              <a:rPr lang="en-US" sz="2400" b="1" i="1" u="none" strike="noStrike" baseline="0" dirty="0">
                <a:solidFill>
                  <a:srgbClr val="002060"/>
                </a:solidFill>
                <a:latin typeface="Arial Narrow" panose="020B0606020202030204" pitchFamily="34" charset="0"/>
              </a:rPr>
              <a:t>       </a:t>
            </a:r>
            <a:r>
              <a:rPr lang="en-US" sz="2800" b="1" i="1" dirty="0">
                <a:solidFill>
                  <a:srgbClr val="FF0000"/>
                </a:solidFill>
                <a:latin typeface="Arial Narrow" panose="020B0606020202030204" pitchFamily="34" charset="0"/>
              </a:rPr>
              <a:t>BLOCKED vs RANDOM DRILLS</a:t>
            </a:r>
            <a:endParaRPr lang="en-US" sz="2800" b="1" i="0" u="none" strike="noStrike" baseline="0" dirty="0">
              <a:solidFill>
                <a:srgbClr val="FF0000"/>
              </a:solidFill>
              <a:latin typeface="Arial Narrow" panose="020B0606020202030204" pitchFamily="34" charset="0"/>
            </a:endParaRPr>
          </a:p>
        </p:txBody>
      </p:sp>
      <p:sp>
        <p:nvSpPr>
          <p:cNvPr id="3" name="TextBox 2">
            <a:extLst>
              <a:ext uri="{FF2B5EF4-FFF2-40B4-BE49-F238E27FC236}">
                <a16:creationId xmlns:a16="http://schemas.microsoft.com/office/drawing/2014/main" id="{C5BC8CCB-7700-0F8B-6C35-8462E9E929C1}"/>
              </a:ext>
            </a:extLst>
          </p:cNvPr>
          <p:cNvSpPr txBox="1"/>
          <p:nvPr/>
        </p:nvSpPr>
        <p:spPr>
          <a:xfrm>
            <a:off x="5697306" y="2024105"/>
            <a:ext cx="4711337" cy="3108543"/>
          </a:xfrm>
          <a:prstGeom prst="rect">
            <a:avLst/>
          </a:prstGeom>
          <a:noFill/>
        </p:spPr>
        <p:txBody>
          <a:bodyPr wrap="square">
            <a:spAutoFit/>
          </a:bodyPr>
          <a:lstStyle/>
          <a:p>
            <a:r>
              <a:rPr lang="en-US" sz="2800" b="1" i="1" u="none" strike="noStrike" baseline="0" dirty="0">
                <a:solidFill>
                  <a:schemeClr val="accent2"/>
                </a:solidFill>
                <a:latin typeface="Arial Narrow" panose="020B0606020202030204" pitchFamily="34" charset="0"/>
              </a:rPr>
              <a:t>Random</a:t>
            </a:r>
            <a:r>
              <a:rPr lang="en-US" sz="2800" b="1" i="1" u="none" strike="noStrike" baseline="0" dirty="0">
                <a:solidFill>
                  <a:srgbClr val="002060"/>
                </a:solidFill>
                <a:latin typeface="Arial Narrow" panose="020B0606020202030204" pitchFamily="34" charset="0"/>
              </a:rPr>
              <a:t> drills mean not doing the same thing twice - an unpredictable environment for kids where they are not aware of the solution or decision that needs to be made before they perform the technique. </a:t>
            </a:r>
            <a:endParaRPr lang="en-US" sz="2800" b="1" i="0" u="none" strike="noStrike" baseline="0" dirty="0">
              <a:solidFill>
                <a:srgbClr val="002060"/>
              </a:solidFill>
              <a:latin typeface="Arial Narrow" panose="020B0606020202030204" pitchFamily="34" charset="0"/>
            </a:endParaRPr>
          </a:p>
        </p:txBody>
      </p:sp>
      <p:sp>
        <p:nvSpPr>
          <p:cNvPr id="4" name="TextBox 3">
            <a:extLst>
              <a:ext uri="{FF2B5EF4-FFF2-40B4-BE49-F238E27FC236}">
                <a16:creationId xmlns:a16="http://schemas.microsoft.com/office/drawing/2014/main" id="{7EB34E2E-602A-7A7A-A8C9-E45ADEA5310D}"/>
              </a:ext>
            </a:extLst>
          </p:cNvPr>
          <p:cNvSpPr txBox="1"/>
          <p:nvPr/>
        </p:nvSpPr>
        <p:spPr>
          <a:xfrm>
            <a:off x="289112" y="5334321"/>
            <a:ext cx="9316752" cy="1569660"/>
          </a:xfrm>
          <a:prstGeom prst="rect">
            <a:avLst/>
          </a:prstGeom>
          <a:noFill/>
        </p:spPr>
        <p:txBody>
          <a:bodyPr wrap="square">
            <a:spAutoFit/>
          </a:bodyPr>
          <a:lstStyle/>
          <a:p>
            <a:pPr algn="ctr"/>
            <a:r>
              <a:rPr lang="en-US" sz="3600" b="1" dirty="0">
                <a:solidFill>
                  <a:schemeClr val="accent1"/>
                </a:solidFill>
              </a:rPr>
              <a:t>IN A GAME: </a:t>
            </a:r>
            <a:r>
              <a:rPr lang="en-US" sz="3600" b="1" dirty="0">
                <a:solidFill>
                  <a:srgbClr val="FF0000"/>
                </a:solidFill>
              </a:rPr>
              <a:t>DO CONES DEFEND?</a:t>
            </a:r>
          </a:p>
          <a:p>
            <a:pPr algn="ctr"/>
            <a:r>
              <a:rPr lang="en-US" sz="3600" b="1" dirty="0">
                <a:solidFill>
                  <a:srgbClr val="FF0000"/>
                </a:solidFill>
              </a:rPr>
              <a:t>ARE THERE OPPONENTS ON THE ICE?</a:t>
            </a:r>
          </a:p>
          <a:p>
            <a:pPr algn="ctr"/>
            <a:endParaRPr lang="en-US" sz="2400" b="1" dirty="0">
              <a:solidFill>
                <a:schemeClr val="accent1"/>
              </a:solidFill>
            </a:endParaRPr>
          </a:p>
        </p:txBody>
      </p:sp>
      <p:sp>
        <p:nvSpPr>
          <p:cNvPr id="8" name="Isosceles Triangle 7">
            <a:extLst>
              <a:ext uri="{FF2B5EF4-FFF2-40B4-BE49-F238E27FC236}">
                <a16:creationId xmlns:a16="http://schemas.microsoft.com/office/drawing/2014/main" id="{99F2113E-B3E2-F9FB-2159-EEFDDAD8974B}"/>
              </a:ext>
            </a:extLst>
          </p:cNvPr>
          <p:cNvSpPr/>
          <p:nvPr/>
        </p:nvSpPr>
        <p:spPr>
          <a:xfrm>
            <a:off x="9543062" y="4342274"/>
            <a:ext cx="1857082" cy="1984094"/>
          </a:xfrm>
          <a:prstGeom prst="triangl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ultiplication Sign 9">
            <a:extLst>
              <a:ext uri="{FF2B5EF4-FFF2-40B4-BE49-F238E27FC236}">
                <a16:creationId xmlns:a16="http://schemas.microsoft.com/office/drawing/2014/main" id="{65D1C83F-7B69-516E-2D70-EBA50B3630DD}"/>
              </a:ext>
            </a:extLst>
          </p:cNvPr>
          <p:cNvSpPr/>
          <p:nvPr/>
        </p:nvSpPr>
        <p:spPr>
          <a:xfrm>
            <a:off x="9624961" y="5132648"/>
            <a:ext cx="1756086" cy="1984095"/>
          </a:xfrm>
          <a:prstGeom prst="mathMultiply">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11520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124A8-477C-0337-1B2F-14AD9028CA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BDDFEC-B685-5FB5-FF45-D94FF65D8FCF}"/>
              </a:ext>
            </a:extLst>
          </p:cNvPr>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E17FE1D0-0813-0C8E-A5B8-ECD58CDF732E}"/>
              </a:ext>
            </a:extLst>
          </p:cNvPr>
          <p:cNvSpPr>
            <a:spLocks noGrp="1"/>
          </p:cNvSpPr>
          <p:nvPr>
            <p:ph type="subTitle" idx="1"/>
          </p:nvPr>
        </p:nvSpPr>
        <p:spPr>
          <a:xfrm>
            <a:off x="985969" y="2603040"/>
            <a:ext cx="8288032" cy="3516111"/>
          </a:xfrm>
        </p:spPr>
        <p:txBody>
          <a:bodyPr>
            <a:normAutofit/>
          </a:bodyPr>
          <a:lstStyle/>
          <a:p>
            <a:pPr algn="ctr"/>
            <a:r>
              <a:rPr lang="en-US" dirty="0"/>
              <a:t> </a:t>
            </a:r>
            <a:endParaRPr lang="en-US"/>
          </a:p>
        </p:txBody>
      </p:sp>
      <p:sp>
        <p:nvSpPr>
          <p:cNvPr id="6" name="TextBox 5">
            <a:extLst>
              <a:ext uri="{FF2B5EF4-FFF2-40B4-BE49-F238E27FC236}">
                <a16:creationId xmlns:a16="http://schemas.microsoft.com/office/drawing/2014/main" id="{9AD6C072-F4F5-5A68-CF7F-866FD9254E95}"/>
              </a:ext>
            </a:extLst>
          </p:cNvPr>
          <p:cNvSpPr txBox="1"/>
          <p:nvPr/>
        </p:nvSpPr>
        <p:spPr>
          <a:xfrm>
            <a:off x="1112404" y="76465"/>
            <a:ext cx="11079596" cy="1569660"/>
          </a:xfrm>
          <a:prstGeom prst="rect">
            <a:avLst/>
          </a:prstGeom>
          <a:solidFill>
            <a:schemeClr val="bg1"/>
          </a:solidFill>
        </p:spPr>
        <p:txBody>
          <a:bodyPr wrap="square">
            <a:spAutoFit/>
          </a:bodyPr>
          <a:lstStyle/>
          <a:p>
            <a:pPr algn="ctr"/>
            <a:r>
              <a:rPr lang="en-US" sz="4800" b="1" i="1" dirty="0">
                <a:solidFill>
                  <a:srgbClr val="FF0000"/>
                </a:solidFill>
              </a:rPr>
              <a:t>Check if activities include 5 Elements </a:t>
            </a:r>
          </a:p>
          <a:p>
            <a:pPr algn="ctr"/>
            <a:r>
              <a:rPr lang="en-US" sz="4800" b="1" i="1" dirty="0">
                <a:solidFill>
                  <a:srgbClr val="FF0000"/>
                </a:solidFill>
              </a:rPr>
              <a:t>of Good Drill &amp; Practice Design</a:t>
            </a:r>
          </a:p>
        </p:txBody>
      </p:sp>
      <p:pic>
        <p:nvPicPr>
          <p:cNvPr id="4" name="Picture 3" descr="Graphical user interface, application&#10;&#10;Description automatically generated">
            <a:extLst>
              <a:ext uri="{FF2B5EF4-FFF2-40B4-BE49-F238E27FC236}">
                <a16:creationId xmlns:a16="http://schemas.microsoft.com/office/drawing/2014/main" id="{65F49BA1-9184-07EF-C6AC-D6137901B46C}"/>
              </a:ext>
            </a:extLst>
          </p:cNvPr>
          <p:cNvPicPr>
            <a:picLocks noChangeAspect="1"/>
          </p:cNvPicPr>
          <p:nvPr/>
        </p:nvPicPr>
        <p:blipFill rotWithShape="1">
          <a:blip r:embed="rId3"/>
          <a:srcRect l="3163" t="41746" r="9478" b="13471"/>
          <a:stretch/>
        </p:blipFill>
        <p:spPr>
          <a:xfrm>
            <a:off x="860612" y="1878803"/>
            <a:ext cx="9194763" cy="4979197"/>
          </a:xfrm>
          <a:prstGeom prst="rect">
            <a:avLst/>
          </a:prstGeom>
        </p:spPr>
      </p:pic>
      <p:pic>
        <p:nvPicPr>
          <p:cNvPr id="5" name="Picture 4" descr="Logo, company name&#10;&#10;Description automatically generated">
            <a:extLst>
              <a:ext uri="{FF2B5EF4-FFF2-40B4-BE49-F238E27FC236}">
                <a16:creationId xmlns:a16="http://schemas.microsoft.com/office/drawing/2014/main" id="{65A79806-37C0-10AF-66AA-8A52F2491F4B}"/>
              </a:ext>
            </a:extLst>
          </p:cNvPr>
          <p:cNvPicPr>
            <a:picLocks noChangeAspect="1"/>
          </p:cNvPicPr>
          <p:nvPr/>
        </p:nvPicPr>
        <p:blipFill>
          <a:blip r:embed="rId4"/>
          <a:stretch>
            <a:fillRect/>
          </a:stretch>
        </p:blipFill>
        <p:spPr>
          <a:xfrm>
            <a:off x="0" y="5529993"/>
            <a:ext cx="2290763" cy="1178316"/>
          </a:xfrm>
          <a:prstGeom prst="rect">
            <a:avLst/>
          </a:prstGeom>
        </p:spPr>
      </p:pic>
      <p:sp>
        <p:nvSpPr>
          <p:cNvPr id="9" name="Title 1">
            <a:extLst>
              <a:ext uri="{FF2B5EF4-FFF2-40B4-BE49-F238E27FC236}">
                <a16:creationId xmlns:a16="http://schemas.microsoft.com/office/drawing/2014/main" id="{7EA214D9-F351-7293-B0A2-88CCE04A94EC}"/>
              </a:ext>
            </a:extLst>
          </p:cNvPr>
          <p:cNvSpPr txBox="1">
            <a:spLocks/>
          </p:cNvSpPr>
          <p:nvPr/>
        </p:nvSpPr>
        <p:spPr>
          <a:xfrm>
            <a:off x="22595" y="0"/>
            <a:ext cx="1140838" cy="2217905"/>
          </a:xfrm>
          <a:prstGeom prst="rect">
            <a:avLst/>
          </a:prstGeom>
          <a:solidFill>
            <a:schemeClr val="bg1"/>
          </a:solidFill>
          <a:ln w="47625">
            <a:solidFill>
              <a:schemeClr val="accent1"/>
            </a:solidFill>
          </a:ln>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5000" b="1" dirty="0">
                <a:solidFill>
                  <a:srgbClr val="FF0000"/>
                </a:solidFill>
              </a:rPr>
              <a:t>5</a:t>
            </a:r>
            <a:endParaRPr lang="en-US" sz="15000" dirty="0">
              <a:solidFill>
                <a:srgbClr val="FF0000"/>
              </a:solidFill>
            </a:endParaRPr>
          </a:p>
        </p:txBody>
      </p:sp>
    </p:spTree>
    <p:extLst>
      <p:ext uri="{BB962C8B-B14F-4D97-AF65-F5344CB8AC3E}">
        <p14:creationId xmlns:p14="http://schemas.microsoft.com/office/powerpoint/2010/main" val="3296604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611" y="1965542"/>
            <a:ext cx="3547581" cy="4093028"/>
          </a:xfrm>
        </p:spPr>
        <p:txBody>
          <a:bodyPr anchor="ctr">
            <a:normAutofit/>
          </a:bodyPr>
          <a:lstStyle/>
          <a:p>
            <a:pPr algn="ctr"/>
            <a:r>
              <a:rPr lang="en-US" b="1" dirty="0"/>
              <a:t>Certifies &amp; invests in your Coaches </a:t>
            </a:r>
          </a:p>
        </p:txBody>
      </p:sp>
      <p:graphicFrame>
        <p:nvGraphicFramePr>
          <p:cNvPr id="5" name="Content Placeholder 2">
            <a:extLst>
              <a:ext uri="{FF2B5EF4-FFF2-40B4-BE49-F238E27FC236}">
                <a16:creationId xmlns:a16="http://schemas.microsoft.com/office/drawing/2014/main" id="{D12EEC78-1E8E-4820-A899-A611DAE5F773}"/>
              </a:ext>
            </a:extLst>
          </p:cNvPr>
          <p:cNvGraphicFramePr>
            <a:graphicFrameLocks noGrp="1"/>
          </p:cNvGraphicFramePr>
          <p:nvPr>
            <p:ph idx="1"/>
          </p:nvPr>
        </p:nvGraphicFramePr>
        <p:xfrm>
          <a:off x="4910715" y="35401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Rounded Corners 2">
            <a:extLst>
              <a:ext uri="{FF2B5EF4-FFF2-40B4-BE49-F238E27FC236}">
                <a16:creationId xmlns:a16="http://schemas.microsoft.com/office/drawing/2014/main" id="{415D9BB8-FB33-510C-ED57-72B287F92B46}"/>
              </a:ext>
            </a:extLst>
          </p:cNvPr>
          <p:cNvSpPr/>
          <p:nvPr/>
        </p:nvSpPr>
        <p:spPr>
          <a:xfrm>
            <a:off x="4922641" y="5519985"/>
            <a:ext cx="6628804" cy="1047462"/>
          </a:xfrm>
          <a:prstGeom prst="roundRect">
            <a:avLst>
              <a:gd name="adj" fmla="val 10000"/>
            </a:avLst>
          </a:prstGeom>
          <a:solidFill>
            <a:srgbClr val="C00000"/>
          </a:solidFill>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txBody>
          <a:bodyPr/>
          <a:lstStyle/>
          <a:p>
            <a:endParaRPr lang="en-US"/>
          </a:p>
        </p:txBody>
      </p:sp>
      <p:pic>
        <p:nvPicPr>
          <p:cNvPr id="7" name="Picture 6" descr="A picture containing text, clipart&#10;&#10;Description automatically generated">
            <a:extLst>
              <a:ext uri="{FF2B5EF4-FFF2-40B4-BE49-F238E27FC236}">
                <a16:creationId xmlns:a16="http://schemas.microsoft.com/office/drawing/2014/main" id="{661D976D-0B42-6B10-741E-DB204688DAD4}"/>
              </a:ext>
            </a:extLst>
          </p:cNvPr>
          <p:cNvPicPr>
            <a:picLocks noChangeAspect="1"/>
          </p:cNvPicPr>
          <p:nvPr/>
        </p:nvPicPr>
        <p:blipFill>
          <a:blip r:embed="rId7"/>
          <a:stretch>
            <a:fillRect/>
          </a:stretch>
        </p:blipFill>
        <p:spPr>
          <a:xfrm>
            <a:off x="5095228" y="5725554"/>
            <a:ext cx="1453896" cy="547381"/>
          </a:xfrm>
          <a:prstGeom prst="rect">
            <a:avLst/>
          </a:prstGeom>
        </p:spPr>
      </p:pic>
      <p:grpSp>
        <p:nvGrpSpPr>
          <p:cNvPr id="8" name="Group 7">
            <a:extLst>
              <a:ext uri="{FF2B5EF4-FFF2-40B4-BE49-F238E27FC236}">
                <a16:creationId xmlns:a16="http://schemas.microsoft.com/office/drawing/2014/main" id="{E4F0AF6B-EAE5-F734-53F8-D6FF9610C80D}"/>
              </a:ext>
            </a:extLst>
          </p:cNvPr>
          <p:cNvGrpSpPr/>
          <p:nvPr/>
        </p:nvGrpSpPr>
        <p:grpSpPr>
          <a:xfrm>
            <a:off x="6733637" y="5475514"/>
            <a:ext cx="2982961" cy="1047462"/>
            <a:chOff x="1185299" y="3910998"/>
            <a:chExt cx="2982961" cy="1047462"/>
          </a:xfrm>
        </p:grpSpPr>
        <p:sp>
          <p:nvSpPr>
            <p:cNvPr id="9" name="Rectangle 8">
              <a:extLst>
                <a:ext uri="{FF2B5EF4-FFF2-40B4-BE49-F238E27FC236}">
                  <a16:creationId xmlns:a16="http://schemas.microsoft.com/office/drawing/2014/main" id="{996E204D-1320-2E89-9E5C-490FBE000B21}"/>
                </a:ext>
              </a:extLst>
            </p:cNvPr>
            <p:cNvSpPr/>
            <p:nvPr/>
          </p:nvSpPr>
          <p:spPr>
            <a:xfrm>
              <a:off x="1185299" y="3910998"/>
              <a:ext cx="2982961" cy="104746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a:lstStyle/>
            <a:p>
              <a:endParaRPr lang="en-US"/>
            </a:p>
          </p:txBody>
        </p:sp>
        <p:sp>
          <p:nvSpPr>
            <p:cNvPr id="10" name="TextBox 9">
              <a:extLst>
                <a:ext uri="{FF2B5EF4-FFF2-40B4-BE49-F238E27FC236}">
                  <a16:creationId xmlns:a16="http://schemas.microsoft.com/office/drawing/2014/main" id="{7643C623-EC2B-A12A-F2D4-AB7EC9F161F9}"/>
                </a:ext>
              </a:extLst>
            </p:cNvPr>
            <p:cNvSpPr txBox="1"/>
            <p:nvPr/>
          </p:nvSpPr>
          <p:spPr>
            <a:xfrm>
              <a:off x="1185299" y="3910998"/>
              <a:ext cx="2982961" cy="1047462"/>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10856" tIns="110856" rIns="110856" bIns="110856" numCol="1" spcCol="1270" anchor="ctr" anchorCtr="0">
              <a:noAutofit/>
            </a:bodyPr>
            <a:lstStyle/>
            <a:p>
              <a:pPr marL="0" lvl="0" indent="0" algn="l" defTabSz="889000">
                <a:lnSpc>
                  <a:spcPct val="90000"/>
                </a:lnSpc>
                <a:spcBef>
                  <a:spcPct val="0"/>
                </a:spcBef>
                <a:spcAft>
                  <a:spcPct val="35000"/>
                </a:spcAft>
                <a:buNone/>
              </a:pPr>
              <a:r>
                <a:rPr lang="en-US" sz="2000" kern="1200" dirty="0"/>
                <a:t>Positive Coaching Workshops</a:t>
              </a:r>
            </a:p>
          </p:txBody>
        </p:sp>
      </p:grpSp>
      <p:grpSp>
        <p:nvGrpSpPr>
          <p:cNvPr id="11" name="Group 10">
            <a:extLst>
              <a:ext uri="{FF2B5EF4-FFF2-40B4-BE49-F238E27FC236}">
                <a16:creationId xmlns:a16="http://schemas.microsoft.com/office/drawing/2014/main" id="{1206BF3B-3B26-95AD-B38D-7124AFB69A78}"/>
              </a:ext>
            </a:extLst>
          </p:cNvPr>
          <p:cNvGrpSpPr/>
          <p:nvPr/>
        </p:nvGrpSpPr>
        <p:grpSpPr>
          <a:xfrm>
            <a:off x="9065396" y="5405561"/>
            <a:ext cx="2606934" cy="1072944"/>
            <a:chOff x="4192781" y="3930051"/>
            <a:chExt cx="2606934" cy="1072944"/>
          </a:xfrm>
        </p:grpSpPr>
        <p:sp>
          <p:nvSpPr>
            <p:cNvPr id="12" name="Rectangle 11">
              <a:extLst>
                <a:ext uri="{FF2B5EF4-FFF2-40B4-BE49-F238E27FC236}">
                  <a16:creationId xmlns:a16="http://schemas.microsoft.com/office/drawing/2014/main" id="{E06EFB49-C5BF-A329-F71F-C82BF3B69D10}"/>
                </a:ext>
              </a:extLst>
            </p:cNvPr>
            <p:cNvSpPr/>
            <p:nvPr/>
          </p:nvSpPr>
          <p:spPr>
            <a:xfrm>
              <a:off x="4192781" y="3930051"/>
              <a:ext cx="2436022" cy="104746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a:lstStyle/>
            <a:p>
              <a:endParaRPr lang="en-US"/>
            </a:p>
          </p:txBody>
        </p:sp>
        <p:sp>
          <p:nvSpPr>
            <p:cNvPr id="13" name="TextBox 12">
              <a:extLst>
                <a:ext uri="{FF2B5EF4-FFF2-40B4-BE49-F238E27FC236}">
                  <a16:creationId xmlns:a16="http://schemas.microsoft.com/office/drawing/2014/main" id="{16D4CBF6-0E65-23B6-AF21-5B56BBE2F73B}"/>
                </a:ext>
              </a:extLst>
            </p:cNvPr>
            <p:cNvSpPr txBox="1"/>
            <p:nvPr/>
          </p:nvSpPr>
          <p:spPr>
            <a:xfrm>
              <a:off x="4363693" y="3955533"/>
              <a:ext cx="2436022" cy="1047462"/>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10856" tIns="110856" rIns="110856" bIns="110856" numCol="1" spcCol="1270" anchor="ctr" anchorCtr="0">
              <a:noAutofit/>
            </a:bodyPr>
            <a:lstStyle/>
            <a:p>
              <a:pPr marL="0" lvl="0" indent="0" algn="l" defTabSz="666750">
                <a:lnSpc>
                  <a:spcPct val="90000"/>
                </a:lnSpc>
                <a:spcBef>
                  <a:spcPct val="0"/>
                </a:spcBef>
                <a:spcAft>
                  <a:spcPct val="35000"/>
                </a:spcAft>
                <a:buNone/>
              </a:pPr>
              <a:r>
                <a:rPr lang="en-US" sz="1500" kern="1200" dirty="0"/>
                <a:t>Recommended</a:t>
              </a:r>
            </a:p>
          </p:txBody>
        </p:sp>
      </p:grpSp>
      <p:pic>
        <p:nvPicPr>
          <p:cNvPr id="4" name="Picture 3">
            <a:extLst>
              <a:ext uri="{FF2B5EF4-FFF2-40B4-BE49-F238E27FC236}">
                <a16:creationId xmlns:a16="http://schemas.microsoft.com/office/drawing/2014/main" id="{10D5B253-96CB-F581-FC2F-7C9BEDA5939E}"/>
              </a:ext>
            </a:extLst>
          </p:cNvPr>
          <p:cNvPicPr>
            <a:picLocks noChangeAspect="1"/>
          </p:cNvPicPr>
          <p:nvPr/>
        </p:nvPicPr>
        <p:blipFill>
          <a:blip r:embed="rId8"/>
          <a:stretch>
            <a:fillRect/>
          </a:stretch>
        </p:blipFill>
        <p:spPr>
          <a:xfrm>
            <a:off x="883058" y="541008"/>
            <a:ext cx="3535986" cy="1822862"/>
          </a:xfrm>
          <a:prstGeom prst="rect">
            <a:avLst/>
          </a:prstGeom>
        </p:spPr>
      </p:pic>
    </p:spTree>
    <p:extLst>
      <p:ext uri="{BB962C8B-B14F-4D97-AF65-F5344CB8AC3E}">
        <p14:creationId xmlns:p14="http://schemas.microsoft.com/office/powerpoint/2010/main" val="16345989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38CB9-2AE9-8397-7C05-2123B7D533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62EB84-CBEB-DF1D-6CA4-75DAA18C0684}"/>
              </a:ext>
            </a:extLst>
          </p:cNvPr>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115983F0-0810-C378-39A5-2E35EAE08E4B}"/>
              </a:ext>
            </a:extLst>
          </p:cNvPr>
          <p:cNvSpPr>
            <a:spLocks noGrp="1"/>
          </p:cNvSpPr>
          <p:nvPr>
            <p:ph type="subTitle" idx="1"/>
          </p:nvPr>
        </p:nvSpPr>
        <p:spPr>
          <a:xfrm>
            <a:off x="985969" y="2603040"/>
            <a:ext cx="8288032" cy="3516111"/>
          </a:xfrm>
        </p:spPr>
        <p:txBody>
          <a:bodyPr>
            <a:normAutofit/>
          </a:bodyPr>
          <a:lstStyle/>
          <a:p>
            <a:pPr algn="ctr"/>
            <a:r>
              <a:rPr lang="en-US" dirty="0"/>
              <a:t> </a:t>
            </a:r>
          </a:p>
        </p:txBody>
      </p:sp>
      <p:pic>
        <p:nvPicPr>
          <p:cNvPr id="9" name="Picture 8" descr="Logo, company name&#10;&#10;Description automatically generated">
            <a:extLst>
              <a:ext uri="{FF2B5EF4-FFF2-40B4-BE49-F238E27FC236}">
                <a16:creationId xmlns:a16="http://schemas.microsoft.com/office/drawing/2014/main" id="{1A63B666-0A16-375A-8915-1E6568E6AE46}"/>
              </a:ext>
            </a:extLst>
          </p:cNvPr>
          <p:cNvPicPr>
            <a:picLocks noChangeAspect="1"/>
          </p:cNvPicPr>
          <p:nvPr/>
        </p:nvPicPr>
        <p:blipFill>
          <a:blip r:embed="rId4"/>
          <a:stretch>
            <a:fillRect/>
          </a:stretch>
        </p:blipFill>
        <p:spPr>
          <a:xfrm>
            <a:off x="0" y="-13354"/>
            <a:ext cx="2290763" cy="1178316"/>
          </a:xfrm>
          <a:prstGeom prst="rect">
            <a:avLst/>
          </a:prstGeom>
        </p:spPr>
      </p:pic>
      <p:sp>
        <p:nvSpPr>
          <p:cNvPr id="8" name="TextBox 7">
            <a:extLst>
              <a:ext uri="{FF2B5EF4-FFF2-40B4-BE49-F238E27FC236}">
                <a16:creationId xmlns:a16="http://schemas.microsoft.com/office/drawing/2014/main" id="{E2EE52A6-E830-15A7-7FF5-DE045F13E71D}"/>
              </a:ext>
            </a:extLst>
          </p:cNvPr>
          <p:cNvSpPr txBox="1"/>
          <p:nvPr/>
        </p:nvSpPr>
        <p:spPr>
          <a:xfrm>
            <a:off x="639464" y="2409394"/>
            <a:ext cx="3302598" cy="1877437"/>
          </a:xfrm>
          <a:prstGeom prst="rect">
            <a:avLst/>
          </a:prstGeom>
          <a:noFill/>
        </p:spPr>
        <p:txBody>
          <a:bodyPr wrap="square">
            <a:spAutoFit/>
          </a:bodyPr>
          <a:lstStyle/>
          <a:p>
            <a:pPr algn="ctr"/>
            <a:r>
              <a:rPr lang="en-US" sz="4800" b="1" i="1" dirty="0">
                <a:solidFill>
                  <a:srgbClr val="FF0000"/>
                </a:solidFill>
                <a:latin typeface="Arial Narrow" panose="020B0606020202030204" pitchFamily="34" charset="0"/>
              </a:rPr>
              <a:t>Environment matters</a:t>
            </a:r>
            <a:endParaRPr lang="en-US" sz="2000" b="1" i="1" u="none" strike="noStrike" baseline="0" dirty="0">
              <a:solidFill>
                <a:srgbClr val="FF0000"/>
              </a:solidFill>
              <a:latin typeface="Arial Narrow" panose="020B0606020202030204" pitchFamily="34" charset="0"/>
            </a:endParaRPr>
          </a:p>
          <a:p>
            <a:endParaRPr lang="en-US" sz="2000" b="1" i="0" u="none" strike="noStrike" baseline="0" dirty="0">
              <a:solidFill>
                <a:srgbClr val="002060"/>
              </a:solidFill>
              <a:latin typeface="Arial Narrow" panose="020B0606020202030204" pitchFamily="34" charset="0"/>
            </a:endParaRPr>
          </a:p>
        </p:txBody>
      </p:sp>
      <p:pic>
        <p:nvPicPr>
          <p:cNvPr id="5" name="Media1">
            <a:hlinkClick r:id="" action="ppaction://media"/>
            <a:extLst>
              <a:ext uri="{FF2B5EF4-FFF2-40B4-BE49-F238E27FC236}">
                <a16:creationId xmlns:a16="http://schemas.microsoft.com/office/drawing/2014/main" id="{7CC624D3-9BD1-FC01-7E85-7906E0A77BD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56801" y="133573"/>
            <a:ext cx="6589955" cy="6589955"/>
          </a:xfrm>
          <a:prstGeom prst="rect">
            <a:avLst/>
          </a:prstGeom>
        </p:spPr>
      </p:pic>
    </p:spTree>
    <p:extLst>
      <p:ext uri="{BB962C8B-B14F-4D97-AF65-F5344CB8AC3E}">
        <p14:creationId xmlns:p14="http://schemas.microsoft.com/office/powerpoint/2010/main" val="261117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F1204-EE81-6250-B7A6-92F0139F81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78AD83-2E28-7DBD-F15D-F645DA10AA39}"/>
              </a:ext>
            </a:extLst>
          </p:cNvPr>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9E30A840-E2F3-EC39-9712-53DD5E608FBC}"/>
              </a:ext>
            </a:extLst>
          </p:cNvPr>
          <p:cNvSpPr>
            <a:spLocks noGrp="1"/>
          </p:cNvSpPr>
          <p:nvPr>
            <p:ph type="subTitle" idx="1"/>
          </p:nvPr>
        </p:nvSpPr>
        <p:spPr>
          <a:xfrm>
            <a:off x="985969" y="2603040"/>
            <a:ext cx="8288032" cy="3516111"/>
          </a:xfrm>
        </p:spPr>
        <p:txBody>
          <a:bodyPr>
            <a:normAutofit/>
          </a:bodyPr>
          <a:lstStyle/>
          <a:p>
            <a:pPr algn="ctr"/>
            <a:r>
              <a:rPr lang="en-US" dirty="0"/>
              <a:t> </a:t>
            </a:r>
            <a:endParaRPr lang="en-US"/>
          </a:p>
        </p:txBody>
      </p:sp>
      <p:sp>
        <p:nvSpPr>
          <p:cNvPr id="6" name="TextBox 5">
            <a:extLst>
              <a:ext uri="{FF2B5EF4-FFF2-40B4-BE49-F238E27FC236}">
                <a16:creationId xmlns:a16="http://schemas.microsoft.com/office/drawing/2014/main" id="{81041282-9FF1-8B69-4D68-E4705C53A470}"/>
              </a:ext>
            </a:extLst>
          </p:cNvPr>
          <p:cNvSpPr txBox="1"/>
          <p:nvPr/>
        </p:nvSpPr>
        <p:spPr>
          <a:xfrm>
            <a:off x="1145381" y="213321"/>
            <a:ext cx="7493714" cy="1569660"/>
          </a:xfrm>
          <a:prstGeom prst="rect">
            <a:avLst/>
          </a:prstGeom>
          <a:solidFill>
            <a:schemeClr val="bg1"/>
          </a:solidFill>
        </p:spPr>
        <p:txBody>
          <a:bodyPr wrap="square">
            <a:spAutoFit/>
          </a:bodyPr>
          <a:lstStyle/>
          <a:p>
            <a:pPr algn="ctr"/>
            <a:r>
              <a:rPr lang="en-US" sz="4800" b="1" i="1" dirty="0">
                <a:solidFill>
                  <a:srgbClr val="FF0000"/>
                </a:solidFill>
              </a:rPr>
              <a:t>What do the 5 Elements </a:t>
            </a:r>
          </a:p>
          <a:p>
            <a:pPr algn="ctr"/>
            <a:r>
              <a:rPr lang="en-US" sz="4800" b="1" i="1" dirty="0">
                <a:solidFill>
                  <a:srgbClr val="FF0000"/>
                </a:solidFill>
              </a:rPr>
              <a:t>Look Like?</a:t>
            </a:r>
          </a:p>
        </p:txBody>
      </p:sp>
      <p:pic>
        <p:nvPicPr>
          <p:cNvPr id="4" name="Picture 3" descr="Graphical user interface, application&#10;&#10;Description automatically generated">
            <a:extLst>
              <a:ext uri="{FF2B5EF4-FFF2-40B4-BE49-F238E27FC236}">
                <a16:creationId xmlns:a16="http://schemas.microsoft.com/office/drawing/2014/main" id="{4CBA7017-3802-529C-7D69-138ADFE3CDB1}"/>
              </a:ext>
            </a:extLst>
          </p:cNvPr>
          <p:cNvPicPr>
            <a:picLocks noChangeAspect="1"/>
          </p:cNvPicPr>
          <p:nvPr/>
        </p:nvPicPr>
        <p:blipFill rotWithShape="1">
          <a:blip r:embed="rId3"/>
          <a:srcRect l="3163" t="41746" r="9478" b="13471"/>
          <a:stretch/>
        </p:blipFill>
        <p:spPr>
          <a:xfrm>
            <a:off x="892885" y="1878803"/>
            <a:ext cx="10165976" cy="4979197"/>
          </a:xfrm>
          <a:prstGeom prst="rect">
            <a:avLst/>
          </a:prstGeom>
        </p:spPr>
      </p:pic>
      <p:pic>
        <p:nvPicPr>
          <p:cNvPr id="5" name="Picture 4" descr="Logo, company name&#10;&#10;Description automatically generated">
            <a:extLst>
              <a:ext uri="{FF2B5EF4-FFF2-40B4-BE49-F238E27FC236}">
                <a16:creationId xmlns:a16="http://schemas.microsoft.com/office/drawing/2014/main" id="{ABBD30DD-181F-CE17-FC9C-1A2B4C1349D4}"/>
              </a:ext>
            </a:extLst>
          </p:cNvPr>
          <p:cNvPicPr>
            <a:picLocks noChangeAspect="1"/>
          </p:cNvPicPr>
          <p:nvPr/>
        </p:nvPicPr>
        <p:blipFill>
          <a:blip r:embed="rId4"/>
          <a:stretch>
            <a:fillRect/>
          </a:stretch>
        </p:blipFill>
        <p:spPr>
          <a:xfrm>
            <a:off x="0" y="5529993"/>
            <a:ext cx="2290763" cy="1178316"/>
          </a:xfrm>
          <a:prstGeom prst="rect">
            <a:avLst/>
          </a:prstGeom>
        </p:spPr>
      </p:pic>
    </p:spTree>
    <p:extLst>
      <p:ext uri="{BB962C8B-B14F-4D97-AF65-F5344CB8AC3E}">
        <p14:creationId xmlns:p14="http://schemas.microsoft.com/office/powerpoint/2010/main" val="32799985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AD6B4-887B-37B5-4001-96F4252D26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4F5CF9-4D96-5D34-4E0B-B8DC31E3B956}"/>
              </a:ext>
            </a:extLst>
          </p:cNvPr>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126857A8-24BC-78CB-9D17-2116D959C1BB}"/>
              </a:ext>
            </a:extLst>
          </p:cNvPr>
          <p:cNvSpPr>
            <a:spLocks noGrp="1"/>
          </p:cNvSpPr>
          <p:nvPr>
            <p:ph type="subTitle" idx="1"/>
          </p:nvPr>
        </p:nvSpPr>
        <p:spPr>
          <a:xfrm>
            <a:off x="985969" y="2603040"/>
            <a:ext cx="8288032" cy="3516111"/>
          </a:xfrm>
        </p:spPr>
        <p:txBody>
          <a:bodyPr>
            <a:normAutofit/>
          </a:bodyPr>
          <a:lstStyle/>
          <a:p>
            <a:pPr algn="ctr"/>
            <a:r>
              <a:rPr lang="en-US" dirty="0"/>
              <a:t> </a:t>
            </a:r>
          </a:p>
        </p:txBody>
      </p:sp>
      <p:pic>
        <p:nvPicPr>
          <p:cNvPr id="9" name="Picture 8" descr="Logo, company name&#10;&#10;Description automatically generated">
            <a:extLst>
              <a:ext uri="{FF2B5EF4-FFF2-40B4-BE49-F238E27FC236}">
                <a16:creationId xmlns:a16="http://schemas.microsoft.com/office/drawing/2014/main" id="{11D4189E-C02B-B48C-68B2-B9C1FF8AB31B}"/>
              </a:ext>
            </a:extLst>
          </p:cNvPr>
          <p:cNvPicPr>
            <a:picLocks noChangeAspect="1"/>
          </p:cNvPicPr>
          <p:nvPr/>
        </p:nvPicPr>
        <p:blipFill>
          <a:blip r:embed="rId2"/>
          <a:stretch>
            <a:fillRect/>
          </a:stretch>
        </p:blipFill>
        <p:spPr>
          <a:xfrm>
            <a:off x="0" y="-13354"/>
            <a:ext cx="2290763" cy="1178316"/>
          </a:xfrm>
          <a:prstGeom prst="rect">
            <a:avLst/>
          </a:prstGeom>
        </p:spPr>
      </p:pic>
      <p:sp>
        <p:nvSpPr>
          <p:cNvPr id="4" name="TextBox 3">
            <a:extLst>
              <a:ext uri="{FF2B5EF4-FFF2-40B4-BE49-F238E27FC236}">
                <a16:creationId xmlns:a16="http://schemas.microsoft.com/office/drawing/2014/main" id="{E2D0A01B-7F7D-A058-422A-A6D1222F2F87}"/>
              </a:ext>
            </a:extLst>
          </p:cNvPr>
          <p:cNvSpPr txBox="1"/>
          <p:nvPr/>
        </p:nvSpPr>
        <p:spPr>
          <a:xfrm>
            <a:off x="1244772" y="77198"/>
            <a:ext cx="9316752" cy="1938992"/>
          </a:xfrm>
          <a:prstGeom prst="rect">
            <a:avLst/>
          </a:prstGeom>
          <a:noFill/>
        </p:spPr>
        <p:txBody>
          <a:bodyPr wrap="square">
            <a:spAutoFit/>
          </a:bodyPr>
          <a:lstStyle/>
          <a:p>
            <a:pPr algn="ctr"/>
            <a:r>
              <a:rPr lang="en-US" sz="4800" b="1" dirty="0">
                <a:solidFill>
                  <a:srgbClr val="FF0000"/>
                </a:solidFill>
              </a:rPr>
              <a:t>Always Remember What </a:t>
            </a:r>
          </a:p>
          <a:p>
            <a:pPr algn="ctr"/>
            <a:r>
              <a:rPr lang="en-US" sz="4800" b="1" dirty="0">
                <a:solidFill>
                  <a:srgbClr val="FF0000"/>
                </a:solidFill>
                <a:highlight>
                  <a:srgbClr val="FFFF00"/>
                </a:highlight>
              </a:rPr>
              <a:t>FUN</a:t>
            </a:r>
            <a:r>
              <a:rPr lang="en-US" sz="4800" b="1" dirty="0">
                <a:solidFill>
                  <a:srgbClr val="FF0000"/>
                </a:solidFill>
              </a:rPr>
              <a:t> Looks like to ALL ages</a:t>
            </a:r>
          </a:p>
          <a:p>
            <a:pPr algn="ctr"/>
            <a:endParaRPr lang="en-US" sz="2400" b="1" dirty="0">
              <a:solidFill>
                <a:schemeClr val="accent1"/>
              </a:solidFill>
            </a:endParaRPr>
          </a:p>
        </p:txBody>
      </p:sp>
      <p:pic>
        <p:nvPicPr>
          <p:cNvPr id="1026" name="Picture 2" descr="PODCAST | How to Get More Kids Playing Hockey">
            <a:extLst>
              <a:ext uri="{FF2B5EF4-FFF2-40B4-BE49-F238E27FC236}">
                <a16:creationId xmlns:a16="http://schemas.microsoft.com/office/drawing/2014/main" id="{DA2BAACE-1051-0535-ADC3-C6F9BDBB26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59" b="21511"/>
          <a:stretch>
            <a:fillRect/>
          </a:stretch>
        </p:blipFill>
        <p:spPr bwMode="auto">
          <a:xfrm>
            <a:off x="1388084" y="1637679"/>
            <a:ext cx="8288032" cy="49044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A5F0AA3-D486-2E4C-9AEC-9CE21B55626D}"/>
              </a:ext>
            </a:extLst>
          </p:cNvPr>
          <p:cNvSpPr txBox="1"/>
          <p:nvPr/>
        </p:nvSpPr>
        <p:spPr>
          <a:xfrm rot="20650576">
            <a:off x="3790906" y="4815756"/>
            <a:ext cx="8335141" cy="923330"/>
          </a:xfrm>
          <a:prstGeom prst="rect">
            <a:avLst/>
          </a:prstGeom>
          <a:solidFill>
            <a:srgbClr val="FFFF00"/>
          </a:solidFill>
        </p:spPr>
        <p:txBody>
          <a:bodyPr wrap="square">
            <a:spAutoFit/>
          </a:bodyPr>
          <a:lstStyle/>
          <a:p>
            <a:pPr algn="ctr"/>
            <a:r>
              <a:rPr lang="en-US" sz="5400" b="1" dirty="0">
                <a:solidFill>
                  <a:srgbClr val="FF0000"/>
                </a:solidFill>
              </a:rPr>
              <a:t>FUN = Playing the Game!</a:t>
            </a:r>
          </a:p>
        </p:txBody>
      </p:sp>
      <p:pic>
        <p:nvPicPr>
          <p:cNvPr id="3" name="Picture 2">
            <a:extLst>
              <a:ext uri="{FF2B5EF4-FFF2-40B4-BE49-F238E27FC236}">
                <a16:creationId xmlns:a16="http://schemas.microsoft.com/office/drawing/2014/main" id="{1C1556DF-4A8E-48FC-E9C4-BB9EE7070E5F}"/>
              </a:ext>
            </a:extLst>
          </p:cNvPr>
          <p:cNvPicPr>
            <a:picLocks noChangeAspect="1"/>
          </p:cNvPicPr>
          <p:nvPr/>
        </p:nvPicPr>
        <p:blipFill>
          <a:blip r:embed="rId4"/>
          <a:stretch>
            <a:fillRect/>
          </a:stretch>
        </p:blipFill>
        <p:spPr>
          <a:xfrm>
            <a:off x="9801709" y="55394"/>
            <a:ext cx="2292295" cy="2219136"/>
          </a:xfrm>
          <a:prstGeom prst="rect">
            <a:avLst/>
          </a:prstGeom>
        </p:spPr>
      </p:pic>
    </p:spTree>
    <p:extLst>
      <p:ext uri="{BB962C8B-B14F-4D97-AF65-F5344CB8AC3E}">
        <p14:creationId xmlns:p14="http://schemas.microsoft.com/office/powerpoint/2010/main" val="13119523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5369" y="515360"/>
            <a:ext cx="10499673" cy="1305007"/>
          </a:xfrm>
        </p:spPr>
        <p:txBody>
          <a:bodyPr/>
          <a:lstStyle/>
          <a:p>
            <a:pPr algn="ctr"/>
            <a:r>
              <a:rPr lang="en-US" sz="7200" b="1" dirty="0"/>
              <a:t>FUN</a:t>
            </a:r>
            <a:br>
              <a:rPr lang="en-US" sz="4400" b="1" dirty="0"/>
            </a:br>
            <a:r>
              <a:rPr lang="en-US" sz="4400" b="1" dirty="0"/>
              <a:t>HOW DO KIDS DEFINE “FUN”?</a:t>
            </a:r>
            <a:endParaRPr lang="en-US" sz="4400" dirty="0">
              <a:solidFill>
                <a:srgbClr val="FF0000"/>
              </a:solidFill>
            </a:endParaRPr>
          </a:p>
        </p:txBody>
      </p:sp>
      <p:sp>
        <p:nvSpPr>
          <p:cNvPr id="7" name="Subtitle 6">
            <a:extLst>
              <a:ext uri="{FF2B5EF4-FFF2-40B4-BE49-F238E27FC236}">
                <a16:creationId xmlns:a16="http://schemas.microsoft.com/office/drawing/2014/main" id="{745E51D6-036B-4D3D-8229-F9F23A9B1502}"/>
              </a:ext>
            </a:extLst>
          </p:cNvPr>
          <p:cNvSpPr>
            <a:spLocks noGrp="1"/>
          </p:cNvSpPr>
          <p:nvPr>
            <p:ph type="subTitle" idx="1"/>
          </p:nvPr>
        </p:nvSpPr>
        <p:spPr/>
        <p:txBody>
          <a:bodyPr/>
          <a:lstStyle/>
          <a:p>
            <a:r>
              <a:rPr lang="en-US"/>
              <a:t> </a:t>
            </a:r>
            <a:endParaRPr lang="en-US" dirty="0"/>
          </a:p>
        </p:txBody>
      </p:sp>
      <p:pic>
        <p:nvPicPr>
          <p:cNvPr id="4" name="Picture 3">
            <a:extLst>
              <a:ext uri="{FF2B5EF4-FFF2-40B4-BE49-F238E27FC236}">
                <a16:creationId xmlns:a16="http://schemas.microsoft.com/office/drawing/2014/main" id="{164CBE90-5C89-CC19-D4AF-9D6603D2A7B9}"/>
              </a:ext>
            </a:extLst>
          </p:cNvPr>
          <p:cNvPicPr>
            <a:picLocks noChangeAspect="1"/>
          </p:cNvPicPr>
          <p:nvPr/>
        </p:nvPicPr>
        <p:blipFill>
          <a:blip r:embed="rId2"/>
          <a:stretch>
            <a:fillRect/>
          </a:stretch>
        </p:blipFill>
        <p:spPr>
          <a:xfrm>
            <a:off x="9774637" y="83609"/>
            <a:ext cx="2248938" cy="1570791"/>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84422CC9-5EE4-F9E3-BDE7-585222D22BC9}"/>
              </a:ext>
            </a:extLst>
          </p:cNvPr>
          <p:cNvPicPr>
            <a:picLocks noChangeAspect="1"/>
          </p:cNvPicPr>
          <p:nvPr/>
        </p:nvPicPr>
        <p:blipFill>
          <a:blip r:embed="rId3"/>
          <a:stretch>
            <a:fillRect/>
          </a:stretch>
        </p:blipFill>
        <p:spPr>
          <a:xfrm>
            <a:off x="10322148" y="5293223"/>
            <a:ext cx="1852246" cy="1481168"/>
          </a:xfrm>
          <a:prstGeom prst="rect">
            <a:avLst/>
          </a:prstGeom>
        </p:spPr>
      </p:pic>
      <p:pic>
        <p:nvPicPr>
          <p:cNvPr id="3" name="Picture 2">
            <a:extLst>
              <a:ext uri="{FF2B5EF4-FFF2-40B4-BE49-F238E27FC236}">
                <a16:creationId xmlns:a16="http://schemas.microsoft.com/office/drawing/2014/main" id="{98874CE0-F0E6-D9B9-8B8B-655F40035CB1}"/>
              </a:ext>
            </a:extLst>
          </p:cNvPr>
          <p:cNvPicPr>
            <a:picLocks noChangeAspect="1"/>
          </p:cNvPicPr>
          <p:nvPr/>
        </p:nvPicPr>
        <p:blipFill>
          <a:blip r:embed="rId4"/>
          <a:stretch>
            <a:fillRect/>
          </a:stretch>
        </p:blipFill>
        <p:spPr>
          <a:xfrm>
            <a:off x="1053982" y="2128853"/>
            <a:ext cx="8001746" cy="4525216"/>
          </a:xfrm>
          <a:prstGeom prst="rect">
            <a:avLst/>
          </a:prstGeom>
        </p:spPr>
      </p:pic>
      <p:sp>
        <p:nvSpPr>
          <p:cNvPr id="5" name="Oval 4">
            <a:extLst>
              <a:ext uri="{FF2B5EF4-FFF2-40B4-BE49-F238E27FC236}">
                <a16:creationId xmlns:a16="http://schemas.microsoft.com/office/drawing/2014/main" id="{734F2CF8-0613-5292-4E3E-71EF21BD68C9}"/>
              </a:ext>
            </a:extLst>
          </p:cNvPr>
          <p:cNvSpPr/>
          <p:nvPr/>
        </p:nvSpPr>
        <p:spPr>
          <a:xfrm>
            <a:off x="466725" y="2638424"/>
            <a:ext cx="7665131" cy="3704215"/>
          </a:xfrm>
          <a:prstGeom prst="ellipse">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44239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745E51D6-036B-4D3D-8229-F9F23A9B1502}"/>
              </a:ext>
            </a:extLst>
          </p:cNvPr>
          <p:cNvSpPr>
            <a:spLocks noGrp="1"/>
          </p:cNvSpPr>
          <p:nvPr>
            <p:ph type="subTitle" idx="1"/>
          </p:nvPr>
        </p:nvSpPr>
        <p:spPr>
          <a:xfrm>
            <a:off x="985969" y="2603040"/>
            <a:ext cx="8288032" cy="3516111"/>
          </a:xfrm>
        </p:spPr>
        <p:txBody>
          <a:bodyPr>
            <a:normAutofit/>
          </a:bodyPr>
          <a:lstStyle/>
          <a:p>
            <a:pPr algn="ctr"/>
            <a:r>
              <a:rPr lang="en-US" dirty="0"/>
              <a:t> </a:t>
            </a:r>
            <a:endParaRPr lang="en-US"/>
          </a:p>
        </p:txBody>
      </p:sp>
      <p:sp>
        <p:nvSpPr>
          <p:cNvPr id="6" name="TextBox 5">
            <a:extLst>
              <a:ext uri="{FF2B5EF4-FFF2-40B4-BE49-F238E27FC236}">
                <a16:creationId xmlns:a16="http://schemas.microsoft.com/office/drawing/2014/main" id="{61E498DD-A91D-4763-830A-E893B69E4A66}"/>
              </a:ext>
            </a:extLst>
          </p:cNvPr>
          <p:cNvSpPr txBox="1"/>
          <p:nvPr/>
        </p:nvSpPr>
        <p:spPr>
          <a:xfrm>
            <a:off x="2290763" y="372039"/>
            <a:ext cx="9005887" cy="1077218"/>
          </a:xfrm>
          <a:prstGeom prst="rect">
            <a:avLst/>
          </a:prstGeom>
          <a:solidFill>
            <a:schemeClr val="bg1"/>
          </a:solidFill>
          <a:ln w="31750">
            <a:solidFill>
              <a:schemeClr val="accent1"/>
            </a:solidFill>
          </a:ln>
        </p:spPr>
        <p:txBody>
          <a:bodyPr wrap="square">
            <a:spAutoFit/>
          </a:bodyPr>
          <a:lstStyle/>
          <a:p>
            <a:pPr algn="ctr"/>
            <a:r>
              <a:rPr lang="en-US" sz="3200" b="1" dirty="0">
                <a:solidFill>
                  <a:srgbClr val="FF0000"/>
                </a:solidFill>
              </a:rPr>
              <a:t>Designing Practices that have game situations means better skill acquisition &amp; game results.  </a:t>
            </a:r>
          </a:p>
        </p:txBody>
      </p:sp>
      <p:pic>
        <p:nvPicPr>
          <p:cNvPr id="9" name="Picture 8" descr="Logo, company name&#10;&#10;Description automatically generated">
            <a:extLst>
              <a:ext uri="{FF2B5EF4-FFF2-40B4-BE49-F238E27FC236}">
                <a16:creationId xmlns:a16="http://schemas.microsoft.com/office/drawing/2014/main" id="{223A963F-4492-4F37-9F52-D8EC05EA145F}"/>
              </a:ext>
            </a:extLst>
          </p:cNvPr>
          <p:cNvPicPr>
            <a:picLocks noChangeAspect="1"/>
          </p:cNvPicPr>
          <p:nvPr/>
        </p:nvPicPr>
        <p:blipFill>
          <a:blip r:embed="rId2"/>
          <a:stretch>
            <a:fillRect/>
          </a:stretch>
        </p:blipFill>
        <p:spPr>
          <a:xfrm>
            <a:off x="0" y="-13354"/>
            <a:ext cx="2290763" cy="1178316"/>
          </a:xfrm>
          <a:prstGeom prst="rect">
            <a:avLst/>
          </a:prstGeom>
        </p:spPr>
      </p:pic>
      <p:sp>
        <p:nvSpPr>
          <p:cNvPr id="14" name="TextBox 13">
            <a:extLst>
              <a:ext uri="{FF2B5EF4-FFF2-40B4-BE49-F238E27FC236}">
                <a16:creationId xmlns:a16="http://schemas.microsoft.com/office/drawing/2014/main" id="{133E5292-20F3-4714-9BF9-24A5DD656168}"/>
              </a:ext>
            </a:extLst>
          </p:cNvPr>
          <p:cNvSpPr txBox="1"/>
          <p:nvPr/>
        </p:nvSpPr>
        <p:spPr>
          <a:xfrm>
            <a:off x="7888982" y="2726807"/>
            <a:ext cx="1172599" cy="246221"/>
          </a:xfrm>
          <a:prstGeom prst="rect">
            <a:avLst/>
          </a:prstGeom>
          <a:solidFill>
            <a:schemeClr val="bg1"/>
          </a:solidFill>
        </p:spPr>
        <p:txBody>
          <a:bodyPr wrap="square">
            <a:spAutoFit/>
          </a:bodyPr>
          <a:lstStyle/>
          <a:p>
            <a:pPr algn="ctr"/>
            <a:r>
              <a:rPr lang="en-US" sz="1000" b="1" dirty="0">
                <a:solidFill>
                  <a:schemeClr val="accent1"/>
                </a:solidFill>
              </a:rPr>
              <a:t>  </a:t>
            </a:r>
          </a:p>
        </p:txBody>
      </p:sp>
      <p:sp>
        <p:nvSpPr>
          <p:cNvPr id="3" name="TextBox 2">
            <a:extLst>
              <a:ext uri="{FF2B5EF4-FFF2-40B4-BE49-F238E27FC236}">
                <a16:creationId xmlns:a16="http://schemas.microsoft.com/office/drawing/2014/main" id="{65078403-42DB-5F57-AB4F-2A84752D22BA}"/>
              </a:ext>
            </a:extLst>
          </p:cNvPr>
          <p:cNvSpPr txBox="1"/>
          <p:nvPr/>
        </p:nvSpPr>
        <p:spPr>
          <a:xfrm>
            <a:off x="644613" y="1812618"/>
            <a:ext cx="10619694" cy="4832092"/>
          </a:xfrm>
          <a:prstGeom prst="rect">
            <a:avLst/>
          </a:prstGeom>
          <a:solidFill>
            <a:schemeClr val="bg1"/>
          </a:solidFill>
          <a:ln w="31750">
            <a:solidFill>
              <a:schemeClr val="accent1"/>
            </a:solidFill>
          </a:ln>
        </p:spPr>
        <p:txBody>
          <a:bodyPr wrap="square">
            <a:spAutoFit/>
          </a:bodyPr>
          <a:lstStyle/>
          <a:p>
            <a:pPr marL="457200" indent="-457200">
              <a:buFont typeface="Wingdings" panose="05000000000000000000" pitchFamily="2" charset="2"/>
              <a:buChar char="Ø"/>
            </a:pPr>
            <a:r>
              <a:rPr lang="en-US" sz="2800" b="1" dirty="0">
                <a:solidFill>
                  <a:schemeClr val="accent1"/>
                </a:solidFill>
              </a:rPr>
              <a:t>Use players not cones</a:t>
            </a:r>
          </a:p>
          <a:p>
            <a:pPr marL="457200" indent="-457200">
              <a:buFont typeface="Wingdings" panose="05000000000000000000" pitchFamily="2" charset="2"/>
              <a:buChar char="Ø"/>
            </a:pPr>
            <a:r>
              <a:rPr lang="en-US" sz="2800" b="1" dirty="0">
                <a:solidFill>
                  <a:schemeClr val="accent1"/>
                </a:solidFill>
              </a:rPr>
              <a:t>Ensure there are decisions in every situation</a:t>
            </a:r>
          </a:p>
          <a:p>
            <a:pPr marL="457200" indent="-457200">
              <a:buFont typeface="Wingdings" panose="05000000000000000000" pitchFamily="2" charset="2"/>
              <a:buChar char="Ø"/>
            </a:pPr>
            <a:r>
              <a:rPr lang="en-US" sz="2800" b="1" dirty="0">
                <a:solidFill>
                  <a:schemeClr val="accent1"/>
                </a:solidFill>
              </a:rPr>
              <a:t>Let the kids figure it out</a:t>
            </a:r>
          </a:p>
          <a:p>
            <a:pPr marL="457200" indent="-457200">
              <a:buFont typeface="Wingdings" panose="05000000000000000000" pitchFamily="2" charset="2"/>
              <a:buChar char="Ø"/>
            </a:pPr>
            <a:r>
              <a:rPr lang="en-US" sz="2800" b="1" dirty="0">
                <a:solidFill>
                  <a:schemeClr val="accent1"/>
                </a:solidFill>
              </a:rPr>
              <a:t>Use constraints – change size of area, use scoring to incentivize behaviors, add players</a:t>
            </a:r>
          </a:p>
          <a:p>
            <a:pPr marL="457200" indent="-457200">
              <a:buFont typeface="Wingdings" panose="05000000000000000000" pitchFamily="2" charset="2"/>
              <a:buChar char="Ø"/>
            </a:pPr>
            <a:r>
              <a:rPr lang="en-US" sz="2800" b="1" dirty="0">
                <a:solidFill>
                  <a:schemeClr val="accent1"/>
                </a:solidFill>
              </a:rPr>
              <a:t>Start players facing away from the play and dump the puck in – must find the puck (game-like), race for it (game-like), and battle for it (game-like)</a:t>
            </a:r>
          </a:p>
          <a:p>
            <a:pPr marL="457200" indent="-457200">
              <a:buFont typeface="Wingdings" panose="05000000000000000000" pitchFamily="2" charset="2"/>
              <a:buChar char="Ø"/>
            </a:pPr>
            <a:r>
              <a:rPr lang="en-US" sz="2800" b="1" dirty="0">
                <a:solidFill>
                  <a:schemeClr val="accent1"/>
                </a:solidFill>
              </a:rPr>
              <a:t>Add players, create chaos, make it unfair, unpredictable, make sure there are cues coming from environment</a:t>
            </a:r>
          </a:p>
          <a:p>
            <a:pPr marL="457200" indent="-457200">
              <a:buFont typeface="Wingdings" panose="05000000000000000000" pitchFamily="2" charset="2"/>
              <a:buChar char="Ø"/>
            </a:pPr>
            <a:r>
              <a:rPr lang="en-US" sz="2800" b="1" dirty="0">
                <a:solidFill>
                  <a:schemeClr val="accent1"/>
                </a:solidFill>
              </a:rPr>
              <a:t>“What did you see?”</a:t>
            </a:r>
          </a:p>
        </p:txBody>
      </p:sp>
    </p:spTree>
    <p:extLst>
      <p:ext uri="{BB962C8B-B14F-4D97-AF65-F5344CB8AC3E}">
        <p14:creationId xmlns:p14="http://schemas.microsoft.com/office/powerpoint/2010/main" val="40114843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2A19C04-A8E4-1F43-4EEF-FEA3379912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DE3E93-AEFB-869E-3C27-65EC757C18DD}"/>
              </a:ext>
            </a:extLst>
          </p:cNvPr>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C25B1757-06E6-5939-B6ED-B530A3998D03}"/>
              </a:ext>
            </a:extLst>
          </p:cNvPr>
          <p:cNvSpPr>
            <a:spLocks noGrp="1"/>
          </p:cNvSpPr>
          <p:nvPr>
            <p:ph type="subTitle" idx="1"/>
          </p:nvPr>
        </p:nvSpPr>
        <p:spPr>
          <a:xfrm>
            <a:off x="985969" y="2603040"/>
            <a:ext cx="8288032" cy="3516111"/>
          </a:xfrm>
        </p:spPr>
        <p:txBody>
          <a:bodyPr>
            <a:normAutofit/>
          </a:bodyPr>
          <a:lstStyle/>
          <a:p>
            <a:pPr algn="ctr"/>
            <a:r>
              <a:rPr lang="en-US" dirty="0"/>
              <a:t> </a:t>
            </a:r>
            <a:endParaRPr lang="en-US"/>
          </a:p>
        </p:txBody>
      </p:sp>
      <p:pic>
        <p:nvPicPr>
          <p:cNvPr id="9" name="Picture 8" descr="Logo, company name&#10;&#10;Description automatically generated">
            <a:extLst>
              <a:ext uri="{FF2B5EF4-FFF2-40B4-BE49-F238E27FC236}">
                <a16:creationId xmlns:a16="http://schemas.microsoft.com/office/drawing/2014/main" id="{40F372FC-C601-CACE-77F7-6A633E5615C0}"/>
              </a:ext>
            </a:extLst>
          </p:cNvPr>
          <p:cNvPicPr>
            <a:picLocks noChangeAspect="1"/>
          </p:cNvPicPr>
          <p:nvPr/>
        </p:nvPicPr>
        <p:blipFill>
          <a:blip r:embed="rId2"/>
          <a:stretch>
            <a:fillRect/>
          </a:stretch>
        </p:blipFill>
        <p:spPr>
          <a:xfrm>
            <a:off x="0" y="-13354"/>
            <a:ext cx="2290763" cy="1178316"/>
          </a:xfrm>
          <a:prstGeom prst="rect">
            <a:avLst/>
          </a:prstGeom>
        </p:spPr>
      </p:pic>
      <p:sp>
        <p:nvSpPr>
          <p:cNvPr id="14" name="TextBox 13">
            <a:extLst>
              <a:ext uri="{FF2B5EF4-FFF2-40B4-BE49-F238E27FC236}">
                <a16:creationId xmlns:a16="http://schemas.microsoft.com/office/drawing/2014/main" id="{002588D5-BA54-1FF6-9CD9-CD7CD743BB4F}"/>
              </a:ext>
            </a:extLst>
          </p:cNvPr>
          <p:cNvSpPr txBox="1"/>
          <p:nvPr/>
        </p:nvSpPr>
        <p:spPr>
          <a:xfrm>
            <a:off x="7888982" y="2726807"/>
            <a:ext cx="1172599" cy="246221"/>
          </a:xfrm>
          <a:prstGeom prst="rect">
            <a:avLst/>
          </a:prstGeom>
          <a:solidFill>
            <a:schemeClr val="bg1"/>
          </a:solidFill>
        </p:spPr>
        <p:txBody>
          <a:bodyPr wrap="square">
            <a:spAutoFit/>
          </a:bodyPr>
          <a:lstStyle/>
          <a:p>
            <a:pPr algn="ctr"/>
            <a:r>
              <a:rPr lang="en-US" sz="1000" b="1" dirty="0">
                <a:solidFill>
                  <a:schemeClr val="accent1"/>
                </a:solidFill>
              </a:rPr>
              <a:t>  </a:t>
            </a:r>
          </a:p>
        </p:txBody>
      </p:sp>
      <p:sp>
        <p:nvSpPr>
          <p:cNvPr id="3" name="Title 10">
            <a:extLst>
              <a:ext uri="{FF2B5EF4-FFF2-40B4-BE49-F238E27FC236}">
                <a16:creationId xmlns:a16="http://schemas.microsoft.com/office/drawing/2014/main" id="{C9624CD9-FC2C-6476-C033-34F9BADEF960}"/>
              </a:ext>
            </a:extLst>
          </p:cNvPr>
          <p:cNvSpPr txBox="1">
            <a:spLocks/>
          </p:cNvSpPr>
          <p:nvPr/>
        </p:nvSpPr>
        <p:spPr>
          <a:xfrm>
            <a:off x="831829" y="-107217"/>
            <a:ext cx="8596312" cy="6740307"/>
          </a:xfrm>
          <a:prstGeom prst="rect">
            <a:avLst/>
          </a:prstGeom>
          <a:noFill/>
        </p:spPr>
        <p:txBody>
          <a:bodyPr vert="horz" wrap="square" lIns="91440" tIns="45720" rIns="91440" bIns="45720" rtlCol="0" anchor="b">
            <a:sp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6000" b="1" dirty="0">
                <a:solidFill>
                  <a:srgbClr val="FF0000"/>
                </a:solidFill>
              </a:rPr>
              <a:t>SMALL GAMES</a:t>
            </a:r>
            <a:br>
              <a:rPr lang="en-US" sz="3600" b="1" dirty="0">
                <a:solidFill>
                  <a:srgbClr val="FF0000"/>
                </a:solidFill>
              </a:rPr>
            </a:br>
            <a:r>
              <a:rPr lang="en-US" sz="2800" b="1" dirty="0"/>
              <a:t>”Slice of the game” with a purpose</a:t>
            </a:r>
          </a:p>
          <a:p>
            <a:pPr algn="ctr"/>
            <a:r>
              <a:rPr lang="en-US" sz="2800" b="1" dirty="0"/>
              <a:t> What’s the goal?</a:t>
            </a:r>
          </a:p>
          <a:p>
            <a:pPr algn="ctr"/>
            <a:endParaRPr lang="en-US" sz="2800" b="1" dirty="0"/>
          </a:p>
          <a:p>
            <a:pPr marL="457200" indent="-457200" algn="l">
              <a:buFont typeface="Arial" panose="020B0604020202020204" pitchFamily="34" charset="0"/>
              <a:buChar char="•"/>
            </a:pPr>
            <a:r>
              <a:rPr lang="en-US" sz="2800" b="1" dirty="0"/>
              <a:t>15 kids? 4v4 mean 8 playing and 8 waiting – 1:1 work to rest ratio (good)</a:t>
            </a:r>
          </a:p>
          <a:p>
            <a:pPr marL="457200" indent="-457200" algn="l">
              <a:buFont typeface="Arial" panose="020B0604020202020204" pitchFamily="34" charset="0"/>
              <a:buChar char="•"/>
            </a:pPr>
            <a:endParaRPr lang="en-US" sz="2800" b="1" dirty="0"/>
          </a:p>
          <a:p>
            <a:pPr marL="457200" indent="-457200" algn="l">
              <a:buFont typeface="Arial" panose="020B0604020202020204" pitchFamily="34" charset="0"/>
              <a:buChar char="•"/>
            </a:pPr>
            <a:r>
              <a:rPr lang="en-US" sz="2800" b="1" dirty="0"/>
              <a:t>1 goalie – have 2 nets and when team gains possession they need to go behind the empty net and come back out</a:t>
            </a:r>
          </a:p>
          <a:p>
            <a:pPr marL="457200" indent="-457200" algn="l">
              <a:buFont typeface="Arial" panose="020B0604020202020204" pitchFamily="34" charset="0"/>
              <a:buChar char="•"/>
            </a:pPr>
            <a:endParaRPr lang="en-US" sz="2800" b="1" dirty="0"/>
          </a:p>
          <a:p>
            <a:pPr marL="457200" indent="-457200" algn="l">
              <a:buFont typeface="Arial" panose="020B0604020202020204" pitchFamily="34" charset="0"/>
              <a:buChar char="•"/>
            </a:pPr>
            <a:r>
              <a:rPr lang="en-US" sz="2800" b="1" dirty="0"/>
              <a:t>DON’T put 2 lines in the corners and have them go 1-2 at a time</a:t>
            </a:r>
          </a:p>
          <a:p>
            <a:pPr algn="ctr"/>
            <a:endParaRPr lang="en-US" sz="2800" b="1" dirty="0"/>
          </a:p>
        </p:txBody>
      </p:sp>
    </p:spTree>
    <p:extLst>
      <p:ext uri="{BB962C8B-B14F-4D97-AF65-F5344CB8AC3E}">
        <p14:creationId xmlns:p14="http://schemas.microsoft.com/office/powerpoint/2010/main" val="21884726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07A8F-3064-4AE5-920B-086712CDF4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484573-E22D-A2EF-5482-D9B0B10AB6CC}"/>
              </a:ext>
            </a:extLst>
          </p:cNvPr>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C8D0A571-F84B-EB2B-0DDA-C690C57EE0F7}"/>
              </a:ext>
            </a:extLst>
          </p:cNvPr>
          <p:cNvSpPr>
            <a:spLocks noGrp="1"/>
          </p:cNvSpPr>
          <p:nvPr>
            <p:ph type="subTitle" idx="1"/>
          </p:nvPr>
        </p:nvSpPr>
        <p:spPr>
          <a:xfrm>
            <a:off x="985969" y="2603040"/>
            <a:ext cx="8288032" cy="3516111"/>
          </a:xfrm>
        </p:spPr>
        <p:txBody>
          <a:bodyPr>
            <a:normAutofit/>
          </a:bodyPr>
          <a:lstStyle/>
          <a:p>
            <a:pPr algn="ctr"/>
            <a:r>
              <a:rPr lang="en-US" dirty="0"/>
              <a:t> </a:t>
            </a:r>
          </a:p>
        </p:txBody>
      </p:sp>
      <p:pic>
        <p:nvPicPr>
          <p:cNvPr id="9" name="Picture 8" descr="Logo, company name&#10;&#10;Description automatically generated">
            <a:extLst>
              <a:ext uri="{FF2B5EF4-FFF2-40B4-BE49-F238E27FC236}">
                <a16:creationId xmlns:a16="http://schemas.microsoft.com/office/drawing/2014/main" id="{2A74E2C6-9445-969C-9CE9-3B61310878E3}"/>
              </a:ext>
            </a:extLst>
          </p:cNvPr>
          <p:cNvPicPr>
            <a:picLocks noChangeAspect="1"/>
          </p:cNvPicPr>
          <p:nvPr/>
        </p:nvPicPr>
        <p:blipFill>
          <a:blip r:embed="rId2"/>
          <a:stretch>
            <a:fillRect/>
          </a:stretch>
        </p:blipFill>
        <p:spPr>
          <a:xfrm>
            <a:off x="0" y="-13354"/>
            <a:ext cx="2290763" cy="1178316"/>
          </a:xfrm>
          <a:prstGeom prst="rect">
            <a:avLst/>
          </a:prstGeom>
        </p:spPr>
      </p:pic>
      <p:pic>
        <p:nvPicPr>
          <p:cNvPr id="4" name="Picture 3">
            <a:extLst>
              <a:ext uri="{FF2B5EF4-FFF2-40B4-BE49-F238E27FC236}">
                <a16:creationId xmlns:a16="http://schemas.microsoft.com/office/drawing/2014/main" id="{D289BC62-B7D4-77B4-9D9C-182745681F72}"/>
              </a:ext>
            </a:extLst>
          </p:cNvPr>
          <p:cNvPicPr>
            <a:picLocks noChangeAspect="1"/>
          </p:cNvPicPr>
          <p:nvPr/>
        </p:nvPicPr>
        <p:blipFill>
          <a:blip r:embed="rId3"/>
          <a:stretch>
            <a:fillRect/>
          </a:stretch>
        </p:blipFill>
        <p:spPr>
          <a:xfrm>
            <a:off x="335809" y="1164962"/>
            <a:ext cx="11110327" cy="5472506"/>
          </a:xfrm>
          <a:prstGeom prst="rect">
            <a:avLst/>
          </a:prstGeom>
        </p:spPr>
      </p:pic>
    </p:spTree>
    <p:extLst>
      <p:ext uri="{BB962C8B-B14F-4D97-AF65-F5344CB8AC3E}">
        <p14:creationId xmlns:p14="http://schemas.microsoft.com/office/powerpoint/2010/main" val="8455055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50F8C-23BD-8240-A414-F8DC7FADF5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ABA41B-3157-E37D-143C-F7B537B8456B}"/>
              </a:ext>
            </a:extLst>
          </p:cNvPr>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9401AFCD-E802-24CE-59F7-1484F2C40498}"/>
              </a:ext>
            </a:extLst>
          </p:cNvPr>
          <p:cNvSpPr>
            <a:spLocks noGrp="1"/>
          </p:cNvSpPr>
          <p:nvPr>
            <p:ph type="subTitle" idx="1"/>
          </p:nvPr>
        </p:nvSpPr>
        <p:spPr>
          <a:xfrm>
            <a:off x="985969" y="2603040"/>
            <a:ext cx="8288032" cy="3516111"/>
          </a:xfrm>
        </p:spPr>
        <p:txBody>
          <a:bodyPr>
            <a:normAutofit/>
          </a:bodyPr>
          <a:lstStyle/>
          <a:p>
            <a:pPr algn="ctr"/>
            <a:r>
              <a:rPr lang="en-US" dirty="0"/>
              <a:t> </a:t>
            </a:r>
          </a:p>
        </p:txBody>
      </p:sp>
      <p:sp>
        <p:nvSpPr>
          <p:cNvPr id="8" name="TextBox 7">
            <a:extLst>
              <a:ext uri="{FF2B5EF4-FFF2-40B4-BE49-F238E27FC236}">
                <a16:creationId xmlns:a16="http://schemas.microsoft.com/office/drawing/2014/main" id="{FB3E4021-FF88-771A-55CC-FC5F6E089282}"/>
              </a:ext>
            </a:extLst>
          </p:cNvPr>
          <p:cNvSpPr txBox="1"/>
          <p:nvPr/>
        </p:nvSpPr>
        <p:spPr>
          <a:xfrm>
            <a:off x="101021" y="0"/>
            <a:ext cx="8860099" cy="6740307"/>
          </a:xfrm>
          <a:prstGeom prst="rect">
            <a:avLst/>
          </a:prstGeom>
          <a:solidFill>
            <a:schemeClr val="bg1"/>
          </a:solidFill>
        </p:spPr>
        <p:txBody>
          <a:bodyPr wrap="square">
            <a:spAutoFit/>
          </a:bodyPr>
          <a:lstStyle/>
          <a:p>
            <a:pPr algn="ctr"/>
            <a:r>
              <a:rPr lang="en-US" sz="4800" b="1" i="1" dirty="0">
                <a:solidFill>
                  <a:srgbClr val="FF0000"/>
                </a:solidFill>
                <a:latin typeface="Arial Narrow" panose="020B0606020202030204" pitchFamily="34" charset="0"/>
              </a:rPr>
              <a:t>On-Ice Adjustments to enhance learning</a:t>
            </a:r>
          </a:p>
          <a:p>
            <a:endParaRPr lang="en-US" sz="1600" b="1" i="1" dirty="0">
              <a:solidFill>
                <a:srgbClr val="FF0000"/>
              </a:solidFill>
              <a:latin typeface="Arial Narrow" panose="020B0606020202030204" pitchFamily="34" charset="0"/>
            </a:endParaRPr>
          </a:p>
          <a:p>
            <a:pPr marL="571500" indent="-571500">
              <a:buFont typeface="Wingdings" panose="05000000000000000000" pitchFamily="2" charset="2"/>
              <a:buChar char="§"/>
            </a:pPr>
            <a:r>
              <a:rPr lang="en-US" sz="4000" b="1" i="1" u="none" strike="noStrike" baseline="0" dirty="0">
                <a:solidFill>
                  <a:schemeClr val="accent1"/>
                </a:solidFill>
                <a:latin typeface="Arial Narrow" panose="020B0606020202030204" pitchFamily="34" charset="0"/>
              </a:rPr>
              <a:t>Make space smaller or bigger</a:t>
            </a:r>
          </a:p>
          <a:p>
            <a:pPr marL="571500" indent="-571500">
              <a:buFont typeface="Wingdings" panose="05000000000000000000" pitchFamily="2" charset="2"/>
              <a:buChar char="§"/>
            </a:pPr>
            <a:r>
              <a:rPr lang="en-US" sz="4000" b="1" i="1" dirty="0">
                <a:solidFill>
                  <a:schemeClr val="accent1"/>
                </a:solidFill>
                <a:latin typeface="Arial Narrow" panose="020B0606020202030204" pitchFamily="34" charset="0"/>
              </a:rPr>
              <a:t>Add players</a:t>
            </a:r>
          </a:p>
          <a:p>
            <a:pPr marL="571500" indent="-571500">
              <a:buFont typeface="Wingdings" panose="05000000000000000000" pitchFamily="2" charset="2"/>
              <a:buChar char="§"/>
            </a:pPr>
            <a:r>
              <a:rPr lang="en-US" sz="4000" b="1" i="1" dirty="0">
                <a:solidFill>
                  <a:schemeClr val="accent1"/>
                </a:solidFill>
                <a:latin typeface="Arial Narrow" panose="020B0606020202030204" pitchFamily="34" charset="0"/>
              </a:rPr>
              <a:t>Add decision points</a:t>
            </a:r>
          </a:p>
          <a:p>
            <a:pPr marL="571500" indent="-571500">
              <a:buFont typeface="Wingdings" panose="05000000000000000000" pitchFamily="2" charset="2"/>
              <a:buChar char="§"/>
            </a:pPr>
            <a:r>
              <a:rPr lang="en-US" sz="4000" b="1" i="1" dirty="0">
                <a:solidFill>
                  <a:schemeClr val="accent1"/>
                </a:solidFill>
                <a:latin typeface="Arial Narrow" panose="020B0606020202030204" pitchFamily="34" charset="0"/>
              </a:rPr>
              <a:t>Opposition &amp; pressure</a:t>
            </a:r>
          </a:p>
          <a:p>
            <a:pPr marL="571500" indent="-571500">
              <a:buFont typeface="Wingdings" panose="05000000000000000000" pitchFamily="2" charset="2"/>
              <a:buChar char="§"/>
            </a:pPr>
            <a:r>
              <a:rPr lang="en-US" sz="4000" b="1" i="1" dirty="0">
                <a:solidFill>
                  <a:schemeClr val="accent1"/>
                </a:solidFill>
                <a:latin typeface="Arial Narrow" panose="020B0606020202030204" pitchFamily="34" charset="0"/>
              </a:rPr>
              <a:t>Change net location</a:t>
            </a:r>
          </a:p>
          <a:p>
            <a:pPr marL="571500" indent="-571500">
              <a:buFont typeface="Wingdings" panose="05000000000000000000" pitchFamily="2" charset="2"/>
              <a:buChar char="§"/>
            </a:pPr>
            <a:r>
              <a:rPr lang="en-US" sz="4000" b="1" i="1" dirty="0">
                <a:solidFill>
                  <a:schemeClr val="accent1"/>
                </a:solidFill>
                <a:latin typeface="Arial Narrow" panose="020B0606020202030204" pitchFamily="34" charset="0"/>
              </a:rPr>
              <a:t>Start players in different locations</a:t>
            </a:r>
          </a:p>
          <a:p>
            <a:pPr marL="571500" indent="-571500">
              <a:buFont typeface="Wingdings" panose="05000000000000000000" pitchFamily="2" charset="2"/>
              <a:buChar char="§"/>
            </a:pPr>
            <a:r>
              <a:rPr lang="en-US" sz="4000" b="1" i="1" u="none" strike="noStrike" baseline="0" dirty="0">
                <a:solidFill>
                  <a:schemeClr val="accent1"/>
                </a:solidFill>
                <a:latin typeface="Arial Narrow" panose="020B0606020202030204" pitchFamily="34" charset="0"/>
              </a:rPr>
              <a:t>All the players </a:t>
            </a:r>
            <a:r>
              <a:rPr lang="en-US" sz="4000" b="1" i="1" dirty="0">
                <a:solidFill>
                  <a:schemeClr val="accent1"/>
                </a:solidFill>
                <a:latin typeface="Arial Narrow" panose="020B0606020202030204" pitchFamily="34" charset="0"/>
              </a:rPr>
              <a:t>doing something at the same time vs taking turns</a:t>
            </a:r>
            <a:endParaRPr lang="en-US" sz="4000" b="1" i="1" u="none" strike="noStrike" baseline="0" dirty="0">
              <a:solidFill>
                <a:srgbClr val="002060"/>
              </a:solidFill>
              <a:latin typeface="Arial Narrow" panose="020B0606020202030204" pitchFamily="34" charset="0"/>
            </a:endParaRPr>
          </a:p>
        </p:txBody>
      </p:sp>
      <p:pic>
        <p:nvPicPr>
          <p:cNvPr id="9" name="Picture 8" descr="Logo, company name&#10;&#10;Description automatically generated">
            <a:extLst>
              <a:ext uri="{FF2B5EF4-FFF2-40B4-BE49-F238E27FC236}">
                <a16:creationId xmlns:a16="http://schemas.microsoft.com/office/drawing/2014/main" id="{AB94BD86-5697-F43A-7CB5-A231C86EECB1}"/>
              </a:ext>
            </a:extLst>
          </p:cNvPr>
          <p:cNvPicPr>
            <a:picLocks noChangeAspect="1"/>
          </p:cNvPicPr>
          <p:nvPr/>
        </p:nvPicPr>
        <p:blipFill>
          <a:blip r:embed="rId2"/>
          <a:stretch>
            <a:fillRect/>
          </a:stretch>
        </p:blipFill>
        <p:spPr>
          <a:xfrm>
            <a:off x="9692640" y="77567"/>
            <a:ext cx="2290763" cy="1178316"/>
          </a:xfrm>
          <a:prstGeom prst="rect">
            <a:avLst/>
          </a:prstGeom>
        </p:spPr>
      </p:pic>
    </p:spTree>
    <p:extLst>
      <p:ext uri="{BB962C8B-B14F-4D97-AF65-F5344CB8AC3E}">
        <p14:creationId xmlns:p14="http://schemas.microsoft.com/office/powerpoint/2010/main" val="16489395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8350B-5585-BE63-3CFC-82FB86CDF5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9CA9D3-DC1B-089A-3C95-7A66474E8FB7}"/>
              </a:ext>
            </a:extLst>
          </p:cNvPr>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2F64E26F-F2FA-B95D-FD0F-B880BCBE64B4}"/>
              </a:ext>
            </a:extLst>
          </p:cNvPr>
          <p:cNvSpPr>
            <a:spLocks noGrp="1"/>
          </p:cNvSpPr>
          <p:nvPr>
            <p:ph type="subTitle" idx="1"/>
          </p:nvPr>
        </p:nvSpPr>
        <p:spPr>
          <a:xfrm>
            <a:off x="985969" y="2603040"/>
            <a:ext cx="8288032" cy="3516111"/>
          </a:xfrm>
        </p:spPr>
        <p:txBody>
          <a:bodyPr>
            <a:normAutofit/>
          </a:bodyPr>
          <a:lstStyle/>
          <a:p>
            <a:pPr algn="ctr"/>
            <a:r>
              <a:rPr lang="en-US" dirty="0"/>
              <a:t> </a:t>
            </a:r>
          </a:p>
        </p:txBody>
      </p:sp>
      <p:pic>
        <p:nvPicPr>
          <p:cNvPr id="9" name="Picture 8" descr="Logo, company name&#10;&#10;Description automatically generated">
            <a:extLst>
              <a:ext uri="{FF2B5EF4-FFF2-40B4-BE49-F238E27FC236}">
                <a16:creationId xmlns:a16="http://schemas.microsoft.com/office/drawing/2014/main" id="{C704EF4D-1021-4DE6-F68B-F16EEB5D5A21}"/>
              </a:ext>
            </a:extLst>
          </p:cNvPr>
          <p:cNvPicPr>
            <a:picLocks noChangeAspect="1"/>
          </p:cNvPicPr>
          <p:nvPr/>
        </p:nvPicPr>
        <p:blipFill>
          <a:blip r:embed="rId2"/>
          <a:stretch>
            <a:fillRect/>
          </a:stretch>
        </p:blipFill>
        <p:spPr>
          <a:xfrm>
            <a:off x="0" y="-13354"/>
            <a:ext cx="2290763" cy="1178316"/>
          </a:xfrm>
          <a:prstGeom prst="rect">
            <a:avLst/>
          </a:prstGeom>
        </p:spPr>
      </p:pic>
      <p:sp>
        <p:nvSpPr>
          <p:cNvPr id="8" name="TextBox 7">
            <a:extLst>
              <a:ext uri="{FF2B5EF4-FFF2-40B4-BE49-F238E27FC236}">
                <a16:creationId xmlns:a16="http://schemas.microsoft.com/office/drawing/2014/main" id="{71B5F7F4-43C9-3456-22FE-787629F0BFBE}"/>
              </a:ext>
            </a:extLst>
          </p:cNvPr>
          <p:cNvSpPr txBox="1"/>
          <p:nvPr/>
        </p:nvSpPr>
        <p:spPr>
          <a:xfrm>
            <a:off x="712294" y="1566952"/>
            <a:ext cx="9068845" cy="3724096"/>
          </a:xfrm>
          <a:prstGeom prst="rect">
            <a:avLst/>
          </a:prstGeom>
          <a:noFill/>
        </p:spPr>
        <p:txBody>
          <a:bodyPr wrap="square">
            <a:spAutoFit/>
          </a:bodyPr>
          <a:lstStyle/>
          <a:p>
            <a:pPr algn="ctr"/>
            <a:r>
              <a:rPr lang="en-US" sz="8800" b="1" i="1" dirty="0">
                <a:solidFill>
                  <a:schemeClr val="accent1"/>
                </a:solidFill>
                <a:latin typeface="Arial Narrow" panose="020B0606020202030204" pitchFamily="34" charset="0"/>
              </a:rPr>
              <a:t>Some examples: Activities (drills)</a:t>
            </a:r>
          </a:p>
          <a:p>
            <a:pPr algn="ctr"/>
            <a:endParaRPr lang="en-US" sz="2000" b="1" i="1" u="none" strike="noStrike" baseline="0" dirty="0">
              <a:solidFill>
                <a:srgbClr val="002060"/>
              </a:solidFill>
              <a:latin typeface="Arial Narrow" panose="020B0606020202030204" pitchFamily="34" charset="0"/>
            </a:endParaRPr>
          </a:p>
          <a:p>
            <a:pPr algn="ctr"/>
            <a:endParaRPr lang="en-US" sz="2000" b="1" i="1" u="none" strike="noStrike" baseline="0" dirty="0">
              <a:solidFill>
                <a:srgbClr val="002060"/>
              </a:solidFill>
              <a:latin typeface="Arial Narrow" panose="020B0606020202030204" pitchFamily="34" charset="0"/>
            </a:endParaRPr>
          </a:p>
          <a:p>
            <a:endParaRPr lang="en-US" sz="2000" b="1" i="0" u="none" strike="noStrike" baseline="0" dirty="0">
              <a:solidFill>
                <a:srgbClr val="002060"/>
              </a:solidFill>
              <a:latin typeface="Arial Narrow" panose="020B0606020202030204" pitchFamily="34" charset="0"/>
            </a:endParaRPr>
          </a:p>
        </p:txBody>
      </p:sp>
    </p:spTree>
    <p:extLst>
      <p:ext uri="{BB962C8B-B14F-4D97-AF65-F5344CB8AC3E}">
        <p14:creationId xmlns:p14="http://schemas.microsoft.com/office/powerpoint/2010/main" val="26844108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34EBE-EC2B-B066-E56C-D4C62AE1F5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8DF9F5-3632-6BC1-A5D0-7F3EBB9C0320}"/>
              </a:ext>
            </a:extLst>
          </p:cNvPr>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EFA1B8E9-7E68-E516-35D9-A33FAA82590C}"/>
              </a:ext>
            </a:extLst>
          </p:cNvPr>
          <p:cNvSpPr>
            <a:spLocks noGrp="1"/>
          </p:cNvSpPr>
          <p:nvPr>
            <p:ph type="subTitle" idx="1"/>
          </p:nvPr>
        </p:nvSpPr>
        <p:spPr>
          <a:xfrm>
            <a:off x="985969" y="2603040"/>
            <a:ext cx="8288032" cy="3516111"/>
          </a:xfrm>
        </p:spPr>
        <p:txBody>
          <a:bodyPr>
            <a:normAutofit/>
          </a:bodyPr>
          <a:lstStyle/>
          <a:p>
            <a:pPr algn="ctr"/>
            <a:r>
              <a:rPr lang="en-US" dirty="0"/>
              <a:t> </a:t>
            </a:r>
          </a:p>
        </p:txBody>
      </p:sp>
      <p:sp>
        <p:nvSpPr>
          <p:cNvPr id="6" name="TextBox 5">
            <a:extLst>
              <a:ext uri="{FF2B5EF4-FFF2-40B4-BE49-F238E27FC236}">
                <a16:creationId xmlns:a16="http://schemas.microsoft.com/office/drawing/2014/main" id="{252FA5BA-AB0B-CF41-D38E-8E679C0B01B7}"/>
              </a:ext>
            </a:extLst>
          </p:cNvPr>
          <p:cNvSpPr txBox="1"/>
          <p:nvPr/>
        </p:nvSpPr>
        <p:spPr>
          <a:xfrm>
            <a:off x="985969" y="25536"/>
            <a:ext cx="7368990" cy="1938992"/>
          </a:xfrm>
          <a:prstGeom prst="rect">
            <a:avLst/>
          </a:prstGeom>
          <a:solidFill>
            <a:schemeClr val="bg2"/>
          </a:solidFill>
        </p:spPr>
        <p:txBody>
          <a:bodyPr wrap="square">
            <a:spAutoFit/>
          </a:bodyPr>
          <a:lstStyle/>
          <a:p>
            <a:pPr algn="ctr"/>
            <a:r>
              <a:rPr lang="en-US" sz="4800" b="1" dirty="0">
                <a:solidFill>
                  <a:srgbClr val="FF0000"/>
                </a:solidFill>
              </a:rPr>
              <a:t>Keep asking yourself…</a:t>
            </a:r>
          </a:p>
          <a:p>
            <a:pPr algn="ctr"/>
            <a:r>
              <a:rPr lang="en-US" sz="3600" b="1" dirty="0">
                <a:solidFill>
                  <a:srgbClr val="FF0000"/>
                </a:solidFill>
                <a:highlight>
                  <a:srgbClr val="FFFF00"/>
                </a:highlight>
              </a:rPr>
              <a:t>“What is the activity asking </a:t>
            </a:r>
          </a:p>
          <a:p>
            <a:pPr algn="ctr"/>
            <a:r>
              <a:rPr lang="en-US" sz="3600" b="1" dirty="0">
                <a:solidFill>
                  <a:srgbClr val="FF0000"/>
                </a:solidFill>
                <a:highlight>
                  <a:srgbClr val="FFFF00"/>
                </a:highlight>
              </a:rPr>
              <a:t>of the players?”</a:t>
            </a:r>
          </a:p>
        </p:txBody>
      </p:sp>
      <p:pic>
        <p:nvPicPr>
          <p:cNvPr id="9" name="Picture 8" descr="Logo, company name&#10;&#10;Description automatically generated">
            <a:extLst>
              <a:ext uri="{FF2B5EF4-FFF2-40B4-BE49-F238E27FC236}">
                <a16:creationId xmlns:a16="http://schemas.microsoft.com/office/drawing/2014/main" id="{5425970F-0F99-0528-B750-5EF676BE6418}"/>
              </a:ext>
            </a:extLst>
          </p:cNvPr>
          <p:cNvPicPr>
            <a:picLocks noChangeAspect="1"/>
          </p:cNvPicPr>
          <p:nvPr/>
        </p:nvPicPr>
        <p:blipFill>
          <a:blip r:embed="rId2"/>
          <a:stretch>
            <a:fillRect/>
          </a:stretch>
        </p:blipFill>
        <p:spPr>
          <a:xfrm>
            <a:off x="9901237" y="25536"/>
            <a:ext cx="2290763" cy="1178316"/>
          </a:xfrm>
          <a:prstGeom prst="rect">
            <a:avLst/>
          </a:prstGeom>
        </p:spPr>
      </p:pic>
      <p:sp>
        <p:nvSpPr>
          <p:cNvPr id="8" name="TextBox 7">
            <a:extLst>
              <a:ext uri="{FF2B5EF4-FFF2-40B4-BE49-F238E27FC236}">
                <a16:creationId xmlns:a16="http://schemas.microsoft.com/office/drawing/2014/main" id="{442A4E66-5831-4EE9-2D68-95D66D10F669}"/>
              </a:ext>
            </a:extLst>
          </p:cNvPr>
          <p:cNvSpPr txBox="1"/>
          <p:nvPr/>
        </p:nvSpPr>
        <p:spPr>
          <a:xfrm>
            <a:off x="573366" y="1964528"/>
            <a:ext cx="8573244" cy="5139869"/>
          </a:xfrm>
          <a:prstGeom prst="rect">
            <a:avLst/>
          </a:prstGeom>
          <a:noFill/>
        </p:spPr>
        <p:txBody>
          <a:bodyPr wrap="square">
            <a:spAutoFit/>
          </a:bodyPr>
          <a:lstStyle/>
          <a:p>
            <a:pPr marL="571500" indent="-571500">
              <a:buFont typeface="Wingdings" panose="05000000000000000000" pitchFamily="2" charset="2"/>
              <a:buChar char="Ø"/>
            </a:pPr>
            <a:r>
              <a:rPr lang="en-US" sz="4400" b="1" i="1" dirty="0">
                <a:solidFill>
                  <a:schemeClr val="accent1"/>
                </a:solidFill>
                <a:latin typeface="Arial Narrow" panose="020B0606020202030204" pitchFamily="34" charset="0"/>
              </a:rPr>
              <a:t>Does this happen in a game?</a:t>
            </a:r>
          </a:p>
          <a:p>
            <a:pPr marL="571500" indent="-571500">
              <a:buFont typeface="Wingdings" panose="05000000000000000000" pitchFamily="2" charset="2"/>
              <a:buChar char="Ø"/>
            </a:pPr>
            <a:r>
              <a:rPr lang="en-US" sz="4400" b="1" i="1" dirty="0">
                <a:solidFill>
                  <a:schemeClr val="accent1"/>
                </a:solidFill>
                <a:latin typeface="Arial Narrow" panose="020B0606020202030204" pitchFamily="34" charset="0"/>
              </a:rPr>
              <a:t>Are decisions required?</a:t>
            </a:r>
          </a:p>
          <a:p>
            <a:pPr marL="571500" indent="-571500">
              <a:buFont typeface="Wingdings" panose="05000000000000000000" pitchFamily="2" charset="2"/>
              <a:buChar char="Ø"/>
            </a:pPr>
            <a:r>
              <a:rPr lang="en-US" sz="4400" b="1" i="1" dirty="0">
                <a:solidFill>
                  <a:schemeClr val="accent1"/>
                </a:solidFill>
                <a:latin typeface="Arial Narrow" panose="020B0606020202030204" pitchFamily="34" charset="0"/>
              </a:rPr>
              <a:t>Is it fun and engaging?</a:t>
            </a:r>
          </a:p>
          <a:p>
            <a:pPr marL="571500" indent="-571500">
              <a:buFont typeface="Wingdings" panose="05000000000000000000" pitchFamily="2" charset="2"/>
              <a:buChar char="Ø"/>
            </a:pPr>
            <a:r>
              <a:rPr lang="en-US" sz="4400" b="1" i="1" dirty="0">
                <a:solidFill>
                  <a:schemeClr val="accent1"/>
                </a:solidFill>
                <a:latin typeface="Arial Narrow" panose="020B0606020202030204" pitchFamily="34" charset="0"/>
              </a:rPr>
              <a:t>Are we maximizing random repetitions for each player?</a:t>
            </a:r>
          </a:p>
          <a:p>
            <a:pPr marL="571500" indent="-571500">
              <a:buFont typeface="Wingdings" panose="05000000000000000000" pitchFamily="2" charset="2"/>
              <a:buChar char="Ø"/>
            </a:pPr>
            <a:r>
              <a:rPr lang="en-US" sz="4400" b="1" i="1" dirty="0">
                <a:solidFill>
                  <a:schemeClr val="accent1"/>
                </a:solidFill>
                <a:latin typeface="Arial Narrow" panose="020B0606020202030204" pitchFamily="34" charset="0"/>
              </a:rPr>
              <a:t>Are there players standing around?</a:t>
            </a:r>
          </a:p>
          <a:p>
            <a:pPr marL="571500" indent="-571500">
              <a:buFont typeface="Wingdings" panose="05000000000000000000" pitchFamily="2" charset="2"/>
              <a:buChar char="Ø"/>
            </a:pPr>
            <a:r>
              <a:rPr lang="en-US" sz="4400" b="1" i="1" dirty="0">
                <a:solidFill>
                  <a:schemeClr val="accent1"/>
                </a:solidFill>
                <a:latin typeface="Arial Narrow" panose="020B0606020202030204" pitchFamily="34" charset="0"/>
              </a:rPr>
              <a:t>Is there some struggling?</a:t>
            </a:r>
            <a:endParaRPr lang="en-US" sz="2000" b="1" i="1" u="none" strike="noStrike" baseline="0" dirty="0">
              <a:solidFill>
                <a:srgbClr val="002060"/>
              </a:solidFill>
              <a:latin typeface="Arial Narrow" panose="020B0606020202030204" pitchFamily="34" charset="0"/>
            </a:endParaRPr>
          </a:p>
          <a:p>
            <a:endParaRPr lang="en-US" sz="2000" b="1" i="0" u="none" strike="noStrike" baseline="0" dirty="0">
              <a:solidFill>
                <a:srgbClr val="002060"/>
              </a:solidFill>
              <a:latin typeface="Arial Narrow" panose="020B0606020202030204" pitchFamily="34" charset="0"/>
            </a:endParaRPr>
          </a:p>
        </p:txBody>
      </p:sp>
      <p:sp>
        <p:nvSpPr>
          <p:cNvPr id="3" name="TextBox 2">
            <a:extLst>
              <a:ext uri="{FF2B5EF4-FFF2-40B4-BE49-F238E27FC236}">
                <a16:creationId xmlns:a16="http://schemas.microsoft.com/office/drawing/2014/main" id="{914CA300-E9F0-2E53-325A-2939AEF112D4}"/>
              </a:ext>
            </a:extLst>
          </p:cNvPr>
          <p:cNvSpPr txBox="1"/>
          <p:nvPr/>
        </p:nvSpPr>
        <p:spPr>
          <a:xfrm>
            <a:off x="8734007" y="2664529"/>
            <a:ext cx="3024691" cy="2431435"/>
          </a:xfrm>
          <a:prstGeom prst="rect">
            <a:avLst/>
          </a:prstGeom>
          <a:solidFill>
            <a:schemeClr val="bg2">
              <a:lumMod val="90000"/>
            </a:schemeClr>
          </a:solidFill>
        </p:spPr>
        <p:txBody>
          <a:bodyPr wrap="square">
            <a:spAutoFit/>
          </a:bodyPr>
          <a:lstStyle/>
          <a:p>
            <a:pPr algn="ctr"/>
            <a:r>
              <a:rPr lang="en-US" sz="4400" b="1" i="1" dirty="0">
                <a:solidFill>
                  <a:schemeClr val="accent1"/>
                </a:solidFill>
                <a:highlight>
                  <a:srgbClr val="FFFF00"/>
                </a:highlight>
                <a:latin typeface="Arial Narrow" panose="020B0606020202030204" pitchFamily="34" charset="0"/>
              </a:rPr>
              <a:t>Don’t forget </a:t>
            </a:r>
          </a:p>
          <a:p>
            <a:pPr algn="ctr"/>
            <a:r>
              <a:rPr lang="en-US" sz="4400" b="1" i="1" dirty="0">
                <a:solidFill>
                  <a:schemeClr val="accent1"/>
                </a:solidFill>
                <a:highlight>
                  <a:srgbClr val="FFFF00"/>
                </a:highlight>
                <a:latin typeface="Arial Narrow" panose="020B0606020202030204" pitchFamily="34" charset="0"/>
              </a:rPr>
              <a:t>your goalies!</a:t>
            </a:r>
            <a:endParaRPr lang="en-US" sz="2000" b="1" i="1" u="none" strike="noStrike" baseline="0" dirty="0">
              <a:solidFill>
                <a:srgbClr val="002060"/>
              </a:solidFill>
              <a:highlight>
                <a:srgbClr val="FFFF00"/>
              </a:highlight>
              <a:latin typeface="Arial Narrow" panose="020B0606020202030204" pitchFamily="34" charset="0"/>
            </a:endParaRPr>
          </a:p>
          <a:p>
            <a:endParaRPr lang="en-US" sz="2000" b="1" i="0" u="none" strike="noStrike" baseline="0" dirty="0">
              <a:solidFill>
                <a:srgbClr val="002060"/>
              </a:solidFill>
              <a:latin typeface="Arial Narrow" panose="020B0606020202030204" pitchFamily="34" charset="0"/>
            </a:endParaRPr>
          </a:p>
        </p:txBody>
      </p:sp>
    </p:spTree>
    <p:extLst>
      <p:ext uri="{BB962C8B-B14F-4D97-AF65-F5344CB8AC3E}">
        <p14:creationId xmlns:p14="http://schemas.microsoft.com/office/powerpoint/2010/main" val="3155791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332" y="1156740"/>
            <a:ext cx="3547581" cy="4093028"/>
          </a:xfrm>
        </p:spPr>
        <p:txBody>
          <a:bodyPr anchor="ctr">
            <a:normAutofit/>
          </a:bodyPr>
          <a:lstStyle/>
          <a:p>
            <a:pPr algn="ctr"/>
            <a:r>
              <a:rPr lang="en-US" b="1" dirty="0"/>
              <a:t>Invests in your Officials</a:t>
            </a:r>
          </a:p>
        </p:txBody>
      </p:sp>
      <p:graphicFrame>
        <p:nvGraphicFramePr>
          <p:cNvPr id="5" name="Content Placeholder 2">
            <a:extLst>
              <a:ext uri="{FF2B5EF4-FFF2-40B4-BE49-F238E27FC236}">
                <a16:creationId xmlns:a16="http://schemas.microsoft.com/office/drawing/2014/main" id="{016C5705-01FE-46BE-BF3E-3682D7F8B327}"/>
              </a:ext>
            </a:extLst>
          </p:cNvPr>
          <p:cNvGraphicFramePr>
            <a:graphicFrameLocks noGrp="1"/>
          </p:cNvGraphicFramePr>
          <p:nvPr>
            <p:ph idx="1"/>
          </p:nvPr>
        </p:nvGraphicFramePr>
        <p:xfrm>
          <a:off x="4910715" y="454068"/>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picture containing drawing&#10;&#10;Description automatically generated">
            <a:extLst>
              <a:ext uri="{FF2B5EF4-FFF2-40B4-BE49-F238E27FC236}">
                <a16:creationId xmlns:a16="http://schemas.microsoft.com/office/drawing/2014/main" id="{4E8AFEBD-4E70-419A-8A97-6B81A1ACEC85}"/>
              </a:ext>
            </a:extLst>
          </p:cNvPr>
          <p:cNvPicPr>
            <a:picLocks noChangeAspect="1"/>
          </p:cNvPicPr>
          <p:nvPr/>
        </p:nvPicPr>
        <p:blipFill>
          <a:blip r:embed="rId7"/>
          <a:stretch>
            <a:fillRect/>
          </a:stretch>
        </p:blipFill>
        <p:spPr>
          <a:xfrm>
            <a:off x="4994897" y="704850"/>
            <a:ext cx="1692810" cy="870743"/>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5E081A26-1122-40F3-8B60-E3E9E1EFC744}"/>
              </a:ext>
            </a:extLst>
          </p:cNvPr>
          <p:cNvPicPr>
            <a:picLocks noChangeAspect="1"/>
          </p:cNvPicPr>
          <p:nvPr/>
        </p:nvPicPr>
        <p:blipFill>
          <a:blip r:embed="rId8"/>
          <a:stretch>
            <a:fillRect/>
          </a:stretch>
        </p:blipFill>
        <p:spPr>
          <a:xfrm>
            <a:off x="5031097" y="2684462"/>
            <a:ext cx="1541496" cy="518792"/>
          </a:xfrm>
          <a:prstGeom prst="rect">
            <a:avLst/>
          </a:prstGeom>
        </p:spPr>
      </p:pic>
      <p:sp>
        <p:nvSpPr>
          <p:cNvPr id="4" name="Title 1">
            <a:extLst>
              <a:ext uri="{FF2B5EF4-FFF2-40B4-BE49-F238E27FC236}">
                <a16:creationId xmlns:a16="http://schemas.microsoft.com/office/drawing/2014/main" id="{0C8B5BD3-3F21-AD42-60C6-D04D429BFD66}"/>
              </a:ext>
            </a:extLst>
          </p:cNvPr>
          <p:cNvSpPr txBox="1">
            <a:spLocks/>
          </p:cNvSpPr>
          <p:nvPr/>
        </p:nvSpPr>
        <p:spPr>
          <a:xfrm>
            <a:off x="0" y="4306541"/>
            <a:ext cx="4678879" cy="2551459"/>
          </a:xfrm>
          <a:prstGeom prst="rect">
            <a:avLst/>
          </a:prstGeom>
          <a:solidFill>
            <a:srgbClr val="FFFF00"/>
          </a:solidFill>
          <a:ln>
            <a:solidFill>
              <a:schemeClr val="accent1"/>
            </a:solidFill>
          </a:ln>
        </p:spPr>
        <p:txBody>
          <a:bodyPr vert="horz" lIns="91440" tIns="45720" rIns="91440" bIns="45720" rtlCol="0" anchor="ctr">
            <a:noAutofit/>
          </a:bodyPr>
          <a:lstStyle>
            <a:lvl1pPr algn="l" defTabSz="457200" rtl="0" eaLnBrk="1" latinLnBrk="0" hangingPunct="1">
              <a:spcBef>
                <a:spcPct val="0"/>
              </a:spcBef>
              <a:buNone/>
              <a:defRPr sz="4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i="1" dirty="0">
                <a:solidFill>
                  <a:srgbClr val="FF0000"/>
                </a:solidFill>
              </a:rPr>
              <a:t>NO OFFICIALS = NO GAMES</a:t>
            </a:r>
          </a:p>
          <a:p>
            <a:pPr algn="ctr"/>
            <a:r>
              <a:rPr lang="en-US" sz="2800" b="1" i="1" dirty="0">
                <a:solidFill>
                  <a:srgbClr val="FF0000"/>
                </a:solidFill>
              </a:rPr>
              <a:t>Very high turnover of youth hockey officials due to abuse from parents &amp; coaches</a:t>
            </a:r>
          </a:p>
        </p:txBody>
      </p:sp>
      <p:pic>
        <p:nvPicPr>
          <p:cNvPr id="3" name="Picture 2">
            <a:extLst>
              <a:ext uri="{FF2B5EF4-FFF2-40B4-BE49-F238E27FC236}">
                <a16:creationId xmlns:a16="http://schemas.microsoft.com/office/drawing/2014/main" id="{67485E1F-28E0-AEE7-A479-7D8C0E9E7ECD}"/>
              </a:ext>
            </a:extLst>
          </p:cNvPr>
          <p:cNvPicPr>
            <a:picLocks noChangeAspect="1"/>
          </p:cNvPicPr>
          <p:nvPr/>
        </p:nvPicPr>
        <p:blipFill>
          <a:blip r:embed="rId9"/>
          <a:stretch>
            <a:fillRect/>
          </a:stretch>
        </p:blipFill>
        <p:spPr>
          <a:xfrm>
            <a:off x="652481" y="172775"/>
            <a:ext cx="3535986" cy="1822862"/>
          </a:xfrm>
          <a:prstGeom prst="rect">
            <a:avLst/>
          </a:prstGeom>
        </p:spPr>
      </p:pic>
    </p:spTree>
    <p:extLst>
      <p:ext uri="{BB962C8B-B14F-4D97-AF65-F5344CB8AC3E}">
        <p14:creationId xmlns:p14="http://schemas.microsoft.com/office/powerpoint/2010/main" val="23157210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47AD6B4-887B-37B5-4001-96F4252D26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4F5CF9-4D96-5D34-4E0B-B8DC31E3B956}"/>
              </a:ext>
            </a:extLst>
          </p:cNvPr>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126857A8-24BC-78CB-9D17-2116D959C1BB}"/>
              </a:ext>
            </a:extLst>
          </p:cNvPr>
          <p:cNvSpPr>
            <a:spLocks noGrp="1"/>
          </p:cNvSpPr>
          <p:nvPr>
            <p:ph type="subTitle" idx="1"/>
          </p:nvPr>
        </p:nvSpPr>
        <p:spPr>
          <a:xfrm>
            <a:off x="985969" y="2603040"/>
            <a:ext cx="8288032" cy="3516111"/>
          </a:xfrm>
        </p:spPr>
        <p:txBody>
          <a:bodyPr>
            <a:normAutofit/>
          </a:bodyPr>
          <a:lstStyle/>
          <a:p>
            <a:pPr algn="ctr"/>
            <a:r>
              <a:rPr lang="en-US" dirty="0"/>
              <a:t> </a:t>
            </a:r>
          </a:p>
        </p:txBody>
      </p:sp>
      <p:pic>
        <p:nvPicPr>
          <p:cNvPr id="9" name="Picture 8" descr="Logo, company name&#10;&#10;Description automatically generated">
            <a:extLst>
              <a:ext uri="{FF2B5EF4-FFF2-40B4-BE49-F238E27FC236}">
                <a16:creationId xmlns:a16="http://schemas.microsoft.com/office/drawing/2014/main" id="{11D4189E-C02B-B48C-68B2-B9C1FF8AB31B}"/>
              </a:ext>
            </a:extLst>
          </p:cNvPr>
          <p:cNvPicPr>
            <a:picLocks noChangeAspect="1"/>
          </p:cNvPicPr>
          <p:nvPr/>
        </p:nvPicPr>
        <p:blipFill>
          <a:blip r:embed="rId3"/>
          <a:stretch>
            <a:fillRect/>
          </a:stretch>
        </p:blipFill>
        <p:spPr>
          <a:xfrm>
            <a:off x="0" y="-13354"/>
            <a:ext cx="2290763" cy="1178316"/>
          </a:xfrm>
          <a:prstGeom prst="rect">
            <a:avLst/>
          </a:prstGeom>
        </p:spPr>
      </p:pic>
      <p:sp>
        <p:nvSpPr>
          <p:cNvPr id="5" name="TextBox 4">
            <a:extLst>
              <a:ext uri="{FF2B5EF4-FFF2-40B4-BE49-F238E27FC236}">
                <a16:creationId xmlns:a16="http://schemas.microsoft.com/office/drawing/2014/main" id="{D22B6F40-FBDA-1F62-080E-84175D962BC1}"/>
              </a:ext>
            </a:extLst>
          </p:cNvPr>
          <p:cNvSpPr txBox="1"/>
          <p:nvPr/>
        </p:nvSpPr>
        <p:spPr>
          <a:xfrm>
            <a:off x="2290763" y="210706"/>
            <a:ext cx="8827110" cy="1508105"/>
          </a:xfrm>
          <a:prstGeom prst="rect">
            <a:avLst/>
          </a:prstGeom>
          <a:solidFill>
            <a:schemeClr val="accent3">
              <a:lumMod val="20000"/>
              <a:lumOff val="80000"/>
            </a:schemeClr>
          </a:solidFill>
        </p:spPr>
        <p:txBody>
          <a:bodyPr wrap="square">
            <a:spAutoFit/>
          </a:bodyPr>
          <a:lstStyle/>
          <a:p>
            <a:r>
              <a:rPr lang="en-US" sz="3600" b="1" i="1" u="none" strike="noStrike" baseline="0" dirty="0">
                <a:solidFill>
                  <a:srgbClr val="FF0000"/>
                </a:solidFill>
                <a:latin typeface="Arial Narrow" panose="020B0606020202030204" pitchFamily="34" charset="0"/>
              </a:rPr>
              <a:t>Decision-Making &amp; Looks Like The Game:</a:t>
            </a:r>
          </a:p>
          <a:p>
            <a:r>
              <a:rPr lang="en-US" sz="2800" b="1" i="1" u="none" strike="noStrike" baseline="0" dirty="0">
                <a:solidFill>
                  <a:schemeClr val="accent1"/>
                </a:solidFill>
                <a:latin typeface="Arial Narrow" panose="020B0606020202030204" pitchFamily="34" charset="0"/>
              </a:rPr>
              <a:t>HOW COULD WE ADD DECISIONS &amp; MAKE MORE GAME-LIKE WHILE </a:t>
            </a:r>
            <a:r>
              <a:rPr lang="en-US" sz="2800" b="1" i="1" dirty="0">
                <a:solidFill>
                  <a:schemeClr val="accent1"/>
                </a:solidFill>
                <a:latin typeface="Arial Narrow" panose="020B0606020202030204" pitchFamily="34" charset="0"/>
              </a:rPr>
              <a:t>DEVELOPING ONE-TOUCH PASSING SKILLS?</a:t>
            </a:r>
            <a:endParaRPr lang="en-US" sz="2800" b="1" i="0" u="none" strike="noStrike" baseline="0" dirty="0">
              <a:solidFill>
                <a:schemeClr val="accent1"/>
              </a:solidFill>
              <a:latin typeface="Arial Narrow" panose="020B0606020202030204" pitchFamily="34" charset="0"/>
            </a:endParaRPr>
          </a:p>
        </p:txBody>
      </p:sp>
      <p:pic>
        <p:nvPicPr>
          <p:cNvPr id="3" name="Online Media 2" title="Shooting Hockey Drill - Continuous One Touch Pass">
            <a:hlinkClick r:id="" action="ppaction://media"/>
            <a:extLst>
              <a:ext uri="{FF2B5EF4-FFF2-40B4-BE49-F238E27FC236}">
                <a16:creationId xmlns:a16="http://schemas.microsoft.com/office/drawing/2014/main" id="{018C818D-40A0-46CC-7094-519E7775C764}"/>
              </a:ext>
            </a:extLst>
          </p:cNvPr>
          <p:cNvPicPr>
            <a:picLocks noRot="1" noChangeAspect="1"/>
          </p:cNvPicPr>
          <p:nvPr>
            <a:videoFile r:link="rId1"/>
          </p:nvPr>
        </p:nvPicPr>
        <p:blipFill>
          <a:blip r:embed="rId4"/>
          <a:stretch>
            <a:fillRect/>
          </a:stretch>
        </p:blipFill>
        <p:spPr>
          <a:xfrm>
            <a:off x="126530" y="1718811"/>
            <a:ext cx="9095888" cy="5139189"/>
          </a:xfrm>
          <a:prstGeom prst="rect">
            <a:avLst/>
          </a:prstGeom>
        </p:spPr>
      </p:pic>
      <p:pic>
        <p:nvPicPr>
          <p:cNvPr id="6" name="Picture 5">
            <a:extLst>
              <a:ext uri="{FF2B5EF4-FFF2-40B4-BE49-F238E27FC236}">
                <a16:creationId xmlns:a16="http://schemas.microsoft.com/office/drawing/2014/main" id="{1F690D35-1F83-E033-35E4-A446FB981592}"/>
              </a:ext>
            </a:extLst>
          </p:cNvPr>
          <p:cNvPicPr>
            <a:picLocks noChangeAspect="1"/>
          </p:cNvPicPr>
          <p:nvPr/>
        </p:nvPicPr>
        <p:blipFill>
          <a:blip r:embed="rId5"/>
          <a:stretch>
            <a:fillRect/>
          </a:stretch>
        </p:blipFill>
        <p:spPr>
          <a:xfrm>
            <a:off x="9457291" y="3000164"/>
            <a:ext cx="2658086" cy="3310415"/>
          </a:xfrm>
          <a:prstGeom prst="rect">
            <a:avLst/>
          </a:prstGeom>
        </p:spPr>
      </p:pic>
    </p:spTree>
    <p:extLst>
      <p:ext uri="{BB962C8B-B14F-4D97-AF65-F5344CB8AC3E}">
        <p14:creationId xmlns:p14="http://schemas.microsoft.com/office/powerpoint/2010/main" val="82285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AF23E-C481-4F36-7EA6-D407F61CD6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A71876-9E20-E257-671C-C726E617F34B}"/>
              </a:ext>
            </a:extLst>
          </p:cNvPr>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DAA172E2-491C-A9FA-BC52-CF79732962C2}"/>
              </a:ext>
            </a:extLst>
          </p:cNvPr>
          <p:cNvSpPr>
            <a:spLocks noGrp="1"/>
          </p:cNvSpPr>
          <p:nvPr>
            <p:ph type="subTitle" idx="1"/>
          </p:nvPr>
        </p:nvSpPr>
        <p:spPr>
          <a:xfrm>
            <a:off x="985969" y="2603040"/>
            <a:ext cx="8288032" cy="3516111"/>
          </a:xfrm>
        </p:spPr>
        <p:txBody>
          <a:bodyPr>
            <a:normAutofit/>
          </a:bodyPr>
          <a:lstStyle/>
          <a:p>
            <a:pPr algn="ctr"/>
            <a:r>
              <a:rPr lang="en-US" dirty="0"/>
              <a:t> </a:t>
            </a:r>
          </a:p>
        </p:txBody>
      </p:sp>
      <p:pic>
        <p:nvPicPr>
          <p:cNvPr id="5" name="Picture 4" descr="Logo, company name&#10;&#10;Description automatically generated">
            <a:extLst>
              <a:ext uri="{FF2B5EF4-FFF2-40B4-BE49-F238E27FC236}">
                <a16:creationId xmlns:a16="http://schemas.microsoft.com/office/drawing/2014/main" id="{F34A1105-A832-EFB1-E303-E7F242884EBC}"/>
              </a:ext>
            </a:extLst>
          </p:cNvPr>
          <p:cNvPicPr>
            <a:picLocks noChangeAspect="1"/>
          </p:cNvPicPr>
          <p:nvPr/>
        </p:nvPicPr>
        <p:blipFill>
          <a:blip r:embed="rId4"/>
          <a:stretch>
            <a:fillRect/>
          </a:stretch>
        </p:blipFill>
        <p:spPr>
          <a:xfrm>
            <a:off x="9901237" y="0"/>
            <a:ext cx="2290763" cy="1178316"/>
          </a:xfrm>
          <a:prstGeom prst="rect">
            <a:avLst/>
          </a:prstGeom>
        </p:spPr>
      </p:pic>
      <p:pic>
        <p:nvPicPr>
          <p:cNvPr id="3" name="Online Media 2" title="MINOR HOCKEY DRILL - 3 Cone Agility">
            <a:hlinkClick r:id="" action="ppaction://media"/>
            <a:extLst>
              <a:ext uri="{FF2B5EF4-FFF2-40B4-BE49-F238E27FC236}">
                <a16:creationId xmlns:a16="http://schemas.microsoft.com/office/drawing/2014/main" id="{902A32D2-9D89-3D55-2591-A0AB5A577C1A}"/>
              </a:ext>
            </a:extLst>
          </p:cNvPr>
          <p:cNvPicPr>
            <a:picLocks noRot="1" noChangeAspect="1"/>
          </p:cNvPicPr>
          <p:nvPr>
            <a:videoFile r:link="rId1"/>
          </p:nvPr>
        </p:nvPicPr>
        <p:blipFill>
          <a:blip r:embed="rId5"/>
          <a:stretch>
            <a:fillRect/>
          </a:stretch>
        </p:blipFill>
        <p:spPr>
          <a:xfrm>
            <a:off x="181656" y="303788"/>
            <a:ext cx="9367995" cy="6250424"/>
          </a:xfrm>
          <a:prstGeom prst="rect">
            <a:avLst/>
          </a:prstGeom>
        </p:spPr>
      </p:pic>
      <p:pic>
        <p:nvPicPr>
          <p:cNvPr id="6" name="Picture 5">
            <a:extLst>
              <a:ext uri="{FF2B5EF4-FFF2-40B4-BE49-F238E27FC236}">
                <a16:creationId xmlns:a16="http://schemas.microsoft.com/office/drawing/2014/main" id="{9AA5CDF7-4213-84D6-FF8A-6647DBA1BE1B}"/>
              </a:ext>
            </a:extLst>
          </p:cNvPr>
          <p:cNvPicPr>
            <a:picLocks noChangeAspect="1"/>
          </p:cNvPicPr>
          <p:nvPr/>
        </p:nvPicPr>
        <p:blipFill>
          <a:blip r:embed="rId6"/>
          <a:stretch>
            <a:fillRect/>
          </a:stretch>
        </p:blipFill>
        <p:spPr>
          <a:xfrm>
            <a:off x="9534106" y="2056500"/>
            <a:ext cx="2657894" cy="3310666"/>
          </a:xfrm>
          <a:prstGeom prst="rect">
            <a:avLst/>
          </a:prstGeom>
        </p:spPr>
      </p:pic>
    </p:spTree>
    <p:extLst>
      <p:ext uri="{BB962C8B-B14F-4D97-AF65-F5344CB8AC3E}">
        <p14:creationId xmlns:p14="http://schemas.microsoft.com/office/powerpoint/2010/main" val="234358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857A2-141B-8C8A-02E1-86EC77B867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71D89F-D985-7960-7253-09EB340E1F9A}"/>
              </a:ext>
            </a:extLst>
          </p:cNvPr>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19C45C4D-23A5-3C1F-47A1-C5092843BC84}"/>
              </a:ext>
            </a:extLst>
          </p:cNvPr>
          <p:cNvSpPr>
            <a:spLocks noGrp="1"/>
          </p:cNvSpPr>
          <p:nvPr>
            <p:ph type="subTitle" idx="1"/>
          </p:nvPr>
        </p:nvSpPr>
        <p:spPr>
          <a:xfrm>
            <a:off x="985969" y="2603040"/>
            <a:ext cx="8288032" cy="3516111"/>
          </a:xfrm>
        </p:spPr>
        <p:txBody>
          <a:bodyPr>
            <a:normAutofit/>
          </a:bodyPr>
          <a:lstStyle/>
          <a:p>
            <a:pPr algn="ctr"/>
            <a:r>
              <a:rPr lang="en-US" dirty="0"/>
              <a:t> </a:t>
            </a:r>
          </a:p>
        </p:txBody>
      </p:sp>
      <p:pic>
        <p:nvPicPr>
          <p:cNvPr id="3" name="Online Media 2" title="MINOR HOCKEY DRILL - Rondo Passing Game (Monkey in the middle)">
            <a:hlinkClick r:id="" action="ppaction://media"/>
            <a:extLst>
              <a:ext uri="{FF2B5EF4-FFF2-40B4-BE49-F238E27FC236}">
                <a16:creationId xmlns:a16="http://schemas.microsoft.com/office/drawing/2014/main" id="{4A7AB3EA-C9EB-B040-CC7C-E786FCCE054F}"/>
              </a:ext>
            </a:extLst>
          </p:cNvPr>
          <p:cNvPicPr>
            <a:picLocks noRot="1" noChangeAspect="1"/>
          </p:cNvPicPr>
          <p:nvPr>
            <a:videoFile r:link="rId1"/>
          </p:nvPr>
        </p:nvPicPr>
        <p:blipFill>
          <a:blip r:embed="rId4"/>
          <a:stretch>
            <a:fillRect/>
          </a:stretch>
        </p:blipFill>
        <p:spPr>
          <a:xfrm>
            <a:off x="87265" y="225911"/>
            <a:ext cx="9434456" cy="6481829"/>
          </a:xfrm>
          <a:prstGeom prst="rect">
            <a:avLst/>
          </a:prstGeom>
        </p:spPr>
      </p:pic>
      <p:pic>
        <p:nvPicPr>
          <p:cNvPr id="5" name="Picture 4">
            <a:extLst>
              <a:ext uri="{FF2B5EF4-FFF2-40B4-BE49-F238E27FC236}">
                <a16:creationId xmlns:a16="http://schemas.microsoft.com/office/drawing/2014/main" id="{2D4EA9DF-4160-73BB-BE4A-67E318B6FBE3}"/>
              </a:ext>
            </a:extLst>
          </p:cNvPr>
          <p:cNvPicPr>
            <a:picLocks noChangeAspect="1"/>
          </p:cNvPicPr>
          <p:nvPr/>
        </p:nvPicPr>
        <p:blipFill>
          <a:blip r:embed="rId5"/>
          <a:stretch>
            <a:fillRect/>
          </a:stretch>
        </p:blipFill>
        <p:spPr>
          <a:xfrm>
            <a:off x="9533914" y="1988945"/>
            <a:ext cx="2658086" cy="3310415"/>
          </a:xfrm>
          <a:prstGeom prst="rect">
            <a:avLst/>
          </a:prstGeom>
        </p:spPr>
      </p:pic>
    </p:spTree>
    <p:extLst>
      <p:ext uri="{BB962C8B-B14F-4D97-AF65-F5344CB8AC3E}">
        <p14:creationId xmlns:p14="http://schemas.microsoft.com/office/powerpoint/2010/main" val="60429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857A2-141B-8C8A-02E1-86EC77B867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71D89F-D985-7960-7253-09EB340E1F9A}"/>
              </a:ext>
            </a:extLst>
          </p:cNvPr>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19C45C4D-23A5-3C1F-47A1-C5092843BC84}"/>
              </a:ext>
            </a:extLst>
          </p:cNvPr>
          <p:cNvSpPr>
            <a:spLocks noGrp="1"/>
          </p:cNvSpPr>
          <p:nvPr>
            <p:ph type="subTitle" idx="1"/>
          </p:nvPr>
        </p:nvSpPr>
        <p:spPr>
          <a:xfrm>
            <a:off x="985969" y="2603040"/>
            <a:ext cx="8288032" cy="3516111"/>
          </a:xfrm>
        </p:spPr>
        <p:txBody>
          <a:bodyPr>
            <a:normAutofit/>
          </a:bodyPr>
          <a:lstStyle/>
          <a:p>
            <a:pPr algn="ctr"/>
            <a:r>
              <a:rPr lang="en-US" dirty="0"/>
              <a:t> </a:t>
            </a:r>
          </a:p>
        </p:txBody>
      </p:sp>
      <p:pic>
        <p:nvPicPr>
          <p:cNvPr id="8" name="Online Media 7" title="All Access Hockey Practice with Nate Leaman - Clip 2">
            <a:hlinkClick r:id="" action="ppaction://media"/>
            <a:extLst>
              <a:ext uri="{FF2B5EF4-FFF2-40B4-BE49-F238E27FC236}">
                <a16:creationId xmlns:a16="http://schemas.microsoft.com/office/drawing/2014/main" id="{A9566EC7-6D35-FC50-02E2-1E8687667F07}"/>
              </a:ext>
            </a:extLst>
          </p:cNvPr>
          <p:cNvPicPr>
            <a:picLocks noRot="1" noChangeAspect="1"/>
          </p:cNvPicPr>
          <p:nvPr>
            <a:videoFile r:link="rId1"/>
          </p:nvPr>
        </p:nvPicPr>
        <p:blipFill>
          <a:blip r:embed="rId4"/>
          <a:stretch>
            <a:fillRect/>
          </a:stretch>
        </p:blipFill>
        <p:spPr>
          <a:xfrm>
            <a:off x="26988" y="107576"/>
            <a:ext cx="9434339" cy="6750424"/>
          </a:xfrm>
          <a:prstGeom prst="rect">
            <a:avLst/>
          </a:prstGeom>
        </p:spPr>
      </p:pic>
      <p:pic>
        <p:nvPicPr>
          <p:cNvPr id="3" name="Picture 2">
            <a:extLst>
              <a:ext uri="{FF2B5EF4-FFF2-40B4-BE49-F238E27FC236}">
                <a16:creationId xmlns:a16="http://schemas.microsoft.com/office/drawing/2014/main" id="{BB89C696-A524-3C83-4BAF-7F7B200CC5B6}"/>
              </a:ext>
            </a:extLst>
          </p:cNvPr>
          <p:cNvPicPr>
            <a:picLocks noChangeAspect="1"/>
          </p:cNvPicPr>
          <p:nvPr/>
        </p:nvPicPr>
        <p:blipFill>
          <a:blip r:embed="rId5"/>
          <a:stretch>
            <a:fillRect/>
          </a:stretch>
        </p:blipFill>
        <p:spPr>
          <a:xfrm>
            <a:off x="9533914" y="1827580"/>
            <a:ext cx="2658086" cy="3310415"/>
          </a:xfrm>
          <a:prstGeom prst="rect">
            <a:avLst/>
          </a:prstGeom>
        </p:spPr>
      </p:pic>
    </p:spTree>
    <p:extLst>
      <p:ext uri="{BB962C8B-B14F-4D97-AF65-F5344CB8AC3E}">
        <p14:creationId xmlns:p14="http://schemas.microsoft.com/office/powerpoint/2010/main" val="79886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7FC3B-B7AD-20EF-FD45-C2B60F9713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AB890B-A4CC-A351-EAC5-5DBF9BEA7769}"/>
              </a:ext>
            </a:extLst>
          </p:cNvPr>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0EC781F3-5162-6235-10B3-04786D40280D}"/>
              </a:ext>
            </a:extLst>
          </p:cNvPr>
          <p:cNvSpPr>
            <a:spLocks noGrp="1"/>
          </p:cNvSpPr>
          <p:nvPr>
            <p:ph type="subTitle" idx="1"/>
          </p:nvPr>
        </p:nvSpPr>
        <p:spPr>
          <a:xfrm>
            <a:off x="985969" y="2603040"/>
            <a:ext cx="8288032" cy="3516111"/>
          </a:xfrm>
        </p:spPr>
        <p:txBody>
          <a:bodyPr>
            <a:normAutofit/>
          </a:bodyPr>
          <a:lstStyle/>
          <a:p>
            <a:pPr algn="ctr"/>
            <a:r>
              <a:rPr lang="en-US" dirty="0"/>
              <a:t> </a:t>
            </a:r>
          </a:p>
        </p:txBody>
      </p:sp>
      <p:sp>
        <p:nvSpPr>
          <p:cNvPr id="6" name="TextBox 5">
            <a:extLst>
              <a:ext uri="{FF2B5EF4-FFF2-40B4-BE49-F238E27FC236}">
                <a16:creationId xmlns:a16="http://schemas.microsoft.com/office/drawing/2014/main" id="{9114B69D-2467-D5E2-2D20-2DD2DCD1A09F}"/>
              </a:ext>
            </a:extLst>
          </p:cNvPr>
          <p:cNvSpPr txBox="1"/>
          <p:nvPr/>
        </p:nvSpPr>
        <p:spPr>
          <a:xfrm>
            <a:off x="725864" y="72860"/>
            <a:ext cx="9316752" cy="646331"/>
          </a:xfrm>
          <a:prstGeom prst="rect">
            <a:avLst/>
          </a:prstGeom>
          <a:noFill/>
        </p:spPr>
        <p:txBody>
          <a:bodyPr wrap="square">
            <a:spAutoFit/>
          </a:bodyPr>
          <a:lstStyle/>
          <a:p>
            <a:pPr algn="ctr"/>
            <a:r>
              <a:rPr lang="en-US" sz="3600" b="1" dirty="0">
                <a:solidFill>
                  <a:srgbClr val="FF0000"/>
                </a:solidFill>
              </a:rPr>
              <a:t>Small game 3v3 – breakouts, regroup</a:t>
            </a:r>
          </a:p>
        </p:txBody>
      </p:sp>
      <p:pic>
        <p:nvPicPr>
          <p:cNvPr id="9" name="Picture 8" descr="Logo, company name&#10;&#10;Description automatically generated">
            <a:extLst>
              <a:ext uri="{FF2B5EF4-FFF2-40B4-BE49-F238E27FC236}">
                <a16:creationId xmlns:a16="http://schemas.microsoft.com/office/drawing/2014/main" id="{1E5AF09C-08DD-1FC1-5157-60233329138C}"/>
              </a:ext>
            </a:extLst>
          </p:cNvPr>
          <p:cNvPicPr>
            <a:picLocks noChangeAspect="1"/>
          </p:cNvPicPr>
          <p:nvPr/>
        </p:nvPicPr>
        <p:blipFill>
          <a:blip r:embed="rId3"/>
          <a:stretch>
            <a:fillRect/>
          </a:stretch>
        </p:blipFill>
        <p:spPr>
          <a:xfrm>
            <a:off x="10363200" y="0"/>
            <a:ext cx="1828800" cy="940693"/>
          </a:xfrm>
          <a:prstGeom prst="rect">
            <a:avLst/>
          </a:prstGeom>
        </p:spPr>
      </p:pic>
      <p:sp>
        <p:nvSpPr>
          <p:cNvPr id="8" name="TextBox 7">
            <a:extLst>
              <a:ext uri="{FF2B5EF4-FFF2-40B4-BE49-F238E27FC236}">
                <a16:creationId xmlns:a16="http://schemas.microsoft.com/office/drawing/2014/main" id="{9D452458-3BA7-AA78-A686-3455FCDC2F54}"/>
              </a:ext>
            </a:extLst>
          </p:cNvPr>
          <p:cNvSpPr txBox="1"/>
          <p:nvPr/>
        </p:nvSpPr>
        <p:spPr>
          <a:xfrm>
            <a:off x="725864" y="2056500"/>
            <a:ext cx="9068845" cy="2031325"/>
          </a:xfrm>
          <a:prstGeom prst="rect">
            <a:avLst/>
          </a:prstGeom>
          <a:noFill/>
        </p:spPr>
        <p:txBody>
          <a:bodyPr wrap="square">
            <a:spAutoFit/>
          </a:bodyPr>
          <a:lstStyle/>
          <a:p>
            <a:pPr algn="ctr"/>
            <a:endParaRPr lang="en-US" sz="6600" b="1" i="1" dirty="0">
              <a:solidFill>
                <a:schemeClr val="accent1"/>
              </a:solidFill>
              <a:latin typeface="Arial Narrow" panose="020B0606020202030204" pitchFamily="34" charset="0"/>
            </a:endParaRPr>
          </a:p>
          <a:p>
            <a:pPr algn="ctr"/>
            <a:endParaRPr lang="en-US" sz="2000" b="1" i="1" u="none" strike="noStrike" baseline="0" dirty="0">
              <a:solidFill>
                <a:srgbClr val="002060"/>
              </a:solidFill>
              <a:latin typeface="Arial Narrow" panose="020B0606020202030204" pitchFamily="34" charset="0"/>
            </a:endParaRPr>
          </a:p>
          <a:p>
            <a:pPr algn="ctr"/>
            <a:endParaRPr lang="en-US" sz="2000" b="1" i="1" u="none" strike="noStrike" baseline="0" dirty="0">
              <a:solidFill>
                <a:srgbClr val="002060"/>
              </a:solidFill>
              <a:latin typeface="Arial Narrow" panose="020B0606020202030204" pitchFamily="34" charset="0"/>
            </a:endParaRPr>
          </a:p>
          <a:p>
            <a:endParaRPr lang="en-US" sz="2000" b="1" i="0" u="none" strike="noStrike" baseline="0" dirty="0">
              <a:solidFill>
                <a:srgbClr val="002060"/>
              </a:solidFill>
              <a:latin typeface="Arial Narrow" panose="020B0606020202030204" pitchFamily="34" charset="0"/>
            </a:endParaRPr>
          </a:p>
        </p:txBody>
      </p:sp>
      <p:pic>
        <p:nvPicPr>
          <p:cNvPr id="3" name="Online Media 2" title="Regroup Small Area Game">
            <a:hlinkClick r:id="" action="ppaction://media"/>
            <a:extLst>
              <a:ext uri="{FF2B5EF4-FFF2-40B4-BE49-F238E27FC236}">
                <a16:creationId xmlns:a16="http://schemas.microsoft.com/office/drawing/2014/main" id="{4857358D-21FF-4578-1024-A0BCBAC8DD5E}"/>
              </a:ext>
            </a:extLst>
          </p:cNvPr>
          <p:cNvPicPr>
            <a:picLocks noRot="1" noChangeAspect="1"/>
          </p:cNvPicPr>
          <p:nvPr>
            <a:videoFile r:link="rId1"/>
          </p:nvPr>
        </p:nvPicPr>
        <p:blipFill>
          <a:blip r:embed="rId4"/>
          <a:stretch>
            <a:fillRect/>
          </a:stretch>
        </p:blipFill>
        <p:spPr>
          <a:xfrm>
            <a:off x="0" y="940693"/>
            <a:ext cx="9316752" cy="5747116"/>
          </a:xfrm>
          <a:prstGeom prst="rect">
            <a:avLst/>
          </a:prstGeom>
        </p:spPr>
      </p:pic>
      <p:pic>
        <p:nvPicPr>
          <p:cNvPr id="5" name="Picture 4">
            <a:extLst>
              <a:ext uri="{FF2B5EF4-FFF2-40B4-BE49-F238E27FC236}">
                <a16:creationId xmlns:a16="http://schemas.microsoft.com/office/drawing/2014/main" id="{9E430A71-5FE0-79E4-A8E4-D733D2B33729}"/>
              </a:ext>
            </a:extLst>
          </p:cNvPr>
          <p:cNvPicPr>
            <a:picLocks noChangeAspect="1"/>
          </p:cNvPicPr>
          <p:nvPr/>
        </p:nvPicPr>
        <p:blipFill>
          <a:blip r:embed="rId5"/>
          <a:stretch>
            <a:fillRect/>
          </a:stretch>
        </p:blipFill>
        <p:spPr>
          <a:xfrm>
            <a:off x="9451635" y="2159043"/>
            <a:ext cx="2658086" cy="3310415"/>
          </a:xfrm>
          <a:prstGeom prst="rect">
            <a:avLst/>
          </a:prstGeom>
        </p:spPr>
      </p:pic>
    </p:spTree>
    <p:extLst>
      <p:ext uri="{BB962C8B-B14F-4D97-AF65-F5344CB8AC3E}">
        <p14:creationId xmlns:p14="http://schemas.microsoft.com/office/powerpoint/2010/main" val="98789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1160F-C27B-F3A2-5A99-6DC580FB3F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996011-3DC6-EB6C-F5CE-E9D44133CB02}"/>
              </a:ext>
            </a:extLst>
          </p:cNvPr>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F45068A9-DF32-6045-1DCB-1051CA1EB27C}"/>
              </a:ext>
            </a:extLst>
          </p:cNvPr>
          <p:cNvSpPr>
            <a:spLocks noGrp="1"/>
          </p:cNvSpPr>
          <p:nvPr>
            <p:ph type="subTitle" idx="1"/>
          </p:nvPr>
        </p:nvSpPr>
        <p:spPr>
          <a:xfrm>
            <a:off x="985969" y="2603040"/>
            <a:ext cx="8288032" cy="3516111"/>
          </a:xfrm>
        </p:spPr>
        <p:txBody>
          <a:bodyPr>
            <a:normAutofit/>
          </a:bodyPr>
          <a:lstStyle/>
          <a:p>
            <a:pPr algn="ctr"/>
            <a:r>
              <a:rPr lang="en-US" dirty="0"/>
              <a:t> </a:t>
            </a:r>
          </a:p>
        </p:txBody>
      </p:sp>
      <p:pic>
        <p:nvPicPr>
          <p:cNvPr id="9" name="Picture 8" descr="Logo, company name&#10;&#10;Description automatically generated">
            <a:extLst>
              <a:ext uri="{FF2B5EF4-FFF2-40B4-BE49-F238E27FC236}">
                <a16:creationId xmlns:a16="http://schemas.microsoft.com/office/drawing/2014/main" id="{DEBE14CA-9F04-98BB-3EB4-CEA4B36E014E}"/>
              </a:ext>
            </a:extLst>
          </p:cNvPr>
          <p:cNvPicPr>
            <a:picLocks noChangeAspect="1"/>
          </p:cNvPicPr>
          <p:nvPr/>
        </p:nvPicPr>
        <p:blipFill>
          <a:blip r:embed="rId2"/>
          <a:stretch>
            <a:fillRect/>
          </a:stretch>
        </p:blipFill>
        <p:spPr>
          <a:xfrm>
            <a:off x="0" y="-13354"/>
            <a:ext cx="2290763" cy="1178316"/>
          </a:xfrm>
          <a:prstGeom prst="rect">
            <a:avLst/>
          </a:prstGeom>
        </p:spPr>
      </p:pic>
      <p:sp>
        <p:nvSpPr>
          <p:cNvPr id="8" name="TextBox 7">
            <a:extLst>
              <a:ext uri="{FF2B5EF4-FFF2-40B4-BE49-F238E27FC236}">
                <a16:creationId xmlns:a16="http://schemas.microsoft.com/office/drawing/2014/main" id="{5DD1A8E1-9777-06FC-D419-4CA4082F1AE6}"/>
              </a:ext>
            </a:extLst>
          </p:cNvPr>
          <p:cNvSpPr txBox="1"/>
          <p:nvPr/>
        </p:nvSpPr>
        <p:spPr>
          <a:xfrm>
            <a:off x="682833" y="2603040"/>
            <a:ext cx="9068845" cy="2031325"/>
          </a:xfrm>
          <a:prstGeom prst="rect">
            <a:avLst/>
          </a:prstGeom>
          <a:noFill/>
        </p:spPr>
        <p:txBody>
          <a:bodyPr wrap="square">
            <a:spAutoFit/>
          </a:bodyPr>
          <a:lstStyle/>
          <a:p>
            <a:pPr algn="ctr"/>
            <a:r>
              <a:rPr lang="en-US" sz="6600" b="1" i="1" dirty="0">
                <a:solidFill>
                  <a:schemeClr val="accent1"/>
                </a:solidFill>
                <a:latin typeface="Arial Narrow" panose="020B0606020202030204" pitchFamily="34" charset="0"/>
              </a:rPr>
              <a:t>Don’t Forget the Goalies!</a:t>
            </a:r>
          </a:p>
          <a:p>
            <a:pPr algn="ctr"/>
            <a:endParaRPr lang="en-US" sz="2000" b="1" i="1" u="none" strike="noStrike" baseline="0" dirty="0">
              <a:solidFill>
                <a:srgbClr val="002060"/>
              </a:solidFill>
              <a:latin typeface="Arial Narrow" panose="020B0606020202030204" pitchFamily="34" charset="0"/>
            </a:endParaRPr>
          </a:p>
          <a:p>
            <a:pPr algn="ctr"/>
            <a:endParaRPr lang="en-US" sz="2000" b="1" i="1" u="none" strike="noStrike" baseline="0" dirty="0">
              <a:solidFill>
                <a:srgbClr val="002060"/>
              </a:solidFill>
              <a:latin typeface="Arial Narrow" panose="020B0606020202030204" pitchFamily="34" charset="0"/>
            </a:endParaRPr>
          </a:p>
          <a:p>
            <a:endParaRPr lang="en-US" sz="2000" b="1" i="0" u="none" strike="noStrike" baseline="0" dirty="0">
              <a:solidFill>
                <a:srgbClr val="002060"/>
              </a:solidFill>
              <a:latin typeface="Arial Narrow" panose="020B0606020202030204" pitchFamily="34" charset="0"/>
            </a:endParaRPr>
          </a:p>
        </p:txBody>
      </p:sp>
    </p:spTree>
    <p:extLst>
      <p:ext uri="{BB962C8B-B14F-4D97-AF65-F5344CB8AC3E}">
        <p14:creationId xmlns:p14="http://schemas.microsoft.com/office/powerpoint/2010/main" val="27967205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3ABCD-FCE2-55B8-44F7-DB724E3621C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62B3979-DAD6-FCBB-7BED-6590E37D98B3}"/>
              </a:ext>
            </a:extLst>
          </p:cNvPr>
          <p:cNvSpPr txBox="1">
            <a:spLocks/>
          </p:cNvSpPr>
          <p:nvPr/>
        </p:nvSpPr>
        <p:spPr>
          <a:xfrm>
            <a:off x="849853" y="2667897"/>
            <a:ext cx="8993393" cy="38189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150000"/>
              </a:lnSpc>
            </a:pPr>
            <a:endParaRPr lang="en-US" sz="4000" b="1" dirty="0"/>
          </a:p>
        </p:txBody>
      </p:sp>
      <p:pic>
        <p:nvPicPr>
          <p:cNvPr id="5" name="Media bad goalie drills">
            <a:hlinkClick r:id="" action="ppaction://media"/>
            <a:extLst>
              <a:ext uri="{FF2B5EF4-FFF2-40B4-BE49-F238E27FC236}">
                <a16:creationId xmlns:a16="http://schemas.microsoft.com/office/drawing/2014/main" id="{D7F2976B-72C5-8507-DCD1-D88FF6E8F09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9549" y="0"/>
            <a:ext cx="10036885" cy="6251874"/>
          </a:xfrm>
          <a:prstGeom prst="rect">
            <a:avLst/>
          </a:prstGeom>
        </p:spPr>
      </p:pic>
    </p:spTree>
    <p:extLst>
      <p:ext uri="{BB962C8B-B14F-4D97-AF65-F5344CB8AC3E}">
        <p14:creationId xmlns:p14="http://schemas.microsoft.com/office/powerpoint/2010/main" val="403417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4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2D90B-383B-A8E1-4CA6-42AD42715D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CAB2CF-7A5A-F666-A0C3-795735BCC366}"/>
              </a:ext>
            </a:extLst>
          </p:cNvPr>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5DD04829-7B2B-CC60-863F-453933B52E27}"/>
              </a:ext>
            </a:extLst>
          </p:cNvPr>
          <p:cNvSpPr>
            <a:spLocks noGrp="1"/>
          </p:cNvSpPr>
          <p:nvPr>
            <p:ph type="subTitle" idx="1"/>
          </p:nvPr>
        </p:nvSpPr>
        <p:spPr>
          <a:xfrm>
            <a:off x="985969" y="2603040"/>
            <a:ext cx="8288032" cy="3516111"/>
          </a:xfrm>
        </p:spPr>
        <p:txBody>
          <a:bodyPr>
            <a:normAutofit/>
          </a:bodyPr>
          <a:lstStyle/>
          <a:p>
            <a:pPr algn="ctr"/>
            <a:r>
              <a:rPr lang="en-US" dirty="0"/>
              <a:t> </a:t>
            </a:r>
          </a:p>
        </p:txBody>
      </p:sp>
      <p:sp>
        <p:nvSpPr>
          <p:cNvPr id="8" name="TextBox 7">
            <a:extLst>
              <a:ext uri="{FF2B5EF4-FFF2-40B4-BE49-F238E27FC236}">
                <a16:creationId xmlns:a16="http://schemas.microsoft.com/office/drawing/2014/main" id="{69556DBD-0DA8-9E76-3EA3-3E62E2AA6BDA}"/>
              </a:ext>
            </a:extLst>
          </p:cNvPr>
          <p:cNvSpPr txBox="1"/>
          <p:nvPr/>
        </p:nvSpPr>
        <p:spPr>
          <a:xfrm>
            <a:off x="1145381" y="211932"/>
            <a:ext cx="9068845" cy="707886"/>
          </a:xfrm>
          <a:prstGeom prst="rect">
            <a:avLst/>
          </a:prstGeom>
          <a:noFill/>
        </p:spPr>
        <p:txBody>
          <a:bodyPr wrap="square">
            <a:spAutoFit/>
          </a:bodyPr>
          <a:lstStyle/>
          <a:p>
            <a:pPr algn="ctr"/>
            <a:endParaRPr lang="en-US" sz="2000" b="1" i="1" u="none" strike="noStrike" baseline="0" dirty="0">
              <a:solidFill>
                <a:srgbClr val="002060"/>
              </a:solidFill>
              <a:latin typeface="Arial Narrow" panose="020B0606020202030204" pitchFamily="34" charset="0"/>
            </a:endParaRPr>
          </a:p>
          <a:p>
            <a:endParaRPr lang="en-US" sz="2000" b="1" i="0" u="none" strike="noStrike" baseline="0" dirty="0">
              <a:solidFill>
                <a:srgbClr val="002060"/>
              </a:solidFill>
              <a:latin typeface="Arial Narrow" panose="020B0606020202030204" pitchFamily="34" charset="0"/>
            </a:endParaRPr>
          </a:p>
        </p:txBody>
      </p:sp>
      <p:pic>
        <p:nvPicPr>
          <p:cNvPr id="5" name="Online Media 4" title="Rapid fire goalie drill">
            <a:hlinkClick r:id="" action="ppaction://media"/>
            <a:extLst>
              <a:ext uri="{FF2B5EF4-FFF2-40B4-BE49-F238E27FC236}">
                <a16:creationId xmlns:a16="http://schemas.microsoft.com/office/drawing/2014/main" id="{035905D0-F20F-B40F-2E2C-5EF93EB1D3A9}"/>
              </a:ext>
            </a:extLst>
          </p:cNvPr>
          <p:cNvPicPr>
            <a:picLocks noRot="1" noChangeAspect="1"/>
          </p:cNvPicPr>
          <p:nvPr>
            <a:videoFile r:link="rId1"/>
          </p:nvPr>
        </p:nvPicPr>
        <p:blipFill>
          <a:blip r:embed="rId3"/>
          <a:stretch>
            <a:fillRect/>
          </a:stretch>
        </p:blipFill>
        <p:spPr>
          <a:xfrm>
            <a:off x="0" y="105966"/>
            <a:ext cx="9453380" cy="6646068"/>
          </a:xfrm>
          <a:prstGeom prst="rect">
            <a:avLst/>
          </a:prstGeom>
        </p:spPr>
      </p:pic>
      <p:pic>
        <p:nvPicPr>
          <p:cNvPr id="3" name="Picture 2">
            <a:extLst>
              <a:ext uri="{FF2B5EF4-FFF2-40B4-BE49-F238E27FC236}">
                <a16:creationId xmlns:a16="http://schemas.microsoft.com/office/drawing/2014/main" id="{DD4B28AC-F4D3-5F13-40F8-BD7A76FA6186}"/>
              </a:ext>
            </a:extLst>
          </p:cNvPr>
          <p:cNvPicPr>
            <a:picLocks noChangeAspect="1"/>
          </p:cNvPicPr>
          <p:nvPr/>
        </p:nvPicPr>
        <p:blipFill>
          <a:blip r:embed="rId4"/>
          <a:stretch>
            <a:fillRect/>
          </a:stretch>
        </p:blipFill>
        <p:spPr>
          <a:xfrm>
            <a:off x="9533914" y="2021218"/>
            <a:ext cx="2658086" cy="3310415"/>
          </a:xfrm>
          <a:prstGeom prst="rect">
            <a:avLst/>
          </a:prstGeom>
        </p:spPr>
      </p:pic>
    </p:spTree>
    <p:extLst>
      <p:ext uri="{BB962C8B-B14F-4D97-AF65-F5344CB8AC3E}">
        <p14:creationId xmlns:p14="http://schemas.microsoft.com/office/powerpoint/2010/main" val="262299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2D90B-383B-A8E1-4CA6-42AD42715D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CAB2CF-7A5A-F666-A0C3-795735BCC366}"/>
              </a:ext>
            </a:extLst>
          </p:cNvPr>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5DD04829-7B2B-CC60-863F-453933B52E27}"/>
              </a:ext>
            </a:extLst>
          </p:cNvPr>
          <p:cNvSpPr>
            <a:spLocks noGrp="1"/>
          </p:cNvSpPr>
          <p:nvPr>
            <p:ph type="subTitle" idx="1"/>
          </p:nvPr>
        </p:nvSpPr>
        <p:spPr>
          <a:xfrm>
            <a:off x="985969" y="2603040"/>
            <a:ext cx="8288032" cy="3516111"/>
          </a:xfrm>
        </p:spPr>
        <p:txBody>
          <a:bodyPr>
            <a:normAutofit/>
          </a:bodyPr>
          <a:lstStyle/>
          <a:p>
            <a:pPr algn="ctr"/>
            <a:r>
              <a:rPr lang="en-US" dirty="0"/>
              <a:t> </a:t>
            </a:r>
          </a:p>
        </p:txBody>
      </p:sp>
      <p:sp>
        <p:nvSpPr>
          <p:cNvPr id="8" name="TextBox 7">
            <a:extLst>
              <a:ext uri="{FF2B5EF4-FFF2-40B4-BE49-F238E27FC236}">
                <a16:creationId xmlns:a16="http://schemas.microsoft.com/office/drawing/2014/main" id="{69556DBD-0DA8-9E76-3EA3-3E62E2AA6BDA}"/>
              </a:ext>
            </a:extLst>
          </p:cNvPr>
          <p:cNvSpPr txBox="1"/>
          <p:nvPr/>
        </p:nvSpPr>
        <p:spPr>
          <a:xfrm>
            <a:off x="1145381" y="211932"/>
            <a:ext cx="9068845" cy="707886"/>
          </a:xfrm>
          <a:prstGeom prst="rect">
            <a:avLst/>
          </a:prstGeom>
          <a:noFill/>
        </p:spPr>
        <p:txBody>
          <a:bodyPr wrap="square">
            <a:spAutoFit/>
          </a:bodyPr>
          <a:lstStyle/>
          <a:p>
            <a:pPr algn="ctr"/>
            <a:endParaRPr lang="en-US" sz="2000" b="1" i="1" u="none" strike="noStrike" baseline="0" dirty="0">
              <a:solidFill>
                <a:srgbClr val="002060"/>
              </a:solidFill>
              <a:latin typeface="Arial Narrow" panose="020B0606020202030204" pitchFamily="34" charset="0"/>
            </a:endParaRPr>
          </a:p>
          <a:p>
            <a:endParaRPr lang="en-US" sz="2000" b="1" i="0" u="none" strike="noStrike" baseline="0" dirty="0">
              <a:solidFill>
                <a:srgbClr val="002060"/>
              </a:solidFill>
              <a:latin typeface="Arial Narrow" panose="020B0606020202030204" pitchFamily="34" charset="0"/>
            </a:endParaRPr>
          </a:p>
        </p:txBody>
      </p:sp>
      <p:pic>
        <p:nvPicPr>
          <p:cNvPr id="3" name="Online Media 2" title="GOALTENDING DRILL - Low-to-High with passes">
            <a:hlinkClick r:id="" action="ppaction://media"/>
            <a:extLst>
              <a:ext uri="{FF2B5EF4-FFF2-40B4-BE49-F238E27FC236}">
                <a16:creationId xmlns:a16="http://schemas.microsoft.com/office/drawing/2014/main" id="{147498B5-7DB0-B84E-C009-DA8A0AC8ED4C}"/>
              </a:ext>
            </a:extLst>
          </p:cNvPr>
          <p:cNvPicPr>
            <a:picLocks noRot="1" noChangeAspect="1"/>
          </p:cNvPicPr>
          <p:nvPr>
            <a:videoFile r:link="rId1"/>
          </p:nvPr>
        </p:nvPicPr>
        <p:blipFill>
          <a:blip r:embed="rId3"/>
          <a:stretch>
            <a:fillRect/>
          </a:stretch>
        </p:blipFill>
        <p:spPr>
          <a:xfrm>
            <a:off x="236402" y="211932"/>
            <a:ext cx="9144732" cy="6434136"/>
          </a:xfrm>
          <a:prstGeom prst="rect">
            <a:avLst/>
          </a:prstGeom>
        </p:spPr>
      </p:pic>
      <p:pic>
        <p:nvPicPr>
          <p:cNvPr id="5" name="Picture 4">
            <a:extLst>
              <a:ext uri="{FF2B5EF4-FFF2-40B4-BE49-F238E27FC236}">
                <a16:creationId xmlns:a16="http://schemas.microsoft.com/office/drawing/2014/main" id="{4EAFBC84-F9D1-FC19-1D19-22A8044617C4}"/>
              </a:ext>
            </a:extLst>
          </p:cNvPr>
          <p:cNvPicPr>
            <a:picLocks noChangeAspect="1"/>
          </p:cNvPicPr>
          <p:nvPr/>
        </p:nvPicPr>
        <p:blipFill>
          <a:blip r:embed="rId4"/>
          <a:stretch>
            <a:fillRect/>
          </a:stretch>
        </p:blipFill>
        <p:spPr>
          <a:xfrm>
            <a:off x="9533914" y="1881368"/>
            <a:ext cx="2658086" cy="3310415"/>
          </a:xfrm>
          <a:prstGeom prst="rect">
            <a:avLst/>
          </a:prstGeom>
        </p:spPr>
      </p:pic>
    </p:spTree>
    <p:extLst>
      <p:ext uri="{BB962C8B-B14F-4D97-AF65-F5344CB8AC3E}">
        <p14:creationId xmlns:p14="http://schemas.microsoft.com/office/powerpoint/2010/main" val="388535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745E51D6-036B-4D3D-8229-F9F23A9B1502}"/>
              </a:ext>
            </a:extLst>
          </p:cNvPr>
          <p:cNvSpPr>
            <a:spLocks noGrp="1"/>
          </p:cNvSpPr>
          <p:nvPr>
            <p:ph type="subTitle" idx="1"/>
          </p:nvPr>
        </p:nvSpPr>
        <p:spPr>
          <a:xfrm>
            <a:off x="985969" y="2603040"/>
            <a:ext cx="8288032" cy="3516111"/>
          </a:xfrm>
        </p:spPr>
        <p:txBody>
          <a:bodyPr>
            <a:normAutofit/>
          </a:bodyPr>
          <a:lstStyle/>
          <a:p>
            <a:pPr algn="ctr"/>
            <a:r>
              <a:rPr lang="en-US" dirty="0"/>
              <a:t> </a:t>
            </a:r>
            <a:endParaRPr lang="en-US"/>
          </a:p>
        </p:txBody>
      </p:sp>
      <p:sp>
        <p:nvSpPr>
          <p:cNvPr id="6" name="TextBox 5">
            <a:extLst>
              <a:ext uri="{FF2B5EF4-FFF2-40B4-BE49-F238E27FC236}">
                <a16:creationId xmlns:a16="http://schemas.microsoft.com/office/drawing/2014/main" id="{61E498DD-A91D-4763-830A-E893B69E4A66}"/>
              </a:ext>
            </a:extLst>
          </p:cNvPr>
          <p:cNvSpPr txBox="1"/>
          <p:nvPr/>
        </p:nvSpPr>
        <p:spPr>
          <a:xfrm>
            <a:off x="1480812" y="366953"/>
            <a:ext cx="8754126" cy="646331"/>
          </a:xfrm>
          <a:prstGeom prst="rect">
            <a:avLst/>
          </a:prstGeom>
          <a:noFill/>
        </p:spPr>
        <p:txBody>
          <a:bodyPr wrap="square">
            <a:spAutoFit/>
          </a:bodyPr>
          <a:lstStyle/>
          <a:p>
            <a:pPr algn="ctr"/>
            <a:r>
              <a:rPr lang="en-US" sz="3600" b="1" dirty="0">
                <a:solidFill>
                  <a:srgbClr val="FF0000"/>
                </a:solidFill>
              </a:rPr>
              <a:t>Don’t Forget Your Goalies!</a:t>
            </a:r>
          </a:p>
        </p:txBody>
      </p:sp>
      <p:pic>
        <p:nvPicPr>
          <p:cNvPr id="5" name="Picture 4" descr="Logo, company name&#10;&#10;Description automatically generated">
            <a:extLst>
              <a:ext uri="{FF2B5EF4-FFF2-40B4-BE49-F238E27FC236}">
                <a16:creationId xmlns:a16="http://schemas.microsoft.com/office/drawing/2014/main" id="{5B24DA17-9B1E-4A97-8E18-BF921A21E0A7}"/>
              </a:ext>
            </a:extLst>
          </p:cNvPr>
          <p:cNvPicPr>
            <a:picLocks noChangeAspect="1"/>
          </p:cNvPicPr>
          <p:nvPr/>
        </p:nvPicPr>
        <p:blipFill>
          <a:blip r:embed="rId3"/>
          <a:stretch>
            <a:fillRect/>
          </a:stretch>
        </p:blipFill>
        <p:spPr>
          <a:xfrm>
            <a:off x="0" y="-13354"/>
            <a:ext cx="2290763" cy="1178316"/>
          </a:xfrm>
          <a:prstGeom prst="rect">
            <a:avLst/>
          </a:prstGeom>
        </p:spPr>
      </p:pic>
      <p:pic>
        <p:nvPicPr>
          <p:cNvPr id="8" name="Picture 7" descr="Graphical user interface, text&#10;&#10;Description automatically generated">
            <a:extLst>
              <a:ext uri="{FF2B5EF4-FFF2-40B4-BE49-F238E27FC236}">
                <a16:creationId xmlns:a16="http://schemas.microsoft.com/office/drawing/2014/main" id="{D4A25243-6E21-4099-B34E-9ECA2EADA91B}"/>
              </a:ext>
            </a:extLst>
          </p:cNvPr>
          <p:cNvPicPr>
            <a:picLocks noChangeAspect="1"/>
          </p:cNvPicPr>
          <p:nvPr/>
        </p:nvPicPr>
        <p:blipFill rotWithShape="1">
          <a:blip r:embed="rId4"/>
          <a:srcRect l="4819" t="37957" r="28736" b="7762"/>
          <a:stretch/>
        </p:blipFill>
        <p:spPr>
          <a:xfrm>
            <a:off x="613775" y="1207972"/>
            <a:ext cx="9870510" cy="5513013"/>
          </a:xfrm>
          <a:prstGeom prst="rect">
            <a:avLst/>
          </a:prstGeom>
        </p:spPr>
      </p:pic>
    </p:spTree>
    <p:extLst>
      <p:ext uri="{BB962C8B-B14F-4D97-AF65-F5344CB8AC3E}">
        <p14:creationId xmlns:p14="http://schemas.microsoft.com/office/powerpoint/2010/main" val="1610853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8653F-1161-7668-C5DF-9BFC0E859F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7014DE-9554-1939-16C8-EA5B252EA930}"/>
              </a:ext>
            </a:extLst>
          </p:cNvPr>
          <p:cNvSpPr>
            <a:spLocks noGrp="1"/>
          </p:cNvSpPr>
          <p:nvPr>
            <p:ph type="title"/>
          </p:nvPr>
        </p:nvSpPr>
        <p:spPr>
          <a:xfrm>
            <a:off x="204396" y="2684462"/>
            <a:ext cx="3881214" cy="1667472"/>
          </a:xfrm>
        </p:spPr>
        <p:txBody>
          <a:bodyPr anchor="ctr">
            <a:normAutofit/>
          </a:bodyPr>
          <a:lstStyle/>
          <a:p>
            <a:pPr algn="ctr"/>
            <a:r>
              <a:rPr lang="en-US" b="1" dirty="0"/>
              <a:t>Coaching Requirements</a:t>
            </a:r>
          </a:p>
        </p:txBody>
      </p:sp>
      <p:graphicFrame>
        <p:nvGraphicFramePr>
          <p:cNvPr id="5" name="Content Placeholder 2">
            <a:extLst>
              <a:ext uri="{FF2B5EF4-FFF2-40B4-BE49-F238E27FC236}">
                <a16:creationId xmlns:a16="http://schemas.microsoft.com/office/drawing/2014/main" id="{CD84BC44-D8E4-084B-ECB3-88F11E8C4899}"/>
              </a:ext>
            </a:extLst>
          </p:cNvPr>
          <p:cNvGraphicFramePr>
            <a:graphicFrameLocks noGrp="1"/>
          </p:cNvGraphicFramePr>
          <p:nvPr>
            <p:ph idx="1"/>
            <p:extLst>
              <p:ext uri="{D42A27DB-BD31-4B8C-83A1-F6EECF244321}">
                <p14:modId xmlns:p14="http://schemas.microsoft.com/office/powerpoint/2010/main" val="1482654276"/>
              </p:ext>
            </p:extLst>
          </p:nvPr>
        </p:nvGraphicFramePr>
        <p:xfrm>
          <a:off x="4994897" y="158721"/>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picture containing drawing&#10;&#10;Description automatically generated">
            <a:extLst>
              <a:ext uri="{FF2B5EF4-FFF2-40B4-BE49-F238E27FC236}">
                <a16:creationId xmlns:a16="http://schemas.microsoft.com/office/drawing/2014/main" id="{CEBD2F2E-4E51-1826-7C5F-20D0589031EC}"/>
              </a:ext>
            </a:extLst>
          </p:cNvPr>
          <p:cNvPicPr>
            <a:picLocks noChangeAspect="1"/>
          </p:cNvPicPr>
          <p:nvPr/>
        </p:nvPicPr>
        <p:blipFill>
          <a:blip r:embed="rId7"/>
          <a:stretch>
            <a:fillRect/>
          </a:stretch>
        </p:blipFill>
        <p:spPr>
          <a:xfrm>
            <a:off x="5041754" y="465254"/>
            <a:ext cx="1692810" cy="870743"/>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3B4FC328-68E7-8D33-DE5A-3979C8B9C3F9}"/>
              </a:ext>
            </a:extLst>
          </p:cNvPr>
          <p:cNvPicPr>
            <a:picLocks noChangeAspect="1"/>
          </p:cNvPicPr>
          <p:nvPr/>
        </p:nvPicPr>
        <p:blipFill>
          <a:blip r:embed="rId8"/>
          <a:stretch>
            <a:fillRect/>
          </a:stretch>
        </p:blipFill>
        <p:spPr>
          <a:xfrm>
            <a:off x="5031097" y="2684462"/>
            <a:ext cx="1541496" cy="518792"/>
          </a:xfrm>
          <a:prstGeom prst="rect">
            <a:avLst/>
          </a:prstGeom>
        </p:spPr>
      </p:pic>
      <p:pic>
        <p:nvPicPr>
          <p:cNvPr id="3" name="Picture 2">
            <a:extLst>
              <a:ext uri="{FF2B5EF4-FFF2-40B4-BE49-F238E27FC236}">
                <a16:creationId xmlns:a16="http://schemas.microsoft.com/office/drawing/2014/main" id="{3030D8F0-FBB7-3C10-A0E1-73EA74EC11E4}"/>
              </a:ext>
            </a:extLst>
          </p:cNvPr>
          <p:cNvPicPr>
            <a:picLocks noChangeAspect="1"/>
          </p:cNvPicPr>
          <p:nvPr/>
        </p:nvPicPr>
        <p:blipFill>
          <a:blip r:embed="rId9"/>
          <a:stretch>
            <a:fillRect/>
          </a:stretch>
        </p:blipFill>
        <p:spPr>
          <a:xfrm>
            <a:off x="279700" y="97471"/>
            <a:ext cx="3535986" cy="1822862"/>
          </a:xfrm>
          <a:prstGeom prst="rect">
            <a:avLst/>
          </a:prstGeom>
        </p:spPr>
      </p:pic>
      <p:sp>
        <p:nvSpPr>
          <p:cNvPr id="7" name="Rectangle: Rounded Corners 6">
            <a:extLst>
              <a:ext uri="{FF2B5EF4-FFF2-40B4-BE49-F238E27FC236}">
                <a16:creationId xmlns:a16="http://schemas.microsoft.com/office/drawing/2014/main" id="{78EBFC12-0ACD-BEE1-919D-18E8BDCCE345}"/>
              </a:ext>
            </a:extLst>
          </p:cNvPr>
          <p:cNvSpPr/>
          <p:nvPr/>
        </p:nvSpPr>
        <p:spPr>
          <a:xfrm>
            <a:off x="5041754" y="5340757"/>
            <a:ext cx="6628804" cy="1422390"/>
          </a:xfrm>
          <a:prstGeom prst="roundRect">
            <a:avLst>
              <a:gd name="adj" fmla="val 10000"/>
            </a:avLst>
          </a:prstGeom>
          <a:solidFill>
            <a:schemeClr val="bg1"/>
          </a:solidFill>
          <a:ln w="25400">
            <a:solidFill>
              <a:schemeClr val="accent1">
                <a:shade val="50000"/>
              </a:schemeClr>
            </a:solidFill>
          </a:ln>
        </p:spPr>
        <p:style>
          <a:lnRef idx="0">
            <a:scrgbClr r="0" g="0" b="0"/>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pPr lvl="0"/>
            <a:r>
              <a:rPr lang="en-US"/>
              <a:t>USA Hockey/Affiliate Background Screening </a:t>
            </a:r>
            <a:endParaRPr lang="en-US" dirty="0"/>
          </a:p>
        </p:txBody>
      </p:sp>
      <p:grpSp>
        <p:nvGrpSpPr>
          <p:cNvPr id="9" name="Group 8">
            <a:extLst>
              <a:ext uri="{FF2B5EF4-FFF2-40B4-BE49-F238E27FC236}">
                <a16:creationId xmlns:a16="http://schemas.microsoft.com/office/drawing/2014/main" id="{C049F344-253D-12E2-327A-B008616CD8E9}"/>
              </a:ext>
            </a:extLst>
          </p:cNvPr>
          <p:cNvGrpSpPr/>
          <p:nvPr/>
        </p:nvGrpSpPr>
        <p:grpSpPr>
          <a:xfrm>
            <a:off x="5152129" y="5355269"/>
            <a:ext cx="6568378" cy="1576959"/>
            <a:chOff x="1642860" y="3556583"/>
            <a:chExt cx="6568378" cy="1576959"/>
          </a:xfrm>
        </p:grpSpPr>
        <p:sp>
          <p:nvSpPr>
            <p:cNvPr id="10" name="Rectangle 9">
              <a:extLst>
                <a:ext uri="{FF2B5EF4-FFF2-40B4-BE49-F238E27FC236}">
                  <a16:creationId xmlns:a16="http://schemas.microsoft.com/office/drawing/2014/main" id="{72173DA0-5DCC-456C-3886-A8402F5866FF}"/>
                </a:ext>
              </a:extLst>
            </p:cNvPr>
            <p:cNvSpPr/>
            <p:nvPr/>
          </p:nvSpPr>
          <p:spPr>
            <a:xfrm>
              <a:off x="1642860" y="3556583"/>
              <a:ext cx="4985943" cy="142239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1" name="TextBox 10">
              <a:extLst>
                <a:ext uri="{FF2B5EF4-FFF2-40B4-BE49-F238E27FC236}">
                  <a16:creationId xmlns:a16="http://schemas.microsoft.com/office/drawing/2014/main" id="{E6CFC9B9-641C-6B63-FFF4-A5A69E5B2D3E}"/>
                </a:ext>
              </a:extLst>
            </p:cNvPr>
            <p:cNvSpPr txBox="1"/>
            <p:nvPr/>
          </p:nvSpPr>
          <p:spPr>
            <a:xfrm>
              <a:off x="3225295" y="3711152"/>
              <a:ext cx="4985943" cy="142239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50536" tIns="150536" rIns="150536" bIns="150536" numCol="1" spcCol="1270" anchor="ctr" anchorCtr="0">
              <a:noAutofit/>
            </a:bodyPr>
            <a:lstStyle/>
            <a:p>
              <a:pPr marL="0" lvl="0" indent="0" algn="l" defTabSz="1111250">
                <a:lnSpc>
                  <a:spcPct val="90000"/>
                </a:lnSpc>
                <a:spcBef>
                  <a:spcPct val="0"/>
                </a:spcBef>
                <a:spcAft>
                  <a:spcPct val="35000"/>
                </a:spcAft>
                <a:buNone/>
              </a:pPr>
              <a:r>
                <a:rPr lang="en-US" sz="2500" kern="1200" dirty="0"/>
                <a:t>Age Module</a:t>
              </a:r>
            </a:p>
          </p:txBody>
        </p:sp>
      </p:grpSp>
      <p:pic>
        <p:nvPicPr>
          <p:cNvPr id="13" name="Picture 12">
            <a:extLst>
              <a:ext uri="{FF2B5EF4-FFF2-40B4-BE49-F238E27FC236}">
                <a16:creationId xmlns:a16="http://schemas.microsoft.com/office/drawing/2014/main" id="{0ABAE44A-0469-BE54-74AB-21D825D2D537}"/>
              </a:ext>
            </a:extLst>
          </p:cNvPr>
          <p:cNvPicPr>
            <a:picLocks noChangeAspect="1"/>
          </p:cNvPicPr>
          <p:nvPr/>
        </p:nvPicPr>
        <p:blipFill>
          <a:blip r:embed="rId10"/>
          <a:stretch>
            <a:fillRect/>
          </a:stretch>
        </p:blipFill>
        <p:spPr>
          <a:xfrm>
            <a:off x="5172599" y="5866440"/>
            <a:ext cx="1541496" cy="709186"/>
          </a:xfrm>
          <a:prstGeom prst="rect">
            <a:avLst/>
          </a:prstGeom>
        </p:spPr>
      </p:pic>
    </p:spTree>
    <p:extLst>
      <p:ext uri="{BB962C8B-B14F-4D97-AF65-F5344CB8AC3E}">
        <p14:creationId xmlns:p14="http://schemas.microsoft.com/office/powerpoint/2010/main" val="16238746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EFA0C-C6C6-07CC-1C3F-956ED158F6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0FFECC-0F1F-4C69-5C41-33AF12978F6F}"/>
              </a:ext>
            </a:extLst>
          </p:cNvPr>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08E70512-1E49-60EF-4057-01BCDF089F86}"/>
              </a:ext>
            </a:extLst>
          </p:cNvPr>
          <p:cNvSpPr>
            <a:spLocks noGrp="1"/>
          </p:cNvSpPr>
          <p:nvPr>
            <p:ph type="subTitle" idx="1"/>
          </p:nvPr>
        </p:nvSpPr>
        <p:spPr>
          <a:xfrm>
            <a:off x="985969" y="2603040"/>
            <a:ext cx="8288032" cy="3516111"/>
          </a:xfrm>
        </p:spPr>
        <p:txBody>
          <a:bodyPr>
            <a:normAutofit/>
          </a:bodyPr>
          <a:lstStyle/>
          <a:p>
            <a:pPr algn="ctr"/>
            <a:r>
              <a:rPr lang="en-US" dirty="0"/>
              <a:t> </a:t>
            </a:r>
          </a:p>
        </p:txBody>
      </p:sp>
      <p:sp>
        <p:nvSpPr>
          <p:cNvPr id="8" name="TextBox 7">
            <a:extLst>
              <a:ext uri="{FF2B5EF4-FFF2-40B4-BE49-F238E27FC236}">
                <a16:creationId xmlns:a16="http://schemas.microsoft.com/office/drawing/2014/main" id="{F8068664-4FBD-FFCF-38A5-37C955448692}"/>
              </a:ext>
            </a:extLst>
          </p:cNvPr>
          <p:cNvSpPr txBox="1"/>
          <p:nvPr/>
        </p:nvSpPr>
        <p:spPr>
          <a:xfrm>
            <a:off x="101021" y="289679"/>
            <a:ext cx="11796938" cy="6278642"/>
          </a:xfrm>
          <a:prstGeom prst="rect">
            <a:avLst/>
          </a:prstGeom>
          <a:solidFill>
            <a:schemeClr val="bg1"/>
          </a:solidFill>
        </p:spPr>
        <p:txBody>
          <a:bodyPr wrap="square">
            <a:spAutoFit/>
          </a:bodyPr>
          <a:lstStyle/>
          <a:p>
            <a:pPr algn="ctr"/>
            <a:r>
              <a:rPr lang="en-US" sz="6600" b="1" i="1" dirty="0">
                <a:solidFill>
                  <a:srgbClr val="FF0000"/>
                </a:solidFill>
                <a:latin typeface="Arial Narrow" panose="020B0606020202030204" pitchFamily="34" charset="0"/>
              </a:rPr>
              <a:t>Key Takeaways</a:t>
            </a:r>
          </a:p>
          <a:p>
            <a:endParaRPr lang="en-US" sz="1600" b="1" i="1" dirty="0">
              <a:solidFill>
                <a:srgbClr val="FF0000"/>
              </a:solidFill>
              <a:latin typeface="Arial Narrow" panose="020B0606020202030204" pitchFamily="34" charset="0"/>
            </a:endParaRPr>
          </a:p>
          <a:p>
            <a:pPr marL="571500" indent="-571500">
              <a:buFont typeface="Wingdings" panose="05000000000000000000" pitchFamily="2" charset="2"/>
              <a:buChar char="§"/>
            </a:pPr>
            <a:r>
              <a:rPr lang="en-US" sz="3200" b="1" i="1" u="none" strike="noStrike" baseline="0" dirty="0">
                <a:solidFill>
                  <a:schemeClr val="accent1"/>
                </a:solidFill>
                <a:latin typeface="Arial Narrow" panose="020B0606020202030204" pitchFamily="34" charset="0"/>
              </a:rPr>
              <a:t>Trust that </a:t>
            </a:r>
            <a:r>
              <a:rPr lang="en-US" sz="3200" b="1" i="1" dirty="0">
                <a:solidFill>
                  <a:schemeClr val="accent1"/>
                </a:solidFill>
                <a:latin typeface="Arial Narrow" panose="020B0606020202030204" pitchFamily="34" charset="0"/>
              </a:rPr>
              <a:t>a new emphasis on setting up a learning environment will make you a better coach and add to your toolbox</a:t>
            </a:r>
          </a:p>
          <a:p>
            <a:pPr marL="571500" indent="-571500">
              <a:buFont typeface="Wingdings" panose="05000000000000000000" pitchFamily="2" charset="2"/>
              <a:buChar char="§"/>
            </a:pPr>
            <a:r>
              <a:rPr lang="en-US" sz="3200" b="1" i="1" u="none" strike="noStrike" baseline="0" dirty="0">
                <a:solidFill>
                  <a:schemeClr val="accent1"/>
                </a:solidFill>
                <a:latin typeface="Arial Narrow" panose="020B0606020202030204" pitchFamily="34" charset="0"/>
              </a:rPr>
              <a:t>Do the right thing at the right time</a:t>
            </a:r>
          </a:p>
          <a:p>
            <a:pPr marL="571500" indent="-571500">
              <a:buFont typeface="Wingdings" panose="05000000000000000000" pitchFamily="2" charset="2"/>
              <a:buChar char="§"/>
            </a:pPr>
            <a:r>
              <a:rPr lang="en-US" sz="3200" b="1" i="1" u="none" strike="noStrike" baseline="0" dirty="0">
                <a:solidFill>
                  <a:schemeClr val="accent1"/>
                </a:solidFill>
                <a:latin typeface="Arial Narrow" panose="020B0606020202030204" pitchFamily="34" charset="0"/>
              </a:rPr>
              <a:t>Skills are learned quicker and “stick” with game context</a:t>
            </a:r>
          </a:p>
          <a:p>
            <a:pPr marL="571500" indent="-571500">
              <a:buFont typeface="Wingdings" panose="05000000000000000000" pitchFamily="2" charset="2"/>
              <a:buChar char="§"/>
            </a:pPr>
            <a:r>
              <a:rPr lang="en-US" sz="3200" b="1" i="1" dirty="0">
                <a:solidFill>
                  <a:schemeClr val="accent1"/>
                </a:solidFill>
                <a:latin typeface="Arial Narrow" panose="020B0606020202030204" pitchFamily="34" charset="0"/>
              </a:rPr>
              <a:t>Environment (cues, reads) is the first teacher</a:t>
            </a:r>
          </a:p>
          <a:p>
            <a:pPr marL="571500" indent="-571500">
              <a:buFont typeface="Wingdings" panose="05000000000000000000" pitchFamily="2" charset="2"/>
              <a:buChar char="§"/>
            </a:pPr>
            <a:r>
              <a:rPr lang="en-US" sz="3200" b="1" i="1" dirty="0">
                <a:solidFill>
                  <a:schemeClr val="accent1"/>
                </a:solidFill>
                <a:latin typeface="Arial Narrow" panose="020B0606020202030204" pitchFamily="34" charset="0"/>
              </a:rPr>
              <a:t>5 Elements: fun, add decisions (cues), chaos, challenge, game-like</a:t>
            </a:r>
          </a:p>
          <a:p>
            <a:pPr marL="571500" indent="-571500">
              <a:buFont typeface="Wingdings" panose="05000000000000000000" pitchFamily="2" charset="2"/>
              <a:buChar char="§"/>
            </a:pPr>
            <a:r>
              <a:rPr lang="en-US" sz="3200" b="1" i="1" dirty="0">
                <a:solidFill>
                  <a:schemeClr val="accent1"/>
                </a:solidFill>
                <a:latin typeface="Arial Narrow" panose="020B0606020202030204" pitchFamily="34" charset="0"/>
              </a:rPr>
              <a:t>Look for lines, players standing around, no fun, bored, not going hard, experiment, change</a:t>
            </a:r>
          </a:p>
          <a:p>
            <a:pPr marL="571500" indent="-571500">
              <a:buFont typeface="Wingdings" panose="05000000000000000000" pitchFamily="2" charset="2"/>
              <a:buChar char="§"/>
            </a:pPr>
            <a:r>
              <a:rPr lang="en-US" sz="3200" b="1" i="1" u="none" strike="noStrike" baseline="0" dirty="0">
                <a:solidFill>
                  <a:schemeClr val="accent1"/>
                </a:solidFill>
                <a:latin typeface="Arial Narrow" panose="020B0606020202030204" pitchFamily="34" charset="0"/>
              </a:rPr>
              <a:t>Find opportunities for all the players </a:t>
            </a:r>
            <a:r>
              <a:rPr lang="en-US" sz="3200" b="1" i="1" dirty="0">
                <a:solidFill>
                  <a:schemeClr val="accent1"/>
                </a:solidFill>
                <a:latin typeface="Arial Narrow" panose="020B0606020202030204" pitchFamily="34" charset="0"/>
              </a:rPr>
              <a:t>doing something at the same time vs taking turns</a:t>
            </a:r>
            <a:endParaRPr lang="en-US" sz="3200" b="1" i="1" u="none" strike="noStrike" baseline="0" dirty="0">
              <a:solidFill>
                <a:srgbClr val="002060"/>
              </a:solidFill>
              <a:latin typeface="Arial Narrow" panose="020B0606020202030204" pitchFamily="34" charset="0"/>
            </a:endParaRPr>
          </a:p>
        </p:txBody>
      </p:sp>
      <p:pic>
        <p:nvPicPr>
          <p:cNvPr id="9" name="Picture 8" descr="Logo, company name&#10;&#10;Description automatically generated">
            <a:extLst>
              <a:ext uri="{FF2B5EF4-FFF2-40B4-BE49-F238E27FC236}">
                <a16:creationId xmlns:a16="http://schemas.microsoft.com/office/drawing/2014/main" id="{0FF0BC81-9B04-D72E-172C-19F3CA66692B}"/>
              </a:ext>
            </a:extLst>
          </p:cNvPr>
          <p:cNvPicPr>
            <a:picLocks noChangeAspect="1"/>
          </p:cNvPicPr>
          <p:nvPr/>
        </p:nvPicPr>
        <p:blipFill>
          <a:blip r:embed="rId2"/>
          <a:stretch>
            <a:fillRect/>
          </a:stretch>
        </p:blipFill>
        <p:spPr>
          <a:xfrm>
            <a:off x="9800216" y="0"/>
            <a:ext cx="2290763" cy="1178316"/>
          </a:xfrm>
          <a:prstGeom prst="rect">
            <a:avLst/>
          </a:prstGeom>
        </p:spPr>
      </p:pic>
    </p:spTree>
    <p:extLst>
      <p:ext uri="{BB962C8B-B14F-4D97-AF65-F5344CB8AC3E}">
        <p14:creationId xmlns:p14="http://schemas.microsoft.com/office/powerpoint/2010/main" val="1732091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83582-9549-AE9B-1121-EB1EC6C3B3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B6E8F3-E47C-9E37-CBF5-BFABD04974B2}"/>
              </a:ext>
            </a:extLst>
          </p:cNvPr>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717674FC-AFD0-F82E-7E77-6B205E00411F}"/>
              </a:ext>
            </a:extLst>
          </p:cNvPr>
          <p:cNvSpPr>
            <a:spLocks noGrp="1"/>
          </p:cNvSpPr>
          <p:nvPr>
            <p:ph type="subTitle" idx="1"/>
          </p:nvPr>
        </p:nvSpPr>
        <p:spPr>
          <a:xfrm>
            <a:off x="788746" y="3341889"/>
            <a:ext cx="8288032" cy="3516111"/>
          </a:xfrm>
        </p:spPr>
        <p:txBody>
          <a:bodyPr>
            <a:normAutofit/>
          </a:bodyPr>
          <a:lstStyle/>
          <a:p>
            <a:pPr algn="ctr"/>
            <a:r>
              <a:rPr lang="en-US" dirty="0"/>
              <a:t> </a:t>
            </a:r>
          </a:p>
        </p:txBody>
      </p:sp>
      <p:pic>
        <p:nvPicPr>
          <p:cNvPr id="9" name="Picture 8" descr="Logo, company name&#10;&#10;Description automatically generated">
            <a:extLst>
              <a:ext uri="{FF2B5EF4-FFF2-40B4-BE49-F238E27FC236}">
                <a16:creationId xmlns:a16="http://schemas.microsoft.com/office/drawing/2014/main" id="{2D3508D5-EBBC-F082-E576-F6C7EE5FE1BA}"/>
              </a:ext>
            </a:extLst>
          </p:cNvPr>
          <p:cNvPicPr>
            <a:picLocks noChangeAspect="1"/>
          </p:cNvPicPr>
          <p:nvPr/>
        </p:nvPicPr>
        <p:blipFill>
          <a:blip r:embed="rId2"/>
          <a:stretch>
            <a:fillRect/>
          </a:stretch>
        </p:blipFill>
        <p:spPr>
          <a:xfrm>
            <a:off x="0" y="-13354"/>
            <a:ext cx="2290763" cy="1178316"/>
          </a:xfrm>
          <a:prstGeom prst="rect">
            <a:avLst/>
          </a:prstGeom>
        </p:spPr>
      </p:pic>
      <p:sp>
        <p:nvSpPr>
          <p:cNvPr id="8" name="TextBox 7">
            <a:extLst>
              <a:ext uri="{FF2B5EF4-FFF2-40B4-BE49-F238E27FC236}">
                <a16:creationId xmlns:a16="http://schemas.microsoft.com/office/drawing/2014/main" id="{F59FC54A-296A-CFC8-18FA-29839C1786E9}"/>
              </a:ext>
            </a:extLst>
          </p:cNvPr>
          <p:cNvSpPr txBox="1"/>
          <p:nvPr/>
        </p:nvSpPr>
        <p:spPr>
          <a:xfrm>
            <a:off x="2126649" y="153798"/>
            <a:ext cx="7147352" cy="1508105"/>
          </a:xfrm>
          <a:prstGeom prst="rect">
            <a:avLst/>
          </a:prstGeom>
          <a:noFill/>
        </p:spPr>
        <p:txBody>
          <a:bodyPr wrap="square">
            <a:spAutoFit/>
          </a:bodyPr>
          <a:lstStyle/>
          <a:p>
            <a:pPr algn="ctr"/>
            <a:r>
              <a:rPr lang="en-US" sz="7200" b="1" dirty="0">
                <a:solidFill>
                  <a:schemeClr val="accent2"/>
                </a:solidFill>
                <a:latin typeface="Arial Narrow" panose="020B0606020202030204" pitchFamily="34" charset="0"/>
              </a:rPr>
              <a:t>RESOURCES</a:t>
            </a:r>
            <a:endParaRPr lang="en-US" sz="7200" b="1" u="none" strike="noStrike" baseline="0" dirty="0">
              <a:solidFill>
                <a:schemeClr val="accent2"/>
              </a:solidFill>
              <a:latin typeface="Arial Narrow" panose="020B0606020202030204" pitchFamily="34" charset="0"/>
            </a:endParaRPr>
          </a:p>
          <a:p>
            <a:endParaRPr lang="en-US" sz="2000" b="1" i="0" u="none" strike="noStrike" baseline="0" dirty="0">
              <a:solidFill>
                <a:srgbClr val="002060"/>
              </a:solidFill>
              <a:latin typeface="Arial Narrow" panose="020B0606020202030204" pitchFamily="34" charset="0"/>
            </a:endParaRPr>
          </a:p>
        </p:txBody>
      </p:sp>
      <p:sp>
        <p:nvSpPr>
          <p:cNvPr id="3" name="TextBox 2">
            <a:extLst>
              <a:ext uri="{FF2B5EF4-FFF2-40B4-BE49-F238E27FC236}">
                <a16:creationId xmlns:a16="http://schemas.microsoft.com/office/drawing/2014/main" id="{174D9BDD-D2D0-FA95-2E0F-3336475A310F}"/>
              </a:ext>
            </a:extLst>
          </p:cNvPr>
          <p:cNvSpPr txBox="1"/>
          <p:nvPr/>
        </p:nvSpPr>
        <p:spPr>
          <a:xfrm>
            <a:off x="788746" y="2130269"/>
            <a:ext cx="8764806" cy="4462760"/>
          </a:xfrm>
          <a:prstGeom prst="rect">
            <a:avLst/>
          </a:prstGeom>
          <a:noFill/>
        </p:spPr>
        <p:txBody>
          <a:bodyPr wrap="square">
            <a:spAutoFit/>
          </a:bodyPr>
          <a:lstStyle/>
          <a:p>
            <a:pPr algn="ctr"/>
            <a:r>
              <a:rPr lang="en-US" sz="4400" b="1" dirty="0">
                <a:solidFill>
                  <a:schemeClr val="accent1"/>
                </a:solidFill>
                <a:latin typeface="Arial Narrow" panose="020B0606020202030204" pitchFamily="34" charset="0"/>
              </a:rPr>
              <a:t>LTAD by Age Group</a:t>
            </a:r>
          </a:p>
          <a:p>
            <a:pPr algn="ctr"/>
            <a:r>
              <a:rPr lang="en-US" sz="4400" b="1" dirty="0">
                <a:solidFill>
                  <a:schemeClr val="accent1"/>
                </a:solidFill>
                <a:latin typeface="Arial Narrow" panose="020B0606020202030204" pitchFamily="34" charset="0"/>
              </a:rPr>
              <a:t>Tips for “stickier” Learning</a:t>
            </a:r>
          </a:p>
          <a:p>
            <a:pPr algn="ctr"/>
            <a:r>
              <a:rPr lang="en-US" sz="4400" b="1" u="none" strike="noStrike" baseline="0" dirty="0">
                <a:solidFill>
                  <a:schemeClr val="accent1"/>
                </a:solidFill>
                <a:latin typeface="Arial Narrow" panose="020B0606020202030204" pitchFamily="34" charset="0"/>
              </a:rPr>
              <a:t>USA Hockey Coaching Webinar Series</a:t>
            </a:r>
          </a:p>
          <a:p>
            <a:pPr algn="ctr"/>
            <a:r>
              <a:rPr lang="en-US" sz="4400" b="1" dirty="0">
                <a:solidFill>
                  <a:schemeClr val="accent1"/>
                </a:solidFill>
                <a:latin typeface="Arial Narrow" panose="020B0606020202030204" pitchFamily="34" charset="0"/>
              </a:rPr>
              <a:t>E-Learning USAH</a:t>
            </a:r>
          </a:p>
          <a:p>
            <a:pPr algn="ctr"/>
            <a:r>
              <a:rPr lang="en-US" sz="4400" b="1" u="none" strike="noStrike" baseline="0" dirty="0">
                <a:solidFill>
                  <a:schemeClr val="accent1"/>
                </a:solidFill>
                <a:latin typeface="Arial Narrow" panose="020B0606020202030204" pitchFamily="34" charset="0"/>
              </a:rPr>
              <a:t>Practice Plan &amp; Drill Libraries</a:t>
            </a:r>
          </a:p>
          <a:p>
            <a:pPr algn="ctr"/>
            <a:r>
              <a:rPr lang="en-US" sz="4400" b="1" u="none" strike="noStrike" baseline="0" dirty="0">
                <a:solidFill>
                  <a:schemeClr val="accent1"/>
                </a:solidFill>
                <a:latin typeface="Arial Narrow" panose="020B0606020202030204" pitchFamily="34" charset="0"/>
              </a:rPr>
              <a:t>Brad Hoffman: </a:t>
            </a:r>
            <a:r>
              <a:rPr lang="en-US" sz="2800" b="1" dirty="0">
                <a:solidFill>
                  <a:schemeClr val="accent1"/>
                </a:solidFill>
                <a:latin typeface="Arial Narrow" panose="020B0606020202030204" pitchFamily="34" charset="0"/>
              </a:rPr>
              <a:t>Brad.Hoffman@carolinahockey.org</a:t>
            </a:r>
            <a:endParaRPr lang="en-US" sz="2800" b="1" u="none" strike="noStrike" baseline="0" dirty="0">
              <a:solidFill>
                <a:srgbClr val="002060"/>
              </a:solidFill>
              <a:latin typeface="Arial Narrow" panose="020B0606020202030204" pitchFamily="34" charset="0"/>
            </a:endParaRPr>
          </a:p>
          <a:p>
            <a:endParaRPr lang="en-US" sz="2000" b="1" i="0" u="none" strike="noStrike" baseline="0" dirty="0">
              <a:solidFill>
                <a:srgbClr val="002060"/>
              </a:solidFill>
              <a:latin typeface="Arial Narrow" panose="020B0606020202030204" pitchFamily="34" charset="0"/>
            </a:endParaRPr>
          </a:p>
        </p:txBody>
      </p:sp>
    </p:spTree>
    <p:extLst>
      <p:ext uri="{BB962C8B-B14F-4D97-AF65-F5344CB8AC3E}">
        <p14:creationId xmlns:p14="http://schemas.microsoft.com/office/powerpoint/2010/main" val="15342184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6098C-9FC1-960D-DF68-9783BD14DA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21E93C-2BB0-F52B-1644-C973B7CD14B0}"/>
              </a:ext>
            </a:extLst>
          </p:cNvPr>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4B9DEDF5-163C-42D2-F02B-3395A872C209}"/>
              </a:ext>
            </a:extLst>
          </p:cNvPr>
          <p:cNvSpPr>
            <a:spLocks noGrp="1"/>
          </p:cNvSpPr>
          <p:nvPr>
            <p:ph type="subTitle" idx="1"/>
          </p:nvPr>
        </p:nvSpPr>
        <p:spPr>
          <a:xfrm>
            <a:off x="788746" y="3341889"/>
            <a:ext cx="8288032" cy="3516111"/>
          </a:xfrm>
        </p:spPr>
        <p:txBody>
          <a:bodyPr>
            <a:normAutofit/>
          </a:bodyPr>
          <a:lstStyle/>
          <a:p>
            <a:pPr algn="ctr"/>
            <a:r>
              <a:rPr lang="en-US" dirty="0"/>
              <a:t> </a:t>
            </a:r>
          </a:p>
        </p:txBody>
      </p:sp>
      <p:pic>
        <p:nvPicPr>
          <p:cNvPr id="9" name="Picture 8" descr="Logo, company name&#10;&#10;Description automatically generated">
            <a:extLst>
              <a:ext uri="{FF2B5EF4-FFF2-40B4-BE49-F238E27FC236}">
                <a16:creationId xmlns:a16="http://schemas.microsoft.com/office/drawing/2014/main" id="{C4B35804-D1BE-72DC-4F6E-6CBE69D43879}"/>
              </a:ext>
            </a:extLst>
          </p:cNvPr>
          <p:cNvPicPr>
            <a:picLocks noChangeAspect="1"/>
          </p:cNvPicPr>
          <p:nvPr/>
        </p:nvPicPr>
        <p:blipFill>
          <a:blip r:embed="rId2"/>
          <a:stretch>
            <a:fillRect/>
          </a:stretch>
        </p:blipFill>
        <p:spPr>
          <a:xfrm>
            <a:off x="0" y="-13354"/>
            <a:ext cx="2290763" cy="1178316"/>
          </a:xfrm>
          <a:prstGeom prst="rect">
            <a:avLst/>
          </a:prstGeom>
        </p:spPr>
      </p:pic>
      <p:sp>
        <p:nvSpPr>
          <p:cNvPr id="8" name="TextBox 7">
            <a:extLst>
              <a:ext uri="{FF2B5EF4-FFF2-40B4-BE49-F238E27FC236}">
                <a16:creationId xmlns:a16="http://schemas.microsoft.com/office/drawing/2014/main" id="{CA3A9CC7-2ADA-1465-EA55-5C1ADEEB7F29}"/>
              </a:ext>
            </a:extLst>
          </p:cNvPr>
          <p:cNvSpPr txBox="1"/>
          <p:nvPr/>
        </p:nvSpPr>
        <p:spPr>
          <a:xfrm>
            <a:off x="2126649" y="153798"/>
            <a:ext cx="7147352" cy="1508105"/>
          </a:xfrm>
          <a:prstGeom prst="rect">
            <a:avLst/>
          </a:prstGeom>
          <a:noFill/>
        </p:spPr>
        <p:txBody>
          <a:bodyPr wrap="square">
            <a:spAutoFit/>
          </a:bodyPr>
          <a:lstStyle/>
          <a:p>
            <a:pPr algn="ctr"/>
            <a:r>
              <a:rPr lang="en-US" sz="7200" b="1" dirty="0">
                <a:solidFill>
                  <a:schemeClr val="accent2"/>
                </a:solidFill>
                <a:latin typeface="Arial Narrow" panose="020B0606020202030204" pitchFamily="34" charset="0"/>
              </a:rPr>
              <a:t>RESOURCES</a:t>
            </a:r>
            <a:endParaRPr lang="en-US" sz="7200" b="1" u="none" strike="noStrike" baseline="0" dirty="0">
              <a:solidFill>
                <a:schemeClr val="accent2"/>
              </a:solidFill>
              <a:latin typeface="Arial Narrow" panose="020B0606020202030204" pitchFamily="34" charset="0"/>
            </a:endParaRPr>
          </a:p>
          <a:p>
            <a:endParaRPr lang="en-US" sz="2000" b="1" i="0" u="none" strike="noStrike" baseline="0" dirty="0">
              <a:solidFill>
                <a:srgbClr val="002060"/>
              </a:solidFill>
              <a:latin typeface="Arial Narrow" panose="020B0606020202030204" pitchFamily="34" charset="0"/>
            </a:endParaRPr>
          </a:p>
        </p:txBody>
      </p:sp>
      <p:sp>
        <p:nvSpPr>
          <p:cNvPr id="3" name="TextBox 2">
            <a:extLst>
              <a:ext uri="{FF2B5EF4-FFF2-40B4-BE49-F238E27FC236}">
                <a16:creationId xmlns:a16="http://schemas.microsoft.com/office/drawing/2014/main" id="{821C78D8-3986-4AA4-9341-66789BA02C99}"/>
              </a:ext>
            </a:extLst>
          </p:cNvPr>
          <p:cNvSpPr txBox="1"/>
          <p:nvPr/>
        </p:nvSpPr>
        <p:spPr>
          <a:xfrm>
            <a:off x="788746" y="2498002"/>
            <a:ext cx="8764806" cy="1569660"/>
          </a:xfrm>
          <a:prstGeom prst="rect">
            <a:avLst/>
          </a:prstGeom>
          <a:noFill/>
        </p:spPr>
        <p:txBody>
          <a:bodyPr wrap="square">
            <a:spAutoFit/>
          </a:bodyPr>
          <a:lstStyle/>
          <a:p>
            <a:pPr algn="ctr"/>
            <a:r>
              <a:rPr lang="en-US" sz="3200" b="1" dirty="0">
                <a:solidFill>
                  <a:schemeClr val="accent1"/>
                </a:solidFill>
                <a:highlight>
                  <a:srgbClr val="FFFF00"/>
                </a:highlight>
                <a:latin typeface="Arial Narrow" panose="020B0606020202030204" pitchFamily="34" charset="0"/>
                <a:hlinkClick r:id="rId3"/>
              </a:rPr>
              <a:t>https://www.carolinahockey.org/coachingcorner</a:t>
            </a:r>
            <a:endParaRPr lang="en-US" sz="3200" b="1" dirty="0">
              <a:solidFill>
                <a:schemeClr val="accent1"/>
              </a:solidFill>
              <a:highlight>
                <a:srgbClr val="FFFF00"/>
              </a:highlight>
              <a:latin typeface="Arial Narrow" panose="020B0606020202030204" pitchFamily="34" charset="0"/>
            </a:endParaRPr>
          </a:p>
          <a:p>
            <a:pPr algn="ctr"/>
            <a:endParaRPr lang="en-US" sz="4400" b="1" u="none" strike="noStrike" baseline="0" dirty="0">
              <a:solidFill>
                <a:schemeClr val="accent1"/>
              </a:solidFill>
              <a:latin typeface="Arial Narrow" panose="020B0606020202030204" pitchFamily="34" charset="0"/>
            </a:endParaRPr>
          </a:p>
          <a:p>
            <a:endParaRPr lang="en-US" sz="2000" b="1" i="0" u="none" strike="noStrike" baseline="0" dirty="0">
              <a:solidFill>
                <a:srgbClr val="002060"/>
              </a:solidFill>
              <a:latin typeface="Arial Narrow" panose="020B0606020202030204" pitchFamily="34" charset="0"/>
            </a:endParaRPr>
          </a:p>
        </p:txBody>
      </p:sp>
    </p:spTree>
    <p:extLst>
      <p:ext uri="{BB962C8B-B14F-4D97-AF65-F5344CB8AC3E}">
        <p14:creationId xmlns:p14="http://schemas.microsoft.com/office/powerpoint/2010/main" val="13975688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AFBC6-E396-DD19-69A9-5979E06135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BB7A4F-AB93-7242-C6C5-6FC9FF1025A5}"/>
              </a:ext>
            </a:extLst>
          </p:cNvPr>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E34D1249-FE93-7946-4F12-186431E145CB}"/>
              </a:ext>
            </a:extLst>
          </p:cNvPr>
          <p:cNvSpPr>
            <a:spLocks noGrp="1"/>
          </p:cNvSpPr>
          <p:nvPr>
            <p:ph type="subTitle" idx="1"/>
          </p:nvPr>
        </p:nvSpPr>
        <p:spPr>
          <a:xfrm>
            <a:off x="788746" y="3341889"/>
            <a:ext cx="8288032" cy="3516111"/>
          </a:xfrm>
        </p:spPr>
        <p:txBody>
          <a:bodyPr>
            <a:normAutofit/>
          </a:bodyPr>
          <a:lstStyle/>
          <a:p>
            <a:pPr algn="ctr"/>
            <a:r>
              <a:rPr lang="en-US" dirty="0"/>
              <a:t> </a:t>
            </a:r>
          </a:p>
        </p:txBody>
      </p:sp>
      <p:pic>
        <p:nvPicPr>
          <p:cNvPr id="9" name="Picture 8" descr="Logo, company name&#10;&#10;Description automatically generated">
            <a:extLst>
              <a:ext uri="{FF2B5EF4-FFF2-40B4-BE49-F238E27FC236}">
                <a16:creationId xmlns:a16="http://schemas.microsoft.com/office/drawing/2014/main" id="{04662C5F-718F-68A5-AB27-5FA33EB1C2AD}"/>
              </a:ext>
            </a:extLst>
          </p:cNvPr>
          <p:cNvPicPr>
            <a:picLocks noChangeAspect="1"/>
          </p:cNvPicPr>
          <p:nvPr/>
        </p:nvPicPr>
        <p:blipFill>
          <a:blip r:embed="rId2"/>
          <a:stretch>
            <a:fillRect/>
          </a:stretch>
        </p:blipFill>
        <p:spPr>
          <a:xfrm>
            <a:off x="0" y="-13354"/>
            <a:ext cx="2290763" cy="1178316"/>
          </a:xfrm>
          <a:prstGeom prst="rect">
            <a:avLst/>
          </a:prstGeom>
        </p:spPr>
      </p:pic>
      <p:sp>
        <p:nvSpPr>
          <p:cNvPr id="3" name="TextBox 2">
            <a:extLst>
              <a:ext uri="{FF2B5EF4-FFF2-40B4-BE49-F238E27FC236}">
                <a16:creationId xmlns:a16="http://schemas.microsoft.com/office/drawing/2014/main" id="{378D766F-EBB7-4C67-AAA3-F080EBE9A27E}"/>
              </a:ext>
            </a:extLst>
          </p:cNvPr>
          <p:cNvSpPr txBox="1"/>
          <p:nvPr/>
        </p:nvSpPr>
        <p:spPr>
          <a:xfrm>
            <a:off x="2126048" y="279954"/>
            <a:ext cx="7534320" cy="1077218"/>
          </a:xfrm>
          <a:prstGeom prst="rect">
            <a:avLst/>
          </a:prstGeom>
          <a:noFill/>
        </p:spPr>
        <p:txBody>
          <a:bodyPr wrap="square">
            <a:spAutoFit/>
          </a:bodyPr>
          <a:lstStyle/>
          <a:p>
            <a:pPr algn="ctr"/>
            <a:r>
              <a:rPr lang="en-US" sz="4400" b="1" dirty="0">
                <a:solidFill>
                  <a:schemeClr val="accent1"/>
                </a:solidFill>
                <a:latin typeface="Arial Narrow" panose="020B0606020202030204" pitchFamily="34" charset="0"/>
              </a:rPr>
              <a:t>The Right Thing at the Right Time </a:t>
            </a:r>
            <a:endParaRPr lang="en-US" sz="4400" b="1" u="none" strike="noStrike" baseline="0" dirty="0">
              <a:solidFill>
                <a:schemeClr val="accent1"/>
              </a:solidFill>
              <a:latin typeface="Arial Narrow" panose="020B0606020202030204" pitchFamily="34" charset="0"/>
            </a:endParaRPr>
          </a:p>
          <a:p>
            <a:endParaRPr lang="en-US" sz="2000" b="1" i="0" u="none" strike="noStrike" baseline="0" dirty="0">
              <a:solidFill>
                <a:srgbClr val="002060"/>
              </a:solidFill>
              <a:latin typeface="Arial Narrow" panose="020B0606020202030204" pitchFamily="34" charset="0"/>
            </a:endParaRPr>
          </a:p>
        </p:txBody>
      </p:sp>
      <p:pic>
        <p:nvPicPr>
          <p:cNvPr id="10" name="Picture 9">
            <a:extLst>
              <a:ext uri="{FF2B5EF4-FFF2-40B4-BE49-F238E27FC236}">
                <a16:creationId xmlns:a16="http://schemas.microsoft.com/office/drawing/2014/main" id="{24129CB0-3141-0A50-40FA-F78A8A14A5A8}"/>
              </a:ext>
            </a:extLst>
          </p:cNvPr>
          <p:cNvPicPr>
            <a:picLocks noChangeAspect="1"/>
          </p:cNvPicPr>
          <p:nvPr/>
        </p:nvPicPr>
        <p:blipFill>
          <a:blip r:embed="rId3"/>
          <a:stretch>
            <a:fillRect/>
          </a:stretch>
        </p:blipFill>
        <p:spPr>
          <a:xfrm>
            <a:off x="788746" y="1258765"/>
            <a:ext cx="10513956" cy="5599235"/>
          </a:xfrm>
          <a:prstGeom prst="rect">
            <a:avLst/>
          </a:prstGeom>
        </p:spPr>
      </p:pic>
    </p:spTree>
    <p:extLst>
      <p:ext uri="{BB962C8B-B14F-4D97-AF65-F5344CB8AC3E}">
        <p14:creationId xmlns:p14="http://schemas.microsoft.com/office/powerpoint/2010/main" val="20264640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745E51D6-036B-4D3D-8229-F9F23A9B1502}"/>
              </a:ext>
            </a:extLst>
          </p:cNvPr>
          <p:cNvSpPr>
            <a:spLocks noGrp="1"/>
          </p:cNvSpPr>
          <p:nvPr>
            <p:ph type="subTitle" idx="1"/>
          </p:nvPr>
        </p:nvSpPr>
        <p:spPr>
          <a:xfrm>
            <a:off x="985969" y="2603040"/>
            <a:ext cx="8288032" cy="3516111"/>
          </a:xfrm>
        </p:spPr>
        <p:txBody>
          <a:bodyPr>
            <a:normAutofit/>
          </a:bodyPr>
          <a:lstStyle/>
          <a:p>
            <a:pPr algn="ctr"/>
            <a:r>
              <a:rPr lang="en-US" dirty="0"/>
              <a:t> </a:t>
            </a:r>
            <a:endParaRPr lang="en-US"/>
          </a:p>
        </p:txBody>
      </p:sp>
      <p:sp>
        <p:nvSpPr>
          <p:cNvPr id="6" name="TextBox 5">
            <a:extLst>
              <a:ext uri="{FF2B5EF4-FFF2-40B4-BE49-F238E27FC236}">
                <a16:creationId xmlns:a16="http://schemas.microsoft.com/office/drawing/2014/main" id="{61E498DD-A91D-4763-830A-E893B69E4A66}"/>
              </a:ext>
            </a:extLst>
          </p:cNvPr>
          <p:cNvSpPr txBox="1"/>
          <p:nvPr/>
        </p:nvSpPr>
        <p:spPr>
          <a:xfrm>
            <a:off x="1760520" y="-689"/>
            <a:ext cx="7620149" cy="769441"/>
          </a:xfrm>
          <a:prstGeom prst="rect">
            <a:avLst/>
          </a:prstGeom>
          <a:solidFill>
            <a:schemeClr val="bg1"/>
          </a:solidFill>
          <a:ln w="31750">
            <a:solidFill>
              <a:schemeClr val="accent1"/>
            </a:solidFill>
          </a:ln>
        </p:spPr>
        <p:txBody>
          <a:bodyPr wrap="square">
            <a:spAutoFit/>
          </a:bodyPr>
          <a:lstStyle/>
          <a:p>
            <a:pPr algn="ctr"/>
            <a:r>
              <a:rPr lang="en-US" sz="4400" b="1" dirty="0">
                <a:solidFill>
                  <a:srgbClr val="FF0000"/>
                </a:solidFill>
              </a:rPr>
              <a:t>Tips for “Stickier” Learning</a:t>
            </a:r>
          </a:p>
        </p:txBody>
      </p:sp>
      <p:sp>
        <p:nvSpPr>
          <p:cNvPr id="14" name="TextBox 13">
            <a:extLst>
              <a:ext uri="{FF2B5EF4-FFF2-40B4-BE49-F238E27FC236}">
                <a16:creationId xmlns:a16="http://schemas.microsoft.com/office/drawing/2014/main" id="{133E5292-20F3-4714-9BF9-24A5DD656168}"/>
              </a:ext>
            </a:extLst>
          </p:cNvPr>
          <p:cNvSpPr txBox="1"/>
          <p:nvPr/>
        </p:nvSpPr>
        <p:spPr>
          <a:xfrm>
            <a:off x="7888982" y="2726807"/>
            <a:ext cx="1172599" cy="246221"/>
          </a:xfrm>
          <a:prstGeom prst="rect">
            <a:avLst/>
          </a:prstGeom>
          <a:solidFill>
            <a:schemeClr val="bg1"/>
          </a:solidFill>
        </p:spPr>
        <p:txBody>
          <a:bodyPr wrap="square">
            <a:spAutoFit/>
          </a:bodyPr>
          <a:lstStyle/>
          <a:p>
            <a:pPr algn="ctr"/>
            <a:r>
              <a:rPr lang="en-US" sz="1000" b="1" dirty="0">
                <a:solidFill>
                  <a:schemeClr val="accent1"/>
                </a:solidFill>
              </a:rPr>
              <a:t>  </a:t>
            </a:r>
          </a:p>
        </p:txBody>
      </p:sp>
      <p:sp>
        <p:nvSpPr>
          <p:cNvPr id="3" name="TextBox 2">
            <a:extLst>
              <a:ext uri="{FF2B5EF4-FFF2-40B4-BE49-F238E27FC236}">
                <a16:creationId xmlns:a16="http://schemas.microsoft.com/office/drawing/2014/main" id="{65078403-42DB-5F57-AB4F-2A84752D22BA}"/>
              </a:ext>
            </a:extLst>
          </p:cNvPr>
          <p:cNvSpPr txBox="1"/>
          <p:nvPr/>
        </p:nvSpPr>
        <p:spPr>
          <a:xfrm>
            <a:off x="206188" y="986275"/>
            <a:ext cx="11779624" cy="5632311"/>
          </a:xfrm>
          <a:prstGeom prst="rect">
            <a:avLst/>
          </a:prstGeom>
          <a:solidFill>
            <a:schemeClr val="bg1"/>
          </a:solidFill>
          <a:ln w="31750">
            <a:solidFill>
              <a:schemeClr val="accent1"/>
            </a:solidFill>
          </a:ln>
        </p:spPr>
        <p:txBody>
          <a:bodyPr wrap="square">
            <a:spAutoFit/>
          </a:bodyPr>
          <a:lstStyle/>
          <a:p>
            <a:pPr marL="457200" indent="-457200">
              <a:buFont typeface="Wingdings" panose="05000000000000000000" pitchFamily="2" charset="2"/>
              <a:buChar char="Ø"/>
            </a:pPr>
            <a:r>
              <a:rPr lang="en-US" sz="3600" b="1" dirty="0">
                <a:solidFill>
                  <a:schemeClr val="accent1"/>
                </a:solidFill>
              </a:rPr>
              <a:t>What </a:t>
            </a:r>
            <a:r>
              <a:rPr lang="en-US" sz="3600" b="1" dirty="0">
                <a:solidFill>
                  <a:schemeClr val="accent2"/>
                </a:solidFill>
              </a:rPr>
              <a:t>game problem </a:t>
            </a:r>
            <a:r>
              <a:rPr lang="en-US" sz="3600" b="1" dirty="0">
                <a:solidFill>
                  <a:schemeClr val="accent1"/>
                </a:solidFill>
              </a:rPr>
              <a:t>do you want them to solve?</a:t>
            </a:r>
          </a:p>
          <a:p>
            <a:pPr marL="457200" indent="-457200">
              <a:buFont typeface="Wingdings" panose="05000000000000000000" pitchFamily="2" charset="2"/>
              <a:buChar char="Ø"/>
            </a:pPr>
            <a:r>
              <a:rPr lang="en-US" sz="3600" b="1" dirty="0">
                <a:solidFill>
                  <a:schemeClr val="accent2"/>
                </a:solidFill>
              </a:rPr>
              <a:t>Does this happen in a game? </a:t>
            </a:r>
            <a:r>
              <a:rPr lang="en-US" sz="2800" b="1" dirty="0">
                <a:solidFill>
                  <a:schemeClr val="accent1"/>
                </a:solidFill>
              </a:rPr>
              <a:t>2-0 occurs 1 time/game</a:t>
            </a:r>
          </a:p>
          <a:p>
            <a:pPr marL="457200" indent="-457200">
              <a:buFont typeface="Wingdings" panose="05000000000000000000" pitchFamily="2" charset="2"/>
              <a:buChar char="Ø"/>
            </a:pPr>
            <a:r>
              <a:rPr lang="en-US" sz="3600" b="1" dirty="0">
                <a:solidFill>
                  <a:schemeClr val="accent2"/>
                </a:solidFill>
              </a:rPr>
              <a:t>Cones don’t defend </a:t>
            </a:r>
            <a:r>
              <a:rPr lang="en-US" sz="3600" b="1" dirty="0">
                <a:solidFill>
                  <a:schemeClr val="accent1"/>
                </a:solidFill>
              </a:rPr>
              <a:t>- use players &amp; small games</a:t>
            </a:r>
          </a:p>
          <a:p>
            <a:pPr marL="457200" indent="-457200">
              <a:buFont typeface="Wingdings" panose="05000000000000000000" pitchFamily="2" charset="2"/>
              <a:buChar char="Ø"/>
            </a:pPr>
            <a:r>
              <a:rPr lang="en-US" sz="3600" b="1" dirty="0">
                <a:solidFill>
                  <a:schemeClr val="accent1"/>
                </a:solidFill>
              </a:rPr>
              <a:t>Ensure there are </a:t>
            </a:r>
            <a:r>
              <a:rPr lang="en-US" sz="3600" b="1" dirty="0">
                <a:solidFill>
                  <a:schemeClr val="accent2"/>
                </a:solidFill>
              </a:rPr>
              <a:t>decisions</a:t>
            </a:r>
            <a:r>
              <a:rPr lang="en-US" sz="3600" b="1" dirty="0">
                <a:solidFill>
                  <a:schemeClr val="accent1"/>
                </a:solidFill>
              </a:rPr>
              <a:t> in every situation</a:t>
            </a:r>
            <a:endParaRPr lang="en-US" sz="3600" b="1" dirty="0">
              <a:solidFill>
                <a:srgbClr val="FF0000"/>
              </a:solidFill>
            </a:endParaRPr>
          </a:p>
          <a:p>
            <a:pPr marL="457200" indent="-457200">
              <a:buFont typeface="Wingdings" panose="05000000000000000000" pitchFamily="2" charset="2"/>
              <a:buChar char="Ø"/>
            </a:pPr>
            <a:r>
              <a:rPr lang="en-US" sz="3600" b="1" dirty="0">
                <a:solidFill>
                  <a:schemeClr val="accent1"/>
                </a:solidFill>
              </a:rPr>
              <a:t>Let the kids figure it out – let them play, ask </a:t>
            </a:r>
            <a:r>
              <a:rPr lang="en-US" sz="3600" b="1" dirty="0">
                <a:solidFill>
                  <a:srgbClr val="FF0000"/>
                </a:solidFill>
              </a:rPr>
              <a:t>“what did you see?”</a:t>
            </a:r>
            <a:endParaRPr lang="en-US" sz="3600" b="1" dirty="0">
              <a:solidFill>
                <a:schemeClr val="accent1"/>
              </a:solidFill>
            </a:endParaRPr>
          </a:p>
          <a:p>
            <a:pPr marL="457200" indent="-457200">
              <a:buFont typeface="Wingdings" panose="05000000000000000000" pitchFamily="2" charset="2"/>
              <a:buChar char="Ø"/>
            </a:pPr>
            <a:r>
              <a:rPr lang="en-US" sz="3600" b="1" dirty="0">
                <a:solidFill>
                  <a:schemeClr val="accent1"/>
                </a:solidFill>
              </a:rPr>
              <a:t>Use </a:t>
            </a:r>
            <a:r>
              <a:rPr lang="en-US" sz="3600" b="1" dirty="0">
                <a:solidFill>
                  <a:schemeClr val="accent2"/>
                </a:solidFill>
              </a:rPr>
              <a:t>constraints</a:t>
            </a:r>
            <a:r>
              <a:rPr lang="en-US" sz="3600" b="1" dirty="0">
                <a:solidFill>
                  <a:schemeClr val="accent1"/>
                </a:solidFill>
              </a:rPr>
              <a:t> to create multiple game-like situations – small games to force specific decisions, change size of area, scoring system, add players, rules</a:t>
            </a:r>
          </a:p>
        </p:txBody>
      </p:sp>
    </p:spTree>
    <p:extLst>
      <p:ext uri="{BB962C8B-B14F-4D97-AF65-F5344CB8AC3E}">
        <p14:creationId xmlns:p14="http://schemas.microsoft.com/office/powerpoint/2010/main" val="16321065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B9E80-EC5D-14C3-2101-BAE9940DFC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2E88D7-5F4D-61A7-0246-9661D00CDED6}"/>
              </a:ext>
            </a:extLst>
          </p:cNvPr>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A11C9E39-D299-F48B-0DD8-7777219E2948}"/>
              </a:ext>
            </a:extLst>
          </p:cNvPr>
          <p:cNvSpPr>
            <a:spLocks noGrp="1"/>
          </p:cNvSpPr>
          <p:nvPr>
            <p:ph type="subTitle" idx="1"/>
          </p:nvPr>
        </p:nvSpPr>
        <p:spPr>
          <a:xfrm>
            <a:off x="985969" y="2603040"/>
            <a:ext cx="8288032" cy="3516111"/>
          </a:xfrm>
        </p:spPr>
        <p:txBody>
          <a:bodyPr>
            <a:normAutofit/>
          </a:bodyPr>
          <a:lstStyle/>
          <a:p>
            <a:pPr algn="ctr"/>
            <a:r>
              <a:rPr lang="en-US" dirty="0"/>
              <a:t> </a:t>
            </a:r>
            <a:endParaRPr lang="en-US"/>
          </a:p>
        </p:txBody>
      </p:sp>
      <p:sp>
        <p:nvSpPr>
          <p:cNvPr id="6" name="TextBox 5">
            <a:extLst>
              <a:ext uri="{FF2B5EF4-FFF2-40B4-BE49-F238E27FC236}">
                <a16:creationId xmlns:a16="http://schemas.microsoft.com/office/drawing/2014/main" id="{26AF6E5F-98C7-12E6-4CD8-5EB774EE9067}"/>
              </a:ext>
            </a:extLst>
          </p:cNvPr>
          <p:cNvSpPr txBox="1"/>
          <p:nvPr/>
        </p:nvSpPr>
        <p:spPr>
          <a:xfrm>
            <a:off x="1760520" y="-689"/>
            <a:ext cx="7620149" cy="769441"/>
          </a:xfrm>
          <a:prstGeom prst="rect">
            <a:avLst/>
          </a:prstGeom>
          <a:solidFill>
            <a:schemeClr val="bg1"/>
          </a:solidFill>
          <a:ln w="31750">
            <a:solidFill>
              <a:schemeClr val="accent1"/>
            </a:solidFill>
          </a:ln>
        </p:spPr>
        <p:txBody>
          <a:bodyPr wrap="square">
            <a:spAutoFit/>
          </a:bodyPr>
          <a:lstStyle/>
          <a:p>
            <a:pPr algn="ctr"/>
            <a:r>
              <a:rPr lang="en-US" sz="4400" b="1" dirty="0">
                <a:solidFill>
                  <a:srgbClr val="FF0000"/>
                </a:solidFill>
              </a:rPr>
              <a:t>Tips for “Stickier” Learning</a:t>
            </a:r>
          </a:p>
        </p:txBody>
      </p:sp>
      <p:sp>
        <p:nvSpPr>
          <p:cNvPr id="14" name="TextBox 13">
            <a:extLst>
              <a:ext uri="{FF2B5EF4-FFF2-40B4-BE49-F238E27FC236}">
                <a16:creationId xmlns:a16="http://schemas.microsoft.com/office/drawing/2014/main" id="{DD416E45-5A34-D1D2-76AB-43F86067BD3D}"/>
              </a:ext>
            </a:extLst>
          </p:cNvPr>
          <p:cNvSpPr txBox="1"/>
          <p:nvPr/>
        </p:nvSpPr>
        <p:spPr>
          <a:xfrm>
            <a:off x="7888982" y="2726807"/>
            <a:ext cx="1172599" cy="246221"/>
          </a:xfrm>
          <a:prstGeom prst="rect">
            <a:avLst/>
          </a:prstGeom>
          <a:solidFill>
            <a:schemeClr val="bg1"/>
          </a:solidFill>
        </p:spPr>
        <p:txBody>
          <a:bodyPr wrap="square">
            <a:spAutoFit/>
          </a:bodyPr>
          <a:lstStyle/>
          <a:p>
            <a:pPr algn="ctr"/>
            <a:r>
              <a:rPr lang="en-US" sz="1000" b="1" dirty="0">
                <a:solidFill>
                  <a:schemeClr val="accent1"/>
                </a:solidFill>
              </a:rPr>
              <a:t>  </a:t>
            </a:r>
          </a:p>
        </p:txBody>
      </p:sp>
      <p:sp>
        <p:nvSpPr>
          <p:cNvPr id="3" name="TextBox 2">
            <a:extLst>
              <a:ext uri="{FF2B5EF4-FFF2-40B4-BE49-F238E27FC236}">
                <a16:creationId xmlns:a16="http://schemas.microsoft.com/office/drawing/2014/main" id="{ACBA3FC0-F67B-E3BD-8EF7-E931FC5945F2}"/>
              </a:ext>
            </a:extLst>
          </p:cNvPr>
          <p:cNvSpPr txBox="1"/>
          <p:nvPr/>
        </p:nvSpPr>
        <p:spPr>
          <a:xfrm>
            <a:off x="206188" y="1255962"/>
            <a:ext cx="11779624" cy="5078313"/>
          </a:xfrm>
          <a:prstGeom prst="rect">
            <a:avLst/>
          </a:prstGeom>
          <a:solidFill>
            <a:schemeClr val="bg1"/>
          </a:solidFill>
          <a:ln w="31750">
            <a:solidFill>
              <a:schemeClr val="accent1"/>
            </a:solidFill>
          </a:ln>
        </p:spPr>
        <p:txBody>
          <a:bodyPr wrap="square">
            <a:spAutoFit/>
          </a:bodyPr>
          <a:lstStyle/>
          <a:p>
            <a:pPr marL="457200" indent="-457200">
              <a:buFont typeface="Wingdings" panose="05000000000000000000" pitchFamily="2" charset="2"/>
              <a:buChar char="Ø"/>
            </a:pPr>
            <a:r>
              <a:rPr lang="en-US" sz="3600" b="1" dirty="0">
                <a:solidFill>
                  <a:schemeClr val="accent2"/>
                </a:solidFill>
              </a:rPr>
              <a:t>Start players </a:t>
            </a:r>
            <a:r>
              <a:rPr lang="en-US" sz="3600" b="1" dirty="0">
                <a:solidFill>
                  <a:schemeClr val="accent1"/>
                </a:solidFill>
              </a:rPr>
              <a:t>facing away from the play and dump the puck in – must find the puck (game-like), race for it (game-like), and battle for it (game-like)</a:t>
            </a:r>
          </a:p>
          <a:p>
            <a:pPr marL="457200" indent="-457200">
              <a:buFont typeface="Wingdings" panose="05000000000000000000" pitchFamily="2" charset="2"/>
              <a:buChar char="Ø"/>
            </a:pPr>
            <a:r>
              <a:rPr lang="en-US" sz="3600" b="1" dirty="0">
                <a:solidFill>
                  <a:schemeClr val="accent1"/>
                </a:solidFill>
              </a:rPr>
              <a:t>make sure </a:t>
            </a:r>
            <a:r>
              <a:rPr lang="en-US" sz="3600" b="1" dirty="0">
                <a:solidFill>
                  <a:schemeClr val="accent2"/>
                </a:solidFill>
              </a:rPr>
              <a:t>cues come from the environment</a:t>
            </a:r>
            <a:r>
              <a:rPr lang="en-US" sz="3600" b="1" dirty="0">
                <a:solidFill>
                  <a:schemeClr val="accent1"/>
                </a:solidFill>
              </a:rPr>
              <a:t> - add players, create chaos, make it unfair, problems to solve, unpredictable</a:t>
            </a:r>
          </a:p>
          <a:p>
            <a:pPr marL="457200" indent="-457200">
              <a:buFont typeface="Wingdings" panose="05000000000000000000" pitchFamily="2" charset="2"/>
              <a:buChar char="Ø"/>
            </a:pPr>
            <a:r>
              <a:rPr lang="en-US" sz="3600" b="1" dirty="0">
                <a:solidFill>
                  <a:schemeClr val="accent2"/>
                </a:solidFill>
              </a:rPr>
              <a:t>Recall</a:t>
            </a:r>
            <a:r>
              <a:rPr lang="en-US" sz="3600" b="1" dirty="0">
                <a:solidFill>
                  <a:schemeClr val="accent1"/>
                </a:solidFill>
              </a:rPr>
              <a:t> – structure practices so that players must recall what they learned previously (earlier in the practice or in a previous practice)</a:t>
            </a:r>
          </a:p>
        </p:txBody>
      </p:sp>
    </p:spTree>
    <p:extLst>
      <p:ext uri="{BB962C8B-B14F-4D97-AF65-F5344CB8AC3E}">
        <p14:creationId xmlns:p14="http://schemas.microsoft.com/office/powerpoint/2010/main" val="21823396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1CA8E-565D-C158-5FF4-F695B78C42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C84FE3-8DF4-C55E-5169-7FEABD47EB5F}"/>
              </a:ext>
            </a:extLst>
          </p:cNvPr>
          <p:cNvSpPr>
            <a:spLocks noGrp="1"/>
          </p:cNvSpPr>
          <p:nvPr>
            <p:ph type="ctrTitle"/>
          </p:nvPr>
        </p:nvSpPr>
        <p:spPr>
          <a:xfrm>
            <a:off x="985969" y="4564469"/>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659C2CBB-C172-D412-280E-D524A4348ED2}"/>
              </a:ext>
            </a:extLst>
          </p:cNvPr>
          <p:cNvSpPr>
            <a:spLocks noGrp="1"/>
          </p:cNvSpPr>
          <p:nvPr>
            <p:ph type="subTitle" idx="1"/>
          </p:nvPr>
        </p:nvSpPr>
        <p:spPr>
          <a:xfrm>
            <a:off x="985969" y="2603040"/>
            <a:ext cx="8288032" cy="3516111"/>
          </a:xfrm>
        </p:spPr>
        <p:txBody>
          <a:bodyPr>
            <a:normAutofit/>
          </a:bodyPr>
          <a:lstStyle/>
          <a:p>
            <a:pPr algn="ctr"/>
            <a:r>
              <a:rPr lang="en-US" dirty="0"/>
              <a:t> </a:t>
            </a:r>
          </a:p>
        </p:txBody>
      </p:sp>
      <p:pic>
        <p:nvPicPr>
          <p:cNvPr id="5" name="Picture 4" descr="Logo, company name&#10;&#10;Description automatically generated">
            <a:extLst>
              <a:ext uri="{FF2B5EF4-FFF2-40B4-BE49-F238E27FC236}">
                <a16:creationId xmlns:a16="http://schemas.microsoft.com/office/drawing/2014/main" id="{A2B53FAD-85EE-5B8B-D99C-3DDD3E1B9335}"/>
              </a:ext>
            </a:extLst>
          </p:cNvPr>
          <p:cNvPicPr>
            <a:picLocks noChangeAspect="1"/>
          </p:cNvPicPr>
          <p:nvPr/>
        </p:nvPicPr>
        <p:blipFill>
          <a:blip r:embed="rId3"/>
          <a:stretch>
            <a:fillRect/>
          </a:stretch>
        </p:blipFill>
        <p:spPr>
          <a:xfrm>
            <a:off x="0" y="-13354"/>
            <a:ext cx="2290763" cy="1178316"/>
          </a:xfrm>
          <a:prstGeom prst="rect">
            <a:avLst/>
          </a:prstGeom>
        </p:spPr>
      </p:pic>
      <p:pic>
        <p:nvPicPr>
          <p:cNvPr id="14" name="Picture 13">
            <a:extLst>
              <a:ext uri="{FF2B5EF4-FFF2-40B4-BE49-F238E27FC236}">
                <a16:creationId xmlns:a16="http://schemas.microsoft.com/office/drawing/2014/main" id="{0F27C05E-F3D3-C544-0B61-1FACDC412B12}"/>
              </a:ext>
            </a:extLst>
          </p:cNvPr>
          <p:cNvPicPr>
            <a:picLocks noChangeAspect="1"/>
          </p:cNvPicPr>
          <p:nvPr/>
        </p:nvPicPr>
        <p:blipFill>
          <a:blip r:embed="rId4"/>
          <a:stretch>
            <a:fillRect/>
          </a:stretch>
        </p:blipFill>
        <p:spPr>
          <a:xfrm>
            <a:off x="0" y="1242316"/>
            <a:ext cx="4048132" cy="1939656"/>
          </a:xfrm>
          <a:prstGeom prst="rect">
            <a:avLst/>
          </a:prstGeom>
        </p:spPr>
      </p:pic>
      <p:sp>
        <p:nvSpPr>
          <p:cNvPr id="16" name="TextBox 15">
            <a:extLst>
              <a:ext uri="{FF2B5EF4-FFF2-40B4-BE49-F238E27FC236}">
                <a16:creationId xmlns:a16="http://schemas.microsoft.com/office/drawing/2014/main" id="{F3B22E28-8DD9-9B18-5CC5-51F6E488BF36}"/>
              </a:ext>
            </a:extLst>
          </p:cNvPr>
          <p:cNvSpPr txBox="1"/>
          <p:nvPr/>
        </p:nvSpPr>
        <p:spPr>
          <a:xfrm>
            <a:off x="1480812" y="366953"/>
            <a:ext cx="8754126" cy="646331"/>
          </a:xfrm>
          <a:prstGeom prst="rect">
            <a:avLst/>
          </a:prstGeom>
          <a:noFill/>
        </p:spPr>
        <p:txBody>
          <a:bodyPr wrap="square">
            <a:spAutoFit/>
          </a:bodyPr>
          <a:lstStyle/>
          <a:p>
            <a:pPr algn="ctr"/>
            <a:r>
              <a:rPr lang="en-US" sz="3600" b="1" dirty="0">
                <a:solidFill>
                  <a:srgbClr val="FF0000"/>
                </a:solidFill>
              </a:rPr>
              <a:t>Coaching Webinar Series</a:t>
            </a:r>
          </a:p>
        </p:txBody>
      </p:sp>
      <p:pic>
        <p:nvPicPr>
          <p:cNvPr id="18" name="Picture 17">
            <a:extLst>
              <a:ext uri="{FF2B5EF4-FFF2-40B4-BE49-F238E27FC236}">
                <a16:creationId xmlns:a16="http://schemas.microsoft.com/office/drawing/2014/main" id="{27CD2923-BAFD-925A-36B8-CC49E329BDCE}"/>
              </a:ext>
            </a:extLst>
          </p:cNvPr>
          <p:cNvPicPr>
            <a:picLocks noChangeAspect="1"/>
          </p:cNvPicPr>
          <p:nvPr/>
        </p:nvPicPr>
        <p:blipFill>
          <a:blip r:embed="rId5"/>
          <a:stretch>
            <a:fillRect/>
          </a:stretch>
        </p:blipFill>
        <p:spPr>
          <a:xfrm>
            <a:off x="0" y="4171498"/>
            <a:ext cx="4048132" cy="1947653"/>
          </a:xfrm>
          <a:prstGeom prst="rect">
            <a:avLst/>
          </a:prstGeom>
        </p:spPr>
      </p:pic>
      <p:pic>
        <p:nvPicPr>
          <p:cNvPr id="20" name="Picture 19">
            <a:extLst>
              <a:ext uri="{FF2B5EF4-FFF2-40B4-BE49-F238E27FC236}">
                <a16:creationId xmlns:a16="http://schemas.microsoft.com/office/drawing/2014/main" id="{383598D8-86C2-5416-1CFE-4AA17F578CA0}"/>
              </a:ext>
            </a:extLst>
          </p:cNvPr>
          <p:cNvPicPr>
            <a:picLocks noChangeAspect="1"/>
          </p:cNvPicPr>
          <p:nvPr/>
        </p:nvPicPr>
        <p:blipFill>
          <a:blip r:embed="rId6"/>
          <a:stretch>
            <a:fillRect/>
          </a:stretch>
        </p:blipFill>
        <p:spPr>
          <a:xfrm>
            <a:off x="7948342" y="1103509"/>
            <a:ext cx="4043379" cy="1968206"/>
          </a:xfrm>
          <a:prstGeom prst="rect">
            <a:avLst/>
          </a:prstGeom>
        </p:spPr>
      </p:pic>
      <p:pic>
        <p:nvPicPr>
          <p:cNvPr id="24" name="Picture 23">
            <a:extLst>
              <a:ext uri="{FF2B5EF4-FFF2-40B4-BE49-F238E27FC236}">
                <a16:creationId xmlns:a16="http://schemas.microsoft.com/office/drawing/2014/main" id="{ED493853-656D-8156-09BF-008451A14C84}"/>
              </a:ext>
            </a:extLst>
          </p:cNvPr>
          <p:cNvPicPr>
            <a:picLocks noChangeAspect="1"/>
          </p:cNvPicPr>
          <p:nvPr/>
        </p:nvPicPr>
        <p:blipFill>
          <a:blip r:embed="rId7"/>
          <a:stretch>
            <a:fillRect/>
          </a:stretch>
        </p:blipFill>
        <p:spPr>
          <a:xfrm>
            <a:off x="7927117" y="4187793"/>
            <a:ext cx="3960072" cy="1915061"/>
          </a:xfrm>
          <a:prstGeom prst="rect">
            <a:avLst/>
          </a:prstGeom>
        </p:spPr>
      </p:pic>
      <p:pic>
        <p:nvPicPr>
          <p:cNvPr id="22" name="Picture 21">
            <a:extLst>
              <a:ext uri="{FF2B5EF4-FFF2-40B4-BE49-F238E27FC236}">
                <a16:creationId xmlns:a16="http://schemas.microsoft.com/office/drawing/2014/main" id="{60AC41D8-C28E-D603-8772-15016F82A2DF}"/>
              </a:ext>
            </a:extLst>
          </p:cNvPr>
          <p:cNvPicPr>
            <a:picLocks noChangeAspect="1"/>
          </p:cNvPicPr>
          <p:nvPr/>
        </p:nvPicPr>
        <p:blipFill>
          <a:blip r:embed="rId8"/>
          <a:stretch>
            <a:fillRect/>
          </a:stretch>
        </p:blipFill>
        <p:spPr>
          <a:xfrm>
            <a:off x="3964318" y="4637927"/>
            <a:ext cx="4043379" cy="1955513"/>
          </a:xfrm>
          <a:prstGeom prst="rect">
            <a:avLst/>
          </a:prstGeom>
        </p:spPr>
      </p:pic>
      <p:pic>
        <p:nvPicPr>
          <p:cNvPr id="10" name="Picture 9">
            <a:extLst>
              <a:ext uri="{FF2B5EF4-FFF2-40B4-BE49-F238E27FC236}">
                <a16:creationId xmlns:a16="http://schemas.microsoft.com/office/drawing/2014/main" id="{A7A944E1-0DDA-5104-6474-3C41991A2F45}"/>
              </a:ext>
            </a:extLst>
          </p:cNvPr>
          <p:cNvPicPr>
            <a:picLocks noChangeAspect="1"/>
          </p:cNvPicPr>
          <p:nvPr/>
        </p:nvPicPr>
        <p:blipFill>
          <a:blip r:embed="rId9"/>
          <a:stretch>
            <a:fillRect/>
          </a:stretch>
        </p:blipFill>
        <p:spPr>
          <a:xfrm>
            <a:off x="3964318" y="1722275"/>
            <a:ext cx="4048132" cy="1968206"/>
          </a:xfrm>
          <a:prstGeom prst="rect">
            <a:avLst/>
          </a:prstGeom>
        </p:spPr>
      </p:pic>
    </p:spTree>
    <p:extLst>
      <p:ext uri="{BB962C8B-B14F-4D97-AF65-F5344CB8AC3E}">
        <p14:creationId xmlns:p14="http://schemas.microsoft.com/office/powerpoint/2010/main" val="11112500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DD2DC-F158-4532-20C8-9AE74577EB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3CBD15-D984-9293-6E74-57AC0282AE19}"/>
              </a:ext>
            </a:extLst>
          </p:cNvPr>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01AB6363-1052-9766-0BC8-F38A18EC9D05}"/>
              </a:ext>
            </a:extLst>
          </p:cNvPr>
          <p:cNvSpPr>
            <a:spLocks noGrp="1"/>
          </p:cNvSpPr>
          <p:nvPr>
            <p:ph type="subTitle" idx="1"/>
          </p:nvPr>
        </p:nvSpPr>
        <p:spPr>
          <a:xfrm>
            <a:off x="985969" y="2603040"/>
            <a:ext cx="8288032" cy="3516111"/>
          </a:xfrm>
        </p:spPr>
        <p:txBody>
          <a:bodyPr>
            <a:normAutofit/>
          </a:bodyPr>
          <a:lstStyle/>
          <a:p>
            <a:pPr algn="ctr"/>
            <a:r>
              <a:rPr lang="en-US" dirty="0"/>
              <a:t> </a:t>
            </a:r>
            <a:endParaRPr lang="en-US"/>
          </a:p>
        </p:txBody>
      </p:sp>
      <p:sp>
        <p:nvSpPr>
          <p:cNvPr id="6" name="TextBox 5">
            <a:extLst>
              <a:ext uri="{FF2B5EF4-FFF2-40B4-BE49-F238E27FC236}">
                <a16:creationId xmlns:a16="http://schemas.microsoft.com/office/drawing/2014/main" id="{344E5EA1-9271-D18C-8EEE-B43AC20AA205}"/>
              </a:ext>
            </a:extLst>
          </p:cNvPr>
          <p:cNvSpPr txBox="1"/>
          <p:nvPr/>
        </p:nvSpPr>
        <p:spPr>
          <a:xfrm>
            <a:off x="652482" y="291528"/>
            <a:ext cx="9353785" cy="1107996"/>
          </a:xfrm>
          <a:prstGeom prst="rect">
            <a:avLst/>
          </a:prstGeom>
          <a:noFill/>
        </p:spPr>
        <p:txBody>
          <a:bodyPr wrap="square">
            <a:spAutoFit/>
          </a:bodyPr>
          <a:lstStyle/>
          <a:p>
            <a:pPr algn="ctr"/>
            <a:r>
              <a:rPr lang="en-US" sz="6600" b="1" dirty="0">
                <a:solidFill>
                  <a:srgbClr val="FF0000"/>
                </a:solidFill>
              </a:rPr>
              <a:t>E-Learning</a:t>
            </a:r>
          </a:p>
        </p:txBody>
      </p:sp>
      <p:pic>
        <p:nvPicPr>
          <p:cNvPr id="5" name="Picture 4" descr="Logo, company name&#10;&#10;Description automatically generated">
            <a:extLst>
              <a:ext uri="{FF2B5EF4-FFF2-40B4-BE49-F238E27FC236}">
                <a16:creationId xmlns:a16="http://schemas.microsoft.com/office/drawing/2014/main" id="{AACA8A76-B9EC-ED89-5F23-F021662E3B3F}"/>
              </a:ext>
            </a:extLst>
          </p:cNvPr>
          <p:cNvPicPr>
            <a:picLocks noChangeAspect="1"/>
          </p:cNvPicPr>
          <p:nvPr/>
        </p:nvPicPr>
        <p:blipFill>
          <a:blip r:embed="rId3"/>
          <a:stretch>
            <a:fillRect/>
          </a:stretch>
        </p:blipFill>
        <p:spPr>
          <a:xfrm>
            <a:off x="0" y="-13354"/>
            <a:ext cx="2290763" cy="1178316"/>
          </a:xfrm>
          <a:prstGeom prst="rect">
            <a:avLst/>
          </a:prstGeom>
        </p:spPr>
      </p:pic>
      <p:pic>
        <p:nvPicPr>
          <p:cNvPr id="4" name="Picture 3">
            <a:extLst>
              <a:ext uri="{FF2B5EF4-FFF2-40B4-BE49-F238E27FC236}">
                <a16:creationId xmlns:a16="http://schemas.microsoft.com/office/drawing/2014/main" id="{6806E9E7-99AB-CD76-5563-09FE5086E639}"/>
              </a:ext>
            </a:extLst>
          </p:cNvPr>
          <p:cNvPicPr>
            <a:picLocks noChangeAspect="1"/>
          </p:cNvPicPr>
          <p:nvPr/>
        </p:nvPicPr>
        <p:blipFill>
          <a:blip r:embed="rId4"/>
          <a:stretch>
            <a:fillRect/>
          </a:stretch>
        </p:blipFill>
        <p:spPr>
          <a:xfrm>
            <a:off x="347542" y="1831460"/>
            <a:ext cx="4277322" cy="3224634"/>
          </a:xfrm>
          <a:prstGeom prst="rect">
            <a:avLst/>
          </a:prstGeom>
        </p:spPr>
      </p:pic>
      <p:pic>
        <p:nvPicPr>
          <p:cNvPr id="13" name="Picture 12">
            <a:extLst>
              <a:ext uri="{FF2B5EF4-FFF2-40B4-BE49-F238E27FC236}">
                <a16:creationId xmlns:a16="http://schemas.microsoft.com/office/drawing/2014/main" id="{D96F6582-F0EA-18F9-0E2C-67B6E3A8E8EA}"/>
              </a:ext>
            </a:extLst>
          </p:cNvPr>
          <p:cNvPicPr>
            <a:picLocks noChangeAspect="1"/>
          </p:cNvPicPr>
          <p:nvPr/>
        </p:nvPicPr>
        <p:blipFill>
          <a:blip r:embed="rId5"/>
          <a:stretch>
            <a:fillRect/>
          </a:stretch>
        </p:blipFill>
        <p:spPr>
          <a:xfrm>
            <a:off x="4769212" y="1831460"/>
            <a:ext cx="3975859" cy="4287691"/>
          </a:xfrm>
          <a:prstGeom prst="rect">
            <a:avLst/>
          </a:prstGeom>
        </p:spPr>
      </p:pic>
      <p:pic>
        <p:nvPicPr>
          <p:cNvPr id="11" name="Picture 10">
            <a:extLst>
              <a:ext uri="{FF2B5EF4-FFF2-40B4-BE49-F238E27FC236}">
                <a16:creationId xmlns:a16="http://schemas.microsoft.com/office/drawing/2014/main" id="{2B68871D-E614-A20F-0FCC-DCC95A9BE2C4}"/>
              </a:ext>
            </a:extLst>
          </p:cNvPr>
          <p:cNvPicPr>
            <a:picLocks noChangeAspect="1"/>
          </p:cNvPicPr>
          <p:nvPr/>
        </p:nvPicPr>
        <p:blipFill>
          <a:blip r:embed="rId6"/>
          <a:stretch>
            <a:fillRect/>
          </a:stretch>
        </p:blipFill>
        <p:spPr>
          <a:xfrm>
            <a:off x="8638391" y="1831460"/>
            <a:ext cx="3553609" cy="4397636"/>
          </a:xfrm>
          <a:prstGeom prst="rect">
            <a:avLst/>
          </a:prstGeom>
        </p:spPr>
      </p:pic>
      <p:sp>
        <p:nvSpPr>
          <p:cNvPr id="15" name="TextBox 14">
            <a:extLst>
              <a:ext uri="{FF2B5EF4-FFF2-40B4-BE49-F238E27FC236}">
                <a16:creationId xmlns:a16="http://schemas.microsoft.com/office/drawing/2014/main" id="{DAA715C5-EB41-1992-2B63-B9BA4EE6698A}"/>
              </a:ext>
            </a:extLst>
          </p:cNvPr>
          <p:cNvSpPr txBox="1"/>
          <p:nvPr/>
        </p:nvSpPr>
        <p:spPr>
          <a:xfrm>
            <a:off x="2909942" y="1313545"/>
            <a:ext cx="4824805" cy="369332"/>
          </a:xfrm>
          <a:prstGeom prst="rect">
            <a:avLst/>
          </a:prstGeom>
          <a:noFill/>
        </p:spPr>
        <p:txBody>
          <a:bodyPr wrap="square">
            <a:spAutoFit/>
          </a:bodyPr>
          <a:lstStyle/>
          <a:p>
            <a:r>
              <a:rPr lang="en-US" b="1" dirty="0">
                <a:solidFill>
                  <a:schemeClr val="accent1"/>
                </a:solidFill>
                <a:highlight>
                  <a:srgbClr val="FFFF00"/>
                </a:highlight>
              </a:rPr>
              <a:t>https://lms.usahockeylearningcenter.com/</a:t>
            </a:r>
          </a:p>
        </p:txBody>
      </p:sp>
    </p:spTree>
    <p:extLst>
      <p:ext uri="{BB962C8B-B14F-4D97-AF65-F5344CB8AC3E}">
        <p14:creationId xmlns:p14="http://schemas.microsoft.com/office/powerpoint/2010/main" val="23943551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A874E-6423-6A76-1486-3388CD616240}"/>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A695037C-D1B1-FD51-11D5-3972AC53B116}"/>
              </a:ext>
            </a:extLst>
          </p:cNvPr>
          <p:cNvSpPr txBox="1">
            <a:spLocks noGrp="1"/>
          </p:cNvSpPr>
          <p:nvPr>
            <p:ph type="title"/>
          </p:nvPr>
        </p:nvSpPr>
        <p:spPr>
          <a:xfrm>
            <a:off x="439738" y="181659"/>
            <a:ext cx="8596312" cy="1200329"/>
          </a:xfrm>
          <a:prstGeom prst="rect">
            <a:avLst/>
          </a:prstGeom>
          <a:noFill/>
        </p:spPr>
        <p:txBody>
          <a:bodyPr wrap="square">
            <a:spAutoFit/>
          </a:bodyPr>
          <a:lstStyle/>
          <a:p>
            <a:pPr algn="ctr"/>
            <a:r>
              <a:rPr lang="en-US" sz="3600" b="1" dirty="0">
                <a:solidFill>
                  <a:srgbClr val="FF0000"/>
                </a:solidFill>
              </a:rPr>
              <a:t>RESOURCES – practice plans, small games, ideas, how to coach</a:t>
            </a:r>
            <a:endParaRPr lang="en-US" sz="2800" b="1" dirty="0"/>
          </a:p>
        </p:txBody>
      </p:sp>
      <p:sp>
        <p:nvSpPr>
          <p:cNvPr id="3" name="Content Placeholder 2">
            <a:extLst>
              <a:ext uri="{FF2B5EF4-FFF2-40B4-BE49-F238E27FC236}">
                <a16:creationId xmlns:a16="http://schemas.microsoft.com/office/drawing/2014/main" id="{989D570C-688F-4D37-6D52-13521FCF9991}"/>
              </a:ext>
            </a:extLst>
          </p:cNvPr>
          <p:cNvSpPr>
            <a:spLocks noGrp="1"/>
          </p:cNvSpPr>
          <p:nvPr>
            <p:ph idx="1"/>
          </p:nvPr>
        </p:nvSpPr>
        <p:spPr>
          <a:xfrm>
            <a:off x="667501" y="1542204"/>
            <a:ext cx="9170051" cy="5149441"/>
          </a:xfrm>
        </p:spPr>
        <p:txBody>
          <a:bodyPr>
            <a:normAutofit fontScale="92500" lnSpcReduction="20000"/>
          </a:bodyPr>
          <a:lstStyle/>
          <a:p>
            <a:r>
              <a:rPr lang="en-US" dirty="0">
                <a:hlinkClick r:id="rId2"/>
              </a:rPr>
              <a:t>https://www.carolinahockey.org/coachingcorner</a:t>
            </a:r>
            <a:endParaRPr lang="en-US" dirty="0"/>
          </a:p>
          <a:p>
            <a:r>
              <a:rPr lang="en-US" dirty="0">
                <a:hlinkClick r:id="rId3"/>
              </a:rPr>
              <a:t>https://www.youtube.com/@usahockey</a:t>
            </a:r>
          </a:p>
          <a:p>
            <a:r>
              <a:rPr lang="en-US" dirty="0">
                <a:hlinkClick r:id="rId3"/>
              </a:rPr>
              <a:t>https://www.usahockey.com/smallareagames</a:t>
            </a:r>
          </a:p>
          <a:p>
            <a:r>
              <a:rPr lang="en-US" dirty="0">
                <a:hlinkClick r:id="rId3"/>
              </a:rPr>
              <a:t>www.positivecoach.org</a:t>
            </a:r>
            <a:endParaRPr lang="en-US" dirty="0"/>
          </a:p>
          <a:p>
            <a:r>
              <a:rPr lang="en-US" dirty="0">
                <a:hlinkClick r:id="rId4"/>
              </a:rPr>
              <a:t>www.usahockey.org</a:t>
            </a:r>
            <a:endParaRPr lang="en-US" dirty="0"/>
          </a:p>
          <a:p>
            <a:r>
              <a:rPr lang="en-US" dirty="0">
                <a:hlinkClick r:id="rId5"/>
              </a:rPr>
              <a:t>https://www.usahockey.com/smallareagames</a:t>
            </a:r>
            <a:endParaRPr lang="en-US" dirty="0"/>
          </a:p>
          <a:p>
            <a:r>
              <a:rPr lang="en-US" dirty="0">
                <a:hlinkClick r:id="rId6"/>
              </a:rPr>
              <a:t>https://www.youtube.com/usahockey</a:t>
            </a:r>
            <a:endParaRPr lang="en-US" dirty="0"/>
          </a:p>
          <a:p>
            <a:r>
              <a:rPr lang="en-US" dirty="0">
                <a:hlinkClick r:id="rId7"/>
              </a:rPr>
              <a:t>https://www.usahockey.com/learningcenter</a:t>
            </a:r>
            <a:endParaRPr lang="en-US" dirty="0"/>
          </a:p>
          <a:p>
            <a:endParaRPr lang="en-US" dirty="0"/>
          </a:p>
          <a:p>
            <a:pPr marL="0" indent="0" algn="ctr">
              <a:buNone/>
            </a:pPr>
            <a:r>
              <a:rPr lang="en-US" b="1" dirty="0">
                <a:solidFill>
                  <a:schemeClr val="accent2"/>
                </a:solidFill>
                <a:highlight>
                  <a:srgbClr val="FFFF00"/>
                </a:highlight>
              </a:rPr>
              <a:t>CALL, TEXT, EMAIL me</a:t>
            </a:r>
          </a:p>
          <a:p>
            <a:pPr marL="0" indent="0" algn="ctr">
              <a:buNone/>
            </a:pPr>
            <a:r>
              <a:rPr lang="en-US" b="1" dirty="0">
                <a:solidFill>
                  <a:schemeClr val="accent2"/>
                </a:solidFill>
                <a:highlight>
                  <a:srgbClr val="FFFF00"/>
                </a:highlight>
              </a:rPr>
              <a:t>704-497-5641, BDHATHPG@aol.com</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6054304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01A9ED4-1BC3-94DD-728F-068D96FCAE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E0234A-0B0A-1723-64F5-383FFA5EA627}"/>
              </a:ext>
            </a:extLst>
          </p:cNvPr>
          <p:cNvSpPr>
            <a:spLocks noGrp="1"/>
          </p:cNvSpPr>
          <p:nvPr>
            <p:ph type="ctrTitle"/>
          </p:nvPr>
        </p:nvSpPr>
        <p:spPr>
          <a:xfrm>
            <a:off x="985969" y="4553712"/>
            <a:ext cx="8288032" cy="1096316"/>
          </a:xfrm>
        </p:spPr>
        <p:txBody>
          <a:bodyPr>
            <a:normAutofit fontScale="90000"/>
          </a:bodyPr>
          <a:lstStyle/>
          <a:p>
            <a:pPr algn="ctr">
              <a:lnSpc>
                <a:spcPct val="90000"/>
              </a:lnSpc>
            </a:pP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br>
              <a:rPr lang="en-US" sz="1200" b="1"/>
            </a:br>
            <a:endParaRPr lang="en-US" sz="1200"/>
          </a:p>
        </p:txBody>
      </p:sp>
      <p:sp>
        <p:nvSpPr>
          <p:cNvPr id="7" name="Subtitle 6">
            <a:extLst>
              <a:ext uri="{FF2B5EF4-FFF2-40B4-BE49-F238E27FC236}">
                <a16:creationId xmlns:a16="http://schemas.microsoft.com/office/drawing/2014/main" id="{03A0336E-0DCC-5656-16D5-95B2CA1351BA}"/>
              </a:ext>
            </a:extLst>
          </p:cNvPr>
          <p:cNvSpPr>
            <a:spLocks noGrp="1"/>
          </p:cNvSpPr>
          <p:nvPr>
            <p:ph type="subTitle" idx="1"/>
          </p:nvPr>
        </p:nvSpPr>
        <p:spPr>
          <a:xfrm>
            <a:off x="985969" y="2603040"/>
            <a:ext cx="8288032" cy="3516111"/>
          </a:xfrm>
        </p:spPr>
        <p:txBody>
          <a:bodyPr>
            <a:normAutofit/>
          </a:bodyPr>
          <a:lstStyle/>
          <a:p>
            <a:pPr algn="ctr"/>
            <a:r>
              <a:rPr lang="en-US" dirty="0"/>
              <a:t> </a:t>
            </a:r>
            <a:endParaRPr lang="en-US"/>
          </a:p>
        </p:txBody>
      </p:sp>
      <p:pic>
        <p:nvPicPr>
          <p:cNvPr id="9" name="Picture 8" descr="Logo, company name&#10;&#10;Description automatically generated">
            <a:extLst>
              <a:ext uri="{FF2B5EF4-FFF2-40B4-BE49-F238E27FC236}">
                <a16:creationId xmlns:a16="http://schemas.microsoft.com/office/drawing/2014/main" id="{5DC96338-FCE5-D083-B28F-1CD71968FA96}"/>
              </a:ext>
            </a:extLst>
          </p:cNvPr>
          <p:cNvPicPr>
            <a:picLocks noChangeAspect="1"/>
          </p:cNvPicPr>
          <p:nvPr/>
        </p:nvPicPr>
        <p:blipFill>
          <a:blip r:embed="rId2"/>
          <a:stretch>
            <a:fillRect/>
          </a:stretch>
        </p:blipFill>
        <p:spPr>
          <a:xfrm>
            <a:off x="0" y="-13354"/>
            <a:ext cx="2290763" cy="1178316"/>
          </a:xfrm>
          <a:prstGeom prst="rect">
            <a:avLst/>
          </a:prstGeom>
        </p:spPr>
      </p:pic>
      <p:sp>
        <p:nvSpPr>
          <p:cNvPr id="14" name="TextBox 13">
            <a:extLst>
              <a:ext uri="{FF2B5EF4-FFF2-40B4-BE49-F238E27FC236}">
                <a16:creationId xmlns:a16="http://schemas.microsoft.com/office/drawing/2014/main" id="{2D0D38FB-E47B-E489-11BF-A6A63A351349}"/>
              </a:ext>
            </a:extLst>
          </p:cNvPr>
          <p:cNvSpPr txBox="1"/>
          <p:nvPr/>
        </p:nvSpPr>
        <p:spPr>
          <a:xfrm>
            <a:off x="7888982" y="2726807"/>
            <a:ext cx="1172599" cy="246221"/>
          </a:xfrm>
          <a:prstGeom prst="rect">
            <a:avLst/>
          </a:prstGeom>
          <a:solidFill>
            <a:schemeClr val="bg1"/>
          </a:solidFill>
        </p:spPr>
        <p:txBody>
          <a:bodyPr wrap="square">
            <a:spAutoFit/>
          </a:bodyPr>
          <a:lstStyle/>
          <a:p>
            <a:pPr algn="ctr"/>
            <a:r>
              <a:rPr lang="en-US" sz="1000" b="1" dirty="0">
                <a:solidFill>
                  <a:schemeClr val="accent1"/>
                </a:solidFill>
              </a:rPr>
              <a:t>  </a:t>
            </a:r>
          </a:p>
        </p:txBody>
      </p:sp>
      <p:sp>
        <p:nvSpPr>
          <p:cNvPr id="3" name="Title 10">
            <a:extLst>
              <a:ext uri="{FF2B5EF4-FFF2-40B4-BE49-F238E27FC236}">
                <a16:creationId xmlns:a16="http://schemas.microsoft.com/office/drawing/2014/main" id="{6FD88060-B892-3DBC-F1EB-B044E288A412}"/>
              </a:ext>
            </a:extLst>
          </p:cNvPr>
          <p:cNvSpPr txBox="1">
            <a:spLocks/>
          </p:cNvSpPr>
          <p:nvPr/>
        </p:nvSpPr>
        <p:spPr>
          <a:xfrm>
            <a:off x="677689" y="3115634"/>
            <a:ext cx="8596312" cy="1015663"/>
          </a:xfrm>
          <a:prstGeom prst="rect">
            <a:avLst/>
          </a:prstGeom>
          <a:noFill/>
        </p:spPr>
        <p:txBody>
          <a:bodyPr vert="horz" wrap="square" lIns="91440" tIns="45720" rIns="91440" bIns="45720" rtlCol="0" anchor="b">
            <a:sp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6000" b="1" dirty="0">
                <a:solidFill>
                  <a:srgbClr val="FF0000"/>
                </a:solidFill>
              </a:rPr>
              <a:t>LTAD: Specific Ages </a:t>
            </a:r>
            <a:endParaRPr lang="en-US" sz="2800" b="1" dirty="0"/>
          </a:p>
        </p:txBody>
      </p:sp>
    </p:spTree>
    <p:extLst>
      <p:ext uri="{BB962C8B-B14F-4D97-AF65-F5344CB8AC3E}">
        <p14:creationId xmlns:p14="http://schemas.microsoft.com/office/powerpoint/2010/main" val="3713352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BCF3D-73FA-F973-4C47-A791D19FB3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5ADA53-DBAE-369C-A0B2-D0C720DBFA38}"/>
              </a:ext>
            </a:extLst>
          </p:cNvPr>
          <p:cNvSpPr>
            <a:spLocks noGrp="1"/>
          </p:cNvSpPr>
          <p:nvPr>
            <p:ph type="title"/>
          </p:nvPr>
        </p:nvSpPr>
        <p:spPr>
          <a:xfrm>
            <a:off x="4495102" y="382325"/>
            <a:ext cx="3881214" cy="1667472"/>
          </a:xfrm>
        </p:spPr>
        <p:txBody>
          <a:bodyPr anchor="ctr">
            <a:normAutofit/>
          </a:bodyPr>
          <a:lstStyle/>
          <a:p>
            <a:pPr algn="ctr"/>
            <a:r>
              <a:rPr lang="en-US" b="1" dirty="0"/>
              <a:t>Coaching Requirements</a:t>
            </a:r>
          </a:p>
        </p:txBody>
      </p:sp>
      <p:pic>
        <p:nvPicPr>
          <p:cNvPr id="3" name="Picture 2">
            <a:extLst>
              <a:ext uri="{FF2B5EF4-FFF2-40B4-BE49-F238E27FC236}">
                <a16:creationId xmlns:a16="http://schemas.microsoft.com/office/drawing/2014/main" id="{180F2884-B6AD-8042-9045-78889B202DF8}"/>
              </a:ext>
            </a:extLst>
          </p:cNvPr>
          <p:cNvPicPr>
            <a:picLocks noChangeAspect="1"/>
          </p:cNvPicPr>
          <p:nvPr/>
        </p:nvPicPr>
        <p:blipFill>
          <a:blip r:embed="rId2"/>
          <a:stretch>
            <a:fillRect/>
          </a:stretch>
        </p:blipFill>
        <p:spPr>
          <a:xfrm>
            <a:off x="279700" y="97471"/>
            <a:ext cx="3535986" cy="1822862"/>
          </a:xfrm>
          <a:prstGeom prst="rect">
            <a:avLst/>
          </a:prstGeom>
        </p:spPr>
      </p:pic>
      <p:pic>
        <p:nvPicPr>
          <p:cNvPr id="16" name="Picture 15">
            <a:extLst>
              <a:ext uri="{FF2B5EF4-FFF2-40B4-BE49-F238E27FC236}">
                <a16:creationId xmlns:a16="http://schemas.microsoft.com/office/drawing/2014/main" id="{923481DE-9F60-F391-23CF-D16E2E47BD07}"/>
              </a:ext>
            </a:extLst>
          </p:cNvPr>
          <p:cNvPicPr>
            <a:picLocks noChangeAspect="1"/>
          </p:cNvPicPr>
          <p:nvPr/>
        </p:nvPicPr>
        <p:blipFill>
          <a:blip r:embed="rId3"/>
          <a:stretch>
            <a:fillRect/>
          </a:stretch>
        </p:blipFill>
        <p:spPr>
          <a:xfrm>
            <a:off x="1671508" y="2449433"/>
            <a:ext cx="7439580" cy="3459022"/>
          </a:xfrm>
          <a:prstGeom prst="rect">
            <a:avLst/>
          </a:prstGeom>
        </p:spPr>
      </p:pic>
    </p:spTree>
    <p:extLst>
      <p:ext uri="{BB962C8B-B14F-4D97-AF65-F5344CB8AC3E}">
        <p14:creationId xmlns:p14="http://schemas.microsoft.com/office/powerpoint/2010/main" val="30318711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7676" y="100209"/>
            <a:ext cx="7216775" cy="1087242"/>
          </a:xfrm>
        </p:spPr>
        <p:txBody>
          <a:bodyPr/>
          <a:lstStyle/>
          <a:p>
            <a:pPr>
              <a:defRPr/>
            </a:pPr>
            <a:r>
              <a:rPr lang="en-US" sz="3600" dirty="0">
                <a:ea typeface="ＭＳ Ｐゴシック" pitchFamily="34" charset="-128"/>
              </a:rPr>
              <a:t>8U Hockey – Fundamentals Build the Foundation</a:t>
            </a:r>
          </a:p>
        </p:txBody>
      </p:sp>
      <p:sp>
        <p:nvSpPr>
          <p:cNvPr id="3" name="Content Placeholder 2"/>
          <p:cNvSpPr>
            <a:spLocks noGrp="1"/>
          </p:cNvSpPr>
          <p:nvPr>
            <p:ph idx="1"/>
          </p:nvPr>
        </p:nvSpPr>
        <p:spPr/>
        <p:txBody>
          <a:bodyPr/>
          <a:lstStyle/>
          <a:p>
            <a:pPr marL="365760" indent="-365760">
              <a:defRPr/>
            </a:pPr>
            <a:r>
              <a:rPr lang="en-US" dirty="0">
                <a:ea typeface="ＭＳ Ｐゴシック" pitchFamily="34" charset="-128"/>
              </a:rPr>
              <a:t>Fun/Activity/Movement/Play</a:t>
            </a:r>
          </a:p>
          <a:p>
            <a:pPr marL="365760" indent="-365760">
              <a:defRPr/>
            </a:pPr>
            <a:r>
              <a:rPr lang="en-US" dirty="0">
                <a:ea typeface="ＭＳ Ｐゴシック" pitchFamily="34" charset="-128"/>
              </a:rPr>
              <a:t>Introduction to athleticism and suppleness</a:t>
            </a:r>
          </a:p>
          <a:p>
            <a:pPr marL="365760" indent="-365760">
              <a:defRPr/>
            </a:pPr>
            <a:r>
              <a:rPr lang="en-US" dirty="0">
                <a:ea typeface="ＭＳ Ｐゴシック" pitchFamily="34" charset="-128"/>
              </a:rPr>
              <a:t>Introduction to the ABC</a:t>
            </a:r>
            <a:r>
              <a:rPr lang="en-US" altLang="ja-JP" dirty="0">
                <a:ea typeface="ＭＳ Ｐゴシック" pitchFamily="34" charset="-128"/>
              </a:rPr>
              <a:t>s</a:t>
            </a:r>
          </a:p>
          <a:p>
            <a:pPr marL="0" indent="0" algn="ctr">
              <a:buNone/>
              <a:defRPr/>
            </a:pPr>
            <a:r>
              <a:rPr lang="en-US" altLang="ja-JP" dirty="0">
                <a:ea typeface="ＭＳ Ｐゴシック" pitchFamily="34" charset="-128"/>
              </a:rPr>
              <a:t>(Agility, Balance, Coordination, Speed)</a:t>
            </a:r>
          </a:p>
          <a:p>
            <a:pPr marL="365760" indent="-365760">
              <a:defRPr/>
            </a:pPr>
            <a:r>
              <a:rPr lang="en-US" dirty="0">
                <a:ea typeface="ＭＳ Ｐゴシック" pitchFamily="34" charset="-128"/>
              </a:rPr>
              <a:t>Speed/quickness window</a:t>
            </a:r>
          </a:p>
          <a:p>
            <a:pPr marL="365760" indent="-365760">
              <a:defRPr/>
            </a:pPr>
            <a:r>
              <a:rPr lang="en-US" dirty="0">
                <a:ea typeface="ＭＳ Ｐゴシック" pitchFamily="34" charset="-128"/>
              </a:rPr>
              <a:t>Simple Small Area Games for concepts</a:t>
            </a:r>
          </a:p>
          <a:p>
            <a:pPr marL="365760" indent="-365760">
              <a:defRPr/>
            </a:pPr>
            <a:r>
              <a:rPr lang="en-US" dirty="0">
                <a:ea typeface="ＭＳ Ｐゴシック" pitchFamily="34" charset="-128"/>
              </a:rPr>
              <a:t>Body Contact</a:t>
            </a:r>
          </a:p>
          <a:p>
            <a:pPr marL="365760" indent="-365760">
              <a:defRPr/>
            </a:pPr>
            <a:r>
              <a:rPr lang="en-US" dirty="0">
                <a:ea typeface="ＭＳ Ｐゴシック" pitchFamily="34" charset="-128"/>
              </a:rPr>
              <a:t>Cross ice competition – Competing is not necessarily playing to win a game</a:t>
            </a:r>
          </a:p>
          <a:p>
            <a:pPr marL="365760" indent="-365760">
              <a:defRPr/>
            </a:pPr>
            <a:r>
              <a:rPr lang="en-US" dirty="0">
                <a:ea typeface="ＭＳ Ｐゴシック" pitchFamily="34" charset="-128"/>
              </a:rPr>
              <a:t>Play to learn!</a:t>
            </a:r>
          </a:p>
        </p:txBody>
      </p:sp>
    </p:spTree>
    <p:extLst>
      <p:ext uri="{BB962C8B-B14F-4D97-AF65-F5344CB8AC3E}">
        <p14:creationId xmlns:p14="http://schemas.microsoft.com/office/powerpoint/2010/main" val="275648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par>
                                <p:cTn id="7" presetID="1" presetClass="entr" presetSubtype="0" fill="hold" nodeType="withEffect">
                                  <p:stCondLst>
                                    <p:cond delay="1500"/>
                                  </p:stCondLst>
                                  <p:childTnLst>
                                    <p:set>
                                      <p:cBhvr>
                                        <p:cTn id="8"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chemeClr val="bg2"/>
                                      </p:to>
                                    </p:animClr>
                                  </p:subTnLst>
                                </p:cTn>
                              </p:par>
                              <p:par>
                                <p:cTn id="17" presetID="1" presetClass="entr" presetSubtype="0" fill="hold" nodeType="withEffect">
                                  <p:stCondLst>
                                    <p:cond delay="1500"/>
                                  </p:stCondLst>
                                  <p:childTnLst>
                                    <p:set>
                                      <p:cBhvr>
                                        <p:cTn id="18"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chemeClr val="bg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150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150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3">
                                            <p:txEl>
                                              <p:pRg st="1" end="1"/>
                                            </p:txEl>
                                          </p:spTgt>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3">
                                            <p:txEl>
                                              <p:pRg st="2" end="2"/>
                                            </p:txEl>
                                          </p:spTgt>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3">
                                            <p:txEl>
                                              <p:pRg st="3" end="3"/>
                                            </p:txEl>
                                          </p:spTgt>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3">
                                            <p:txEl>
                                              <p:pRg st="4" end="4"/>
                                            </p:txEl>
                                          </p:spTgt>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3">
                                            <p:txEl>
                                              <p:pRg st="5" end="5"/>
                                            </p:txEl>
                                          </p:spTgt>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3">
                                            <p:txEl>
                                              <p:pRg st="6" end="6"/>
                                            </p:txEl>
                                          </p:spTgt>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3">
                                            <p:txEl>
                                              <p:pRg st="7" end="7"/>
                                            </p:txEl>
                                          </p:spTgt>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3">
                                            <p:txEl>
                                              <p:pRg st="8" end="8"/>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ea typeface="ＭＳ Ｐゴシック" pitchFamily="34" charset="-128"/>
              </a:rPr>
              <a:t>10U/12U—Learning to Train</a:t>
            </a:r>
            <a:endParaRPr lang="en-US" sz="3600" dirty="0"/>
          </a:p>
        </p:txBody>
      </p:sp>
      <p:sp>
        <p:nvSpPr>
          <p:cNvPr id="3" name="Content Placeholder 2"/>
          <p:cNvSpPr>
            <a:spLocks noGrp="1"/>
          </p:cNvSpPr>
          <p:nvPr>
            <p:ph idx="1"/>
          </p:nvPr>
        </p:nvSpPr>
        <p:spPr/>
        <p:txBody>
          <a:bodyPr/>
          <a:lstStyle/>
          <a:p>
            <a:pPr marL="0" indent="0">
              <a:buNone/>
              <a:defRPr/>
            </a:pPr>
            <a:endParaRPr lang="en-US" sz="1800" dirty="0">
              <a:ea typeface="ＭＳ Ｐゴシック" pitchFamily="34" charset="-128"/>
            </a:endParaRPr>
          </a:p>
          <a:p>
            <a:pPr marL="365760" indent="-365760">
              <a:defRPr/>
            </a:pPr>
            <a:r>
              <a:rPr lang="en-US" sz="3200" dirty="0">
                <a:ea typeface="ＭＳ Ｐゴシック" pitchFamily="34" charset="-128"/>
              </a:rPr>
              <a:t>FUN!</a:t>
            </a:r>
          </a:p>
          <a:p>
            <a:pPr marL="365760" indent="-365760">
              <a:defRPr/>
            </a:pPr>
            <a:r>
              <a:rPr lang="en-US" sz="3200" dirty="0">
                <a:ea typeface="ＭＳ Ｐゴシック" pitchFamily="34" charset="-128"/>
              </a:rPr>
              <a:t>Golden age of Skill Development</a:t>
            </a:r>
          </a:p>
          <a:p>
            <a:pPr marL="365760" indent="-365760">
              <a:defRPr/>
            </a:pPr>
            <a:r>
              <a:rPr lang="en-US" sz="3200" dirty="0">
                <a:ea typeface="ＭＳ Ｐゴシック" pitchFamily="34" charset="-128"/>
              </a:rPr>
              <a:t>Small Area Games with a purpose</a:t>
            </a:r>
          </a:p>
          <a:p>
            <a:pPr marL="365760" indent="-365760">
              <a:defRPr/>
            </a:pPr>
            <a:r>
              <a:rPr lang="en-US" sz="3200" dirty="0">
                <a:ea typeface="ＭＳ Ｐゴシック" pitchFamily="34" charset="-128"/>
              </a:rPr>
              <a:t>Body Contact</a:t>
            </a:r>
          </a:p>
          <a:p>
            <a:pPr marL="365760" indent="-365760">
              <a:defRPr/>
            </a:pPr>
            <a:r>
              <a:rPr lang="en-US" sz="3200" dirty="0">
                <a:ea typeface="ＭＳ Ｐゴシック" pitchFamily="34" charset="-128"/>
              </a:rPr>
              <a:t>Begin decision-making skills</a:t>
            </a:r>
          </a:p>
          <a:p>
            <a:pPr marL="365760" indent="-365760">
              <a:defRPr/>
            </a:pPr>
            <a:r>
              <a:rPr lang="en-US" sz="3200" dirty="0">
                <a:ea typeface="ＭＳ Ｐゴシック" pitchFamily="34" charset="-128"/>
              </a:rPr>
              <a:t>Becoming aware – develop spatial awareness</a:t>
            </a:r>
          </a:p>
        </p:txBody>
      </p:sp>
    </p:spTree>
    <p:extLst>
      <p:ext uri="{BB962C8B-B14F-4D97-AF65-F5344CB8AC3E}">
        <p14:creationId xmlns:p14="http://schemas.microsoft.com/office/powerpoint/2010/main" val="305011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par>
                                <p:cTn id="11" presetID="1" presetClass="entr" presetSubtype="0" fill="hold" nodeType="withEffect">
                                  <p:stCondLst>
                                    <p:cond delay="1500"/>
                                  </p:stCondLst>
                                  <p:childTnLst>
                                    <p:set>
                                      <p:cBhvr>
                                        <p:cTn id="12"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chemeClr val="bg2"/>
                                      </p:to>
                                    </p:animClr>
                                  </p:subTnLst>
                                </p:cTn>
                              </p:par>
                              <p:par>
                                <p:cTn id="13" presetID="1" presetClass="entr" presetSubtype="0" fill="hold" nodeType="withEffect">
                                  <p:stCondLst>
                                    <p:cond delay="1500"/>
                                  </p:stCondLst>
                                  <p:childTnLst>
                                    <p:set>
                                      <p:cBhvr>
                                        <p:cTn id="14"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150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allAtOnce"/>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dirty="0">
                <a:ea typeface="ＭＳ Ｐゴシック" pitchFamily="34" charset="-128"/>
              </a:rPr>
              <a:t>14U/16U Training to Train</a:t>
            </a:r>
          </a:p>
        </p:txBody>
      </p:sp>
      <p:sp>
        <p:nvSpPr>
          <p:cNvPr id="3" name="Content Placeholder 2"/>
          <p:cNvSpPr>
            <a:spLocks noGrp="1"/>
          </p:cNvSpPr>
          <p:nvPr>
            <p:ph idx="1"/>
          </p:nvPr>
        </p:nvSpPr>
        <p:spPr>
          <a:xfrm>
            <a:off x="2994026" y="1341913"/>
            <a:ext cx="7216775" cy="1911926"/>
          </a:xfrm>
        </p:spPr>
        <p:txBody>
          <a:bodyPr/>
          <a:lstStyle/>
          <a:p>
            <a:pPr marL="365760" lvl="1" indent="-365760" eaLnBrk="1" hangingPunct="1">
              <a:buClrTx/>
              <a:defRPr/>
            </a:pPr>
            <a:r>
              <a:rPr lang="en-US" b="1" dirty="0">
                <a:solidFill>
                  <a:srgbClr val="000066"/>
                </a:solidFill>
                <a:ea typeface="ＭＳ Ｐゴシック" pitchFamily="34" charset="-128"/>
                <a:cs typeface="Times New Roman" pitchFamily="18" charset="0"/>
              </a:rPr>
              <a:t>FUN!</a:t>
            </a:r>
          </a:p>
          <a:p>
            <a:pPr marL="365760" lvl="1" indent="-365760" eaLnBrk="1" hangingPunct="1">
              <a:buClrTx/>
              <a:defRPr/>
            </a:pPr>
            <a:r>
              <a:rPr lang="en-US" b="1" dirty="0">
                <a:solidFill>
                  <a:srgbClr val="000066"/>
                </a:solidFill>
                <a:ea typeface="ＭＳ Ｐゴシック" pitchFamily="34" charset="-128"/>
                <a:cs typeface="Times New Roman" pitchFamily="18" charset="0"/>
              </a:rPr>
              <a:t>Build aerobic and strength bases</a:t>
            </a:r>
          </a:p>
          <a:p>
            <a:pPr marL="365760" lvl="1" indent="-365760" eaLnBrk="1" hangingPunct="1">
              <a:buClrTx/>
              <a:defRPr/>
            </a:pPr>
            <a:r>
              <a:rPr lang="en-US" b="1" dirty="0">
                <a:solidFill>
                  <a:srgbClr val="000066"/>
                </a:solidFill>
                <a:ea typeface="ＭＳ Ｐゴシック" pitchFamily="34" charset="-128"/>
                <a:cs typeface="Times New Roman" pitchFamily="18" charset="0"/>
              </a:rPr>
              <a:t>Further develop hockey skills</a:t>
            </a:r>
          </a:p>
          <a:p>
            <a:pPr marL="365760" lvl="1" indent="-365760" eaLnBrk="1" hangingPunct="1">
              <a:buClrTx/>
              <a:defRPr/>
            </a:pPr>
            <a:r>
              <a:rPr lang="en-US" b="1" dirty="0">
                <a:solidFill>
                  <a:srgbClr val="000066"/>
                </a:solidFill>
                <a:ea typeface="ＭＳ Ｐゴシック" pitchFamily="34" charset="-128"/>
                <a:cs typeface="Times New Roman" pitchFamily="18" charset="0"/>
              </a:rPr>
              <a:t>Increase competitiveness  through the use of Small Area Games</a:t>
            </a:r>
          </a:p>
          <a:p>
            <a:pPr marL="365760" lvl="1" indent="-365760" eaLnBrk="1" hangingPunct="1">
              <a:buClrTx/>
              <a:defRPr/>
            </a:pPr>
            <a:r>
              <a:rPr lang="en-US" b="1" dirty="0">
                <a:solidFill>
                  <a:srgbClr val="000066"/>
                </a:solidFill>
                <a:ea typeface="ＭＳ Ｐゴシック" pitchFamily="34" charset="-128"/>
                <a:cs typeface="Times New Roman" pitchFamily="18" charset="0"/>
              </a:rPr>
              <a:t>Start to Specialize</a:t>
            </a:r>
          </a:p>
          <a:p>
            <a:pPr marL="365760" lvl="1" indent="-365760" eaLnBrk="1" hangingPunct="1">
              <a:buClrTx/>
              <a:defRPr/>
            </a:pPr>
            <a:endParaRPr lang="en-US" b="1" dirty="0">
              <a:solidFill>
                <a:srgbClr val="000066"/>
              </a:solidFill>
              <a:ea typeface="ＭＳ Ｐゴシック" pitchFamily="34" charset="-128"/>
              <a:cs typeface="Times New Roman" pitchFamily="18" charset="0"/>
            </a:endParaRPr>
          </a:p>
        </p:txBody>
      </p:sp>
      <p:sp>
        <p:nvSpPr>
          <p:cNvPr id="5" name="Rectangle 4"/>
          <p:cNvSpPr/>
          <p:nvPr/>
        </p:nvSpPr>
        <p:spPr>
          <a:xfrm>
            <a:off x="1951567" y="3757642"/>
            <a:ext cx="7243947" cy="646331"/>
          </a:xfrm>
          <a:prstGeom prst="rect">
            <a:avLst/>
          </a:prstGeom>
        </p:spPr>
        <p:txBody>
          <a:bodyPr wrap="square">
            <a:spAutoFit/>
          </a:bodyPr>
          <a:lstStyle/>
          <a:p>
            <a:r>
              <a:rPr lang="en-US" sz="3600" u="sng" kern="0" dirty="0">
                <a:solidFill>
                  <a:srgbClr val="CF0E03"/>
                </a:solidFill>
                <a:effectLst>
                  <a:outerShdw blurRad="38100" dist="38100" dir="2700000" algn="tl">
                    <a:srgbClr val="C0C0C0"/>
                  </a:outerShdw>
                </a:effectLst>
                <a:latin typeface="Arial Black"/>
                <a:ea typeface="ＭＳ Ｐゴシック" charset="0"/>
              </a:rPr>
              <a:t>16U/18U Learn to Compete</a:t>
            </a:r>
            <a:endParaRPr lang="en-US" u="sng"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1858" y="4318318"/>
            <a:ext cx="7148943" cy="239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145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par>
                                <p:cTn id="11" presetID="1" presetClass="entr" presetSubtype="0" fill="hold" nodeType="withEffect">
                                  <p:stCondLst>
                                    <p:cond delay="1500"/>
                                  </p:stCondLst>
                                  <p:childTnLst>
                                    <p:set>
                                      <p:cBhvr>
                                        <p:cTn id="12"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3">
                                            <p:txEl>
                                              <p:pRg st="2" end="2"/>
                                            </p:txEl>
                                          </p:spTgt>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A138C-0497-EABA-7536-2F61F2734B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7ED88A-2E73-39F6-E77F-01E6A848F828}"/>
              </a:ext>
            </a:extLst>
          </p:cNvPr>
          <p:cNvSpPr>
            <a:spLocks noGrp="1"/>
          </p:cNvSpPr>
          <p:nvPr>
            <p:ph type="title"/>
          </p:nvPr>
        </p:nvSpPr>
        <p:spPr>
          <a:xfrm>
            <a:off x="3720552" y="597478"/>
            <a:ext cx="5154507" cy="1667472"/>
          </a:xfrm>
        </p:spPr>
        <p:txBody>
          <a:bodyPr anchor="ctr">
            <a:normAutofit fontScale="90000"/>
          </a:bodyPr>
          <a:lstStyle/>
          <a:p>
            <a:pPr algn="ctr"/>
            <a:r>
              <a:rPr lang="en-US" b="1" dirty="0"/>
              <a:t>Insurance Coverage for Coaches</a:t>
            </a:r>
          </a:p>
        </p:txBody>
      </p:sp>
      <p:pic>
        <p:nvPicPr>
          <p:cNvPr id="3" name="Picture 2">
            <a:extLst>
              <a:ext uri="{FF2B5EF4-FFF2-40B4-BE49-F238E27FC236}">
                <a16:creationId xmlns:a16="http://schemas.microsoft.com/office/drawing/2014/main" id="{CEE7CD8D-A141-030E-8A9F-B33CB44F3953}"/>
              </a:ext>
            </a:extLst>
          </p:cNvPr>
          <p:cNvPicPr>
            <a:picLocks noChangeAspect="1"/>
          </p:cNvPicPr>
          <p:nvPr/>
        </p:nvPicPr>
        <p:blipFill>
          <a:blip r:embed="rId2"/>
          <a:stretch>
            <a:fillRect/>
          </a:stretch>
        </p:blipFill>
        <p:spPr>
          <a:xfrm>
            <a:off x="145275" y="519783"/>
            <a:ext cx="3535986" cy="1822862"/>
          </a:xfrm>
          <a:prstGeom prst="rect">
            <a:avLst/>
          </a:prstGeom>
        </p:spPr>
      </p:pic>
      <p:sp>
        <p:nvSpPr>
          <p:cNvPr id="4" name="Title 1">
            <a:extLst>
              <a:ext uri="{FF2B5EF4-FFF2-40B4-BE49-F238E27FC236}">
                <a16:creationId xmlns:a16="http://schemas.microsoft.com/office/drawing/2014/main" id="{C7B8DE14-9BE8-C8F9-11CD-D949C9C569B4}"/>
              </a:ext>
            </a:extLst>
          </p:cNvPr>
          <p:cNvSpPr txBox="1">
            <a:spLocks/>
          </p:cNvSpPr>
          <p:nvPr/>
        </p:nvSpPr>
        <p:spPr>
          <a:xfrm>
            <a:off x="1129554" y="3429000"/>
            <a:ext cx="7745505" cy="166747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150000"/>
              </a:lnSpc>
            </a:pPr>
            <a:r>
              <a:rPr lang="en-US" sz="4000" b="1" dirty="0"/>
              <a:t>Excess Accident Coverage</a:t>
            </a:r>
          </a:p>
          <a:p>
            <a:pPr algn="ctr">
              <a:lnSpc>
                <a:spcPct val="150000"/>
              </a:lnSpc>
            </a:pPr>
            <a:r>
              <a:rPr lang="en-US" sz="4000" b="1" dirty="0"/>
              <a:t>Catastrophic Coverage</a:t>
            </a:r>
          </a:p>
          <a:p>
            <a:pPr algn="ctr">
              <a:lnSpc>
                <a:spcPct val="150000"/>
              </a:lnSpc>
            </a:pPr>
            <a:r>
              <a:rPr lang="en-US" sz="4000" b="1" dirty="0"/>
              <a:t>Liability Coverage</a:t>
            </a:r>
          </a:p>
        </p:txBody>
      </p:sp>
    </p:spTree>
    <p:extLst>
      <p:ext uri="{BB962C8B-B14F-4D97-AF65-F5344CB8AC3E}">
        <p14:creationId xmlns:p14="http://schemas.microsoft.com/office/powerpoint/2010/main" val="314303819"/>
      </p:ext>
    </p:extLst>
  </p:cSld>
  <p:clrMapOvr>
    <a:masterClrMapping/>
  </p:clrMapOvr>
</p:sld>
</file>

<file path=ppt/theme/theme1.xml><?xml version="1.0" encoding="utf-8"?>
<a:theme xmlns:a="http://schemas.openxmlformats.org/drawingml/2006/main" name="Facet">
  <a:themeElements>
    <a:clrScheme name="Custom 4">
      <a:dk1>
        <a:sysClr val="windowText" lastClr="000000"/>
      </a:dk1>
      <a:lt1>
        <a:sysClr val="window" lastClr="FFFFFF"/>
      </a:lt1>
      <a:dk2>
        <a:srgbClr val="2C3C43"/>
      </a:dk2>
      <a:lt2>
        <a:srgbClr val="EBEBEB"/>
      </a:lt2>
      <a:accent1>
        <a:srgbClr val="283290"/>
      </a:accent1>
      <a:accent2>
        <a:srgbClr val="FF0000"/>
      </a:accent2>
      <a:accent3>
        <a:srgbClr val="E6B91E"/>
      </a:accent3>
      <a:accent4>
        <a:srgbClr val="E76618"/>
      </a:accent4>
      <a:accent5>
        <a:srgbClr val="C42F1A"/>
      </a:accent5>
      <a:accent6>
        <a:srgbClr val="918655"/>
      </a:accent6>
      <a:hlink>
        <a:srgbClr val="6570D4"/>
      </a:hlink>
      <a:folHlink>
        <a:srgbClr val="6570D4"/>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4_IIHF Design">
  <a:themeElements>
    <a:clrScheme name="IIHF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IHF Desig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IIHF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IHF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IHF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IHF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IHF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IHF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IHF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IHF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IHF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IHF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IHF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IHF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2966</TotalTime>
  <Words>4883</Words>
  <Application>Microsoft Office PowerPoint</Application>
  <PresentationFormat>Widescreen</PresentationFormat>
  <Paragraphs>612</Paragraphs>
  <Slides>82</Slides>
  <Notes>34</Notes>
  <HiddenSlides>0</HiddenSlides>
  <MMClips>10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82</vt:i4>
      </vt:variant>
    </vt:vector>
  </HeadingPairs>
  <TitlesOfParts>
    <vt:vector size="96" baseType="lpstr">
      <vt:lpstr>ＭＳ Ｐゴシック</vt:lpstr>
      <vt:lpstr>Aparajita</vt:lpstr>
      <vt:lpstr>Arial</vt:lpstr>
      <vt:lpstr>Arial Black</vt:lpstr>
      <vt:lpstr>Arial Narrow</vt:lpstr>
      <vt:lpstr>Arial Rounded MT Bold</vt:lpstr>
      <vt:lpstr>Calibri</vt:lpstr>
      <vt:lpstr>Noto Sans Symbols</vt:lpstr>
      <vt:lpstr>Trebuchet MS</vt:lpstr>
      <vt:lpstr>Verdana</vt:lpstr>
      <vt:lpstr>Wingdings</vt:lpstr>
      <vt:lpstr>Wingdings 3</vt:lpstr>
      <vt:lpstr>Facet</vt:lpstr>
      <vt:lpstr>4_IIHF Design</vt:lpstr>
      <vt:lpstr>                    </vt:lpstr>
      <vt:lpstr>                    </vt:lpstr>
      <vt:lpstr> </vt:lpstr>
      <vt:lpstr>Invests in Safety for Players</vt:lpstr>
      <vt:lpstr>Certifies &amp; invests in your Coaches </vt:lpstr>
      <vt:lpstr>Invests in your Officials</vt:lpstr>
      <vt:lpstr>Coaching Requirements</vt:lpstr>
      <vt:lpstr>Coaching Requirements</vt:lpstr>
      <vt:lpstr>Insurance Coverage for Coaches</vt:lpstr>
      <vt:lpstr>What risk if coach  isn’t certified?</vt:lpstr>
      <vt:lpstr>                    </vt:lpstr>
      <vt:lpstr>PowerPoint Presentation</vt:lpstr>
      <vt:lpstr>PowerPoint Presentation</vt:lpstr>
      <vt:lpstr>PowerPoint Presentation</vt:lpstr>
      <vt:lpstr>PowerPoint Presentation</vt:lpstr>
      <vt:lpstr>                    </vt:lpstr>
      <vt:lpstr>                    </vt:lpstr>
      <vt:lpstr>                    </vt:lpstr>
      <vt:lpstr>                    </vt:lpstr>
      <vt:lpstr>                    </vt:lpstr>
      <vt:lpstr>                    </vt:lpstr>
      <vt:lpstr>                    </vt:lpstr>
      <vt:lpstr>                    </vt:lpstr>
      <vt:lpstr>                    </vt:lpstr>
      <vt:lpstr>                    </vt:lpstr>
      <vt:lpstr>                    </vt:lpstr>
      <vt:lpstr>                    </vt:lpstr>
      <vt:lpstr>                    </vt:lpstr>
      <vt:lpstr>                    </vt:lpstr>
      <vt:lpstr>Let’s talk about developing hockey players</vt:lpstr>
      <vt:lpstr>What is the age that a hockey player reaches their peak? </vt:lpstr>
      <vt:lpstr>28</vt:lpstr>
      <vt:lpstr>28</vt:lpstr>
      <vt:lpstr> </vt:lpstr>
      <vt:lpstr>                    </vt:lpstr>
      <vt:lpstr>                    </vt:lpstr>
      <vt:lpstr>                    </vt:lpstr>
      <vt:lpstr>                    </vt:lpstr>
      <vt:lpstr>                    </vt:lpstr>
      <vt:lpstr>                    </vt:lpstr>
      <vt:lpstr>                    </vt:lpstr>
      <vt:lpstr>                    </vt:lpstr>
      <vt:lpstr>                    </vt:lpstr>
      <vt:lpstr>                Specific Learning Objectives: goal  of each practice and activity  &gt; Is it age-appropriate?  &gt; does it apply to the game?  &gt; What do we want them to learn?   </vt:lpstr>
      <vt:lpstr>                    </vt:lpstr>
      <vt:lpstr>                    </vt:lpstr>
      <vt:lpstr>Select Activities Select the type of activity to maximize the learning</vt:lpstr>
      <vt:lpstr>                    </vt:lpstr>
      <vt:lpstr>                    </vt:lpstr>
      <vt:lpstr>                    </vt:lpstr>
      <vt:lpstr>                    </vt:lpstr>
      <vt:lpstr>                    </vt:lpstr>
      <vt:lpstr>FUN HOW DO KIDS DEFINE “FUN”?</vt:lpstr>
      <vt:lpstr>                    </vt:lpstr>
      <vt:lpstr>                    </vt:lpstr>
      <vt:lpstr>                    </vt:lpstr>
      <vt:lpstr>                    </vt:lpstr>
      <vt:lpstr>                    </vt:lpstr>
      <vt:lpstr>                    </vt:lpstr>
      <vt:lpstr>                    </vt:lpstr>
      <vt:lpstr>                    </vt:lpstr>
      <vt:lpstr>                    </vt:lpstr>
      <vt:lpstr>                    </vt:lpstr>
      <vt:lpstr>                    </vt:lpstr>
      <vt:lpstr>                    </vt:lpstr>
      <vt:lpstr>PowerPoint Presentation</vt:lpstr>
      <vt:lpstr>                    </vt:lpstr>
      <vt:lpstr>                    </vt:lpstr>
      <vt:lpstr>                    </vt:lpstr>
      <vt:lpstr>                    </vt:lpstr>
      <vt:lpstr>                    </vt:lpstr>
      <vt:lpstr>                    </vt:lpstr>
      <vt:lpstr>                    </vt:lpstr>
      <vt:lpstr>                    </vt:lpstr>
      <vt:lpstr>                    </vt:lpstr>
      <vt:lpstr>                    </vt:lpstr>
      <vt:lpstr>                    </vt:lpstr>
      <vt:lpstr>RESOURCES – practice plans, small games, ideas, how to coach</vt:lpstr>
      <vt:lpstr>                    </vt:lpstr>
      <vt:lpstr>8U Hockey – Fundamentals Build the Foundation</vt:lpstr>
      <vt:lpstr>10U/12U—Learning to Train</vt:lpstr>
      <vt:lpstr>14U/16U Training to Train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Growing  Youth Hockey in  the Carolinas  CarolinaHockey.Org</dc:title>
  <dc:creator>Christian Hoffman</dc:creator>
  <cp:lastModifiedBy>Brad Hoffman</cp:lastModifiedBy>
  <cp:revision>164</cp:revision>
  <cp:lastPrinted>2022-08-19T22:25:18Z</cp:lastPrinted>
  <dcterms:created xsi:type="dcterms:W3CDTF">2020-03-06T21:17:24Z</dcterms:created>
  <dcterms:modified xsi:type="dcterms:W3CDTF">2026-04-15T00:11:44Z</dcterms:modified>
</cp:coreProperties>
</file>