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4" r:id="rId1"/>
  </p:sldMasterIdLst>
  <p:sldIdLst>
    <p:sldId id="256" r:id="rId2"/>
    <p:sldId id="262" r:id="rId3"/>
    <p:sldId id="281" r:id="rId4"/>
    <p:sldId id="284" r:id="rId5"/>
    <p:sldId id="286" r:id="rId6"/>
    <p:sldId id="289" r:id="rId7"/>
    <p:sldId id="290" r:id="rId8"/>
    <p:sldId id="287" r:id="rId9"/>
    <p:sldId id="288" r:id="rId10"/>
    <p:sldId id="285" r:id="rId11"/>
    <p:sldId id="280"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5A489D7-E42D-BC47-B8EB-5BC6888B1FFE}" v="297" dt="2024-02-24T15:02:46.21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380"/>
    <p:restoredTop sz="94621"/>
  </p:normalViewPr>
  <p:slideViewPr>
    <p:cSldViewPr snapToGrid="0" snapToObjects="1">
      <p:cViewPr varScale="1">
        <p:scale>
          <a:sx n="78" d="100"/>
          <a:sy n="78" d="100"/>
        </p:scale>
        <p:origin x="403"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0EF0D1E-9585-41FA-91DF-318E2444516B}"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D500D290-FD75-4711-884B-0640F40F480F}">
      <dgm:prSet custT="1"/>
      <dgm:spPr>
        <a:solidFill>
          <a:schemeClr val="accent4"/>
        </a:solidFill>
      </dgm:spPr>
      <dgm:t>
        <a:bodyPr/>
        <a:lstStyle/>
        <a:p>
          <a:r>
            <a:rPr lang="en-US" sz="2000" dirty="0"/>
            <a:t>A. Petitions may be considered for the following reasons:</a:t>
          </a:r>
        </a:p>
        <a:p>
          <a:r>
            <a:rPr lang="en-US" sz="2000" dirty="0"/>
            <a:t>	Injury, Illness, or Family tragedy (e.g., death, natural disaster) </a:t>
          </a:r>
        </a:p>
      </dgm:t>
    </dgm:pt>
    <dgm:pt modelId="{26CBC011-9E6A-47B8-A794-E438EF8050CB}" type="parTrans" cxnId="{D5213688-1811-4A2E-B04F-CBB31B2E3104}">
      <dgm:prSet/>
      <dgm:spPr/>
      <dgm:t>
        <a:bodyPr/>
        <a:lstStyle/>
        <a:p>
          <a:endParaRPr lang="en-US"/>
        </a:p>
      </dgm:t>
    </dgm:pt>
    <dgm:pt modelId="{1174D2BB-0CCA-421C-9F5B-24FC6B053C39}" type="sibTrans" cxnId="{D5213688-1811-4A2E-B04F-CBB31B2E3104}">
      <dgm:prSet/>
      <dgm:spPr/>
      <dgm:t>
        <a:bodyPr/>
        <a:lstStyle/>
        <a:p>
          <a:endParaRPr lang="en-US"/>
        </a:p>
      </dgm:t>
    </dgm:pt>
    <dgm:pt modelId="{482930F4-9F06-4E59-A665-B08C910C7AD2}">
      <dgm:prSet/>
      <dgm:spPr>
        <a:solidFill>
          <a:schemeClr val="accent3"/>
        </a:solidFill>
      </dgm:spPr>
      <dgm:t>
        <a:bodyPr/>
        <a:lstStyle/>
        <a:p>
          <a:r>
            <a:rPr lang="en-US" dirty="0"/>
            <a:t>B. If an athlete is injured prior to the State meet, but is capable of competing one, two, or three events, she may compete in the qualifying meet without jeopardizing her right to petition to the next competition.</a:t>
          </a:r>
        </a:p>
      </dgm:t>
    </dgm:pt>
    <dgm:pt modelId="{B2423659-E373-434A-B68F-E3E158F18658}" type="parTrans" cxnId="{BE15FC5E-A327-42A3-B991-ABFE2DBC3571}">
      <dgm:prSet/>
      <dgm:spPr/>
      <dgm:t>
        <a:bodyPr/>
        <a:lstStyle/>
        <a:p>
          <a:endParaRPr lang="en-US"/>
        </a:p>
      </dgm:t>
    </dgm:pt>
    <dgm:pt modelId="{DE66E9F9-A0E6-4897-A84C-E46448E681E5}" type="sibTrans" cxnId="{BE15FC5E-A327-42A3-B991-ABFE2DBC3571}">
      <dgm:prSet/>
      <dgm:spPr/>
      <dgm:t>
        <a:bodyPr/>
        <a:lstStyle/>
        <a:p>
          <a:endParaRPr lang="en-US"/>
        </a:p>
      </dgm:t>
    </dgm:pt>
    <dgm:pt modelId="{E8F5F0E1-C8A5-45F3-9D1E-30D3514409E2}">
      <dgm:prSet custT="1"/>
      <dgm:spPr>
        <a:solidFill>
          <a:schemeClr val="accent2"/>
        </a:solidFill>
      </dgm:spPr>
      <dgm:t>
        <a:bodyPr/>
        <a:lstStyle/>
        <a:p>
          <a:r>
            <a:rPr lang="en-US" sz="1800" dirty="0"/>
            <a:t>C. The coach (or club administrator) is responsible for submitting all necessary documentation for the petition on behalf of the petitioning athlete.</a:t>
          </a:r>
        </a:p>
      </dgm:t>
    </dgm:pt>
    <dgm:pt modelId="{933EFA69-AC4C-418A-B633-73B7E9F0CE9F}" type="parTrans" cxnId="{43013A84-A500-4ADA-B0A7-3DE03A3B64C8}">
      <dgm:prSet/>
      <dgm:spPr/>
      <dgm:t>
        <a:bodyPr/>
        <a:lstStyle/>
        <a:p>
          <a:endParaRPr lang="en-US"/>
        </a:p>
      </dgm:t>
    </dgm:pt>
    <dgm:pt modelId="{BB2DCE4E-989F-429C-B80E-73484B72140B}" type="sibTrans" cxnId="{43013A84-A500-4ADA-B0A7-3DE03A3B64C8}">
      <dgm:prSet/>
      <dgm:spPr/>
      <dgm:t>
        <a:bodyPr/>
        <a:lstStyle/>
        <a:p>
          <a:endParaRPr lang="en-US"/>
        </a:p>
      </dgm:t>
    </dgm:pt>
    <dgm:pt modelId="{5ACDCA92-B97D-4C3E-9785-639A4F7C904A}">
      <dgm:prSet/>
      <dgm:spPr/>
      <dgm:t>
        <a:bodyPr/>
        <a:lstStyle/>
        <a:p>
          <a:r>
            <a:rPr lang="en-US" dirty="0"/>
            <a:t>D. Entry fees for petitioned athletes must be submitted by the entry deadline. If the petition is denied, the Meet Director must refund the entry fee within </a:t>
          </a:r>
          <a:r>
            <a:rPr lang="en-US" b="1" dirty="0"/>
            <a:t>three</a:t>
          </a:r>
          <a:r>
            <a:rPr lang="en-US" dirty="0"/>
            <a:t> weeks.</a:t>
          </a:r>
        </a:p>
      </dgm:t>
    </dgm:pt>
    <dgm:pt modelId="{F4BD0A17-2938-4E9E-9A70-F1A4A32404BF}" type="parTrans" cxnId="{A3470893-36CC-4398-A29C-2A9EEE273659}">
      <dgm:prSet/>
      <dgm:spPr/>
      <dgm:t>
        <a:bodyPr/>
        <a:lstStyle/>
        <a:p>
          <a:endParaRPr lang="en-US"/>
        </a:p>
      </dgm:t>
    </dgm:pt>
    <dgm:pt modelId="{D6146FC8-9B4F-46BF-97E7-B1C252FD5D7B}" type="sibTrans" cxnId="{A3470893-36CC-4398-A29C-2A9EEE273659}">
      <dgm:prSet/>
      <dgm:spPr/>
      <dgm:t>
        <a:bodyPr/>
        <a:lstStyle/>
        <a:p>
          <a:endParaRPr lang="en-US"/>
        </a:p>
      </dgm:t>
    </dgm:pt>
    <dgm:pt modelId="{A7327497-CE00-47B4-937A-713F99A1C79F}" type="pres">
      <dgm:prSet presAssocID="{F0EF0D1E-9585-41FA-91DF-318E2444516B}" presName="linear" presStyleCnt="0">
        <dgm:presLayoutVars>
          <dgm:animLvl val="lvl"/>
          <dgm:resizeHandles val="exact"/>
        </dgm:presLayoutVars>
      </dgm:prSet>
      <dgm:spPr/>
    </dgm:pt>
    <dgm:pt modelId="{2E32D0AE-3B1B-48AA-9C2C-13AD1AB67A5C}" type="pres">
      <dgm:prSet presAssocID="{D500D290-FD75-4711-884B-0640F40F480F}" presName="parentText" presStyleLbl="node1" presStyleIdx="0" presStyleCnt="4" custLinFactY="-21202" custLinFactNeighborY="-100000">
        <dgm:presLayoutVars>
          <dgm:chMax val="0"/>
          <dgm:bulletEnabled val="1"/>
        </dgm:presLayoutVars>
      </dgm:prSet>
      <dgm:spPr/>
    </dgm:pt>
    <dgm:pt modelId="{F8A55018-21CC-49F7-806E-5183DD495A11}" type="pres">
      <dgm:prSet presAssocID="{1174D2BB-0CCA-421C-9F5B-24FC6B053C39}" presName="spacer" presStyleCnt="0"/>
      <dgm:spPr/>
    </dgm:pt>
    <dgm:pt modelId="{46F18B8F-FBC9-46BA-BA7E-718C2B398DF9}" type="pres">
      <dgm:prSet presAssocID="{482930F4-9F06-4E59-A665-B08C910C7AD2}" presName="parentText" presStyleLbl="node1" presStyleIdx="1" presStyleCnt="4" custScaleY="176863" custLinFactNeighborY="-31200">
        <dgm:presLayoutVars>
          <dgm:chMax val="0"/>
          <dgm:bulletEnabled val="1"/>
        </dgm:presLayoutVars>
      </dgm:prSet>
      <dgm:spPr/>
    </dgm:pt>
    <dgm:pt modelId="{C0B8801A-68CB-4199-BAA4-2C2AB46DD4AE}" type="pres">
      <dgm:prSet presAssocID="{DE66E9F9-A0E6-4897-A84C-E46448E681E5}" presName="spacer" presStyleCnt="0"/>
      <dgm:spPr/>
    </dgm:pt>
    <dgm:pt modelId="{C5C65231-52DD-4ECA-92DC-7524C01EC1C9}" type="pres">
      <dgm:prSet presAssocID="{E8F5F0E1-C8A5-45F3-9D1E-30D3514409E2}" presName="parentText" presStyleLbl="node1" presStyleIdx="2" presStyleCnt="4" custScaleY="142148">
        <dgm:presLayoutVars>
          <dgm:chMax val="0"/>
          <dgm:bulletEnabled val="1"/>
        </dgm:presLayoutVars>
      </dgm:prSet>
      <dgm:spPr/>
    </dgm:pt>
    <dgm:pt modelId="{86B67787-DBE4-4A8D-831E-03257FBD35C4}" type="pres">
      <dgm:prSet presAssocID="{BB2DCE4E-989F-429C-B80E-73484B72140B}" presName="spacer" presStyleCnt="0"/>
      <dgm:spPr/>
    </dgm:pt>
    <dgm:pt modelId="{9EE65A4B-1ECA-4C29-A13F-A130BF38F5AA}" type="pres">
      <dgm:prSet presAssocID="{5ACDCA92-B97D-4C3E-9785-639A4F7C904A}" presName="parentText" presStyleLbl="node1" presStyleIdx="3" presStyleCnt="4" custScaleY="137509" custLinFactY="25620" custLinFactNeighborY="100000">
        <dgm:presLayoutVars>
          <dgm:chMax val="0"/>
          <dgm:bulletEnabled val="1"/>
        </dgm:presLayoutVars>
      </dgm:prSet>
      <dgm:spPr/>
    </dgm:pt>
  </dgm:ptLst>
  <dgm:cxnLst>
    <dgm:cxn modelId="{4C272E1D-0EA0-4348-B706-644489004B1C}" type="presOf" srcId="{F0EF0D1E-9585-41FA-91DF-318E2444516B}" destId="{A7327497-CE00-47B4-937A-713F99A1C79F}" srcOrd="0" destOrd="0" presId="urn:microsoft.com/office/officeart/2005/8/layout/vList2"/>
    <dgm:cxn modelId="{0BA57832-F300-44A8-85CE-FF0DE837E883}" type="presOf" srcId="{D500D290-FD75-4711-884B-0640F40F480F}" destId="{2E32D0AE-3B1B-48AA-9C2C-13AD1AB67A5C}" srcOrd="0" destOrd="0" presId="urn:microsoft.com/office/officeart/2005/8/layout/vList2"/>
    <dgm:cxn modelId="{BE15FC5E-A327-42A3-B991-ABFE2DBC3571}" srcId="{F0EF0D1E-9585-41FA-91DF-318E2444516B}" destId="{482930F4-9F06-4E59-A665-B08C910C7AD2}" srcOrd="1" destOrd="0" parTransId="{B2423659-E373-434A-B68F-E3E158F18658}" sibTransId="{DE66E9F9-A0E6-4897-A84C-E46448E681E5}"/>
    <dgm:cxn modelId="{FB56EA50-657D-4D7A-A0A7-145EFEF76940}" type="presOf" srcId="{5ACDCA92-B97D-4C3E-9785-639A4F7C904A}" destId="{9EE65A4B-1ECA-4C29-A13F-A130BF38F5AA}" srcOrd="0" destOrd="0" presId="urn:microsoft.com/office/officeart/2005/8/layout/vList2"/>
    <dgm:cxn modelId="{B0B0FB7D-00DD-4FC3-981F-8824A8B1660E}" type="presOf" srcId="{482930F4-9F06-4E59-A665-B08C910C7AD2}" destId="{46F18B8F-FBC9-46BA-BA7E-718C2B398DF9}" srcOrd="0" destOrd="0" presId="urn:microsoft.com/office/officeart/2005/8/layout/vList2"/>
    <dgm:cxn modelId="{43013A84-A500-4ADA-B0A7-3DE03A3B64C8}" srcId="{F0EF0D1E-9585-41FA-91DF-318E2444516B}" destId="{E8F5F0E1-C8A5-45F3-9D1E-30D3514409E2}" srcOrd="2" destOrd="0" parTransId="{933EFA69-AC4C-418A-B633-73B7E9F0CE9F}" sibTransId="{BB2DCE4E-989F-429C-B80E-73484B72140B}"/>
    <dgm:cxn modelId="{1D84D787-9858-4724-AE71-508EA63801A0}" type="presOf" srcId="{E8F5F0E1-C8A5-45F3-9D1E-30D3514409E2}" destId="{C5C65231-52DD-4ECA-92DC-7524C01EC1C9}" srcOrd="0" destOrd="0" presId="urn:microsoft.com/office/officeart/2005/8/layout/vList2"/>
    <dgm:cxn modelId="{D5213688-1811-4A2E-B04F-CBB31B2E3104}" srcId="{F0EF0D1E-9585-41FA-91DF-318E2444516B}" destId="{D500D290-FD75-4711-884B-0640F40F480F}" srcOrd="0" destOrd="0" parTransId="{26CBC011-9E6A-47B8-A794-E438EF8050CB}" sibTransId="{1174D2BB-0CCA-421C-9F5B-24FC6B053C39}"/>
    <dgm:cxn modelId="{A3470893-36CC-4398-A29C-2A9EEE273659}" srcId="{F0EF0D1E-9585-41FA-91DF-318E2444516B}" destId="{5ACDCA92-B97D-4C3E-9785-639A4F7C904A}" srcOrd="3" destOrd="0" parTransId="{F4BD0A17-2938-4E9E-9A70-F1A4A32404BF}" sibTransId="{D6146FC8-9B4F-46BF-97E7-B1C252FD5D7B}"/>
    <dgm:cxn modelId="{8B54194B-B14F-4183-8E06-F7ADD30C7108}" type="presParOf" srcId="{A7327497-CE00-47B4-937A-713F99A1C79F}" destId="{2E32D0AE-3B1B-48AA-9C2C-13AD1AB67A5C}" srcOrd="0" destOrd="0" presId="urn:microsoft.com/office/officeart/2005/8/layout/vList2"/>
    <dgm:cxn modelId="{C5A08106-AF9B-4B4E-861C-0C9E109E270E}" type="presParOf" srcId="{A7327497-CE00-47B4-937A-713F99A1C79F}" destId="{F8A55018-21CC-49F7-806E-5183DD495A11}" srcOrd="1" destOrd="0" presId="urn:microsoft.com/office/officeart/2005/8/layout/vList2"/>
    <dgm:cxn modelId="{E353150F-FFE2-4E19-B6B4-14C2F4F109B7}" type="presParOf" srcId="{A7327497-CE00-47B4-937A-713F99A1C79F}" destId="{46F18B8F-FBC9-46BA-BA7E-718C2B398DF9}" srcOrd="2" destOrd="0" presId="urn:microsoft.com/office/officeart/2005/8/layout/vList2"/>
    <dgm:cxn modelId="{45730DC1-7ED7-4F5F-B0BF-1B274D1192BA}" type="presParOf" srcId="{A7327497-CE00-47B4-937A-713F99A1C79F}" destId="{C0B8801A-68CB-4199-BAA4-2C2AB46DD4AE}" srcOrd="3" destOrd="0" presId="urn:microsoft.com/office/officeart/2005/8/layout/vList2"/>
    <dgm:cxn modelId="{58D25330-384B-4A4C-B826-ACD4C831110C}" type="presParOf" srcId="{A7327497-CE00-47B4-937A-713F99A1C79F}" destId="{C5C65231-52DD-4ECA-92DC-7524C01EC1C9}" srcOrd="4" destOrd="0" presId="urn:microsoft.com/office/officeart/2005/8/layout/vList2"/>
    <dgm:cxn modelId="{6FA04031-52C3-4011-B6E0-FE0D62AF371D}" type="presParOf" srcId="{A7327497-CE00-47B4-937A-713F99A1C79F}" destId="{86B67787-DBE4-4A8D-831E-03257FBD35C4}" srcOrd="5" destOrd="0" presId="urn:microsoft.com/office/officeart/2005/8/layout/vList2"/>
    <dgm:cxn modelId="{8E90C27B-7610-4435-A53D-9E02FDC67192}" type="presParOf" srcId="{A7327497-CE00-47B4-937A-713F99A1C79F}" destId="{9EE65A4B-1ECA-4C29-A13F-A130BF38F5AA}"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13B1B21-1C52-41E3-A550-15059E9997CF}"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116BB232-6EF9-4B28-AC7D-CF1F141204FC}">
      <dgm:prSet/>
      <dgm:spPr>
        <a:solidFill>
          <a:schemeClr val="accent4"/>
        </a:solidFill>
      </dgm:spPr>
      <dgm:t>
        <a:bodyPr/>
        <a:lstStyle/>
        <a:p>
          <a:r>
            <a:rPr lang="en-US" dirty="0"/>
            <a:t>If a gymnast is unable to compete at the State Championships (or cannot compete in the All-Around at State Championships) due to injury or illness prior to or during the State Championships, her coach may petition to allow the athlete to directly enter the Regional Championships.  The following requirements must be met and documentation to be included with the petition. </a:t>
          </a:r>
        </a:p>
      </dgm:t>
    </dgm:pt>
    <dgm:pt modelId="{26BE63DB-3302-44CE-9153-C0CB76861C8D}" type="parTrans" cxnId="{9E3A9210-6105-411E-B1DA-F914EA8965BD}">
      <dgm:prSet/>
      <dgm:spPr/>
      <dgm:t>
        <a:bodyPr/>
        <a:lstStyle/>
        <a:p>
          <a:endParaRPr lang="en-US"/>
        </a:p>
      </dgm:t>
    </dgm:pt>
    <dgm:pt modelId="{731F508E-4FFC-454A-97B0-8F7ABFC43D0C}" type="sibTrans" cxnId="{9E3A9210-6105-411E-B1DA-F914EA8965BD}">
      <dgm:prSet/>
      <dgm:spPr/>
      <dgm:t>
        <a:bodyPr/>
        <a:lstStyle/>
        <a:p>
          <a:endParaRPr lang="en-US"/>
        </a:p>
      </dgm:t>
    </dgm:pt>
    <dgm:pt modelId="{A3FCC4A7-EDE3-4F0A-8D6A-A216633B6617}">
      <dgm:prSet/>
      <dgm:spPr>
        <a:solidFill>
          <a:schemeClr val="accent3"/>
        </a:solidFill>
      </dgm:spPr>
      <dgm:t>
        <a:bodyPr/>
        <a:lstStyle/>
        <a:p>
          <a:r>
            <a:rPr lang="en-US" u="sng" dirty="0"/>
            <a:t>Dev. Pro. &amp; Xcel</a:t>
          </a:r>
          <a:r>
            <a:rPr lang="en-US" dirty="0"/>
            <a:t>: A gymnast may submit her scores from at least one pre-state, sanctioned meet from the current season (at the level to which they are petitioning) showing a score of at least one point (1.00) greater than the regional qualifying score. </a:t>
          </a:r>
        </a:p>
      </dgm:t>
    </dgm:pt>
    <dgm:pt modelId="{2CD38A3B-EAA1-44BE-BB76-6CB6F544006B}" type="parTrans" cxnId="{2C84B166-6EEF-42A1-84D3-4A15ACAA64E0}">
      <dgm:prSet/>
      <dgm:spPr/>
      <dgm:t>
        <a:bodyPr/>
        <a:lstStyle/>
        <a:p>
          <a:endParaRPr lang="en-US"/>
        </a:p>
      </dgm:t>
    </dgm:pt>
    <dgm:pt modelId="{8FFEAC78-0359-465D-9B59-2D1EDE22AC87}" type="sibTrans" cxnId="{2C84B166-6EEF-42A1-84D3-4A15ACAA64E0}">
      <dgm:prSet/>
      <dgm:spPr/>
      <dgm:t>
        <a:bodyPr/>
        <a:lstStyle/>
        <a:p>
          <a:endParaRPr lang="en-US"/>
        </a:p>
      </dgm:t>
    </dgm:pt>
    <dgm:pt modelId="{1D7549D3-E18E-42AE-A50F-40F571032F9B}">
      <dgm:prSet/>
      <dgm:spPr>
        <a:solidFill>
          <a:schemeClr val="accent2"/>
        </a:solidFill>
      </dgm:spPr>
      <dgm:t>
        <a:bodyPr/>
        <a:lstStyle/>
        <a:p>
          <a:r>
            <a:rPr lang="en-US" u="sng" dirty="0"/>
            <a:t>Level 8, 9 &amp; 10</a:t>
          </a:r>
          <a:r>
            <a:rPr lang="en-US" dirty="0"/>
            <a:t>: A Level 8, 9 or 10 gymnast may submit her previous year’s Regional, or Westerns/Nationals score (provided they are petitioning to the same level), as her pre-Championships score if her Optional AA score was at least one point (1.00) greater than the current year's Regional qualifying score. </a:t>
          </a:r>
        </a:p>
      </dgm:t>
    </dgm:pt>
    <dgm:pt modelId="{A691CCEE-7580-4A65-93CF-8B7B3855DEE5}" type="parTrans" cxnId="{5F87FDAC-7B58-4339-999E-4E29B2987181}">
      <dgm:prSet/>
      <dgm:spPr/>
      <dgm:t>
        <a:bodyPr/>
        <a:lstStyle/>
        <a:p>
          <a:endParaRPr lang="en-US"/>
        </a:p>
      </dgm:t>
    </dgm:pt>
    <dgm:pt modelId="{B8D8DE2F-499A-4054-A93F-D4E863075957}" type="sibTrans" cxnId="{5F87FDAC-7B58-4339-999E-4E29B2987181}">
      <dgm:prSet/>
      <dgm:spPr/>
      <dgm:t>
        <a:bodyPr/>
        <a:lstStyle/>
        <a:p>
          <a:endParaRPr lang="en-US"/>
        </a:p>
      </dgm:t>
    </dgm:pt>
    <dgm:pt modelId="{A4F0A05F-225A-4ACE-9EC8-7BF873923E88}">
      <dgm:prSet/>
      <dgm:spPr/>
      <dgm:t>
        <a:bodyPr/>
        <a:lstStyle/>
        <a:p>
          <a:r>
            <a:rPr lang="en-US" u="sng" dirty="0"/>
            <a:t>Xcel Gold, Platinum, Diamond &amp; Sapphire</a:t>
          </a:r>
          <a:r>
            <a:rPr lang="en-US" dirty="0"/>
            <a:t>: A gymnast may submit her previous year’s Regional score (provided they are petitioning to the same level), as her pre-Championships score if her Optional AA score was at least one point (1.00) greater than the current year's Regional qualifying score.</a:t>
          </a:r>
        </a:p>
      </dgm:t>
    </dgm:pt>
    <dgm:pt modelId="{FF743A09-2BA7-4DDD-A49B-3D5070D7DF45}" type="parTrans" cxnId="{7893E800-1BD6-43AF-A23B-6B909E3D6A9F}">
      <dgm:prSet/>
      <dgm:spPr/>
      <dgm:t>
        <a:bodyPr/>
        <a:lstStyle/>
        <a:p>
          <a:endParaRPr lang="en-US"/>
        </a:p>
      </dgm:t>
    </dgm:pt>
    <dgm:pt modelId="{E30AD6F3-6E78-40A5-98D0-6BB0F58650FD}" type="sibTrans" cxnId="{7893E800-1BD6-43AF-A23B-6B909E3D6A9F}">
      <dgm:prSet/>
      <dgm:spPr/>
      <dgm:t>
        <a:bodyPr/>
        <a:lstStyle/>
        <a:p>
          <a:endParaRPr lang="en-US"/>
        </a:p>
      </dgm:t>
    </dgm:pt>
    <dgm:pt modelId="{AFF3B043-3B1C-438C-8BC2-549EDDCB634D}">
      <dgm:prSet/>
      <dgm:spPr>
        <a:solidFill>
          <a:schemeClr val="tx2">
            <a:lumMod val="60000"/>
            <a:lumOff val="40000"/>
          </a:schemeClr>
        </a:solidFill>
      </dgm:spPr>
      <dgm:t>
        <a:bodyPr/>
        <a:lstStyle/>
        <a:p>
          <a:r>
            <a:rPr lang="en-US" dirty="0"/>
            <a:t>**Special consideration may be given to petitions if the athlete is lacking scores from the current year and previous year due to injuries but has previously competed at Regionals, Westerns, or Nationals.    </a:t>
          </a:r>
        </a:p>
      </dgm:t>
    </dgm:pt>
    <dgm:pt modelId="{AD29D91A-44EF-47E5-9506-3240C3E13416}" type="parTrans" cxnId="{E45F30AC-A36A-41E9-95DC-D780D88EEDE6}">
      <dgm:prSet/>
      <dgm:spPr/>
      <dgm:t>
        <a:bodyPr/>
        <a:lstStyle/>
        <a:p>
          <a:endParaRPr lang="en-US"/>
        </a:p>
      </dgm:t>
    </dgm:pt>
    <dgm:pt modelId="{B9E72E6B-512E-4D91-85BA-D6E10CD8D4C8}" type="sibTrans" cxnId="{E45F30AC-A36A-41E9-95DC-D780D88EEDE6}">
      <dgm:prSet/>
      <dgm:spPr/>
      <dgm:t>
        <a:bodyPr/>
        <a:lstStyle/>
        <a:p>
          <a:endParaRPr lang="en-US"/>
        </a:p>
      </dgm:t>
    </dgm:pt>
    <dgm:pt modelId="{BB645521-2BAD-4824-A461-59372FA3D309}" type="pres">
      <dgm:prSet presAssocID="{713B1B21-1C52-41E3-A550-15059E9997CF}" presName="linear" presStyleCnt="0">
        <dgm:presLayoutVars>
          <dgm:animLvl val="lvl"/>
          <dgm:resizeHandles val="exact"/>
        </dgm:presLayoutVars>
      </dgm:prSet>
      <dgm:spPr/>
    </dgm:pt>
    <dgm:pt modelId="{4BA724B7-0157-47F3-BA6F-1C53302CA8C8}" type="pres">
      <dgm:prSet presAssocID="{116BB232-6EF9-4B28-AC7D-CF1F141204FC}" presName="parentText" presStyleLbl="node1" presStyleIdx="0" presStyleCnt="5">
        <dgm:presLayoutVars>
          <dgm:chMax val="0"/>
          <dgm:bulletEnabled val="1"/>
        </dgm:presLayoutVars>
      </dgm:prSet>
      <dgm:spPr/>
    </dgm:pt>
    <dgm:pt modelId="{5EC3AFEC-345F-48B6-86B2-0F27CCFDA7F2}" type="pres">
      <dgm:prSet presAssocID="{731F508E-4FFC-454A-97B0-8F7ABFC43D0C}" presName="spacer" presStyleCnt="0"/>
      <dgm:spPr/>
    </dgm:pt>
    <dgm:pt modelId="{4E22E8A5-A14E-4D66-8B97-D67280F6E38E}" type="pres">
      <dgm:prSet presAssocID="{A3FCC4A7-EDE3-4F0A-8D6A-A216633B6617}" presName="parentText" presStyleLbl="node1" presStyleIdx="1" presStyleCnt="5">
        <dgm:presLayoutVars>
          <dgm:chMax val="0"/>
          <dgm:bulletEnabled val="1"/>
        </dgm:presLayoutVars>
      </dgm:prSet>
      <dgm:spPr/>
    </dgm:pt>
    <dgm:pt modelId="{94B9B1DC-C161-490B-9B07-36378DBB1CB3}" type="pres">
      <dgm:prSet presAssocID="{8FFEAC78-0359-465D-9B59-2D1EDE22AC87}" presName="spacer" presStyleCnt="0"/>
      <dgm:spPr/>
    </dgm:pt>
    <dgm:pt modelId="{2572B2C5-08F3-4791-BAD2-74E5012F45C6}" type="pres">
      <dgm:prSet presAssocID="{1D7549D3-E18E-42AE-A50F-40F571032F9B}" presName="parentText" presStyleLbl="node1" presStyleIdx="2" presStyleCnt="5">
        <dgm:presLayoutVars>
          <dgm:chMax val="0"/>
          <dgm:bulletEnabled val="1"/>
        </dgm:presLayoutVars>
      </dgm:prSet>
      <dgm:spPr/>
    </dgm:pt>
    <dgm:pt modelId="{B54CA441-CB1D-4638-9C2A-FC58508C92F8}" type="pres">
      <dgm:prSet presAssocID="{B8D8DE2F-499A-4054-A93F-D4E863075957}" presName="spacer" presStyleCnt="0"/>
      <dgm:spPr/>
    </dgm:pt>
    <dgm:pt modelId="{0501987F-826C-4E6B-8E5F-C847CB515E0C}" type="pres">
      <dgm:prSet presAssocID="{A4F0A05F-225A-4ACE-9EC8-7BF873923E88}" presName="parentText" presStyleLbl="node1" presStyleIdx="3" presStyleCnt="5">
        <dgm:presLayoutVars>
          <dgm:chMax val="0"/>
          <dgm:bulletEnabled val="1"/>
        </dgm:presLayoutVars>
      </dgm:prSet>
      <dgm:spPr/>
    </dgm:pt>
    <dgm:pt modelId="{49E827FD-B2F5-461F-867C-94000FFFDB96}" type="pres">
      <dgm:prSet presAssocID="{E30AD6F3-6E78-40A5-98D0-6BB0F58650FD}" presName="spacer" presStyleCnt="0"/>
      <dgm:spPr/>
    </dgm:pt>
    <dgm:pt modelId="{178DE1C5-A623-45E4-926F-01234FF7821F}" type="pres">
      <dgm:prSet presAssocID="{AFF3B043-3B1C-438C-8BC2-549EDDCB634D}" presName="parentText" presStyleLbl="node1" presStyleIdx="4" presStyleCnt="5">
        <dgm:presLayoutVars>
          <dgm:chMax val="0"/>
          <dgm:bulletEnabled val="1"/>
        </dgm:presLayoutVars>
      </dgm:prSet>
      <dgm:spPr/>
    </dgm:pt>
  </dgm:ptLst>
  <dgm:cxnLst>
    <dgm:cxn modelId="{7893E800-1BD6-43AF-A23B-6B909E3D6A9F}" srcId="{713B1B21-1C52-41E3-A550-15059E9997CF}" destId="{A4F0A05F-225A-4ACE-9EC8-7BF873923E88}" srcOrd="3" destOrd="0" parTransId="{FF743A09-2BA7-4DDD-A49B-3D5070D7DF45}" sibTransId="{E30AD6F3-6E78-40A5-98D0-6BB0F58650FD}"/>
    <dgm:cxn modelId="{4E842603-4A90-49F2-B96F-71ECC2DA9C9C}" type="presOf" srcId="{AFF3B043-3B1C-438C-8BC2-549EDDCB634D}" destId="{178DE1C5-A623-45E4-926F-01234FF7821F}" srcOrd="0" destOrd="0" presId="urn:microsoft.com/office/officeart/2005/8/layout/vList2"/>
    <dgm:cxn modelId="{9E3A9210-6105-411E-B1DA-F914EA8965BD}" srcId="{713B1B21-1C52-41E3-A550-15059E9997CF}" destId="{116BB232-6EF9-4B28-AC7D-CF1F141204FC}" srcOrd="0" destOrd="0" parTransId="{26BE63DB-3302-44CE-9153-C0CB76861C8D}" sibTransId="{731F508E-4FFC-454A-97B0-8F7ABFC43D0C}"/>
    <dgm:cxn modelId="{2C84B166-6EEF-42A1-84D3-4A15ACAA64E0}" srcId="{713B1B21-1C52-41E3-A550-15059E9997CF}" destId="{A3FCC4A7-EDE3-4F0A-8D6A-A216633B6617}" srcOrd="1" destOrd="0" parTransId="{2CD38A3B-EAA1-44BE-BB76-6CB6F544006B}" sibTransId="{8FFEAC78-0359-465D-9B59-2D1EDE22AC87}"/>
    <dgm:cxn modelId="{00704F49-B9D4-4CB4-9744-53A1192573EE}" type="presOf" srcId="{A4F0A05F-225A-4ACE-9EC8-7BF873923E88}" destId="{0501987F-826C-4E6B-8E5F-C847CB515E0C}" srcOrd="0" destOrd="0" presId="urn:microsoft.com/office/officeart/2005/8/layout/vList2"/>
    <dgm:cxn modelId="{7DAFDF81-61B4-4660-A7AF-52DDEE5322EE}" type="presOf" srcId="{A3FCC4A7-EDE3-4F0A-8D6A-A216633B6617}" destId="{4E22E8A5-A14E-4D66-8B97-D67280F6E38E}" srcOrd="0" destOrd="0" presId="urn:microsoft.com/office/officeart/2005/8/layout/vList2"/>
    <dgm:cxn modelId="{F747A789-9DEF-4507-A2E0-F528DA17D48C}" type="presOf" srcId="{1D7549D3-E18E-42AE-A50F-40F571032F9B}" destId="{2572B2C5-08F3-4791-BAD2-74E5012F45C6}" srcOrd="0" destOrd="0" presId="urn:microsoft.com/office/officeart/2005/8/layout/vList2"/>
    <dgm:cxn modelId="{6526BBA0-F299-4C42-836D-37F84F60CD68}" type="presOf" srcId="{116BB232-6EF9-4B28-AC7D-CF1F141204FC}" destId="{4BA724B7-0157-47F3-BA6F-1C53302CA8C8}" srcOrd="0" destOrd="0" presId="urn:microsoft.com/office/officeart/2005/8/layout/vList2"/>
    <dgm:cxn modelId="{E45F30AC-A36A-41E9-95DC-D780D88EEDE6}" srcId="{713B1B21-1C52-41E3-A550-15059E9997CF}" destId="{AFF3B043-3B1C-438C-8BC2-549EDDCB634D}" srcOrd="4" destOrd="0" parTransId="{AD29D91A-44EF-47E5-9506-3240C3E13416}" sibTransId="{B9E72E6B-512E-4D91-85BA-D6E10CD8D4C8}"/>
    <dgm:cxn modelId="{5F87FDAC-7B58-4339-999E-4E29B2987181}" srcId="{713B1B21-1C52-41E3-A550-15059E9997CF}" destId="{1D7549D3-E18E-42AE-A50F-40F571032F9B}" srcOrd="2" destOrd="0" parTransId="{A691CCEE-7580-4A65-93CF-8B7B3855DEE5}" sibTransId="{B8D8DE2F-499A-4054-A93F-D4E863075957}"/>
    <dgm:cxn modelId="{8766E4F2-A9CF-4A74-ADC7-77982A8ACBDD}" type="presOf" srcId="{713B1B21-1C52-41E3-A550-15059E9997CF}" destId="{BB645521-2BAD-4824-A461-59372FA3D309}" srcOrd="0" destOrd="0" presId="urn:microsoft.com/office/officeart/2005/8/layout/vList2"/>
    <dgm:cxn modelId="{5795A51C-F01C-4950-ACDA-94EF094A3BCD}" type="presParOf" srcId="{BB645521-2BAD-4824-A461-59372FA3D309}" destId="{4BA724B7-0157-47F3-BA6F-1C53302CA8C8}" srcOrd="0" destOrd="0" presId="urn:microsoft.com/office/officeart/2005/8/layout/vList2"/>
    <dgm:cxn modelId="{198761DE-45C3-45D7-9510-2EB5EBDC427A}" type="presParOf" srcId="{BB645521-2BAD-4824-A461-59372FA3D309}" destId="{5EC3AFEC-345F-48B6-86B2-0F27CCFDA7F2}" srcOrd="1" destOrd="0" presId="urn:microsoft.com/office/officeart/2005/8/layout/vList2"/>
    <dgm:cxn modelId="{E89C6AFB-B02E-4E50-ACE2-3EC12A3BB8CF}" type="presParOf" srcId="{BB645521-2BAD-4824-A461-59372FA3D309}" destId="{4E22E8A5-A14E-4D66-8B97-D67280F6E38E}" srcOrd="2" destOrd="0" presId="urn:microsoft.com/office/officeart/2005/8/layout/vList2"/>
    <dgm:cxn modelId="{F6C88D3E-709C-465E-A3BD-6CAAEE06106A}" type="presParOf" srcId="{BB645521-2BAD-4824-A461-59372FA3D309}" destId="{94B9B1DC-C161-490B-9B07-36378DBB1CB3}" srcOrd="3" destOrd="0" presId="urn:microsoft.com/office/officeart/2005/8/layout/vList2"/>
    <dgm:cxn modelId="{06D90E35-46DF-42B9-A6CB-14DDEC9ADDAC}" type="presParOf" srcId="{BB645521-2BAD-4824-A461-59372FA3D309}" destId="{2572B2C5-08F3-4791-BAD2-74E5012F45C6}" srcOrd="4" destOrd="0" presId="urn:microsoft.com/office/officeart/2005/8/layout/vList2"/>
    <dgm:cxn modelId="{817BF481-EB92-4AE3-9145-1A3380243468}" type="presParOf" srcId="{BB645521-2BAD-4824-A461-59372FA3D309}" destId="{B54CA441-CB1D-4638-9C2A-FC58508C92F8}" srcOrd="5" destOrd="0" presId="urn:microsoft.com/office/officeart/2005/8/layout/vList2"/>
    <dgm:cxn modelId="{BD967878-F5CD-490A-A571-BA0EF656C116}" type="presParOf" srcId="{BB645521-2BAD-4824-A461-59372FA3D309}" destId="{0501987F-826C-4E6B-8E5F-C847CB515E0C}" srcOrd="6" destOrd="0" presId="urn:microsoft.com/office/officeart/2005/8/layout/vList2"/>
    <dgm:cxn modelId="{4C3696CC-301A-47A3-9F8A-730B4D493CD9}" type="presParOf" srcId="{BB645521-2BAD-4824-A461-59372FA3D309}" destId="{49E827FD-B2F5-461F-867C-94000FFFDB96}" srcOrd="7" destOrd="0" presId="urn:microsoft.com/office/officeart/2005/8/layout/vList2"/>
    <dgm:cxn modelId="{C9368EA2-DA2A-43A2-A6AF-FDFC9DCD5C6A}" type="presParOf" srcId="{BB645521-2BAD-4824-A461-59372FA3D309}" destId="{178DE1C5-A623-45E4-926F-01234FF7821F}"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13B1B21-1C52-41E3-A550-15059E9997CF}"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A3FCC4A7-EDE3-4F0A-8D6A-A216633B6617}">
      <dgm:prSet custT="1"/>
      <dgm:spPr>
        <a:solidFill>
          <a:schemeClr val="accent3"/>
        </a:solidFill>
      </dgm:spPr>
      <dgm:t>
        <a:bodyPr/>
        <a:lstStyle/>
        <a:p>
          <a:r>
            <a:rPr lang="en-US" sz="2800" dirty="0"/>
            <a:t>The Region 3 IES qualifying score for L 9 &amp; 10 is a 9.1.</a:t>
          </a:r>
        </a:p>
        <a:p>
          <a:r>
            <a:rPr lang="en-US" sz="2800" dirty="0"/>
            <a:t>Petitions will be considered per R &amp; P.</a:t>
          </a:r>
        </a:p>
      </dgm:t>
    </dgm:pt>
    <dgm:pt modelId="{2CD38A3B-EAA1-44BE-BB76-6CB6F544006B}" type="parTrans" cxnId="{2C84B166-6EEF-42A1-84D3-4A15ACAA64E0}">
      <dgm:prSet/>
      <dgm:spPr/>
      <dgm:t>
        <a:bodyPr/>
        <a:lstStyle/>
        <a:p>
          <a:endParaRPr lang="en-US"/>
        </a:p>
      </dgm:t>
    </dgm:pt>
    <dgm:pt modelId="{8FFEAC78-0359-465D-9B59-2D1EDE22AC87}" type="sibTrans" cxnId="{2C84B166-6EEF-42A1-84D3-4A15ACAA64E0}">
      <dgm:prSet/>
      <dgm:spPr/>
      <dgm:t>
        <a:bodyPr/>
        <a:lstStyle/>
        <a:p>
          <a:endParaRPr lang="en-US"/>
        </a:p>
      </dgm:t>
    </dgm:pt>
    <dgm:pt modelId="{BB645521-2BAD-4824-A461-59372FA3D309}" type="pres">
      <dgm:prSet presAssocID="{713B1B21-1C52-41E3-A550-15059E9997CF}" presName="linear" presStyleCnt="0">
        <dgm:presLayoutVars>
          <dgm:animLvl val="lvl"/>
          <dgm:resizeHandles val="exact"/>
        </dgm:presLayoutVars>
      </dgm:prSet>
      <dgm:spPr/>
    </dgm:pt>
    <dgm:pt modelId="{4E22E8A5-A14E-4D66-8B97-D67280F6E38E}" type="pres">
      <dgm:prSet presAssocID="{A3FCC4A7-EDE3-4F0A-8D6A-A216633B6617}" presName="parentText" presStyleLbl="node1" presStyleIdx="0" presStyleCnt="1" custLinFactNeighborX="3606" custLinFactNeighborY="-48687">
        <dgm:presLayoutVars>
          <dgm:chMax val="0"/>
          <dgm:bulletEnabled val="1"/>
        </dgm:presLayoutVars>
      </dgm:prSet>
      <dgm:spPr/>
    </dgm:pt>
  </dgm:ptLst>
  <dgm:cxnLst>
    <dgm:cxn modelId="{2C84B166-6EEF-42A1-84D3-4A15ACAA64E0}" srcId="{713B1B21-1C52-41E3-A550-15059E9997CF}" destId="{A3FCC4A7-EDE3-4F0A-8D6A-A216633B6617}" srcOrd="0" destOrd="0" parTransId="{2CD38A3B-EAA1-44BE-BB76-6CB6F544006B}" sibTransId="{8FFEAC78-0359-465D-9B59-2D1EDE22AC87}"/>
    <dgm:cxn modelId="{7DAFDF81-61B4-4660-A7AF-52DDEE5322EE}" type="presOf" srcId="{A3FCC4A7-EDE3-4F0A-8D6A-A216633B6617}" destId="{4E22E8A5-A14E-4D66-8B97-D67280F6E38E}" srcOrd="0" destOrd="0" presId="urn:microsoft.com/office/officeart/2005/8/layout/vList2"/>
    <dgm:cxn modelId="{8766E4F2-A9CF-4A74-ADC7-77982A8ACBDD}" type="presOf" srcId="{713B1B21-1C52-41E3-A550-15059E9997CF}" destId="{BB645521-2BAD-4824-A461-59372FA3D309}" srcOrd="0" destOrd="0" presId="urn:microsoft.com/office/officeart/2005/8/layout/vList2"/>
    <dgm:cxn modelId="{E89C6AFB-B02E-4E50-ACE2-3EC12A3BB8CF}" type="presParOf" srcId="{BB645521-2BAD-4824-A461-59372FA3D309}" destId="{4E22E8A5-A14E-4D66-8B97-D67280F6E38E}"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13B1B21-1C52-41E3-A550-15059E9997CF}"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A3FCC4A7-EDE3-4F0A-8D6A-A216633B6617}">
      <dgm:prSet custT="1"/>
      <dgm:spPr>
        <a:solidFill>
          <a:schemeClr val="accent3"/>
        </a:solidFill>
      </dgm:spPr>
      <dgm:t>
        <a:bodyPr/>
        <a:lstStyle/>
        <a:p>
          <a:r>
            <a:rPr lang="en-US" sz="2800" b="1" dirty="0">
              <a:solidFill>
                <a:srgbClr val="FF0000"/>
              </a:solidFill>
            </a:rPr>
            <a:t>For Levels 9 &amp; 10 – athletes are NO LONGER REQUIRED to designate as an Individual Event Specialist prior to State Meet.</a:t>
          </a:r>
        </a:p>
        <a:p>
          <a:r>
            <a:rPr lang="en-US" sz="2800" dirty="0"/>
            <a:t>Allows true IES AND All-Around athletes ability to qualify to Regionals on 1, 2 or 3 events (provided they achieve the qualification score)</a:t>
          </a:r>
        </a:p>
        <a:p>
          <a:pPr>
            <a:buFontTx/>
            <a:buChar char="-"/>
          </a:pPr>
          <a:r>
            <a:rPr lang="en-US" sz="2800" dirty="0"/>
            <a:t>Will allow L10 athletes to move on to Regionals to have a chance to qualify to All-Star session at Dev Nationals</a:t>
          </a:r>
        </a:p>
      </dgm:t>
    </dgm:pt>
    <dgm:pt modelId="{2CD38A3B-EAA1-44BE-BB76-6CB6F544006B}" type="parTrans" cxnId="{2C84B166-6EEF-42A1-84D3-4A15ACAA64E0}">
      <dgm:prSet/>
      <dgm:spPr/>
      <dgm:t>
        <a:bodyPr/>
        <a:lstStyle/>
        <a:p>
          <a:endParaRPr lang="en-US"/>
        </a:p>
      </dgm:t>
    </dgm:pt>
    <dgm:pt modelId="{8FFEAC78-0359-465D-9B59-2D1EDE22AC87}" type="sibTrans" cxnId="{2C84B166-6EEF-42A1-84D3-4A15ACAA64E0}">
      <dgm:prSet/>
      <dgm:spPr/>
      <dgm:t>
        <a:bodyPr/>
        <a:lstStyle/>
        <a:p>
          <a:endParaRPr lang="en-US"/>
        </a:p>
      </dgm:t>
    </dgm:pt>
    <dgm:pt modelId="{BB645521-2BAD-4824-A461-59372FA3D309}" type="pres">
      <dgm:prSet presAssocID="{713B1B21-1C52-41E3-A550-15059E9997CF}" presName="linear" presStyleCnt="0">
        <dgm:presLayoutVars>
          <dgm:animLvl val="lvl"/>
          <dgm:resizeHandles val="exact"/>
        </dgm:presLayoutVars>
      </dgm:prSet>
      <dgm:spPr/>
    </dgm:pt>
    <dgm:pt modelId="{4E22E8A5-A14E-4D66-8B97-D67280F6E38E}" type="pres">
      <dgm:prSet presAssocID="{A3FCC4A7-EDE3-4F0A-8D6A-A216633B6617}" presName="parentText" presStyleLbl="node1" presStyleIdx="0" presStyleCnt="1" custLinFactNeighborX="180" custLinFactNeighborY="-6790">
        <dgm:presLayoutVars>
          <dgm:chMax val="0"/>
          <dgm:bulletEnabled val="1"/>
        </dgm:presLayoutVars>
      </dgm:prSet>
      <dgm:spPr/>
    </dgm:pt>
  </dgm:ptLst>
  <dgm:cxnLst>
    <dgm:cxn modelId="{2C84B166-6EEF-42A1-84D3-4A15ACAA64E0}" srcId="{713B1B21-1C52-41E3-A550-15059E9997CF}" destId="{A3FCC4A7-EDE3-4F0A-8D6A-A216633B6617}" srcOrd="0" destOrd="0" parTransId="{2CD38A3B-EAA1-44BE-BB76-6CB6F544006B}" sibTransId="{8FFEAC78-0359-465D-9B59-2D1EDE22AC87}"/>
    <dgm:cxn modelId="{7DAFDF81-61B4-4660-A7AF-52DDEE5322EE}" type="presOf" srcId="{A3FCC4A7-EDE3-4F0A-8D6A-A216633B6617}" destId="{4E22E8A5-A14E-4D66-8B97-D67280F6E38E}" srcOrd="0" destOrd="0" presId="urn:microsoft.com/office/officeart/2005/8/layout/vList2"/>
    <dgm:cxn modelId="{8766E4F2-A9CF-4A74-ADC7-77982A8ACBDD}" type="presOf" srcId="{713B1B21-1C52-41E3-A550-15059E9997CF}" destId="{BB645521-2BAD-4824-A461-59372FA3D309}" srcOrd="0" destOrd="0" presId="urn:microsoft.com/office/officeart/2005/8/layout/vList2"/>
    <dgm:cxn modelId="{E89C6AFB-B02E-4E50-ACE2-3EC12A3BB8CF}" type="presParOf" srcId="{BB645521-2BAD-4824-A461-59372FA3D309}" destId="{4E22E8A5-A14E-4D66-8B97-D67280F6E38E}"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13B1B21-1C52-41E3-A550-15059E9997CF}"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A3FCC4A7-EDE3-4F0A-8D6A-A216633B6617}">
      <dgm:prSet custT="1"/>
      <dgm:spPr>
        <a:solidFill>
          <a:schemeClr val="accent3"/>
        </a:solidFill>
      </dgm:spPr>
      <dgm:t>
        <a:bodyPr/>
        <a:lstStyle/>
        <a:p>
          <a:r>
            <a:rPr lang="en-US" sz="2800" b="1" dirty="0">
              <a:solidFill>
                <a:srgbClr val="FFFF00"/>
              </a:solidFill>
            </a:rPr>
            <a:t>Status for competing as an IES to qualify to the next higher meet MUST be DECLARED at the time of entry to the qualifying meet, NOT DURING or AFTER the CONCLUSION of the competition.  </a:t>
          </a:r>
          <a:r>
            <a:rPr lang="en-US" sz="2000" b="1" dirty="0">
              <a:solidFill>
                <a:srgbClr val="FFFF00"/>
              </a:solidFill>
            </a:rPr>
            <a:t>(R&amp;P </a:t>
          </a:r>
          <a:r>
            <a:rPr lang="en-US" sz="2000" b="1" dirty="0" err="1">
              <a:solidFill>
                <a:srgbClr val="FFFF00"/>
              </a:solidFill>
            </a:rPr>
            <a:t>pg</a:t>
          </a:r>
          <a:r>
            <a:rPr lang="en-US" sz="2000" b="1" dirty="0">
              <a:solidFill>
                <a:srgbClr val="FFFF00"/>
              </a:solidFill>
            </a:rPr>
            <a:t> 73 /81 Alternative Competition Experiences)</a:t>
          </a:r>
          <a:endParaRPr lang="en-US" sz="2000" dirty="0">
            <a:solidFill>
              <a:srgbClr val="FFFF00"/>
            </a:solidFill>
          </a:endParaRPr>
        </a:p>
      </dgm:t>
    </dgm:pt>
    <dgm:pt modelId="{2CD38A3B-EAA1-44BE-BB76-6CB6F544006B}" type="parTrans" cxnId="{2C84B166-6EEF-42A1-84D3-4A15ACAA64E0}">
      <dgm:prSet/>
      <dgm:spPr/>
      <dgm:t>
        <a:bodyPr/>
        <a:lstStyle/>
        <a:p>
          <a:endParaRPr lang="en-US"/>
        </a:p>
      </dgm:t>
    </dgm:pt>
    <dgm:pt modelId="{8FFEAC78-0359-465D-9B59-2D1EDE22AC87}" type="sibTrans" cxnId="{2C84B166-6EEF-42A1-84D3-4A15ACAA64E0}">
      <dgm:prSet/>
      <dgm:spPr/>
      <dgm:t>
        <a:bodyPr/>
        <a:lstStyle/>
        <a:p>
          <a:endParaRPr lang="en-US"/>
        </a:p>
      </dgm:t>
    </dgm:pt>
    <dgm:pt modelId="{BB645521-2BAD-4824-A461-59372FA3D309}" type="pres">
      <dgm:prSet presAssocID="{713B1B21-1C52-41E3-A550-15059E9997CF}" presName="linear" presStyleCnt="0">
        <dgm:presLayoutVars>
          <dgm:animLvl val="lvl"/>
          <dgm:resizeHandles val="exact"/>
        </dgm:presLayoutVars>
      </dgm:prSet>
      <dgm:spPr/>
    </dgm:pt>
    <dgm:pt modelId="{4E22E8A5-A14E-4D66-8B97-D67280F6E38E}" type="pres">
      <dgm:prSet presAssocID="{A3FCC4A7-EDE3-4F0A-8D6A-A216633B6617}" presName="parentText" presStyleLbl="node1" presStyleIdx="0" presStyleCnt="1" custLinFactNeighborX="-3425" custLinFactNeighborY="-472">
        <dgm:presLayoutVars>
          <dgm:chMax val="0"/>
          <dgm:bulletEnabled val="1"/>
        </dgm:presLayoutVars>
      </dgm:prSet>
      <dgm:spPr/>
    </dgm:pt>
  </dgm:ptLst>
  <dgm:cxnLst>
    <dgm:cxn modelId="{2C84B166-6EEF-42A1-84D3-4A15ACAA64E0}" srcId="{713B1B21-1C52-41E3-A550-15059E9997CF}" destId="{A3FCC4A7-EDE3-4F0A-8D6A-A216633B6617}" srcOrd="0" destOrd="0" parTransId="{2CD38A3B-EAA1-44BE-BB76-6CB6F544006B}" sibTransId="{8FFEAC78-0359-465D-9B59-2D1EDE22AC87}"/>
    <dgm:cxn modelId="{7DAFDF81-61B4-4660-A7AF-52DDEE5322EE}" type="presOf" srcId="{A3FCC4A7-EDE3-4F0A-8D6A-A216633B6617}" destId="{4E22E8A5-A14E-4D66-8B97-D67280F6E38E}" srcOrd="0" destOrd="0" presId="urn:microsoft.com/office/officeart/2005/8/layout/vList2"/>
    <dgm:cxn modelId="{8766E4F2-A9CF-4A74-ADC7-77982A8ACBDD}" type="presOf" srcId="{713B1B21-1C52-41E3-A550-15059E9997CF}" destId="{BB645521-2BAD-4824-A461-59372FA3D309}" srcOrd="0" destOrd="0" presId="urn:microsoft.com/office/officeart/2005/8/layout/vList2"/>
    <dgm:cxn modelId="{E89C6AFB-B02E-4E50-ACE2-3EC12A3BB8CF}" type="presParOf" srcId="{BB645521-2BAD-4824-A461-59372FA3D309}" destId="{4E22E8A5-A14E-4D66-8B97-D67280F6E38E}"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13B1B21-1C52-41E3-A550-15059E9997CF}"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A3FCC4A7-EDE3-4F0A-8D6A-A216633B6617}">
      <dgm:prSet custT="1"/>
      <dgm:spPr>
        <a:solidFill>
          <a:schemeClr val="accent3"/>
        </a:solidFill>
      </dgm:spPr>
      <dgm:t>
        <a:bodyPr/>
        <a:lstStyle/>
        <a:p>
          <a:r>
            <a:rPr lang="en-US" sz="2800" dirty="0"/>
            <a:t>Replacement athletes (both AA and event) </a:t>
          </a:r>
          <a:r>
            <a:rPr lang="en-US" sz="2800" b="1" dirty="0">
              <a:solidFill>
                <a:srgbClr val="FF0000"/>
              </a:solidFill>
            </a:rPr>
            <a:t>will be accepted </a:t>
          </a:r>
          <a:r>
            <a:rPr lang="en-US" sz="2800" dirty="0"/>
            <a:t>up until 12:00 am EST Thursday morning, the day prior to competition</a:t>
          </a:r>
        </a:p>
        <a:p>
          <a:r>
            <a:rPr lang="en-US" sz="2800" dirty="0"/>
            <a:t>- If one of the original qualified athletes must scratch for any reason, the next available qualified athlete will be offered the invite to compete.</a:t>
          </a:r>
        </a:p>
      </dgm:t>
    </dgm:pt>
    <dgm:pt modelId="{2CD38A3B-EAA1-44BE-BB76-6CB6F544006B}" type="parTrans" cxnId="{2C84B166-6EEF-42A1-84D3-4A15ACAA64E0}">
      <dgm:prSet/>
      <dgm:spPr/>
      <dgm:t>
        <a:bodyPr/>
        <a:lstStyle/>
        <a:p>
          <a:endParaRPr lang="en-US"/>
        </a:p>
      </dgm:t>
    </dgm:pt>
    <dgm:pt modelId="{8FFEAC78-0359-465D-9B59-2D1EDE22AC87}" type="sibTrans" cxnId="{2C84B166-6EEF-42A1-84D3-4A15ACAA64E0}">
      <dgm:prSet/>
      <dgm:spPr/>
      <dgm:t>
        <a:bodyPr/>
        <a:lstStyle/>
        <a:p>
          <a:endParaRPr lang="en-US"/>
        </a:p>
      </dgm:t>
    </dgm:pt>
    <dgm:pt modelId="{BB645521-2BAD-4824-A461-59372FA3D309}" type="pres">
      <dgm:prSet presAssocID="{713B1B21-1C52-41E3-A550-15059E9997CF}" presName="linear" presStyleCnt="0">
        <dgm:presLayoutVars>
          <dgm:animLvl val="lvl"/>
          <dgm:resizeHandles val="exact"/>
        </dgm:presLayoutVars>
      </dgm:prSet>
      <dgm:spPr/>
    </dgm:pt>
    <dgm:pt modelId="{4E22E8A5-A14E-4D66-8B97-D67280F6E38E}" type="pres">
      <dgm:prSet presAssocID="{A3FCC4A7-EDE3-4F0A-8D6A-A216633B6617}" presName="parentText" presStyleLbl="node1" presStyleIdx="0" presStyleCnt="1" custLinFactNeighborX="180" custLinFactNeighborY="-6790">
        <dgm:presLayoutVars>
          <dgm:chMax val="0"/>
          <dgm:bulletEnabled val="1"/>
        </dgm:presLayoutVars>
      </dgm:prSet>
      <dgm:spPr/>
    </dgm:pt>
  </dgm:ptLst>
  <dgm:cxnLst>
    <dgm:cxn modelId="{2C84B166-6EEF-42A1-84D3-4A15ACAA64E0}" srcId="{713B1B21-1C52-41E3-A550-15059E9997CF}" destId="{A3FCC4A7-EDE3-4F0A-8D6A-A216633B6617}" srcOrd="0" destOrd="0" parTransId="{2CD38A3B-EAA1-44BE-BB76-6CB6F544006B}" sibTransId="{8FFEAC78-0359-465D-9B59-2D1EDE22AC87}"/>
    <dgm:cxn modelId="{7DAFDF81-61B4-4660-A7AF-52DDEE5322EE}" type="presOf" srcId="{A3FCC4A7-EDE3-4F0A-8D6A-A216633B6617}" destId="{4E22E8A5-A14E-4D66-8B97-D67280F6E38E}" srcOrd="0" destOrd="0" presId="urn:microsoft.com/office/officeart/2005/8/layout/vList2"/>
    <dgm:cxn modelId="{8766E4F2-A9CF-4A74-ADC7-77982A8ACBDD}" type="presOf" srcId="{713B1B21-1C52-41E3-A550-15059E9997CF}" destId="{BB645521-2BAD-4824-A461-59372FA3D309}" srcOrd="0" destOrd="0" presId="urn:microsoft.com/office/officeart/2005/8/layout/vList2"/>
    <dgm:cxn modelId="{E89C6AFB-B02E-4E50-ACE2-3EC12A3BB8CF}" type="presParOf" srcId="{BB645521-2BAD-4824-A461-59372FA3D309}" destId="{4E22E8A5-A14E-4D66-8B97-D67280F6E38E}"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13B1B21-1C52-41E3-A550-15059E9997CF}"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A3FCC4A7-EDE3-4F0A-8D6A-A216633B6617}">
      <dgm:prSet custT="1"/>
      <dgm:spPr>
        <a:solidFill>
          <a:schemeClr val="accent3"/>
        </a:solidFill>
      </dgm:spPr>
      <dgm:t>
        <a:bodyPr/>
        <a:lstStyle/>
        <a:p>
          <a:r>
            <a:rPr lang="en-US" sz="2800" b="0" i="0" dirty="0">
              <a:effectLst/>
              <a:latin typeface="Poppins" pitchFamily="2" charset="77"/>
            </a:rPr>
            <a:t>Any inquiry to raise a score .10 or less on the lowest event score to qualify to the State or Regional meet </a:t>
          </a:r>
          <a:r>
            <a:rPr lang="en-US" sz="2800" b="1" i="0" dirty="0">
              <a:solidFill>
                <a:srgbClr val="FF0000"/>
              </a:solidFill>
              <a:effectLst/>
              <a:latin typeface="Poppins" pitchFamily="2" charset="77"/>
            </a:rPr>
            <a:t>applies ONLY to All Around athletes. </a:t>
          </a:r>
        </a:p>
        <a:p>
          <a:r>
            <a:rPr lang="en-US" sz="2800" dirty="0"/>
            <a:t>* C</a:t>
          </a:r>
          <a:r>
            <a:rPr lang="en-US" sz="2800" b="0" i="0" dirty="0">
              <a:effectLst/>
              <a:latin typeface="Poppins" pitchFamily="2" charset="77"/>
            </a:rPr>
            <a:t>annot be used at Regionals to qualify to East/West or Nationals, nor does it apply to IES.</a:t>
          </a:r>
          <a:endParaRPr lang="en-US" sz="2800" dirty="0"/>
        </a:p>
      </dgm:t>
    </dgm:pt>
    <dgm:pt modelId="{2CD38A3B-EAA1-44BE-BB76-6CB6F544006B}" type="parTrans" cxnId="{2C84B166-6EEF-42A1-84D3-4A15ACAA64E0}">
      <dgm:prSet/>
      <dgm:spPr/>
      <dgm:t>
        <a:bodyPr/>
        <a:lstStyle/>
        <a:p>
          <a:endParaRPr lang="en-US"/>
        </a:p>
      </dgm:t>
    </dgm:pt>
    <dgm:pt modelId="{8FFEAC78-0359-465D-9B59-2D1EDE22AC87}" type="sibTrans" cxnId="{2C84B166-6EEF-42A1-84D3-4A15ACAA64E0}">
      <dgm:prSet/>
      <dgm:spPr/>
      <dgm:t>
        <a:bodyPr/>
        <a:lstStyle/>
        <a:p>
          <a:endParaRPr lang="en-US"/>
        </a:p>
      </dgm:t>
    </dgm:pt>
    <dgm:pt modelId="{BB645521-2BAD-4824-A461-59372FA3D309}" type="pres">
      <dgm:prSet presAssocID="{713B1B21-1C52-41E3-A550-15059E9997CF}" presName="linear" presStyleCnt="0">
        <dgm:presLayoutVars>
          <dgm:animLvl val="lvl"/>
          <dgm:resizeHandles val="exact"/>
        </dgm:presLayoutVars>
      </dgm:prSet>
      <dgm:spPr/>
    </dgm:pt>
    <dgm:pt modelId="{4E22E8A5-A14E-4D66-8B97-D67280F6E38E}" type="pres">
      <dgm:prSet presAssocID="{A3FCC4A7-EDE3-4F0A-8D6A-A216633B6617}" presName="parentText" presStyleLbl="node1" presStyleIdx="0" presStyleCnt="1" custLinFactNeighborX="180" custLinFactNeighborY="-6790">
        <dgm:presLayoutVars>
          <dgm:chMax val="0"/>
          <dgm:bulletEnabled val="1"/>
        </dgm:presLayoutVars>
      </dgm:prSet>
      <dgm:spPr/>
    </dgm:pt>
  </dgm:ptLst>
  <dgm:cxnLst>
    <dgm:cxn modelId="{2C84B166-6EEF-42A1-84D3-4A15ACAA64E0}" srcId="{713B1B21-1C52-41E3-A550-15059E9997CF}" destId="{A3FCC4A7-EDE3-4F0A-8D6A-A216633B6617}" srcOrd="0" destOrd="0" parTransId="{2CD38A3B-EAA1-44BE-BB76-6CB6F544006B}" sibTransId="{8FFEAC78-0359-465D-9B59-2D1EDE22AC87}"/>
    <dgm:cxn modelId="{7DAFDF81-61B4-4660-A7AF-52DDEE5322EE}" type="presOf" srcId="{A3FCC4A7-EDE3-4F0A-8D6A-A216633B6617}" destId="{4E22E8A5-A14E-4D66-8B97-D67280F6E38E}" srcOrd="0" destOrd="0" presId="urn:microsoft.com/office/officeart/2005/8/layout/vList2"/>
    <dgm:cxn modelId="{8766E4F2-A9CF-4A74-ADC7-77982A8ACBDD}" type="presOf" srcId="{713B1B21-1C52-41E3-A550-15059E9997CF}" destId="{BB645521-2BAD-4824-A461-59372FA3D309}" srcOrd="0" destOrd="0" presId="urn:microsoft.com/office/officeart/2005/8/layout/vList2"/>
    <dgm:cxn modelId="{E89C6AFB-B02E-4E50-ACE2-3EC12A3BB8CF}" type="presParOf" srcId="{BB645521-2BAD-4824-A461-59372FA3D309}" destId="{4E22E8A5-A14E-4D66-8B97-D67280F6E38E}"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974511E-CA82-4E9B-83A9-C9EFED3418E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2312F348-8AC6-4EA4-ACDB-FEFDA9C0830D}">
      <dgm:prSet custT="1"/>
      <dgm:spPr>
        <a:solidFill>
          <a:schemeClr val="accent4"/>
        </a:solidFill>
      </dgm:spPr>
      <dgm:t>
        <a:bodyPr/>
        <a:lstStyle/>
        <a:p>
          <a:r>
            <a:rPr lang="en-US" sz="1400" dirty="0"/>
            <a:t>Fill out the online petition form and submit by email. </a:t>
          </a:r>
          <a:r>
            <a:rPr lang="en-US" sz="1400" u="sng" dirty="0"/>
            <a:t>Deadline for submission is Monday 5PM local time following the State Meet.</a:t>
          </a:r>
        </a:p>
      </dgm:t>
    </dgm:pt>
    <dgm:pt modelId="{0FDABF87-8622-4591-AA47-5E1D852C8C65}" type="parTrans" cxnId="{9EFB6696-E83D-4E72-9778-F64023A618E7}">
      <dgm:prSet/>
      <dgm:spPr/>
      <dgm:t>
        <a:bodyPr/>
        <a:lstStyle/>
        <a:p>
          <a:endParaRPr lang="en-US"/>
        </a:p>
      </dgm:t>
    </dgm:pt>
    <dgm:pt modelId="{AABDB795-C8BF-4E5E-8D4A-4D62D5D8D8F0}" type="sibTrans" cxnId="{9EFB6696-E83D-4E72-9778-F64023A618E7}">
      <dgm:prSet/>
      <dgm:spPr/>
      <dgm:t>
        <a:bodyPr/>
        <a:lstStyle/>
        <a:p>
          <a:endParaRPr lang="en-US"/>
        </a:p>
      </dgm:t>
    </dgm:pt>
    <dgm:pt modelId="{5B47FA06-F1D4-4C7A-AFCF-956B8651BE4C}">
      <dgm:prSet custT="1"/>
      <dgm:spPr>
        <a:solidFill>
          <a:schemeClr val="accent3"/>
        </a:solidFill>
      </dgm:spPr>
      <dgm:t>
        <a:bodyPr/>
        <a:lstStyle/>
        <a:p>
          <a:r>
            <a:rPr lang="en-US" sz="1400" dirty="0"/>
            <a:t>Include in the email or obtain a Licensed Medical Professional’s written verification of the nature of illness or injury and a release date to return to gymnastics training.*  </a:t>
          </a:r>
          <a:r>
            <a:rPr lang="en-US" sz="1400" u="sng" dirty="0"/>
            <a:t>Deadline for the medical submission is Wednesday 5PM local time following the State Meet.</a:t>
          </a:r>
        </a:p>
        <a:p>
          <a:r>
            <a:rPr lang="en-US" sz="1400" b="0" dirty="0"/>
            <a:t>*The release date to FULL activity MUST occur prior to the date of Regional competition.</a:t>
          </a:r>
          <a:endParaRPr lang="en-US" sz="1400" dirty="0"/>
        </a:p>
      </dgm:t>
    </dgm:pt>
    <dgm:pt modelId="{60F17BEA-A1CF-47B7-812E-24A57B2529A5}" type="parTrans" cxnId="{9605AFCB-C497-420B-BFA7-D43D4369A056}">
      <dgm:prSet/>
      <dgm:spPr/>
      <dgm:t>
        <a:bodyPr/>
        <a:lstStyle/>
        <a:p>
          <a:endParaRPr lang="en-US"/>
        </a:p>
      </dgm:t>
    </dgm:pt>
    <dgm:pt modelId="{C2267D10-D913-4AE6-81A9-B64F76455669}" type="sibTrans" cxnId="{9605AFCB-C497-420B-BFA7-D43D4369A056}">
      <dgm:prSet/>
      <dgm:spPr/>
      <dgm:t>
        <a:bodyPr/>
        <a:lstStyle/>
        <a:p>
          <a:endParaRPr lang="en-US"/>
        </a:p>
      </dgm:t>
    </dgm:pt>
    <dgm:pt modelId="{2AED631A-1BD3-40A4-B626-9E7601B50F10}">
      <dgm:prSet custT="1"/>
      <dgm:spPr>
        <a:solidFill>
          <a:schemeClr val="accent2"/>
        </a:solidFill>
      </dgm:spPr>
      <dgm:t>
        <a:bodyPr/>
        <a:lstStyle/>
        <a:p>
          <a:r>
            <a:rPr lang="en-US" sz="1400" dirty="0"/>
            <a:t>Include in the email a link that takes you </a:t>
          </a:r>
          <a:r>
            <a:rPr lang="en-US" sz="1400" u="sng" dirty="0"/>
            <a:t>directly</a:t>
          </a:r>
          <a:r>
            <a:rPr lang="en-US" sz="1400" dirty="0"/>
            <a:t> to the meet and session from which you are submitting scores; My </a:t>
          </a:r>
          <a:r>
            <a:rPr lang="en-US" sz="1400" dirty="0" err="1"/>
            <a:t>USAGym</a:t>
          </a:r>
          <a:r>
            <a:rPr lang="en-US" sz="1400" dirty="0"/>
            <a:t>, Meet Scores Online, etc.  Please DO NOT just send the name of the meet or a photo of scores.  </a:t>
          </a:r>
        </a:p>
      </dgm:t>
    </dgm:pt>
    <dgm:pt modelId="{992D17DD-C4FB-4E46-B724-7D11516BBFC4}" type="parTrans" cxnId="{59639884-4788-4CDE-B0BB-944FB6580260}">
      <dgm:prSet/>
      <dgm:spPr/>
      <dgm:t>
        <a:bodyPr/>
        <a:lstStyle/>
        <a:p>
          <a:endParaRPr lang="en-US"/>
        </a:p>
      </dgm:t>
    </dgm:pt>
    <dgm:pt modelId="{07C37849-9F29-473C-8FD9-531A6546A2C2}" type="sibTrans" cxnId="{59639884-4788-4CDE-B0BB-944FB6580260}">
      <dgm:prSet/>
      <dgm:spPr/>
      <dgm:t>
        <a:bodyPr/>
        <a:lstStyle/>
        <a:p>
          <a:endParaRPr lang="en-US"/>
        </a:p>
      </dgm:t>
    </dgm:pt>
    <dgm:pt modelId="{A80D50D2-202C-4F30-8A33-0B30A9E11E0E}">
      <dgm:prSet custT="1"/>
      <dgm:spPr/>
      <dgm:t>
        <a:bodyPr/>
        <a:lstStyle/>
        <a:p>
          <a:r>
            <a:rPr lang="en-US" sz="1400" dirty="0"/>
            <a:t>The Gym contact person will be notified no less than one week prior to the Regional competition.  If at any point during the petition process the athlete is no longer able to compete, it is the responsibility of the coach to notify the RACC and the RTCC IMMEDIATLEY.				</a:t>
          </a:r>
        </a:p>
      </dgm:t>
    </dgm:pt>
    <dgm:pt modelId="{D839E9D2-5721-403C-9811-610D8A4E0CD7}" type="parTrans" cxnId="{EB9FDF3F-6415-4D7E-8549-9C83D37F112B}">
      <dgm:prSet/>
      <dgm:spPr/>
      <dgm:t>
        <a:bodyPr/>
        <a:lstStyle/>
        <a:p>
          <a:endParaRPr lang="en-US"/>
        </a:p>
      </dgm:t>
    </dgm:pt>
    <dgm:pt modelId="{D70FE5D5-B52A-4E13-8445-89B011B7A5E9}" type="sibTrans" cxnId="{EB9FDF3F-6415-4D7E-8549-9C83D37F112B}">
      <dgm:prSet/>
      <dgm:spPr/>
      <dgm:t>
        <a:bodyPr/>
        <a:lstStyle/>
        <a:p>
          <a:endParaRPr lang="en-US"/>
        </a:p>
      </dgm:t>
    </dgm:pt>
    <dgm:pt modelId="{CF5C548F-E0BA-4B70-8CDA-71080674383A}" type="pres">
      <dgm:prSet presAssocID="{9974511E-CA82-4E9B-83A9-C9EFED3418E7}" presName="linear" presStyleCnt="0">
        <dgm:presLayoutVars>
          <dgm:animLvl val="lvl"/>
          <dgm:resizeHandles val="exact"/>
        </dgm:presLayoutVars>
      </dgm:prSet>
      <dgm:spPr/>
    </dgm:pt>
    <dgm:pt modelId="{4DC6BE1E-7B82-4291-B375-EC8925D3708D}" type="pres">
      <dgm:prSet presAssocID="{2312F348-8AC6-4EA4-ACDB-FEFDA9C0830D}" presName="parentText" presStyleLbl="node1" presStyleIdx="0" presStyleCnt="4">
        <dgm:presLayoutVars>
          <dgm:chMax val="0"/>
          <dgm:bulletEnabled val="1"/>
        </dgm:presLayoutVars>
      </dgm:prSet>
      <dgm:spPr/>
    </dgm:pt>
    <dgm:pt modelId="{03C9862D-D521-497A-8A73-FAC6EBF170FE}" type="pres">
      <dgm:prSet presAssocID="{AABDB795-C8BF-4E5E-8D4A-4D62D5D8D8F0}" presName="spacer" presStyleCnt="0"/>
      <dgm:spPr/>
    </dgm:pt>
    <dgm:pt modelId="{3BCC0C0C-D088-4A49-9DFB-204EE94555ED}" type="pres">
      <dgm:prSet presAssocID="{5B47FA06-F1D4-4C7A-AFCF-956B8651BE4C}" presName="parentText" presStyleLbl="node1" presStyleIdx="1" presStyleCnt="4">
        <dgm:presLayoutVars>
          <dgm:chMax val="0"/>
          <dgm:bulletEnabled val="1"/>
        </dgm:presLayoutVars>
      </dgm:prSet>
      <dgm:spPr/>
    </dgm:pt>
    <dgm:pt modelId="{5D9939CB-C65B-400A-B388-0D34F5E8E530}" type="pres">
      <dgm:prSet presAssocID="{C2267D10-D913-4AE6-81A9-B64F76455669}" presName="spacer" presStyleCnt="0"/>
      <dgm:spPr/>
    </dgm:pt>
    <dgm:pt modelId="{451DC337-0AB2-4E63-A842-B7387E66760B}" type="pres">
      <dgm:prSet presAssocID="{2AED631A-1BD3-40A4-B626-9E7601B50F10}" presName="parentText" presStyleLbl="node1" presStyleIdx="2" presStyleCnt="4">
        <dgm:presLayoutVars>
          <dgm:chMax val="0"/>
          <dgm:bulletEnabled val="1"/>
        </dgm:presLayoutVars>
      </dgm:prSet>
      <dgm:spPr/>
    </dgm:pt>
    <dgm:pt modelId="{6607E5AF-200E-4AE6-ABD7-577650B38F7B}" type="pres">
      <dgm:prSet presAssocID="{07C37849-9F29-473C-8FD9-531A6546A2C2}" presName="spacer" presStyleCnt="0"/>
      <dgm:spPr/>
    </dgm:pt>
    <dgm:pt modelId="{77DCB9ED-DFB4-4F42-A60D-E62C901170AB}" type="pres">
      <dgm:prSet presAssocID="{A80D50D2-202C-4F30-8A33-0B30A9E11E0E}" presName="parentText" presStyleLbl="node1" presStyleIdx="3" presStyleCnt="4">
        <dgm:presLayoutVars>
          <dgm:chMax val="0"/>
          <dgm:bulletEnabled val="1"/>
        </dgm:presLayoutVars>
      </dgm:prSet>
      <dgm:spPr/>
    </dgm:pt>
  </dgm:ptLst>
  <dgm:cxnLst>
    <dgm:cxn modelId="{CC5A8901-7414-4461-9073-BBE760D6F7A1}" type="presOf" srcId="{2AED631A-1BD3-40A4-B626-9E7601B50F10}" destId="{451DC337-0AB2-4E63-A842-B7387E66760B}" srcOrd="0" destOrd="0" presId="urn:microsoft.com/office/officeart/2005/8/layout/vList2"/>
    <dgm:cxn modelId="{1FF45719-7CED-4E56-8F6E-4E7078F341B7}" type="presOf" srcId="{A80D50D2-202C-4F30-8A33-0B30A9E11E0E}" destId="{77DCB9ED-DFB4-4F42-A60D-E62C901170AB}" srcOrd="0" destOrd="0" presId="urn:microsoft.com/office/officeart/2005/8/layout/vList2"/>
    <dgm:cxn modelId="{EB9FDF3F-6415-4D7E-8549-9C83D37F112B}" srcId="{9974511E-CA82-4E9B-83A9-C9EFED3418E7}" destId="{A80D50D2-202C-4F30-8A33-0B30A9E11E0E}" srcOrd="3" destOrd="0" parTransId="{D839E9D2-5721-403C-9811-610D8A4E0CD7}" sibTransId="{D70FE5D5-B52A-4E13-8445-89B011B7A5E9}"/>
    <dgm:cxn modelId="{A07D4A5A-1EBC-46A7-805B-E227BFAE5198}" type="presOf" srcId="{9974511E-CA82-4E9B-83A9-C9EFED3418E7}" destId="{CF5C548F-E0BA-4B70-8CDA-71080674383A}" srcOrd="0" destOrd="0" presId="urn:microsoft.com/office/officeart/2005/8/layout/vList2"/>
    <dgm:cxn modelId="{59639884-4788-4CDE-B0BB-944FB6580260}" srcId="{9974511E-CA82-4E9B-83A9-C9EFED3418E7}" destId="{2AED631A-1BD3-40A4-B626-9E7601B50F10}" srcOrd="2" destOrd="0" parTransId="{992D17DD-C4FB-4E46-B724-7D11516BBFC4}" sibTransId="{07C37849-9F29-473C-8FD9-531A6546A2C2}"/>
    <dgm:cxn modelId="{74826595-8C34-4D83-AC71-7BF2505E8BC7}" type="presOf" srcId="{2312F348-8AC6-4EA4-ACDB-FEFDA9C0830D}" destId="{4DC6BE1E-7B82-4291-B375-EC8925D3708D}" srcOrd="0" destOrd="0" presId="urn:microsoft.com/office/officeart/2005/8/layout/vList2"/>
    <dgm:cxn modelId="{9EFB6696-E83D-4E72-9778-F64023A618E7}" srcId="{9974511E-CA82-4E9B-83A9-C9EFED3418E7}" destId="{2312F348-8AC6-4EA4-ACDB-FEFDA9C0830D}" srcOrd="0" destOrd="0" parTransId="{0FDABF87-8622-4591-AA47-5E1D852C8C65}" sibTransId="{AABDB795-C8BF-4E5E-8D4A-4D62D5D8D8F0}"/>
    <dgm:cxn modelId="{9605AFCB-C497-420B-BFA7-D43D4369A056}" srcId="{9974511E-CA82-4E9B-83A9-C9EFED3418E7}" destId="{5B47FA06-F1D4-4C7A-AFCF-956B8651BE4C}" srcOrd="1" destOrd="0" parTransId="{60F17BEA-A1CF-47B7-812E-24A57B2529A5}" sibTransId="{C2267D10-D913-4AE6-81A9-B64F76455669}"/>
    <dgm:cxn modelId="{C38626F2-785E-45FA-85D4-B5916B522963}" type="presOf" srcId="{5B47FA06-F1D4-4C7A-AFCF-956B8651BE4C}" destId="{3BCC0C0C-D088-4A49-9DFB-204EE94555ED}" srcOrd="0" destOrd="0" presId="urn:microsoft.com/office/officeart/2005/8/layout/vList2"/>
    <dgm:cxn modelId="{DED50B74-779C-4C68-849D-1ACE9FA0E0C7}" type="presParOf" srcId="{CF5C548F-E0BA-4B70-8CDA-71080674383A}" destId="{4DC6BE1E-7B82-4291-B375-EC8925D3708D}" srcOrd="0" destOrd="0" presId="urn:microsoft.com/office/officeart/2005/8/layout/vList2"/>
    <dgm:cxn modelId="{58BEBD23-3A51-4BDB-82D9-7A71AB4925EA}" type="presParOf" srcId="{CF5C548F-E0BA-4B70-8CDA-71080674383A}" destId="{03C9862D-D521-497A-8A73-FAC6EBF170FE}" srcOrd="1" destOrd="0" presId="urn:microsoft.com/office/officeart/2005/8/layout/vList2"/>
    <dgm:cxn modelId="{C458C018-29B8-40E4-813B-58A6B226ED6C}" type="presParOf" srcId="{CF5C548F-E0BA-4B70-8CDA-71080674383A}" destId="{3BCC0C0C-D088-4A49-9DFB-204EE94555ED}" srcOrd="2" destOrd="0" presId="urn:microsoft.com/office/officeart/2005/8/layout/vList2"/>
    <dgm:cxn modelId="{CEADC555-A929-4C63-87EA-3C95BFF5D1EC}" type="presParOf" srcId="{CF5C548F-E0BA-4B70-8CDA-71080674383A}" destId="{5D9939CB-C65B-400A-B388-0D34F5E8E530}" srcOrd="3" destOrd="0" presId="urn:microsoft.com/office/officeart/2005/8/layout/vList2"/>
    <dgm:cxn modelId="{18A1A64E-0589-4EF4-A6FF-722123DDC24A}" type="presParOf" srcId="{CF5C548F-E0BA-4B70-8CDA-71080674383A}" destId="{451DC337-0AB2-4E63-A842-B7387E66760B}" srcOrd="4" destOrd="0" presId="urn:microsoft.com/office/officeart/2005/8/layout/vList2"/>
    <dgm:cxn modelId="{2F855DC4-E28F-421E-8BA7-AF0709D42534}" type="presParOf" srcId="{CF5C548F-E0BA-4B70-8CDA-71080674383A}" destId="{6607E5AF-200E-4AE6-ABD7-577650B38F7B}" srcOrd="5" destOrd="0" presId="urn:microsoft.com/office/officeart/2005/8/layout/vList2"/>
    <dgm:cxn modelId="{F2993448-E470-4B82-B318-22DF6B7FB718}" type="presParOf" srcId="{CF5C548F-E0BA-4B70-8CDA-71080674383A}" destId="{77DCB9ED-DFB4-4F42-A60D-E62C901170AB}"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32D0AE-3B1B-48AA-9C2C-13AD1AB67A5C}">
      <dsp:nvSpPr>
        <dsp:cNvPr id="0" name=""/>
        <dsp:cNvSpPr/>
      </dsp:nvSpPr>
      <dsp:spPr>
        <a:xfrm>
          <a:off x="0" y="0"/>
          <a:ext cx="8731561" cy="902508"/>
        </a:xfrm>
        <a:prstGeom prst="roundRect">
          <a:avLst/>
        </a:prstGeom>
        <a:solidFill>
          <a:schemeClr val="accent4"/>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A. Petitions may be considered for the following reasons:</a:t>
          </a:r>
        </a:p>
        <a:p>
          <a:pPr marL="0" lvl="0" indent="0" algn="l" defTabSz="889000">
            <a:lnSpc>
              <a:spcPct val="90000"/>
            </a:lnSpc>
            <a:spcBef>
              <a:spcPct val="0"/>
            </a:spcBef>
            <a:spcAft>
              <a:spcPct val="35000"/>
            </a:spcAft>
            <a:buNone/>
          </a:pPr>
          <a:r>
            <a:rPr lang="en-US" sz="2000" kern="1200" dirty="0"/>
            <a:t>	Injury, Illness, or Family tragedy (e.g., death, natural disaster) </a:t>
          </a:r>
        </a:p>
      </dsp:txBody>
      <dsp:txXfrm>
        <a:off x="44057" y="44057"/>
        <a:ext cx="8643447" cy="814394"/>
      </dsp:txXfrm>
    </dsp:sp>
    <dsp:sp modelId="{46F18B8F-FBC9-46BA-BA7E-718C2B398DF9}">
      <dsp:nvSpPr>
        <dsp:cNvPr id="0" name=""/>
        <dsp:cNvSpPr/>
      </dsp:nvSpPr>
      <dsp:spPr>
        <a:xfrm>
          <a:off x="0" y="1001642"/>
          <a:ext cx="8731561" cy="1596204"/>
        </a:xfrm>
        <a:prstGeom prst="roundRect">
          <a:avLst/>
        </a:prstGeom>
        <a:solidFill>
          <a:schemeClr val="accent3"/>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a:t>B. If an athlete is injured prior to the State meet, but is capable of competing one, two, or three events, she may compete in the qualifying meet without jeopardizing her right to petition to the next competition.</a:t>
          </a:r>
        </a:p>
      </dsp:txBody>
      <dsp:txXfrm>
        <a:off x="77920" y="1079562"/>
        <a:ext cx="8575721" cy="1440364"/>
      </dsp:txXfrm>
    </dsp:sp>
    <dsp:sp modelId="{C5C65231-52DD-4ECA-92DC-7524C01EC1C9}">
      <dsp:nvSpPr>
        <dsp:cNvPr id="0" name=""/>
        <dsp:cNvSpPr/>
      </dsp:nvSpPr>
      <dsp:spPr>
        <a:xfrm>
          <a:off x="0" y="2662082"/>
          <a:ext cx="8731561" cy="1282898"/>
        </a:xfrm>
        <a:prstGeom prst="roundRect">
          <a:avLst/>
        </a:prstGeom>
        <a:solidFill>
          <a:schemeClr val="accent2"/>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C. The coach (or club administrator) is responsible for submitting all necessary documentation for the petition on behalf of the petitioning athlete.</a:t>
          </a:r>
        </a:p>
      </dsp:txBody>
      <dsp:txXfrm>
        <a:off x="62626" y="2724708"/>
        <a:ext cx="8606309" cy="1157646"/>
      </dsp:txXfrm>
    </dsp:sp>
    <dsp:sp modelId="{9EE65A4B-1ECA-4C29-A13F-A130BF38F5AA}">
      <dsp:nvSpPr>
        <dsp:cNvPr id="0" name=""/>
        <dsp:cNvSpPr/>
      </dsp:nvSpPr>
      <dsp:spPr>
        <a:xfrm>
          <a:off x="0" y="4059390"/>
          <a:ext cx="8731561" cy="124103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a:t>D. Entry fees for petitioned athletes must be submitted by the entry deadline. If the petition is denied, the Meet Director must refund the entry fee within </a:t>
          </a:r>
          <a:r>
            <a:rPr lang="en-US" sz="1700" b="1" kern="1200" dirty="0"/>
            <a:t>three</a:t>
          </a:r>
          <a:r>
            <a:rPr lang="en-US" sz="1700" kern="1200" dirty="0"/>
            <a:t> weeks.</a:t>
          </a:r>
        </a:p>
      </dsp:txBody>
      <dsp:txXfrm>
        <a:off x="60582" y="4119972"/>
        <a:ext cx="8610397" cy="111986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A724B7-0157-47F3-BA6F-1C53302CA8C8}">
      <dsp:nvSpPr>
        <dsp:cNvPr id="0" name=""/>
        <dsp:cNvSpPr/>
      </dsp:nvSpPr>
      <dsp:spPr>
        <a:xfrm>
          <a:off x="0" y="87434"/>
          <a:ext cx="8399991" cy="950040"/>
        </a:xfrm>
        <a:prstGeom prst="roundRect">
          <a:avLst/>
        </a:prstGeom>
        <a:solidFill>
          <a:schemeClr val="accent4"/>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a:t>If a gymnast is unable to compete at the State Championships (or cannot compete in the All-Around at State Championships) due to injury or illness prior to or during the State Championships, her coach may petition to allow the athlete to directly enter the Regional Championships.  The following requirements must be met and documentation to be included with the petition. </a:t>
          </a:r>
        </a:p>
      </dsp:txBody>
      <dsp:txXfrm>
        <a:off x="46377" y="133811"/>
        <a:ext cx="8307237" cy="857286"/>
      </dsp:txXfrm>
    </dsp:sp>
    <dsp:sp modelId="{4E22E8A5-A14E-4D66-8B97-D67280F6E38E}">
      <dsp:nvSpPr>
        <dsp:cNvPr id="0" name=""/>
        <dsp:cNvSpPr/>
      </dsp:nvSpPr>
      <dsp:spPr>
        <a:xfrm>
          <a:off x="0" y="1077794"/>
          <a:ext cx="8399991" cy="950040"/>
        </a:xfrm>
        <a:prstGeom prst="roundRect">
          <a:avLst/>
        </a:prstGeom>
        <a:solidFill>
          <a:schemeClr val="accent3"/>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u="sng" kern="1200" dirty="0"/>
            <a:t>Dev. Pro. &amp; Xcel</a:t>
          </a:r>
          <a:r>
            <a:rPr lang="en-US" sz="1400" kern="1200" dirty="0"/>
            <a:t>: A gymnast may submit her scores from at least one pre-state, sanctioned meet from the current season (at the level to which they are petitioning) showing a score of at least one point (1.00) greater than the regional qualifying score. </a:t>
          </a:r>
        </a:p>
      </dsp:txBody>
      <dsp:txXfrm>
        <a:off x="46377" y="1124171"/>
        <a:ext cx="8307237" cy="857286"/>
      </dsp:txXfrm>
    </dsp:sp>
    <dsp:sp modelId="{2572B2C5-08F3-4791-BAD2-74E5012F45C6}">
      <dsp:nvSpPr>
        <dsp:cNvPr id="0" name=""/>
        <dsp:cNvSpPr/>
      </dsp:nvSpPr>
      <dsp:spPr>
        <a:xfrm>
          <a:off x="0" y="2068155"/>
          <a:ext cx="8399991" cy="950040"/>
        </a:xfrm>
        <a:prstGeom prst="roundRect">
          <a:avLst/>
        </a:prstGeom>
        <a:solidFill>
          <a:schemeClr val="accent2"/>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u="sng" kern="1200" dirty="0"/>
            <a:t>Level 8, 9 &amp; 10</a:t>
          </a:r>
          <a:r>
            <a:rPr lang="en-US" sz="1400" kern="1200" dirty="0"/>
            <a:t>: A Level 8, 9 or 10 gymnast may submit her previous year’s Regional, or Westerns/Nationals score (provided they are petitioning to the same level), as her pre-Championships score if her Optional AA score was at least one point (1.00) greater than the current year's Regional qualifying score. </a:t>
          </a:r>
        </a:p>
      </dsp:txBody>
      <dsp:txXfrm>
        <a:off x="46377" y="2114532"/>
        <a:ext cx="8307237" cy="857286"/>
      </dsp:txXfrm>
    </dsp:sp>
    <dsp:sp modelId="{0501987F-826C-4E6B-8E5F-C847CB515E0C}">
      <dsp:nvSpPr>
        <dsp:cNvPr id="0" name=""/>
        <dsp:cNvSpPr/>
      </dsp:nvSpPr>
      <dsp:spPr>
        <a:xfrm>
          <a:off x="0" y="3058515"/>
          <a:ext cx="8399991" cy="95004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u="sng" kern="1200" dirty="0"/>
            <a:t>Xcel Gold, Platinum, Diamond &amp; Sapphire</a:t>
          </a:r>
          <a:r>
            <a:rPr lang="en-US" sz="1400" kern="1200" dirty="0"/>
            <a:t>: A gymnast may submit her previous year’s Regional score (provided they are petitioning to the same level), as her pre-Championships score if her Optional AA score was at least one point (1.00) greater than the current year's Regional qualifying score.</a:t>
          </a:r>
        </a:p>
      </dsp:txBody>
      <dsp:txXfrm>
        <a:off x="46377" y="3104892"/>
        <a:ext cx="8307237" cy="857286"/>
      </dsp:txXfrm>
    </dsp:sp>
    <dsp:sp modelId="{178DE1C5-A623-45E4-926F-01234FF7821F}">
      <dsp:nvSpPr>
        <dsp:cNvPr id="0" name=""/>
        <dsp:cNvSpPr/>
      </dsp:nvSpPr>
      <dsp:spPr>
        <a:xfrm>
          <a:off x="0" y="4048875"/>
          <a:ext cx="8399991" cy="950040"/>
        </a:xfrm>
        <a:prstGeom prst="roundRect">
          <a:avLst/>
        </a:prstGeom>
        <a:solidFill>
          <a:schemeClr val="tx2">
            <a:lumMod val="60000"/>
            <a:lumOff val="4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a:t>**Special consideration may be given to petitions if the athlete is lacking scores from the current year and previous year due to injuries but has previously competed at Regionals, Westerns, or Nationals.    </a:t>
          </a:r>
        </a:p>
      </dsp:txBody>
      <dsp:txXfrm>
        <a:off x="46377" y="4095252"/>
        <a:ext cx="8307237" cy="85728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22E8A5-A14E-4D66-8B97-D67280F6E38E}">
      <dsp:nvSpPr>
        <dsp:cNvPr id="0" name=""/>
        <dsp:cNvSpPr/>
      </dsp:nvSpPr>
      <dsp:spPr>
        <a:xfrm>
          <a:off x="0" y="0"/>
          <a:ext cx="9618133" cy="1254825"/>
        </a:xfrm>
        <a:prstGeom prst="roundRect">
          <a:avLst/>
        </a:prstGeom>
        <a:solidFill>
          <a:schemeClr val="accent3"/>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dirty="0"/>
            <a:t>The Region 3 IES qualifying score for L 9 &amp; 10 is a 9.1.</a:t>
          </a:r>
        </a:p>
        <a:p>
          <a:pPr marL="0" lvl="0" indent="0" algn="l" defTabSz="1244600">
            <a:lnSpc>
              <a:spcPct val="90000"/>
            </a:lnSpc>
            <a:spcBef>
              <a:spcPct val="0"/>
            </a:spcBef>
            <a:spcAft>
              <a:spcPct val="35000"/>
            </a:spcAft>
            <a:buNone/>
          </a:pPr>
          <a:r>
            <a:rPr lang="en-US" sz="2800" kern="1200" dirty="0"/>
            <a:t>Petitions will be considered per R &amp; P.</a:t>
          </a:r>
        </a:p>
      </dsp:txBody>
      <dsp:txXfrm>
        <a:off x="61256" y="61256"/>
        <a:ext cx="9495621" cy="113231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22E8A5-A14E-4D66-8B97-D67280F6E38E}">
      <dsp:nvSpPr>
        <dsp:cNvPr id="0" name=""/>
        <dsp:cNvSpPr/>
      </dsp:nvSpPr>
      <dsp:spPr>
        <a:xfrm>
          <a:off x="0" y="0"/>
          <a:ext cx="8596667" cy="4334850"/>
        </a:xfrm>
        <a:prstGeom prst="roundRect">
          <a:avLst/>
        </a:prstGeom>
        <a:solidFill>
          <a:schemeClr val="accent3"/>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b="1" kern="1200" dirty="0">
              <a:solidFill>
                <a:srgbClr val="FF0000"/>
              </a:solidFill>
            </a:rPr>
            <a:t>For Levels 9 &amp; 10 – athletes are NO LONGER REQUIRED to designate as an Individual Event Specialist prior to State Meet.</a:t>
          </a:r>
        </a:p>
        <a:p>
          <a:pPr marL="0" lvl="0" indent="0" algn="l" defTabSz="1244600">
            <a:lnSpc>
              <a:spcPct val="90000"/>
            </a:lnSpc>
            <a:spcBef>
              <a:spcPct val="0"/>
            </a:spcBef>
            <a:spcAft>
              <a:spcPct val="35000"/>
            </a:spcAft>
            <a:buNone/>
          </a:pPr>
          <a:r>
            <a:rPr lang="en-US" sz="2800" kern="1200" dirty="0"/>
            <a:t>Allows true IES AND All-Around athletes ability to qualify to Regionals on 1, 2 or 3 events (provided they achieve the qualification score)</a:t>
          </a:r>
        </a:p>
        <a:p>
          <a:pPr marL="0" lvl="0" indent="0" algn="l" defTabSz="1244600">
            <a:lnSpc>
              <a:spcPct val="90000"/>
            </a:lnSpc>
            <a:spcBef>
              <a:spcPct val="0"/>
            </a:spcBef>
            <a:spcAft>
              <a:spcPct val="35000"/>
            </a:spcAft>
            <a:buFontTx/>
            <a:buNone/>
          </a:pPr>
          <a:r>
            <a:rPr lang="en-US" sz="2800" kern="1200" dirty="0"/>
            <a:t>Will allow L10 athletes to move on to Regionals to have a chance to qualify to All-Star session at Dev Nationals</a:t>
          </a:r>
        </a:p>
      </dsp:txBody>
      <dsp:txXfrm>
        <a:off x="211610" y="211610"/>
        <a:ext cx="8173447" cy="391163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22E8A5-A14E-4D66-8B97-D67280F6E38E}">
      <dsp:nvSpPr>
        <dsp:cNvPr id="0" name=""/>
        <dsp:cNvSpPr/>
      </dsp:nvSpPr>
      <dsp:spPr>
        <a:xfrm>
          <a:off x="0" y="851347"/>
          <a:ext cx="8596667" cy="2661750"/>
        </a:xfrm>
        <a:prstGeom prst="roundRect">
          <a:avLst/>
        </a:prstGeom>
        <a:solidFill>
          <a:schemeClr val="accent3"/>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b="1" kern="1200" dirty="0">
              <a:solidFill>
                <a:srgbClr val="FFFF00"/>
              </a:solidFill>
            </a:rPr>
            <a:t>Status for competing as an IES to qualify to the next higher meet MUST be DECLARED at the time of entry to the qualifying meet, NOT DURING or AFTER the CONCLUSION of the competition.  </a:t>
          </a:r>
          <a:r>
            <a:rPr lang="en-US" sz="2000" b="1" kern="1200" dirty="0">
              <a:solidFill>
                <a:srgbClr val="FFFF00"/>
              </a:solidFill>
            </a:rPr>
            <a:t>(R&amp;P </a:t>
          </a:r>
          <a:r>
            <a:rPr lang="en-US" sz="2000" b="1" kern="1200" dirty="0" err="1">
              <a:solidFill>
                <a:srgbClr val="FFFF00"/>
              </a:solidFill>
            </a:rPr>
            <a:t>pg</a:t>
          </a:r>
          <a:r>
            <a:rPr lang="en-US" sz="2000" b="1" kern="1200" dirty="0">
              <a:solidFill>
                <a:srgbClr val="FFFF00"/>
              </a:solidFill>
            </a:rPr>
            <a:t> 73 /81 Alternative Competition Experiences)</a:t>
          </a:r>
          <a:endParaRPr lang="en-US" sz="2000" kern="1200" dirty="0">
            <a:solidFill>
              <a:srgbClr val="FFFF00"/>
            </a:solidFill>
          </a:endParaRPr>
        </a:p>
      </dsp:txBody>
      <dsp:txXfrm>
        <a:off x="129936" y="981283"/>
        <a:ext cx="8336795" cy="240187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22E8A5-A14E-4D66-8B97-D67280F6E38E}">
      <dsp:nvSpPr>
        <dsp:cNvPr id="0" name=""/>
        <dsp:cNvSpPr/>
      </dsp:nvSpPr>
      <dsp:spPr>
        <a:xfrm>
          <a:off x="0" y="294479"/>
          <a:ext cx="8596667" cy="3346200"/>
        </a:xfrm>
        <a:prstGeom prst="roundRect">
          <a:avLst/>
        </a:prstGeom>
        <a:solidFill>
          <a:schemeClr val="accent3"/>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dirty="0"/>
            <a:t>Replacement athletes (both AA and event) </a:t>
          </a:r>
          <a:r>
            <a:rPr lang="en-US" sz="2800" b="1" kern="1200" dirty="0">
              <a:solidFill>
                <a:srgbClr val="FF0000"/>
              </a:solidFill>
            </a:rPr>
            <a:t>will be accepted </a:t>
          </a:r>
          <a:r>
            <a:rPr lang="en-US" sz="2800" kern="1200" dirty="0"/>
            <a:t>up until 12:00 am EST Thursday morning, the day prior to competition</a:t>
          </a:r>
        </a:p>
        <a:p>
          <a:pPr marL="0" lvl="0" indent="0" algn="l" defTabSz="1244600">
            <a:lnSpc>
              <a:spcPct val="90000"/>
            </a:lnSpc>
            <a:spcBef>
              <a:spcPct val="0"/>
            </a:spcBef>
            <a:spcAft>
              <a:spcPct val="35000"/>
            </a:spcAft>
            <a:buNone/>
          </a:pPr>
          <a:r>
            <a:rPr lang="en-US" sz="2800" kern="1200" dirty="0"/>
            <a:t>- If one of the original qualified athletes must scratch for any reason, the next available qualified athlete will be offered the invite to compete.</a:t>
          </a:r>
        </a:p>
      </dsp:txBody>
      <dsp:txXfrm>
        <a:off x="163348" y="457827"/>
        <a:ext cx="8269971" cy="301950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22E8A5-A14E-4D66-8B97-D67280F6E38E}">
      <dsp:nvSpPr>
        <dsp:cNvPr id="0" name=""/>
        <dsp:cNvSpPr/>
      </dsp:nvSpPr>
      <dsp:spPr>
        <a:xfrm>
          <a:off x="0" y="0"/>
          <a:ext cx="8596667" cy="4182750"/>
        </a:xfrm>
        <a:prstGeom prst="roundRect">
          <a:avLst/>
        </a:prstGeom>
        <a:solidFill>
          <a:schemeClr val="accent3"/>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b="0" i="0" kern="1200" dirty="0">
              <a:effectLst/>
              <a:latin typeface="Poppins" pitchFamily="2" charset="77"/>
            </a:rPr>
            <a:t>Any inquiry to raise a score .10 or less on the lowest event score to qualify to the State or Regional meet </a:t>
          </a:r>
          <a:r>
            <a:rPr lang="en-US" sz="2800" b="1" i="0" kern="1200" dirty="0">
              <a:solidFill>
                <a:srgbClr val="FF0000"/>
              </a:solidFill>
              <a:effectLst/>
              <a:latin typeface="Poppins" pitchFamily="2" charset="77"/>
            </a:rPr>
            <a:t>applies ONLY to All Around athletes. </a:t>
          </a:r>
        </a:p>
        <a:p>
          <a:pPr marL="0" lvl="0" indent="0" algn="l" defTabSz="1244600">
            <a:lnSpc>
              <a:spcPct val="90000"/>
            </a:lnSpc>
            <a:spcBef>
              <a:spcPct val="0"/>
            </a:spcBef>
            <a:spcAft>
              <a:spcPct val="35000"/>
            </a:spcAft>
            <a:buNone/>
          </a:pPr>
          <a:r>
            <a:rPr lang="en-US" sz="2800" kern="1200" dirty="0"/>
            <a:t>* C</a:t>
          </a:r>
          <a:r>
            <a:rPr lang="en-US" sz="2800" b="0" i="0" kern="1200" dirty="0">
              <a:effectLst/>
              <a:latin typeface="Poppins" pitchFamily="2" charset="77"/>
            </a:rPr>
            <a:t>annot be used at Regionals to qualify to East/West or Nationals, nor does it apply to IES.</a:t>
          </a:r>
          <a:endParaRPr lang="en-US" sz="2800" kern="1200" dirty="0"/>
        </a:p>
      </dsp:txBody>
      <dsp:txXfrm>
        <a:off x="204185" y="204185"/>
        <a:ext cx="8188297" cy="377438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C6BE1E-7B82-4291-B375-EC8925D3708D}">
      <dsp:nvSpPr>
        <dsp:cNvPr id="0" name=""/>
        <dsp:cNvSpPr/>
      </dsp:nvSpPr>
      <dsp:spPr>
        <a:xfrm>
          <a:off x="0" y="744"/>
          <a:ext cx="8596668" cy="972843"/>
        </a:xfrm>
        <a:prstGeom prst="roundRect">
          <a:avLst/>
        </a:prstGeom>
        <a:solidFill>
          <a:schemeClr val="accent4"/>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a:t>Fill out the online petition form and submit by email. </a:t>
          </a:r>
          <a:r>
            <a:rPr lang="en-US" sz="1400" u="sng" kern="1200" dirty="0"/>
            <a:t>Deadline for submission is Monday 5PM local time following the State Meet.</a:t>
          </a:r>
        </a:p>
      </dsp:txBody>
      <dsp:txXfrm>
        <a:off x="47490" y="48234"/>
        <a:ext cx="8501688" cy="877863"/>
      </dsp:txXfrm>
    </dsp:sp>
    <dsp:sp modelId="{3BCC0C0C-D088-4A49-9DFB-204EE94555ED}">
      <dsp:nvSpPr>
        <dsp:cNvPr id="0" name=""/>
        <dsp:cNvSpPr/>
      </dsp:nvSpPr>
      <dsp:spPr>
        <a:xfrm>
          <a:off x="0" y="987242"/>
          <a:ext cx="8596668" cy="972843"/>
        </a:xfrm>
        <a:prstGeom prst="roundRect">
          <a:avLst/>
        </a:prstGeom>
        <a:solidFill>
          <a:schemeClr val="accent3"/>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a:t>Include in the email or obtain a Licensed Medical Professional’s written verification of the nature of illness or injury and a release date to return to gymnastics training.*  </a:t>
          </a:r>
          <a:r>
            <a:rPr lang="en-US" sz="1400" u="sng" kern="1200" dirty="0"/>
            <a:t>Deadline for the medical submission is Wednesday 5PM local time following the State Meet.</a:t>
          </a:r>
        </a:p>
        <a:p>
          <a:pPr marL="0" lvl="0" indent="0" algn="l" defTabSz="622300">
            <a:lnSpc>
              <a:spcPct val="90000"/>
            </a:lnSpc>
            <a:spcBef>
              <a:spcPct val="0"/>
            </a:spcBef>
            <a:spcAft>
              <a:spcPct val="35000"/>
            </a:spcAft>
            <a:buNone/>
          </a:pPr>
          <a:r>
            <a:rPr lang="en-US" sz="1400" b="0" kern="1200" dirty="0"/>
            <a:t>*The release date to FULL activity MUST occur prior to the date of Regional competition.</a:t>
          </a:r>
          <a:endParaRPr lang="en-US" sz="1400" kern="1200" dirty="0"/>
        </a:p>
      </dsp:txBody>
      <dsp:txXfrm>
        <a:off x="47490" y="1034732"/>
        <a:ext cx="8501688" cy="877863"/>
      </dsp:txXfrm>
    </dsp:sp>
    <dsp:sp modelId="{451DC337-0AB2-4E63-A842-B7387E66760B}">
      <dsp:nvSpPr>
        <dsp:cNvPr id="0" name=""/>
        <dsp:cNvSpPr/>
      </dsp:nvSpPr>
      <dsp:spPr>
        <a:xfrm>
          <a:off x="0" y="1973739"/>
          <a:ext cx="8596668" cy="972843"/>
        </a:xfrm>
        <a:prstGeom prst="roundRect">
          <a:avLst/>
        </a:prstGeom>
        <a:solidFill>
          <a:schemeClr val="accent2"/>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a:t>Include in the email a link that takes you </a:t>
          </a:r>
          <a:r>
            <a:rPr lang="en-US" sz="1400" u="sng" kern="1200" dirty="0"/>
            <a:t>directly</a:t>
          </a:r>
          <a:r>
            <a:rPr lang="en-US" sz="1400" kern="1200" dirty="0"/>
            <a:t> to the meet and session from which you are submitting scores; My </a:t>
          </a:r>
          <a:r>
            <a:rPr lang="en-US" sz="1400" kern="1200" dirty="0" err="1"/>
            <a:t>USAGym</a:t>
          </a:r>
          <a:r>
            <a:rPr lang="en-US" sz="1400" kern="1200" dirty="0"/>
            <a:t>, Meet Scores Online, etc.  Please DO NOT just send the name of the meet or a photo of scores.  </a:t>
          </a:r>
        </a:p>
      </dsp:txBody>
      <dsp:txXfrm>
        <a:off x="47490" y="2021229"/>
        <a:ext cx="8501688" cy="877863"/>
      </dsp:txXfrm>
    </dsp:sp>
    <dsp:sp modelId="{77DCB9ED-DFB4-4F42-A60D-E62C901170AB}">
      <dsp:nvSpPr>
        <dsp:cNvPr id="0" name=""/>
        <dsp:cNvSpPr/>
      </dsp:nvSpPr>
      <dsp:spPr>
        <a:xfrm>
          <a:off x="0" y="2960237"/>
          <a:ext cx="8596668" cy="972843"/>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a:t>The Gym contact person will be notified no less than one week prior to the Regional competition.  If at any point during the petition process the athlete is no longer able to compete, it is the responsibility of the coach to notify the RACC and the RTCC IMMEDIATLEY.				</a:t>
          </a:r>
        </a:p>
      </dsp:txBody>
      <dsp:txXfrm>
        <a:off x="47490" y="3007727"/>
        <a:ext cx="8501688" cy="877863"/>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CF6F76B-C881-7946-B438-8F1A43361499}" type="datetimeFigureOut">
              <a:rPr lang="en-US" smtClean="0"/>
              <a:t>2/26/2024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8D51E1-FFF0-C34C-A370-D5D403BA1135}" type="slidenum">
              <a:rPr lang="en-US" smtClean="0"/>
              <a:t>‹#›</a:t>
            </a:fld>
            <a:endParaRPr lang="en-US"/>
          </a:p>
        </p:txBody>
      </p:sp>
    </p:spTree>
    <p:extLst>
      <p:ext uri="{BB962C8B-B14F-4D97-AF65-F5344CB8AC3E}">
        <p14:creationId xmlns:p14="http://schemas.microsoft.com/office/powerpoint/2010/main" val="4116789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CF6F76B-C881-7946-B438-8F1A43361499}" type="datetimeFigureOut">
              <a:rPr lang="en-US" smtClean="0"/>
              <a:t>2/26/2024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8D51E1-FFF0-C34C-A370-D5D403BA1135}" type="slidenum">
              <a:rPr lang="en-US" smtClean="0"/>
              <a:t>‹#›</a:t>
            </a:fld>
            <a:endParaRPr lang="en-US"/>
          </a:p>
        </p:txBody>
      </p:sp>
    </p:spTree>
    <p:extLst>
      <p:ext uri="{BB962C8B-B14F-4D97-AF65-F5344CB8AC3E}">
        <p14:creationId xmlns:p14="http://schemas.microsoft.com/office/powerpoint/2010/main" val="38965013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CF6F76B-C881-7946-B438-8F1A43361499}" type="datetimeFigureOut">
              <a:rPr lang="en-US" smtClean="0"/>
              <a:t>2/26/2024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8D51E1-FFF0-C34C-A370-D5D403BA1135}"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3000143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CF6F76B-C881-7946-B438-8F1A43361499}" type="datetimeFigureOut">
              <a:rPr lang="en-US" smtClean="0"/>
              <a:t>2/26/2024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8D51E1-FFF0-C34C-A370-D5D403BA1135}" type="slidenum">
              <a:rPr lang="en-US" smtClean="0"/>
              <a:t>‹#›</a:t>
            </a:fld>
            <a:endParaRPr lang="en-US"/>
          </a:p>
        </p:txBody>
      </p:sp>
    </p:spTree>
    <p:extLst>
      <p:ext uri="{BB962C8B-B14F-4D97-AF65-F5344CB8AC3E}">
        <p14:creationId xmlns:p14="http://schemas.microsoft.com/office/powerpoint/2010/main" val="23235148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CF6F76B-C881-7946-B438-8F1A43361499}" type="datetimeFigureOut">
              <a:rPr lang="en-US" smtClean="0"/>
              <a:t>2/26/2024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8D51E1-FFF0-C34C-A370-D5D403BA1135}"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09155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CF6F76B-C881-7946-B438-8F1A43361499}" type="datetimeFigureOut">
              <a:rPr lang="en-US" smtClean="0"/>
              <a:t>2/26/2024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8D51E1-FFF0-C34C-A370-D5D403BA1135}" type="slidenum">
              <a:rPr lang="en-US" smtClean="0"/>
              <a:t>‹#›</a:t>
            </a:fld>
            <a:endParaRPr lang="en-US"/>
          </a:p>
        </p:txBody>
      </p:sp>
    </p:spTree>
    <p:extLst>
      <p:ext uri="{BB962C8B-B14F-4D97-AF65-F5344CB8AC3E}">
        <p14:creationId xmlns:p14="http://schemas.microsoft.com/office/powerpoint/2010/main" val="6568913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F6F76B-C881-7946-B438-8F1A43361499}" type="datetimeFigureOut">
              <a:rPr lang="en-US" smtClean="0"/>
              <a:t>2/26/2024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8D51E1-FFF0-C34C-A370-D5D403BA1135}" type="slidenum">
              <a:rPr lang="en-US" smtClean="0"/>
              <a:t>‹#›</a:t>
            </a:fld>
            <a:endParaRPr lang="en-US"/>
          </a:p>
        </p:txBody>
      </p:sp>
    </p:spTree>
    <p:extLst>
      <p:ext uri="{BB962C8B-B14F-4D97-AF65-F5344CB8AC3E}">
        <p14:creationId xmlns:p14="http://schemas.microsoft.com/office/powerpoint/2010/main" val="41526621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F6F76B-C881-7946-B438-8F1A43361499}" type="datetimeFigureOut">
              <a:rPr lang="en-US" smtClean="0"/>
              <a:t>2/26/2024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8D51E1-FFF0-C34C-A370-D5D403BA1135}" type="slidenum">
              <a:rPr lang="en-US" smtClean="0"/>
              <a:t>‹#›</a:t>
            </a:fld>
            <a:endParaRPr lang="en-US"/>
          </a:p>
        </p:txBody>
      </p:sp>
    </p:spTree>
    <p:extLst>
      <p:ext uri="{BB962C8B-B14F-4D97-AF65-F5344CB8AC3E}">
        <p14:creationId xmlns:p14="http://schemas.microsoft.com/office/powerpoint/2010/main" val="17043795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F6F76B-C881-7946-B438-8F1A43361499}" type="datetimeFigureOut">
              <a:rPr lang="en-US" smtClean="0"/>
              <a:t>2/26/2024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8D51E1-FFF0-C34C-A370-D5D403BA1135}" type="slidenum">
              <a:rPr lang="en-US" smtClean="0"/>
              <a:t>‹#›</a:t>
            </a:fld>
            <a:endParaRPr lang="en-US"/>
          </a:p>
        </p:txBody>
      </p:sp>
    </p:spTree>
    <p:extLst>
      <p:ext uri="{BB962C8B-B14F-4D97-AF65-F5344CB8AC3E}">
        <p14:creationId xmlns:p14="http://schemas.microsoft.com/office/powerpoint/2010/main" val="1866411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CF6F76B-C881-7946-B438-8F1A43361499}" type="datetimeFigureOut">
              <a:rPr lang="en-US" smtClean="0"/>
              <a:t>2/26/2024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8D51E1-FFF0-C34C-A370-D5D403BA1135}" type="slidenum">
              <a:rPr lang="en-US" smtClean="0"/>
              <a:t>‹#›</a:t>
            </a:fld>
            <a:endParaRPr lang="en-US"/>
          </a:p>
        </p:txBody>
      </p:sp>
    </p:spTree>
    <p:extLst>
      <p:ext uri="{BB962C8B-B14F-4D97-AF65-F5344CB8AC3E}">
        <p14:creationId xmlns:p14="http://schemas.microsoft.com/office/powerpoint/2010/main" val="16437978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CF6F76B-C881-7946-B438-8F1A43361499}" type="datetimeFigureOut">
              <a:rPr lang="en-US" smtClean="0"/>
              <a:t>2/26/2024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8D51E1-FFF0-C34C-A370-D5D403BA1135}" type="slidenum">
              <a:rPr lang="en-US" smtClean="0"/>
              <a:t>‹#›</a:t>
            </a:fld>
            <a:endParaRPr lang="en-US"/>
          </a:p>
        </p:txBody>
      </p:sp>
    </p:spTree>
    <p:extLst>
      <p:ext uri="{BB962C8B-B14F-4D97-AF65-F5344CB8AC3E}">
        <p14:creationId xmlns:p14="http://schemas.microsoft.com/office/powerpoint/2010/main" val="1975695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CF6F76B-C881-7946-B438-8F1A43361499}" type="datetimeFigureOut">
              <a:rPr lang="en-US" smtClean="0"/>
              <a:t>2/26/2024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68D51E1-FFF0-C34C-A370-D5D403BA1135}" type="slidenum">
              <a:rPr lang="en-US" smtClean="0"/>
              <a:t>‹#›</a:t>
            </a:fld>
            <a:endParaRPr lang="en-US"/>
          </a:p>
        </p:txBody>
      </p:sp>
    </p:spTree>
    <p:extLst>
      <p:ext uri="{BB962C8B-B14F-4D97-AF65-F5344CB8AC3E}">
        <p14:creationId xmlns:p14="http://schemas.microsoft.com/office/powerpoint/2010/main" val="40011249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CF6F76B-C881-7946-B438-8F1A43361499}" type="datetimeFigureOut">
              <a:rPr lang="en-US" smtClean="0"/>
              <a:t>2/26/2024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68D51E1-FFF0-C34C-A370-D5D403BA1135}" type="slidenum">
              <a:rPr lang="en-US" smtClean="0"/>
              <a:t>‹#›</a:t>
            </a:fld>
            <a:endParaRPr lang="en-US"/>
          </a:p>
        </p:txBody>
      </p:sp>
    </p:spTree>
    <p:extLst>
      <p:ext uri="{BB962C8B-B14F-4D97-AF65-F5344CB8AC3E}">
        <p14:creationId xmlns:p14="http://schemas.microsoft.com/office/powerpoint/2010/main" val="331391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F6F76B-C881-7946-B438-8F1A43361499}" type="datetimeFigureOut">
              <a:rPr lang="en-US" smtClean="0"/>
              <a:t>2/26/2024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68D51E1-FFF0-C34C-A370-D5D403BA1135}" type="slidenum">
              <a:rPr lang="en-US" smtClean="0"/>
              <a:t>‹#›</a:t>
            </a:fld>
            <a:endParaRPr lang="en-US"/>
          </a:p>
        </p:txBody>
      </p:sp>
    </p:spTree>
    <p:extLst>
      <p:ext uri="{BB962C8B-B14F-4D97-AF65-F5344CB8AC3E}">
        <p14:creationId xmlns:p14="http://schemas.microsoft.com/office/powerpoint/2010/main" val="9156349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CF6F76B-C881-7946-B438-8F1A43361499}" type="datetimeFigureOut">
              <a:rPr lang="en-US" smtClean="0"/>
              <a:t>2/26/2024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8D51E1-FFF0-C34C-A370-D5D403BA1135}" type="slidenum">
              <a:rPr lang="en-US" smtClean="0"/>
              <a:t>‹#›</a:t>
            </a:fld>
            <a:endParaRPr lang="en-US"/>
          </a:p>
        </p:txBody>
      </p:sp>
    </p:spTree>
    <p:extLst>
      <p:ext uri="{BB962C8B-B14F-4D97-AF65-F5344CB8AC3E}">
        <p14:creationId xmlns:p14="http://schemas.microsoft.com/office/powerpoint/2010/main" val="3645124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CF6F76B-C881-7946-B438-8F1A43361499}" type="datetimeFigureOut">
              <a:rPr lang="en-US" smtClean="0"/>
              <a:t>2/26/2024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8D51E1-FFF0-C34C-A370-D5D403BA1135}" type="slidenum">
              <a:rPr lang="en-US" smtClean="0"/>
              <a:t>‹#›</a:t>
            </a:fld>
            <a:endParaRPr lang="en-US"/>
          </a:p>
        </p:txBody>
      </p:sp>
    </p:spTree>
    <p:extLst>
      <p:ext uri="{BB962C8B-B14F-4D97-AF65-F5344CB8AC3E}">
        <p14:creationId xmlns:p14="http://schemas.microsoft.com/office/powerpoint/2010/main" val="10414211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CF6F76B-C881-7946-B438-8F1A43361499}" type="datetimeFigureOut">
              <a:rPr lang="en-US" smtClean="0"/>
              <a:t>2/26/2024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68D51E1-FFF0-C34C-A370-D5D403BA1135}" type="slidenum">
              <a:rPr lang="en-US" smtClean="0"/>
              <a:t>‹#›</a:t>
            </a:fld>
            <a:endParaRPr lang="en-US"/>
          </a:p>
        </p:txBody>
      </p:sp>
    </p:spTree>
    <p:extLst>
      <p:ext uri="{BB962C8B-B14F-4D97-AF65-F5344CB8AC3E}">
        <p14:creationId xmlns:p14="http://schemas.microsoft.com/office/powerpoint/2010/main" val="2261379409"/>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756" r:id="rId12"/>
    <p:sldLayoutId id="2147483757" r:id="rId13"/>
    <p:sldLayoutId id="2147483758" r:id="rId14"/>
    <p:sldLayoutId id="2147483759" r:id="rId15"/>
    <p:sldLayoutId id="214748376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0ADFFC45-3DC9-4433-926F-043E879D9D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B5F26A87-0610-435F-AA13-BD658385C9D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67230" y="-8468"/>
            <a:ext cx="4763558" cy="6866467"/>
            <a:chOff x="67175" y="-8467"/>
            <a:chExt cx="4763558" cy="6866467"/>
          </a:xfrm>
        </p:grpSpPr>
        <p:cxnSp>
          <p:nvCxnSpPr>
            <p:cNvPr id="25" name="Straight Connector 24">
              <a:extLst>
                <a:ext uri="{FF2B5EF4-FFF2-40B4-BE49-F238E27FC236}">
                  <a16:creationId xmlns:a16="http://schemas.microsoft.com/office/drawing/2014/main" id="{E6321436-5AAD-4FB6-BB0D-316D4540E82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1448300"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94B0BD33-3D46-4F43-947A-825DFEF6106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67175"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27" name="Rectangle 23">
              <a:extLst>
                <a:ext uri="{FF2B5EF4-FFF2-40B4-BE49-F238E27FC236}">
                  <a16:creationId xmlns:a16="http://schemas.microsoft.com/office/drawing/2014/main" id="{92E26C27-E1F5-47DC-9F83-469D196C55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58764"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Rectangle 25">
              <a:extLst>
                <a:ext uri="{FF2B5EF4-FFF2-40B4-BE49-F238E27FC236}">
                  <a16:creationId xmlns:a16="http://schemas.microsoft.com/office/drawing/2014/main" id="{95F944E7-2B4E-4AE2-B4DB-846FF8AE0B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80730"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Isosceles Triangle 28">
              <a:extLst>
                <a:ext uri="{FF2B5EF4-FFF2-40B4-BE49-F238E27FC236}">
                  <a16:creationId xmlns:a16="http://schemas.microsoft.com/office/drawing/2014/main" id="{FF14952D-390F-46CC-B302-73DDD9C41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9621"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0" name="Rectangle 27">
              <a:extLst>
                <a:ext uri="{FF2B5EF4-FFF2-40B4-BE49-F238E27FC236}">
                  <a16:creationId xmlns:a16="http://schemas.microsoft.com/office/drawing/2014/main" id="{867CDE55-B22A-40D0-882A-9452919EEC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11788"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1" name="Isosceles Triangle 30">
              <a:extLst>
                <a:ext uri="{FF2B5EF4-FFF2-40B4-BE49-F238E27FC236}">
                  <a16:creationId xmlns:a16="http://schemas.microsoft.com/office/drawing/2014/main" id="{8C409231-C942-4808-B529-DAC32A7DB0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448954"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1">
            <a:extLst>
              <a:ext uri="{FF2B5EF4-FFF2-40B4-BE49-F238E27FC236}">
                <a16:creationId xmlns:a16="http://schemas.microsoft.com/office/drawing/2014/main" id="{4B4C9FBB-5D31-DF4A-B11F-DE6AE29D863B}"/>
              </a:ext>
            </a:extLst>
          </p:cNvPr>
          <p:cNvSpPr>
            <a:spLocks noGrp="1"/>
          </p:cNvSpPr>
          <p:nvPr>
            <p:ph type="ctrTitle"/>
          </p:nvPr>
        </p:nvSpPr>
        <p:spPr>
          <a:xfrm>
            <a:off x="378322" y="962557"/>
            <a:ext cx="5096060" cy="4307148"/>
          </a:xfrm>
        </p:spPr>
        <p:txBody>
          <a:bodyPr anchor="ctr">
            <a:normAutofit fontScale="90000"/>
          </a:bodyPr>
          <a:lstStyle/>
          <a:p>
            <a:pPr algn="ctr"/>
            <a:r>
              <a:rPr lang="en-US" dirty="0"/>
              <a:t>2024</a:t>
            </a:r>
            <a:br>
              <a:rPr lang="en-US" dirty="0"/>
            </a:br>
            <a:r>
              <a:rPr lang="en-US" dirty="0"/>
              <a:t>USA Gymnastics</a:t>
            </a:r>
            <a:br>
              <a:rPr lang="en-US" dirty="0"/>
            </a:br>
            <a:r>
              <a:rPr lang="en-US" dirty="0"/>
              <a:t>Region 3 Regional</a:t>
            </a:r>
            <a:br>
              <a:rPr lang="en-US" dirty="0"/>
            </a:br>
            <a:r>
              <a:rPr lang="en-US" dirty="0"/>
              <a:t>Dev. Program </a:t>
            </a:r>
            <a:r>
              <a:rPr lang="en-US" dirty="0">
                <a:latin typeface="Baloo Thambi 2" panose="03080502040302020200" pitchFamily="66" charset="77"/>
                <a:cs typeface="Baloo Thambi 2" panose="03080502040302020200" pitchFamily="66" charset="77"/>
              </a:rPr>
              <a:t>&amp;</a:t>
            </a:r>
            <a:r>
              <a:rPr lang="en-US" dirty="0"/>
              <a:t> Xcel Petition Process</a:t>
            </a:r>
          </a:p>
        </p:txBody>
      </p:sp>
      <p:sp>
        <p:nvSpPr>
          <p:cNvPr id="33" name="Freeform: Shape 32">
            <a:extLst>
              <a:ext uri="{FF2B5EF4-FFF2-40B4-BE49-F238E27FC236}">
                <a16:creationId xmlns:a16="http://schemas.microsoft.com/office/drawing/2014/main" id="{69370F01-B8C9-4CE4-824C-92B2792E6E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36497" y="-8468"/>
            <a:ext cx="5074930" cy="6866468"/>
          </a:xfrm>
          <a:custGeom>
            <a:avLst/>
            <a:gdLst>
              <a:gd name="connsiteX0" fmla="*/ 0 w 5074930"/>
              <a:gd name="connsiteY0" fmla="*/ 0 h 6858000"/>
              <a:gd name="connsiteX1" fmla="*/ 1249825 w 5074930"/>
              <a:gd name="connsiteY1" fmla="*/ 0 h 6858000"/>
              <a:gd name="connsiteX2" fmla="*/ 1249825 w 5074930"/>
              <a:gd name="connsiteY2" fmla="*/ 8457 h 6858000"/>
              <a:gd name="connsiteX3" fmla="*/ 5074930 w 5074930"/>
              <a:gd name="connsiteY3" fmla="*/ 8457 h 6858000"/>
              <a:gd name="connsiteX4" fmla="*/ 5074930 w 5074930"/>
              <a:gd name="connsiteY4" fmla="*/ 6858000 h 6858000"/>
              <a:gd name="connsiteX5" fmla="*/ 1249825 w 5074930"/>
              <a:gd name="connsiteY5" fmla="*/ 6858000 h 6858000"/>
              <a:gd name="connsiteX6" fmla="*/ 1109383 w 5074930"/>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074930" h="6858000">
                <a:moveTo>
                  <a:pt x="0" y="0"/>
                </a:moveTo>
                <a:lnTo>
                  <a:pt x="1249825" y="0"/>
                </a:lnTo>
                <a:lnTo>
                  <a:pt x="1249825" y="8457"/>
                </a:lnTo>
                <a:lnTo>
                  <a:pt x="5074930" y="8457"/>
                </a:lnTo>
                <a:lnTo>
                  <a:pt x="5074930" y="6858000"/>
                </a:lnTo>
                <a:lnTo>
                  <a:pt x="1249825" y="6858000"/>
                </a:lnTo>
                <a:lnTo>
                  <a:pt x="1109383" y="685800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577646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75DB0E-047D-4B58-A981-4B579FBD4DBC}"/>
              </a:ext>
            </a:extLst>
          </p:cNvPr>
          <p:cNvSpPr>
            <a:spLocks noGrp="1"/>
          </p:cNvSpPr>
          <p:nvPr>
            <p:ph type="title"/>
          </p:nvPr>
        </p:nvSpPr>
        <p:spPr/>
        <p:txBody>
          <a:bodyPr>
            <a:noAutofit/>
          </a:bodyPr>
          <a:lstStyle/>
          <a:p>
            <a:pPr algn="ctr"/>
            <a:r>
              <a:rPr lang="en-US" sz="4400" dirty="0"/>
              <a:t>Action items when petitioning athletes</a:t>
            </a:r>
          </a:p>
        </p:txBody>
      </p:sp>
      <p:graphicFrame>
        <p:nvGraphicFramePr>
          <p:cNvPr id="5" name="Content Placeholder 2">
            <a:extLst>
              <a:ext uri="{FF2B5EF4-FFF2-40B4-BE49-F238E27FC236}">
                <a16:creationId xmlns:a16="http://schemas.microsoft.com/office/drawing/2014/main" id="{0FA01065-AE1E-4FF8-81F7-2867D6FFF615}"/>
              </a:ext>
            </a:extLst>
          </p:cNvPr>
          <p:cNvGraphicFramePr>
            <a:graphicFrameLocks noGrp="1"/>
          </p:cNvGraphicFramePr>
          <p:nvPr>
            <p:ph idx="1"/>
            <p:extLst>
              <p:ext uri="{D42A27DB-BD31-4B8C-83A1-F6EECF244321}">
                <p14:modId xmlns:p14="http://schemas.microsoft.com/office/powerpoint/2010/main" val="608393443"/>
              </p:ext>
            </p:extLst>
          </p:nvPr>
        </p:nvGraphicFramePr>
        <p:xfrm>
          <a:off x="677334" y="2085975"/>
          <a:ext cx="8596668" cy="39338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081224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5B8F4-ACDB-6642-919D-4156E6A8FFBF}"/>
              </a:ext>
            </a:extLst>
          </p:cNvPr>
          <p:cNvSpPr>
            <a:spLocks noGrp="1"/>
          </p:cNvSpPr>
          <p:nvPr>
            <p:ph type="title"/>
          </p:nvPr>
        </p:nvSpPr>
        <p:spPr>
          <a:xfrm>
            <a:off x="1485900" y="1363851"/>
            <a:ext cx="9690229" cy="1836549"/>
          </a:xfrm>
        </p:spPr>
        <p:txBody>
          <a:bodyPr>
            <a:noAutofit/>
          </a:bodyPr>
          <a:lstStyle/>
          <a:p>
            <a:r>
              <a:rPr lang="en-US" sz="8000" dirty="0"/>
              <a:t>Thank You</a:t>
            </a:r>
            <a:br>
              <a:rPr lang="en-US" sz="8000" dirty="0">
                <a:solidFill>
                  <a:schemeClr val="tx1">
                    <a:lumMod val="75000"/>
                    <a:lumOff val="25000"/>
                  </a:schemeClr>
                </a:solidFill>
              </a:rPr>
            </a:br>
            <a:endParaRPr lang="en-US" sz="8000" dirty="0">
              <a:solidFill>
                <a:schemeClr val="tx1">
                  <a:lumMod val="75000"/>
                  <a:lumOff val="25000"/>
                </a:schemeClr>
              </a:solidFill>
            </a:endParaRPr>
          </a:p>
        </p:txBody>
      </p:sp>
      <p:sp>
        <p:nvSpPr>
          <p:cNvPr id="3" name="Content Placeholder 2">
            <a:extLst>
              <a:ext uri="{FF2B5EF4-FFF2-40B4-BE49-F238E27FC236}">
                <a16:creationId xmlns:a16="http://schemas.microsoft.com/office/drawing/2014/main" id="{1809A58F-F462-FB42-B2B2-8B546FA03DAB}"/>
              </a:ext>
            </a:extLst>
          </p:cNvPr>
          <p:cNvSpPr>
            <a:spLocks noGrp="1"/>
          </p:cNvSpPr>
          <p:nvPr>
            <p:ph idx="1"/>
          </p:nvPr>
        </p:nvSpPr>
        <p:spPr>
          <a:xfrm>
            <a:off x="1657350" y="3200400"/>
            <a:ext cx="9432369" cy="3038474"/>
          </a:xfrm>
        </p:spPr>
        <p:txBody>
          <a:bodyPr>
            <a:normAutofit fontScale="70000" lnSpcReduction="20000"/>
          </a:bodyPr>
          <a:lstStyle/>
          <a:p>
            <a:pPr marL="0" indent="0">
              <a:buNone/>
            </a:pPr>
            <a:r>
              <a:rPr lang="en-US" sz="3200" dirty="0">
                <a:solidFill>
                  <a:schemeClr val="accent1"/>
                </a:solidFill>
              </a:rPr>
              <a:t>Region 3 Regional Administrative Committee</a:t>
            </a:r>
          </a:p>
          <a:p>
            <a:pPr marL="0" indent="0">
              <a:buNone/>
            </a:pPr>
            <a:r>
              <a:rPr lang="en-US" sz="2600" dirty="0">
                <a:solidFill>
                  <a:schemeClr val="accent1"/>
                </a:solidFill>
              </a:rPr>
              <a:t>Kim Lauderdale-Stepanek-RACC</a:t>
            </a:r>
          </a:p>
          <a:p>
            <a:pPr marL="0" indent="0">
              <a:buNone/>
            </a:pPr>
            <a:r>
              <a:rPr lang="en-US" sz="2600" dirty="0">
                <a:solidFill>
                  <a:schemeClr val="accent1"/>
                </a:solidFill>
              </a:rPr>
              <a:t>Loui </a:t>
            </a:r>
            <a:r>
              <a:rPr lang="en-US" sz="2600" dirty="0" err="1">
                <a:solidFill>
                  <a:schemeClr val="accent1"/>
                </a:solidFill>
              </a:rPr>
              <a:t>Janeky</a:t>
            </a:r>
            <a:r>
              <a:rPr lang="en-US" sz="2600" dirty="0">
                <a:solidFill>
                  <a:schemeClr val="accent1"/>
                </a:solidFill>
              </a:rPr>
              <a:t>-RXCC</a:t>
            </a:r>
          </a:p>
          <a:p>
            <a:pPr marL="0" indent="0">
              <a:buNone/>
            </a:pPr>
            <a:endParaRPr lang="en-US" sz="3200" dirty="0">
              <a:solidFill>
                <a:schemeClr val="accent1"/>
              </a:solidFill>
            </a:endParaRPr>
          </a:p>
          <a:p>
            <a:pPr marL="0" indent="0">
              <a:buNone/>
            </a:pPr>
            <a:r>
              <a:rPr lang="en-US" sz="3200" dirty="0">
                <a:solidFill>
                  <a:schemeClr val="accent1"/>
                </a:solidFill>
              </a:rPr>
              <a:t>Region 3 Regional Technical Committee</a:t>
            </a:r>
            <a:endParaRPr lang="en-US" sz="2400" dirty="0">
              <a:solidFill>
                <a:schemeClr val="accent1"/>
              </a:solidFill>
            </a:endParaRPr>
          </a:p>
          <a:p>
            <a:pPr marL="0" indent="0">
              <a:buNone/>
            </a:pPr>
            <a:r>
              <a:rPr lang="en-US" sz="2600" dirty="0">
                <a:solidFill>
                  <a:schemeClr val="accent1"/>
                </a:solidFill>
              </a:rPr>
              <a:t>Marilyn </a:t>
            </a:r>
            <a:r>
              <a:rPr lang="en-US" sz="2600" dirty="0" err="1">
                <a:solidFill>
                  <a:schemeClr val="accent1"/>
                </a:solidFill>
              </a:rPr>
              <a:t>Blilie</a:t>
            </a:r>
            <a:r>
              <a:rPr lang="en-US" sz="2600" dirty="0">
                <a:solidFill>
                  <a:schemeClr val="accent1"/>
                </a:solidFill>
              </a:rPr>
              <a:t>-RTCC</a:t>
            </a:r>
          </a:p>
          <a:p>
            <a:pPr marL="0" indent="0">
              <a:buNone/>
            </a:pPr>
            <a:r>
              <a:rPr lang="en-US" sz="2600" dirty="0">
                <a:solidFill>
                  <a:schemeClr val="accent1"/>
                </a:solidFill>
              </a:rPr>
              <a:t>Laurie Skelton-RTA</a:t>
            </a:r>
          </a:p>
          <a:p>
            <a:pPr marL="0" indent="0">
              <a:buNone/>
            </a:pPr>
            <a:r>
              <a:rPr lang="en-US" sz="2600" dirty="0" err="1">
                <a:solidFill>
                  <a:schemeClr val="accent1"/>
                </a:solidFill>
              </a:rPr>
              <a:t>Donnalyn</a:t>
            </a:r>
            <a:r>
              <a:rPr lang="en-US" sz="2600" dirty="0">
                <a:solidFill>
                  <a:schemeClr val="accent1"/>
                </a:solidFill>
              </a:rPr>
              <a:t> </a:t>
            </a:r>
            <a:r>
              <a:rPr lang="en-US" sz="2600" dirty="0" err="1">
                <a:solidFill>
                  <a:schemeClr val="accent1"/>
                </a:solidFill>
              </a:rPr>
              <a:t>Trevethan</a:t>
            </a:r>
            <a:r>
              <a:rPr lang="en-US" sz="2600" dirty="0">
                <a:solidFill>
                  <a:schemeClr val="accent1"/>
                </a:solidFill>
              </a:rPr>
              <a:t>-RJR</a:t>
            </a:r>
          </a:p>
          <a:p>
            <a:pPr marL="0" indent="0">
              <a:buNone/>
            </a:pPr>
            <a:endParaRPr lang="en-US" dirty="0">
              <a:solidFill>
                <a:schemeClr val="tx1">
                  <a:lumMod val="75000"/>
                  <a:lumOff val="25000"/>
                </a:schemeClr>
              </a:solidFill>
            </a:endParaRPr>
          </a:p>
          <a:p>
            <a:pPr marL="0" indent="0">
              <a:buNone/>
            </a:pPr>
            <a:endParaRPr lang="en-US" dirty="0">
              <a:solidFill>
                <a:schemeClr val="tx1">
                  <a:lumMod val="75000"/>
                  <a:lumOff val="25000"/>
                </a:schemeClr>
              </a:solidFill>
            </a:endParaRPr>
          </a:p>
        </p:txBody>
      </p:sp>
    </p:spTree>
    <p:extLst>
      <p:ext uri="{BB962C8B-B14F-4D97-AF65-F5344CB8AC3E}">
        <p14:creationId xmlns:p14="http://schemas.microsoft.com/office/powerpoint/2010/main" val="2425859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lumOff val="5000"/>
          </a:schemeClr>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875257E-7A8F-4D4F-8075-8B8B22C77DF4}"/>
              </a:ext>
            </a:extLst>
          </p:cNvPr>
          <p:cNvPicPr>
            <a:picLocks noChangeAspect="1"/>
          </p:cNvPicPr>
          <p:nvPr/>
        </p:nvPicPr>
        <p:blipFill rotWithShape="1">
          <a:blip r:embed="rId2">
            <a:alphaModFix amt="35000"/>
          </a:blip>
          <a:srcRect/>
          <a:stretch/>
        </p:blipFill>
        <p:spPr>
          <a:xfrm>
            <a:off x="20" y="10"/>
            <a:ext cx="12191980" cy="6857990"/>
          </a:xfrm>
          <a:prstGeom prst="rect">
            <a:avLst/>
          </a:prstGeom>
        </p:spPr>
      </p:pic>
      <p:sp>
        <p:nvSpPr>
          <p:cNvPr id="2" name="Title 1">
            <a:extLst>
              <a:ext uri="{FF2B5EF4-FFF2-40B4-BE49-F238E27FC236}">
                <a16:creationId xmlns:a16="http://schemas.microsoft.com/office/drawing/2014/main" id="{9B707E49-67DD-434C-A381-3B4B4A1294E6}"/>
              </a:ext>
            </a:extLst>
          </p:cNvPr>
          <p:cNvSpPr>
            <a:spLocks noGrp="1"/>
          </p:cNvSpPr>
          <p:nvPr>
            <p:ph type="title"/>
          </p:nvPr>
        </p:nvSpPr>
        <p:spPr>
          <a:xfrm>
            <a:off x="677334" y="356462"/>
            <a:ext cx="8596668" cy="1642820"/>
          </a:xfrm>
        </p:spPr>
        <p:txBody>
          <a:bodyPr>
            <a:normAutofit fontScale="90000"/>
          </a:bodyPr>
          <a:lstStyle/>
          <a:p>
            <a:r>
              <a:rPr lang="en-US" sz="4900" b="1" dirty="0">
                <a:solidFill>
                  <a:schemeClr val="accent1">
                    <a:lumMod val="40000"/>
                    <a:lumOff val="60000"/>
                  </a:schemeClr>
                </a:solidFill>
                <a:latin typeface="+mn-lt"/>
              </a:rPr>
              <a:t>Regional Petitions</a:t>
            </a:r>
            <a:br>
              <a:rPr lang="en-US" sz="4800" b="1" dirty="0">
                <a:solidFill>
                  <a:schemeClr val="accent1">
                    <a:lumMod val="40000"/>
                    <a:lumOff val="60000"/>
                  </a:schemeClr>
                </a:solidFill>
                <a:latin typeface="+mn-lt"/>
              </a:rPr>
            </a:br>
            <a:r>
              <a:rPr lang="en-US" sz="3100" b="1" dirty="0">
                <a:solidFill>
                  <a:schemeClr val="accent1">
                    <a:lumMod val="40000"/>
                    <a:lumOff val="60000"/>
                  </a:schemeClr>
                </a:solidFill>
                <a:latin typeface="+mn-lt"/>
              </a:rPr>
              <a:t>*The following information can also be found in USA Gymnastics 2023-24 Rules and Policies</a:t>
            </a:r>
          </a:p>
        </p:txBody>
      </p:sp>
      <p:sp>
        <p:nvSpPr>
          <p:cNvPr id="3" name="Content Placeholder 2">
            <a:extLst>
              <a:ext uri="{FF2B5EF4-FFF2-40B4-BE49-F238E27FC236}">
                <a16:creationId xmlns:a16="http://schemas.microsoft.com/office/drawing/2014/main" id="{279FD8A0-F7D4-E349-9622-2338848CBB8C}"/>
              </a:ext>
            </a:extLst>
          </p:cNvPr>
          <p:cNvSpPr>
            <a:spLocks noGrp="1"/>
          </p:cNvSpPr>
          <p:nvPr>
            <p:ph idx="1"/>
          </p:nvPr>
        </p:nvSpPr>
        <p:spPr>
          <a:xfrm>
            <a:off x="340963" y="2185261"/>
            <a:ext cx="8933039" cy="4494508"/>
          </a:xfrm>
        </p:spPr>
        <p:txBody>
          <a:bodyPr>
            <a:normAutofit lnSpcReduction="10000"/>
          </a:bodyPr>
          <a:lstStyle/>
          <a:p>
            <a:pPr>
              <a:buClr>
                <a:schemeClr val="accent1">
                  <a:lumMod val="40000"/>
                  <a:lumOff val="60000"/>
                </a:schemeClr>
              </a:buClr>
              <a:buFont typeface="Wingdings" pitchFamily="2" charset="2"/>
              <a:buChar char="Ø"/>
            </a:pPr>
            <a:r>
              <a:rPr lang="en-US" sz="2400" b="1" dirty="0"/>
              <a:t>	Level 9 &amp; 10 Regionals</a:t>
            </a:r>
          </a:p>
          <a:p>
            <a:pPr marL="0" indent="0">
              <a:buNone/>
            </a:pPr>
            <a:r>
              <a:rPr lang="en-US" sz="2400" b="1" dirty="0"/>
              <a:t>	-Petitions accepted</a:t>
            </a:r>
          </a:p>
          <a:p>
            <a:pPr>
              <a:buClr>
                <a:schemeClr val="accent1">
                  <a:lumMod val="40000"/>
                  <a:lumOff val="60000"/>
                </a:schemeClr>
              </a:buClr>
              <a:buFont typeface="Wingdings" panose="05000000000000000000" pitchFamily="2" charset="2"/>
              <a:buChar char="Ø"/>
            </a:pPr>
            <a:r>
              <a:rPr lang="en-US" sz="2400" b="1" dirty="0"/>
              <a:t>Level 9 Westerns &amp; Level 10 Nationals</a:t>
            </a:r>
          </a:p>
          <a:p>
            <a:pPr marL="0" indent="0">
              <a:buNone/>
            </a:pPr>
            <a:r>
              <a:rPr lang="en-US" sz="2400" b="1" dirty="0"/>
              <a:t>	-NO PETITIONS accepted</a:t>
            </a:r>
          </a:p>
          <a:p>
            <a:r>
              <a:rPr lang="en-US" sz="2400" b="1" dirty="0"/>
              <a:t>Level 7 &amp; 8 Regionals</a:t>
            </a:r>
          </a:p>
          <a:p>
            <a:pPr marL="0" indent="0">
              <a:buNone/>
            </a:pPr>
            <a:r>
              <a:rPr lang="en-US" sz="2400" b="1" dirty="0"/>
              <a:t>	- Petitions will be considered for 2024</a:t>
            </a:r>
          </a:p>
          <a:p>
            <a:pPr marL="0" indent="0">
              <a:buNone/>
            </a:pPr>
            <a:r>
              <a:rPr lang="en-US" sz="2400" b="1" dirty="0"/>
              <a:t>	- All Around Score of 34.00 at States will qualify to Regionals</a:t>
            </a:r>
          </a:p>
          <a:p>
            <a:pPr>
              <a:buClr>
                <a:schemeClr val="accent1">
                  <a:lumMod val="40000"/>
                  <a:lumOff val="60000"/>
                </a:schemeClr>
              </a:buClr>
              <a:buFont typeface="Wingdings" panose="05000000000000000000" pitchFamily="2" charset="2"/>
              <a:buChar char="Ø"/>
            </a:pPr>
            <a:r>
              <a:rPr lang="en-US" sz="2400" b="1" dirty="0"/>
              <a:t>Xcel Gold, Platinum, Diamond &amp; Sapphire</a:t>
            </a:r>
          </a:p>
          <a:p>
            <a:r>
              <a:rPr lang="en-US" sz="2400" b="1" dirty="0"/>
              <a:t>	-Petitions accepted</a:t>
            </a:r>
          </a:p>
          <a:p>
            <a:endParaRPr lang="en-US" dirty="0"/>
          </a:p>
          <a:p>
            <a:endParaRPr lang="en-US" dirty="0"/>
          </a:p>
        </p:txBody>
      </p:sp>
    </p:spTree>
    <p:extLst>
      <p:ext uri="{BB962C8B-B14F-4D97-AF65-F5344CB8AC3E}">
        <p14:creationId xmlns:p14="http://schemas.microsoft.com/office/powerpoint/2010/main" val="2895479235"/>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346604-110F-435D-A536-85B03801FE71}"/>
              </a:ext>
            </a:extLst>
          </p:cNvPr>
          <p:cNvSpPr>
            <a:spLocks noGrp="1"/>
          </p:cNvSpPr>
          <p:nvPr>
            <p:ph type="title"/>
          </p:nvPr>
        </p:nvSpPr>
        <p:spPr>
          <a:xfrm>
            <a:off x="542441" y="271220"/>
            <a:ext cx="8731561" cy="1185621"/>
          </a:xfrm>
        </p:spPr>
        <p:txBody>
          <a:bodyPr>
            <a:normAutofit fontScale="90000"/>
          </a:bodyPr>
          <a:lstStyle/>
          <a:p>
            <a:pPr algn="ctr"/>
            <a:r>
              <a:rPr lang="en-US" dirty="0"/>
              <a:t>General Information Regarding Petitions to Admissible Region 3 Events.</a:t>
            </a:r>
          </a:p>
        </p:txBody>
      </p:sp>
      <p:graphicFrame>
        <p:nvGraphicFramePr>
          <p:cNvPr id="24" name="Content Placeholder 2">
            <a:extLst>
              <a:ext uri="{FF2B5EF4-FFF2-40B4-BE49-F238E27FC236}">
                <a16:creationId xmlns:a16="http://schemas.microsoft.com/office/drawing/2014/main" id="{2EDB5AB6-BBBF-41AC-B13E-FA492CC2D959}"/>
              </a:ext>
            </a:extLst>
          </p:cNvPr>
          <p:cNvGraphicFramePr>
            <a:graphicFrameLocks noGrp="1"/>
          </p:cNvGraphicFramePr>
          <p:nvPr>
            <p:ph idx="1"/>
            <p:extLst>
              <p:ext uri="{D42A27DB-BD31-4B8C-83A1-F6EECF244321}">
                <p14:modId xmlns:p14="http://schemas.microsoft.com/office/powerpoint/2010/main" val="3613833707"/>
              </p:ext>
            </p:extLst>
          </p:nvPr>
        </p:nvGraphicFramePr>
        <p:xfrm>
          <a:off x="542441" y="1286359"/>
          <a:ext cx="8731561" cy="53004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207121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87FF7-79C3-45B4-AE64-36286F487C44}"/>
              </a:ext>
            </a:extLst>
          </p:cNvPr>
          <p:cNvSpPr>
            <a:spLocks noGrp="1"/>
          </p:cNvSpPr>
          <p:nvPr>
            <p:ph type="title"/>
          </p:nvPr>
        </p:nvSpPr>
        <p:spPr>
          <a:xfrm>
            <a:off x="677334" y="609600"/>
            <a:ext cx="8596668" cy="876300"/>
          </a:xfrm>
        </p:spPr>
        <p:txBody>
          <a:bodyPr>
            <a:normAutofit/>
          </a:bodyPr>
          <a:lstStyle/>
          <a:p>
            <a:pPr algn="ctr"/>
            <a:r>
              <a:rPr lang="en-US" sz="4400" dirty="0"/>
              <a:t>Criteria for Petitions</a:t>
            </a:r>
          </a:p>
        </p:txBody>
      </p:sp>
      <p:graphicFrame>
        <p:nvGraphicFramePr>
          <p:cNvPr id="5" name="Content Placeholder 2">
            <a:extLst>
              <a:ext uri="{FF2B5EF4-FFF2-40B4-BE49-F238E27FC236}">
                <a16:creationId xmlns:a16="http://schemas.microsoft.com/office/drawing/2014/main" id="{A8B8CAC3-1546-4F67-8D6F-DD329D8D4B81}"/>
              </a:ext>
            </a:extLst>
          </p:cNvPr>
          <p:cNvGraphicFramePr>
            <a:graphicFrameLocks noGrp="1"/>
          </p:cNvGraphicFramePr>
          <p:nvPr>
            <p:ph idx="1"/>
            <p:extLst>
              <p:ext uri="{D42A27DB-BD31-4B8C-83A1-F6EECF244321}">
                <p14:modId xmlns:p14="http://schemas.microsoft.com/office/powerpoint/2010/main" val="1561734284"/>
              </p:ext>
            </p:extLst>
          </p:nvPr>
        </p:nvGraphicFramePr>
        <p:xfrm>
          <a:off x="677334" y="1333500"/>
          <a:ext cx="8399991" cy="50863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97462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F987FF7-79C3-45B4-AE64-36286F487C44}"/>
              </a:ext>
            </a:extLst>
          </p:cNvPr>
          <p:cNvSpPr>
            <a:spLocks noGrp="1"/>
          </p:cNvSpPr>
          <p:nvPr>
            <p:ph type="title"/>
          </p:nvPr>
        </p:nvSpPr>
        <p:spPr>
          <a:xfrm>
            <a:off x="1286933" y="609600"/>
            <a:ext cx="10197494" cy="1099457"/>
          </a:xfrm>
        </p:spPr>
        <p:txBody>
          <a:bodyPr>
            <a:normAutofit/>
          </a:bodyPr>
          <a:lstStyle/>
          <a:p>
            <a:pPr>
              <a:lnSpc>
                <a:spcPct val="90000"/>
              </a:lnSpc>
            </a:pPr>
            <a:r>
              <a:rPr lang="en-US"/>
              <a:t>Criteria for IES Petitions</a:t>
            </a:r>
            <a:br>
              <a:rPr lang="en-US"/>
            </a:br>
            <a:r>
              <a:rPr lang="en-US"/>
              <a:t> </a:t>
            </a:r>
          </a:p>
        </p:txBody>
      </p:sp>
      <p:sp>
        <p:nvSpPr>
          <p:cNvPr id="12" name="Isosceles Triangle 11">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Isosceles Triangle 13">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aphicFrame>
        <p:nvGraphicFramePr>
          <p:cNvPr id="5" name="Content Placeholder 2">
            <a:extLst>
              <a:ext uri="{FF2B5EF4-FFF2-40B4-BE49-F238E27FC236}">
                <a16:creationId xmlns:a16="http://schemas.microsoft.com/office/drawing/2014/main" id="{A8B8CAC3-1546-4F67-8D6F-DD329D8D4B81}"/>
              </a:ext>
            </a:extLst>
          </p:cNvPr>
          <p:cNvGraphicFramePr>
            <a:graphicFrameLocks/>
          </p:cNvGraphicFramePr>
          <p:nvPr>
            <p:extLst>
              <p:ext uri="{D42A27DB-BD31-4B8C-83A1-F6EECF244321}">
                <p14:modId xmlns:p14="http://schemas.microsoft.com/office/powerpoint/2010/main" val="1436500859"/>
              </p:ext>
            </p:extLst>
          </p:nvPr>
        </p:nvGraphicFramePr>
        <p:xfrm>
          <a:off x="1286933" y="2351505"/>
          <a:ext cx="9618133" cy="22805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50A78055-7257-F664-588E-A799D1EF6A30}"/>
              </a:ext>
            </a:extLst>
          </p:cNvPr>
          <p:cNvSpPr txBox="1"/>
          <p:nvPr/>
        </p:nvSpPr>
        <p:spPr>
          <a:xfrm>
            <a:off x="1472339" y="4013201"/>
            <a:ext cx="9267986" cy="2431435"/>
          </a:xfrm>
          <a:prstGeom prst="rect">
            <a:avLst/>
          </a:prstGeom>
          <a:noFill/>
        </p:spPr>
        <p:txBody>
          <a:bodyPr wrap="square" rtlCol="0">
            <a:spAutoFit/>
          </a:bodyPr>
          <a:lstStyle/>
          <a:p>
            <a:pPr defTabSz="480060">
              <a:spcAft>
                <a:spcPts val="600"/>
              </a:spcAft>
            </a:pPr>
            <a:r>
              <a:rPr lang="en-US" sz="2940" b="1" kern="1200" dirty="0">
                <a:solidFill>
                  <a:schemeClr val="accent1">
                    <a:lumMod val="75000"/>
                  </a:schemeClr>
                </a:solidFill>
                <a:latin typeface="+mn-lt"/>
                <a:ea typeface="+mn-ea"/>
                <a:cs typeface="+mn-cs"/>
              </a:rPr>
              <a:t>IES Athletes must have an event score that </a:t>
            </a:r>
            <a:r>
              <a:rPr lang="en-US" sz="2940" b="1" dirty="0">
                <a:solidFill>
                  <a:schemeClr val="accent1">
                    <a:lumMod val="75000"/>
                  </a:schemeClr>
                </a:solidFill>
              </a:rPr>
              <a:t>is </a:t>
            </a:r>
            <a:r>
              <a:rPr lang="en-US" sz="2940" b="1" kern="1200" dirty="0">
                <a:solidFill>
                  <a:schemeClr val="accent1">
                    <a:lumMod val="75000"/>
                  </a:schemeClr>
                </a:solidFill>
                <a:latin typeface="+mn-lt"/>
                <a:ea typeface="+mn-ea"/>
                <a:cs typeface="+mn-cs"/>
              </a:rPr>
              <a:t>at least 0.25 greater than the current Reg. 3 Regional qualifying score of 9.1 = 9.35 event score from current season meet.</a:t>
            </a:r>
          </a:p>
          <a:p>
            <a:pPr defTabSz="480060">
              <a:spcAft>
                <a:spcPts val="600"/>
              </a:spcAft>
            </a:pPr>
            <a:r>
              <a:rPr lang="en-US" sz="2940" b="1" kern="1200" dirty="0">
                <a:solidFill>
                  <a:schemeClr val="accent1">
                    <a:lumMod val="75000"/>
                  </a:schemeClr>
                </a:solidFill>
                <a:latin typeface="+mn-lt"/>
                <a:ea typeface="+mn-ea"/>
                <a:cs typeface="+mn-cs"/>
              </a:rPr>
              <a:t>(Per R&amp;P </a:t>
            </a:r>
            <a:r>
              <a:rPr lang="en-US" sz="2940" b="1" kern="1200" dirty="0" err="1">
                <a:solidFill>
                  <a:schemeClr val="accent1">
                    <a:lumMod val="75000"/>
                  </a:schemeClr>
                </a:solidFill>
                <a:latin typeface="+mn-lt"/>
                <a:ea typeface="+mn-ea"/>
                <a:cs typeface="+mn-cs"/>
              </a:rPr>
              <a:t>pg</a:t>
            </a:r>
            <a:r>
              <a:rPr lang="en-US" sz="2940" b="1" kern="1200" dirty="0">
                <a:solidFill>
                  <a:schemeClr val="accent1">
                    <a:lumMod val="75000"/>
                  </a:schemeClr>
                </a:solidFill>
                <a:latin typeface="+mn-lt"/>
                <a:ea typeface="+mn-ea"/>
                <a:cs typeface="+mn-cs"/>
              </a:rPr>
              <a:t> 84)</a:t>
            </a:r>
            <a:endParaRPr lang="en-US" sz="2800" b="1" dirty="0">
              <a:solidFill>
                <a:schemeClr val="accent1">
                  <a:lumMod val="75000"/>
                </a:schemeClr>
              </a:solidFill>
            </a:endParaRPr>
          </a:p>
        </p:txBody>
      </p:sp>
    </p:spTree>
    <p:extLst>
      <p:ext uri="{BB962C8B-B14F-4D97-AF65-F5344CB8AC3E}">
        <p14:creationId xmlns:p14="http://schemas.microsoft.com/office/powerpoint/2010/main" val="22021837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87FF7-79C3-45B4-AE64-36286F487C44}"/>
              </a:ext>
            </a:extLst>
          </p:cNvPr>
          <p:cNvSpPr>
            <a:spLocks noGrp="1"/>
          </p:cNvSpPr>
          <p:nvPr>
            <p:ph type="title"/>
          </p:nvPr>
        </p:nvSpPr>
        <p:spPr>
          <a:xfrm>
            <a:off x="677334" y="438150"/>
            <a:ext cx="8596668" cy="1592128"/>
          </a:xfrm>
        </p:spPr>
        <p:txBody>
          <a:bodyPr>
            <a:normAutofit fontScale="90000"/>
          </a:bodyPr>
          <a:lstStyle/>
          <a:p>
            <a:pPr algn="ctr"/>
            <a:r>
              <a:rPr lang="en-US" sz="6700" u="sng" dirty="0"/>
              <a:t>L 9/10 IES DESIGNATION</a:t>
            </a:r>
            <a:br>
              <a:rPr lang="en-US" sz="4400" dirty="0"/>
            </a:br>
            <a:r>
              <a:rPr lang="en-US" sz="2400" dirty="0"/>
              <a:t> </a:t>
            </a:r>
            <a:br>
              <a:rPr lang="en-US" sz="2400" dirty="0"/>
            </a:br>
            <a:endParaRPr lang="en-US" sz="4400" dirty="0"/>
          </a:p>
        </p:txBody>
      </p:sp>
      <p:graphicFrame>
        <p:nvGraphicFramePr>
          <p:cNvPr id="5" name="Content Placeholder 2">
            <a:extLst>
              <a:ext uri="{FF2B5EF4-FFF2-40B4-BE49-F238E27FC236}">
                <a16:creationId xmlns:a16="http://schemas.microsoft.com/office/drawing/2014/main" id="{A8B8CAC3-1546-4F67-8D6F-DD329D8D4B81}"/>
              </a:ext>
            </a:extLst>
          </p:cNvPr>
          <p:cNvGraphicFramePr>
            <a:graphicFrameLocks noGrp="1"/>
          </p:cNvGraphicFramePr>
          <p:nvPr>
            <p:ph idx="1"/>
            <p:extLst>
              <p:ext uri="{D42A27DB-BD31-4B8C-83A1-F6EECF244321}">
                <p14:modId xmlns:p14="http://schemas.microsoft.com/office/powerpoint/2010/main" val="2610020096"/>
              </p:ext>
            </p:extLst>
          </p:nvPr>
        </p:nvGraphicFramePr>
        <p:xfrm>
          <a:off x="480658" y="2030278"/>
          <a:ext cx="8596667" cy="43895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096442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87FF7-79C3-45B4-AE64-36286F487C44}"/>
              </a:ext>
            </a:extLst>
          </p:cNvPr>
          <p:cNvSpPr>
            <a:spLocks noGrp="1"/>
          </p:cNvSpPr>
          <p:nvPr>
            <p:ph type="title"/>
          </p:nvPr>
        </p:nvSpPr>
        <p:spPr>
          <a:xfrm>
            <a:off x="0" y="123986"/>
            <a:ext cx="10228881" cy="1906292"/>
          </a:xfrm>
        </p:spPr>
        <p:txBody>
          <a:bodyPr>
            <a:normAutofit fontScale="90000"/>
          </a:bodyPr>
          <a:lstStyle/>
          <a:p>
            <a:pPr algn="ctr"/>
            <a:r>
              <a:rPr lang="en-US" sz="6700" u="sng" dirty="0"/>
              <a:t>L7/8, Xcel IES DESIGNATION</a:t>
            </a:r>
            <a:br>
              <a:rPr lang="en-US" sz="4400" dirty="0"/>
            </a:br>
            <a:r>
              <a:rPr lang="en-US" sz="2400" dirty="0"/>
              <a:t> </a:t>
            </a:r>
            <a:br>
              <a:rPr lang="en-US" sz="2400" dirty="0"/>
            </a:br>
            <a:endParaRPr lang="en-US" sz="4400" dirty="0"/>
          </a:p>
        </p:txBody>
      </p:sp>
      <p:graphicFrame>
        <p:nvGraphicFramePr>
          <p:cNvPr id="5" name="Content Placeholder 2">
            <a:extLst>
              <a:ext uri="{FF2B5EF4-FFF2-40B4-BE49-F238E27FC236}">
                <a16:creationId xmlns:a16="http://schemas.microsoft.com/office/drawing/2014/main" id="{A8B8CAC3-1546-4F67-8D6F-DD329D8D4B81}"/>
              </a:ext>
            </a:extLst>
          </p:cNvPr>
          <p:cNvGraphicFramePr>
            <a:graphicFrameLocks noGrp="1"/>
          </p:cNvGraphicFramePr>
          <p:nvPr>
            <p:ph idx="1"/>
            <p:extLst>
              <p:ext uri="{D42A27DB-BD31-4B8C-83A1-F6EECF244321}">
                <p14:modId xmlns:p14="http://schemas.microsoft.com/office/powerpoint/2010/main" val="3610323457"/>
              </p:ext>
            </p:extLst>
          </p:nvPr>
        </p:nvGraphicFramePr>
        <p:xfrm>
          <a:off x="480658" y="2030278"/>
          <a:ext cx="8596667" cy="43895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708457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87FF7-79C3-45B4-AE64-36286F487C44}"/>
              </a:ext>
            </a:extLst>
          </p:cNvPr>
          <p:cNvSpPr>
            <a:spLocks noGrp="1"/>
          </p:cNvSpPr>
          <p:nvPr>
            <p:ph type="title"/>
          </p:nvPr>
        </p:nvSpPr>
        <p:spPr>
          <a:xfrm>
            <a:off x="677334" y="0"/>
            <a:ext cx="8596668" cy="2030278"/>
          </a:xfrm>
        </p:spPr>
        <p:txBody>
          <a:bodyPr>
            <a:normAutofit fontScale="90000"/>
          </a:bodyPr>
          <a:lstStyle/>
          <a:p>
            <a:pPr algn="ctr"/>
            <a:r>
              <a:rPr lang="en-US" sz="6000" dirty="0"/>
              <a:t>Nationals</a:t>
            </a:r>
            <a:br>
              <a:rPr lang="en-US" sz="6000" u="sng" dirty="0"/>
            </a:br>
            <a:r>
              <a:rPr lang="en-US" sz="6000" u="sng" dirty="0"/>
              <a:t>LEVEL 10 ALL-STAR SESSION</a:t>
            </a:r>
            <a:br>
              <a:rPr lang="en-US" sz="4400" dirty="0"/>
            </a:br>
            <a:r>
              <a:rPr lang="en-US" sz="2400" dirty="0"/>
              <a:t> </a:t>
            </a:r>
            <a:br>
              <a:rPr lang="en-US" sz="2400" dirty="0"/>
            </a:br>
            <a:endParaRPr lang="en-US" sz="4400" dirty="0"/>
          </a:p>
        </p:txBody>
      </p:sp>
      <p:graphicFrame>
        <p:nvGraphicFramePr>
          <p:cNvPr id="5" name="Content Placeholder 2">
            <a:extLst>
              <a:ext uri="{FF2B5EF4-FFF2-40B4-BE49-F238E27FC236}">
                <a16:creationId xmlns:a16="http://schemas.microsoft.com/office/drawing/2014/main" id="{A8B8CAC3-1546-4F67-8D6F-DD329D8D4B81}"/>
              </a:ext>
            </a:extLst>
          </p:cNvPr>
          <p:cNvGraphicFramePr>
            <a:graphicFrameLocks noGrp="1"/>
          </p:cNvGraphicFramePr>
          <p:nvPr>
            <p:ph idx="1"/>
            <p:extLst>
              <p:ext uri="{D42A27DB-BD31-4B8C-83A1-F6EECF244321}">
                <p14:modId xmlns:p14="http://schemas.microsoft.com/office/powerpoint/2010/main" val="674210046"/>
              </p:ext>
            </p:extLst>
          </p:nvPr>
        </p:nvGraphicFramePr>
        <p:xfrm>
          <a:off x="480658" y="2030278"/>
          <a:ext cx="8596667" cy="43895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62218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87FF7-79C3-45B4-AE64-36286F487C44}"/>
              </a:ext>
            </a:extLst>
          </p:cNvPr>
          <p:cNvSpPr>
            <a:spLocks noGrp="1"/>
          </p:cNvSpPr>
          <p:nvPr>
            <p:ph type="title"/>
          </p:nvPr>
        </p:nvSpPr>
        <p:spPr>
          <a:xfrm>
            <a:off x="677334" y="438150"/>
            <a:ext cx="8596668" cy="1592128"/>
          </a:xfrm>
        </p:spPr>
        <p:txBody>
          <a:bodyPr>
            <a:normAutofit fontScale="90000"/>
          </a:bodyPr>
          <a:lstStyle/>
          <a:p>
            <a:pPr algn="ctr"/>
            <a:r>
              <a:rPr lang="en-US" sz="6700" u="sng" dirty="0"/>
              <a:t>INQUIRY REGULATIONS</a:t>
            </a:r>
            <a:br>
              <a:rPr lang="en-US" sz="4400" dirty="0"/>
            </a:br>
            <a:r>
              <a:rPr lang="en-US" sz="2400" dirty="0"/>
              <a:t> </a:t>
            </a:r>
            <a:br>
              <a:rPr lang="en-US" sz="2400" dirty="0"/>
            </a:br>
            <a:endParaRPr lang="en-US" sz="4400" dirty="0"/>
          </a:p>
        </p:txBody>
      </p:sp>
      <p:graphicFrame>
        <p:nvGraphicFramePr>
          <p:cNvPr id="5" name="Content Placeholder 2">
            <a:extLst>
              <a:ext uri="{FF2B5EF4-FFF2-40B4-BE49-F238E27FC236}">
                <a16:creationId xmlns:a16="http://schemas.microsoft.com/office/drawing/2014/main" id="{A8B8CAC3-1546-4F67-8D6F-DD329D8D4B81}"/>
              </a:ext>
            </a:extLst>
          </p:cNvPr>
          <p:cNvGraphicFramePr>
            <a:graphicFrameLocks noGrp="1"/>
          </p:cNvGraphicFramePr>
          <p:nvPr>
            <p:ph idx="1"/>
            <p:extLst>
              <p:ext uri="{D42A27DB-BD31-4B8C-83A1-F6EECF244321}">
                <p14:modId xmlns:p14="http://schemas.microsoft.com/office/powerpoint/2010/main" val="175248281"/>
              </p:ext>
            </p:extLst>
          </p:nvPr>
        </p:nvGraphicFramePr>
        <p:xfrm>
          <a:off x="480658" y="2030278"/>
          <a:ext cx="8596667" cy="43895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500269"/>
      </p:ext>
    </p:extLst>
  </p:cSld>
  <p:clrMapOvr>
    <a:masterClrMapping/>
  </p:clrMapOvr>
</p:sld>
</file>

<file path=ppt/theme/theme1.xml><?xml version="1.0" encoding="utf-8"?>
<a:theme xmlns:a="http://schemas.openxmlformats.org/drawingml/2006/main" name="Facet">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19015</TotalTime>
  <Words>1046</Words>
  <Application>Microsoft Office PowerPoint</Application>
  <PresentationFormat>Widescreen</PresentationFormat>
  <Paragraphs>55</Paragraphs>
  <Slides>11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Baloo Thambi 2</vt:lpstr>
      <vt:lpstr>Poppins</vt:lpstr>
      <vt:lpstr>Trebuchet MS</vt:lpstr>
      <vt:lpstr>Wingdings</vt:lpstr>
      <vt:lpstr>Wingdings 3</vt:lpstr>
      <vt:lpstr>Facet</vt:lpstr>
      <vt:lpstr>2024 USA Gymnastics Region 3 Regional Dev. Program &amp; Xcel Petition Process</vt:lpstr>
      <vt:lpstr>Regional Petitions *The following information can also be found in USA Gymnastics 2023-24 Rules and Policies</vt:lpstr>
      <vt:lpstr>General Information Regarding Petitions to Admissible Region 3 Events.</vt:lpstr>
      <vt:lpstr>Criteria for Petitions</vt:lpstr>
      <vt:lpstr>Criteria for IES Petitions  </vt:lpstr>
      <vt:lpstr>L 9/10 IES DESIGNATION   </vt:lpstr>
      <vt:lpstr>L7/8, Xcel IES DESIGNATION   </vt:lpstr>
      <vt:lpstr>Nationals LEVEL 10 ALL-STAR SESSION   </vt:lpstr>
      <vt:lpstr>INQUIRY REGULATIONS   </vt:lpstr>
      <vt:lpstr>Action items when petitioning athletes</vt:lpstr>
      <vt:lpstr>Thank You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USA Gymnastics Development Program Petition Process</dc:title>
  <dc:creator>Marilyn Blilie</dc:creator>
  <cp:lastModifiedBy>Kim Lauderdale-Stepanek</cp:lastModifiedBy>
  <cp:revision>14</cp:revision>
  <dcterms:created xsi:type="dcterms:W3CDTF">2022-01-17T20:58:25Z</dcterms:created>
  <dcterms:modified xsi:type="dcterms:W3CDTF">2024-02-26T17:24:56Z</dcterms:modified>
</cp:coreProperties>
</file>