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72" r:id="rId3"/>
  </p:sldMasterIdLst>
  <p:sldIdLst>
    <p:sldId id="280" r:id="rId4"/>
    <p:sldId id="281" r:id="rId5"/>
    <p:sldId id="282" r:id="rId6"/>
    <p:sldId id="283" r:id="rId7"/>
    <p:sldId id="304" r:id="rId8"/>
    <p:sldId id="305" r:id="rId9"/>
    <p:sldId id="285" r:id="rId10"/>
    <p:sldId id="256" r:id="rId11"/>
    <p:sldId id="288" r:id="rId12"/>
    <p:sldId id="306" r:id="rId13"/>
    <p:sldId id="257" r:id="rId14"/>
    <p:sldId id="271" r:id="rId15"/>
    <p:sldId id="278" r:id="rId16"/>
    <p:sldId id="289" r:id="rId17"/>
    <p:sldId id="286" r:id="rId18"/>
    <p:sldId id="293" r:id="rId19"/>
    <p:sldId id="294" r:id="rId20"/>
    <p:sldId id="295" r:id="rId21"/>
    <p:sldId id="296" r:id="rId22"/>
    <p:sldId id="261" r:id="rId23"/>
    <p:sldId id="263" r:id="rId24"/>
    <p:sldId id="264" r:id="rId25"/>
    <p:sldId id="265" r:id="rId26"/>
    <p:sldId id="297" r:id="rId27"/>
    <p:sldId id="267" r:id="rId28"/>
    <p:sldId id="307" r:id="rId29"/>
    <p:sldId id="287" r:id="rId30"/>
    <p:sldId id="299" r:id="rId31"/>
    <p:sldId id="274" r:id="rId32"/>
    <p:sldId id="311" r:id="rId33"/>
    <p:sldId id="276" r:id="rId34"/>
    <p:sldId id="310" r:id="rId35"/>
    <p:sldId id="279" r:id="rId36"/>
    <p:sldId id="275" r:id="rId37"/>
    <p:sldId id="308" r:id="rId38"/>
    <p:sldId id="300" r:id="rId39"/>
    <p:sldId id="301" r:id="rId40"/>
    <p:sldId id="309" r:id="rId41"/>
    <p:sldId id="302" r:id="rId42"/>
    <p:sldId id="303" r:id="rId43"/>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0" d="100"/>
          <a:sy n="150" d="100"/>
        </p:scale>
        <p:origin x="209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26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7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68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CAF0-0515-E23C-C337-F3600A9E72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9AA843-44F8-59FB-0C86-F831C46BC9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8E5C6-F3D1-FB3B-21D3-AE96246DE2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1C17F7-0FAB-8061-37EA-2FA58C2A142B}"/>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A08ED1F1-4FC5-B5D3-749B-82B2BCF51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4D6D4-91C1-A0DC-4B0D-CFC188A0EC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007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799B-F90F-4009-B12C-8FA92010B6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352DBC9-9C10-2236-2FB2-74530196C3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C8DC14-EB71-CAC5-F4D6-DDE9875B1E8A}"/>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05154DB1-3AD7-5F5D-E3F9-981820D9E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0334C-9B26-72A3-9152-6751232A8833}"/>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4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5D0F-58EE-BDB9-C297-3AEB85A0F3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AC7F4A-DF12-12AF-F792-B7BECB1F7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1DD36-19E1-AFC8-63D9-4BFF95A941F2}"/>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0E05FCC6-EE84-9B83-9701-B06DC2088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D36D4-9D42-B3DA-D9E6-CDB38E429A7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792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EFD9-EB1D-9B69-01E8-E740B9F9AE2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3A3B45-30B2-0A5E-2343-B7FB264C080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5C25E3-33BF-3173-A396-EA519E3B1B62}"/>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BAA7209D-5C90-DE8C-DFA6-7E6E216739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3E921-7F30-82D6-9C07-B4D1D5F0FFB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94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568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CAF5-CF75-C3A5-4B1F-42E1D37BB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44E9C-0EF2-C14D-F074-2A596583DE9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1741FE-32AA-0AEA-EB02-02CA73569DF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35C8C-30A2-9AEA-013A-F774414AA1C0}"/>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A9A6B2BF-2EDC-3265-0696-E0893EDD2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99A46-B322-E9C5-61FF-92BC684D364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9793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E784-2984-B407-E816-A8AD7F03746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657A9-7467-C38E-4A8E-4E05DCACBAB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16331-291C-82F3-BB8C-8C32BCD665A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8A1EF-5982-53FD-5D3E-0D1D4ED378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9303E-4569-6882-2E71-56A96E3D210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38466-1253-AF2A-B900-6379E3411C27}"/>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a:extLst>
              <a:ext uri="{FF2B5EF4-FFF2-40B4-BE49-F238E27FC236}">
                <a16:creationId xmlns:a16="http://schemas.microsoft.com/office/drawing/2014/main" id="{2B93AA56-5362-15E9-33A5-B0042C077D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9C1158-ABA3-2EA7-6A23-A4A7E481B17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44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19EB-9A02-87F6-12D2-FE6CEAAD8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5E5C3D-B17D-FB2F-0386-53336EF59C15}"/>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a:extLst>
              <a:ext uri="{FF2B5EF4-FFF2-40B4-BE49-F238E27FC236}">
                <a16:creationId xmlns:a16="http://schemas.microsoft.com/office/drawing/2014/main" id="{9F12769F-43A6-8228-CFF8-0F0A8A232A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DEA64-4879-B3DF-5384-1F052AA710E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7868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32DAF-2654-48FE-0AA2-AA9DB6AF4948}"/>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a:extLst>
              <a:ext uri="{FF2B5EF4-FFF2-40B4-BE49-F238E27FC236}">
                <a16:creationId xmlns:a16="http://schemas.microsoft.com/office/drawing/2014/main" id="{7D99F466-1786-ED56-936D-14CCF5034F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137F7-0230-05D7-513B-BBC92B57E1A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4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CAF0-0515-E23C-C337-F3600A9E72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9AA843-44F8-59FB-0C86-F831C46BC9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8E5C6-F3D1-FB3B-21D3-AE96246DE28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1C17F7-0FAB-8061-37EA-2FA58C2A142B}"/>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A08ED1F1-4FC5-B5D3-749B-82B2BCF51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4D6D4-91C1-A0DC-4B0D-CFC188A0EC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8179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B350-DC01-548D-8A20-01079045291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E11938C-512E-DBCA-7B27-4FA47242BB6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AE86209-2C2A-870A-9A4E-DAA2E95B5C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EC2107-CE02-AA9D-1C03-2B823F309C7C}"/>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a:extLst>
              <a:ext uri="{FF2B5EF4-FFF2-40B4-BE49-F238E27FC236}">
                <a16:creationId xmlns:a16="http://schemas.microsoft.com/office/drawing/2014/main" id="{BDD5EC5C-4222-D061-11F9-139C8FEF4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3064CA-B93D-E807-0C19-AC297941B6B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65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3648-FAAF-1AE4-6D4B-60289BEBFD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B990B-8247-E76D-7169-C8FA4F3DC8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08494-BD7C-6774-CBCA-27FFA3587038}"/>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77D5EC48-4FD5-A89D-D82D-B0032676E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37F94-DA67-818F-7FE2-B890D29AA8F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3883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1C3F9E-E11D-DBA8-DA70-8AE9315C358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2FB6BE-4053-34F7-FCA6-20BE0B29A8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02A98-15BF-A1E4-564D-29B0166A3AD2}"/>
              </a:ext>
            </a:extLst>
          </p:cNvPr>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D3F40D1C-95BD-B93F-F631-DB55107B9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01D48-2648-50A7-C6F7-CE6A3508272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82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75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4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201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697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14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29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7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0864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2" r:id="rId3"/>
    <p:sldLayoutId id="2147483657" r:id="rId4"/>
    <p:sldLayoutId id="214748368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22D25-34EA-B34F-592A-DBBF3C63B6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AAD63-CA08-EC7C-000E-97852F325D4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086E9-64EB-00C5-3BFE-10DEEE3D75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a:extLst>
              <a:ext uri="{FF2B5EF4-FFF2-40B4-BE49-F238E27FC236}">
                <a16:creationId xmlns:a16="http://schemas.microsoft.com/office/drawing/2014/main" id="{C7196D7F-3462-159E-2976-149B054DDA0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1CB503-80A6-8DF9-CC90-B1800640FB9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72074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Word_Document5.docx"/><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28800"/>
            <a:ext cx="8686800" cy="1600200"/>
          </a:xfrm>
        </p:spPr>
        <p:txBody>
          <a:bodyPr>
            <a:normAutofit/>
          </a:bodyPr>
          <a:lstStyle/>
          <a:p>
            <a:r>
              <a:rPr lang="en-US" sz="4000" b="1" dirty="0">
                <a:effectLst>
                  <a:outerShdw blurRad="50800" dist="38100" algn="l" rotWithShape="0">
                    <a:prstClr val="black">
                      <a:alpha val="40000"/>
                    </a:prstClr>
                  </a:outerShdw>
                </a:effectLst>
                <a:latin typeface="Arial Black" panose="020B0A04020102020204" pitchFamily="34" charset="0"/>
              </a:rPr>
              <a:t>2024 LYBSL Pre-Season Coaches Meeting</a:t>
            </a:r>
            <a:endParaRPr lang="en-US" sz="4000" dirty="0">
              <a:latin typeface="Arial Black" panose="020B0A04020102020204" pitchFamily="34" charset="0"/>
            </a:endParaRPr>
          </a:p>
        </p:txBody>
      </p:sp>
      <p:sp>
        <p:nvSpPr>
          <p:cNvPr id="4" name="Title 1"/>
          <p:cNvSpPr txBox="1">
            <a:spLocks/>
          </p:cNvSpPr>
          <p:nvPr/>
        </p:nvSpPr>
        <p:spPr>
          <a:xfrm>
            <a:off x="1143000" y="3581400"/>
            <a:ext cx="68580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600" b="1" dirty="0">
                <a:latin typeface="Roboto Condensed Light" panose="02000000000000000000" pitchFamily="2" charset="0"/>
                <a:ea typeface="Roboto Condensed Light" panose="02000000000000000000" pitchFamily="2" charset="0"/>
              </a:rPr>
              <a:t>Part I: Logistics</a:t>
            </a:r>
          </a:p>
        </p:txBody>
      </p:sp>
    </p:spTree>
    <p:extLst>
      <p:ext uri="{BB962C8B-B14F-4D97-AF65-F5344CB8AC3E}">
        <p14:creationId xmlns:p14="http://schemas.microsoft.com/office/powerpoint/2010/main" val="128681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AB54-D4C6-5759-D19A-B182534EF85F}"/>
              </a:ext>
            </a:extLst>
          </p:cNvPr>
          <p:cNvSpPr>
            <a:spLocks noGrp="1"/>
          </p:cNvSpPr>
          <p:nvPr>
            <p:ph type="title"/>
          </p:nvPr>
        </p:nvSpPr>
        <p:spPr/>
        <p:txBody>
          <a:bodyPr/>
          <a:lstStyle/>
          <a:p>
            <a:r>
              <a:rPr lang="en-US" dirty="0"/>
              <a:t>Highlights</a:t>
            </a:r>
          </a:p>
        </p:txBody>
      </p:sp>
      <p:sp>
        <p:nvSpPr>
          <p:cNvPr id="3" name="Content Placeholder 2">
            <a:extLst>
              <a:ext uri="{FF2B5EF4-FFF2-40B4-BE49-F238E27FC236}">
                <a16:creationId xmlns:a16="http://schemas.microsoft.com/office/drawing/2014/main" id="{9FCE4CB8-8063-293C-33F8-AF270716D49F}"/>
              </a:ext>
            </a:extLst>
          </p:cNvPr>
          <p:cNvSpPr>
            <a:spLocks noGrp="1"/>
          </p:cNvSpPr>
          <p:nvPr>
            <p:ph sz="half" idx="1"/>
          </p:nvPr>
        </p:nvSpPr>
        <p:spPr/>
        <p:txBody>
          <a:bodyPr/>
          <a:lstStyle/>
          <a:p>
            <a:r>
              <a:rPr lang="en-US" dirty="0"/>
              <a:t>Spring Season</a:t>
            </a:r>
          </a:p>
          <a:p>
            <a:pPr lvl="1"/>
            <a:r>
              <a:rPr lang="en-US" sz="1400" dirty="0"/>
              <a:t>Incredible growth by the kids</a:t>
            </a:r>
          </a:p>
          <a:p>
            <a:pPr lvl="1"/>
            <a:r>
              <a:rPr lang="en-US" sz="1400" dirty="0"/>
              <a:t>Engaged fan bases</a:t>
            </a:r>
          </a:p>
          <a:p>
            <a:pPr lvl="1"/>
            <a:r>
              <a:rPr lang="en-US" sz="1400" dirty="0"/>
              <a:t>Entertaining games</a:t>
            </a:r>
          </a:p>
          <a:p>
            <a:pPr lvl="1"/>
            <a:r>
              <a:rPr lang="en-US" sz="1400" dirty="0"/>
              <a:t>Learning and getting better</a:t>
            </a:r>
            <a:endParaRPr lang="en-US" dirty="0"/>
          </a:p>
          <a:p>
            <a:r>
              <a:rPr lang="en-US" sz="1800" dirty="0"/>
              <a:t>City Champions: </a:t>
            </a:r>
          </a:p>
          <a:p>
            <a:pPr lvl="2"/>
            <a:r>
              <a:rPr lang="en-US" sz="1400" dirty="0"/>
              <a:t>Rookie Division (7/8)—Space Cowboys</a:t>
            </a:r>
          </a:p>
          <a:p>
            <a:pPr lvl="2"/>
            <a:r>
              <a:rPr lang="en-US" sz="1400" dirty="0"/>
              <a:t>Minor Division (9/10)—White Sox </a:t>
            </a:r>
          </a:p>
          <a:p>
            <a:pPr lvl="2"/>
            <a:r>
              <a:rPr lang="en-US" sz="1400" dirty="0"/>
              <a:t>Junior Division (11/12)—Athletics </a:t>
            </a:r>
          </a:p>
          <a:p>
            <a:pPr lvl="2"/>
            <a:r>
              <a:rPr lang="en-US" sz="1400" dirty="0"/>
              <a:t>Senior Division (13-16)—Brewers </a:t>
            </a:r>
          </a:p>
          <a:p>
            <a:pPr lvl="2"/>
            <a:r>
              <a:rPr lang="en-US" sz="1400" dirty="0"/>
              <a:t>U12 </a:t>
            </a:r>
            <a:r>
              <a:rPr lang="en-US" sz="1400" dirty="0" err="1"/>
              <a:t>Firesharks</a:t>
            </a:r>
            <a:r>
              <a:rPr lang="en-US" sz="1400" dirty="0"/>
              <a:t> (Softball)</a:t>
            </a:r>
          </a:p>
          <a:p>
            <a:pPr marL="914400" lvl="2" indent="0">
              <a:buNone/>
            </a:pPr>
            <a:endParaRPr lang="en-US" sz="1000" dirty="0"/>
          </a:p>
          <a:p>
            <a:pPr marL="914400" lvl="2" indent="0">
              <a:buNone/>
            </a:pPr>
            <a:endParaRPr lang="en-US" sz="1000" dirty="0"/>
          </a:p>
          <a:p>
            <a:pPr lvl="2"/>
            <a:endParaRPr lang="en-US" sz="1000" dirty="0"/>
          </a:p>
        </p:txBody>
      </p:sp>
      <p:sp>
        <p:nvSpPr>
          <p:cNvPr id="4" name="Content Placeholder 3">
            <a:extLst>
              <a:ext uri="{FF2B5EF4-FFF2-40B4-BE49-F238E27FC236}">
                <a16:creationId xmlns:a16="http://schemas.microsoft.com/office/drawing/2014/main" id="{08C5A768-51B3-34AC-49C3-BF9B997E0D3A}"/>
              </a:ext>
            </a:extLst>
          </p:cNvPr>
          <p:cNvSpPr>
            <a:spLocks noGrp="1"/>
          </p:cNvSpPr>
          <p:nvPr>
            <p:ph sz="half" idx="2"/>
          </p:nvPr>
        </p:nvSpPr>
        <p:spPr/>
        <p:txBody>
          <a:bodyPr/>
          <a:lstStyle/>
          <a:p>
            <a:r>
              <a:rPr lang="en-US" dirty="0"/>
              <a:t>Summer League</a:t>
            </a:r>
          </a:p>
          <a:p>
            <a:pPr lvl="1"/>
            <a:r>
              <a:rPr lang="en-US" sz="1600" dirty="0"/>
              <a:t>Unbelievable Enrollment and Development of MVC Level teams</a:t>
            </a:r>
          </a:p>
          <a:p>
            <a:pPr lvl="1"/>
            <a:r>
              <a:rPr lang="en-US" sz="1600" dirty="0"/>
              <a:t>9U Cal Ripken State Tournament Champions</a:t>
            </a:r>
          </a:p>
          <a:p>
            <a:pPr lvl="1"/>
            <a:r>
              <a:rPr lang="en-US" sz="1600" dirty="0"/>
              <a:t>9U Runner Up in Bay State Tournament of Champions</a:t>
            </a:r>
          </a:p>
          <a:p>
            <a:pPr lvl="1"/>
            <a:r>
              <a:rPr lang="en-US" sz="1600" dirty="0"/>
              <a:t>10U Runner up in Bay State Tournament of Champions</a:t>
            </a:r>
          </a:p>
          <a:p>
            <a:pPr lvl="1"/>
            <a:r>
              <a:rPr lang="en-US" sz="1600" dirty="0"/>
              <a:t>11U Bay State Tournament of Champion Winners</a:t>
            </a:r>
          </a:p>
          <a:p>
            <a:pPr lvl="1"/>
            <a:r>
              <a:rPr lang="en-US" sz="1600" dirty="0"/>
              <a:t>12U Bay State Tournament of Champion</a:t>
            </a:r>
          </a:p>
          <a:p>
            <a:pPr lvl="1"/>
            <a:r>
              <a:rPr lang="en-US" sz="1600" dirty="0"/>
              <a:t>-Middle-Essex 12U Summer League Division Champs—Softball </a:t>
            </a:r>
          </a:p>
        </p:txBody>
      </p:sp>
    </p:spTree>
    <p:extLst>
      <p:ext uri="{BB962C8B-B14F-4D97-AF65-F5344CB8AC3E}">
        <p14:creationId xmlns:p14="http://schemas.microsoft.com/office/powerpoint/2010/main" val="2647711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35305" y="743447"/>
            <a:ext cx="2980039" cy="3692028"/>
          </a:xfrm>
          <a:noFill/>
        </p:spPr>
        <p:txBody>
          <a:bodyPr vert="horz" lIns="91440" tIns="45720" rIns="91440" bIns="45720" rtlCol="0" anchor="b">
            <a:normAutofit/>
          </a:bodyPr>
          <a:lstStyle/>
          <a:p>
            <a:pPr defTabSz="914400"/>
            <a:r>
              <a:rPr lang="en-US" sz="4500" b="1"/>
              <a:t>Coaching Perspective</a:t>
            </a:r>
          </a:p>
        </p:txBody>
      </p:sp>
      <p:pic>
        <p:nvPicPr>
          <p:cNvPr id="1029" name="Picture 5" descr="A tombstone in a grassy area&#10;&#10;Description automatically generated with medium confidence"/>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t="4905" r="-2" b="1925"/>
          <a:stretch/>
        </p:blipFill>
        <p:spPr bwMode="auto">
          <a:xfrm>
            <a:off x="20" y="10"/>
            <a:ext cx="5244655"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9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87EAA626-B8E6-E901-A2DF-73B048D2DF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2" r="-2" b="13093"/>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4">
            <a:extLst>
              <a:ext uri="{FF2B5EF4-FFF2-40B4-BE49-F238E27FC236}">
                <a16:creationId xmlns:a16="http://schemas.microsoft.com/office/drawing/2014/main" id="{646A90DC-E497-AE02-D7CA-8112B662AC97}"/>
              </a:ext>
            </a:extLst>
          </p:cNvPr>
          <p:cNvPicPr>
            <a:picLocks noChangeAspect="1"/>
          </p:cNvPicPr>
          <p:nvPr/>
        </p:nvPicPr>
        <p:blipFill rotWithShape="1">
          <a:blip r:embed="rId3"/>
          <a:srcRect r="-2" b="1815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itle 1">
            <a:extLst>
              <a:ext uri="{FF2B5EF4-FFF2-40B4-BE49-F238E27FC236}">
                <a16:creationId xmlns:a16="http://schemas.microsoft.com/office/drawing/2014/main" id="{EE3AD815-22CB-336B-D9A9-1B40E8A61154}"/>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defTabSz="914400"/>
            <a:r>
              <a:rPr lang="en-US" sz="2800" kern="1200" dirty="0">
                <a:solidFill>
                  <a:schemeClr val="tx1"/>
                </a:solidFill>
                <a:latin typeface="+mj-lt"/>
                <a:ea typeface="+mj-ea"/>
                <a:cs typeface="+mj-cs"/>
              </a:rPr>
              <a:t>Why is Number 4 hanging in all fields at Shedd Park?</a:t>
            </a:r>
          </a:p>
        </p:txBody>
      </p:sp>
      <p:sp>
        <p:nvSpPr>
          <p:cNvPr id="29"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 Placeholder 3">
            <a:extLst>
              <a:ext uri="{FF2B5EF4-FFF2-40B4-BE49-F238E27FC236}">
                <a16:creationId xmlns:a16="http://schemas.microsoft.com/office/drawing/2014/main" id="{E083FE0C-7363-A091-296A-DA0A37D1BE13}"/>
              </a:ext>
            </a:extLst>
          </p:cNvPr>
          <p:cNvSpPr txBox="1">
            <a:spLocks/>
          </p:cNvSpPr>
          <p:nvPr/>
        </p:nvSpPr>
        <p:spPr>
          <a:xfrm>
            <a:off x="336042" y="2512611"/>
            <a:ext cx="3624602" cy="366435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9pPr>
          </a:lstStyle>
          <a:p>
            <a:pPr defTabSz="914400"/>
            <a:r>
              <a:rPr lang="en-US" sz="1700" dirty="0"/>
              <a:t>The Number 4 hangs in honor of Steve Botto as that was his baseball number.  Throughout his career as a player and coach,  he was known for his belief in hard work, hustle, determination, and respect.  The Shedd Park Board shares Steve’s belief in the importance of these player attributes and they are what we want our players to strive to embody as they progress through our program. His number reminds us all of Steve’s legacy and we display it proudly at all Shedd Park fields.</a:t>
            </a:r>
          </a:p>
        </p:txBody>
      </p:sp>
    </p:spTree>
    <p:extLst>
      <p:ext uri="{BB962C8B-B14F-4D97-AF65-F5344CB8AC3E}">
        <p14:creationId xmlns:p14="http://schemas.microsoft.com/office/powerpoint/2010/main" val="137126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51435"/>
            <a:ext cx="8058150" cy="675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37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87D80-4FAF-8049-624E-3EBAEA2D10DA}"/>
              </a:ext>
            </a:extLst>
          </p:cNvPr>
          <p:cNvSpPr txBox="1">
            <a:spLocks/>
          </p:cNvSpPr>
          <p:nvPr/>
        </p:nvSpPr>
        <p:spPr>
          <a:xfrm>
            <a:off x="615831" y="394230"/>
            <a:ext cx="3938487" cy="12580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200" b="1" dirty="0">
                <a:latin typeface="+mn-lt"/>
              </a:rPr>
              <a:t>COMMON MYTHS ABOUT COACHING</a:t>
            </a:r>
          </a:p>
        </p:txBody>
      </p:sp>
      <p:sp>
        <p:nvSpPr>
          <p:cNvPr id="3" name="Text Placeholder 3">
            <a:extLst>
              <a:ext uri="{FF2B5EF4-FFF2-40B4-BE49-F238E27FC236}">
                <a16:creationId xmlns:a16="http://schemas.microsoft.com/office/drawing/2014/main" id="{577F98BD-E702-7D67-A848-B5F5DD804170}"/>
              </a:ext>
            </a:extLst>
          </p:cNvPr>
          <p:cNvSpPr txBox="1">
            <a:spLocks/>
          </p:cNvSpPr>
          <p:nvPr/>
        </p:nvSpPr>
        <p:spPr>
          <a:xfrm>
            <a:off x="498238" y="1507167"/>
            <a:ext cx="4056080" cy="44364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1700" b="1" u="sng" dirty="0"/>
              <a:t>Your</a:t>
            </a:r>
            <a:r>
              <a:rPr lang="en-US" sz="1700" dirty="0"/>
              <a:t> skill as a child baseball/softball player determines what kind of coach you will be…</a:t>
            </a:r>
          </a:p>
          <a:p>
            <a:pPr lvl="1" indent="-228600" defTabSz="914400"/>
            <a:r>
              <a:rPr lang="en-US" sz="1700" dirty="0"/>
              <a:t>Coach Belichick and his eight Super Bowl rings would tell you otherwise.</a:t>
            </a:r>
          </a:p>
          <a:p>
            <a:pPr indent="-228600" defTabSz="914400"/>
            <a:r>
              <a:rPr lang="en-US" sz="1700" dirty="0"/>
              <a:t>There is only one way to teach the game.</a:t>
            </a:r>
          </a:p>
          <a:p>
            <a:pPr indent="-228600" defTabSz="914400"/>
            <a:r>
              <a:rPr lang="en-US" sz="1700" dirty="0"/>
              <a:t>Wins and Losses are the only measuring stick of success.</a:t>
            </a:r>
          </a:p>
          <a:p>
            <a:pPr lvl="1" indent="-228600" defTabSz="914400"/>
            <a:r>
              <a:rPr lang="en-US" sz="1700" dirty="0"/>
              <a:t>Connie Mack has the most managerial wins of all time with 3,731 wins</a:t>
            </a:r>
          </a:p>
          <a:p>
            <a:pPr lvl="1" indent="-228600" defTabSz="914400"/>
            <a:r>
              <a:rPr lang="en-US" sz="1700" dirty="0"/>
              <a:t>Connie Mack lost 3,948 times</a:t>
            </a:r>
          </a:p>
          <a:p>
            <a:pPr lvl="1" indent="-228600" defTabSz="914400"/>
            <a:r>
              <a:rPr lang="en-US" sz="1700" dirty="0"/>
              <a:t>Cy Young won 511 games (best all-time*)</a:t>
            </a:r>
          </a:p>
          <a:p>
            <a:pPr lvl="1" indent="-228600" defTabSz="914400"/>
            <a:r>
              <a:rPr lang="en-US" sz="1700" dirty="0"/>
              <a:t>Cy Young lost 316 games (worst all-time)</a:t>
            </a:r>
          </a:p>
          <a:p>
            <a:pPr marL="228600" lvl="1" indent="-228600" defTabSz="914400"/>
            <a:endParaRPr lang="en-US" sz="1700" dirty="0"/>
          </a:p>
          <a:p>
            <a:pPr marL="0" indent="0" defTabSz="914400">
              <a:buNone/>
            </a:pPr>
            <a:endParaRPr lang="en-US" sz="1700" dirty="0"/>
          </a:p>
          <a:p>
            <a:pPr indent="-228600" defTabSz="914400"/>
            <a:endParaRPr lang="en-US" sz="1700" dirty="0"/>
          </a:p>
        </p:txBody>
      </p:sp>
      <p:pic>
        <p:nvPicPr>
          <p:cNvPr id="4" name="Picture Placeholder 4">
            <a:extLst>
              <a:ext uri="{FF2B5EF4-FFF2-40B4-BE49-F238E27FC236}">
                <a16:creationId xmlns:a16="http://schemas.microsoft.com/office/drawing/2014/main" id="{9DBFAD07-7957-0AF7-731E-DF78F25A04C0}"/>
              </a:ext>
            </a:extLst>
          </p:cNvPr>
          <p:cNvPicPr>
            <a:picLocks noChangeAspect="1"/>
          </p:cNvPicPr>
          <p:nvPr/>
        </p:nvPicPr>
        <p:blipFill rotWithShape="1">
          <a:blip r:embed="rId2"/>
          <a:srcRect l="28238" r="28234"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itle 1">
            <a:extLst>
              <a:ext uri="{FF2B5EF4-FFF2-40B4-BE49-F238E27FC236}">
                <a16:creationId xmlns:a16="http://schemas.microsoft.com/office/drawing/2014/main" id="{29C18CDD-B3F6-A7F1-5FE8-60B88E552183}"/>
              </a:ext>
            </a:extLst>
          </p:cNvPr>
          <p:cNvSpPr txBox="1">
            <a:spLocks/>
          </p:cNvSpPr>
          <p:nvPr/>
        </p:nvSpPr>
        <p:spPr>
          <a:xfrm>
            <a:off x="674627" y="6172200"/>
            <a:ext cx="3938487" cy="457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800" b="1" i="1" dirty="0">
                <a:latin typeface="+mn-lt"/>
              </a:rPr>
              <a:t>* </a:t>
            </a:r>
            <a:r>
              <a:rPr lang="en-US" sz="800" i="1" dirty="0">
                <a:latin typeface="+mn-lt"/>
              </a:rPr>
              <a:t>2</a:t>
            </a:r>
            <a:r>
              <a:rPr lang="en-US" sz="800" i="1" baseline="30000" dirty="0">
                <a:latin typeface="+mn-lt"/>
              </a:rPr>
              <a:t>nd</a:t>
            </a:r>
            <a:r>
              <a:rPr lang="en-US" sz="800" i="1" dirty="0">
                <a:latin typeface="+mn-lt"/>
              </a:rPr>
              <a:t> all-time is Walter Johnson at 417 (94 win diff)</a:t>
            </a:r>
          </a:p>
        </p:txBody>
      </p:sp>
    </p:spTree>
    <p:extLst>
      <p:ext uri="{BB962C8B-B14F-4D97-AF65-F5344CB8AC3E}">
        <p14:creationId xmlns:p14="http://schemas.microsoft.com/office/powerpoint/2010/main" val="238446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T-BALL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4-5</a:t>
            </a:r>
          </a:p>
        </p:txBody>
      </p:sp>
    </p:spTree>
    <p:extLst>
      <p:ext uri="{BB962C8B-B14F-4D97-AF65-F5344CB8AC3E}">
        <p14:creationId xmlns:p14="http://schemas.microsoft.com/office/powerpoint/2010/main" val="56756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4D75C99A-5B98-C88C-CAD7-AFF5FDE1146C}"/>
              </a:ext>
            </a:extLst>
          </p:cNvPr>
          <p:cNvSpPr txBox="1">
            <a:spLocks/>
          </p:cNvSpPr>
          <p:nvPr/>
        </p:nvSpPr>
        <p:spPr>
          <a:xfrm>
            <a:off x="684448" y="580869"/>
            <a:ext cx="7634200" cy="132873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spcAft>
                <a:spcPts val="600"/>
              </a:spcAft>
            </a:pPr>
            <a:r>
              <a:rPr lang="en-US" sz="4500" b="1" u="sng" kern="1200">
                <a:solidFill>
                  <a:schemeClr val="tx1"/>
                </a:solidFill>
                <a:latin typeface="+mj-lt"/>
                <a:ea typeface="+mj-ea"/>
                <a:cs typeface="+mj-cs"/>
              </a:rPr>
              <a:t>T-Ball </a:t>
            </a:r>
            <a:br>
              <a:rPr lang="en-US" sz="4500" b="1" kern="1200">
                <a:solidFill>
                  <a:schemeClr val="tx1"/>
                </a:solidFill>
                <a:latin typeface="+mj-lt"/>
                <a:ea typeface="+mj-ea"/>
                <a:cs typeface="+mj-cs"/>
              </a:rPr>
            </a:br>
            <a:r>
              <a:rPr lang="en-US" sz="4500" b="1" kern="1200">
                <a:solidFill>
                  <a:schemeClr val="tx1"/>
                </a:solidFill>
                <a:latin typeface="+mj-lt"/>
                <a:ea typeface="+mj-ea"/>
                <a:cs typeface="+mj-cs"/>
              </a:rPr>
              <a:t>Expectation v. Reality</a:t>
            </a:r>
            <a:endParaRPr lang="en-US" sz="45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31E0C551-B6AE-A9DB-CDF0-788EF6EDA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2" r="11696" b="-3"/>
          <a:stretch/>
        </p:blipFill>
        <p:spPr bwMode="auto">
          <a:xfrm>
            <a:off x="149055" y="2410448"/>
            <a:ext cx="4352493"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6BDE18E-C26C-718A-CC2E-BF2F06968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81" r="4150" b="1"/>
          <a:stretch/>
        </p:blipFill>
        <p:spPr bwMode="auto">
          <a:xfrm>
            <a:off x="4642450" y="2410448"/>
            <a:ext cx="4352492"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751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Teach—The Basics	</a:t>
            </a:r>
          </a:p>
        </p:txBody>
      </p:sp>
      <p:sp>
        <p:nvSpPr>
          <p:cNvPr id="6" name="Text Placeholder 5"/>
          <p:cNvSpPr>
            <a:spLocks noGrp="1"/>
          </p:cNvSpPr>
          <p:nvPr>
            <p:ph type="body" idx="1"/>
          </p:nvPr>
        </p:nvSpPr>
        <p:spPr/>
        <p:txBody>
          <a:bodyPr/>
          <a:lstStyle/>
          <a:p>
            <a:r>
              <a:rPr lang="en-US" dirty="0"/>
              <a:t>Hitting	</a:t>
            </a:r>
          </a:p>
        </p:txBody>
      </p:sp>
      <p:sp>
        <p:nvSpPr>
          <p:cNvPr id="3" name="Content Placeholder 2"/>
          <p:cNvSpPr>
            <a:spLocks noGrp="1"/>
          </p:cNvSpPr>
          <p:nvPr>
            <p:ph sz="half" idx="2"/>
          </p:nvPr>
        </p:nvSpPr>
        <p:spPr/>
        <p:txBody>
          <a:bodyPr/>
          <a:lstStyle/>
          <a:p>
            <a:r>
              <a:rPr lang="en-US" sz="2800" dirty="0"/>
              <a:t>How to hold a bat</a:t>
            </a:r>
          </a:p>
          <a:p>
            <a:r>
              <a:rPr lang="en-US" sz="2800" dirty="0"/>
              <a:t>Where to stand in the batter’s box</a:t>
            </a:r>
          </a:p>
          <a:p>
            <a:r>
              <a:rPr lang="en-US" sz="2800" dirty="0"/>
              <a:t>Help them figure out if they are a righty or a lefty</a:t>
            </a:r>
          </a:p>
          <a:p>
            <a:r>
              <a:rPr lang="en-US" sz="2800" dirty="0"/>
              <a:t>Where to run once they hit the ball</a:t>
            </a:r>
          </a:p>
          <a:p>
            <a:pPr marL="0" indent="0">
              <a:buNone/>
            </a:pPr>
            <a:endParaRPr lang="en-US" sz="1800" dirty="0"/>
          </a:p>
          <a:p>
            <a:endParaRPr lang="en-US" sz="1800" dirty="0"/>
          </a:p>
          <a:p>
            <a:pPr lvl="1"/>
            <a:endParaRPr lang="en-US" dirty="0"/>
          </a:p>
        </p:txBody>
      </p:sp>
      <p:sp>
        <p:nvSpPr>
          <p:cNvPr id="7" name="Text Placeholder 6"/>
          <p:cNvSpPr>
            <a:spLocks noGrp="1"/>
          </p:cNvSpPr>
          <p:nvPr>
            <p:ph type="body" sz="quarter" idx="3"/>
          </p:nvPr>
        </p:nvSpPr>
        <p:spPr/>
        <p:txBody>
          <a:bodyPr/>
          <a:lstStyle/>
          <a:p>
            <a:r>
              <a:rPr lang="en-US" dirty="0"/>
              <a:t>Fielding</a:t>
            </a:r>
          </a:p>
        </p:txBody>
      </p:sp>
      <p:sp>
        <p:nvSpPr>
          <p:cNvPr id="8" name="Content Placeholder 7"/>
          <p:cNvSpPr>
            <a:spLocks noGrp="1"/>
          </p:cNvSpPr>
          <p:nvPr>
            <p:ph sz="quarter" idx="4"/>
          </p:nvPr>
        </p:nvSpPr>
        <p:spPr/>
        <p:txBody>
          <a:bodyPr>
            <a:normAutofit lnSpcReduction="10000"/>
          </a:bodyPr>
          <a:lstStyle/>
          <a:p>
            <a:r>
              <a:rPr lang="en-US" dirty="0"/>
              <a:t>How to wear a glove</a:t>
            </a:r>
          </a:p>
          <a:p>
            <a:r>
              <a:rPr lang="en-US" dirty="0"/>
              <a:t>How to properly throw a ball</a:t>
            </a:r>
          </a:p>
          <a:p>
            <a:r>
              <a:rPr lang="en-US" dirty="0"/>
              <a:t>How to catch a ball with their glove</a:t>
            </a:r>
          </a:p>
          <a:p>
            <a:r>
              <a:rPr lang="en-US" dirty="0"/>
              <a:t>Where to stand on the field</a:t>
            </a:r>
          </a:p>
          <a:p>
            <a:r>
              <a:rPr lang="en-US" dirty="0"/>
              <a:t>What to do with the ball once they get it.</a:t>
            </a:r>
          </a:p>
          <a:p>
            <a:r>
              <a:rPr lang="en-US" dirty="0"/>
              <a:t>Try not to </a:t>
            </a:r>
            <a:r>
              <a:rPr lang="en-US" b="1" u="sng" dirty="0"/>
              <a:t>all</a:t>
            </a:r>
            <a:r>
              <a:rPr lang="en-US" dirty="0"/>
              <a:t> chase the ball.	</a:t>
            </a:r>
          </a:p>
        </p:txBody>
      </p:sp>
    </p:spTree>
    <p:extLst>
      <p:ext uri="{BB962C8B-B14F-4D97-AF65-F5344CB8AC3E}">
        <p14:creationId xmlns:p14="http://schemas.microsoft.com/office/powerpoint/2010/main" val="364034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MAKE IT FUN</a:t>
            </a:r>
          </a:p>
        </p:txBody>
      </p:sp>
      <p:sp>
        <p:nvSpPr>
          <p:cNvPr id="3" name="Text Placeholder 2"/>
          <p:cNvSpPr>
            <a:spLocks noGrp="1"/>
          </p:cNvSpPr>
          <p:nvPr>
            <p:ph type="body" idx="1"/>
          </p:nvPr>
        </p:nvSpPr>
        <p:spPr/>
        <p:txBody>
          <a:bodyPr/>
          <a:lstStyle/>
          <a:p>
            <a:r>
              <a:rPr lang="en-US" dirty="0"/>
              <a:t>Hitting	</a:t>
            </a:r>
          </a:p>
        </p:txBody>
      </p:sp>
      <p:sp>
        <p:nvSpPr>
          <p:cNvPr id="4" name="Content Placeholder 3"/>
          <p:cNvSpPr>
            <a:spLocks noGrp="1"/>
          </p:cNvSpPr>
          <p:nvPr>
            <p:ph sz="half" idx="2"/>
          </p:nvPr>
        </p:nvSpPr>
        <p:spPr/>
        <p:txBody>
          <a:bodyPr>
            <a:normAutofit fontScale="92500" lnSpcReduction="10000"/>
          </a:bodyPr>
          <a:lstStyle/>
          <a:p>
            <a:r>
              <a:rPr lang="en-US" dirty="0"/>
              <a:t>Have the kids pretend they have to hit their least favorite food away from them.  Make it fun for them to want to get up and hit.</a:t>
            </a:r>
          </a:p>
          <a:p>
            <a:r>
              <a:rPr lang="en-US" dirty="0"/>
              <a:t>Play “floor is lava” once they hit the ball.  Helps them get out of the box fast and run to the base.</a:t>
            </a:r>
          </a:p>
          <a:p>
            <a:r>
              <a:rPr lang="en-US" dirty="0"/>
              <a:t>Do base running practice and race against them.  They love beating adults.  </a:t>
            </a:r>
          </a:p>
          <a:p>
            <a:endParaRPr lang="en-US" dirty="0"/>
          </a:p>
        </p:txBody>
      </p:sp>
      <p:sp>
        <p:nvSpPr>
          <p:cNvPr id="5" name="Text Placeholder 4"/>
          <p:cNvSpPr>
            <a:spLocks noGrp="1"/>
          </p:cNvSpPr>
          <p:nvPr>
            <p:ph type="body" sz="quarter" idx="3"/>
          </p:nvPr>
        </p:nvSpPr>
        <p:spPr/>
        <p:txBody>
          <a:bodyPr/>
          <a:lstStyle/>
          <a:p>
            <a:r>
              <a:rPr lang="en-US" dirty="0"/>
              <a:t>Fielding	</a:t>
            </a:r>
          </a:p>
        </p:txBody>
      </p:sp>
      <p:sp>
        <p:nvSpPr>
          <p:cNvPr id="6" name="Content Placeholder 5"/>
          <p:cNvSpPr>
            <a:spLocks noGrp="1"/>
          </p:cNvSpPr>
          <p:nvPr>
            <p:ph sz="quarter" idx="4"/>
          </p:nvPr>
        </p:nvSpPr>
        <p:spPr/>
        <p:txBody>
          <a:bodyPr/>
          <a:lstStyle/>
          <a:p>
            <a:r>
              <a:rPr lang="en-US" dirty="0"/>
              <a:t>Constantly rotate positions.  For example, don’t let one player stand on the pitcher’s mound for the game.</a:t>
            </a:r>
          </a:p>
          <a:p>
            <a:r>
              <a:rPr lang="en-US" dirty="0"/>
              <a:t>Walk around and engage them.  Don’t stay in the dugout and coach.</a:t>
            </a:r>
          </a:p>
          <a:p>
            <a:r>
              <a:rPr lang="en-US" dirty="0"/>
              <a:t>Talk to the kids, get them to interact, talk, and laugh.</a:t>
            </a:r>
          </a:p>
        </p:txBody>
      </p:sp>
    </p:spTree>
    <p:extLst>
      <p:ext uri="{BB962C8B-B14F-4D97-AF65-F5344CB8AC3E}">
        <p14:creationId xmlns:p14="http://schemas.microsoft.com/office/powerpoint/2010/main" val="114870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TO DO IN GAME</a:t>
            </a:r>
            <a:br>
              <a:rPr lang="en-US" dirty="0"/>
            </a:br>
            <a:r>
              <a:rPr lang="en-US" sz="2000" dirty="0"/>
              <a:t>T-Ball Games Should be No More than an Hour for your Sanity and Theirs</a:t>
            </a:r>
          </a:p>
        </p:txBody>
      </p:sp>
      <p:sp>
        <p:nvSpPr>
          <p:cNvPr id="3" name="Text Placeholder 2"/>
          <p:cNvSpPr>
            <a:spLocks noGrp="1"/>
          </p:cNvSpPr>
          <p:nvPr>
            <p:ph type="body" idx="1"/>
          </p:nvPr>
        </p:nvSpPr>
        <p:spPr>
          <a:xfrm>
            <a:off x="457200" y="1340314"/>
            <a:ext cx="4040188" cy="517524"/>
          </a:xfrm>
        </p:spPr>
        <p:txBody>
          <a:bodyPr/>
          <a:lstStyle/>
          <a:p>
            <a:r>
              <a:rPr lang="en-US" dirty="0"/>
              <a:t>Batting	</a:t>
            </a:r>
          </a:p>
        </p:txBody>
      </p:sp>
      <p:sp>
        <p:nvSpPr>
          <p:cNvPr id="4" name="Content Placeholder 3"/>
          <p:cNvSpPr>
            <a:spLocks noGrp="1"/>
          </p:cNvSpPr>
          <p:nvPr>
            <p:ph sz="half" idx="2"/>
          </p:nvPr>
        </p:nvSpPr>
        <p:spPr>
          <a:xfrm>
            <a:off x="430567" y="1972330"/>
            <a:ext cx="4040188" cy="3951288"/>
          </a:xfrm>
        </p:spPr>
        <p:txBody>
          <a:bodyPr/>
          <a:lstStyle/>
          <a:p>
            <a:r>
              <a:rPr lang="en-US" sz="1400" b="1" dirty="0"/>
              <a:t>Be organized</a:t>
            </a:r>
          </a:p>
          <a:p>
            <a:endParaRPr lang="en-US" sz="1400" b="1" dirty="0"/>
          </a:p>
          <a:p>
            <a:r>
              <a:rPr lang="en-US" sz="1400" b="1" dirty="0"/>
              <a:t>Every player will hit, every inning.  The goal is to make the process as efficient as possible.</a:t>
            </a:r>
          </a:p>
          <a:p>
            <a:endParaRPr lang="en-US" sz="1400" b="1" dirty="0"/>
          </a:p>
          <a:p>
            <a:r>
              <a:rPr lang="en-US" sz="1400" b="1" dirty="0"/>
              <a:t>One player up, one player on deck in a designated area, and the third player ready to go with their helmet on in the dugout.</a:t>
            </a:r>
          </a:p>
          <a:p>
            <a:endParaRPr lang="en-US" sz="1400" b="1" dirty="0"/>
          </a:p>
          <a:p>
            <a:r>
              <a:rPr lang="en-US" sz="1400" b="1" dirty="0"/>
              <a:t>Absolutely NO BATS in the dugout.</a:t>
            </a:r>
          </a:p>
          <a:p>
            <a:pPr marL="0" indent="0">
              <a:buNone/>
            </a:pPr>
            <a:endParaRPr lang="en-US" dirty="0"/>
          </a:p>
        </p:txBody>
      </p:sp>
      <p:sp>
        <p:nvSpPr>
          <p:cNvPr id="5" name="Text Placeholder 4"/>
          <p:cNvSpPr>
            <a:spLocks noGrp="1"/>
          </p:cNvSpPr>
          <p:nvPr>
            <p:ph type="body" sz="quarter" idx="3"/>
          </p:nvPr>
        </p:nvSpPr>
        <p:spPr>
          <a:xfrm>
            <a:off x="4655382" y="1332568"/>
            <a:ext cx="4041775" cy="517524"/>
          </a:xfrm>
        </p:spPr>
        <p:txBody>
          <a:bodyPr/>
          <a:lstStyle/>
          <a:p>
            <a:r>
              <a:rPr lang="en-US" dirty="0"/>
              <a:t>Fielding</a:t>
            </a:r>
          </a:p>
        </p:txBody>
      </p:sp>
      <p:sp>
        <p:nvSpPr>
          <p:cNvPr id="6" name="Content Placeholder 5"/>
          <p:cNvSpPr>
            <a:spLocks noGrp="1"/>
          </p:cNvSpPr>
          <p:nvPr>
            <p:ph sz="quarter" idx="4"/>
          </p:nvPr>
        </p:nvSpPr>
        <p:spPr>
          <a:xfrm>
            <a:off x="4645025" y="1935162"/>
            <a:ext cx="4041775" cy="4530725"/>
          </a:xfrm>
        </p:spPr>
        <p:txBody>
          <a:bodyPr>
            <a:normAutofit fontScale="92500" lnSpcReduction="10000"/>
          </a:bodyPr>
          <a:lstStyle/>
          <a:p>
            <a:r>
              <a:rPr lang="en-US" sz="1500" b="1" u="sng" dirty="0"/>
              <a:t>Play five kids in the infield and have the remaining players out in the outfield with a coach working on drills</a:t>
            </a:r>
            <a:r>
              <a:rPr lang="en-US" sz="1500" b="1" dirty="0"/>
              <a:t>.</a:t>
            </a:r>
          </a:p>
          <a:p>
            <a:endParaRPr lang="en-US" sz="1500" b="1" dirty="0"/>
          </a:p>
          <a:p>
            <a:r>
              <a:rPr lang="en-US" sz="1500" b="1" dirty="0"/>
              <a:t>Examples of drills:  soft toss, tee work, throwing drills, and fly balls with tennis balls or pom poms.</a:t>
            </a:r>
          </a:p>
          <a:p>
            <a:endParaRPr lang="en-US" sz="1500" b="1" dirty="0"/>
          </a:p>
          <a:p>
            <a:r>
              <a:rPr lang="en-US" sz="1500" b="1" dirty="0"/>
              <a:t>Basically, anything that helps grow skills.  Rather than have kids stay still and bored in the outfield, engage them.</a:t>
            </a:r>
          </a:p>
          <a:p>
            <a:endParaRPr lang="en-US" sz="1500" b="1" dirty="0"/>
          </a:p>
          <a:p>
            <a:r>
              <a:rPr lang="en-US" sz="1500" b="1" dirty="0"/>
              <a:t>Kids can be working on skills one inning and playing the field the next.  We would rather see growth and development instead of who can build the best dirt pile in left field.</a:t>
            </a:r>
          </a:p>
          <a:p>
            <a:endParaRPr lang="en-US" sz="1500" b="1" dirty="0"/>
          </a:p>
          <a:p>
            <a:r>
              <a:rPr lang="en-US" sz="1500" b="1"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201807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ADF4821-21B6-C9E5-ADA2-251EE491EFB2}"/>
              </a:ext>
            </a:extLst>
          </p:cNvPr>
          <p:cNvGraphicFramePr>
            <a:graphicFrameLocks noChangeAspect="1"/>
          </p:cNvGraphicFramePr>
          <p:nvPr>
            <p:extLst>
              <p:ext uri="{D42A27DB-BD31-4B8C-83A1-F6EECF244321}">
                <p14:modId xmlns:p14="http://schemas.microsoft.com/office/powerpoint/2010/main" val="3512018048"/>
              </p:ext>
            </p:extLst>
          </p:nvPr>
        </p:nvGraphicFramePr>
        <p:xfrm>
          <a:off x="460375" y="381000"/>
          <a:ext cx="7716838" cy="5756275"/>
        </p:xfrm>
        <a:graphic>
          <a:graphicData uri="http://schemas.openxmlformats.org/presentationml/2006/ole">
            <mc:AlternateContent xmlns:mc="http://schemas.openxmlformats.org/markup-compatibility/2006">
              <mc:Choice xmlns:v="urn:schemas-microsoft-com:vml" Requires="v">
                <p:oleObj name="Document" r:id="rId3" imgW="6854825" imgH="5124016" progId="Word.Document.12">
                  <p:embed/>
                </p:oleObj>
              </mc:Choice>
              <mc:Fallback>
                <p:oleObj name="Document" r:id="rId3" imgW="6854825" imgH="5124016" progId="Word.Document.12">
                  <p:embed/>
                  <p:pic>
                    <p:nvPicPr>
                      <p:cNvPr id="0" name=""/>
                      <p:cNvPicPr/>
                      <p:nvPr/>
                    </p:nvPicPr>
                    <p:blipFill>
                      <a:blip r:embed="rId4"/>
                      <a:stretch>
                        <a:fillRect/>
                      </a:stretch>
                    </p:blipFill>
                    <p:spPr>
                      <a:xfrm>
                        <a:off x="460375" y="381000"/>
                        <a:ext cx="7716838" cy="5756275"/>
                      </a:xfrm>
                      <a:prstGeom prst="rect">
                        <a:avLst/>
                      </a:prstGeom>
                    </p:spPr>
                  </p:pic>
                </p:oleObj>
              </mc:Fallback>
            </mc:AlternateContent>
          </a:graphicData>
        </a:graphic>
      </p:graphicFrame>
    </p:spTree>
    <p:extLst>
      <p:ext uri="{BB962C8B-B14F-4D97-AF65-F5344CB8AC3E}">
        <p14:creationId xmlns:p14="http://schemas.microsoft.com/office/powerpoint/2010/main" val="45188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7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5441673" y="834888"/>
            <a:ext cx="3235983" cy="1268958"/>
          </a:xfrm>
        </p:spPr>
        <p:txBody>
          <a:bodyPr vert="horz" lIns="91440" tIns="45720" rIns="91440" bIns="45720" rtlCol="0" anchor="b">
            <a:normAutofit/>
          </a:bodyPr>
          <a:lstStyle/>
          <a:p>
            <a:pPr defTabSz="914400"/>
            <a:r>
              <a:rPr lang="en-US" sz="2800"/>
              <a:t>Make it a place they want to be…not have to be	</a:t>
            </a:r>
          </a:p>
        </p:txBody>
      </p:sp>
      <p:pic>
        <p:nvPicPr>
          <p:cNvPr id="3074" name="Picture 2"/>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3611" r="13110"/>
          <a:stretch/>
        </p:blipFill>
        <p:spPr bwMode="auto">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2" name="Rectangle 308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3" name="Rectangle 308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Text Placeholder 10"/>
          <p:cNvSpPr>
            <a:spLocks noGrp="1"/>
          </p:cNvSpPr>
          <p:nvPr>
            <p:ph type="body" sz="half" idx="2"/>
          </p:nvPr>
        </p:nvSpPr>
        <p:spPr>
          <a:xfrm>
            <a:off x="5441672" y="2557587"/>
            <a:ext cx="3235984" cy="3717317"/>
          </a:xfrm>
        </p:spPr>
        <p:txBody>
          <a:bodyPr vert="horz" lIns="91440" tIns="45720" rIns="91440" bIns="45720" rtlCol="0" anchor="t">
            <a:normAutofit/>
          </a:bodyPr>
          <a:lstStyle/>
          <a:p>
            <a:pPr defTabSz="914400"/>
            <a:r>
              <a:rPr lang="en-US" sz="1600" dirty="0"/>
              <a:t>The same goes for parents.  Engage them and seek help from assistant coaches.  The more people invested, the more control you have to seize teachable moments.  They might be able to teach you something about reaching kids better.  Don’t be too proud to learn, we all are in it together.</a:t>
            </a:r>
          </a:p>
        </p:txBody>
      </p:sp>
    </p:spTree>
    <p:extLst>
      <p:ext uri="{BB962C8B-B14F-4D97-AF65-F5344CB8AC3E}">
        <p14:creationId xmlns:p14="http://schemas.microsoft.com/office/powerpoint/2010/main" val="3210845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INSTRUCTIONAL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5-6</a:t>
            </a:r>
          </a:p>
        </p:txBody>
      </p:sp>
    </p:spTree>
    <p:extLst>
      <p:ext uri="{BB962C8B-B14F-4D97-AF65-F5344CB8AC3E}">
        <p14:creationId xmlns:p14="http://schemas.microsoft.com/office/powerpoint/2010/main" val="415999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7458" y="447026"/>
            <a:ext cx="7886700" cy="776289"/>
          </a:xfrm>
        </p:spPr>
        <p:txBody>
          <a:bodyPr/>
          <a:lstStyle/>
          <a:p>
            <a:pPr algn="ctr"/>
            <a:r>
              <a:rPr lang="en-US" b="1" dirty="0">
                <a:latin typeface="+mn-lt"/>
              </a:rPr>
              <a:t>Instructional League Rules</a:t>
            </a:r>
          </a:p>
        </p:txBody>
      </p:sp>
      <p:sp>
        <p:nvSpPr>
          <p:cNvPr id="6" name="Text Placeholder 5"/>
          <p:cNvSpPr>
            <a:spLocks noGrp="1"/>
          </p:cNvSpPr>
          <p:nvPr>
            <p:ph type="body" idx="1"/>
          </p:nvPr>
        </p:nvSpPr>
        <p:spPr>
          <a:xfrm>
            <a:off x="629048" y="1302220"/>
            <a:ext cx="3868340" cy="300037"/>
          </a:xfrm>
        </p:spPr>
        <p:txBody>
          <a:bodyPr>
            <a:normAutofit fontScale="92500" lnSpcReduction="20000"/>
          </a:bodyPr>
          <a:lstStyle/>
          <a:p>
            <a:r>
              <a:rPr lang="en-US" dirty="0"/>
              <a:t>Batting Rules	</a:t>
            </a:r>
          </a:p>
        </p:txBody>
      </p:sp>
      <p:sp>
        <p:nvSpPr>
          <p:cNvPr id="7" name="Content Placeholder 6"/>
          <p:cNvSpPr>
            <a:spLocks noGrp="1"/>
          </p:cNvSpPr>
          <p:nvPr>
            <p:ph sz="half" idx="2"/>
          </p:nvPr>
        </p:nvSpPr>
        <p:spPr>
          <a:xfrm>
            <a:off x="474663" y="1828801"/>
            <a:ext cx="4040188" cy="4582174"/>
          </a:xfrm>
        </p:spPr>
        <p:txBody>
          <a:bodyPr>
            <a:normAutofit fontScale="62500" lnSpcReduction="20000"/>
          </a:bodyPr>
          <a:lstStyle/>
          <a:p>
            <a:r>
              <a:rPr lang="en-US" dirty="0"/>
              <a:t>BATTERS HIT BALLS PITCHED BY A COACH.</a:t>
            </a:r>
          </a:p>
          <a:p>
            <a:endParaRPr lang="en-US" dirty="0"/>
          </a:p>
          <a:p>
            <a:r>
              <a:rPr lang="en-US" dirty="0"/>
              <a:t>THE BATTING ORDER IS COMPRISED OF ALL PLAYERS ON A TEAM.  NO NINE PLAYER BATTING ORDER.</a:t>
            </a:r>
          </a:p>
          <a:p>
            <a:endParaRPr lang="en-US" dirty="0"/>
          </a:p>
          <a:p>
            <a:r>
              <a:rPr lang="en-US" dirty="0"/>
              <a:t>EACH BATTER MAY ONLY ADVANCE TO FIRST BASE AFTER HITTING A FAIR BALL EXCEPT FOR THE LAST BATTER OF THE HALF INNING WHOSE HIT SHALL ALWAYS BE A "HOME RUN.“</a:t>
            </a:r>
          </a:p>
          <a:p>
            <a:endParaRPr lang="en-US" dirty="0"/>
          </a:p>
          <a:p>
            <a:r>
              <a:rPr lang="en-US" dirty="0"/>
              <a:t>THERE ARE NO STRIKE OUTS.  EACH BATTER SHALL REMAIN AT BAT UNTIL HE/SHE HITS A FAIR BALL.  AT THE COACHES' DISCRETION A TEE MAY BE UTILIZED AFTER THE FIFTH PITCH.</a:t>
            </a:r>
          </a:p>
          <a:p>
            <a:endParaRPr lang="en-US" dirty="0"/>
          </a:p>
          <a:p>
            <a:r>
              <a:rPr lang="en-US" dirty="0"/>
              <a:t>EVEN IF THE FIELDING TEAM CATCHES THE BATTER'S HIT BALL IN THE AIR, TAGS A BASE FOR A FORCE PLAY, OR TAGS A RUNNER THE BATTER/RUNNER SHALL BE AWARDED THE BASE.</a:t>
            </a:r>
          </a:p>
          <a:p>
            <a:endParaRPr lang="en-US" dirty="0"/>
          </a:p>
          <a:p>
            <a:r>
              <a:rPr lang="en-US" dirty="0"/>
              <a:t>IF DESIRED, A TEAM MAY CHANGE ITS BATTING ORDER EACH INNING SO THAT DIFFERENT PLAYERS MAY BAT IN DIFFERENT POSITIONS IN THE ORDER.</a:t>
            </a:r>
          </a:p>
        </p:txBody>
      </p:sp>
      <p:sp>
        <p:nvSpPr>
          <p:cNvPr id="8" name="Text Placeholder 7"/>
          <p:cNvSpPr>
            <a:spLocks noGrp="1"/>
          </p:cNvSpPr>
          <p:nvPr>
            <p:ph type="body" sz="quarter" idx="3"/>
          </p:nvPr>
        </p:nvSpPr>
        <p:spPr>
          <a:xfrm>
            <a:off x="4597915" y="1302220"/>
            <a:ext cx="3887391" cy="300037"/>
          </a:xfrm>
        </p:spPr>
        <p:txBody>
          <a:bodyPr>
            <a:normAutofit fontScale="92500" lnSpcReduction="20000"/>
          </a:bodyPr>
          <a:lstStyle/>
          <a:p>
            <a:r>
              <a:rPr lang="en-US" dirty="0"/>
              <a:t>Fielding and Base Running</a:t>
            </a:r>
          </a:p>
        </p:txBody>
      </p:sp>
      <p:sp>
        <p:nvSpPr>
          <p:cNvPr id="9" name="Content Placeholder 8"/>
          <p:cNvSpPr>
            <a:spLocks noGrp="1"/>
          </p:cNvSpPr>
          <p:nvPr>
            <p:ph sz="quarter" idx="4"/>
          </p:nvPr>
        </p:nvSpPr>
        <p:spPr>
          <a:xfrm>
            <a:off x="4597914" y="1752600"/>
            <a:ext cx="3887391" cy="4132263"/>
          </a:xfrm>
        </p:spPr>
        <p:txBody>
          <a:bodyPr>
            <a:normAutofit fontScale="62500" lnSpcReduction="20000"/>
          </a:bodyPr>
          <a:lstStyle/>
          <a:p>
            <a:r>
              <a:rPr lang="en-US" dirty="0"/>
              <a:t>ALL BASE RUNNERS SHALL ADVANCE ONE BASE PER AT BAT EXCEPT WHEN THE LAST BATTER OF THE HALF INNING HITS THE BALL FOR A "HOME RUN" AT WHICH TIME ALL RUNNERS SHALL ROUND ALL BASES.</a:t>
            </a:r>
          </a:p>
          <a:p>
            <a:pPr marL="0" indent="0">
              <a:buNone/>
            </a:pPr>
            <a:endParaRPr lang="en-US" dirty="0"/>
          </a:p>
          <a:p>
            <a:r>
              <a:rPr lang="en-US" dirty="0"/>
              <a:t>BASE STEALING IS NOT ALLOWED.</a:t>
            </a:r>
          </a:p>
          <a:p>
            <a:pPr marL="0" indent="0">
              <a:buNone/>
            </a:pPr>
            <a:endParaRPr lang="en-US" dirty="0"/>
          </a:p>
          <a:p>
            <a:r>
              <a:rPr lang="en-US" dirty="0"/>
              <a:t>LEADS ARE NOT ALLOWED.</a:t>
            </a:r>
          </a:p>
          <a:p>
            <a:pPr marL="0" indent="0">
              <a:buNone/>
            </a:pPr>
            <a:endParaRPr lang="en-US" dirty="0"/>
          </a:p>
          <a:p>
            <a:r>
              <a:rPr lang="en-US" dirty="0"/>
              <a:t>ALL PLAYERS ON EACH RESPECTIVE TEAM PLAY IN THE FIELD EVERY INNING.  EXTRA PLAYERS SHOULD BE EVENLY DISTRIBUTED ACROSS THE OUTFIELD.</a:t>
            </a:r>
          </a:p>
          <a:p>
            <a:endParaRPr lang="en-US" dirty="0"/>
          </a:p>
          <a:p>
            <a:r>
              <a:rPr lang="en-US" dirty="0"/>
              <a:t>THE PITCHER AND FIRST BASEMAN MUST WEAR HELMETS WITH FACEMASKS WHILE IN THE FIELD.</a:t>
            </a:r>
          </a:p>
          <a:p>
            <a:endParaRPr lang="en-US" dirty="0"/>
          </a:p>
          <a:p>
            <a:r>
              <a:rPr lang="en-US" dirty="0"/>
              <a:t>THERE IS NO CATCHER.  COACHES SHALL CATCH AND BE SET UP WELL BEHIND THE BATTER.</a:t>
            </a:r>
          </a:p>
        </p:txBody>
      </p:sp>
    </p:spTree>
    <p:extLst>
      <p:ext uri="{BB962C8B-B14F-4D97-AF65-F5344CB8AC3E}">
        <p14:creationId xmlns:p14="http://schemas.microsoft.com/office/powerpoint/2010/main" val="3458100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524" y="676274"/>
            <a:ext cx="7886700" cy="852489"/>
          </a:xfrm>
        </p:spPr>
        <p:txBody>
          <a:bodyPr>
            <a:normAutofit/>
          </a:bodyPr>
          <a:lstStyle/>
          <a:p>
            <a:pPr algn="ctr"/>
            <a:r>
              <a:rPr lang="en-US" sz="4000" b="1" dirty="0">
                <a:latin typeface="+mn-lt"/>
              </a:rPr>
              <a:t>Focus Points</a:t>
            </a:r>
          </a:p>
        </p:txBody>
      </p:sp>
      <p:sp>
        <p:nvSpPr>
          <p:cNvPr id="3" name="Text Placeholder 2"/>
          <p:cNvSpPr>
            <a:spLocks noGrp="1"/>
          </p:cNvSpPr>
          <p:nvPr>
            <p:ph type="body" idx="1"/>
          </p:nvPr>
        </p:nvSpPr>
        <p:spPr>
          <a:xfrm>
            <a:off x="655572" y="1757363"/>
            <a:ext cx="3868340" cy="376237"/>
          </a:xfrm>
        </p:spPr>
        <p:txBody>
          <a:bodyPr>
            <a:normAutofit fontScale="92500" lnSpcReduction="20000"/>
          </a:bodyPr>
          <a:lstStyle/>
          <a:p>
            <a:r>
              <a:rPr lang="en-US" sz="2600" dirty="0"/>
              <a:t>Hitting</a:t>
            </a:r>
            <a:r>
              <a:rPr lang="en-US" dirty="0"/>
              <a:t>	</a:t>
            </a:r>
          </a:p>
        </p:txBody>
      </p:sp>
      <p:sp>
        <p:nvSpPr>
          <p:cNvPr id="4" name="Content Placeholder 3"/>
          <p:cNvSpPr>
            <a:spLocks noGrp="1"/>
          </p:cNvSpPr>
          <p:nvPr>
            <p:ph sz="half" idx="2"/>
          </p:nvPr>
        </p:nvSpPr>
        <p:spPr>
          <a:xfrm>
            <a:off x="629841" y="2285999"/>
            <a:ext cx="3868340" cy="3827463"/>
          </a:xfrm>
        </p:spPr>
        <p:txBody>
          <a:bodyPr>
            <a:normAutofit/>
          </a:bodyPr>
          <a:lstStyle/>
          <a:p>
            <a:r>
              <a:rPr lang="en-US" dirty="0"/>
              <a:t>Encourage kids to get into the batter’s box alone.</a:t>
            </a:r>
          </a:p>
          <a:p>
            <a:r>
              <a:rPr lang="en-US" dirty="0"/>
              <a:t>Stress proper batting stance and hand position on the bat.</a:t>
            </a:r>
          </a:p>
          <a:p>
            <a:r>
              <a:rPr lang="en-US" dirty="0"/>
              <a:t>Coaches are pitching so that should help ease the fear of being hit by the ball.</a:t>
            </a:r>
          </a:p>
          <a:p>
            <a:r>
              <a:rPr lang="en-US" dirty="0"/>
              <a:t>Celebrate contact!</a:t>
            </a:r>
          </a:p>
          <a:p>
            <a:pPr marL="0" indent="0">
              <a:buNone/>
            </a:pPr>
            <a:endParaRPr lang="en-US" dirty="0"/>
          </a:p>
        </p:txBody>
      </p:sp>
      <p:sp>
        <p:nvSpPr>
          <p:cNvPr id="5" name="Text Placeholder 4"/>
          <p:cNvSpPr>
            <a:spLocks noGrp="1"/>
          </p:cNvSpPr>
          <p:nvPr>
            <p:ph type="body" sz="quarter" idx="3"/>
          </p:nvPr>
        </p:nvSpPr>
        <p:spPr>
          <a:xfrm>
            <a:off x="4629150" y="1681163"/>
            <a:ext cx="3887391" cy="452437"/>
          </a:xfrm>
        </p:spPr>
        <p:txBody>
          <a:bodyPr>
            <a:normAutofit fontScale="92500" lnSpcReduction="20000"/>
          </a:bodyPr>
          <a:lstStyle/>
          <a:p>
            <a:r>
              <a:rPr lang="en-US" sz="2400" dirty="0"/>
              <a:t>Control What you Can	</a:t>
            </a:r>
          </a:p>
        </p:txBody>
      </p:sp>
      <p:sp>
        <p:nvSpPr>
          <p:cNvPr id="6" name="Content Placeholder 5"/>
          <p:cNvSpPr>
            <a:spLocks noGrp="1"/>
          </p:cNvSpPr>
          <p:nvPr>
            <p:ph sz="quarter" idx="4"/>
          </p:nvPr>
        </p:nvSpPr>
        <p:spPr>
          <a:xfrm>
            <a:off x="4615833" y="2286000"/>
            <a:ext cx="3887391" cy="3827463"/>
          </a:xfrm>
        </p:spPr>
        <p:txBody>
          <a:bodyPr/>
          <a:lstStyle/>
          <a:p>
            <a:r>
              <a:rPr lang="en-US" dirty="0"/>
              <a:t>Encourage hustle on and off the field.</a:t>
            </a:r>
          </a:p>
          <a:p>
            <a:r>
              <a:rPr lang="en-US" dirty="0"/>
              <a:t>Stress organization—know where your equipment is.</a:t>
            </a:r>
          </a:p>
          <a:p>
            <a:r>
              <a:rPr lang="en-US" dirty="0"/>
              <a:t>Be a good teammate and pay attention when not up at bat.</a:t>
            </a:r>
          </a:p>
          <a:p>
            <a:r>
              <a:rPr lang="en-US" dirty="0"/>
              <a:t>Pick each other up, not put each down.</a:t>
            </a:r>
          </a:p>
          <a:p>
            <a:pPr marL="0" indent="0">
              <a:buNone/>
            </a:pPr>
            <a:endParaRPr lang="en-US" dirty="0"/>
          </a:p>
        </p:txBody>
      </p:sp>
    </p:spTree>
    <p:extLst>
      <p:ext uri="{BB962C8B-B14F-4D97-AF65-F5344CB8AC3E}">
        <p14:creationId xmlns:p14="http://schemas.microsoft.com/office/powerpoint/2010/main" val="44559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Fielding</a:t>
            </a:r>
          </a:p>
        </p:txBody>
      </p:sp>
      <p:sp>
        <p:nvSpPr>
          <p:cNvPr id="3" name="Text Placeholder 2"/>
          <p:cNvSpPr>
            <a:spLocks noGrp="1"/>
          </p:cNvSpPr>
          <p:nvPr>
            <p:ph type="body" idx="1"/>
          </p:nvPr>
        </p:nvSpPr>
        <p:spPr/>
        <p:txBody>
          <a:bodyPr/>
          <a:lstStyle/>
          <a:p>
            <a:r>
              <a:rPr lang="en-US" dirty="0"/>
              <a:t>Fielding Fundamentals</a:t>
            </a:r>
          </a:p>
        </p:txBody>
      </p:sp>
      <p:sp>
        <p:nvSpPr>
          <p:cNvPr id="4" name="Content Placeholder 3"/>
          <p:cNvSpPr>
            <a:spLocks noGrp="1"/>
          </p:cNvSpPr>
          <p:nvPr>
            <p:ph sz="half" idx="2"/>
          </p:nvPr>
        </p:nvSpPr>
        <p:spPr/>
        <p:txBody>
          <a:bodyPr/>
          <a:lstStyle/>
          <a:p>
            <a:r>
              <a:rPr lang="en-US" dirty="0"/>
              <a:t>Ground balls—stress the alligator style for technique</a:t>
            </a:r>
          </a:p>
          <a:p>
            <a:pPr lvl="1"/>
            <a:r>
              <a:rPr lang="en-US" sz="1200" dirty="0"/>
              <a:t>Glove hand is the lower part of the jaw</a:t>
            </a:r>
          </a:p>
          <a:p>
            <a:pPr lvl="1"/>
            <a:r>
              <a:rPr lang="en-US" sz="1200" dirty="0"/>
              <a:t>Top hand is the top part of the jaw.</a:t>
            </a:r>
          </a:p>
          <a:p>
            <a:pPr lvl="1"/>
            <a:r>
              <a:rPr lang="en-US" sz="1200" dirty="0"/>
              <a:t>The ball is food.</a:t>
            </a:r>
          </a:p>
          <a:p>
            <a:pPr lvl="1"/>
            <a:r>
              <a:rPr lang="en-US" sz="1200" dirty="0"/>
              <a:t>Top hand brings the food into the glove (alligator’s mouth) and the hands come to the belly to feed the alligator.</a:t>
            </a:r>
          </a:p>
          <a:p>
            <a:pPr lvl="1"/>
            <a:r>
              <a:rPr lang="en-US" sz="1200" dirty="0"/>
              <a:t>Simplest way to demonstrate technique and kids love to pretend they are alligators.</a:t>
            </a:r>
          </a:p>
          <a:p>
            <a:pPr lvl="1"/>
            <a:endParaRPr lang="en-US" sz="1200" dirty="0"/>
          </a:p>
          <a:p>
            <a:pPr lvl="1"/>
            <a:endParaRPr lang="en-US" sz="1200" dirty="0"/>
          </a:p>
        </p:txBody>
      </p:sp>
      <p:sp>
        <p:nvSpPr>
          <p:cNvPr id="5" name="Text Placeholder 4"/>
          <p:cNvSpPr>
            <a:spLocks noGrp="1"/>
          </p:cNvSpPr>
          <p:nvPr>
            <p:ph type="body" sz="quarter" idx="3"/>
          </p:nvPr>
        </p:nvSpPr>
        <p:spPr/>
        <p:txBody>
          <a:bodyPr/>
          <a:lstStyle/>
          <a:p>
            <a:r>
              <a:rPr lang="en-US" dirty="0"/>
              <a:t>Catching	</a:t>
            </a:r>
          </a:p>
        </p:txBody>
      </p:sp>
      <p:sp>
        <p:nvSpPr>
          <p:cNvPr id="6" name="Content Placeholder 5"/>
          <p:cNvSpPr>
            <a:spLocks noGrp="1"/>
          </p:cNvSpPr>
          <p:nvPr>
            <p:ph sz="quarter" idx="4"/>
          </p:nvPr>
        </p:nvSpPr>
        <p:spPr/>
        <p:txBody>
          <a:bodyPr>
            <a:normAutofit fontScale="85000" lnSpcReduction="20000"/>
          </a:bodyPr>
          <a:lstStyle/>
          <a:p>
            <a:r>
              <a:rPr lang="en-US" dirty="0"/>
              <a:t>Less than 75% of the players will effectively catch the ball.  Use different ways to practice like whiffle balls, tennis balls, or soft snow balls made of cotton.  </a:t>
            </a:r>
          </a:p>
          <a:p>
            <a:r>
              <a:rPr lang="en-US" dirty="0"/>
              <a:t>You must reduce their fear of getting hit or hurt to help them get better at the skill.</a:t>
            </a:r>
          </a:p>
          <a:p>
            <a:r>
              <a:rPr lang="en-US" dirty="0"/>
              <a:t>For balls in the air, encourage them to use their glove to catch and their throwing hand to help trap it in their glove.</a:t>
            </a:r>
          </a:p>
          <a:p>
            <a:r>
              <a:rPr lang="en-US" dirty="0"/>
              <a:t>BE PATIENT with this as it involves the player overcoming the fear of being hit or hurt.</a:t>
            </a:r>
          </a:p>
        </p:txBody>
      </p:sp>
    </p:spTree>
    <p:extLst>
      <p:ext uri="{BB962C8B-B14F-4D97-AF65-F5344CB8AC3E}">
        <p14:creationId xmlns:p14="http://schemas.microsoft.com/office/powerpoint/2010/main" val="3935165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158874"/>
          </a:xfrm>
        </p:spPr>
        <p:txBody>
          <a:bodyPr>
            <a:normAutofit/>
          </a:bodyPr>
          <a:lstStyle/>
          <a:p>
            <a:pPr algn="ctr"/>
            <a:r>
              <a:rPr lang="en-US" sz="4400" dirty="0">
                <a:latin typeface="+mn-lt"/>
              </a:rPr>
              <a:t>WHAT TO DO IN GAME</a:t>
            </a:r>
          </a:p>
        </p:txBody>
      </p:sp>
      <p:sp>
        <p:nvSpPr>
          <p:cNvPr id="3" name="Text Placeholder 2"/>
          <p:cNvSpPr>
            <a:spLocks noGrp="1"/>
          </p:cNvSpPr>
          <p:nvPr>
            <p:ph type="body" idx="1"/>
          </p:nvPr>
        </p:nvSpPr>
        <p:spPr>
          <a:xfrm>
            <a:off x="627459" y="1334839"/>
            <a:ext cx="3868340" cy="376237"/>
          </a:xfrm>
        </p:spPr>
        <p:txBody>
          <a:bodyPr>
            <a:normAutofit fontScale="92500" lnSpcReduction="10000"/>
          </a:bodyPr>
          <a:lstStyle/>
          <a:p>
            <a:r>
              <a:rPr lang="en-US" sz="2400" dirty="0"/>
              <a:t>Batting</a:t>
            </a:r>
            <a:r>
              <a:rPr lang="en-US" dirty="0"/>
              <a:t>	</a:t>
            </a:r>
          </a:p>
        </p:txBody>
      </p:sp>
      <p:sp>
        <p:nvSpPr>
          <p:cNvPr id="4" name="Content Placeholder 3"/>
          <p:cNvSpPr>
            <a:spLocks noGrp="1"/>
          </p:cNvSpPr>
          <p:nvPr>
            <p:ph sz="half" idx="2"/>
          </p:nvPr>
        </p:nvSpPr>
        <p:spPr>
          <a:xfrm>
            <a:off x="627459" y="1865165"/>
            <a:ext cx="3868340" cy="3827463"/>
          </a:xfrm>
        </p:spPr>
        <p:txBody>
          <a:bodyPr>
            <a:normAutofit lnSpcReduction="10000"/>
          </a:bodyPr>
          <a:lstStyle/>
          <a:p>
            <a:r>
              <a:rPr lang="en-US" sz="1600" dirty="0"/>
              <a:t>Be organized</a:t>
            </a:r>
          </a:p>
          <a:p>
            <a:r>
              <a:rPr lang="en-US" sz="1600" dirty="0"/>
              <a:t>Every player will hit, every inning.  The goal is to make the process as efficient as possible.</a:t>
            </a:r>
          </a:p>
          <a:p>
            <a:r>
              <a:rPr lang="en-US" sz="1600" dirty="0"/>
              <a:t>One player up, one player on deck in a designated area, and the third player ready to go with their helmet on in the dugout.</a:t>
            </a:r>
          </a:p>
          <a:p>
            <a:r>
              <a:rPr lang="en-US" sz="1600" dirty="0"/>
              <a:t>Absolutely NO BATS in the dugout.</a:t>
            </a:r>
          </a:p>
          <a:p>
            <a:pPr marL="0" indent="0">
              <a:buNone/>
            </a:pPr>
            <a:endParaRPr lang="en-US" dirty="0"/>
          </a:p>
        </p:txBody>
      </p:sp>
      <p:sp>
        <p:nvSpPr>
          <p:cNvPr id="5" name="Text Placeholder 4"/>
          <p:cNvSpPr>
            <a:spLocks noGrp="1"/>
          </p:cNvSpPr>
          <p:nvPr>
            <p:ph type="body" sz="quarter" idx="3"/>
          </p:nvPr>
        </p:nvSpPr>
        <p:spPr>
          <a:xfrm>
            <a:off x="4587536" y="1334840"/>
            <a:ext cx="3887391" cy="376237"/>
          </a:xfrm>
        </p:spPr>
        <p:txBody>
          <a:bodyPr>
            <a:noAutofit/>
          </a:bodyPr>
          <a:lstStyle/>
          <a:p>
            <a:r>
              <a:rPr lang="en-US" sz="2400" dirty="0"/>
              <a:t>Fielding</a:t>
            </a:r>
          </a:p>
        </p:txBody>
      </p:sp>
      <p:sp>
        <p:nvSpPr>
          <p:cNvPr id="6" name="Content Placeholder 5"/>
          <p:cNvSpPr>
            <a:spLocks noGrp="1"/>
          </p:cNvSpPr>
          <p:nvPr>
            <p:ph sz="quarter" idx="4"/>
          </p:nvPr>
        </p:nvSpPr>
        <p:spPr>
          <a:xfrm>
            <a:off x="4587536" y="1711076"/>
            <a:ext cx="3887391" cy="4384924"/>
          </a:xfrm>
        </p:spPr>
        <p:txBody>
          <a:bodyPr>
            <a:normAutofit lnSpcReduction="10000"/>
          </a:bodyPr>
          <a:lstStyle/>
          <a:p>
            <a:r>
              <a:rPr lang="en-US" sz="1600" dirty="0"/>
              <a:t>Play five kids in the infield and have the remaining players out in the outfield with a coach working on drills.</a:t>
            </a:r>
          </a:p>
          <a:p>
            <a:r>
              <a:rPr lang="en-US" sz="1600" dirty="0"/>
              <a:t>Examples of drills:  soft toss, tee work, throwing drills, and fly balls with tennis balls.</a:t>
            </a:r>
          </a:p>
          <a:p>
            <a:r>
              <a:rPr lang="en-US" sz="1600" dirty="0"/>
              <a:t>Basically, anything that helps grow skills.  Rather than have kids stay still and bored in the outfield, engage them.</a:t>
            </a:r>
          </a:p>
          <a:p>
            <a:r>
              <a:rPr lang="en-US" sz="1600" dirty="0"/>
              <a:t>Kids can be working on skills one inning and playing the field the next.  We would rather see growth and development instead of who can build the best dirt pile in left field.</a:t>
            </a:r>
          </a:p>
          <a:p>
            <a:r>
              <a:rPr lang="en-US" sz="1600"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1539157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Placeholder 3">
            <a:extLst>
              <a:ext uri="{FF2B5EF4-FFF2-40B4-BE49-F238E27FC236}">
                <a16:creationId xmlns:a16="http://schemas.microsoft.com/office/drawing/2014/main" id="{E3FA3C62-21AA-D385-5000-F971CDB18BC6}"/>
              </a:ext>
            </a:extLst>
          </p:cNvPr>
          <p:cNvPicPr>
            <a:picLocks noGrp="1" noChangeAspect="1"/>
          </p:cNvPicPr>
          <p:nvPr>
            <p:ph type="pic" idx="1"/>
          </p:nvPr>
        </p:nvPicPr>
        <p:blipFill rotWithShape="1">
          <a:blip r:embed="rId2"/>
          <a:srcRect l="27311" r="2797" b="1"/>
          <a:stretch/>
        </p:blipFill>
        <p:spPr>
          <a:xfrm>
            <a:off x="20" y="10"/>
            <a:ext cx="7460291" cy="6857990"/>
          </a:xfrm>
          <a:prstGeom prst="rect">
            <a:avLst/>
          </a:prstGeom>
        </p:spPr>
      </p:pic>
      <p:sp>
        <p:nvSpPr>
          <p:cNvPr id="19" name="Freeform: Shape 1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title"/>
          </p:nvPr>
        </p:nvSpPr>
        <p:spPr>
          <a:xfrm>
            <a:off x="6035040" y="1045597"/>
            <a:ext cx="2725309" cy="1588422"/>
          </a:xfrm>
        </p:spPr>
        <p:txBody>
          <a:bodyPr vert="horz" lIns="91440" tIns="45720" rIns="91440" bIns="45720" rtlCol="0" anchor="b">
            <a:normAutofit/>
          </a:bodyPr>
          <a:lstStyle/>
          <a:p>
            <a:pPr defTabSz="914400"/>
            <a:r>
              <a:rPr lang="en-US" sz="3100"/>
              <a:t>Reminder for Instructional</a:t>
            </a:r>
          </a:p>
        </p:txBody>
      </p:sp>
      <p:sp>
        <p:nvSpPr>
          <p:cNvPr id="8" name="Text Placeholder 7"/>
          <p:cNvSpPr>
            <a:spLocks noGrp="1"/>
          </p:cNvSpPr>
          <p:nvPr>
            <p:ph type="body" sz="half" idx="2"/>
          </p:nvPr>
        </p:nvSpPr>
        <p:spPr>
          <a:xfrm>
            <a:off x="6035039" y="2722729"/>
            <a:ext cx="2725310" cy="2700062"/>
          </a:xfrm>
        </p:spPr>
        <p:txBody>
          <a:bodyPr vert="horz" lIns="91440" tIns="45720" rIns="91440" bIns="45720" rtlCol="0">
            <a:normAutofit/>
          </a:bodyPr>
          <a:lstStyle/>
          <a:p>
            <a:pPr indent="-228600" defTabSz="914400">
              <a:buFont typeface="Arial" panose="020B0604020202020204" pitchFamily="34" charset="0"/>
              <a:buChar char="•"/>
            </a:pPr>
            <a:r>
              <a:rPr lang="en-US" sz="1700"/>
              <a:t>It is supposed to be a learning and teaching experience.  Teach now so the basics become natural and development is easier.</a:t>
            </a:r>
          </a:p>
        </p:txBody>
      </p:sp>
      <p:sp>
        <p:nvSpPr>
          <p:cNvPr id="12" name="Picture Placeholder 6"/>
          <p:cNvSpPr txBox="1">
            <a:spLocks/>
          </p:cNvSpPr>
          <p:nvPr/>
        </p:nvSpPr>
        <p:spPr>
          <a:xfrm>
            <a:off x="1752600" y="609600"/>
            <a:ext cx="5486400" cy="411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828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ROOKIE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7-8</a:t>
            </a:r>
          </a:p>
        </p:txBody>
      </p:sp>
      <p:sp>
        <p:nvSpPr>
          <p:cNvPr id="2" name="Text Placeholder 3">
            <a:extLst>
              <a:ext uri="{FF2B5EF4-FFF2-40B4-BE49-F238E27FC236}">
                <a16:creationId xmlns:a16="http://schemas.microsoft.com/office/drawing/2014/main" id="{07EA78A0-C23B-DEF3-7ACE-9CB023F66FB4}"/>
              </a:ext>
            </a:extLst>
          </p:cNvPr>
          <p:cNvSpPr>
            <a:spLocks noGrp="1"/>
          </p:cNvSpPr>
          <p:nvPr>
            <p:ph type="body" sz="half" idx="2"/>
          </p:nvPr>
        </p:nvSpPr>
        <p:spPr>
          <a:xfrm>
            <a:off x="1638300" y="4114800"/>
            <a:ext cx="5867400" cy="1371600"/>
          </a:xfrm>
        </p:spPr>
        <p:txBody>
          <a:bodyPr>
            <a:noAutofit/>
          </a:bodyPr>
          <a:lstStyle/>
          <a:p>
            <a:pPr algn="ctr"/>
            <a:r>
              <a:rPr lang="en-US" sz="1800" b="1" dirty="0"/>
              <a:t>Rookie Division is still a developmental league.  Players are learning how to now apply the skills they have been taught in T-Ball and Instructional to real game situations.  </a:t>
            </a:r>
          </a:p>
        </p:txBody>
      </p:sp>
    </p:spTree>
    <p:extLst>
      <p:ext uri="{BB962C8B-B14F-4D97-AF65-F5344CB8AC3E}">
        <p14:creationId xmlns:p14="http://schemas.microsoft.com/office/powerpoint/2010/main" val="3553892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Coaching Rookie Baseball</a:t>
            </a:r>
          </a:p>
        </p:txBody>
      </p:sp>
      <p:sp>
        <p:nvSpPr>
          <p:cNvPr id="6" name="Text Placeholder 5"/>
          <p:cNvSpPr>
            <a:spLocks noGrp="1"/>
          </p:cNvSpPr>
          <p:nvPr>
            <p:ph type="body" idx="1"/>
          </p:nvPr>
        </p:nvSpPr>
        <p:spPr/>
        <p:txBody>
          <a:bodyPr>
            <a:normAutofit fontScale="92500" lnSpcReduction="20000"/>
          </a:bodyPr>
          <a:lstStyle/>
          <a:p>
            <a:pPr algn="ctr"/>
            <a:r>
              <a:rPr lang="en-US" dirty="0"/>
              <a:t>How it is different from Instructional League</a:t>
            </a:r>
          </a:p>
        </p:txBody>
      </p:sp>
      <p:sp>
        <p:nvSpPr>
          <p:cNvPr id="7" name="Content Placeholder 6"/>
          <p:cNvSpPr>
            <a:spLocks noGrp="1"/>
          </p:cNvSpPr>
          <p:nvPr>
            <p:ph sz="half" idx="2"/>
          </p:nvPr>
        </p:nvSpPr>
        <p:spPr/>
        <p:txBody>
          <a:bodyPr>
            <a:normAutofit/>
          </a:bodyPr>
          <a:lstStyle/>
          <a:p>
            <a:pPr marL="0" indent="0">
              <a:buNone/>
            </a:pPr>
            <a:r>
              <a:rPr lang="en-US" sz="1400" dirty="0"/>
              <a:t>-The score is kept.</a:t>
            </a:r>
          </a:p>
          <a:p>
            <a:pPr marL="0" indent="0">
              <a:buNone/>
            </a:pPr>
            <a:r>
              <a:rPr lang="en-US" sz="1400" dirty="0"/>
              <a:t>-Outs are counted with standard scoring of three outs per side.</a:t>
            </a:r>
          </a:p>
          <a:p>
            <a:pPr marL="0" indent="0">
              <a:buNone/>
            </a:pPr>
            <a:r>
              <a:rPr lang="en-US" sz="1400" dirty="0"/>
              <a:t>-Games will be six innings or two hour maximum.</a:t>
            </a:r>
          </a:p>
          <a:p>
            <a:pPr marL="0" indent="0">
              <a:buNone/>
            </a:pPr>
            <a:r>
              <a:rPr lang="en-US" sz="1400" dirty="0"/>
              <a:t>-Lineups (batting orders) will be kept and exchanged prior to the games.  The order does not change during the course of the game.</a:t>
            </a:r>
          </a:p>
          <a:p>
            <a:pPr marL="0" indent="0">
              <a:buNone/>
            </a:pPr>
            <a:r>
              <a:rPr lang="en-US" sz="1400" dirty="0"/>
              <a:t>-A pitching machine is used to pitch to the kids. This takes getting used to by coaches and players.  Practice calibrating the machine before the first game.</a:t>
            </a:r>
            <a:endParaRPr lang="en-US" dirty="0"/>
          </a:p>
          <a:p>
            <a:pPr marL="0" indent="0">
              <a:buNone/>
            </a:pPr>
            <a:r>
              <a:rPr lang="en-US" sz="1400" dirty="0"/>
              <a:t>-Kids will be pitching at this level starting at game 5 with a staggered roll out set forth in the league rules.</a:t>
            </a:r>
          </a:p>
          <a:p>
            <a:pPr marL="0" indent="0">
              <a:buNone/>
            </a:pPr>
            <a:r>
              <a:rPr lang="en-US" sz="1400" dirty="0"/>
              <a:t>-Umpires will be calling balls and strikes with strikeouts.</a:t>
            </a:r>
          </a:p>
          <a:p>
            <a:pPr marL="0" indent="0">
              <a:buNone/>
            </a:pPr>
            <a:r>
              <a:rPr lang="en-US" sz="1400" dirty="0"/>
              <a:t>-The pace is faster and for some more competitive.</a:t>
            </a:r>
          </a:p>
        </p:txBody>
      </p:sp>
      <p:sp>
        <p:nvSpPr>
          <p:cNvPr id="8" name="Text Placeholder 7"/>
          <p:cNvSpPr>
            <a:spLocks noGrp="1"/>
          </p:cNvSpPr>
          <p:nvPr>
            <p:ph type="body" sz="quarter" idx="3"/>
          </p:nvPr>
        </p:nvSpPr>
        <p:spPr/>
        <p:txBody>
          <a:bodyPr>
            <a:normAutofit fontScale="92500" lnSpcReduction="20000"/>
          </a:bodyPr>
          <a:lstStyle/>
          <a:p>
            <a:r>
              <a:rPr lang="en-US" dirty="0"/>
              <a:t>How it is similar to Instructional	</a:t>
            </a:r>
          </a:p>
        </p:txBody>
      </p:sp>
      <p:sp>
        <p:nvSpPr>
          <p:cNvPr id="9" name="Content Placeholder 8"/>
          <p:cNvSpPr>
            <a:spLocks noGrp="1"/>
          </p:cNvSpPr>
          <p:nvPr>
            <p:ph sz="quarter" idx="4"/>
          </p:nvPr>
        </p:nvSpPr>
        <p:spPr/>
        <p:txBody>
          <a:bodyPr>
            <a:normAutofit/>
          </a:bodyPr>
          <a:lstStyle/>
          <a:p>
            <a:r>
              <a:rPr lang="en-US" sz="1400" dirty="0"/>
              <a:t>There will be varying levels of talent on every team.  Some kids will be able to do everything necessary to play.  Some will be able to do a little bit of everything.  Some will be able to do very little at all.</a:t>
            </a:r>
          </a:p>
          <a:p>
            <a:r>
              <a:rPr lang="en-US" sz="1400" dirty="0"/>
              <a:t>Coaching is critical because the team’s success is dependent on the success of not a few, but the whole.</a:t>
            </a:r>
          </a:p>
          <a:p>
            <a:r>
              <a:rPr lang="en-US" sz="1400" dirty="0"/>
              <a:t>Keep everyone involved.</a:t>
            </a:r>
          </a:p>
          <a:p>
            <a:r>
              <a:rPr lang="en-US" sz="1400" dirty="0"/>
              <a:t>Everyone must play.</a:t>
            </a:r>
          </a:p>
          <a:p>
            <a:r>
              <a:rPr lang="en-US" sz="1400" dirty="0"/>
              <a:t>It will be up to the coaches to decide where players go in the field taking into account skill levels, but also safety considerations.</a:t>
            </a:r>
          </a:p>
        </p:txBody>
      </p:sp>
    </p:spTree>
    <p:extLst>
      <p:ext uri="{BB962C8B-B14F-4D97-AF65-F5344CB8AC3E}">
        <p14:creationId xmlns:p14="http://schemas.microsoft.com/office/powerpoint/2010/main" val="1560415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7"/>
            <a:ext cx="7886700" cy="685190"/>
          </a:xfrm>
        </p:spPr>
        <p:txBody>
          <a:bodyPr/>
          <a:lstStyle/>
          <a:p>
            <a:r>
              <a:rPr lang="en-US" dirty="0"/>
              <a:t>Sample Practice</a:t>
            </a:r>
          </a:p>
        </p:txBody>
      </p:sp>
      <p:sp>
        <p:nvSpPr>
          <p:cNvPr id="8" name="Content Placeholder 7"/>
          <p:cNvSpPr>
            <a:spLocks noGrp="1"/>
          </p:cNvSpPr>
          <p:nvPr>
            <p:ph sz="half" idx="1"/>
          </p:nvPr>
        </p:nvSpPr>
        <p:spPr>
          <a:xfrm>
            <a:off x="533400" y="1066800"/>
            <a:ext cx="3886200" cy="5181600"/>
          </a:xfrm>
        </p:spPr>
        <p:txBody>
          <a:bodyPr>
            <a:normAutofit fontScale="92500" lnSpcReduction="20000"/>
          </a:bodyPr>
          <a:lstStyle/>
          <a:p>
            <a:r>
              <a:rPr lang="en-US" sz="1400" dirty="0"/>
              <a:t>5 Minute Introduction (Kids don’t like long speeches)</a:t>
            </a:r>
          </a:p>
          <a:p>
            <a:r>
              <a:rPr lang="en-US" sz="1400" dirty="0"/>
              <a:t>15 minutes base running</a:t>
            </a:r>
          </a:p>
          <a:p>
            <a:pPr lvl="1"/>
            <a:r>
              <a:rPr lang="en-US" sz="1400" dirty="0"/>
              <a:t>Have them run out a single.</a:t>
            </a:r>
          </a:p>
          <a:p>
            <a:pPr lvl="2"/>
            <a:r>
              <a:rPr lang="en-US" sz="1400" dirty="0"/>
              <a:t>Rep 1: Run through the bag as fast as possible turning right into foul territory</a:t>
            </a:r>
          </a:p>
          <a:p>
            <a:pPr lvl="2"/>
            <a:r>
              <a:rPr lang="en-US" sz="1400" dirty="0"/>
              <a:t>Rep 2:  Rounding the bag towards second and returning.</a:t>
            </a:r>
          </a:p>
          <a:p>
            <a:pPr lvl="1"/>
            <a:r>
              <a:rPr lang="en-US" sz="1400" dirty="0"/>
              <a:t>Run through doubles, triples, and homeruns</a:t>
            </a:r>
          </a:p>
          <a:p>
            <a:pPr lvl="1"/>
            <a:r>
              <a:rPr lang="en-US" sz="1400" dirty="0"/>
              <a:t>Can talk about tag ups and the importance of freezing on line drives.  At this level, kids can now catch the ball and outs matter.</a:t>
            </a:r>
          </a:p>
          <a:p>
            <a:r>
              <a:rPr lang="en-US" sz="1400" dirty="0"/>
              <a:t>20 Minutes (Throwing/Catching)</a:t>
            </a:r>
          </a:p>
          <a:p>
            <a:pPr lvl="1"/>
            <a:r>
              <a:rPr lang="en-US" sz="1400" dirty="0"/>
              <a:t>(10 Minutes)</a:t>
            </a:r>
          </a:p>
          <a:p>
            <a:pPr lvl="1"/>
            <a:r>
              <a:rPr lang="en-US" sz="1400" dirty="0"/>
              <a:t>Have one group on the foul line and the other in the outfield.  Don’t play catch on the infield.</a:t>
            </a:r>
          </a:p>
          <a:p>
            <a:pPr lvl="1"/>
            <a:r>
              <a:rPr lang="en-US" sz="1400" dirty="0"/>
              <a:t>Identify who can catch and throw effectively—likely infielders and possibly pitchers.</a:t>
            </a:r>
          </a:p>
          <a:p>
            <a:pPr lvl="1"/>
            <a:r>
              <a:rPr lang="en-US" sz="1400" dirty="0"/>
              <a:t>Progression can be after five minutes of catch, the kids in the outfield back up by one step.  If each partner catches the ball and throws it accurately, take one step back.  If not, repeat the rep.</a:t>
            </a:r>
          </a:p>
          <a:p>
            <a:pPr lvl="1"/>
            <a:r>
              <a:rPr lang="en-US" sz="1400" dirty="0"/>
              <a:t>(10 Minutes)</a:t>
            </a:r>
          </a:p>
          <a:p>
            <a:pPr lvl="1"/>
            <a:r>
              <a:rPr lang="en-US" sz="1400" dirty="0"/>
              <a:t>Have the players close in to ten feet from each other and roll ground balls.  Encourage proper fielding technique</a:t>
            </a:r>
          </a:p>
          <a:p>
            <a:pPr lvl="2"/>
            <a:r>
              <a:rPr lang="en-US" sz="1400" dirty="0"/>
              <a:t>10 reps straight on, 10 to the left, ten to the right, and 10 short hops</a:t>
            </a:r>
          </a:p>
          <a:p>
            <a:pPr lvl="1"/>
            <a:endParaRPr lang="en-US" sz="1100" dirty="0"/>
          </a:p>
        </p:txBody>
      </p:sp>
      <p:sp>
        <p:nvSpPr>
          <p:cNvPr id="9" name="Content Placeholder 8"/>
          <p:cNvSpPr>
            <a:spLocks noGrp="1"/>
          </p:cNvSpPr>
          <p:nvPr>
            <p:ph sz="half" idx="2"/>
          </p:nvPr>
        </p:nvSpPr>
        <p:spPr>
          <a:xfrm>
            <a:off x="4572000" y="1064581"/>
            <a:ext cx="3886200" cy="5029200"/>
          </a:xfrm>
        </p:spPr>
        <p:txBody>
          <a:bodyPr>
            <a:normAutofit fontScale="92500" lnSpcReduction="20000"/>
          </a:bodyPr>
          <a:lstStyle/>
          <a:p>
            <a:r>
              <a:rPr lang="en-US" sz="1400" dirty="0"/>
              <a:t>Batting practice (45 min)</a:t>
            </a:r>
          </a:p>
          <a:p>
            <a:pPr lvl="1"/>
            <a:r>
              <a:rPr lang="en-US" sz="1400" dirty="0"/>
              <a:t>Break into stations (15 minutes per station)</a:t>
            </a:r>
          </a:p>
          <a:p>
            <a:pPr lvl="1"/>
            <a:r>
              <a:rPr lang="en-US" sz="1400" dirty="0"/>
              <a:t>1 group live on the field</a:t>
            </a:r>
          </a:p>
          <a:p>
            <a:pPr lvl="1"/>
            <a:r>
              <a:rPr lang="en-US" sz="1400" dirty="0"/>
              <a:t>1 group soft toss/tee work</a:t>
            </a:r>
          </a:p>
          <a:p>
            <a:pPr lvl="1"/>
            <a:r>
              <a:rPr lang="en-US" sz="1400" dirty="0"/>
              <a:t>1 group playing the field shagging</a:t>
            </a:r>
          </a:p>
          <a:p>
            <a:pPr marL="457200" lvl="1" indent="0">
              <a:buNone/>
            </a:pPr>
            <a:endParaRPr lang="en-US" sz="1400" dirty="0"/>
          </a:p>
          <a:p>
            <a:r>
              <a:rPr lang="en-US" sz="1400" dirty="0"/>
              <a:t>An hour and thirty minutes is usually enough for instruction</a:t>
            </a:r>
          </a:p>
          <a:p>
            <a:r>
              <a:rPr lang="en-US" sz="1400" dirty="0"/>
              <a:t>If kids are still engaged:</a:t>
            </a:r>
          </a:p>
          <a:p>
            <a:r>
              <a:rPr lang="en-US" sz="1400" dirty="0"/>
              <a:t>Play some sort of competitive game reinforcing the lessons of the practice.  Kids love to compete and don’t realize they are benefiting from the games you are playing if they are having fun. It reenergizes them for the next time they come.</a:t>
            </a:r>
          </a:p>
          <a:p>
            <a:r>
              <a:rPr lang="en-US" sz="1400" dirty="0"/>
              <a:t>Always finish on a HIGH note.  </a:t>
            </a:r>
          </a:p>
          <a:p>
            <a:r>
              <a:rPr lang="en-US" sz="1400" dirty="0"/>
              <a:t>Encourage your 8 year-old returners to be leaders.  Let them show the 7’s how to play the right way.  </a:t>
            </a:r>
          </a:p>
        </p:txBody>
      </p:sp>
    </p:spTree>
    <p:extLst>
      <p:ext uri="{BB962C8B-B14F-4D97-AF65-F5344CB8AC3E}">
        <p14:creationId xmlns:p14="http://schemas.microsoft.com/office/powerpoint/2010/main" val="124755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0685D24-8B45-5E93-05F8-DEE5A6C49E3D}"/>
              </a:ext>
            </a:extLst>
          </p:cNvPr>
          <p:cNvGraphicFramePr>
            <a:graphicFrameLocks noChangeAspect="1"/>
          </p:cNvGraphicFramePr>
          <p:nvPr>
            <p:extLst>
              <p:ext uri="{D42A27DB-BD31-4B8C-83A1-F6EECF244321}">
                <p14:modId xmlns:p14="http://schemas.microsoft.com/office/powerpoint/2010/main" val="3051223292"/>
              </p:ext>
            </p:extLst>
          </p:nvPr>
        </p:nvGraphicFramePr>
        <p:xfrm>
          <a:off x="295275" y="177800"/>
          <a:ext cx="8545513" cy="6624638"/>
        </p:xfrm>
        <a:graphic>
          <a:graphicData uri="http://schemas.openxmlformats.org/presentationml/2006/ole">
            <mc:AlternateContent xmlns:mc="http://schemas.openxmlformats.org/markup-compatibility/2006">
              <mc:Choice xmlns:v="urn:schemas-microsoft-com:vml" Requires="v">
                <p:oleObj name="Document" r:id="rId3" imgW="7233010" imgH="5621528" progId="Word.Document.12">
                  <p:embed/>
                </p:oleObj>
              </mc:Choice>
              <mc:Fallback>
                <p:oleObj name="Document" r:id="rId3" imgW="7233010" imgH="5621528" progId="Word.Document.12">
                  <p:embed/>
                  <p:pic>
                    <p:nvPicPr>
                      <p:cNvPr id="0" name=""/>
                      <p:cNvPicPr/>
                      <p:nvPr/>
                    </p:nvPicPr>
                    <p:blipFill>
                      <a:blip r:embed="rId4"/>
                      <a:stretch>
                        <a:fillRect/>
                      </a:stretch>
                    </p:blipFill>
                    <p:spPr>
                      <a:xfrm>
                        <a:off x="295275" y="177800"/>
                        <a:ext cx="8545513" cy="6624638"/>
                      </a:xfrm>
                      <a:prstGeom prst="rect">
                        <a:avLst/>
                      </a:prstGeom>
                    </p:spPr>
                  </p:pic>
                </p:oleObj>
              </mc:Fallback>
            </mc:AlternateContent>
          </a:graphicData>
        </a:graphic>
      </p:graphicFrame>
    </p:spTree>
    <p:extLst>
      <p:ext uri="{BB962C8B-B14F-4D97-AF65-F5344CB8AC3E}">
        <p14:creationId xmlns:p14="http://schemas.microsoft.com/office/powerpoint/2010/main" val="165435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1181100"/>
            <a:ext cx="8382000" cy="44958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MINOR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9-10</a:t>
            </a:r>
            <a:br>
              <a:rPr lang="en-US" sz="4000" b="1" dirty="0">
                <a:effectLst>
                  <a:outerShdw blurRad="50800" dist="38100" algn="l" rotWithShape="0">
                    <a:prstClr val="black">
                      <a:alpha val="40000"/>
                    </a:prstClr>
                  </a:outerShdw>
                </a:effectLst>
                <a:latin typeface="Arial Black" panose="020B0A04020102020204" pitchFamily="34" charset="0"/>
              </a:rPr>
            </a:b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MAJOR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11-12</a:t>
            </a:r>
            <a:br>
              <a:rPr lang="en-US" sz="4000" b="1" dirty="0">
                <a:effectLst>
                  <a:outerShdw blurRad="50800" dist="38100" algn="l" rotWithShape="0">
                    <a:prstClr val="black">
                      <a:alpha val="40000"/>
                    </a:prstClr>
                  </a:outerShdw>
                </a:effectLst>
                <a:latin typeface="Arial Black" panose="020B0A04020102020204" pitchFamily="34" charset="0"/>
              </a:rPr>
            </a:b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SENIOR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13-16</a:t>
            </a:r>
          </a:p>
        </p:txBody>
      </p:sp>
    </p:spTree>
    <p:extLst>
      <p:ext uri="{BB962C8B-B14F-4D97-AF65-F5344CB8AC3E}">
        <p14:creationId xmlns:p14="http://schemas.microsoft.com/office/powerpoint/2010/main" val="752510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854073"/>
          </a:xfrm>
        </p:spPr>
        <p:txBody>
          <a:bodyPr>
            <a:normAutofit/>
          </a:bodyPr>
          <a:lstStyle/>
          <a:p>
            <a:pPr algn="ctr"/>
            <a:r>
              <a:rPr lang="en-US" sz="3600" b="1" dirty="0"/>
              <a:t>MINOR AND MAJOR DIVISIONS</a:t>
            </a:r>
          </a:p>
        </p:txBody>
      </p:sp>
      <p:sp>
        <p:nvSpPr>
          <p:cNvPr id="6" name="Content Placeholder 5"/>
          <p:cNvSpPr>
            <a:spLocks noGrp="1"/>
          </p:cNvSpPr>
          <p:nvPr>
            <p:ph sz="half" idx="1"/>
          </p:nvPr>
        </p:nvSpPr>
        <p:spPr>
          <a:xfrm>
            <a:off x="628650" y="1371599"/>
            <a:ext cx="3886200" cy="4800599"/>
          </a:xfrm>
          <a:blipFill>
            <a:blip r:embed="rId3">
              <a:alphaModFix amt="10000"/>
            </a:blip>
            <a:tile tx="0" ty="0" sx="100000" sy="100000" flip="none" algn="tl"/>
          </a:blipFill>
        </p:spPr>
        <p:txBody>
          <a:bodyPr>
            <a:noAutofit/>
          </a:bodyPr>
          <a:lstStyle/>
          <a:p>
            <a:r>
              <a:rPr lang="en-US" sz="2400" dirty="0"/>
              <a:t>Stress fundamentals and continue to hone basic skills.</a:t>
            </a:r>
          </a:p>
          <a:p>
            <a:r>
              <a:rPr lang="en-US" sz="2400" dirty="0"/>
              <a:t>The game starts to flow easier and the competition intensifies.</a:t>
            </a:r>
          </a:p>
          <a:p>
            <a:r>
              <a:rPr lang="en-US" sz="2400" dirty="0"/>
              <a:t>Practices start generic with throwing, fielding, and hitting.</a:t>
            </a:r>
          </a:p>
          <a:p>
            <a:r>
              <a:rPr lang="en-US" sz="2400" dirty="0"/>
              <a:t>Eventually practices progress to game situations and specific skills.</a:t>
            </a:r>
          </a:p>
        </p:txBody>
      </p:sp>
      <p:sp>
        <p:nvSpPr>
          <p:cNvPr id="7" name="Content Placeholder 6"/>
          <p:cNvSpPr>
            <a:spLocks noGrp="1"/>
          </p:cNvSpPr>
          <p:nvPr>
            <p:ph sz="half" idx="2"/>
          </p:nvPr>
        </p:nvSpPr>
        <p:spPr>
          <a:xfrm>
            <a:off x="4514850" y="1382696"/>
            <a:ext cx="3886200" cy="4789503"/>
          </a:xfrm>
        </p:spPr>
        <p:txBody>
          <a:bodyPr>
            <a:normAutofit/>
          </a:bodyPr>
          <a:lstStyle/>
          <a:p>
            <a:r>
              <a:rPr lang="en-US" sz="2400" dirty="0"/>
              <a:t>You can use </a:t>
            </a:r>
            <a:r>
              <a:rPr lang="en-US" sz="2400" dirty="0" err="1"/>
              <a:t>Youtube</a:t>
            </a:r>
            <a:r>
              <a:rPr lang="en-US" sz="2400" dirty="0"/>
              <a:t> and Google to help supplement your drill arsenal.  Just remember, simple is better so if you struggle to understand the drill, don’t teach it.</a:t>
            </a:r>
          </a:p>
          <a:p>
            <a:r>
              <a:rPr lang="en-US" sz="2400" dirty="0"/>
              <a:t>Pitch Counts are NOT suggestions, they are the rule.  Winning a park league game versus a lifelong injury is not worth it and won’t be tolerated.</a:t>
            </a:r>
          </a:p>
          <a:p>
            <a:endParaRPr lang="en-US" sz="2200" dirty="0"/>
          </a:p>
          <a:p>
            <a:endParaRPr lang="en-US" dirty="0"/>
          </a:p>
          <a:p>
            <a:endParaRPr lang="en-US" dirty="0"/>
          </a:p>
        </p:txBody>
      </p:sp>
    </p:spTree>
    <p:extLst>
      <p:ext uri="{BB962C8B-B14F-4D97-AF65-F5344CB8AC3E}">
        <p14:creationId xmlns:p14="http://schemas.microsoft.com/office/powerpoint/2010/main" val="3885568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854073"/>
          </a:xfrm>
        </p:spPr>
        <p:txBody>
          <a:bodyPr>
            <a:normAutofit/>
          </a:bodyPr>
          <a:lstStyle/>
          <a:p>
            <a:pPr algn="ctr"/>
            <a:r>
              <a:rPr lang="en-US" sz="3600" b="1" dirty="0"/>
              <a:t>SENIOR DIVISION</a:t>
            </a:r>
          </a:p>
        </p:txBody>
      </p:sp>
      <p:sp>
        <p:nvSpPr>
          <p:cNvPr id="6" name="Content Placeholder 5"/>
          <p:cNvSpPr>
            <a:spLocks noGrp="1"/>
          </p:cNvSpPr>
          <p:nvPr>
            <p:ph sz="half" idx="1"/>
          </p:nvPr>
        </p:nvSpPr>
        <p:spPr>
          <a:xfrm>
            <a:off x="542925" y="1447800"/>
            <a:ext cx="8058150" cy="4800599"/>
          </a:xfrm>
          <a:blipFill>
            <a:blip r:embed="rId3">
              <a:alphaModFix amt="10000"/>
            </a:blip>
            <a:tile tx="0" ty="0" sx="100000" sy="100000" flip="none" algn="tl"/>
          </a:blipFill>
        </p:spPr>
        <p:txBody>
          <a:bodyPr>
            <a:noAutofit/>
          </a:bodyPr>
          <a:lstStyle/>
          <a:p>
            <a:r>
              <a:rPr lang="en-US" sz="1800" dirty="0"/>
              <a:t>Age group includes 13-16</a:t>
            </a:r>
          </a:p>
          <a:p>
            <a:r>
              <a:rPr lang="en-US" sz="1800" dirty="0"/>
              <a:t>Greater Lowell Senior Baseball League is co-operative league with surrounding towns</a:t>
            </a:r>
          </a:p>
          <a:p>
            <a:r>
              <a:rPr lang="en-US" sz="1800" dirty="0"/>
              <a:t>Very wide range of skill levels. Older players are great resources for younger players.</a:t>
            </a:r>
          </a:p>
          <a:p>
            <a:r>
              <a:rPr lang="en-US" sz="1800" dirty="0"/>
              <a:t>Still require continuous batting order and mandatory playing time</a:t>
            </a:r>
          </a:p>
          <a:p>
            <a:r>
              <a:rPr lang="en-US" sz="1800" dirty="0"/>
              <a:t>Managing arms is critical as players can be playing rec, Boomer/AAU, and middle or high school concurrently. Most “pitchers” can’t pitch for their rec team during the season.</a:t>
            </a:r>
          </a:p>
          <a:p>
            <a:r>
              <a:rPr lang="en-US" sz="1800" dirty="0"/>
              <a:t>More coaching focus on situational baseball and game management.</a:t>
            </a:r>
          </a:p>
          <a:p>
            <a:r>
              <a:rPr lang="en-US" sz="1800" dirty="0"/>
              <a:t>Continue focusing on fundamentals. Players are never too old!</a:t>
            </a:r>
          </a:p>
          <a:p>
            <a:r>
              <a:rPr lang="en-US" sz="1800" dirty="0"/>
              <a:t>Make it fun! Players continue playing in Senior league because they love playing baseball with their friends in a low-pressure environment</a:t>
            </a:r>
          </a:p>
        </p:txBody>
      </p:sp>
    </p:spTree>
    <p:extLst>
      <p:ext uri="{BB962C8B-B14F-4D97-AF65-F5344CB8AC3E}">
        <p14:creationId xmlns:p14="http://schemas.microsoft.com/office/powerpoint/2010/main" val="2184972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F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4902" y="643467"/>
            <a:ext cx="6554195"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803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512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Freeform: Shape 512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6495"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5" y="609600"/>
            <a:ext cx="3588597" cy="1330840"/>
          </a:xfrm>
        </p:spPr>
        <p:txBody>
          <a:bodyPr vert="horz" lIns="91440" tIns="45720" rIns="91440" bIns="45720" rtlCol="0" anchor="ctr">
            <a:normAutofit/>
          </a:bodyPr>
          <a:lstStyle/>
          <a:p>
            <a:pPr defTabSz="914400"/>
            <a:r>
              <a:rPr lang="en-US" sz="3700" b="1" kern="1200">
                <a:solidFill>
                  <a:schemeClr val="tx1"/>
                </a:solidFill>
                <a:latin typeface="+mj-lt"/>
                <a:ea typeface="+mj-ea"/>
                <a:cs typeface="+mj-cs"/>
              </a:rPr>
              <a:t>Don’t be Afraid to </a:t>
            </a:r>
            <a:br>
              <a:rPr lang="en-US" sz="3700" b="1" kern="1200">
                <a:solidFill>
                  <a:schemeClr val="tx1"/>
                </a:solidFill>
                <a:latin typeface="+mj-lt"/>
                <a:ea typeface="+mj-ea"/>
                <a:cs typeface="+mj-cs"/>
              </a:rPr>
            </a:br>
            <a:r>
              <a:rPr lang="en-US" sz="3700" b="1" kern="1200">
                <a:solidFill>
                  <a:schemeClr val="tx1"/>
                </a:solidFill>
                <a:latin typeface="+mj-lt"/>
                <a:ea typeface="+mj-ea"/>
                <a:cs typeface="+mj-cs"/>
              </a:rPr>
              <a:t>Ask for Help</a:t>
            </a:r>
          </a:p>
        </p:txBody>
      </p:sp>
      <p:sp>
        <p:nvSpPr>
          <p:cNvPr id="6" name="Text Placeholder 5"/>
          <p:cNvSpPr>
            <a:spLocks noGrp="1"/>
          </p:cNvSpPr>
          <p:nvPr>
            <p:ph type="body" sz="half" idx="2"/>
          </p:nvPr>
        </p:nvSpPr>
        <p:spPr>
          <a:xfrm>
            <a:off x="852775" y="2194102"/>
            <a:ext cx="3328527" cy="3908585"/>
          </a:xfrm>
        </p:spPr>
        <p:txBody>
          <a:bodyPr vert="horz" lIns="91440" tIns="45720" rIns="91440" bIns="45720" rtlCol="0">
            <a:normAutofit/>
          </a:bodyPr>
          <a:lstStyle/>
          <a:p>
            <a:pPr indent="-228600" defTabSz="914400">
              <a:buFont typeface="Arial" panose="020B0604020202020204" pitchFamily="34" charset="0"/>
              <a:buChar char="•"/>
            </a:pPr>
            <a:r>
              <a:rPr lang="en-US" sz="1400"/>
              <a:t>Remember:</a:t>
            </a:r>
          </a:p>
          <a:p>
            <a:pPr marL="342900" indent="-228600" defTabSz="914400">
              <a:buFont typeface="Arial" panose="020B0604020202020204" pitchFamily="34" charset="0"/>
              <a:buChar char="•"/>
            </a:pPr>
            <a:r>
              <a:rPr lang="en-US" sz="1400"/>
              <a:t>You are volunteers. </a:t>
            </a:r>
          </a:p>
          <a:p>
            <a:pPr marL="342900" indent="-228600" defTabSz="914400">
              <a:buFont typeface="Arial" panose="020B0604020202020204" pitchFamily="34" charset="0"/>
              <a:buChar char="•"/>
            </a:pPr>
            <a:r>
              <a:rPr lang="en-US" sz="1400"/>
              <a:t>We are here to help and can assist with creating drills or a practice plan if necessary.  This isn’t supposed to be stressful.</a:t>
            </a:r>
          </a:p>
          <a:p>
            <a:pPr marL="342900" indent="-228600" defTabSz="914400">
              <a:buFont typeface="Arial" panose="020B0604020202020204" pitchFamily="34" charset="0"/>
              <a:buChar char="•"/>
            </a:pPr>
            <a:r>
              <a:rPr lang="en-US" sz="1400"/>
              <a:t>Surround yourself with people that can help and know the game.</a:t>
            </a:r>
          </a:p>
          <a:p>
            <a:pPr marL="342900" indent="-228600" defTabSz="914400">
              <a:buFont typeface="Arial" panose="020B0604020202020204" pitchFamily="34" charset="0"/>
              <a:buChar char="•"/>
            </a:pPr>
            <a:r>
              <a:rPr lang="en-US" sz="1400"/>
              <a:t>Rely on the support systems in place because one day you will be on the other end helping someone out.</a:t>
            </a:r>
          </a:p>
          <a:p>
            <a:pPr marL="342900" indent="-228600" defTabSz="914400">
              <a:buFont typeface="Arial" panose="020B0604020202020204" pitchFamily="34" charset="0"/>
              <a:buChar char="•"/>
            </a:pPr>
            <a:r>
              <a:rPr lang="en-US" sz="1400"/>
              <a:t>Remember…everyone is learning, from the kids, to the umpires, to the coaches.  Focus on the positives and not the bad part of the experience.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60457" y="1663488"/>
            <a:ext cx="3553238" cy="35532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139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0DE2-2468-5BAD-87B2-5D5FE7F6C1B9}"/>
              </a:ext>
            </a:extLst>
          </p:cNvPr>
          <p:cNvSpPr>
            <a:spLocks noGrp="1"/>
          </p:cNvSpPr>
          <p:nvPr>
            <p:ph type="title"/>
          </p:nvPr>
        </p:nvSpPr>
        <p:spPr>
          <a:xfrm>
            <a:off x="360759" y="3752849"/>
            <a:ext cx="2468166" cy="2452687"/>
          </a:xfrm>
        </p:spPr>
        <p:txBody>
          <a:bodyPr vert="horz" lIns="91440" tIns="45720" rIns="91440" bIns="45720" rtlCol="0" anchor="ctr">
            <a:normAutofit/>
          </a:bodyPr>
          <a:lstStyle/>
          <a:p>
            <a:pPr algn="l">
              <a:lnSpc>
                <a:spcPct val="90000"/>
              </a:lnSpc>
            </a:pPr>
            <a:r>
              <a:rPr lang="en-US" sz="3100"/>
              <a:t>Baseballs cost money</a:t>
            </a:r>
          </a:p>
        </p:txBody>
      </p:sp>
      <p:pic>
        <p:nvPicPr>
          <p:cNvPr id="6" name="Content Placeholder 5">
            <a:extLst>
              <a:ext uri="{FF2B5EF4-FFF2-40B4-BE49-F238E27FC236}">
                <a16:creationId xmlns:a16="http://schemas.microsoft.com/office/drawing/2014/main" id="{9EE7A3E2-C8A3-7523-7F41-44FD706EE604}"/>
              </a:ext>
            </a:extLst>
          </p:cNvPr>
          <p:cNvPicPr>
            <a:picLocks noGrp="1" noChangeAspect="1"/>
          </p:cNvPicPr>
          <p:nvPr>
            <p:ph idx="1"/>
          </p:nvPr>
        </p:nvPicPr>
        <p:blipFill rotWithShape="1">
          <a:blip r:embed="rId2"/>
          <a:srcRect t="38597" b="61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Placeholder 3">
            <a:extLst>
              <a:ext uri="{FF2B5EF4-FFF2-40B4-BE49-F238E27FC236}">
                <a16:creationId xmlns:a16="http://schemas.microsoft.com/office/drawing/2014/main" id="{8F14BA4A-60E7-F63F-C209-ACAC36F71192}"/>
              </a:ext>
            </a:extLst>
          </p:cNvPr>
          <p:cNvSpPr>
            <a:spLocks noGrp="1"/>
          </p:cNvSpPr>
          <p:nvPr>
            <p:ph type="body" sz="half" idx="2"/>
          </p:nvPr>
        </p:nvSpPr>
        <p:spPr>
          <a:xfrm>
            <a:off x="3167986" y="3752850"/>
            <a:ext cx="5614060" cy="2452687"/>
          </a:xfrm>
        </p:spPr>
        <p:txBody>
          <a:bodyPr vert="horz" lIns="91440" tIns="45720" rIns="91440" bIns="45720" rtlCol="0" anchor="ctr">
            <a:normAutofit/>
          </a:bodyPr>
          <a:lstStyle/>
          <a:p>
            <a:pPr marL="285750" indent="-285750">
              <a:lnSpc>
                <a:spcPct val="90000"/>
              </a:lnSpc>
              <a:buFont typeface="Arial" panose="020B0604020202020204" pitchFamily="34" charset="0"/>
              <a:buChar char="•"/>
            </a:pPr>
            <a:r>
              <a:rPr lang="en-US" sz="1600" dirty="0"/>
              <a:t>LYBSL does everything in its power to keep the costs down for registration and participation in baseball/softball.</a:t>
            </a:r>
          </a:p>
          <a:p>
            <a:pPr indent="-228600">
              <a:lnSpc>
                <a:spcPct val="90000"/>
              </a:lnSpc>
              <a:buFont typeface="Arial" panose="020B0604020202020204" pitchFamily="34" charset="0"/>
              <a:buChar char="•"/>
            </a:pPr>
            <a:r>
              <a:rPr lang="en-US" sz="1600" dirty="0"/>
              <a:t>The average cost of a baseball is between $3-$6 per ball.</a:t>
            </a:r>
          </a:p>
          <a:p>
            <a:pPr marL="285750" indent="-285750">
              <a:lnSpc>
                <a:spcPct val="90000"/>
              </a:lnSpc>
              <a:buFont typeface="Arial" panose="020B0604020202020204" pitchFamily="34" charset="0"/>
              <a:buChar char="•"/>
            </a:pPr>
            <a:r>
              <a:rPr lang="en-US" sz="1600" dirty="0"/>
              <a:t>We distribute practice balls and game balls to each team.  Do not use game balls for practice and do not be afraid to reuse balls.</a:t>
            </a:r>
          </a:p>
          <a:p>
            <a:pPr marL="285750" indent="-285750">
              <a:lnSpc>
                <a:spcPct val="90000"/>
              </a:lnSpc>
              <a:buFont typeface="Arial" panose="020B0604020202020204" pitchFamily="34" charset="0"/>
              <a:buChar char="•"/>
            </a:pPr>
            <a:r>
              <a:rPr lang="en-US" sz="1600" dirty="0"/>
              <a:t>Do not give game balls from your actual “game ball” allotment.  Those are meant to last the season and be used for games only.</a:t>
            </a:r>
          </a:p>
        </p:txBody>
      </p:sp>
    </p:spTree>
    <p:extLst>
      <p:ext uri="{BB962C8B-B14F-4D97-AF65-F5344CB8AC3E}">
        <p14:creationId xmlns:p14="http://schemas.microsoft.com/office/powerpoint/2010/main" val="125010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635E-DD95-27FF-4018-8B28E290C8AC}"/>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nSpc>
                <a:spcPct val="90000"/>
              </a:lnSpc>
            </a:pPr>
            <a:r>
              <a:rPr lang="en-US" sz="2800"/>
              <a:t>DON’T BE THAT PERSON</a:t>
            </a:r>
          </a:p>
        </p:txBody>
      </p:sp>
      <p:pic>
        <p:nvPicPr>
          <p:cNvPr id="7" name="Content Placeholder 6">
            <a:extLst>
              <a:ext uri="{FF2B5EF4-FFF2-40B4-BE49-F238E27FC236}">
                <a16:creationId xmlns:a16="http://schemas.microsoft.com/office/drawing/2014/main" id="{4F805278-B7DC-7DFB-9C40-3CB441E9DE1A}"/>
              </a:ext>
            </a:extLst>
          </p:cNvPr>
          <p:cNvPicPr>
            <a:picLocks noGrp="1" noChangeAspect="1"/>
          </p:cNvPicPr>
          <p:nvPr>
            <p:ph idx="1"/>
          </p:nvPr>
        </p:nvPicPr>
        <p:blipFill rotWithShape="1">
          <a:blip r:embed="rId2"/>
          <a:srcRect b="15233"/>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28530006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D577A-C6E0-2E1F-EC64-152E94AD3F3A}"/>
              </a:ext>
            </a:extLst>
          </p:cNvPr>
          <p:cNvSpPr>
            <a:spLocks noGrp="1"/>
          </p:cNvSpPr>
          <p:nvPr>
            <p:ph type="title"/>
          </p:nvPr>
        </p:nvSpPr>
        <p:spPr>
          <a:xfrm>
            <a:off x="5236368" y="1641752"/>
            <a:ext cx="3293268" cy="1323439"/>
          </a:xfrm>
        </p:spPr>
        <p:txBody>
          <a:bodyPr anchor="t">
            <a:normAutofit/>
          </a:bodyPr>
          <a:lstStyle/>
          <a:p>
            <a:r>
              <a:rPr lang="en-US" sz="3500">
                <a:solidFill>
                  <a:schemeClr val="bg1"/>
                </a:solidFill>
              </a:rPr>
              <a:t>Kids see it…they don’t like it</a:t>
            </a:r>
            <a:endParaRPr lang="en-US" sz="3500" dirty="0">
              <a:solidFill>
                <a:schemeClr val="bg1"/>
              </a:solidFill>
            </a:endParaRPr>
          </a:p>
        </p:txBody>
      </p:sp>
      <p:grpSp>
        <p:nvGrpSpPr>
          <p:cNvPr id="38" name="Group 21">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70" y="1498600"/>
            <a:ext cx="3945732" cy="4707593"/>
            <a:chOff x="6096000" y="841376"/>
            <a:chExt cx="5260976" cy="4707593"/>
          </a:xfrm>
          <a:effectLst>
            <a:outerShdw blurRad="381000" dist="152400" dir="5400000" algn="ctr" rotWithShape="0">
              <a:srgbClr val="000000">
                <a:alpha val="10000"/>
              </a:srgbClr>
            </a:outerShdw>
          </a:effectLst>
        </p:grpSpPr>
        <p:grpSp>
          <p:nvGrpSpPr>
            <p:cNvPr id="23" name="Group 22">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7" name="Freeform: Shape 26">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27">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0" name="Group 23">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5" name="Freeform: Shape 24">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25">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Content Placeholder 3">
            <a:extLst>
              <a:ext uri="{FF2B5EF4-FFF2-40B4-BE49-F238E27FC236}">
                <a16:creationId xmlns:a16="http://schemas.microsoft.com/office/drawing/2014/main" id="{D967CA53-D839-35B2-B1CF-EDD5D615D73E}"/>
              </a:ext>
            </a:extLst>
          </p:cNvPr>
          <p:cNvPicPr>
            <a:picLocks noChangeAspect="1"/>
          </p:cNvPicPr>
          <p:nvPr/>
        </p:nvPicPr>
        <p:blipFill>
          <a:blip r:embed="rId3"/>
          <a:stretch>
            <a:fillRect/>
          </a:stretch>
        </p:blipFill>
        <p:spPr>
          <a:xfrm>
            <a:off x="954818" y="2459325"/>
            <a:ext cx="3276834" cy="2160810"/>
          </a:xfrm>
          <a:prstGeom prst="rect">
            <a:avLst/>
          </a:prstGeom>
        </p:spPr>
      </p:pic>
      <p:sp>
        <p:nvSpPr>
          <p:cNvPr id="8" name="Content Placeholder 7">
            <a:extLst>
              <a:ext uri="{FF2B5EF4-FFF2-40B4-BE49-F238E27FC236}">
                <a16:creationId xmlns:a16="http://schemas.microsoft.com/office/drawing/2014/main" id="{99DBEACE-D2AE-17E0-7C6A-D2FE69D25F50}"/>
              </a:ext>
            </a:extLst>
          </p:cNvPr>
          <p:cNvSpPr>
            <a:spLocks noGrp="1"/>
          </p:cNvSpPr>
          <p:nvPr>
            <p:ph idx="1"/>
          </p:nvPr>
        </p:nvSpPr>
        <p:spPr>
          <a:xfrm>
            <a:off x="5236369" y="3146400"/>
            <a:ext cx="3293268" cy="2454300"/>
          </a:xfrm>
        </p:spPr>
        <p:txBody>
          <a:bodyPr>
            <a:normAutofit/>
          </a:bodyPr>
          <a:lstStyle/>
          <a:p>
            <a:r>
              <a:rPr lang="en-US" sz="2100" dirty="0">
                <a:solidFill>
                  <a:schemeClr val="bg1">
                    <a:alpha val="80000"/>
                  </a:schemeClr>
                </a:solidFill>
              </a:rPr>
              <a:t>LYBSL Administrators see it too. We don’t like it either and have a zero tolerance policy for abuse of umpires, coaches, or kids.</a:t>
            </a:r>
          </a:p>
        </p:txBody>
      </p:sp>
    </p:spTree>
    <p:extLst>
      <p:ext uri="{BB962C8B-B14F-4D97-AF65-F5344CB8AC3E}">
        <p14:creationId xmlns:p14="http://schemas.microsoft.com/office/powerpoint/2010/main" val="2173535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12CF7-55E6-6C5D-6FFF-28D2813EBBE1}"/>
              </a:ext>
            </a:extLst>
          </p:cNvPr>
          <p:cNvSpPr>
            <a:spLocks noGrp="1"/>
          </p:cNvSpPr>
          <p:nvPr>
            <p:ph type="title"/>
          </p:nvPr>
        </p:nvSpPr>
        <p:spPr>
          <a:xfrm>
            <a:off x="627509" y="723899"/>
            <a:ext cx="3487291" cy="647702"/>
          </a:xfrm>
        </p:spPr>
        <p:txBody>
          <a:bodyPr>
            <a:normAutofit/>
          </a:bodyPr>
          <a:lstStyle/>
          <a:p>
            <a:r>
              <a:rPr lang="en-US" sz="3500" dirty="0"/>
              <a:t>UMPIRES</a:t>
            </a:r>
          </a:p>
        </p:txBody>
      </p:sp>
      <p:sp>
        <p:nvSpPr>
          <p:cNvPr id="3" name="Content Placeholder 2">
            <a:extLst>
              <a:ext uri="{FF2B5EF4-FFF2-40B4-BE49-F238E27FC236}">
                <a16:creationId xmlns:a16="http://schemas.microsoft.com/office/drawing/2014/main" id="{9D042A80-5D5C-3A79-DCCB-9D6A9F7795C4}"/>
              </a:ext>
            </a:extLst>
          </p:cNvPr>
          <p:cNvSpPr>
            <a:spLocks noGrp="1"/>
          </p:cNvSpPr>
          <p:nvPr>
            <p:ph idx="1"/>
          </p:nvPr>
        </p:nvSpPr>
        <p:spPr>
          <a:xfrm>
            <a:off x="480749" y="1752599"/>
            <a:ext cx="4501582" cy="4381501"/>
          </a:xfrm>
        </p:spPr>
        <p:txBody>
          <a:bodyPr>
            <a:normAutofit/>
          </a:bodyPr>
          <a:lstStyle/>
          <a:p>
            <a:pPr>
              <a:lnSpc>
                <a:spcPct val="90000"/>
              </a:lnSpc>
            </a:pPr>
            <a:r>
              <a:rPr lang="en-US" sz="1200"/>
              <a:t>11-12 and up will Patched umpires.  </a:t>
            </a:r>
          </a:p>
          <a:p>
            <a:pPr lvl="1">
              <a:lnSpc>
                <a:spcPct val="90000"/>
              </a:lnSpc>
            </a:pPr>
            <a:r>
              <a:rPr lang="en-US" sz="1200"/>
              <a:t>This means umpires will be trained on all rules and regulations of baseball.  They know the game better than most.</a:t>
            </a:r>
          </a:p>
          <a:p>
            <a:pPr lvl="1">
              <a:lnSpc>
                <a:spcPct val="90000"/>
              </a:lnSpc>
            </a:pPr>
            <a:r>
              <a:rPr lang="en-US" sz="1200"/>
              <a:t>If you choose to speak them about a call, be respectful.  They will not hesitate to remove a belligerent coach or fan from the game.  If that happens, it will be referred to the LYBSL Executive board for review and discipline.</a:t>
            </a:r>
          </a:p>
          <a:p>
            <a:pPr>
              <a:lnSpc>
                <a:spcPct val="90000"/>
              </a:lnSpc>
            </a:pPr>
            <a:r>
              <a:rPr lang="en-US" sz="1200"/>
              <a:t>10 and under will have kids umpiring.  </a:t>
            </a:r>
          </a:p>
          <a:p>
            <a:pPr>
              <a:lnSpc>
                <a:spcPct val="90000"/>
              </a:lnSpc>
            </a:pPr>
            <a:r>
              <a:rPr lang="en-US" sz="1200"/>
              <a:t>What does this mean?</a:t>
            </a:r>
          </a:p>
          <a:p>
            <a:pPr lvl="1">
              <a:lnSpc>
                <a:spcPct val="90000"/>
              </a:lnSpc>
            </a:pPr>
            <a:r>
              <a:rPr lang="en-US" sz="1200"/>
              <a:t>Kids 12-16 will be umpiring your games.</a:t>
            </a:r>
          </a:p>
          <a:p>
            <a:pPr lvl="1">
              <a:lnSpc>
                <a:spcPct val="90000"/>
              </a:lnSpc>
            </a:pPr>
            <a:r>
              <a:rPr lang="en-US" sz="1200"/>
              <a:t>They have played and know the game better than most adults.  They are bailing the league out of a HUGE umpiring shortage.</a:t>
            </a:r>
          </a:p>
          <a:p>
            <a:pPr lvl="1">
              <a:lnSpc>
                <a:spcPct val="90000"/>
              </a:lnSpc>
            </a:pPr>
            <a:r>
              <a:rPr lang="en-US" sz="1200"/>
              <a:t>They have been instructed on how to handle a game as well as unruly coaches.  They will eject you.  If you continue to disrupt, your team will forfeit.</a:t>
            </a:r>
          </a:p>
          <a:p>
            <a:pPr lvl="1">
              <a:lnSpc>
                <a:spcPct val="90000"/>
              </a:lnSpc>
            </a:pPr>
            <a:r>
              <a:rPr lang="en-US" sz="1200"/>
              <a:t>You will then be called before the LYBSL board where your coaching credentials will be evaluated and likely terminated.</a:t>
            </a:r>
          </a:p>
        </p:txBody>
      </p:sp>
      <p:pic>
        <p:nvPicPr>
          <p:cNvPr id="5" name="Picture 4" descr="Baseball gloves">
            <a:extLst>
              <a:ext uri="{FF2B5EF4-FFF2-40B4-BE49-F238E27FC236}">
                <a16:creationId xmlns:a16="http://schemas.microsoft.com/office/drawing/2014/main" id="{080DB23F-6898-78A4-3876-321B3C344633}"/>
              </a:ext>
            </a:extLst>
          </p:cNvPr>
          <p:cNvPicPr>
            <a:picLocks noChangeAspect="1"/>
          </p:cNvPicPr>
          <p:nvPr/>
        </p:nvPicPr>
        <p:blipFill rotWithShape="1">
          <a:blip r:embed="rId2"/>
          <a:srcRect l="30237" r="33318" b="-1"/>
          <a:stretch/>
        </p:blipFill>
        <p:spPr>
          <a:xfrm>
            <a:off x="5399580" y="10"/>
            <a:ext cx="3744420" cy="6857990"/>
          </a:xfrm>
          <a:prstGeom prst="rect">
            <a:avLst/>
          </a:prstGeom>
          <a:effectLst/>
        </p:spPr>
      </p:pic>
    </p:spTree>
    <p:extLst>
      <p:ext uri="{BB962C8B-B14F-4D97-AF65-F5344CB8AC3E}">
        <p14:creationId xmlns:p14="http://schemas.microsoft.com/office/powerpoint/2010/main" val="92039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6B4B4-7D12-7DB6-696F-37D42F6EA452}"/>
              </a:ext>
            </a:extLst>
          </p:cNvPr>
          <p:cNvSpPr>
            <a:spLocks noGrp="1"/>
          </p:cNvSpPr>
          <p:nvPr>
            <p:ph type="title"/>
          </p:nvPr>
        </p:nvSpPr>
        <p:spPr>
          <a:xfrm>
            <a:off x="5490349" y="609600"/>
            <a:ext cx="3105011" cy="1330839"/>
          </a:xfrm>
        </p:spPr>
        <p:txBody>
          <a:bodyPr vert="horz" lIns="91440" tIns="45720" rIns="91440" bIns="45720" rtlCol="0" anchor="ctr">
            <a:normAutofit/>
          </a:bodyPr>
          <a:lstStyle/>
          <a:p>
            <a:pPr algn="ctr">
              <a:lnSpc>
                <a:spcPct val="90000"/>
              </a:lnSpc>
            </a:pPr>
            <a:r>
              <a:rPr lang="en-US" sz="3200" dirty="0"/>
              <a:t>PERSPECTIVE</a:t>
            </a:r>
          </a:p>
        </p:txBody>
      </p:sp>
      <p:pic>
        <p:nvPicPr>
          <p:cNvPr id="5" name="Picture Placeholder 4">
            <a:extLst>
              <a:ext uri="{FF2B5EF4-FFF2-40B4-BE49-F238E27FC236}">
                <a16:creationId xmlns:a16="http://schemas.microsoft.com/office/drawing/2014/main" id="{0722F05B-A4EA-F953-0B96-DEA55F256DB1}"/>
              </a:ext>
            </a:extLst>
          </p:cNvPr>
          <p:cNvPicPr>
            <a:picLocks noGrp="1" noChangeAspect="1"/>
          </p:cNvPicPr>
          <p:nvPr>
            <p:ph type="pic" idx="1"/>
          </p:nvPr>
        </p:nvPicPr>
        <p:blipFill rotWithShape="1">
          <a:blip r:embed="rId2"/>
          <a:srcRect t="72" r="-2" b="560"/>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 Placeholder 3">
            <a:extLst>
              <a:ext uri="{FF2B5EF4-FFF2-40B4-BE49-F238E27FC236}">
                <a16:creationId xmlns:a16="http://schemas.microsoft.com/office/drawing/2014/main" id="{116F5593-2238-6EB6-86E6-C5A42D9A0780}"/>
              </a:ext>
            </a:extLst>
          </p:cNvPr>
          <p:cNvSpPr>
            <a:spLocks noGrp="1"/>
          </p:cNvSpPr>
          <p:nvPr>
            <p:ph type="body" sz="half" idx="2"/>
          </p:nvPr>
        </p:nvSpPr>
        <p:spPr>
          <a:xfrm>
            <a:off x="5490348" y="2194102"/>
            <a:ext cx="3105010" cy="3908586"/>
          </a:xfrm>
        </p:spPr>
        <p:txBody>
          <a:bodyPr vert="horz" lIns="91440" tIns="45720" rIns="91440" bIns="45720" rtlCol="0">
            <a:normAutofit/>
          </a:bodyPr>
          <a:lstStyle/>
          <a:p>
            <a:pPr indent="-228600">
              <a:lnSpc>
                <a:spcPct val="90000"/>
              </a:lnSpc>
              <a:buFont typeface="Arial" panose="020B0604020202020204" pitchFamily="34" charset="0"/>
              <a:buChar char="•"/>
            </a:pPr>
            <a:r>
              <a:rPr lang="en-US" sz="1700" dirty="0"/>
              <a:t>This applies to all kids.  Believe it or not, you can cheer for your own child without making another kid feel terrible about themselves or their ability.</a:t>
            </a:r>
          </a:p>
          <a:p>
            <a:pPr>
              <a:lnSpc>
                <a:spcPct val="90000"/>
              </a:lnSpc>
            </a:pPr>
            <a:endParaRPr lang="en-US" sz="1700" dirty="0"/>
          </a:p>
          <a:p>
            <a:pPr indent="-228600">
              <a:lnSpc>
                <a:spcPct val="90000"/>
              </a:lnSpc>
              <a:buFont typeface="Arial" panose="020B0604020202020204" pitchFamily="34" charset="0"/>
              <a:buChar char="•"/>
            </a:pPr>
            <a:r>
              <a:rPr lang="en-US" sz="1700" dirty="0"/>
              <a:t>LYBSL Administrators can’t be everywhere and at all games.  BUT…common sense and decency can be.  If you hear about or witness conduct that negatively impacts the game, reach out so it can be addressed.</a:t>
            </a:r>
          </a:p>
        </p:txBody>
      </p:sp>
    </p:spTree>
    <p:extLst>
      <p:ext uri="{BB962C8B-B14F-4D97-AF65-F5344CB8AC3E}">
        <p14:creationId xmlns:p14="http://schemas.microsoft.com/office/powerpoint/2010/main" val="261873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473D6-0E38-94E8-741D-81BE96705E1F}"/>
              </a:ext>
            </a:extLst>
          </p:cNvPr>
          <p:cNvGraphicFramePr>
            <a:graphicFrameLocks noChangeAspect="1"/>
          </p:cNvGraphicFramePr>
          <p:nvPr>
            <p:extLst>
              <p:ext uri="{D42A27DB-BD31-4B8C-83A1-F6EECF244321}">
                <p14:modId xmlns:p14="http://schemas.microsoft.com/office/powerpoint/2010/main" val="1102056220"/>
              </p:ext>
            </p:extLst>
          </p:nvPr>
        </p:nvGraphicFramePr>
        <p:xfrm>
          <a:off x="460375" y="742950"/>
          <a:ext cx="8097838" cy="5868988"/>
        </p:xfrm>
        <a:graphic>
          <a:graphicData uri="http://schemas.openxmlformats.org/presentationml/2006/ole">
            <mc:AlternateContent xmlns:mc="http://schemas.openxmlformats.org/markup-compatibility/2006">
              <mc:Choice xmlns:v="urn:schemas-microsoft-com:vml" Requires="v">
                <p:oleObj name="Document" r:id="rId3" imgW="6854825" imgH="4980891" progId="Word.Document.12">
                  <p:embed/>
                </p:oleObj>
              </mc:Choice>
              <mc:Fallback>
                <p:oleObj name="Document" r:id="rId3" imgW="6854825" imgH="4980891" progId="Word.Document.12">
                  <p:embed/>
                  <p:pic>
                    <p:nvPicPr>
                      <p:cNvPr id="0" name=""/>
                      <p:cNvPicPr/>
                      <p:nvPr/>
                    </p:nvPicPr>
                    <p:blipFill>
                      <a:blip r:embed="rId4"/>
                      <a:stretch>
                        <a:fillRect/>
                      </a:stretch>
                    </p:blipFill>
                    <p:spPr>
                      <a:xfrm>
                        <a:off x="460375" y="742950"/>
                        <a:ext cx="8097838" cy="5868988"/>
                      </a:xfrm>
                      <a:prstGeom prst="rect">
                        <a:avLst/>
                      </a:prstGeom>
                    </p:spPr>
                  </p:pic>
                </p:oleObj>
              </mc:Fallback>
            </mc:AlternateContent>
          </a:graphicData>
        </a:graphic>
      </p:graphicFrame>
    </p:spTree>
    <p:extLst>
      <p:ext uri="{BB962C8B-B14F-4D97-AF65-F5344CB8AC3E}">
        <p14:creationId xmlns:p14="http://schemas.microsoft.com/office/powerpoint/2010/main" val="2539182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5">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 name="Title 4"/>
          <p:cNvSpPr>
            <a:spLocks noGrp="1"/>
          </p:cNvSpPr>
          <p:nvPr>
            <p:ph type="title"/>
          </p:nvPr>
        </p:nvSpPr>
        <p:spPr>
          <a:xfrm>
            <a:off x="627507" y="557189"/>
            <a:ext cx="3674279" cy="3346901"/>
          </a:xfrm>
          <a:noFill/>
        </p:spPr>
        <p:txBody>
          <a:bodyPr vert="horz" lIns="91440" tIns="45720" rIns="91440" bIns="45720" rtlCol="0" anchor="b">
            <a:normAutofit/>
          </a:bodyPr>
          <a:lstStyle/>
          <a:p>
            <a:pPr>
              <a:lnSpc>
                <a:spcPct val="90000"/>
              </a:lnSpc>
            </a:pPr>
            <a:r>
              <a:rPr lang="en-US" sz="4500"/>
              <a:t>REMEMBER WHY WE ARE HERE!</a:t>
            </a:r>
          </a:p>
        </p:txBody>
      </p:sp>
      <p:pic>
        <p:nvPicPr>
          <p:cNvPr id="1031" name="Picture 7"/>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6592" r="16635" b="-1"/>
          <a:stretch/>
        </p:blipFill>
        <p:spPr bwMode="auto">
          <a:xfrm>
            <a:off x="4571999" y="10"/>
            <a:ext cx="457924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57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483160C-8363-E7E5-2108-87D93D6C573C}"/>
              </a:ext>
            </a:extLst>
          </p:cNvPr>
          <p:cNvGraphicFramePr>
            <a:graphicFrameLocks noChangeAspect="1"/>
          </p:cNvGraphicFramePr>
          <p:nvPr>
            <p:extLst>
              <p:ext uri="{D42A27DB-BD31-4B8C-83A1-F6EECF244321}">
                <p14:modId xmlns:p14="http://schemas.microsoft.com/office/powerpoint/2010/main" val="2597735939"/>
              </p:ext>
            </p:extLst>
          </p:nvPr>
        </p:nvGraphicFramePr>
        <p:xfrm>
          <a:off x="460375" y="742950"/>
          <a:ext cx="8143875" cy="5322888"/>
        </p:xfrm>
        <a:graphic>
          <a:graphicData uri="http://schemas.openxmlformats.org/presentationml/2006/ole">
            <mc:AlternateContent xmlns:mc="http://schemas.openxmlformats.org/markup-compatibility/2006">
              <mc:Choice xmlns:v="urn:schemas-microsoft-com:vml" Requires="v">
                <p:oleObj name="Document" r:id="rId3" imgW="6854825" imgH="4489507" progId="Word.Document.12">
                  <p:embed/>
                </p:oleObj>
              </mc:Choice>
              <mc:Fallback>
                <p:oleObj name="Document" r:id="rId3" imgW="6854825" imgH="4489507" progId="Word.Document.12">
                  <p:embed/>
                  <p:pic>
                    <p:nvPicPr>
                      <p:cNvPr id="0" name=""/>
                      <p:cNvPicPr/>
                      <p:nvPr/>
                    </p:nvPicPr>
                    <p:blipFill>
                      <a:blip r:embed="rId4"/>
                      <a:stretch>
                        <a:fillRect/>
                      </a:stretch>
                    </p:blipFill>
                    <p:spPr>
                      <a:xfrm>
                        <a:off x="460375" y="742950"/>
                        <a:ext cx="8143875" cy="5322888"/>
                      </a:xfrm>
                      <a:prstGeom prst="rect">
                        <a:avLst/>
                      </a:prstGeom>
                    </p:spPr>
                  </p:pic>
                </p:oleObj>
              </mc:Fallback>
            </mc:AlternateContent>
          </a:graphicData>
        </a:graphic>
      </p:graphicFrame>
    </p:spTree>
    <p:extLst>
      <p:ext uri="{BB962C8B-B14F-4D97-AF65-F5344CB8AC3E}">
        <p14:creationId xmlns:p14="http://schemas.microsoft.com/office/powerpoint/2010/main" val="325971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436A970-AF56-FB39-35B9-7D9A3FF2D2C6}"/>
              </a:ext>
            </a:extLst>
          </p:cNvPr>
          <p:cNvGraphicFramePr>
            <a:graphicFrameLocks noChangeAspect="1"/>
          </p:cNvGraphicFramePr>
          <p:nvPr>
            <p:extLst>
              <p:ext uri="{D42A27DB-BD31-4B8C-83A1-F6EECF244321}">
                <p14:modId xmlns:p14="http://schemas.microsoft.com/office/powerpoint/2010/main" val="2680396181"/>
              </p:ext>
            </p:extLst>
          </p:nvPr>
        </p:nvGraphicFramePr>
        <p:xfrm>
          <a:off x="473075" y="749300"/>
          <a:ext cx="8143875" cy="5341938"/>
        </p:xfrm>
        <a:graphic>
          <a:graphicData uri="http://schemas.openxmlformats.org/presentationml/2006/ole">
            <mc:AlternateContent xmlns:mc="http://schemas.openxmlformats.org/markup-compatibility/2006">
              <mc:Choice xmlns:v="urn:schemas-microsoft-com:vml" Requires="v">
                <p:oleObj name="Document" r:id="rId3" imgW="6854825" imgH="4507173" progId="Word.Document.12">
                  <p:embed/>
                </p:oleObj>
              </mc:Choice>
              <mc:Fallback>
                <p:oleObj name="Document" r:id="rId3" imgW="6854825" imgH="4507173" progId="Word.Document.12">
                  <p:embed/>
                  <p:pic>
                    <p:nvPicPr>
                      <p:cNvPr id="0" name=""/>
                      <p:cNvPicPr/>
                      <p:nvPr/>
                    </p:nvPicPr>
                    <p:blipFill>
                      <a:blip r:embed="rId4"/>
                      <a:stretch>
                        <a:fillRect/>
                      </a:stretch>
                    </p:blipFill>
                    <p:spPr>
                      <a:xfrm>
                        <a:off x="473075" y="749300"/>
                        <a:ext cx="8143875" cy="5341938"/>
                      </a:xfrm>
                      <a:prstGeom prst="rect">
                        <a:avLst/>
                      </a:prstGeom>
                    </p:spPr>
                  </p:pic>
                </p:oleObj>
              </mc:Fallback>
            </mc:AlternateContent>
          </a:graphicData>
        </a:graphic>
      </p:graphicFrame>
    </p:spTree>
    <p:extLst>
      <p:ext uri="{BB962C8B-B14F-4D97-AF65-F5344CB8AC3E}">
        <p14:creationId xmlns:p14="http://schemas.microsoft.com/office/powerpoint/2010/main" val="369299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981512087"/>
              </p:ext>
            </p:extLst>
          </p:nvPr>
        </p:nvGraphicFramePr>
        <p:xfrm>
          <a:off x="381000" y="838201"/>
          <a:ext cx="4123414" cy="4463837"/>
        </p:xfrm>
        <a:graphic>
          <a:graphicData uri="http://schemas.openxmlformats.org/presentationml/2006/ole">
            <mc:AlternateContent xmlns:mc="http://schemas.openxmlformats.org/markup-compatibility/2006">
              <mc:Choice xmlns:v="urn:schemas-microsoft-com:vml" Requires="v">
                <p:oleObj name="Document" r:id="rId2" imgW="6854825" imgH="7452229" progId="Word.Document.12">
                  <p:embed/>
                </p:oleObj>
              </mc:Choice>
              <mc:Fallback>
                <p:oleObj name="Document" r:id="rId2" imgW="6854825" imgH="7452229" progId="Word.Document.12">
                  <p:embed/>
                  <p:pic>
                    <p:nvPicPr>
                      <p:cNvPr id="0" name=""/>
                      <p:cNvPicPr/>
                      <p:nvPr/>
                    </p:nvPicPr>
                    <p:blipFill>
                      <a:blip r:embed="rId3"/>
                      <a:stretch>
                        <a:fillRect/>
                      </a:stretch>
                    </p:blipFill>
                    <p:spPr>
                      <a:xfrm>
                        <a:off x="381000" y="838201"/>
                        <a:ext cx="4123414" cy="44638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78590676"/>
              </p:ext>
            </p:extLst>
          </p:nvPr>
        </p:nvGraphicFramePr>
        <p:xfrm>
          <a:off x="4724400" y="838201"/>
          <a:ext cx="4123414" cy="5133273"/>
        </p:xfrm>
        <a:graphic>
          <a:graphicData uri="http://schemas.openxmlformats.org/presentationml/2006/ole">
            <mc:AlternateContent xmlns:mc="http://schemas.openxmlformats.org/markup-compatibility/2006">
              <mc:Choice xmlns:v="urn:schemas-microsoft-com:vml" Requires="v">
                <p:oleObj name="Document" r:id="rId4" imgW="6872357" imgH="8555455" progId="Word.Document.12">
                  <p:embed/>
                </p:oleObj>
              </mc:Choice>
              <mc:Fallback>
                <p:oleObj name="Document" r:id="rId4" imgW="6872357" imgH="8555455" progId="Word.Document.12">
                  <p:embed/>
                  <p:pic>
                    <p:nvPicPr>
                      <p:cNvPr id="0" name=""/>
                      <p:cNvPicPr/>
                      <p:nvPr/>
                    </p:nvPicPr>
                    <p:blipFill>
                      <a:blip r:embed="rId5"/>
                      <a:stretch>
                        <a:fillRect/>
                      </a:stretch>
                    </p:blipFill>
                    <p:spPr>
                      <a:xfrm>
                        <a:off x="4724400" y="838201"/>
                        <a:ext cx="4123414" cy="5133273"/>
                      </a:xfrm>
                      <a:prstGeom prst="rect">
                        <a:avLst/>
                      </a:prstGeom>
                    </p:spPr>
                  </p:pic>
                </p:oleObj>
              </mc:Fallback>
            </mc:AlternateContent>
          </a:graphicData>
        </a:graphic>
      </p:graphicFrame>
      <p:sp>
        <p:nvSpPr>
          <p:cNvPr id="7" name="Title 1"/>
          <p:cNvSpPr txBox="1">
            <a:spLocks/>
          </p:cNvSpPr>
          <p:nvPr/>
        </p:nvSpPr>
        <p:spPr>
          <a:xfrm>
            <a:off x="914400" y="237566"/>
            <a:ext cx="7086600" cy="44823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dirty="0">
                <a:latin typeface="+mn-lt"/>
              </a:rPr>
              <a:t>Some Common Rule Myths</a:t>
            </a:r>
          </a:p>
        </p:txBody>
      </p:sp>
    </p:spTree>
    <p:extLst>
      <p:ext uri="{BB962C8B-B14F-4D97-AF65-F5344CB8AC3E}">
        <p14:creationId xmlns:p14="http://schemas.microsoft.com/office/powerpoint/2010/main" val="185485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505200"/>
            <a:ext cx="8686800" cy="685800"/>
          </a:xfrm>
        </p:spPr>
        <p:txBody>
          <a:bodyPr>
            <a:noAutofit/>
          </a:bodyPr>
          <a:lstStyle/>
          <a:p>
            <a:r>
              <a:rPr lang="en-US" sz="3200" b="1" dirty="0">
                <a:latin typeface="Roboto Condensed Light" panose="02000000000000000000" pitchFamily="2" charset="0"/>
                <a:ea typeface="Roboto Condensed Light" panose="02000000000000000000" pitchFamily="2" charset="0"/>
              </a:rPr>
              <a:t>Part II: Coaches’ Clinic and Player Development</a:t>
            </a:r>
          </a:p>
        </p:txBody>
      </p:sp>
      <p:sp>
        <p:nvSpPr>
          <p:cNvPr id="4" name="Title 1"/>
          <p:cNvSpPr txBox="1">
            <a:spLocks/>
          </p:cNvSpPr>
          <p:nvPr/>
        </p:nvSpPr>
        <p:spPr>
          <a:xfrm>
            <a:off x="533400" y="1752600"/>
            <a:ext cx="8077200" cy="16764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effectLst>
                  <a:outerShdw blurRad="50800" dist="38100" algn="l" rotWithShape="0">
                    <a:prstClr val="black">
                      <a:alpha val="40000"/>
                    </a:prstClr>
                  </a:outerShdw>
                </a:effectLst>
                <a:latin typeface="Arial Black" panose="020B0A04020102020204" pitchFamily="34" charset="0"/>
              </a:rPr>
              <a:t>2023 LYBSL Pre-Season Coaches Meeting</a:t>
            </a:r>
            <a:endParaRPr lang="en-US" sz="4000" dirty="0">
              <a:latin typeface="Arial Black" panose="020B0A04020102020204" pitchFamily="34" charset="0"/>
            </a:endParaRPr>
          </a:p>
        </p:txBody>
      </p:sp>
    </p:spTree>
    <p:extLst>
      <p:ext uri="{BB962C8B-B14F-4D97-AF65-F5344CB8AC3E}">
        <p14:creationId xmlns:p14="http://schemas.microsoft.com/office/powerpoint/2010/main" val="357030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9A2A7-375A-930C-161A-71B57D694FE0}"/>
              </a:ext>
            </a:extLst>
          </p:cNvPr>
          <p:cNvSpPr txBox="1">
            <a:spLocks/>
          </p:cNvSpPr>
          <p:nvPr/>
        </p:nvSpPr>
        <p:spPr>
          <a:xfrm>
            <a:off x="667753" y="1560576"/>
            <a:ext cx="2800511" cy="2645664"/>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600" dirty="0"/>
              <a:t>2023 was our first year as Unified Lowell League.  How did we do…</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a:extLst>
              <a:ext uri="{FF2B5EF4-FFF2-40B4-BE49-F238E27FC236}">
                <a16:creationId xmlns:a16="http://schemas.microsoft.com/office/drawing/2014/main" id="{A688C2D6-3D1E-0347-7D1F-13A640D92756}"/>
              </a:ext>
            </a:extLst>
          </p:cNvPr>
          <p:cNvPicPr>
            <a:picLocks noChangeAspect="1"/>
          </p:cNvPicPr>
          <p:nvPr/>
        </p:nvPicPr>
        <p:blipFill rotWithShape="1">
          <a:blip r:embed="rId2"/>
          <a:srcRect l="14491" r="1028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7474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21109</TotalTime>
  <Words>2998</Words>
  <Application>Microsoft Office PowerPoint</Application>
  <PresentationFormat>On-screen Show (4:3)</PresentationFormat>
  <Paragraphs>244</Paragraphs>
  <Slides>40</Slides>
  <Notes>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40</vt:i4>
      </vt:variant>
    </vt:vector>
  </HeadingPairs>
  <TitlesOfParts>
    <vt:vector size="51" baseType="lpstr">
      <vt:lpstr>Meiryo</vt:lpstr>
      <vt:lpstr>Arial</vt:lpstr>
      <vt:lpstr>Arial Black</vt:lpstr>
      <vt:lpstr>Calibri</vt:lpstr>
      <vt:lpstr>Calibri Light</vt:lpstr>
      <vt:lpstr>Roboto Condensed Light</vt:lpstr>
      <vt:lpstr>Office Theme</vt:lpstr>
      <vt:lpstr>Office Theme</vt:lpstr>
      <vt:lpstr>1_Office Theme</vt:lpstr>
      <vt:lpstr>Microsoft Word Document</vt:lpstr>
      <vt:lpstr>Document</vt:lpstr>
      <vt:lpstr>2024 LYBSL Pre-Season Coaches Meeting</vt:lpstr>
      <vt:lpstr>PowerPoint Presentation</vt:lpstr>
      <vt:lpstr>PowerPoint Presentation</vt:lpstr>
      <vt:lpstr>PowerPoint Presentation</vt:lpstr>
      <vt:lpstr>PowerPoint Presentation</vt:lpstr>
      <vt:lpstr>PowerPoint Presentation</vt:lpstr>
      <vt:lpstr>PowerPoint Presentation</vt:lpstr>
      <vt:lpstr>Part II: Coaches’ Clinic and Player Development</vt:lpstr>
      <vt:lpstr>PowerPoint Presentation</vt:lpstr>
      <vt:lpstr>Highlights</vt:lpstr>
      <vt:lpstr>Coaching Perspective</vt:lpstr>
      <vt:lpstr>Why is Number 4 hanging in all fields at Shedd Park?</vt:lpstr>
      <vt:lpstr>PowerPoint Presentation</vt:lpstr>
      <vt:lpstr>PowerPoint Presentation</vt:lpstr>
      <vt:lpstr>T-BALL DIVISION Ages 4-5</vt:lpstr>
      <vt:lpstr>PowerPoint Presentation</vt:lpstr>
      <vt:lpstr>What to Teach—The Basics </vt:lpstr>
      <vt:lpstr>MAKE IT FUN</vt:lpstr>
      <vt:lpstr>WHAT TO DO IN GAME T-Ball Games Should be No More than an Hour for your Sanity and Theirs</vt:lpstr>
      <vt:lpstr>Make it a place they want to be…not have to be </vt:lpstr>
      <vt:lpstr>INSTRUCTIONAL DIVISION Ages 5-6</vt:lpstr>
      <vt:lpstr>Instructional League Rules</vt:lpstr>
      <vt:lpstr>Focus Points</vt:lpstr>
      <vt:lpstr>Fielding</vt:lpstr>
      <vt:lpstr>WHAT TO DO IN GAME</vt:lpstr>
      <vt:lpstr>Reminder for Instructional</vt:lpstr>
      <vt:lpstr>ROOKIE DIVISION Ages 7-8</vt:lpstr>
      <vt:lpstr>Coaching Rookie Baseball</vt:lpstr>
      <vt:lpstr>Sample Practice</vt:lpstr>
      <vt:lpstr>MINOR DIVISION Ages 9-10  MAJOR DIVISION Ages 11-12  SENIOR DIVISION Ages 13-16</vt:lpstr>
      <vt:lpstr>MINOR AND MAJOR DIVISIONS</vt:lpstr>
      <vt:lpstr>SENIOR DIVISION</vt:lpstr>
      <vt:lpstr>PowerPoint Presentation</vt:lpstr>
      <vt:lpstr>Don’t be Afraid to  Ask for Help</vt:lpstr>
      <vt:lpstr>Baseballs cost money</vt:lpstr>
      <vt:lpstr>DON’T BE THAT PERSON</vt:lpstr>
      <vt:lpstr>Kids see it…they don’t like it</vt:lpstr>
      <vt:lpstr>UMPIRES</vt:lpstr>
      <vt:lpstr>PERSPECTIVE</vt:lpstr>
      <vt:lpstr>REMEMBER WHY WE ARE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Coaches’ Clinic and  Player Development</dc:title>
  <dc:creator>Brian</dc:creator>
  <cp:lastModifiedBy>Chris Snow</cp:lastModifiedBy>
  <cp:revision>62</cp:revision>
  <cp:lastPrinted>2024-03-28T21:11:00Z</cp:lastPrinted>
  <dcterms:created xsi:type="dcterms:W3CDTF">2006-08-16T00:00:00Z</dcterms:created>
  <dcterms:modified xsi:type="dcterms:W3CDTF">2024-03-28T21:21:07Z</dcterms:modified>
</cp:coreProperties>
</file>